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354" r:id="rId3"/>
    <p:sldId id="355" r:id="rId4"/>
    <p:sldId id="365" r:id="rId5"/>
    <p:sldId id="366" r:id="rId6"/>
    <p:sldId id="364" r:id="rId7"/>
    <p:sldId id="362" r:id="rId8"/>
    <p:sldId id="363" r:id="rId9"/>
    <p:sldId id="347" r:id="rId10"/>
    <p:sldId id="318" r:id="rId11"/>
    <p:sldId id="319" r:id="rId12"/>
    <p:sldId id="324" r:id="rId13"/>
    <p:sldId id="325" r:id="rId14"/>
    <p:sldId id="320" r:id="rId15"/>
    <p:sldId id="361" r:id="rId16"/>
    <p:sldId id="294" r:id="rId17"/>
    <p:sldId id="311" r:id="rId18"/>
    <p:sldId id="326" r:id="rId19"/>
    <p:sldId id="328" r:id="rId20"/>
    <p:sldId id="329" r:id="rId21"/>
    <p:sldId id="330" r:id="rId22"/>
    <p:sldId id="350" r:id="rId23"/>
    <p:sldId id="296" r:id="rId24"/>
    <p:sldId id="297" r:id="rId25"/>
    <p:sldId id="299" r:id="rId26"/>
    <p:sldId id="301" r:id="rId27"/>
    <p:sldId id="346" r:id="rId28"/>
    <p:sldId id="343" r:id="rId29"/>
    <p:sldId id="302" r:id="rId30"/>
    <p:sldId id="342" r:id="rId31"/>
  </p:sldIdLst>
  <p:sldSz cx="7315200" cy="9601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9037" autoAdjust="0"/>
  </p:normalViewPr>
  <p:slideViewPr>
    <p:cSldViewPr>
      <p:cViewPr varScale="1">
        <p:scale>
          <a:sx n="76" d="100"/>
          <a:sy n="76" d="100"/>
        </p:scale>
        <p:origin x="1368" y="90"/>
      </p:cViewPr>
      <p:guideLst>
        <p:guide orient="horz" pos="3024"/>
        <p:guide pos="23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pPr/>
              <a:t>8/10/2015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pPr/>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966612" rtl="0" eaLnBrk="1" latinLnBrk="0" hangingPunct="1">
      <a:defRPr sz="1300" kern="1200">
        <a:solidFill>
          <a:schemeClr val="tx1"/>
        </a:solidFill>
        <a:latin typeface="+mn-lt"/>
        <a:ea typeface="+mn-ea"/>
        <a:cs typeface="+mn-cs"/>
      </a:defRPr>
    </a:lvl1pPr>
    <a:lvl2pPr marL="483306" algn="l" defTabSz="966612" rtl="0" eaLnBrk="1" latinLnBrk="0" hangingPunct="1">
      <a:defRPr sz="1300" kern="1200">
        <a:solidFill>
          <a:schemeClr val="tx1"/>
        </a:solidFill>
        <a:latin typeface="+mn-lt"/>
        <a:ea typeface="+mn-ea"/>
        <a:cs typeface="+mn-cs"/>
      </a:defRPr>
    </a:lvl2pPr>
    <a:lvl3pPr marL="966612" algn="l" defTabSz="966612" rtl="0" eaLnBrk="1" latinLnBrk="0" hangingPunct="1">
      <a:defRPr sz="1300" kern="1200">
        <a:solidFill>
          <a:schemeClr val="tx1"/>
        </a:solidFill>
        <a:latin typeface="+mn-lt"/>
        <a:ea typeface="+mn-ea"/>
        <a:cs typeface="+mn-cs"/>
      </a:defRPr>
    </a:lvl3pPr>
    <a:lvl4pPr marL="1449918" algn="l" defTabSz="966612" rtl="0" eaLnBrk="1" latinLnBrk="0" hangingPunct="1">
      <a:defRPr sz="1300" kern="1200">
        <a:solidFill>
          <a:schemeClr val="tx1"/>
        </a:solidFill>
        <a:latin typeface="+mn-lt"/>
        <a:ea typeface="+mn-ea"/>
        <a:cs typeface="+mn-cs"/>
      </a:defRPr>
    </a:lvl4pPr>
    <a:lvl5pPr marL="1933224" algn="l" defTabSz="966612" rtl="0" eaLnBrk="1" latinLnBrk="0" hangingPunct="1">
      <a:defRPr sz="1300" kern="1200">
        <a:solidFill>
          <a:schemeClr val="tx1"/>
        </a:solidFill>
        <a:latin typeface="+mn-lt"/>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286173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7"/>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39" y="513399"/>
            <a:ext cx="1234441" cy="109213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320" y="513399"/>
            <a:ext cx="3581401" cy="109213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486400" y="8874825"/>
            <a:ext cx="1676400" cy="511175"/>
          </a:xfrm>
        </p:spPr>
        <p:txBody>
          <a:bodyPr/>
          <a:lstStyle/>
          <a:p>
            <a:endParaRPr lang="en-US" dirty="0"/>
          </a:p>
        </p:txBody>
      </p:sp>
      <p:sp>
        <p:nvSpPr>
          <p:cNvPr id="6" name="Slide Number Placeholder 5"/>
          <p:cNvSpPr>
            <a:spLocks noGrp="1"/>
          </p:cNvSpPr>
          <p:nvPr>
            <p:ph type="sldNum" sz="quarter" idx="12"/>
          </p:nvPr>
        </p:nvSpPr>
        <p:spPr>
          <a:xfrm>
            <a:off x="6172200" y="9090025"/>
            <a:ext cx="792480" cy="511175"/>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276600" y="9220200"/>
            <a:ext cx="3657600" cy="230832"/>
          </a:xfrm>
          <a:prstGeom prst="rect">
            <a:avLst/>
          </a:prstGeom>
        </p:spPr>
        <p:txBody>
          <a:bodyPr>
            <a:spAutoFit/>
          </a:bodyPr>
          <a:lstStyle/>
          <a:p>
            <a:r>
              <a:rPr lang="en-US" sz="900" kern="1200" dirty="0" smtClean="0">
                <a:solidFill>
                  <a:schemeClr val="tx1"/>
                </a:solidFill>
                <a:latin typeface="+mn-lt"/>
                <a:ea typeface="+mn-ea"/>
                <a:cs typeface="+mn-cs"/>
              </a:rPr>
              <a:t>Rev. Control:  07/01/15 HSD – OSP and S. Richmond</a:t>
            </a:r>
            <a:endParaRPr lang="en-US" sz="900"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1" y="6169660"/>
            <a:ext cx="6217920" cy="190690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77851" y="4069400"/>
            <a:ext cx="6217920" cy="2100261"/>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0416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1" y="2149158"/>
            <a:ext cx="323215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65761" y="3044825"/>
            <a:ext cx="323215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1" y="2149158"/>
            <a:ext cx="323342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716021" y="3044825"/>
            <a:ext cx="323342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2270"/>
            <a:ext cx="2406651" cy="162687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1" cy="819435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0" y="2009141"/>
            <a:ext cx="2406651" cy="656748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4"/>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dirty="0"/>
          </a:p>
        </p:txBody>
      </p:sp>
      <p:sp>
        <p:nvSpPr>
          <p:cNvPr id="4" name="Text Placeholder 3"/>
          <p:cNvSpPr>
            <a:spLocks noGrp="1"/>
          </p:cNvSpPr>
          <p:nvPr>
            <p:ph type="body" sz="half" idx="2"/>
          </p:nvPr>
        </p:nvSpPr>
        <p:spPr>
          <a:xfrm>
            <a:off x="1433830" y="7514274"/>
            <a:ext cx="4389120" cy="1126806"/>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6661" tIns="48331" rIns="96661" bIns="4833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2"/>
            <a:ext cx="6583680" cy="6336348"/>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6661" tIns="48331" rIns="96661" bIns="48331" rtlCol="0" anchor="ctr"/>
          <a:lstStyle>
            <a:lvl1pPr algn="l">
              <a:defRPr sz="13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6661" tIns="48331" rIns="96661" bIns="48331" rtlCol="0" anchor="ctr"/>
          <a:lstStyle>
            <a:lvl1pPr algn="r">
              <a:defRPr sz="13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kingsley.k12.mi.us/course/view.php?id=52"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Bottlenose_Dolphin_KSC04pd0178_head_only.JPG"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1.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6880860" y="6780107"/>
            <a:ext cx="2240280" cy="389467"/>
          </a:xfrm>
        </p:spPr>
        <p:txBody>
          <a:bodyPr/>
          <a:lstStyle/>
          <a:p>
            <a:fld id="{D192E466-86B2-498F-86F8-110F8D9584F2}" type="slidenum">
              <a:rPr lang="en-US" smtClean="0"/>
              <a:pPr/>
              <a:t>1</a:t>
            </a:fld>
            <a:endParaRPr lang="en-US" dirty="0"/>
          </a:p>
        </p:txBody>
      </p:sp>
      <p:sp>
        <p:nvSpPr>
          <p:cNvPr id="17" name="TextBox 16"/>
          <p:cNvSpPr txBox="1"/>
          <p:nvPr/>
        </p:nvSpPr>
        <p:spPr>
          <a:xfrm>
            <a:off x="767688" y="4684926"/>
            <a:ext cx="5486400" cy="1574933"/>
          </a:xfrm>
          <a:prstGeom prst="rect">
            <a:avLst/>
          </a:prstGeom>
          <a:noFill/>
          <a:ln>
            <a:noFill/>
          </a:ln>
        </p:spPr>
        <p:txBody>
          <a:bodyPr wrap="square" lIns="96661" tIns="48331" rIns="96661" bIns="48331" rtlCol="0">
            <a:spAutoFit/>
          </a:bodyPr>
          <a:lstStyle/>
          <a:p>
            <a:r>
              <a:rPr lang="es-MX" sz="3200" b="1" dirty="0" smtClean="0">
                <a:effectLst>
                  <a:outerShdw blurRad="38100" dist="38100" dir="2700000" algn="tl">
                    <a:srgbClr val="000000">
                      <a:alpha val="43137"/>
                    </a:srgbClr>
                  </a:outerShdw>
                </a:effectLst>
              </a:rPr>
              <a:t>Pre-evaluación Trimestre 1 Instrucciones </a:t>
            </a:r>
            <a:r>
              <a:rPr lang="es-MX" sz="3200" b="1" dirty="0">
                <a:effectLst>
                  <a:outerShdw blurRad="38100" dist="38100" dir="2700000" algn="tl">
                    <a:srgbClr val="000000">
                      <a:alpha val="43137"/>
                    </a:srgbClr>
                  </a:outerShdw>
                </a:effectLst>
              </a:rPr>
              <a:t>del maestro</a:t>
            </a:r>
          </a:p>
          <a:p>
            <a:pPr algn="ctr"/>
            <a:endParaRPr lang="en-US" sz="3200" b="1" dirty="0" smtClean="0">
              <a:effectLst>
                <a:outerShdw blurRad="38100" dist="38100" dir="2700000" algn="tl">
                  <a:srgbClr val="000000">
                    <a:alpha val="43137"/>
                  </a:srgbClr>
                </a:outerShdw>
              </a:effectLst>
            </a:endParaRPr>
          </a:p>
        </p:txBody>
      </p:sp>
      <p:sp>
        <p:nvSpPr>
          <p:cNvPr id="22" name="Right Triangle 21"/>
          <p:cNvSpPr/>
          <p:nvPr/>
        </p:nvSpPr>
        <p:spPr>
          <a:xfrm rot="5400000" flipH="1">
            <a:off x="609600" y="7315200"/>
            <a:ext cx="1676400" cy="28956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rot="16200000" flipH="1">
            <a:off x="5143500" y="-647700"/>
            <a:ext cx="1524000" cy="2819400"/>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767688" y="5913011"/>
            <a:ext cx="3074007" cy="2123658"/>
          </a:xfrm>
          <a:prstGeom prst="rect">
            <a:avLst/>
          </a:prstGeom>
        </p:spPr>
        <p:txBody>
          <a:bodyPr wrap="square">
            <a:spAutoFit/>
          </a:bodyPr>
          <a:lstStyle/>
          <a:p>
            <a:r>
              <a:rPr lang="es-ES" sz="1200" b="1" u="sng" dirty="0" smtClean="0"/>
              <a:t>Lectura</a:t>
            </a:r>
          </a:p>
          <a:p>
            <a:r>
              <a:rPr lang="es-ES" sz="1200" b="1" dirty="0" smtClean="0">
                <a:solidFill>
                  <a:srgbClr val="C00000"/>
                </a:solidFill>
              </a:rPr>
              <a:t>12</a:t>
            </a:r>
            <a:r>
              <a:rPr lang="es-ES" sz="1200" b="1" dirty="0" smtClean="0"/>
              <a:t> Preguntas de selección múltiple</a:t>
            </a:r>
          </a:p>
          <a:p>
            <a:r>
              <a:rPr lang="es-ES" sz="1200" b="1" u="sng" dirty="0" smtClean="0"/>
              <a:t>Investigación</a:t>
            </a:r>
          </a:p>
          <a:p>
            <a:r>
              <a:rPr lang="es-ES" sz="1200" b="1" dirty="0" smtClean="0">
                <a:solidFill>
                  <a:srgbClr val="C00000"/>
                </a:solidFill>
              </a:rPr>
              <a:t>  4</a:t>
            </a:r>
            <a:r>
              <a:rPr lang="es-ES" sz="1200" b="1" dirty="0" smtClean="0"/>
              <a:t> Preguntas de respuesta construida  </a:t>
            </a:r>
          </a:p>
          <a:p>
            <a:r>
              <a:rPr lang="es-ES" sz="1200" b="1" u="sng" dirty="0" smtClean="0"/>
              <a:t>Escritura</a:t>
            </a:r>
          </a:p>
          <a:p>
            <a:r>
              <a:rPr lang="es-ES" sz="1200" b="1" dirty="0" smtClean="0"/>
              <a:t>  </a:t>
            </a:r>
            <a:r>
              <a:rPr lang="es-ES" sz="1200" b="1" dirty="0" smtClean="0">
                <a:solidFill>
                  <a:srgbClr val="C00000"/>
                </a:solidFill>
              </a:rPr>
              <a:t>1</a:t>
            </a:r>
            <a:r>
              <a:rPr lang="es-ES" sz="1200" b="1" dirty="0" smtClean="0"/>
              <a:t> Escrito breve</a:t>
            </a:r>
          </a:p>
          <a:p>
            <a:r>
              <a:rPr lang="es-ES" sz="1200" b="1" dirty="0" smtClean="0"/>
              <a:t>  </a:t>
            </a:r>
            <a:r>
              <a:rPr lang="es-ES" sz="1200" b="1" dirty="0" smtClean="0">
                <a:solidFill>
                  <a:srgbClr val="C00000"/>
                </a:solidFill>
              </a:rPr>
              <a:t>1 </a:t>
            </a:r>
            <a:r>
              <a:rPr lang="es-ES" sz="1200" b="1" dirty="0" smtClean="0"/>
              <a:t>Escribir para revisar un texto</a:t>
            </a:r>
          </a:p>
          <a:p>
            <a:r>
              <a:rPr lang="es-ES" sz="1200" b="1" u="sng" dirty="0" smtClean="0"/>
              <a:t>Escritura con lenguaje integrado</a:t>
            </a:r>
          </a:p>
          <a:p>
            <a:r>
              <a:rPr lang="es-ES" sz="1200" b="1" dirty="0" smtClean="0"/>
              <a:t>  </a:t>
            </a:r>
            <a:r>
              <a:rPr lang="es-ES" sz="1200" b="1" dirty="0" smtClean="0">
                <a:solidFill>
                  <a:srgbClr val="C00000"/>
                </a:solidFill>
              </a:rPr>
              <a:t>1 </a:t>
            </a:r>
            <a:r>
              <a:rPr lang="es-ES" sz="1200" b="1" dirty="0" smtClean="0"/>
              <a:t>Escribir para revisar lenguaje/vocabulario</a:t>
            </a:r>
          </a:p>
          <a:p>
            <a:r>
              <a:rPr lang="es-ES" sz="1200" b="1" dirty="0" smtClean="0"/>
              <a:t>  </a:t>
            </a:r>
            <a:r>
              <a:rPr lang="es-ES" sz="1200" b="1" dirty="0" smtClean="0">
                <a:solidFill>
                  <a:srgbClr val="C00000"/>
                </a:solidFill>
              </a:rPr>
              <a:t>1 </a:t>
            </a:r>
            <a:r>
              <a:rPr lang="es-ES" sz="1200" b="1" dirty="0" smtClean="0"/>
              <a:t>Escribir para editar o clarificar</a:t>
            </a:r>
          </a:p>
          <a:p>
            <a:endParaRPr lang="en-US" sz="1200" dirty="0"/>
          </a:p>
        </p:txBody>
      </p:sp>
      <p:grpSp>
        <p:nvGrpSpPr>
          <p:cNvPr id="4" name="Group 3"/>
          <p:cNvGrpSpPr/>
          <p:nvPr/>
        </p:nvGrpSpPr>
        <p:grpSpPr>
          <a:xfrm>
            <a:off x="730228" y="747711"/>
            <a:ext cx="3298361" cy="3367089"/>
            <a:chOff x="730228" y="747711"/>
            <a:chExt cx="3298361" cy="3367089"/>
          </a:xfrm>
        </p:grpSpPr>
        <p:grpSp>
          <p:nvGrpSpPr>
            <p:cNvPr id="14" name="Group 13"/>
            <p:cNvGrpSpPr/>
            <p:nvPr/>
          </p:nvGrpSpPr>
          <p:grpSpPr>
            <a:xfrm>
              <a:off x="788356" y="2163297"/>
              <a:ext cx="3240233" cy="1951503"/>
              <a:chOff x="3513083" y="274258"/>
              <a:chExt cx="3623568" cy="2568003"/>
            </a:xfrm>
          </p:grpSpPr>
          <p:grpSp>
            <p:nvGrpSpPr>
              <p:cNvPr id="18" name="Group 17"/>
              <p:cNvGrpSpPr/>
              <p:nvPr/>
            </p:nvGrpSpPr>
            <p:grpSpPr>
              <a:xfrm>
                <a:off x="3513083" y="274258"/>
                <a:ext cx="3623568" cy="2538281"/>
                <a:chOff x="3754558" y="937499"/>
                <a:chExt cx="3445410" cy="2329487"/>
              </a:xfrm>
            </p:grpSpPr>
            <p:sp>
              <p:nvSpPr>
                <p:cNvPr id="24" name="Parallelogram 23"/>
                <p:cNvSpPr/>
                <p:nvPr/>
              </p:nvSpPr>
              <p:spPr>
                <a:xfrm rot="1469992" flipH="1">
                  <a:off x="3754558" y="1059785"/>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sp>
              <p:nvSpPr>
                <p:cNvPr id="29" name="Parallelogram 28"/>
                <p:cNvSpPr/>
                <p:nvPr/>
              </p:nvSpPr>
              <p:spPr>
                <a:xfrm>
                  <a:off x="4260432" y="937499"/>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grpSp>
          <p:pic>
            <p:nvPicPr>
              <p:cNvPr id="20" name="Picture 2" descr="http://images-partners-tbn.google.com/images?q=tbn:ANd9GcSDUr2vK4W2TDygHktobuceelfcUzesZB8Q9EYo-dpZi4Qo6Z3Wvq_kS_tVIA:http://moodle.kingsley.k12.mi.us/pluginfile.php/3143/course/section/1521/FirstGrade.gif">
                <a:hlinkClick r:id="rId3"/>
              </p:cNvPr>
              <p:cNvPicPr>
                <a:picLocks noChangeAspect="1" noChangeArrowheads="1"/>
              </p:cNvPicPr>
              <p:nvPr/>
            </p:nvPicPr>
            <p:blipFill>
              <a:blip r:embed="rId4"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1" name="Picture 6" descr="reading"/>
              <p:cNvPicPr>
                <a:picLocks noChangeAspect="1" noChangeArrowheads="1"/>
              </p:cNvPicPr>
              <p:nvPr/>
            </p:nvPicPr>
            <p:blipFill>
              <a:blip r:embed="rId5" cstate="print"/>
              <a:srcRect/>
              <a:stretch>
                <a:fillRect/>
              </a:stretch>
            </p:blipFill>
            <p:spPr bwMode="auto">
              <a:xfrm>
                <a:off x="4501915" y="535168"/>
                <a:ext cx="1820972" cy="1596664"/>
              </a:xfrm>
              <a:prstGeom prst="rect">
                <a:avLst/>
              </a:prstGeom>
              <a:noFill/>
            </p:spPr>
          </p:pic>
        </p:grpSp>
        <p:sp>
          <p:nvSpPr>
            <p:cNvPr id="15" name="Rectangle 14"/>
            <p:cNvSpPr/>
            <p:nvPr/>
          </p:nvSpPr>
          <p:spPr>
            <a:xfrm>
              <a:off x="837911" y="747711"/>
              <a:ext cx="1219777" cy="923330"/>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MX" sz="5400" b="1" cap="none" spc="0" dirty="0" smtClean="0">
                  <a:ln w="11430"/>
                  <a:effectLst>
                    <a:outerShdw blurRad="80000" dist="40000" dir="5040000" algn="tl">
                      <a:srgbClr val="000000">
                        <a:alpha val="30000"/>
                      </a:srgbClr>
                    </a:outerShdw>
                  </a:effectLst>
                </a:rPr>
                <a:t>1</a:t>
              </a:r>
              <a:r>
                <a:rPr lang="es-MX" sz="5400" b="1" baseline="30000" dirty="0" smtClean="0">
                  <a:ln w="11430"/>
                  <a:effectLst>
                    <a:outerShdw blurRad="80000" dist="40000" dir="5040000" algn="tl">
                      <a:srgbClr val="000000">
                        <a:alpha val="30000"/>
                      </a:srgbClr>
                    </a:outerShdw>
                  </a:effectLst>
                </a:rPr>
                <a:t>er</a:t>
              </a:r>
              <a:endParaRPr lang="es-MX" sz="5400" b="1" cap="none" spc="0" dirty="0" smtClean="0">
                <a:ln w="11430"/>
                <a:effectLst>
                  <a:outerShdw blurRad="80000" dist="40000" dir="5040000" algn="tl">
                    <a:srgbClr val="000000">
                      <a:alpha val="30000"/>
                    </a:srgbClr>
                  </a:outerShdw>
                </a:effectLst>
              </a:endParaRPr>
            </a:p>
          </p:txBody>
        </p:sp>
        <p:sp>
          <p:nvSpPr>
            <p:cNvPr id="19" name="Rectangle 18"/>
            <p:cNvSpPr/>
            <p:nvPr/>
          </p:nvSpPr>
          <p:spPr>
            <a:xfrm>
              <a:off x="730228" y="1671041"/>
              <a:ext cx="1748492" cy="830997"/>
            </a:xfrm>
            <a:prstGeom prst="rect">
              <a:avLst/>
            </a:prstGeom>
          </p:spPr>
          <p:txBody>
            <a:bodyPr wrap="none">
              <a:spAutoFit/>
            </a:bodyPr>
            <a:lstStyle/>
            <a:p>
              <a:r>
                <a:rPr lang="es-MX" sz="4800" b="1" dirty="0" smtClean="0">
                  <a:effectLst>
                    <a:outerShdw blurRad="38100" dist="38100" dir="2700000" algn="tl">
                      <a:srgbClr val="000000">
                        <a:alpha val="43137"/>
                      </a:srgbClr>
                    </a:outerShdw>
                  </a:effectLst>
                </a:rPr>
                <a:t>Grado</a:t>
              </a:r>
              <a:endParaRPr lang="es-MX" sz="4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09180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5641649"/>
              </p:ext>
            </p:extLst>
          </p:nvPr>
        </p:nvGraphicFramePr>
        <p:xfrm>
          <a:off x="381000" y="986191"/>
          <a:ext cx="6625507" cy="5782702"/>
        </p:xfrm>
        <a:graphic>
          <a:graphicData uri="http://schemas.openxmlformats.org/drawingml/2006/table">
            <a:tbl>
              <a:tblPr firstRow="1" firstCol="1" bandRow="1"/>
              <a:tblGrid>
                <a:gridCol w="568961"/>
                <a:gridCol w="6056546"/>
              </a:tblGrid>
              <a:tr h="26335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debe responder. Busque el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26335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s-ES" sz="800" b="1" noProof="0" dirty="0" smtClean="0">
                        <a:effectLst>
                          <a:outerShdw blurRad="38100" dist="38100" dir="2700000" algn="tl">
                            <a:srgbClr val="000000">
                              <a:alpha val="43137"/>
                            </a:srgbClr>
                          </a:outerShdw>
                        </a:effectLst>
                      </a:endParaRPr>
                    </a:p>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335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00"/>
                          </a:solidFill>
                          <a:effectLst/>
                          <a:latin typeface="Calibri"/>
                          <a:ea typeface="Times New Roman"/>
                          <a:cs typeface="Arial"/>
                        </a:rPr>
                        <a:t>Estándar RL.1.2:          </a:t>
                      </a:r>
                      <a:r>
                        <a:rPr lang="es-ES" sz="1400" b="1" kern="1200" noProof="0" dirty="0" smtClean="0">
                          <a:solidFill>
                            <a:srgbClr val="000000"/>
                          </a:solidFill>
                          <a:effectLst/>
                          <a:latin typeface="+mn-lt"/>
                          <a:ea typeface="Times New Roman"/>
                          <a:cs typeface="Arial"/>
                        </a:rPr>
                        <a:t>Rúbrica de 2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corta </a:t>
                      </a:r>
                      <a:endParaRPr lang="es-ES" sz="1400" b="1" noProof="0" dirty="0" smtClean="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lvl="0" algn="l">
                        <a:lnSpc>
                          <a:spcPct val="100000"/>
                        </a:lnSpc>
                        <a:defRPr sz="1800" b="0" i="0"/>
                      </a:pPr>
                      <a:r>
                        <a:rPr lang="es-ES" sz="1400" b="1" kern="1200" dirty="0" smtClean="0">
                          <a:solidFill>
                            <a:srgbClr val="000000"/>
                          </a:solidFill>
                          <a:effectLst/>
                          <a:latin typeface="+mn-lt"/>
                          <a:ea typeface="Times New Roman"/>
                          <a:cs typeface="Arial"/>
                        </a:rPr>
                        <a:t>Pregunta #7:</a:t>
                      </a:r>
                      <a:r>
                        <a:rPr lang="es-419" sz="1400" b="1" dirty="0" smtClean="0">
                          <a:latin typeface="Helvetica" panose="020B0604020202020204" pitchFamily="34" charset="0"/>
                          <a:cs typeface="Helvetica" panose="020B0604020202020204" pitchFamily="34" charset="0"/>
                        </a:rPr>
                        <a:t>¿Qué aprendió Dylan en la escuela nueva? Dibuja y escribe sobre lo que él aprendió. </a:t>
                      </a:r>
                      <a:r>
                        <a:rPr lang="es-ES" sz="1000" b="0" i="1" baseline="0" dirty="0" smtClean="0">
                          <a:latin typeface="Helvetica" panose="020B0604020202020204" pitchFamily="34" charset="0"/>
                          <a:cs typeface="Helvetica" panose="020B0604020202020204" pitchFamily="34" charset="0"/>
                        </a:rPr>
                        <a:t>(Los detalles pueden ser mostrados a través de dibujos o escritura.)</a:t>
                      </a:r>
                      <a:endParaRPr lang="es-ES" sz="1000" i="1" dirty="0" smtClean="0">
                        <a:latin typeface="+mn-lt"/>
                        <a:cs typeface="Helvetica" panose="020B0604020202020204" pitchFamily="34" charset="0"/>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940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000" b="1" i="1" u="sng" kern="1200" baseline="0" noProof="0" dirty="0" smtClean="0">
                          <a:solidFill>
                            <a:schemeClr val="tx1"/>
                          </a:solidFill>
                          <a:effectLst/>
                          <a:latin typeface="+mn-lt"/>
                          <a:cs typeface="Arial"/>
                        </a:rPr>
                        <a:t>L</a:t>
                      </a:r>
                      <a:r>
                        <a:rPr lang="es-MX" sz="1000" b="1" i="1" u="sng" noProof="0" dirty="0" smtClean="0"/>
                        <a:t>enguaje del</a:t>
                      </a:r>
                      <a:r>
                        <a:rPr lang="es-MX" sz="1000" b="1" i="1" u="sng" baseline="0" noProof="0" dirty="0" smtClean="0"/>
                        <a:t> maestro y </a:t>
                      </a:r>
                      <a:r>
                        <a:rPr lang="es-MX" sz="1000" b="1" i="1" u="sng" kern="1200" baseline="0" noProof="0" dirty="0" smtClean="0">
                          <a:solidFill>
                            <a:schemeClr val="tx1"/>
                          </a:solidFill>
                          <a:effectLst/>
                          <a:latin typeface="+mn-lt"/>
                          <a:cs typeface="Arial"/>
                        </a:rPr>
                        <a:t>n</a:t>
                      </a:r>
                      <a:r>
                        <a:rPr lang="es-MX" sz="1000" b="1" i="1" u="sng" kern="1200" dirty="0" err="1" smtClean="0">
                          <a:solidFill>
                            <a:schemeClr val="tx1"/>
                          </a:solidFill>
                          <a:effectLst/>
                          <a:latin typeface="+mn-lt"/>
                          <a:ea typeface="Times New Roman"/>
                          <a:cs typeface="Arial"/>
                        </a:rPr>
                        <a:t>otas</a:t>
                      </a:r>
                      <a:r>
                        <a:rPr lang="es-MX" sz="1000" b="1" i="1" u="sng" kern="1200" baseline="0" dirty="0" smtClean="0">
                          <a:solidFill>
                            <a:schemeClr val="tx1"/>
                          </a:solidFill>
                          <a:effectLst/>
                          <a:latin typeface="+mn-lt"/>
                          <a:ea typeface="Times New Roman"/>
                          <a:cs typeface="Arial"/>
                        </a:rPr>
                        <a:t> para calificar:</a:t>
                      </a:r>
                    </a:p>
                    <a:p>
                      <a:pPr lvl="0" algn="l">
                        <a:defRPr sz="1800" b="0" i="0"/>
                      </a:pPr>
                      <a:r>
                        <a:rPr lang="es-ES" sz="1000" b="1" dirty="0" smtClean="0"/>
                        <a:t>Suficiente evidencia </a:t>
                      </a:r>
                      <a:r>
                        <a:rPr lang="es-ES" sz="1000" b="1" baseline="0" dirty="0" smtClean="0"/>
                        <a:t>(idea general)</a:t>
                      </a:r>
                      <a:r>
                        <a:rPr lang="es-ES" sz="1000" b="0" baseline="0" dirty="0" smtClean="0"/>
                        <a:t> para la pregunta</a:t>
                      </a:r>
                      <a:r>
                        <a:rPr lang="es-ES" sz="1000" b="0" baseline="0" dirty="0" smtClean="0">
                          <a:solidFill>
                            <a:schemeClr val="tx1"/>
                          </a:solidFill>
                        </a:rPr>
                        <a:t> </a:t>
                      </a:r>
                      <a:r>
                        <a:rPr lang="es-ES" sz="1000" b="0" baseline="0" dirty="0" smtClean="0"/>
                        <a:t>incluiría información por escrito y en dibujos sobre lo que Dylan aprendió en la escuela nueva. Esta es una pregunta DOK-2, por lo tanto los estudiantes deben responder con más información para explicar lo evidente. </a:t>
                      </a:r>
                    </a:p>
                    <a:p>
                      <a:pPr lvl="0" algn="l">
                        <a:defRPr sz="1800" b="0" i="0"/>
                      </a:pPr>
                      <a:r>
                        <a:rPr lang="es-ES" sz="1000" b="1" dirty="0" smtClean="0"/>
                        <a:t>Las identificaciones específicas (los detalles de apoyo) </a:t>
                      </a:r>
                      <a:r>
                        <a:rPr lang="es-ES" sz="1000" b="0" dirty="0" smtClean="0"/>
                        <a:t>podrían incluir,</a:t>
                      </a:r>
                      <a:r>
                        <a:rPr lang="es-ES" sz="1000" b="0" baseline="0" dirty="0" smtClean="0"/>
                        <a:t> </a:t>
                      </a:r>
                      <a:r>
                        <a:rPr lang="es-ES" sz="1000" b="0" dirty="0" smtClean="0"/>
                        <a:t>en dibujos y por escrito (en </a:t>
                      </a:r>
                      <a:r>
                        <a:rPr lang="es-ES" sz="1000" b="0" dirty="0" smtClean="0">
                          <a:solidFill>
                            <a:schemeClr val="tx1"/>
                          </a:solidFill>
                        </a:rPr>
                        <a:t>el modelo/esquema de oración sugerida)</a:t>
                      </a:r>
                      <a:r>
                        <a:rPr lang="es-ES" sz="1000" b="0" baseline="0" dirty="0" smtClean="0">
                          <a:solidFill>
                            <a:schemeClr val="tx1"/>
                          </a:solidFill>
                        </a:rPr>
                        <a:t>, </a:t>
                      </a:r>
                      <a:r>
                        <a:rPr lang="es-ES" sz="1000" b="0" dirty="0" smtClean="0"/>
                        <a:t>que Dylan aprendió : (1) que su escuela era grande, (2) que tenía 500 o “muchos” niños,</a:t>
                      </a:r>
                      <a:r>
                        <a:rPr lang="es-ES" sz="1000" b="0" baseline="0" dirty="0" smtClean="0"/>
                        <a:t> </a:t>
                      </a:r>
                      <a:r>
                        <a:rPr lang="es-ES" sz="1000" b="0" dirty="0" smtClean="0"/>
                        <a:t>y (3) </a:t>
                      </a:r>
                      <a:r>
                        <a:rPr lang="es-ES" sz="1000" b="1" dirty="0" smtClean="0"/>
                        <a:t>que él podía hacer nuevos amigos, incluso en una escuela nueva </a:t>
                      </a:r>
                      <a:r>
                        <a:rPr lang="es-ES" sz="1000" b="0" dirty="0" smtClean="0"/>
                        <a:t>(esto en particular, es una respuesta DOK 2)</a:t>
                      </a:r>
                      <a:r>
                        <a:rPr lang="es-ES" sz="1000" b="1" dirty="0" smtClean="0"/>
                        <a:t>.</a:t>
                      </a:r>
                    </a:p>
                    <a:p>
                      <a:pPr lvl="0" algn="l">
                        <a:defRPr sz="1800" b="0" i="0"/>
                      </a:pPr>
                      <a:r>
                        <a:rPr lang="es-ES" sz="1000" b="1" u="sng" dirty="0" smtClean="0"/>
                        <a:t>Un</a:t>
                      </a:r>
                      <a:r>
                        <a:rPr lang="es-ES" sz="1000" b="1" u="sng" baseline="0" dirty="0" smtClean="0"/>
                        <a:t> pleno apoyo específico </a:t>
                      </a:r>
                      <a:r>
                        <a:rPr lang="es-ES" sz="1000" b="0" i="0" u="none" baseline="0" dirty="0" smtClean="0"/>
                        <a:t>podría incluir </a:t>
                      </a:r>
                      <a:r>
                        <a:rPr lang="es-ES" sz="1000" b="0" dirty="0" smtClean="0"/>
                        <a:t>otros detalles que podrían mostrar evidencia de lo que él aprendió: (1) que conoció a dos niños o se  sentó con dos niños en el almuerzo - Kamil y James, (2) la afirmación de que la antigua escuela y la nueva escuela son diferentes. </a:t>
                      </a:r>
                    </a:p>
                    <a:p>
                      <a:pPr lvl="0" algn="l">
                        <a:defRPr sz="1800" b="0" i="0"/>
                      </a:pPr>
                      <a:r>
                        <a:rPr lang="es-ES" sz="1000" b="1" dirty="0" smtClean="0"/>
                        <a:t>Nota</a:t>
                      </a:r>
                      <a:r>
                        <a:rPr lang="es-ES" sz="1000" b="0" dirty="0" smtClean="0"/>
                        <a:t>: Se acepta cualquier dibujo o palabras que representen algo encontrado de forma explícita en el texto que apoye o respalde la pregunta.</a:t>
                      </a: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2</a:t>
                      </a:r>
                      <a:endParaRPr lang="es-E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lang="es-ES" sz="1000" i="1" dirty="0" smtClean="0"/>
                        <a:t>El estudiante da una respuesta competente, proporcionando evidencia de lo que Dylan aprendió en la escuela nueva y apoya</a:t>
                      </a:r>
                      <a:r>
                        <a:rPr lang="es-ES" sz="1000" i="1" baseline="0" dirty="0" smtClean="0"/>
                        <a:t> </a:t>
                      </a:r>
                      <a:r>
                        <a:rPr lang="es-ES" sz="1000" i="1" dirty="0" smtClean="0"/>
                        <a:t>con detalles lo que él aprendió.</a:t>
                      </a:r>
                    </a:p>
                    <a:p>
                      <a:pPr lvl="0" algn="l" defTabSz="914400">
                        <a:defRPr sz="1800" b="0" i="0"/>
                      </a:pPr>
                      <a:r>
                        <a:rPr lang="es-ES" sz="1100" i="0" baseline="0" dirty="0" smtClean="0"/>
                        <a:t>El estudiante completa el modelo/esquema de oración: Dylan aprendió </a:t>
                      </a:r>
                      <a:r>
                        <a:rPr lang="es-ES" sz="1100" i="0" u="sng" baseline="0" dirty="0" smtClean="0"/>
                        <a:t>que podía hacer nuevos amigos</a:t>
                      </a:r>
                      <a:r>
                        <a:rPr lang="es-ES" sz="1100" i="0" baseline="0" dirty="0" smtClean="0"/>
                        <a:t>.  Los dibujos deben incluir 2 o más detalles apoyando que Dylan hizo nuevos amigos. </a:t>
                      </a:r>
                      <a:endParaRPr lang="es-ES" sz="1100" i="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5408">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1</a:t>
                      </a:r>
                      <a:endParaRPr lang="es-E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lvl="0" algn="l" defTabSz="914400">
                        <a:defRPr sz="1800" b="0" i="0"/>
                      </a:pPr>
                      <a:r>
                        <a:rPr lang="es-ES" sz="1000" i="1" dirty="0" smtClean="0"/>
                        <a:t>El estudiante da una respuesta parcial,</a:t>
                      </a:r>
                      <a:r>
                        <a:rPr lang="es-ES" sz="1000" i="1" baseline="0" dirty="0" smtClean="0"/>
                        <a:t> proporcionando </a:t>
                      </a:r>
                      <a:r>
                        <a:rPr lang="es-ES" sz="1000" i="1" u="sng" dirty="0" smtClean="0"/>
                        <a:t>alguna</a:t>
                      </a:r>
                      <a:r>
                        <a:rPr lang="es-ES" sz="1000" i="1" dirty="0" smtClean="0"/>
                        <a:t> evidencia de lo que Dylan aprendió en la escuela nueva, y apoya lo que aprendió con pocos detalles.</a:t>
                      </a:r>
                    </a:p>
                    <a:p>
                      <a:pPr lvl="0" algn="l" defTabSz="914400">
                        <a:defRPr sz="1800" b="0" i="0"/>
                      </a:pPr>
                      <a:r>
                        <a:rPr lang="es-ES" sz="1100" i="0" baseline="0" dirty="0" smtClean="0"/>
                        <a:t>El estudiante completa el modelo/esquema de oración: Dylan aprendió </a:t>
                      </a:r>
                      <a:r>
                        <a:rPr lang="es-ES" sz="1100" i="0" u="sng" baseline="0" dirty="0" smtClean="0"/>
                        <a:t>que su escuela era grande (o que habían muchos niños)</a:t>
                      </a:r>
                      <a:r>
                        <a:rPr lang="es-ES" sz="1100" i="0" u="none" baseline="0" dirty="0" smtClean="0"/>
                        <a:t>.</a:t>
                      </a:r>
                    </a:p>
                    <a:p>
                      <a:pPr lvl="0" algn="l" defTabSz="914400">
                        <a:defRPr sz="1800" b="0" i="0"/>
                      </a:pPr>
                      <a:r>
                        <a:rPr lang="es-ES" sz="1100" i="0" u="none" baseline="0" dirty="0" smtClean="0"/>
                        <a:t>Los dibujos deben incluir 2 o más detalles que apoyen que su nueva escuela tenía muchos niños.</a:t>
                      </a:r>
                      <a:endParaRPr lang="es-ES" sz="1100" i="0" u="none"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0</a:t>
                      </a:r>
                      <a:endParaRPr lang="es-E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lvl="0" algn="l" defTabSz="914400">
                        <a:defRPr sz="1800" b="0" i="0"/>
                      </a:pPr>
                      <a:r>
                        <a:rPr lang="es-ES" sz="1000" i="1" dirty="0" smtClean="0"/>
                        <a:t>El</a:t>
                      </a:r>
                      <a:r>
                        <a:rPr lang="es-ES" sz="1000" i="1" baseline="0" dirty="0" smtClean="0"/>
                        <a:t> estudiante no provee evidencia alguna de lo que Dylan aprendió en la escuela. </a:t>
                      </a:r>
                    </a:p>
                    <a:p>
                      <a:pPr lvl="0" algn="l" defTabSz="914400">
                        <a:defRPr sz="1800" b="0" i="0"/>
                      </a:pPr>
                      <a:r>
                        <a:rPr lang="es-ES" sz="1100" i="0" baseline="0" dirty="0" smtClean="0"/>
                        <a:t>El estudiante escribe  o dibuja, pero no muestra evidencia de responder o entender la pregunta. </a:t>
                      </a:r>
                      <a:endParaRPr lang="es-ES" sz="1100" i="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4" name="Table 137"/>
          <p:cNvGraphicFramePr/>
          <p:nvPr>
            <p:extLst>
              <p:ext uri="{D42A27DB-BD31-4B8C-83A1-F6EECF244321}">
                <p14:modId xmlns:p14="http://schemas.microsoft.com/office/powerpoint/2010/main" val="32785172"/>
              </p:ext>
            </p:extLst>
          </p:nvPr>
        </p:nvGraphicFramePr>
        <p:xfrm>
          <a:off x="4343400" y="7467600"/>
          <a:ext cx="2667000" cy="560832"/>
        </p:xfrm>
        <a:graphic>
          <a:graphicData uri="http://schemas.openxmlformats.org/drawingml/2006/table">
            <a:tbl>
              <a:tblPr firstRow="1"/>
              <a:tblGrid>
                <a:gridCol w="2667000"/>
              </a:tblGrid>
              <a:tr h="55817">
                <a:tc>
                  <a:txBody>
                    <a:bodyPr/>
                    <a:lstStyle/>
                    <a:p>
                      <a:pPr lvl="0" algn="ctr">
                        <a:lnSpc>
                          <a:spcPct val="115000"/>
                        </a:lnSpc>
                        <a:defRPr sz="1800" b="0" i="0"/>
                      </a:pPr>
                      <a:r>
                        <a:rPr lang="en-US" sz="800" b="1" i="1" dirty="0" err="1" smtClean="0"/>
                        <a:t>Hacia</a:t>
                      </a:r>
                      <a:r>
                        <a:rPr lang="en-US" sz="800" b="1" i="1" dirty="0" smtClean="0"/>
                        <a:t> RL.1.2  </a:t>
                      </a:r>
                      <a:r>
                        <a:rPr sz="800" b="1" i="1" dirty="0" smtClean="0"/>
                        <a:t>DOK </a:t>
                      </a:r>
                      <a:r>
                        <a:rPr sz="800" b="1" i="1" dirty="0"/>
                        <a:t>2 – </a:t>
                      </a:r>
                      <a:r>
                        <a:rPr sz="800" b="1" i="1" dirty="0" err="1" smtClean="0"/>
                        <a:t>C</a:t>
                      </a:r>
                      <a:r>
                        <a:rPr lang="en-US" sz="800" b="1" i="1" dirty="0" err="1" smtClean="0"/>
                        <a:t>k</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316992">
                <a:tc>
                  <a:txBody>
                    <a:bodyPr/>
                    <a:lstStyle/>
                    <a:p>
                      <a:pPr marL="0" marR="0" lvl="0" indent="0" algn="l" defTabSz="966612" rtl="0" eaLnBrk="1" fontAlgn="auto" latinLnBrk="0" hangingPunct="1">
                        <a:lnSpc>
                          <a:spcPct val="115000"/>
                        </a:lnSpc>
                        <a:spcBef>
                          <a:spcPts val="0"/>
                        </a:spcBef>
                        <a:spcAft>
                          <a:spcPts val="0"/>
                        </a:spcAft>
                        <a:buClrTx/>
                        <a:buSzTx/>
                        <a:buFontTx/>
                        <a:buNone/>
                        <a:tabLst/>
                        <a:defRPr/>
                      </a:pPr>
                      <a:r>
                        <a:rPr kumimoji="0" lang="es-MX" sz="800" b="0" i="0" u="none" strike="noStrike" kern="1200" cap="none" spc="0" normalizeH="0" baseline="0" noProof="0" dirty="0" smtClean="0">
                          <a:ln>
                            <a:noFill/>
                          </a:ln>
                          <a:solidFill>
                            <a:srgbClr val="000000"/>
                          </a:solidFill>
                          <a:effectLst/>
                          <a:uLnTx/>
                          <a:uFillTx/>
                          <a:latin typeface="+mn-lt"/>
                          <a:ea typeface="Times New Roman"/>
                          <a:cs typeface="Times New Roman"/>
                        </a:rPr>
                        <a:t>Identifica el mensaje central o lección de un texto(leído pero no discutido) utilizando detalles clave como apoyo o evidencia.</a:t>
                      </a:r>
                      <a:endParaRPr kumimoji="0" lang="en-US" sz="800" b="0" i="0" u="none" strike="noStrike" kern="1200" cap="none" spc="0" normalizeH="0" baseline="0" noProof="0" dirty="0" smtClean="0">
                        <a:ln>
                          <a:noFill/>
                        </a:ln>
                        <a:solidFill>
                          <a:srgbClr val="000000"/>
                        </a:solidFill>
                        <a:effectLst/>
                        <a:uLnTx/>
                        <a:uFillTx/>
                        <a:latin typeface="+mn-lt"/>
                        <a:ea typeface="Times New Roman"/>
                        <a:cs typeface="Times New Roman"/>
                      </a:endParaRPr>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5" name="Slide Number Placeholder 3"/>
          <p:cNvSpPr>
            <a:spLocks noGrp="1"/>
          </p:cNvSpPr>
          <p:nvPr>
            <p:ph type="sldNum" sz="quarter" idx="12"/>
          </p:nvPr>
        </p:nvSpPr>
        <p:spPr>
          <a:xfrm>
            <a:off x="6172200" y="9090025"/>
            <a:ext cx="792480" cy="511175"/>
          </a:xfrm>
        </p:spPr>
        <p:txBody>
          <a:bodyPr/>
          <a:lstStyle/>
          <a:p>
            <a:r>
              <a:rPr lang="en-US" dirty="0" smtClean="0"/>
              <a:t>10</a:t>
            </a:r>
            <a:endParaRPr lang="en-US" dirty="0"/>
          </a:p>
        </p:txBody>
      </p:sp>
    </p:spTree>
    <p:extLst>
      <p:ext uri="{BB962C8B-B14F-4D97-AF65-F5344CB8AC3E}">
        <p14:creationId xmlns:p14="http://schemas.microsoft.com/office/powerpoint/2010/main" val="1499722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30348744"/>
              </p:ext>
            </p:extLst>
          </p:nvPr>
        </p:nvGraphicFramePr>
        <p:xfrm>
          <a:off x="568961" y="669036"/>
          <a:ext cx="6421120" cy="6230898"/>
        </p:xfrm>
        <a:graphic>
          <a:graphicData uri="http://schemas.openxmlformats.org/drawingml/2006/table">
            <a:tbl>
              <a:tblPr firstRow="1" firstCol="1" bandRow="1"/>
              <a:tblGrid>
                <a:gridCol w="406399"/>
                <a:gridCol w="6014721"/>
              </a:tblGrid>
              <a:tr h="2240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22402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9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4028">
                <a:tc gridSpan="2">
                  <a:txBody>
                    <a:bodyPr/>
                    <a:lstStyle/>
                    <a:p>
                      <a:pPr marL="0" marR="0" algn="l">
                        <a:lnSpc>
                          <a:spcPct val="100000"/>
                        </a:lnSpc>
                        <a:spcBef>
                          <a:spcPts val="0"/>
                        </a:spcBef>
                        <a:spcAft>
                          <a:spcPts val="0"/>
                        </a:spcAft>
                      </a:pPr>
                      <a:r>
                        <a:rPr lang="es-ES" sz="1400" b="1" kern="1200" dirty="0" smtClean="0">
                          <a:solidFill>
                            <a:srgbClr val="000000"/>
                          </a:solidFill>
                          <a:effectLst/>
                          <a:latin typeface="+mn-lt"/>
                          <a:ea typeface="Times New Roman"/>
                          <a:cs typeface="Times New Roman"/>
                        </a:rPr>
                        <a:t>Estándar RL.1.3: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a:t>
                      </a:r>
                      <a:endParaRPr lang="es-ES" sz="1400" b="1" u="none" kern="1200" baseline="0" dirty="0" smtClean="0">
                        <a:solidFill>
                          <a:srgbClr val="000000"/>
                        </a:solidFill>
                        <a:effectLst/>
                        <a:latin typeface="+mn-lt"/>
                        <a:ea typeface="Times New Roman"/>
                        <a:cs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56">
                <a:tc gridSpan="2">
                  <a:txBody>
                    <a:bodyPr/>
                    <a:lstStyle/>
                    <a:p>
                      <a:pPr lvl="0" algn="l">
                        <a:defRPr sz="1800" b="0" i="0"/>
                      </a:pPr>
                      <a:r>
                        <a:rPr lang="es-ES" sz="1400" b="1" kern="1200" dirty="0" smtClean="0">
                          <a:solidFill>
                            <a:srgbClr val="000000"/>
                          </a:solidFill>
                          <a:effectLst/>
                          <a:latin typeface="+mn-lt"/>
                          <a:ea typeface="Times New Roman"/>
                          <a:cs typeface="Arial"/>
                        </a:rPr>
                        <a:t>Pregunta #8: </a:t>
                      </a:r>
                      <a:r>
                        <a:rPr lang="es-MX" sz="1400" b="1" dirty="0" smtClean="0">
                          <a:latin typeface="+mj-lt"/>
                          <a:cs typeface="Helvetica" panose="020B0604020202020204" pitchFamily="34" charset="0"/>
                        </a:rPr>
                        <a:t>¿Tendrá Dylan nuevos amigos? Explica cómo lo sabes.</a:t>
                      </a:r>
                      <a:r>
                        <a:rPr lang="es-MX" sz="1400" b="1" baseline="0" dirty="0" smtClean="0">
                          <a:latin typeface="+mj-lt"/>
                          <a:cs typeface="Helvetica" panose="020B0604020202020204" pitchFamily="34" charset="0"/>
                        </a:rPr>
                        <a:t> </a:t>
                      </a:r>
                      <a:r>
                        <a:rPr lang="es-MX" sz="1400" b="1" dirty="0" smtClean="0">
                          <a:latin typeface="+mj-lt"/>
                          <a:cs typeface="Helvetica" panose="020B0604020202020204" pitchFamily="34" charset="0"/>
                        </a:rPr>
                        <a:t>Dibuja y escribe sobre esto.</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3727">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000" b="1" i="1" u="sng" kern="1200" baseline="0" noProof="0" dirty="0" smtClean="0">
                          <a:solidFill>
                            <a:schemeClr val="tx1"/>
                          </a:solidFill>
                          <a:effectLst/>
                          <a:latin typeface="+mn-lt"/>
                          <a:cs typeface="Arial"/>
                        </a:rPr>
                        <a:t>L</a:t>
                      </a:r>
                      <a:r>
                        <a:rPr lang="es-MX" sz="1000" b="1" i="1" u="sng" noProof="0" dirty="0" smtClean="0"/>
                        <a:t>enguaje del</a:t>
                      </a:r>
                      <a:r>
                        <a:rPr lang="es-MX" sz="1000" b="1" i="1" u="sng" baseline="0" noProof="0" dirty="0" smtClean="0"/>
                        <a:t> maestro y </a:t>
                      </a:r>
                      <a:r>
                        <a:rPr lang="es-MX" sz="1000" b="1" i="1" u="sng" kern="1200" baseline="0" noProof="0" dirty="0" smtClean="0">
                          <a:solidFill>
                            <a:schemeClr val="tx1"/>
                          </a:solidFill>
                          <a:effectLst/>
                          <a:latin typeface="+mn-lt"/>
                          <a:cs typeface="Arial"/>
                        </a:rPr>
                        <a:t>n</a:t>
                      </a:r>
                      <a:r>
                        <a:rPr lang="es-MX" sz="1000" b="1" i="1" u="sng" kern="1200" dirty="0" err="1" smtClean="0">
                          <a:solidFill>
                            <a:schemeClr val="tx1"/>
                          </a:solidFill>
                          <a:effectLst/>
                          <a:latin typeface="+mn-lt"/>
                          <a:ea typeface="Times New Roman"/>
                          <a:cs typeface="Arial"/>
                        </a:rPr>
                        <a:t>otas</a:t>
                      </a:r>
                      <a:r>
                        <a:rPr lang="es-MX" sz="1000" b="1" i="1" u="sng" kern="1200" baseline="0" dirty="0" smtClean="0">
                          <a:solidFill>
                            <a:schemeClr val="tx1"/>
                          </a:solidFill>
                          <a:effectLst/>
                          <a:latin typeface="+mn-lt"/>
                          <a:ea typeface="Times New Roman"/>
                          <a:cs typeface="Arial"/>
                        </a:rPr>
                        <a:t> para calificar:</a:t>
                      </a:r>
                    </a:p>
                    <a:p>
                      <a:pPr lvl="0" algn="l">
                        <a:defRPr sz="1800" b="0" i="0"/>
                      </a:pPr>
                      <a:r>
                        <a:rPr lang="es-ES" sz="1000" b="1" dirty="0" smtClean="0"/>
                        <a:t>Suficiente</a:t>
                      </a:r>
                      <a:r>
                        <a:rPr lang="es-ES" sz="1000" b="1" baseline="0" dirty="0" smtClean="0"/>
                        <a:t> </a:t>
                      </a:r>
                      <a:r>
                        <a:rPr lang="es-ES" sz="1000" b="1" dirty="0" smtClean="0"/>
                        <a:t>evidencia (conclusión o idea central) </a:t>
                      </a:r>
                      <a:r>
                        <a:rPr lang="es-ES" sz="1000" b="0" dirty="0" smtClean="0"/>
                        <a:t>para la pregunta sería escribir y dibujar para mostrar si Dylan tendrá nuevos amigos, incluyendo</a:t>
                      </a:r>
                      <a:r>
                        <a:rPr lang="es-ES" sz="1000" b="0" baseline="0" dirty="0" smtClean="0"/>
                        <a:t> </a:t>
                      </a:r>
                      <a:r>
                        <a:rPr lang="es-ES" sz="1000" b="0" dirty="0" smtClean="0"/>
                        <a:t>ideas que apoyen cómo el estudiante sabe o llega a la conclusión de que es / no es cierto.</a:t>
                      </a:r>
                    </a:p>
                    <a:p>
                      <a:pPr lvl="0" algn="l">
                        <a:defRPr sz="1800" b="0" i="0"/>
                      </a:pPr>
                      <a:r>
                        <a:rPr lang="es-ES" sz="1000" b="1" dirty="0" smtClean="0"/>
                        <a:t>Las</a:t>
                      </a:r>
                      <a:r>
                        <a:rPr lang="es-ES" sz="1000" b="1" baseline="0" dirty="0" smtClean="0"/>
                        <a:t> identificaciones es</a:t>
                      </a:r>
                      <a:r>
                        <a:rPr lang="es-ES" sz="1000" b="1" dirty="0" smtClean="0"/>
                        <a:t>pecíficas </a:t>
                      </a:r>
                      <a:r>
                        <a:rPr lang="es-ES" sz="1000" b="0" baseline="0" dirty="0" smtClean="0">
                          <a:uFill>
                            <a:solidFill/>
                          </a:uFill>
                        </a:rPr>
                        <a:t>(detalles clave) incluirían completar el modelo/esquema de oración “</a:t>
                      </a:r>
                      <a:r>
                        <a:rPr lang="es-ES" sz="1000" b="0" i="1" baseline="0" dirty="0" smtClean="0">
                          <a:uFill>
                            <a:solidFill/>
                          </a:uFill>
                        </a:rPr>
                        <a:t>Dylan _____ (va/no va) a tener nuevos amigos.” y  </a:t>
                      </a:r>
                      <a:r>
                        <a:rPr lang="es-ES" sz="1000" b="0" baseline="0" dirty="0" smtClean="0">
                          <a:uFill>
                            <a:solidFill/>
                          </a:uFill>
                        </a:rPr>
                        <a:t>un dibujo ( o más escritura) para explicar su respuesta. Esta es una pregunta DOK2 por lo tanto la respuesta debe ir más allá de lo evidente. Los estudiantes deben llegar a la conclusión de que Dylan hará nuevos amigos basado en evidencia textual. Las respuestas a este nivel podrían incluir: (1) Dylan con los dos chicos Kamil y James, (2) muchos niños en la escuela para hacer amigos, (3) Dylan almorzando con los niños. No se aceptan dibujos de cosas que "no ocurran" en el cuento.</a:t>
                      </a:r>
                    </a:p>
                    <a:p>
                      <a:pPr lvl="0" algn="l">
                        <a:defRPr sz="1800" b="0" i="0"/>
                      </a:pPr>
                      <a:r>
                        <a:rPr lang="es-ES" sz="1000" b="1" dirty="0" smtClean="0"/>
                        <a:t>Pleno apoyo (otros detalles) </a:t>
                      </a:r>
                      <a:r>
                        <a:rPr lang="es-ES" sz="1000" b="0" dirty="0" smtClean="0"/>
                        <a:t>debe incluir otros detalles que de alguna manera respalde el modelo/esquema de oración</a:t>
                      </a:r>
                      <a:r>
                        <a:rPr lang="es-ES" sz="1000" b="0" baseline="0" dirty="0" smtClean="0"/>
                        <a:t> ya completada</a:t>
                      </a:r>
                      <a:r>
                        <a:rPr lang="es-ES" sz="1000" b="0" dirty="0" smtClean="0"/>
                        <a:t>, tales como: (1) James diciendo: −Ahora puedes tener amigos aquí.</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99">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3</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dirty="0" smtClean="0"/>
                        <a:t>El estudiante da</a:t>
                      </a:r>
                      <a:r>
                        <a:rPr lang="es-ES" sz="1000" i="1" baseline="0" dirty="0" smtClean="0"/>
                        <a:t> una respuesta competente, proporcionando evidencia suficiente que muestra por qué Dylan tendrá nuevos amigos. </a:t>
                      </a:r>
                      <a:endParaRPr lang="es-ES" sz="1000" i="1" dirty="0" smtClean="0"/>
                    </a:p>
                    <a:p>
                      <a:pPr lvl="0" algn="l">
                        <a:defRPr sz="1800" b="0" i="0"/>
                      </a:pPr>
                      <a:r>
                        <a:rPr lang="es-ES" sz="1100" b="0" i="0" dirty="0" smtClean="0"/>
                        <a:t>El estudiante completa el modelo/esquema de oración</a:t>
                      </a:r>
                      <a:r>
                        <a:rPr lang="es-ES" sz="1100" b="0" i="0" baseline="0" dirty="0" smtClean="0"/>
                        <a:t> </a:t>
                      </a:r>
                      <a:r>
                        <a:rPr lang="es-ES" sz="1100" b="1" i="0" baseline="0" dirty="0" smtClean="0">
                          <a:solidFill>
                            <a:schemeClr val="tx1"/>
                          </a:solidFill>
                        </a:rPr>
                        <a:t> </a:t>
                      </a:r>
                      <a:r>
                        <a:rPr lang="es-ES" sz="1100" b="0" i="0" baseline="0" dirty="0" smtClean="0">
                          <a:solidFill>
                            <a:schemeClr val="tx1"/>
                          </a:solidFill>
                        </a:rPr>
                        <a:t>escribiendo </a:t>
                      </a:r>
                      <a:r>
                        <a:rPr lang="es-ES" sz="1100" b="0" i="0" baseline="0" dirty="0" smtClean="0"/>
                        <a:t>que Dylan </a:t>
                      </a:r>
                      <a:r>
                        <a:rPr lang="es-ES" sz="1100" b="1" i="0" u="sng" baseline="0" dirty="0" smtClean="0"/>
                        <a:t>tendrá</a:t>
                      </a:r>
                      <a:r>
                        <a:rPr lang="es-ES" sz="1100" b="0" i="0" u="none" baseline="0" dirty="0" smtClean="0"/>
                        <a:t> nuevos amigos </a:t>
                      </a:r>
                      <a:r>
                        <a:rPr lang="es-ES" sz="1000" b="0" i="1" baseline="0" dirty="0" smtClean="0"/>
                        <a:t>(ya que existe prueba de esto, pero no hay pruebas de que no va a tener nuevos amigos, a excepción de las conjeturas que no son explícitas en el texto).</a:t>
                      </a:r>
                    </a:p>
                    <a:p>
                      <a:pPr lvl="0" algn="l">
                        <a:defRPr sz="1800" b="0" i="0"/>
                      </a:pPr>
                      <a:r>
                        <a:rPr lang="es-ES" sz="1100" b="0" i="0" baseline="0" dirty="0" smtClean="0"/>
                        <a:t>El estudiante dibuja o escribe más, para mostrar al menos 2 detalles adicionales que muestran de alguna manera a Dylan con nuevos amigos.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2</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dirty="0" smtClean="0"/>
                        <a:t>El</a:t>
                      </a:r>
                      <a:r>
                        <a:rPr lang="es-ES" sz="1000" i="1" baseline="0" dirty="0" smtClean="0"/>
                        <a:t> estudiante da una respuesta parcial, proporcionando </a:t>
                      </a:r>
                      <a:r>
                        <a:rPr lang="es-ES" sz="1000" i="1" u="sng" baseline="0" dirty="0" smtClean="0"/>
                        <a:t>alguna</a:t>
                      </a:r>
                      <a:r>
                        <a:rPr lang="es-ES" sz="1000" i="1" baseline="0" dirty="0" smtClean="0"/>
                        <a:t> evidencia mostrando por qué Dylan tendrá nuevos amigos. </a:t>
                      </a:r>
                    </a:p>
                    <a:p>
                      <a:pPr lvl="0" algn="l">
                        <a:defRPr sz="1800" b="0" i="0"/>
                      </a:pPr>
                      <a:r>
                        <a:rPr lang="es-ES" sz="1100" b="0" i="0" dirty="0" smtClean="0"/>
                        <a:t>El estudiante  termina el modelo/esquema de oración escribiendo</a:t>
                      </a:r>
                      <a:r>
                        <a:rPr lang="es-ES" sz="1100" b="0" i="0" baseline="0" dirty="0" smtClean="0">
                          <a:solidFill>
                            <a:schemeClr val="tx1"/>
                          </a:solidFill>
                        </a:rPr>
                        <a:t> </a:t>
                      </a:r>
                      <a:r>
                        <a:rPr lang="es-ES" sz="1100" b="0" i="0" baseline="0" dirty="0" smtClean="0"/>
                        <a:t>que Dylan </a:t>
                      </a:r>
                      <a:r>
                        <a:rPr lang="es-ES" sz="1100" b="1" i="0" u="sng" baseline="0" dirty="0" smtClean="0"/>
                        <a:t>tendrá</a:t>
                      </a:r>
                      <a:r>
                        <a:rPr lang="es-ES" sz="1100" b="0" i="0" baseline="0" dirty="0" smtClean="0"/>
                        <a:t> nuevos amigos, pero sólo incluye 1 vago detalle que apoya la declaración.</a:t>
                      </a:r>
                      <a:endParaRPr lang="es-ES" sz="1100" b="0" i="0" dirty="0" smtClean="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1</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dirty="0" smtClean="0"/>
                        <a:t>El</a:t>
                      </a:r>
                      <a:r>
                        <a:rPr lang="es-ES" sz="1000" i="1" baseline="0" dirty="0" smtClean="0"/>
                        <a:t> estudiante da una mínima respuesta acerca de por qué Dylan tendrá nuevos amigos. </a:t>
                      </a:r>
                      <a:endParaRPr lang="es-ES" sz="1000" i="1" dirty="0" smtClean="0"/>
                    </a:p>
                    <a:p>
                      <a:pPr lvl="0" algn="l">
                        <a:defRPr sz="1800" b="0" i="0"/>
                      </a:pPr>
                      <a:r>
                        <a:rPr lang="es-ES" sz="1100" b="0" i="0" dirty="0" smtClean="0"/>
                        <a:t>El estudiante completa el modelo/esquema de oración escribiendo </a:t>
                      </a:r>
                      <a:r>
                        <a:rPr lang="es-ES" sz="1100" b="0" i="0" baseline="0" dirty="0" smtClean="0"/>
                        <a:t>que Dylan  </a:t>
                      </a:r>
                      <a:r>
                        <a:rPr lang="es-ES" sz="1100" b="1" i="0" u="sng" baseline="0" dirty="0" smtClean="0"/>
                        <a:t>tendrá</a:t>
                      </a:r>
                      <a:r>
                        <a:rPr lang="es-ES" sz="1100" b="0" i="0" u="none" baseline="0" dirty="0" smtClean="0"/>
                        <a:t> nuevos amigos, pero sin más detalles para apoyar la declaración. </a:t>
                      </a:r>
                      <a:endParaRPr lang="es-ES" sz="1100" b="1" i="0" u="sng" dirty="0" smtClean="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127">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0</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dirty="0" smtClean="0"/>
                        <a:t>El</a:t>
                      </a:r>
                      <a:r>
                        <a:rPr lang="es-ES" sz="1000" i="1" baseline="0" dirty="0" smtClean="0"/>
                        <a:t> estudiante no provee evidencia alguna de por qué Dylan tendrá nuevos amigos. </a:t>
                      </a:r>
                      <a:endParaRPr lang="es-ES" sz="1000" i="1" dirty="0" smtClean="0"/>
                    </a:p>
                    <a:p>
                      <a:pPr lvl="0" algn="l">
                        <a:defRPr sz="1800" b="0" i="0"/>
                      </a:pPr>
                      <a:r>
                        <a:rPr lang="es-ES" sz="1100" b="0" i="0" baseline="0" dirty="0" smtClean="0"/>
                        <a:t>El estudiante completa el modelo/esquema de oración </a:t>
                      </a:r>
                      <a:r>
                        <a:rPr lang="es-ES" sz="1100" b="0" i="0" baseline="0" dirty="0" smtClean="0">
                          <a:solidFill>
                            <a:schemeClr val="tx1"/>
                          </a:solidFill>
                        </a:rPr>
                        <a:t>escribiendo</a:t>
                      </a:r>
                      <a:r>
                        <a:rPr lang="es-ES" sz="1100" b="1" i="0" baseline="0" dirty="0" smtClean="0">
                          <a:solidFill>
                            <a:srgbClr val="FF0000"/>
                          </a:solidFill>
                        </a:rPr>
                        <a:t> </a:t>
                      </a:r>
                      <a:r>
                        <a:rPr lang="es-ES" sz="1100" b="0" i="0" baseline="0" dirty="0" smtClean="0">
                          <a:solidFill>
                            <a:schemeClr val="tx1"/>
                          </a:solidFill>
                        </a:rPr>
                        <a:t>que Dylan </a:t>
                      </a:r>
                      <a:r>
                        <a:rPr lang="es-ES" sz="1100" b="1" i="0" u="sng" baseline="0" dirty="0" smtClean="0">
                          <a:solidFill>
                            <a:schemeClr val="tx1"/>
                          </a:solidFill>
                        </a:rPr>
                        <a:t>no</a:t>
                      </a:r>
                      <a:r>
                        <a:rPr lang="es-ES" sz="1100" b="0" i="0" u="none" baseline="0" dirty="0" smtClean="0">
                          <a:solidFill>
                            <a:schemeClr val="tx1"/>
                          </a:solidFill>
                        </a:rPr>
                        <a:t> tendrá nuevos amigos, o no contesta la pregunta de ninguna otra manera que respalde lo que se pregunta. </a:t>
                      </a:r>
                      <a:endParaRPr lang="es-ES" sz="1100" b="1" i="0" u="sng" baseline="0" dirty="0" smtClean="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138"/>
          <p:cNvGraphicFramePr/>
          <p:nvPr>
            <p:extLst>
              <p:ext uri="{D42A27DB-BD31-4B8C-83A1-F6EECF244321}">
                <p14:modId xmlns:p14="http://schemas.microsoft.com/office/powerpoint/2010/main" val="1905706333"/>
              </p:ext>
            </p:extLst>
          </p:nvPr>
        </p:nvGraphicFramePr>
        <p:xfrm>
          <a:off x="4876800" y="7924800"/>
          <a:ext cx="2133600" cy="420624"/>
        </p:xfrm>
        <a:graphic>
          <a:graphicData uri="http://schemas.openxmlformats.org/drawingml/2006/table">
            <a:tbl>
              <a:tblPr firstRow="1"/>
              <a:tblGrid>
                <a:gridCol w="2133600"/>
              </a:tblGrid>
              <a:tr h="0">
                <a:tc>
                  <a:txBody>
                    <a:bodyPr/>
                    <a:lstStyle/>
                    <a:p>
                      <a:pPr lvl="0" algn="ctr">
                        <a:lnSpc>
                          <a:spcPct val="115000"/>
                        </a:lnSpc>
                        <a:defRPr sz="1800" b="0" i="0"/>
                      </a:pPr>
                      <a:r>
                        <a:rPr lang="en-US" sz="800" b="1" i="1" dirty="0" err="1" smtClean="0"/>
                        <a:t>Hacia</a:t>
                      </a:r>
                      <a:r>
                        <a:rPr lang="en-US" sz="800" b="1" i="1" dirty="0" smtClean="0"/>
                        <a:t>  RL.1.3  DOK -2 </a:t>
                      </a:r>
                      <a:r>
                        <a:rPr lang="en-US" sz="800" b="1" i="1" dirty="0" err="1" smtClean="0"/>
                        <a:t>Ck</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chemeClr val="accent1">
                        <a:lumMod val="20000"/>
                        <a:lumOff val="80000"/>
                      </a:schemeClr>
                    </a:solidFill>
                  </a:tcPr>
                </a:tc>
              </a:tr>
              <a:tr h="251842">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s-MX" sz="800" b="0" dirty="0" smtClean="0">
                          <a:solidFill>
                            <a:srgbClr val="000000"/>
                          </a:solidFill>
                          <a:effectLst/>
                          <a:latin typeface="+mn-lt"/>
                          <a:ea typeface="Times New Roman"/>
                          <a:cs typeface="Times New Roman"/>
                        </a:rPr>
                        <a:t>Identifica los principales acontecimientos de la historia usando detalles clave.</a:t>
                      </a:r>
                      <a:endParaRPr lang="en-US" sz="800" b="0" dirty="0" smtClean="0">
                        <a:solidFill>
                          <a:srgbClr val="000000"/>
                        </a:solidFill>
                        <a:effectLst/>
                        <a:latin typeface="+mn-lt"/>
                        <a:ea typeface="Times New Roman"/>
                        <a:cs typeface="Times New Roman"/>
                      </a:endParaRPr>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6" name="Slide Number Placeholder 3"/>
          <p:cNvSpPr>
            <a:spLocks noGrp="1"/>
          </p:cNvSpPr>
          <p:nvPr>
            <p:ph type="sldNum" sz="quarter" idx="12"/>
          </p:nvPr>
        </p:nvSpPr>
        <p:spPr>
          <a:xfrm>
            <a:off x="6172200" y="9090025"/>
            <a:ext cx="792480" cy="511175"/>
          </a:xfrm>
        </p:spPr>
        <p:txBody>
          <a:bodyPr/>
          <a:lstStyle/>
          <a:p>
            <a:r>
              <a:rPr lang="en-US" dirty="0" smtClean="0"/>
              <a:t>11</a:t>
            </a:r>
            <a:endParaRPr lang="en-US" dirty="0"/>
          </a:p>
        </p:txBody>
      </p:sp>
    </p:spTree>
    <p:extLst>
      <p:ext uri="{BB962C8B-B14F-4D97-AF65-F5344CB8AC3E}">
        <p14:creationId xmlns:p14="http://schemas.microsoft.com/office/powerpoint/2010/main" val="810823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978699"/>
              </p:ext>
            </p:extLst>
          </p:nvPr>
        </p:nvGraphicFramePr>
        <p:xfrm>
          <a:off x="457200" y="1066800"/>
          <a:ext cx="6625507" cy="5602689"/>
        </p:xfrm>
        <a:graphic>
          <a:graphicData uri="http://schemas.openxmlformats.org/drawingml/2006/table">
            <a:tbl>
              <a:tblPr firstRow="1" firstCol="1" bandRow="1"/>
              <a:tblGrid>
                <a:gridCol w="568961"/>
                <a:gridCol w="6056546"/>
              </a:tblGrid>
              <a:tr h="2286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algn="l">
                        <a:lnSpc>
                          <a:spcPct val="100000"/>
                        </a:lnSpc>
                        <a:spcBef>
                          <a:spcPts val="0"/>
                        </a:spcBef>
                        <a:spcAft>
                          <a:spcPts val="0"/>
                        </a:spcAft>
                      </a:pPr>
                      <a:r>
                        <a:rPr lang="es-ES" sz="1200" b="1" kern="1200" dirty="0" smtClean="0">
                          <a:solidFill>
                            <a:schemeClr val="tx1"/>
                          </a:solidFill>
                          <a:effectLst/>
                          <a:latin typeface="Calibri"/>
                          <a:ea typeface="Times New Roman"/>
                          <a:cs typeface="Arial"/>
                        </a:rPr>
                        <a:t>Estándar RI.1.2:   </a:t>
                      </a:r>
                      <a:r>
                        <a:rPr lang="es-ES" sz="1200" b="1" kern="1200" noProof="0" dirty="0" smtClean="0">
                          <a:solidFill>
                            <a:srgbClr val="000000"/>
                          </a:solidFill>
                          <a:effectLst/>
                          <a:latin typeface="+mn-lt"/>
                          <a:ea typeface="Times New Roman"/>
                          <a:cs typeface="Arial"/>
                        </a:rPr>
                        <a:t>Rúbrica de 2 puntos:</a:t>
                      </a:r>
                      <a:r>
                        <a:rPr lang="es-ES" sz="1200" b="1" kern="1200" baseline="0" noProof="0" dirty="0" smtClean="0">
                          <a:solidFill>
                            <a:srgbClr val="000000"/>
                          </a:solidFill>
                          <a:effectLst/>
                          <a:latin typeface="+mn-lt"/>
                          <a:ea typeface="Times New Roman"/>
                          <a:cs typeface="Arial"/>
                        </a:rPr>
                        <a:t> Respuesta Construida – </a:t>
                      </a:r>
                      <a:r>
                        <a:rPr lang="es-ES" sz="1200" b="1" kern="1200" noProof="0" dirty="0" smtClean="0">
                          <a:solidFill>
                            <a:srgbClr val="000000"/>
                          </a:solidFill>
                          <a:effectLst/>
                          <a:latin typeface="+mn-lt"/>
                          <a:ea typeface="Times New Roman"/>
                          <a:cs typeface="Arial"/>
                        </a:rPr>
                        <a:t>Lectura</a:t>
                      </a:r>
                      <a:r>
                        <a:rPr lang="es-ES" sz="1200" b="1" kern="1200" baseline="0" noProof="0" dirty="0" smtClean="0">
                          <a:solidFill>
                            <a:srgbClr val="000000"/>
                          </a:solidFill>
                          <a:effectLst/>
                          <a:latin typeface="+mn-lt"/>
                          <a:ea typeface="Times New Roman"/>
                          <a:cs typeface="Arial"/>
                        </a:rPr>
                        <a:t> corta </a:t>
                      </a:r>
                      <a:endParaRPr lang="es-ES" sz="1200" b="1" noProof="0" dirty="0">
                        <a:effectLst/>
                        <a:latin typeface="+mn-lt"/>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marL="0" indent="0">
                        <a:lnSpc>
                          <a:spcPct val="100000"/>
                        </a:lnSpc>
                        <a:spcBef>
                          <a:spcPts val="0"/>
                        </a:spcBef>
                        <a:spcAft>
                          <a:spcPts val="0"/>
                        </a:spcAft>
                        <a:buNone/>
                      </a:pPr>
                      <a:r>
                        <a:rPr lang="es-ES" sz="1500" b="1" kern="1200" dirty="0" smtClean="0">
                          <a:solidFill>
                            <a:schemeClr val="tx1"/>
                          </a:solidFill>
                          <a:effectLst/>
                          <a:latin typeface="Calibri"/>
                          <a:ea typeface="Times New Roman"/>
                          <a:cs typeface="Arial"/>
                        </a:rPr>
                        <a:t>Pregunta #15</a:t>
                      </a:r>
                      <a:r>
                        <a:rPr lang="es-ES" sz="1500" b="1" kern="1200" baseline="0" dirty="0" smtClean="0">
                          <a:solidFill>
                            <a:schemeClr val="tx1"/>
                          </a:solidFill>
                          <a:effectLst/>
                          <a:latin typeface="Calibri"/>
                          <a:ea typeface="Times New Roman"/>
                          <a:cs typeface="Arial"/>
                        </a:rPr>
                        <a:t>: </a:t>
                      </a:r>
                      <a:r>
                        <a:rPr lang="es-MX" sz="1500" b="1" kern="1200" dirty="0" smtClean="0">
                          <a:solidFill>
                            <a:schemeClr val="tx1"/>
                          </a:solidFill>
                          <a:effectLst/>
                          <a:latin typeface="+mn-lt"/>
                          <a:ea typeface="Times New Roman"/>
                          <a:cs typeface="Arial"/>
                        </a:rPr>
                        <a:t>¿Qué aprendiste de los delfines en el cuento? Dibuja y escribe acerca de lo que aprendiste. </a:t>
                      </a:r>
                      <a:r>
                        <a:rPr lang="es-ES" sz="1000" b="0" i="1" dirty="0" smtClean="0">
                          <a:solidFill>
                            <a:schemeClr val="tx1"/>
                          </a:solidFill>
                          <a:latin typeface="Helvetica" panose="020B0604020202020204" pitchFamily="34" charset="0"/>
                          <a:cs typeface="Helvetica" panose="020B0604020202020204" pitchFamily="34" charset="0"/>
                        </a:rPr>
                        <a:t>RI.1.2 </a:t>
                      </a:r>
                      <a:endParaRPr lang="es-ES" sz="1400" b="1" dirty="0" smtClean="0">
                        <a:solidFill>
                          <a:schemeClr val="tx1"/>
                        </a:solidFill>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303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000" b="1" i="1" u="sng" kern="1200" baseline="0" noProof="0" dirty="0" smtClean="0">
                          <a:solidFill>
                            <a:schemeClr val="tx1"/>
                          </a:solidFill>
                          <a:effectLst/>
                          <a:latin typeface="+mn-lt"/>
                          <a:cs typeface="Arial"/>
                        </a:rPr>
                        <a:t>L</a:t>
                      </a:r>
                      <a:r>
                        <a:rPr lang="es-MX" sz="1000" b="1" i="1" u="sng" noProof="0" dirty="0" smtClean="0"/>
                        <a:t>enguaje del</a:t>
                      </a:r>
                      <a:r>
                        <a:rPr lang="es-MX" sz="1000" b="1" i="1" u="sng" baseline="0" noProof="0" dirty="0" smtClean="0"/>
                        <a:t> maestro y </a:t>
                      </a:r>
                      <a:r>
                        <a:rPr lang="es-MX" sz="1000" b="1" i="1" u="sng" kern="1200" baseline="0" noProof="0" dirty="0" smtClean="0">
                          <a:solidFill>
                            <a:schemeClr val="tx1"/>
                          </a:solidFill>
                          <a:effectLst/>
                          <a:latin typeface="+mn-lt"/>
                          <a:cs typeface="Arial"/>
                        </a:rPr>
                        <a:t>n</a:t>
                      </a:r>
                      <a:r>
                        <a:rPr lang="es-MX" sz="1000" b="1" i="1" u="sng" kern="1200" dirty="0" err="1" smtClean="0">
                          <a:solidFill>
                            <a:schemeClr val="tx1"/>
                          </a:solidFill>
                          <a:effectLst/>
                          <a:latin typeface="+mn-lt"/>
                          <a:ea typeface="Times New Roman"/>
                          <a:cs typeface="Arial"/>
                        </a:rPr>
                        <a:t>otas</a:t>
                      </a:r>
                      <a:r>
                        <a:rPr lang="es-MX" sz="1000" b="1" i="1"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Suficiente</a:t>
                      </a:r>
                      <a:r>
                        <a:rPr lang="es-ES" sz="1000" b="1" baseline="0" dirty="0" smtClean="0"/>
                        <a:t> evidencia </a:t>
                      </a:r>
                      <a:r>
                        <a:rPr lang="es-ES" sz="1000" b="1" dirty="0" smtClean="0"/>
                        <a:t>(conclusión/idea) </a:t>
                      </a:r>
                      <a:r>
                        <a:rPr lang="es-ES" sz="1000" b="0" dirty="0" smtClean="0"/>
                        <a:t>para la pregunta sería escribir</a:t>
                      </a:r>
                      <a:r>
                        <a:rPr lang="es-ES" sz="1000" b="0" baseline="0" dirty="0" smtClean="0"/>
                        <a:t> </a:t>
                      </a:r>
                      <a:r>
                        <a:rPr lang="es-ES" sz="1000" b="0" dirty="0" smtClean="0"/>
                        <a:t>(completando el modelo/esquema de oración) y dibujar para mostrar lo que el estudiante aprendió en el cuento sobre los delfines. Es un concepto difícil para los estudiantes de primer grado al comienzo del año, entender o resumir que los delfines pueden "hacer muchas cosas (lo cual es la idea principal del cuento). Cualquier respuesta que un estudiante ofrezca para mostrar que los delfines pueden hacer más de una cosa, es prueba suficiente de la comprensión de la pregunta.</a:t>
                      </a:r>
                      <a:r>
                        <a:rPr lang="es-ES" sz="1000" b="1" dirty="0" smtClean="0"/>
                        <a:t>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Las identificaciones específicas </a:t>
                      </a:r>
                      <a:r>
                        <a:rPr lang="es-ES" sz="1000" b="1" i="1" dirty="0" smtClean="0"/>
                        <a:t>(detalles de apoyo</a:t>
                      </a:r>
                      <a:r>
                        <a:rPr lang="es-ES" sz="1000" b="1" dirty="0" smtClean="0"/>
                        <a:t>) </a:t>
                      </a:r>
                      <a:r>
                        <a:rPr lang="es-ES" sz="1000" b="0" dirty="0" smtClean="0"/>
                        <a:t>apoyan el modelo/esquema de oración completada: </a:t>
                      </a:r>
                      <a:r>
                        <a:rPr lang="es-ES" sz="1000" b="0" i="1" dirty="0" smtClean="0"/>
                        <a:t>Los delfines pueden __________</a:t>
                      </a:r>
                      <a:r>
                        <a:rPr lang="es-ES" sz="1000" b="0" dirty="0" smtClean="0"/>
                        <a:t>. Los estudiantes deben responder con más de una respuesta, tal como, los delfines:</a:t>
                      </a:r>
                      <a:r>
                        <a:rPr lang="es-ES" sz="1000" b="0" baseline="0" dirty="0" smtClean="0"/>
                        <a:t> </a:t>
                      </a:r>
                      <a:r>
                        <a:rPr lang="es-ES" sz="1000" b="0" dirty="0" smtClean="0"/>
                        <a:t>(1) pueden hablar entre sí, (2) nadar en el mar, (3) les gusta jugar, y (4) comer peces y calamares. Estas son acciones que los delfines "hacen".</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Las respuestas</a:t>
                      </a:r>
                      <a:r>
                        <a:rPr lang="es-ES" sz="1000" b="1" baseline="0" dirty="0" smtClean="0"/>
                        <a:t> plenamente apoyadas </a:t>
                      </a:r>
                      <a:r>
                        <a:rPr lang="es-ES" sz="1000" b="0" baseline="0" dirty="0" smtClean="0"/>
                        <a:t>con otros detalles podrían incluir que los delfines:  (1)nadan en grupos, (2) suben a la superficie del agua para tomar aire, y (3) </a:t>
                      </a:r>
                      <a:r>
                        <a:rPr lang="es-ES" sz="1000" b="0" kern="1200" baseline="0" dirty="0" smtClean="0">
                          <a:solidFill>
                            <a:schemeClr val="tx1"/>
                          </a:solidFill>
                          <a:effectLst/>
                          <a:latin typeface="+mn-lt"/>
                          <a:ea typeface="Times New Roman"/>
                          <a:cs typeface="Arial"/>
                        </a:rPr>
                        <a:t>pueden chasquear (hacer su sonido). La respuesta no debe incluir las descripciones de un delfín ya que las descripciones no son una respuesta correcta a lo que los delfines "hacen".</a:t>
                      </a:r>
                      <a:endParaRPr lang="es-ES" sz="1000" dirty="0">
                        <a:solidFill>
                          <a:schemeClr val="tx1"/>
                        </a:solidFill>
                        <a:effectLst/>
                        <a:latin typeface="+mn-lt"/>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2</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effectLst/>
                          <a:latin typeface="+mn-lt"/>
                          <a:ea typeface="Calibri"/>
                          <a:cs typeface="Verdana"/>
                        </a:rPr>
                        <a:t>El estudiante da una respuesta competente, proporcionando evidencia de lo que los delfines pueden hacer.</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dirty="0" smtClean="0">
                          <a:solidFill>
                            <a:schemeClr val="tx1"/>
                          </a:solidFill>
                          <a:effectLst/>
                          <a:latin typeface="+mn-lt"/>
                          <a:cs typeface="Verdana"/>
                        </a:rPr>
                        <a:t>El estudiante completa el modelo/esquema de oración con lo que los delfines pueden "hacer", </a:t>
                      </a:r>
                      <a:r>
                        <a:rPr lang="es-ES" sz="1100" b="1" i="0" dirty="0" smtClean="0">
                          <a:solidFill>
                            <a:schemeClr val="tx1"/>
                          </a:solidFill>
                          <a:effectLst/>
                          <a:latin typeface="+mn-lt"/>
                          <a:cs typeface="Verdana"/>
                        </a:rPr>
                        <a:t>incluyendo más de un hecho</a:t>
                      </a:r>
                      <a:r>
                        <a:rPr lang="es-ES" sz="1100" i="0" dirty="0" smtClean="0">
                          <a:solidFill>
                            <a:schemeClr val="tx1"/>
                          </a:solidFill>
                          <a:effectLst/>
                          <a:latin typeface="+mn-lt"/>
                          <a:cs typeface="Verdana"/>
                        </a:rPr>
                        <a:t> tomado</a:t>
                      </a:r>
                      <a:r>
                        <a:rPr lang="es-ES" sz="1100" i="0" baseline="0" dirty="0" smtClean="0">
                          <a:solidFill>
                            <a:schemeClr val="tx1"/>
                          </a:solidFill>
                          <a:effectLst/>
                          <a:latin typeface="+mn-lt"/>
                          <a:cs typeface="Verdana"/>
                        </a:rPr>
                        <a:t> del cuento</a:t>
                      </a:r>
                      <a:r>
                        <a:rPr lang="es-ES" sz="1100" i="0" dirty="0" smtClean="0">
                          <a:solidFill>
                            <a:schemeClr val="tx1"/>
                          </a:solidFill>
                          <a:effectLst/>
                          <a:latin typeface="+mn-lt"/>
                          <a:cs typeface="Verdana"/>
                        </a:rPr>
                        <a:t>. El estudiante añade dibujos o escribe más para mostrar otras cosas que los delfines pueden hacer o para ilustrar el modelo/esquema de oración que completó.</a:t>
                      </a: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8600">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1</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t>El</a:t>
                      </a:r>
                      <a:r>
                        <a:rPr lang="es-ES" sz="1000" i="1" baseline="0" dirty="0" smtClean="0"/>
                        <a:t> estudiante da una respuesta parcial, proporcionando </a:t>
                      </a:r>
                      <a:r>
                        <a:rPr lang="es-ES" sz="1000" i="1" u="sng" baseline="0" dirty="0" smtClean="0"/>
                        <a:t>alguna</a:t>
                      </a:r>
                      <a:r>
                        <a:rPr lang="es-ES" sz="1000" i="1" baseline="0" dirty="0" smtClean="0"/>
                        <a:t> evidencia de lo que los delfines pueden hacer. </a:t>
                      </a:r>
                      <a:endParaRPr lang="es-ES" sz="1000" i="1" dirty="0" smtClean="0">
                        <a:solidFill>
                          <a:schemeClr val="tx1"/>
                        </a:solidFill>
                        <a:effectLst/>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smtClean="0">
                          <a:ln>
                            <a:noFill/>
                          </a:ln>
                          <a:solidFill>
                            <a:prstClr val="black"/>
                          </a:solidFill>
                          <a:effectLst/>
                          <a:uLnTx/>
                          <a:uFillTx/>
                          <a:latin typeface="+mn-lt"/>
                          <a:ea typeface="+mn-ea"/>
                          <a:cs typeface="Verdana"/>
                        </a:rPr>
                        <a:t>El estudiante completa el modelo/esquema de oración con lo que los delfines pueden “hacer,” </a:t>
                      </a:r>
                      <a:r>
                        <a:rPr kumimoji="0" lang="es-ES" sz="1100" b="1" i="0" u="none" strike="noStrike" kern="1200" cap="none" spc="0" normalizeH="0" baseline="0" noProof="0" dirty="0" smtClean="0">
                          <a:ln>
                            <a:noFill/>
                          </a:ln>
                          <a:solidFill>
                            <a:prstClr val="black"/>
                          </a:solidFill>
                          <a:effectLst/>
                          <a:uLnTx/>
                          <a:uFillTx/>
                          <a:latin typeface="+mn-lt"/>
                          <a:ea typeface="+mn-ea"/>
                          <a:cs typeface="Verdana"/>
                        </a:rPr>
                        <a:t>con un dato del cuento solamente.</a:t>
                      </a:r>
                      <a:r>
                        <a:rPr kumimoji="0" lang="es-ES" sz="1100" b="0" i="0" u="none" strike="noStrike" kern="1200" cap="none" spc="0" normalizeH="0" baseline="0" noProof="0" dirty="0" smtClean="0">
                          <a:ln>
                            <a:noFill/>
                          </a:ln>
                          <a:solidFill>
                            <a:prstClr val="black"/>
                          </a:solidFill>
                          <a:effectLst/>
                          <a:uLnTx/>
                          <a:uFillTx/>
                          <a:latin typeface="+mn-lt"/>
                          <a:ea typeface="+mn-ea"/>
                          <a:cs typeface="Verdana"/>
                        </a:rPr>
                        <a:t>  El estudiante no dibuja o escribe sobre otras cosas que los delfines pueden hacer, ni ilustra el modelo/esquema de oración.</a:t>
                      </a: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99073">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0</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effectLst/>
                          <a:latin typeface="+mn-lt"/>
                          <a:ea typeface="Calibri"/>
                          <a:cs typeface="Verdana"/>
                        </a:rPr>
                        <a:t>El</a:t>
                      </a:r>
                      <a:r>
                        <a:rPr lang="es-ES" sz="1000" i="1" baseline="0" dirty="0" smtClean="0">
                          <a:solidFill>
                            <a:schemeClr val="tx1"/>
                          </a:solidFill>
                          <a:effectLst/>
                          <a:latin typeface="+mn-lt"/>
                          <a:ea typeface="Calibri"/>
                          <a:cs typeface="Verdana"/>
                        </a:rPr>
                        <a:t> estudiante </a:t>
                      </a:r>
                      <a:r>
                        <a:rPr lang="es-ES" sz="1000" i="1" u="sng" baseline="0" dirty="0" smtClean="0">
                          <a:solidFill>
                            <a:schemeClr val="tx1"/>
                          </a:solidFill>
                          <a:effectLst/>
                          <a:latin typeface="+mn-lt"/>
                          <a:ea typeface="Calibri"/>
                          <a:cs typeface="Verdana"/>
                        </a:rPr>
                        <a:t>no</a:t>
                      </a:r>
                      <a:r>
                        <a:rPr lang="es-ES" sz="1000" i="1" u="none" baseline="0" dirty="0" smtClean="0">
                          <a:solidFill>
                            <a:schemeClr val="tx1"/>
                          </a:solidFill>
                          <a:effectLst/>
                          <a:latin typeface="+mn-lt"/>
                          <a:ea typeface="Calibri"/>
                          <a:cs typeface="Verdana"/>
                        </a:rPr>
                        <a:t> </a:t>
                      </a:r>
                      <a:r>
                        <a:rPr lang="es-ES" sz="1000" i="1" baseline="0" dirty="0" smtClean="0">
                          <a:solidFill>
                            <a:schemeClr val="tx1"/>
                          </a:solidFill>
                          <a:effectLst/>
                          <a:latin typeface="+mn-lt"/>
                          <a:ea typeface="Calibri"/>
                          <a:cs typeface="Verdana"/>
                        </a:rPr>
                        <a:t>provee evidencia de lo que los delfines pueden hacer. </a:t>
                      </a:r>
                      <a:endParaRPr lang="es-ES" sz="1000" i="1" dirty="0" smtClean="0">
                        <a:solidFill>
                          <a:schemeClr val="tx1"/>
                        </a:solidFill>
                        <a:effectLst/>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dirty="0" smtClean="0">
                          <a:solidFill>
                            <a:schemeClr val="tx1"/>
                          </a:solidFill>
                          <a:effectLst/>
                          <a:latin typeface="+mn-lt"/>
                          <a:ea typeface="Calibri"/>
                          <a:cs typeface="Verdana"/>
                        </a:rPr>
                        <a:t>El estudiante completa</a:t>
                      </a:r>
                      <a:r>
                        <a:rPr lang="es-ES" sz="1100" i="0" baseline="0" dirty="0" smtClean="0">
                          <a:solidFill>
                            <a:schemeClr val="tx1"/>
                          </a:solidFill>
                          <a:effectLst/>
                          <a:latin typeface="+mn-lt"/>
                          <a:ea typeface="Calibri"/>
                          <a:cs typeface="Verdana"/>
                        </a:rPr>
                        <a:t> o no el modelo/esquema de oración, pero no muestra ni dibuja lo que los delfines pueden hacer.</a:t>
                      </a:r>
                      <a:endParaRPr lang="es-ES" sz="1100" i="0" dirty="0">
                        <a:solidFill>
                          <a:schemeClr val="tx1"/>
                        </a:solidFill>
                        <a:effectLst/>
                        <a:latin typeface="+mn-lt"/>
                        <a:ea typeface="Calibri"/>
                        <a:cs typeface="Times New Roman"/>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52751583"/>
              </p:ext>
            </p:extLst>
          </p:nvPr>
        </p:nvGraphicFramePr>
        <p:xfrm>
          <a:off x="5181600" y="7391400"/>
          <a:ext cx="1905000" cy="457200"/>
        </p:xfrm>
        <a:graphic>
          <a:graphicData uri="http://schemas.openxmlformats.org/drawingml/2006/table">
            <a:tbl>
              <a:tblPr/>
              <a:tblGrid>
                <a:gridCol w="19050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RI.1.2</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 </a:t>
                      </a:r>
                      <a:r>
                        <a:rPr lang="en-US" sz="800" b="1" i="1" dirty="0" smtClean="0">
                          <a:solidFill>
                            <a:srgbClr val="000000"/>
                          </a:solidFill>
                          <a:latin typeface="Calibri"/>
                          <a:ea typeface="Times New Roman"/>
                          <a:cs typeface="Times New Roman"/>
                        </a:rPr>
                        <a:t>2 - Cl</a:t>
                      </a:r>
                      <a:endParaRPr lang="en-US" sz="800" i="1" dirty="0">
                        <a:latin typeface="Calibri"/>
                        <a:ea typeface="Calibri"/>
                        <a:cs typeface="Times New Roman"/>
                      </a:endParaRPr>
                    </a:p>
                  </a:txBody>
                  <a:tcPr marL="31850" marR="3185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77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b="0" dirty="0" smtClean="0">
                          <a:solidFill>
                            <a:srgbClr val="000000"/>
                          </a:solidFill>
                          <a:latin typeface="+mn-lt"/>
                          <a:ea typeface="Calibri"/>
                          <a:cs typeface="Times New Roman"/>
                        </a:rPr>
                        <a:t>Identifica detalles clave que apoyan la idea principal (tema). </a:t>
                      </a:r>
                      <a:endParaRPr lang="en-US" sz="800" b="0" dirty="0" smtClean="0">
                        <a:latin typeface="+mn-lt"/>
                        <a:ea typeface="Calibri"/>
                        <a:cs typeface="Times New Roman"/>
                      </a:endParaRPr>
                    </a:p>
                  </a:txBody>
                  <a:tcPr marR="3185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5" name="Slide Number Placeholder 3"/>
          <p:cNvSpPr>
            <a:spLocks noGrp="1"/>
          </p:cNvSpPr>
          <p:nvPr>
            <p:ph type="sldNum" sz="quarter" idx="12"/>
          </p:nvPr>
        </p:nvSpPr>
        <p:spPr>
          <a:xfrm>
            <a:off x="6172200" y="9090025"/>
            <a:ext cx="792480" cy="511175"/>
          </a:xfrm>
        </p:spPr>
        <p:txBody>
          <a:bodyPr/>
          <a:lstStyle/>
          <a:p>
            <a:r>
              <a:rPr lang="en-US" dirty="0" smtClean="0"/>
              <a:t>12</a:t>
            </a:r>
            <a:endParaRPr lang="en-US" dirty="0"/>
          </a:p>
        </p:txBody>
      </p:sp>
    </p:spTree>
    <p:extLst>
      <p:ext uri="{BB962C8B-B14F-4D97-AF65-F5344CB8AC3E}">
        <p14:creationId xmlns:p14="http://schemas.microsoft.com/office/powerpoint/2010/main" val="91600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06682188"/>
              </p:ext>
            </p:extLst>
          </p:nvPr>
        </p:nvGraphicFramePr>
        <p:xfrm>
          <a:off x="568961" y="696909"/>
          <a:ext cx="6421120" cy="7045797"/>
        </p:xfrm>
        <a:graphic>
          <a:graphicData uri="http://schemas.openxmlformats.org/drawingml/2006/table">
            <a:tbl>
              <a:tblPr firstRow="1" firstCol="1" bandRow="1"/>
              <a:tblGrid>
                <a:gridCol w="406399"/>
                <a:gridCol w="6014721"/>
              </a:tblGrid>
              <a:tr h="2240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22402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7011">
                <a:tc gridSpan="2">
                  <a:txBody>
                    <a:bodyPr/>
                    <a:lstStyle/>
                    <a:p>
                      <a:pPr marL="0" marR="0" algn="l">
                        <a:lnSpc>
                          <a:spcPct val="100000"/>
                        </a:lnSpc>
                        <a:spcBef>
                          <a:spcPts val="0"/>
                        </a:spcBef>
                        <a:spcAft>
                          <a:spcPts val="0"/>
                        </a:spcAft>
                      </a:pPr>
                      <a:r>
                        <a:rPr lang="es-ES" sz="1400" b="1" kern="1200" dirty="0" smtClean="0">
                          <a:solidFill>
                            <a:schemeClr val="tx1"/>
                          </a:solidFill>
                          <a:effectLst/>
                          <a:latin typeface="Calibri"/>
                          <a:ea typeface="Times New Roman"/>
                          <a:cs typeface="Times New Roman"/>
                        </a:rPr>
                        <a:t>Estándar RI.1.3: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a:t>
                      </a:r>
                      <a:endParaRPr lang="es-ES" sz="1400" dirty="0">
                        <a:solidFill>
                          <a:schemeClr val="tx1"/>
                        </a:solidFill>
                        <a:effectLst/>
                        <a:latin typeface="Calibri"/>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263">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400" b="1" dirty="0" smtClean="0">
                          <a:solidFill>
                            <a:schemeClr val="tx1"/>
                          </a:solidFill>
                        </a:rPr>
                        <a:t>Pregunta #16:</a:t>
                      </a:r>
                      <a:r>
                        <a:rPr lang="es-ES" sz="1400" b="1" baseline="0" dirty="0" smtClean="0">
                          <a:solidFill>
                            <a:schemeClr val="tx1"/>
                          </a:solidFill>
                        </a:rPr>
                        <a:t> </a:t>
                      </a:r>
                      <a:r>
                        <a:rPr lang="es-ES" sz="1400" b="1" noProof="0" dirty="0" smtClean="0">
                          <a:latin typeface="+mn-lt"/>
                          <a:cs typeface="Helvetica" panose="020B0604020202020204" pitchFamily="34" charset="0"/>
                        </a:rPr>
                        <a:t>¿Cómo un delfín toma aire?</a:t>
                      </a:r>
                      <a:r>
                        <a:rPr lang="es-ES" sz="1400" b="1" baseline="0" noProof="0" dirty="0" smtClean="0">
                          <a:latin typeface="+mn-lt"/>
                          <a:cs typeface="Helvetica" pitchFamily="34" charset="0"/>
                        </a:rPr>
                        <a:t>  Dibuja y escribe más sobre ello. </a:t>
                      </a:r>
                      <a:r>
                        <a:rPr lang="es-ES" sz="1400" b="1" dirty="0" smtClean="0">
                          <a:solidFill>
                            <a:schemeClr val="tx1"/>
                          </a:solidFill>
                          <a:latin typeface="+mn-lt"/>
                        </a:rPr>
                        <a:t> </a:t>
                      </a:r>
                      <a:r>
                        <a:rPr lang="es-ES" sz="1400" b="1" dirty="0" smtClean="0">
                          <a:solidFill>
                            <a:schemeClr val="tx1"/>
                          </a:solidFill>
                        </a:rPr>
                        <a:t>RI.1.3</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1931">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000" b="1" i="1" u="sng" kern="1200" baseline="0" noProof="0" dirty="0" smtClean="0">
                          <a:solidFill>
                            <a:schemeClr val="tx1"/>
                          </a:solidFill>
                          <a:effectLst/>
                          <a:latin typeface="+mn-lt"/>
                          <a:cs typeface="Arial"/>
                        </a:rPr>
                        <a:t>L</a:t>
                      </a:r>
                      <a:r>
                        <a:rPr lang="es-MX" sz="1000" b="1" i="1" u="sng" noProof="0" dirty="0" smtClean="0"/>
                        <a:t>enguaje del</a:t>
                      </a:r>
                      <a:r>
                        <a:rPr lang="es-MX" sz="1000" b="1" i="1" u="sng" baseline="0" noProof="0" dirty="0" smtClean="0"/>
                        <a:t> maestro y </a:t>
                      </a:r>
                      <a:r>
                        <a:rPr lang="es-MX" sz="1000" b="1" i="1" u="sng" kern="1200" baseline="0" noProof="0" dirty="0" smtClean="0">
                          <a:solidFill>
                            <a:schemeClr val="tx1"/>
                          </a:solidFill>
                          <a:effectLst/>
                          <a:latin typeface="+mn-lt"/>
                          <a:cs typeface="Arial"/>
                        </a:rPr>
                        <a:t>n</a:t>
                      </a:r>
                      <a:r>
                        <a:rPr lang="es-MX" sz="1000" b="1" i="1" u="sng" kern="1200" dirty="0" err="1" smtClean="0">
                          <a:solidFill>
                            <a:schemeClr val="tx1"/>
                          </a:solidFill>
                          <a:effectLst/>
                          <a:latin typeface="+mn-lt"/>
                          <a:ea typeface="Times New Roman"/>
                          <a:cs typeface="Arial"/>
                        </a:rPr>
                        <a:t>otas</a:t>
                      </a:r>
                      <a:r>
                        <a:rPr lang="es-MX" sz="1000" b="1" i="1"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u="none" noProof="0" dirty="0" smtClean="0"/>
                        <a:t>Suficiente evidencia (pensamiento o idea concluyente</a:t>
                      </a:r>
                      <a:r>
                        <a:rPr lang="es-ES" sz="1000" u="none" noProof="0" dirty="0" smtClean="0"/>
                        <a:t>) sería que los estudiantes expliquen cómo un delfín obtiene aire, completando el modelo/esquema de oración, y luego escribiendo y dibujando para explicar la razón de</a:t>
                      </a:r>
                      <a:r>
                        <a:rPr lang="es-ES" sz="1000" u="none" baseline="0" noProof="0" dirty="0" smtClean="0"/>
                        <a:t> </a:t>
                      </a:r>
                      <a:r>
                        <a:rPr lang="es-ES" sz="1000" b="1" u="none" noProof="0" dirty="0" smtClean="0"/>
                        <a:t>por qué o cómo</a:t>
                      </a:r>
                      <a:r>
                        <a:rPr lang="es-ES" sz="1000" u="none" noProof="0" dirty="0" smtClean="0"/>
                        <a:t> el delfín obtiene aire. Esta es una pregunta DOK-3, que va más allá de lo obvio, inclusive va más allá de explicar lo que resulta obvio, entrando</a:t>
                      </a:r>
                      <a:r>
                        <a:rPr lang="es-ES" sz="1000" u="none" baseline="0" noProof="0" dirty="0" smtClean="0"/>
                        <a:t> al razonamiento del</a:t>
                      </a:r>
                      <a:r>
                        <a:rPr lang="es-ES" sz="1000" u="none" noProof="0" dirty="0" smtClean="0"/>
                        <a:t> cómo o el porqué. Las respuestas del estudiante deben mostrar más profundidad en la comprensión. Las respuestas de razonamiento suelen incluir la palabra "</a:t>
                      </a:r>
                      <a:r>
                        <a:rPr lang="es-ES" sz="1000" b="1" u="none" noProof="0" dirty="0" smtClean="0"/>
                        <a:t>porque...</a:t>
                      </a:r>
                      <a:r>
                        <a:rPr lang="es-ES" sz="1000" b="0" u="none" noProof="0" dirty="0" smtClean="0"/>
                        <a:t>”</a:t>
                      </a:r>
                      <a:endParaRPr lang="es-ES" sz="1000" u="none" noProof="0" dirty="0" smtClean="0"/>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u="none" noProof="0" dirty="0" smtClean="0"/>
                        <a:t>Las identificaciones específicas (detalles de apoyo) </a:t>
                      </a:r>
                      <a:r>
                        <a:rPr lang="es-ES" sz="1000" u="none" noProof="0" dirty="0" smtClean="0"/>
                        <a:t>deben incluir el modelo/esquema de oración: “</a:t>
                      </a:r>
                      <a:r>
                        <a:rPr lang="es-ES" sz="1000" i="1" u="none" noProof="0" dirty="0" smtClean="0"/>
                        <a:t>Un delfín tiene un </a:t>
                      </a:r>
                      <a:r>
                        <a:rPr lang="es-ES" sz="1000" b="1" i="1" u="sng" noProof="0" dirty="0" smtClean="0"/>
                        <a:t>espiráculo</a:t>
                      </a:r>
                      <a:r>
                        <a:rPr lang="es-ES" sz="1000" i="1" u="none" noProof="0" dirty="0" smtClean="0"/>
                        <a:t> </a:t>
                      </a:r>
                      <a:r>
                        <a:rPr lang="es-ES" sz="1000" b="1" i="1" u="none" noProof="0" dirty="0" smtClean="0"/>
                        <a:t>(o</a:t>
                      </a:r>
                      <a:r>
                        <a:rPr lang="es-ES" sz="1000" b="1" i="1" u="none" baseline="0" noProof="0" dirty="0" smtClean="0"/>
                        <a:t> agujero u </a:t>
                      </a:r>
                      <a:r>
                        <a:rPr lang="es-ES" sz="1000" b="1" i="1" u="none" noProof="0" dirty="0" smtClean="0"/>
                        <a:t>orificio)</a:t>
                      </a:r>
                      <a:r>
                        <a:rPr lang="es-ES" sz="1000" i="1" u="none" noProof="0" dirty="0" smtClean="0"/>
                        <a:t> para tomar aire.”, </a:t>
                      </a:r>
                      <a:r>
                        <a:rPr lang="es-ES" sz="1000" u="none" noProof="0" dirty="0" smtClean="0"/>
                        <a:t>o alguna descripción del agujero. </a:t>
                      </a:r>
                      <a:r>
                        <a:rPr lang="es-ES" sz="1000" i="1" u="none" noProof="0" dirty="0" smtClean="0"/>
                        <a:t>Escribir y dibujar "más sobre ello" </a:t>
                      </a:r>
                      <a:r>
                        <a:rPr lang="es-ES" sz="1000" u="none" noProof="0" dirty="0" smtClean="0"/>
                        <a:t>debe mostrar  razonamientos tales como:</a:t>
                      </a:r>
                      <a:r>
                        <a:rPr lang="es-ES" sz="1000" u="none" baseline="0" noProof="0" dirty="0" smtClean="0"/>
                        <a:t> </a:t>
                      </a:r>
                      <a:r>
                        <a:rPr lang="es-ES" sz="1000" u="none" noProof="0" dirty="0" smtClean="0"/>
                        <a:t>(1) los delfines tienen que llegar a la superficie para tomar</a:t>
                      </a:r>
                      <a:r>
                        <a:rPr lang="es-ES" sz="1000" u="none" baseline="0" noProof="0" dirty="0" smtClean="0"/>
                        <a:t> </a:t>
                      </a:r>
                      <a:r>
                        <a:rPr lang="es-ES" sz="1000" u="none" noProof="0" dirty="0" smtClean="0"/>
                        <a:t>aire, (2) ellos suben a</a:t>
                      </a:r>
                      <a:r>
                        <a:rPr lang="es-ES" sz="1000" u="none" baseline="0" noProof="0" dirty="0" smtClean="0"/>
                        <a:t> la </a:t>
                      </a:r>
                      <a:r>
                        <a:rPr lang="es-ES" sz="1000" u="none" noProof="0" dirty="0" smtClean="0"/>
                        <a:t>superficie cada 2 o 3 minutos,  y deben razonar</a:t>
                      </a:r>
                      <a:r>
                        <a:rPr lang="es-ES" sz="1000" u="none" baseline="0" noProof="0" dirty="0" smtClean="0"/>
                        <a:t> </a:t>
                      </a:r>
                      <a:r>
                        <a:rPr lang="es-ES" sz="1000" u="none" noProof="0" dirty="0" smtClean="0"/>
                        <a:t>que (3) cuando los delfines suben a la superficie,</a:t>
                      </a:r>
                      <a:r>
                        <a:rPr lang="es-ES" sz="1000" u="none" baseline="0" noProof="0" dirty="0" smtClean="0"/>
                        <a:t> ellos toman</a:t>
                      </a:r>
                      <a:r>
                        <a:rPr lang="es-ES" sz="1000" u="none" noProof="0" dirty="0" smtClean="0"/>
                        <a:t> aire a través de su espiráculo porque no pueden respirar en el agua</a:t>
                      </a:r>
                      <a:r>
                        <a:rPr lang="es-ES" sz="1000" b="0" u="none" kern="1200" baseline="0" dirty="0" smtClean="0">
                          <a:solidFill>
                            <a:schemeClr val="tx1"/>
                          </a:solidFill>
                          <a:effectLst/>
                          <a:latin typeface="Calibri"/>
                          <a:ea typeface="Times New Roman"/>
                        </a:rPr>
                        <a:t>.</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u="none" kern="1200" dirty="0" smtClean="0">
                          <a:solidFill>
                            <a:schemeClr val="tx1"/>
                          </a:solidFill>
                          <a:effectLst/>
                          <a:latin typeface="+mn-lt"/>
                          <a:ea typeface="Times New Roman"/>
                        </a:rPr>
                        <a:t>Un pleno apoyo específico (cualquier otro detalle) </a:t>
                      </a:r>
                      <a:r>
                        <a:rPr lang="es-ES" sz="1000" b="0" u="none" dirty="0" smtClean="0">
                          <a:solidFill>
                            <a:schemeClr val="tx1"/>
                          </a:solidFill>
                          <a:effectLst/>
                          <a:latin typeface="+mn-lt"/>
                          <a:ea typeface="Times New Roman"/>
                        </a:rPr>
                        <a:t>debe apoyar al razonamiento del estudiante de que los delfines deben emerger cada 2 o 3 minutos para tomar aire. Los dibujos o la escritura adicional podría incluir (1) ilustrar la fotografía del cuento,</a:t>
                      </a:r>
                      <a:r>
                        <a:rPr lang="es-ES" sz="1000" b="0" u="none" baseline="0" dirty="0" smtClean="0">
                          <a:solidFill>
                            <a:schemeClr val="tx1"/>
                          </a:solidFill>
                          <a:effectLst/>
                          <a:latin typeface="+mn-lt"/>
                          <a:ea typeface="Times New Roman"/>
                        </a:rPr>
                        <a:t> mostrando</a:t>
                      </a:r>
                      <a:r>
                        <a:rPr lang="es-ES" sz="1000" b="0" u="none" dirty="0" smtClean="0">
                          <a:solidFill>
                            <a:schemeClr val="tx1"/>
                          </a:solidFill>
                          <a:effectLst/>
                          <a:latin typeface="+mn-lt"/>
                          <a:ea typeface="Times New Roman"/>
                        </a:rPr>
                        <a:t> el espiráculo.</a:t>
                      </a:r>
                      <a:endParaRPr lang="es-ES" sz="1000" b="0" u="none" dirty="0">
                        <a:solidFill>
                          <a:schemeClr val="tx1"/>
                        </a:solidFill>
                        <a:effectLst/>
                        <a:latin typeface="Calibri"/>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99">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3</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competente, proporcionando evidencia para apoyar cómo los delfines obtienen aire, y abunda en su razonamiento sobre el cómo o el porqué.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kern="1200" baseline="0" dirty="0" smtClean="0">
                          <a:solidFill>
                            <a:schemeClr val="tx1"/>
                          </a:solidFill>
                          <a:latin typeface="+mn-lt"/>
                          <a:ea typeface="+mn-ea"/>
                          <a:cs typeface="+mn-cs"/>
                        </a:rPr>
                        <a:t>El estudiante completa el modelo/esquema de oración con la palabra espiráculo u orificio. El estudiante ofrece más información sobre cómo los delfines obtienen aire, al mostrar un razonamiento lógico (por ejemplo: el delfín no puede respirar bajo el agua por lo que tiene que ir a la superficie cada 2 o 3 minutos para tomar aire).</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104">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2</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parcial, proporcionando alguna evidencia que apoya cómo los delfines obtienen aire y algún razonamiento sobre el cómo y el por qué. </a:t>
                      </a:r>
                    </a:p>
                    <a:p>
                      <a:pPr marL="0" marR="0" indent="0" algn="l" defTabSz="966612" rtl="0" eaLnBrk="1" fontAlgn="auto" latinLnBrk="0" hangingPunct="1">
                        <a:lnSpc>
                          <a:spcPct val="100000"/>
                        </a:lnSpc>
                        <a:spcBef>
                          <a:spcPts val="0"/>
                        </a:spcBef>
                        <a:spcAft>
                          <a:spcPts val="0"/>
                        </a:spcAft>
                        <a:buClrTx/>
                        <a:buSzTx/>
                        <a:buFontTx/>
                        <a:buNone/>
                        <a:tabLst/>
                        <a:defRPr/>
                      </a:pPr>
                      <a:r>
                        <a:rPr lang="es-ES" sz="1100" b="0" i="0" u="none" kern="1200" baseline="0" dirty="0" smtClean="0">
                          <a:solidFill>
                            <a:schemeClr val="tx1"/>
                          </a:solidFill>
                          <a:latin typeface="+mn-lt"/>
                          <a:ea typeface="+mn-ea"/>
                          <a:cs typeface="+mn-cs"/>
                        </a:rPr>
                        <a:t>El estudiante completa el modelo/esquema de oración con la palabra espiráculo u orificio. El estudiante muestra cierto razonamiento lógico, pero no una respuesta completa o profunda (por ejemplo: el delfín tiene que llegar a la superficie para respirar).</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1</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mínima y proporciona muy poca evidencia para apoyar cómo los delfines obtienen aire y poco o ningún razonamiento sobre el cómo o el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kern="1200" baseline="0" dirty="0" smtClean="0">
                          <a:solidFill>
                            <a:schemeClr val="tx1"/>
                          </a:solidFill>
                          <a:latin typeface="+mn-lt"/>
                          <a:ea typeface="+mn-ea"/>
                          <a:cs typeface="+mn-cs"/>
                        </a:rPr>
                        <a:t>El estudiante completa el modelo/esquema de oración con la palabra espiráculo u orificio, pero no ofrece ningún razonamiento para explicar cómo o por qué el delfín utiliza el espiráculo.</a:t>
                      </a:r>
                      <a:endParaRPr lang="es-ES" sz="1100" i="0" dirty="0">
                        <a:solidFill>
                          <a:schemeClr val="tx1"/>
                        </a:solidFill>
                      </a:endParaRP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72">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0</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000" b="0" i="1" u="none" kern="1200" baseline="0" dirty="0" smtClean="0">
                          <a:solidFill>
                            <a:schemeClr val="tx1"/>
                          </a:solidFill>
                          <a:latin typeface="+mn-lt"/>
                          <a:ea typeface="+mn-ea"/>
                          <a:cs typeface="+mn-cs"/>
                        </a:rPr>
                        <a:t>El estudiante no proporciona ninguna evidencia que apoye cómo los delfines obtienen aire.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100" b="0" i="0" u="none" kern="1200" baseline="0" dirty="0" smtClean="0">
                          <a:solidFill>
                            <a:schemeClr val="tx1"/>
                          </a:solidFill>
                          <a:latin typeface="+mn-lt"/>
                          <a:ea typeface="+mn-ea"/>
                          <a:cs typeface="+mn-cs"/>
                        </a:rPr>
                        <a:t>La respuesta del estudiante no responde a la pregunta, ni muestra comprensión de la misma.</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91562770"/>
              </p:ext>
            </p:extLst>
          </p:nvPr>
        </p:nvGraphicFramePr>
        <p:xfrm>
          <a:off x="4724400" y="8229600"/>
          <a:ext cx="2209800" cy="667473"/>
        </p:xfrm>
        <a:graphic>
          <a:graphicData uri="http://schemas.openxmlformats.org/drawingml/2006/table">
            <a:tbl>
              <a:tblPr/>
              <a:tblGrid>
                <a:gridCol w="22098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RI.1.3</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DOK-3</a:t>
                      </a:r>
                      <a:r>
                        <a:rPr lang="en-US" sz="800" b="1" i="1" baseline="0" dirty="0" smtClean="0">
                          <a:solidFill>
                            <a:srgbClr val="000000"/>
                          </a:solidFill>
                          <a:latin typeface="+mn-lt"/>
                          <a:ea typeface="Times New Roman"/>
                          <a:cs typeface="Times New Roman"/>
                        </a:rPr>
                        <a:t> Cu</a:t>
                      </a:r>
                      <a:endParaRPr lang="en-US" sz="800" b="1" i="1" dirty="0">
                        <a:latin typeface="Calibri"/>
                        <a:ea typeface="Calibri"/>
                        <a:cs typeface="Times New Roman"/>
                      </a:endParaRPr>
                    </a:p>
                  </a:txBody>
                  <a:tcPr marR="318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114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b="0" dirty="0" smtClean="0">
                          <a:latin typeface="+mn-lt"/>
                          <a:ea typeface="Calibri"/>
                          <a:cs typeface="Calibri"/>
                        </a:rPr>
                        <a:t>Describe la conexión de tiempo, secuencia, o causa y efecto entre dos  individuos, acontecimientos o ideas, o elementos de información,  en un texto.</a:t>
                      </a:r>
                      <a:endParaRPr lang="en-US" sz="800" b="0" dirty="0" smtClean="0">
                        <a:latin typeface="+mn-lt"/>
                        <a:ea typeface="Calibri"/>
                        <a:cs typeface="Times New Roman"/>
                      </a:endParaRPr>
                    </a:p>
                  </a:txBody>
                  <a:tcPr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6" name="Slide Number Placeholder 3"/>
          <p:cNvSpPr>
            <a:spLocks noGrp="1"/>
          </p:cNvSpPr>
          <p:nvPr>
            <p:ph type="sldNum" sz="quarter" idx="12"/>
          </p:nvPr>
        </p:nvSpPr>
        <p:spPr>
          <a:xfrm>
            <a:off x="6172200" y="9090025"/>
            <a:ext cx="792480" cy="511175"/>
          </a:xfrm>
        </p:spPr>
        <p:txBody>
          <a:bodyPr/>
          <a:lstStyle/>
          <a:p>
            <a:r>
              <a:rPr lang="en-US" dirty="0" smtClean="0"/>
              <a:t>13</a:t>
            </a:r>
            <a:endParaRPr lang="en-US" dirty="0"/>
          </a:p>
        </p:txBody>
      </p:sp>
    </p:spTree>
    <p:extLst>
      <p:ext uri="{BB962C8B-B14F-4D97-AF65-F5344CB8AC3E}">
        <p14:creationId xmlns:p14="http://schemas.microsoft.com/office/powerpoint/2010/main" val="913048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8774437"/>
              </p:ext>
            </p:extLst>
          </p:nvPr>
        </p:nvGraphicFramePr>
        <p:xfrm>
          <a:off x="365760" y="394583"/>
          <a:ext cx="6583680" cy="3823848"/>
        </p:xfrm>
        <a:graphic>
          <a:graphicData uri="http://schemas.openxmlformats.org/drawingml/2006/table">
            <a:tbl>
              <a:tblPr firstRow="1" firstCol="1" bandRow="1"/>
              <a:tblGrid>
                <a:gridCol w="690880"/>
                <a:gridCol w="5892800"/>
              </a:tblGrid>
              <a:tr h="480060">
                <a:tc gridSpan="2">
                  <a:txBody>
                    <a:bodyPr/>
                    <a:lstStyle/>
                    <a:p>
                      <a:pPr marL="0" marR="0" algn="ctr">
                        <a:lnSpc>
                          <a:spcPct val="100000"/>
                        </a:lnSpc>
                        <a:spcBef>
                          <a:spcPts val="0"/>
                        </a:spcBef>
                        <a:spcAft>
                          <a:spcPts val="0"/>
                        </a:spcAft>
                      </a:pPr>
                      <a:r>
                        <a:rPr lang="es-ES" sz="1200" b="1" u="none" kern="1200" dirty="0" smtClean="0">
                          <a:solidFill>
                            <a:srgbClr val="000000"/>
                          </a:solidFill>
                          <a:effectLst/>
                          <a:latin typeface="Calibri"/>
                          <a:ea typeface="Times New Roman"/>
                          <a:cs typeface="Times New Roman"/>
                        </a:rPr>
                        <a:t>Clave para la rúbrica</a:t>
                      </a:r>
                      <a:r>
                        <a:rPr lang="es-ES" sz="1200" b="1" u="none" kern="1200" baseline="0" dirty="0" smtClean="0">
                          <a:solidFill>
                            <a:srgbClr val="000000"/>
                          </a:solidFill>
                          <a:effectLst/>
                          <a:latin typeface="Calibri"/>
                          <a:ea typeface="Times New Roman"/>
                          <a:cs typeface="Times New Roman"/>
                        </a:rPr>
                        <a:t> de </a:t>
                      </a:r>
                      <a:r>
                        <a:rPr lang="es-ES" sz="1200" b="1" u="sng" kern="1200" baseline="0" dirty="0" smtClean="0">
                          <a:solidFill>
                            <a:srgbClr val="000000"/>
                          </a:solidFill>
                          <a:effectLst/>
                          <a:latin typeface="Calibri"/>
                          <a:ea typeface="Times New Roman"/>
                          <a:cs typeface="Times New Roman"/>
                        </a:rPr>
                        <a:t>Escrito breve</a:t>
                      </a:r>
                    </a:p>
                    <a:p>
                      <a:pPr marL="0" marR="0" algn="ctr">
                        <a:lnSpc>
                          <a:spcPct val="100000"/>
                        </a:lnSpc>
                        <a:spcBef>
                          <a:spcPts val="0"/>
                        </a:spcBef>
                        <a:spcAft>
                          <a:spcPts val="0"/>
                        </a:spcAft>
                      </a:pPr>
                      <a:r>
                        <a:rPr lang="es-ES" sz="1400" b="1" kern="1200" dirty="0" smtClean="0">
                          <a:solidFill>
                            <a:srgbClr val="000000"/>
                          </a:solidFill>
                          <a:effectLst/>
                          <a:latin typeface="Calibri"/>
                          <a:ea typeface="Times New Roman"/>
                          <a:cs typeface="Times New Roman"/>
                        </a:rPr>
                        <a:t>Estándar</a:t>
                      </a:r>
                      <a:r>
                        <a:rPr lang="es-ES" sz="1400" b="1" kern="1200" baseline="0" dirty="0" smtClean="0">
                          <a:solidFill>
                            <a:srgbClr val="000000"/>
                          </a:solidFill>
                          <a:effectLst/>
                          <a:latin typeface="Calibri"/>
                          <a:ea typeface="Times New Roman"/>
                          <a:cs typeface="Times New Roman"/>
                        </a:rPr>
                        <a:t> de escritura </a:t>
                      </a:r>
                      <a:r>
                        <a:rPr lang="es-ES" sz="1400" b="1" kern="1200" dirty="0" smtClean="0">
                          <a:solidFill>
                            <a:srgbClr val="000000"/>
                          </a:solidFill>
                          <a:effectLst/>
                          <a:latin typeface="Calibri"/>
                          <a:ea typeface="Times New Roman"/>
                          <a:cs typeface="Times New Roman"/>
                        </a:rPr>
                        <a:t> W.1a-b, Escribir una opinión </a:t>
                      </a:r>
                      <a:r>
                        <a:rPr lang="en-US" sz="1400" b="1" kern="1200" baseline="0" dirty="0" smtClean="0">
                          <a:solidFill>
                            <a:schemeClr val="tx1"/>
                          </a:solidFill>
                          <a:effectLst/>
                          <a:latin typeface="+mn-lt"/>
                          <a:ea typeface="Times New Roman"/>
                          <a:cs typeface="Times New Roman"/>
                        </a:rPr>
                        <a:t>–</a:t>
                      </a:r>
                      <a:r>
                        <a:rPr lang="es-ES" sz="1400" b="1" kern="1200" dirty="0" smtClean="0">
                          <a:solidFill>
                            <a:srgbClr val="000000"/>
                          </a:solidFill>
                          <a:effectLst/>
                          <a:latin typeface="Calibri"/>
                          <a:ea typeface="Times New Roman"/>
                          <a:cs typeface="Times New Roman"/>
                        </a:rPr>
                        <a:t> </a:t>
                      </a:r>
                      <a:r>
                        <a:rPr lang="es-ES" sz="1400" b="1" kern="1200" baseline="0" dirty="0" smtClean="0">
                          <a:solidFill>
                            <a:schemeClr val="tx1"/>
                          </a:solidFill>
                          <a:effectLst/>
                          <a:latin typeface="Calibri"/>
                          <a:ea typeface="Times New Roman"/>
                          <a:cs typeface="Times New Roman"/>
                        </a:rPr>
                        <a:t> SBAC: </a:t>
                      </a:r>
                      <a:r>
                        <a:rPr lang="es-ES" sz="1400" b="1" kern="1200" dirty="0" smtClean="0">
                          <a:solidFill>
                            <a:srgbClr val="000000"/>
                          </a:solidFill>
                          <a:effectLst/>
                          <a:latin typeface="Calibri"/>
                          <a:ea typeface="Times New Roman"/>
                          <a:cs typeface="Times New Roman"/>
                        </a:rPr>
                        <a:t>Objetivo 6a</a:t>
                      </a:r>
                    </a:p>
                    <a:p>
                      <a:pPr marL="0" marR="0" algn="ctr">
                        <a:lnSpc>
                          <a:spcPct val="100000"/>
                        </a:lnSpc>
                        <a:spcBef>
                          <a:spcPts val="0"/>
                        </a:spcBef>
                        <a:spcAft>
                          <a:spcPts val="0"/>
                        </a:spcAft>
                      </a:pPr>
                      <a:r>
                        <a:rPr lang="es-MX" sz="1000" b="0" kern="1200" dirty="0" smtClean="0">
                          <a:solidFill>
                            <a:srgbClr val="000000"/>
                          </a:solidFill>
                          <a:effectLst/>
                          <a:latin typeface="+mn-lt"/>
                          <a:ea typeface="Times New Roman"/>
                          <a:cs typeface="Times New Roman"/>
                        </a:rPr>
                        <a:t>“…escribe propuestas de opinión en las cuales presenta el tema o título del libro sobre el cual está escribiendo,</a:t>
                      </a:r>
                    </a:p>
                    <a:p>
                      <a:pPr marL="0" marR="0" algn="ctr">
                        <a:lnSpc>
                          <a:spcPct val="100000"/>
                        </a:lnSpc>
                        <a:spcBef>
                          <a:spcPts val="0"/>
                        </a:spcBef>
                        <a:spcAft>
                          <a:spcPts val="0"/>
                        </a:spcAft>
                      </a:pPr>
                      <a:r>
                        <a:rPr lang="es-MX" sz="1000" b="0" kern="1200" dirty="0" smtClean="0">
                          <a:solidFill>
                            <a:srgbClr val="000000"/>
                          </a:solidFill>
                          <a:effectLst/>
                          <a:latin typeface="+mn-lt"/>
                          <a:ea typeface="Times New Roman"/>
                          <a:cs typeface="Times New Roman"/>
                        </a:rPr>
                        <a:t> expresa una opinión.” </a:t>
                      </a:r>
                      <a:endParaRPr lang="es-ES" sz="1000" b="1" i="1"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96957">
                <a:tc gridSpan="2">
                  <a:txBody>
                    <a:bodyPr/>
                    <a:lstStyle/>
                    <a:p>
                      <a:pPr marL="0" marR="0" indent="0" algn="l">
                        <a:lnSpc>
                          <a:spcPct val="115000"/>
                        </a:lnSpc>
                        <a:spcBef>
                          <a:spcPts val="0"/>
                        </a:spcBef>
                        <a:spcAft>
                          <a:spcPts val="600"/>
                        </a:spcAft>
                        <a:buNone/>
                      </a:pP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Pregunta #17: </a:t>
                      </a:r>
                      <a:r>
                        <a:rPr lang="es-ES" sz="1400" b="1" noProof="0" dirty="0" smtClean="0">
                          <a:latin typeface="Helvetica" panose="020B0604020202020204" pitchFamily="34" charset="0"/>
                          <a:cs typeface="Helvetica" panose="020B0604020202020204" pitchFamily="34" charset="0"/>
                        </a:rPr>
                        <a:t>¿Dijo </a:t>
                      </a: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James lo correcto cuando le dijo a Dylan: − Ahora tú tienes amigos aquí?  </a:t>
                      </a: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852148">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000" b="1" i="1" u="sng" kern="1200" baseline="0" noProof="0" dirty="0" smtClean="0">
                          <a:solidFill>
                            <a:schemeClr val="tx1"/>
                          </a:solidFill>
                          <a:effectLst/>
                          <a:latin typeface="+mn-lt"/>
                          <a:cs typeface="Arial"/>
                        </a:rPr>
                        <a:t>L</a:t>
                      </a:r>
                      <a:r>
                        <a:rPr lang="es-MX" sz="1000" b="1" i="1" u="sng" noProof="0" dirty="0" smtClean="0"/>
                        <a:t>enguaje del</a:t>
                      </a:r>
                      <a:r>
                        <a:rPr lang="es-MX" sz="1000" b="1" i="1" u="sng" baseline="0" noProof="0" dirty="0" smtClean="0"/>
                        <a:t> maestro y </a:t>
                      </a:r>
                      <a:r>
                        <a:rPr lang="es-MX" sz="1000" b="1" i="1" u="sng" kern="1200" baseline="0" noProof="0" dirty="0" smtClean="0">
                          <a:solidFill>
                            <a:schemeClr val="tx1"/>
                          </a:solidFill>
                          <a:effectLst/>
                          <a:latin typeface="+mn-lt"/>
                          <a:cs typeface="Arial"/>
                        </a:rPr>
                        <a:t>n</a:t>
                      </a:r>
                      <a:r>
                        <a:rPr lang="es-MX" sz="1000" b="1" i="1" u="sng" kern="1200" dirty="0" err="1" smtClean="0">
                          <a:solidFill>
                            <a:schemeClr val="tx1"/>
                          </a:solidFill>
                          <a:effectLst/>
                          <a:latin typeface="+mn-lt"/>
                          <a:ea typeface="Times New Roman"/>
                          <a:cs typeface="Arial"/>
                        </a:rPr>
                        <a:t>otas</a:t>
                      </a:r>
                      <a:r>
                        <a:rPr lang="es-MX" sz="1000" b="1" i="1" u="sng" kern="1200" baseline="0" dirty="0" smtClean="0">
                          <a:solidFill>
                            <a:schemeClr val="tx1"/>
                          </a:solidFill>
                          <a:effectLst/>
                          <a:latin typeface="+mn-lt"/>
                          <a:ea typeface="Times New Roman"/>
                          <a:cs typeface="Arial"/>
                        </a:rPr>
                        <a:t> para calificar:</a:t>
                      </a:r>
                    </a:p>
                    <a:p>
                      <a:pPr marL="0" marR="0" algn="l">
                        <a:lnSpc>
                          <a:spcPct val="100000"/>
                        </a:lnSpc>
                        <a:spcBef>
                          <a:spcPts val="0"/>
                        </a:spcBef>
                        <a:spcAft>
                          <a:spcPts val="0"/>
                        </a:spcAft>
                      </a:pPr>
                      <a:r>
                        <a:rPr lang="es-ES" sz="1000" b="0" kern="1200" dirty="0" smtClean="0">
                          <a:solidFill>
                            <a:srgbClr val="000000"/>
                          </a:solidFill>
                          <a:effectLst/>
                          <a:latin typeface="+mn-lt"/>
                          <a:ea typeface="Calibri"/>
                          <a:cs typeface="Arial"/>
                        </a:rPr>
                        <a:t>Cuando los estudiantes hacen un “escrito breve" no están escribiendo un texto completo, sino que se enfocan únicamente en una porción del estándar</a:t>
                      </a:r>
                      <a:r>
                        <a:rPr lang="es-ES" sz="1000" b="0" kern="1200" baseline="0" dirty="0" smtClean="0">
                          <a:solidFill>
                            <a:srgbClr val="000000"/>
                          </a:solidFill>
                          <a:effectLst/>
                          <a:latin typeface="+mn-lt"/>
                          <a:ea typeface="Calibri"/>
                          <a:cs typeface="Arial"/>
                        </a:rPr>
                        <a:t>.</a:t>
                      </a:r>
                      <a:endParaRPr lang="es-ES" sz="1000" b="0" dirty="0" smtClean="0">
                        <a:effectLst/>
                        <a:latin typeface="+mn-lt"/>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ES" sz="1000" b="1" kern="1200" dirty="0" smtClean="0">
                          <a:solidFill>
                            <a:srgbClr val="000000"/>
                          </a:solidFill>
                          <a:effectLst/>
                          <a:latin typeface="+mn-lt"/>
                          <a:ea typeface="Times New Roman"/>
                          <a:cs typeface="Times New Roman"/>
                        </a:rPr>
                        <a:t>Los elementos esenciales </a:t>
                      </a:r>
                      <a:r>
                        <a:rPr lang="es-ES" sz="1000" b="0" kern="1200" dirty="0" smtClean="0">
                          <a:solidFill>
                            <a:srgbClr val="000000"/>
                          </a:solidFill>
                          <a:effectLst/>
                          <a:latin typeface="+mn-lt"/>
                          <a:ea typeface="Times New Roman"/>
                          <a:cs typeface="Times New Roman"/>
                        </a:rPr>
                        <a:t>de una interpretación completa de la pregunta sería completar el modelo/esquema de oración con una opinión. La pregunta no pide al estudiante que explique la razón</a:t>
                      </a:r>
                    </a:p>
                    <a:p>
                      <a:pPr marL="171450" marR="0" indent="-171450" algn="l">
                        <a:lnSpc>
                          <a:spcPct val="100000"/>
                        </a:lnSpc>
                        <a:spcBef>
                          <a:spcPts val="0"/>
                        </a:spcBef>
                        <a:spcAft>
                          <a:spcPts val="0"/>
                        </a:spcAft>
                        <a:buFont typeface="Arial" panose="020B0604020202020204" pitchFamily="34" charset="0"/>
                        <a:buChar char="•"/>
                      </a:pPr>
                      <a:r>
                        <a:rPr lang="es-ES" sz="1000" b="1" kern="1200" dirty="0" smtClean="0">
                          <a:solidFill>
                            <a:srgbClr val="000000"/>
                          </a:solidFill>
                          <a:effectLst/>
                          <a:latin typeface="+mn-lt"/>
                          <a:ea typeface="Times New Roman"/>
                          <a:cs typeface="Times New Roman"/>
                        </a:rPr>
                        <a:t>Los aspectos de la tarea </a:t>
                      </a:r>
                      <a:r>
                        <a:rPr lang="es-ES" sz="1000" b="0" kern="1200" dirty="0" smtClean="0">
                          <a:solidFill>
                            <a:srgbClr val="000000"/>
                          </a:solidFill>
                          <a:effectLst/>
                          <a:latin typeface="+mn-lt"/>
                          <a:ea typeface="Times New Roman"/>
                          <a:cs typeface="Times New Roman"/>
                        </a:rPr>
                        <a:t>y </a:t>
                      </a:r>
                      <a:r>
                        <a:rPr lang="es-ES" sz="1000" b="1" kern="1200" dirty="0" smtClean="0">
                          <a:solidFill>
                            <a:srgbClr val="000000"/>
                          </a:solidFill>
                          <a:effectLst/>
                          <a:latin typeface="+mn-lt"/>
                          <a:ea typeface="Times New Roman"/>
                          <a:cs typeface="Times New Roman"/>
                        </a:rPr>
                        <a:t>evidencias relevantes</a:t>
                      </a:r>
                      <a:r>
                        <a:rPr lang="es-ES" sz="1000" b="1" kern="1200" baseline="0" dirty="0" smtClean="0">
                          <a:solidFill>
                            <a:srgbClr val="000000"/>
                          </a:solidFill>
                          <a:effectLst/>
                          <a:latin typeface="+mn-lt"/>
                          <a:ea typeface="Times New Roman"/>
                          <a:cs typeface="Times New Roman"/>
                        </a:rPr>
                        <a:t> </a:t>
                      </a:r>
                      <a:r>
                        <a:rPr lang="es-ES" sz="1000" b="0" kern="1200" dirty="0" smtClean="0">
                          <a:solidFill>
                            <a:srgbClr val="000000"/>
                          </a:solidFill>
                          <a:effectLst/>
                          <a:latin typeface="+mn-lt"/>
                          <a:ea typeface="Times New Roman"/>
                          <a:cs typeface="Times New Roman"/>
                        </a:rPr>
                        <a:t>suficientes serían una simple declaración mostrando una opinión.</a:t>
                      </a: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16516">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2</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Calibri"/>
                          <a:ea typeface="Times New Roman"/>
                          <a:cs typeface="Times New Roman"/>
                        </a:rPr>
                        <a:t>La respuesta del estudiante</a:t>
                      </a:r>
                      <a:r>
                        <a:rPr lang="es-ES" sz="1000" i="1" kern="1200" baseline="0" dirty="0" smtClean="0">
                          <a:solidFill>
                            <a:srgbClr val="000000"/>
                          </a:solidFill>
                          <a:effectLst/>
                          <a:latin typeface="Calibri"/>
                          <a:ea typeface="Times New Roman"/>
                          <a:cs typeface="Times New Roman"/>
                        </a:rPr>
                        <a:t> fue competente .  El estudiante  establece una opinión sobre si James dijo lo correcto. </a:t>
                      </a:r>
                      <a:endParaRPr lang="es-ES" sz="1000" i="1" kern="1200"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s-ES" sz="1100" i="0" kern="1200" baseline="0" dirty="0" smtClean="0">
                          <a:solidFill>
                            <a:srgbClr val="000000"/>
                          </a:solidFill>
                          <a:effectLst/>
                          <a:latin typeface="Calibri"/>
                          <a:ea typeface="Calibri"/>
                          <a:cs typeface="Times New Roman"/>
                        </a:rPr>
                        <a:t>El estudiante completó el modelo/esquema de oración escribiendo “</a:t>
                      </a:r>
                      <a:r>
                        <a:rPr lang="es-ES" sz="1100" i="1" kern="1200" baseline="0" dirty="0" smtClean="0">
                          <a:solidFill>
                            <a:srgbClr val="000000"/>
                          </a:solidFill>
                          <a:effectLst/>
                          <a:latin typeface="Calibri"/>
                          <a:ea typeface="Calibri"/>
                          <a:cs typeface="Times New Roman"/>
                        </a:rPr>
                        <a:t>Yo pienso que James_______</a:t>
                      </a:r>
                      <a:r>
                        <a:rPr lang="es-ES" sz="1100" b="1" i="1" kern="1200" baseline="0" dirty="0" smtClean="0">
                          <a:solidFill>
                            <a:srgbClr val="000000"/>
                          </a:solidFill>
                          <a:effectLst/>
                          <a:latin typeface="Calibri"/>
                          <a:ea typeface="Calibri"/>
                          <a:cs typeface="Times New Roman"/>
                        </a:rPr>
                        <a:t>(dijo/no dijo) lo correcto.”</a:t>
                      </a: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1684">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1</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mn-lt"/>
                          <a:ea typeface="Times New Roman"/>
                          <a:cs typeface="Times New Roman"/>
                        </a:rPr>
                        <a:t>La respuesta del estudiante fue parcial.</a:t>
                      </a:r>
                      <a:r>
                        <a:rPr lang="es-ES" sz="1000" i="1" kern="1200" baseline="0" dirty="0" smtClean="0">
                          <a:solidFill>
                            <a:srgbClr val="000000"/>
                          </a:solidFill>
                          <a:effectLst/>
                          <a:latin typeface="+mn-lt"/>
                          <a:ea typeface="Times New Roman"/>
                          <a:cs typeface="Times New Roman"/>
                        </a:rPr>
                        <a:t>  El estudiante no establece </a:t>
                      </a:r>
                      <a:r>
                        <a:rPr lang="es-ES" sz="1000" i="1" kern="1200" dirty="0" smtClean="0">
                          <a:solidFill>
                            <a:srgbClr val="000000"/>
                          </a:solidFill>
                          <a:effectLst/>
                          <a:latin typeface="+mn-lt"/>
                          <a:ea typeface="Times New Roman"/>
                          <a:cs typeface="Times New Roman"/>
                        </a:rPr>
                        <a:t> una opinión sobre si James dijo lo correcto, pero hizo el esfuerzo</a:t>
                      </a:r>
                      <a:r>
                        <a:rPr lang="es-ES" sz="1000" i="1" kern="1200" baseline="0" dirty="0" smtClean="0">
                          <a:solidFill>
                            <a:srgbClr val="000000"/>
                          </a:solidFill>
                          <a:effectLst/>
                          <a:latin typeface="+mn-lt"/>
                          <a:ea typeface="Times New Roman"/>
                          <a:cs typeface="Times New Roman"/>
                        </a:rPr>
                        <a:t>.</a:t>
                      </a:r>
                    </a:p>
                    <a:p>
                      <a:pPr marL="0" marR="0" algn="l">
                        <a:lnSpc>
                          <a:spcPct val="100000"/>
                        </a:lnSpc>
                        <a:spcBef>
                          <a:spcPts val="0"/>
                        </a:spcBef>
                        <a:spcAft>
                          <a:spcPts val="0"/>
                        </a:spcAft>
                      </a:pPr>
                      <a:r>
                        <a:rPr lang="es-ES" sz="1100" i="0" kern="1200" baseline="0" dirty="0" smtClean="0">
                          <a:solidFill>
                            <a:srgbClr val="000000"/>
                          </a:solidFill>
                          <a:effectLst/>
                          <a:latin typeface="+mn-lt"/>
                          <a:ea typeface="Calibri"/>
                          <a:cs typeface="Times New Roman"/>
                        </a:rPr>
                        <a:t>El estudiante intentó dar un opinión (por ejemplo: </a:t>
                      </a:r>
                      <a:r>
                        <a:rPr lang="es-ES" sz="1100" i="1" kern="1200" baseline="0" dirty="0" smtClean="0">
                          <a:solidFill>
                            <a:srgbClr val="000000"/>
                          </a:solidFill>
                          <a:effectLst/>
                          <a:latin typeface="+mn-lt"/>
                          <a:ea typeface="Calibri"/>
                          <a:cs typeface="Times New Roman"/>
                        </a:rPr>
                        <a:t>creo que James era agradable</a:t>
                      </a:r>
                      <a:r>
                        <a:rPr lang="es-ES" sz="1100" i="0" kern="1200" baseline="0" dirty="0" smtClean="0">
                          <a:solidFill>
                            <a:srgbClr val="000000"/>
                          </a:solidFill>
                          <a:effectLst/>
                          <a:latin typeface="+mn-lt"/>
                          <a:ea typeface="Calibri"/>
                          <a:cs typeface="Times New Roman"/>
                        </a:rPr>
                        <a:t>), pero en realidad no respondió a la pregunta.</a:t>
                      </a:r>
                      <a:endParaRPr lang="es-ES" sz="1100" i="0" dirty="0">
                        <a:effectLst/>
                        <a:latin typeface="+mn-lt"/>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2960">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0</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mn-lt"/>
                          <a:ea typeface="Times New Roman"/>
                          <a:cs typeface="Times New Roman"/>
                        </a:rPr>
                        <a:t>La</a:t>
                      </a:r>
                      <a:r>
                        <a:rPr lang="es-ES" sz="1000" i="1" kern="1200" baseline="0" dirty="0" smtClean="0">
                          <a:solidFill>
                            <a:srgbClr val="000000"/>
                          </a:solidFill>
                          <a:effectLst/>
                          <a:latin typeface="+mn-lt"/>
                          <a:ea typeface="Times New Roman"/>
                          <a:cs typeface="Times New Roman"/>
                        </a:rPr>
                        <a:t> r</a:t>
                      </a:r>
                      <a:r>
                        <a:rPr lang="es-ES" sz="1000" i="1" kern="1200" dirty="0" smtClean="0">
                          <a:solidFill>
                            <a:srgbClr val="000000"/>
                          </a:solidFill>
                          <a:effectLst/>
                          <a:latin typeface="+mn-lt"/>
                          <a:ea typeface="Times New Roman"/>
                          <a:cs typeface="Times New Roman"/>
                        </a:rPr>
                        <a:t>espuesta del estudiante no estableció una opinión acerca de si James dijo lo correcto</a:t>
                      </a:r>
                      <a:r>
                        <a:rPr lang="es-ES" sz="1000" i="1" kern="1200" baseline="0" dirty="0" smtClean="0">
                          <a:solidFill>
                            <a:srgbClr val="000000"/>
                          </a:solidFill>
                          <a:effectLst/>
                          <a:latin typeface="+mn-lt"/>
                          <a:ea typeface="Times New Roman"/>
                          <a:cs typeface="Times New Roman"/>
                        </a:rPr>
                        <a:t>.</a:t>
                      </a:r>
                    </a:p>
                    <a:p>
                      <a:pPr marL="0" marR="0" algn="l">
                        <a:lnSpc>
                          <a:spcPct val="100000"/>
                        </a:lnSpc>
                        <a:spcBef>
                          <a:spcPts val="0"/>
                        </a:spcBef>
                        <a:spcAft>
                          <a:spcPts val="0"/>
                        </a:spcAft>
                      </a:pPr>
                      <a:r>
                        <a:rPr lang="es-ES" sz="1100" i="0" kern="1200" baseline="0" dirty="0" smtClean="0">
                          <a:solidFill>
                            <a:srgbClr val="000000"/>
                          </a:solidFill>
                          <a:effectLst/>
                          <a:latin typeface="+mn-lt"/>
                          <a:ea typeface="Calibri"/>
                          <a:cs typeface="Times New Roman"/>
                        </a:rPr>
                        <a:t>La respuesta del estudiante no sugiere una opinión de ninguna manera.</a:t>
                      </a:r>
                      <a:endParaRPr lang="es-ES" sz="1100" i="0" dirty="0">
                        <a:effectLst/>
                        <a:latin typeface="+mn-lt"/>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94149075"/>
              </p:ext>
            </p:extLst>
          </p:nvPr>
        </p:nvGraphicFramePr>
        <p:xfrm>
          <a:off x="342900" y="4419600"/>
          <a:ext cx="6438900" cy="3384804"/>
        </p:xfrm>
        <a:graphic>
          <a:graphicData uri="http://schemas.openxmlformats.org/drawingml/2006/table">
            <a:tbl>
              <a:tblPr firstRow="1" bandRow="1">
                <a:tableStyleId>{5940675A-B579-460E-94D1-54222C63F5DA}</a:tableStyleId>
              </a:tblPr>
              <a:tblGrid>
                <a:gridCol w="6438900"/>
              </a:tblGrid>
              <a:tr h="342899">
                <a:tc>
                  <a:txBody>
                    <a:bodyPr/>
                    <a:lstStyle/>
                    <a:p>
                      <a:pPr marL="0" marR="834390" algn="r">
                        <a:lnSpc>
                          <a:spcPct val="115000"/>
                        </a:lnSpc>
                        <a:spcBef>
                          <a:spcPts val="0"/>
                        </a:spcBef>
                        <a:spcAft>
                          <a:spcPts val="0"/>
                        </a:spcAft>
                      </a:pPr>
                      <a:r>
                        <a:rPr lang="es-ES" sz="1600" b="1" dirty="0" smtClean="0">
                          <a:solidFill>
                            <a:schemeClr val="tx1"/>
                          </a:solidFill>
                        </a:rPr>
                        <a:t>Clave para W.2.1c – Escribir para revisar – SBAC: Objetivo</a:t>
                      </a:r>
                      <a:r>
                        <a:rPr lang="es-ES" sz="1600" b="1" baseline="0" dirty="0" smtClean="0">
                          <a:solidFill>
                            <a:schemeClr val="tx1"/>
                          </a:solidFill>
                        </a:rPr>
                        <a:t> </a:t>
                      </a:r>
                      <a:r>
                        <a:rPr lang="es-ES" sz="1600" b="1" dirty="0" smtClean="0">
                          <a:solidFill>
                            <a:schemeClr val="tx1"/>
                          </a:solidFill>
                        </a:rPr>
                        <a:t>6b </a:t>
                      </a:r>
                    </a:p>
                    <a:p>
                      <a:pPr marL="0" marR="834390" algn="ctr">
                        <a:lnSpc>
                          <a:spcPct val="115000"/>
                        </a:lnSpc>
                        <a:spcBef>
                          <a:spcPts val="0"/>
                        </a:spcBef>
                        <a:spcAft>
                          <a:spcPts val="0"/>
                        </a:spcAft>
                        <a:tabLst/>
                      </a:pPr>
                      <a:r>
                        <a:rPr lang="es-ES" sz="1100" b="0" i="1" baseline="0" dirty="0" smtClean="0">
                          <a:solidFill>
                            <a:schemeClr val="tx1"/>
                          </a:solidFill>
                        </a:rPr>
                        <a:t>           Rúbrica (1) punto si las oraciones están en orden y si añadió 1-2 oraciones para apoyar la               opinión en el párrafo</a:t>
                      </a:r>
                    </a:p>
                    <a:p>
                      <a:pPr marL="0" marR="834390" algn="l">
                        <a:lnSpc>
                          <a:spcPct val="115000"/>
                        </a:lnSpc>
                        <a:spcBef>
                          <a:spcPts val="0"/>
                        </a:spcBef>
                        <a:spcAft>
                          <a:spcPts val="0"/>
                        </a:spcAft>
                      </a:pPr>
                      <a:r>
                        <a:rPr lang="es-ES" sz="1400" b="1" i="0" baseline="0" dirty="0" smtClean="0">
                          <a:solidFill>
                            <a:schemeClr val="tx1"/>
                          </a:solidFill>
                        </a:rPr>
                        <a:t>Rúbrica (1 punto) si el estudiante dice lo que piensa la niña y explica por qué</a:t>
                      </a:r>
                      <a:r>
                        <a:rPr lang="en-US" sz="1400" b="1" i="0" baseline="0" dirty="0" smtClean="0">
                          <a:solidFill>
                            <a:schemeClr val="tx1"/>
                          </a:solidFill>
                        </a:rPr>
                        <a:t>.</a:t>
                      </a:r>
                      <a:endParaRPr lang="en-US" sz="1400" b="1" i="0" dirty="0" smtClean="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471422">
                <a:tc>
                  <a:txBody>
                    <a:bodyPr/>
                    <a:lstStyle/>
                    <a:p>
                      <a:pPr marL="342900" marR="0" indent="-342900" algn="l">
                        <a:lnSpc>
                          <a:spcPct val="115000"/>
                        </a:lnSpc>
                        <a:spcBef>
                          <a:spcPts val="0"/>
                        </a:spcBef>
                        <a:spcAft>
                          <a:spcPts val="0"/>
                        </a:spcAft>
                        <a:buAutoNum type="arabicPeriod" startAt="18"/>
                      </a:pPr>
                      <a:r>
                        <a:rPr lang="es-E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Termina el párrafo para mostrar la opinión de la niña.</a:t>
                      </a:r>
                    </a:p>
                    <a:p>
                      <a:pPr marL="285750" marR="0" indent="0" algn="l">
                        <a:lnSpc>
                          <a:spcPct val="115000"/>
                        </a:lnSpc>
                        <a:spcBef>
                          <a:spcPts val="0"/>
                        </a:spcBef>
                        <a:spcAft>
                          <a:spcPts val="0"/>
                        </a:spcAft>
                        <a:buNone/>
                      </a:pPr>
                      <a:endPar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endParaRPr>
                    </a:p>
                    <a:p>
                      <a:pPr marL="285750" marR="0" indent="0" algn="l">
                        <a:lnSpc>
                          <a:spcPct val="115000"/>
                        </a:lnSpc>
                        <a:spcBef>
                          <a:spcPts val="0"/>
                        </a:spcBef>
                        <a:spcAft>
                          <a:spcPts val="0"/>
                        </a:spcAft>
                        <a:buNone/>
                      </a:pPr>
                      <a:r>
                        <a:rPr lang="es-MX"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La niña se sentó en la yerba. Su gato estaba en el árbol. El gato no quería bajar. La niña pensó ____________________________  porque _____________________________________________.</a:t>
                      </a:r>
                    </a:p>
                    <a:p>
                      <a:pPr marL="285750" marR="0" indent="0" algn="l">
                        <a:lnSpc>
                          <a:spcPct val="115000"/>
                        </a:lnSpc>
                        <a:spcBef>
                          <a:spcPts val="0"/>
                        </a:spcBef>
                        <a:spcAft>
                          <a:spcPts val="0"/>
                        </a:spcAft>
                        <a:buNone/>
                      </a:pPr>
                      <a:endParaRPr lang="es-MX" sz="1600" b="0" kern="1200" baseline="0" smtClean="0">
                        <a:solidFill>
                          <a:srgbClr val="000000"/>
                        </a:solidFill>
                        <a:effectLst/>
                        <a:latin typeface="Helvetica" panose="020B0604020202020204" pitchFamily="34" charset="0"/>
                        <a:cs typeface="Helvetica" panose="020B0604020202020204" pitchFamily="34" charset="0"/>
                      </a:endParaRPr>
                    </a:p>
                    <a:p>
                      <a:pPr marL="285750" marR="0" indent="0" algn="l">
                        <a:lnSpc>
                          <a:spcPct val="115000"/>
                        </a:lnSpc>
                        <a:spcBef>
                          <a:spcPts val="0"/>
                        </a:spcBef>
                        <a:spcAft>
                          <a:spcPts val="0"/>
                        </a:spcAft>
                        <a:buNone/>
                      </a:pPr>
                      <a:endParaRPr lang="en-US" sz="1600" b="1" dirty="0" smtClean="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5" name="Slide Number Placeholder 3"/>
          <p:cNvSpPr>
            <a:spLocks noGrp="1"/>
          </p:cNvSpPr>
          <p:nvPr>
            <p:ph type="sldNum" sz="quarter" idx="12"/>
          </p:nvPr>
        </p:nvSpPr>
        <p:spPr>
          <a:xfrm>
            <a:off x="6172200" y="9090025"/>
            <a:ext cx="792480" cy="511175"/>
          </a:xfrm>
        </p:spPr>
        <p:txBody>
          <a:bodyPr/>
          <a:lstStyle/>
          <a:p>
            <a:r>
              <a:rPr lang="en-US" dirty="0" smtClean="0"/>
              <a:t>14</a:t>
            </a:r>
            <a:endParaRPr lang="en-US" dirty="0"/>
          </a:p>
        </p:txBody>
      </p:sp>
    </p:spTree>
    <p:extLst>
      <p:ext uri="{BB962C8B-B14F-4D97-AF65-F5344CB8AC3E}">
        <p14:creationId xmlns:p14="http://schemas.microsoft.com/office/powerpoint/2010/main" val="1556926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2" name="Rectangle 1"/>
          <p:cNvSpPr/>
          <p:nvPr/>
        </p:nvSpPr>
        <p:spPr>
          <a:xfrm>
            <a:off x="304800" y="304800"/>
            <a:ext cx="6781800" cy="67710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32" tIns="45716" rIns="91432" bIns="45716">
            <a:spAutoFit/>
          </a:bodyPr>
          <a:lstStyle/>
          <a:p>
            <a:pPr algn="ctr"/>
            <a:r>
              <a:rPr lang="es-MX" b="1" dirty="0">
                <a:effectLst>
                  <a:outerShdw blurRad="38100" dist="38100" dir="2700000" algn="tl">
                    <a:srgbClr val="000000">
                      <a:alpha val="43137"/>
                    </a:srgbClr>
                  </a:outerShdw>
                </a:effectLst>
              </a:rPr>
              <a:t>Pre-Evaluación Trimestre 1</a:t>
            </a:r>
          </a:p>
          <a:p>
            <a:pPr algn="ctr"/>
            <a:r>
              <a:rPr lang="es-419" b="1" dirty="0">
                <a:effectLst>
                  <a:outerShdw blurRad="38100" dist="38100" dir="2700000" algn="tl">
                    <a:srgbClr val="000000">
                      <a:alpha val="43137"/>
                    </a:srgbClr>
                  </a:outerShdw>
                </a:effectLst>
              </a:rPr>
              <a:t>Clave/Puntos para las Respuestas de Selección </a:t>
            </a:r>
            <a:r>
              <a:rPr lang="es-419" b="1" dirty="0" smtClean="0">
                <a:effectLst>
                  <a:outerShdw blurRad="38100" dist="38100" dir="2700000" algn="tl">
                    <a:srgbClr val="000000">
                      <a:alpha val="43137"/>
                    </a:srgbClr>
                  </a:outerShdw>
                </a:effectLst>
              </a:rPr>
              <a:t>Múltiple</a:t>
            </a:r>
            <a:endParaRPr lang="es-419" b="1" dirty="0">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535595712"/>
              </p:ext>
            </p:extLst>
          </p:nvPr>
        </p:nvGraphicFramePr>
        <p:xfrm>
          <a:off x="228600" y="1143000"/>
          <a:ext cx="6857999" cy="6905812"/>
        </p:xfrm>
        <a:graphic>
          <a:graphicData uri="http://schemas.openxmlformats.org/drawingml/2006/table">
            <a:tbl>
              <a:tblPr firstRow="1" bandRow="1">
                <a:effectLst>
                  <a:innerShdw blurRad="114300">
                    <a:prstClr val="black"/>
                  </a:innerShdw>
                </a:effectLst>
                <a:tableStyleId>{5C22544A-7EE6-4342-B048-85BDC9FD1C3A}</a:tableStyleId>
              </a:tblPr>
              <a:tblGrid>
                <a:gridCol w="5791200"/>
                <a:gridCol w="533400"/>
                <a:gridCol w="533399"/>
              </a:tblGrid>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a:t>
                      </a:r>
                      <a:r>
                        <a:rPr lang="es-MX" sz="1200" b="1" u="none" dirty="0" smtClean="0">
                          <a:solidFill>
                            <a:schemeClr val="tx1"/>
                          </a:solidFill>
                          <a:effectLst>
                            <a:outerShdw blurRad="38100" dist="38100" dir="2700000" algn="tl">
                              <a:srgbClr val="000000">
                                <a:alpha val="43137"/>
                              </a:srgbClr>
                            </a:outerShdw>
                          </a:effectLst>
                        </a:rPr>
                        <a:t>  </a:t>
                      </a:r>
                      <a:r>
                        <a:rPr lang="es-MX" sz="1200" b="0" u="none" dirty="0" smtClean="0">
                          <a:solidFill>
                            <a:schemeClr val="tx1"/>
                          </a:solidFill>
                          <a:effectLst/>
                        </a:rPr>
                        <a:t>¿De dónde se mudó Dylan? </a:t>
                      </a:r>
                      <a:r>
                        <a:rPr lang="es-MX" sz="1200" b="0" dirty="0" smtClean="0">
                          <a:solidFill>
                            <a:schemeClr val="tx1"/>
                          </a:solidFill>
                        </a:rPr>
                        <a:t>RL.1.1  DOK-1 Cf</a:t>
                      </a:r>
                      <a:endParaRPr lang="es-MX" sz="1200" b="0" u="none" dirty="0" smtClean="0">
                        <a:solidFill>
                          <a:schemeClr val="tx1"/>
                        </a:solidFill>
                        <a:effectLst/>
                      </a:endParaRP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B</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74320">
                <a:tc>
                  <a:txBody>
                    <a:bodyPr/>
                    <a:lstStyle/>
                    <a:p>
                      <a:pPr marL="796925" marR="0" lvl="0" indent="-796925"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2</a:t>
                      </a:r>
                      <a:r>
                        <a:rPr lang="es-MX" sz="1200" b="1" u="none" dirty="0" smtClean="0">
                          <a:solidFill>
                            <a:schemeClr val="tx1"/>
                          </a:solidFill>
                          <a:effectLst>
                            <a:outerShdw blurRad="38100" dist="38100" dir="2700000" algn="tl">
                              <a:srgbClr val="000000">
                                <a:alpha val="43137"/>
                              </a:srgbClr>
                            </a:outerShdw>
                          </a:effectLst>
                        </a:rPr>
                        <a:t>  </a:t>
                      </a:r>
                      <a:r>
                        <a:rPr lang="es-MX" sz="1200" b="0" u="none" dirty="0" smtClean="0">
                          <a:solidFill>
                            <a:schemeClr val="tx1"/>
                          </a:solidFill>
                          <a:effectLst/>
                        </a:rPr>
                        <a:t>¿Qué es lo más diferente entre  la escuela nueva de Dylan y su otra escuela?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RL.1.1 DOK-2 Cl</a:t>
                      </a: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B</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7051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3</a:t>
                      </a:r>
                      <a:r>
                        <a:rPr lang="es-MX" sz="1200" b="0" i="0"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Helvetica" panose="020B0604020202020204" pitchFamily="34" charset="0"/>
                          <a:sym typeface="Helvetica"/>
                        </a:rPr>
                        <a:t>¿Qué palabra habla de la nueva escuela de Dylan?</a:t>
                      </a:r>
                      <a:r>
                        <a:rPr lang="es-MX" sz="1200" b="1" baseline="0" dirty="0" smtClean="0">
                          <a:latin typeface="Helvetica" panose="020B0604020202020204" pitchFamily="34" charset="0"/>
                          <a:cs typeface="Helvetica" panose="020B0604020202020204" pitchFamily="34" charset="0"/>
                          <a:sym typeface="Helvetica"/>
                        </a:rPr>
                        <a:t> </a:t>
                      </a:r>
                      <a:r>
                        <a:rPr lang="es-MX" sz="1200" b="0" dirty="0" smtClean="0"/>
                        <a:t>RL.1.2 DOK-2</a:t>
                      </a:r>
                      <a:r>
                        <a:rPr lang="es-MX" sz="1200" b="0" baseline="0" dirty="0" smtClean="0"/>
                        <a:t> Cf</a:t>
                      </a:r>
                      <a:endParaRPr lang="es-MX" sz="1200" b="0" dirty="0" smtClean="0"/>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C</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8956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4</a:t>
                      </a:r>
                      <a:r>
                        <a:rPr lang="es-MX" sz="1200" b="1" u="none" dirty="0" smtClean="0">
                          <a:solidFill>
                            <a:schemeClr val="tx1"/>
                          </a:solidFill>
                          <a:effectLst>
                            <a:outerShdw blurRad="38100" dist="38100" dir="2700000" algn="tl">
                              <a:srgbClr val="000000">
                                <a:alpha val="43137"/>
                              </a:srgbClr>
                            </a:outerShdw>
                          </a:effectLst>
                        </a:rPr>
                        <a:t>  </a:t>
                      </a:r>
                      <a:r>
                        <a:rPr lang="es-MX" sz="1200" b="0" dirty="0" smtClean="0">
                          <a:solidFill>
                            <a:schemeClr val="tx1"/>
                          </a:solidFill>
                          <a:latin typeface="+mn-lt"/>
                          <a:cs typeface="Helvetica" panose="020B0604020202020204" pitchFamily="34" charset="0"/>
                          <a:sym typeface="Helvetica"/>
                        </a:rPr>
                        <a:t>¿De qué trata el cuento mayormente?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RL.1.2  DOK-2 Ci</a:t>
                      </a: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C</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122680">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s-MX" sz="1200" b="1" u="sng" dirty="0" smtClean="0">
                          <a:solidFill>
                            <a:schemeClr val="tx1"/>
                          </a:solidFill>
                          <a:effectLst>
                            <a:outerShdw blurRad="38100" dist="38100" dir="2700000" algn="tl">
                              <a:srgbClr val="000000">
                                <a:alpha val="43137"/>
                              </a:srgbClr>
                            </a:outerShdw>
                          </a:effectLst>
                        </a:rPr>
                        <a:t>Pregunta  5</a:t>
                      </a:r>
                      <a:r>
                        <a:rPr lang="es-MX" sz="1200" b="1"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Helvetica" panose="020B0604020202020204" pitchFamily="34" charset="0"/>
                          <a:sym typeface="Helvetica"/>
                        </a:rPr>
                        <a:t>¿Quiénes son los personajes del cuento?</a:t>
                      </a:r>
                      <a:r>
                        <a:rPr lang="es-MX" sz="1200" b="1" dirty="0" smtClean="0">
                          <a:latin typeface="Helvetica" panose="020B0604020202020204" pitchFamily="34" charset="0"/>
                          <a:cs typeface="Helvetica" panose="020B0604020202020204" pitchFamily="34" charset="0"/>
                          <a:sym typeface="Helvetica"/>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RL.1.3  DOK-1 Cd</a:t>
                      </a: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B</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13925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6</a:t>
                      </a:r>
                      <a:r>
                        <a:rPr lang="es-MX" sz="1200" b="1"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Helvetica" panose="020B0604020202020204" pitchFamily="34" charset="0"/>
                          <a:sym typeface="Helvetica"/>
                        </a:rPr>
                        <a:t>¿Cuándo Dylan se sienta con James y Kamil?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RL.1.3 DOK-1 Cf</a:t>
                      </a: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A</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4593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7</a:t>
                      </a:r>
                      <a:r>
                        <a:rPr lang="es-MX" sz="1200" b="1" u="none" dirty="0" smtClean="0">
                          <a:solidFill>
                            <a:schemeClr val="tx1"/>
                          </a:solidFill>
                          <a:effectLst>
                            <a:outerShdw blurRad="38100" dist="38100" dir="2700000" algn="tl">
                              <a:srgbClr val="000000">
                                <a:alpha val="43137"/>
                              </a:srgbClr>
                            </a:outerShdw>
                          </a:effectLst>
                        </a:rPr>
                        <a:t>                                        </a:t>
                      </a:r>
                      <a:r>
                        <a:rPr lang="es-MX" sz="1200" b="1" u="sng" baseline="0" dirty="0" smtClean="0">
                          <a:solidFill>
                            <a:schemeClr val="tx1"/>
                          </a:solidFill>
                          <a:effectLst>
                            <a:outerShdw blurRad="38100" dist="38100" dir="2700000" algn="tl">
                              <a:srgbClr val="000000">
                                <a:alpha val="43137"/>
                              </a:srgbClr>
                            </a:outerShdw>
                          </a:effectLst>
                        </a:rPr>
                        <a:t>Respuesta construida Texto literario</a:t>
                      </a:r>
                      <a:endParaRPr lang="es-MX" sz="1200" b="1" u="none" baseline="0" dirty="0" smtClean="0">
                        <a:solidFill>
                          <a:schemeClr val="tx1"/>
                        </a:solidFill>
                        <a:effectLst/>
                      </a:endParaRPr>
                    </a:p>
                  </a:txBody>
                  <a:tcPr anchor="ctr">
                    <a:solidFill>
                      <a:schemeClr val="bg1">
                        <a:lumMod val="85000"/>
                      </a:schemeClr>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Hacia </a:t>
                      </a:r>
                    </a:p>
                    <a:p>
                      <a:pPr algn="ctr"/>
                      <a:r>
                        <a:rPr lang="es-MX" sz="900" b="1" dirty="0" smtClean="0">
                          <a:solidFill>
                            <a:schemeClr val="tx1"/>
                          </a:solidFill>
                          <a:effectLst>
                            <a:outerShdw blurRad="38100" dist="38100" dir="2700000" algn="tl">
                              <a:srgbClr val="000000">
                                <a:alpha val="43137"/>
                              </a:srgbClr>
                            </a:outerShdw>
                          </a:effectLst>
                        </a:rPr>
                        <a:t>RL.1.2</a:t>
                      </a:r>
                      <a:endParaRPr lang="es-MX"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2</a:t>
                      </a:r>
                      <a:endParaRPr lang="es-MX"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3200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8</a:t>
                      </a:r>
                      <a:r>
                        <a:rPr lang="es-MX" sz="1200" b="1" u="none" dirty="0" smtClean="0">
                          <a:solidFill>
                            <a:schemeClr val="tx1"/>
                          </a:solidFill>
                          <a:effectLst>
                            <a:outerShdw blurRad="38100" dist="38100" dir="2700000" algn="tl">
                              <a:srgbClr val="000000">
                                <a:alpha val="43137"/>
                              </a:srgbClr>
                            </a:outerShdw>
                          </a:effectLst>
                        </a:rPr>
                        <a:t>                                        </a:t>
                      </a:r>
                      <a:r>
                        <a:rPr lang="es-MX" sz="1200" b="1" u="sng" baseline="0" dirty="0" smtClean="0">
                          <a:solidFill>
                            <a:schemeClr val="tx1"/>
                          </a:solidFill>
                          <a:effectLst>
                            <a:outerShdw blurRad="38100" dist="38100" dir="2700000" algn="tl">
                              <a:srgbClr val="000000">
                                <a:alpha val="43137"/>
                              </a:srgbClr>
                            </a:outerShdw>
                          </a:effectLst>
                        </a:rPr>
                        <a:t>Respuesta construida Texto literario</a:t>
                      </a:r>
                      <a:endParaRPr lang="es-MX" sz="1200" b="0" u="none" baseline="0" dirty="0" smtClean="0">
                        <a:solidFill>
                          <a:schemeClr val="tx1"/>
                        </a:solidFill>
                        <a:effectLst/>
                      </a:endParaRPr>
                    </a:p>
                  </a:txBody>
                  <a:tcPr anchor="ctr">
                    <a:solidFill>
                      <a:schemeClr val="bg2"/>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Hacia </a:t>
                      </a:r>
                    </a:p>
                    <a:p>
                      <a:pPr algn="ctr"/>
                      <a:r>
                        <a:rPr lang="es-MX" sz="900" b="1" dirty="0" smtClean="0">
                          <a:solidFill>
                            <a:schemeClr val="tx1"/>
                          </a:solidFill>
                          <a:effectLst>
                            <a:outerShdw blurRad="38100" dist="38100" dir="2700000" algn="tl">
                              <a:srgbClr val="000000">
                                <a:alpha val="43137"/>
                              </a:srgbClr>
                            </a:outerShdw>
                          </a:effectLst>
                        </a:rPr>
                        <a:t>RL.1.3</a:t>
                      </a:r>
                      <a:endParaRPr lang="es-MX" sz="9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3</a:t>
                      </a:r>
                      <a:endParaRPr lang="es-MX" sz="9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0021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dirty="0" smtClean="0">
                          <a:solidFill>
                            <a:schemeClr val="tx1"/>
                          </a:solidFill>
                          <a:effectLst>
                            <a:outerShdw blurRad="38100" dist="38100" dir="2700000" algn="tl">
                              <a:srgbClr val="000000">
                                <a:alpha val="43137"/>
                              </a:srgbClr>
                            </a:outerShdw>
                          </a:effectLst>
                          <a:latin typeface="+mn-lt"/>
                        </a:rPr>
                        <a:t> 9</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¿Por qué los delfines viven en el mar?</a:t>
                      </a:r>
                      <a:r>
                        <a:rPr lang="es-MX" sz="1200" b="0" baseline="0" dirty="0" smtClean="0">
                          <a:latin typeface="+mn-lt"/>
                          <a:cs typeface="Helvetica" pitchFamily="34" charset="0"/>
                        </a:rPr>
                        <a:t> </a:t>
                      </a:r>
                      <a:r>
                        <a:rPr lang="es-MX" sz="1200" b="0" baseline="0" dirty="0" smtClean="0">
                          <a:solidFill>
                            <a:srgbClr val="000000"/>
                          </a:solidFill>
                          <a:latin typeface="+mn-lt"/>
                          <a:ea typeface="Times New Roman"/>
                          <a:cs typeface="Times New Roman"/>
                        </a:rPr>
                        <a:t>RI.1.1  </a:t>
                      </a:r>
                      <a:r>
                        <a:rPr lang="es-MX" sz="1200" b="0" baseline="0" dirty="0" smtClean="0">
                          <a:solidFill>
                            <a:schemeClr val="tx1"/>
                          </a:solidFill>
                          <a:latin typeface="+mn-lt"/>
                          <a:ea typeface="Times New Roman"/>
                          <a:cs typeface="Times New Roman"/>
                        </a:rPr>
                        <a:t>DOK-2 Ch</a:t>
                      </a:r>
                      <a:endParaRPr lang="es-MX" sz="1200" b="0" dirty="0" smtClean="0">
                        <a:solidFill>
                          <a:schemeClr val="tx1"/>
                        </a:solidFill>
                        <a:latin typeface="+mn-lt"/>
                        <a:ea typeface="Calibri"/>
                        <a:cs typeface="Times New Roman"/>
                      </a:endParaRPr>
                    </a:p>
                  </a:txBody>
                  <a:tcPr>
                    <a:solidFill>
                      <a:schemeClr val="bg1">
                        <a:lumMod val="85000"/>
                      </a:schemeClr>
                    </a:solidFill>
                  </a:tcPr>
                </a:tc>
                <a:tc>
                  <a:txBody>
                    <a:bodyPr/>
                    <a:lstStyle/>
                    <a:p>
                      <a:pPr algn="ctr"/>
                      <a:r>
                        <a:rPr lang="es-MX" sz="1200" b="1" dirty="0" smtClean="0">
                          <a:effectLst>
                            <a:outerShdw blurRad="38100" dist="38100" dir="2700000" algn="tl">
                              <a:srgbClr val="000000">
                                <a:alpha val="43137"/>
                              </a:srgbClr>
                            </a:outerShdw>
                          </a:effectLst>
                        </a:rPr>
                        <a:t>A</a:t>
                      </a:r>
                      <a:endParaRPr lang="es-MX" sz="1200" b="1" dirty="0">
                        <a:effectLst>
                          <a:outerShdw blurRad="38100" dist="38100" dir="2700000" algn="tl">
                            <a:srgbClr val="000000">
                              <a:alpha val="43137"/>
                            </a:srgbClr>
                          </a:outerShdw>
                        </a:effectLst>
                      </a:endParaRPr>
                    </a:p>
                  </a:txBody>
                  <a:tcPr>
                    <a:solidFill>
                      <a:schemeClr val="bg1">
                        <a:lumMod val="85000"/>
                      </a:schemeClr>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solidFill>
                      <a:schemeClr val="bg1">
                        <a:lumMod val="85000"/>
                      </a:schemeClr>
                    </a:solidFill>
                  </a:tcPr>
                </a:tc>
              </a:tr>
              <a:tr h="276413">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dirty="0" smtClean="0">
                          <a:solidFill>
                            <a:schemeClr val="tx1"/>
                          </a:solidFill>
                          <a:effectLst>
                            <a:outerShdw blurRad="38100" dist="38100" dir="2700000" algn="tl">
                              <a:srgbClr val="000000">
                                <a:alpha val="43137"/>
                              </a:srgbClr>
                            </a:outerShdw>
                          </a:effectLst>
                          <a:latin typeface="+mn-lt"/>
                        </a:rPr>
                        <a:t> 10</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¿Por qué  los delfines van a la superficie del agua? </a:t>
                      </a:r>
                      <a:r>
                        <a:rPr lang="es-MX" sz="1200" b="0" dirty="0" smtClean="0">
                          <a:solidFill>
                            <a:srgbClr val="000000"/>
                          </a:solidFill>
                          <a:latin typeface="+mn-lt"/>
                          <a:ea typeface="Times New Roman"/>
                          <a:cs typeface="Times New Roman"/>
                        </a:rPr>
                        <a:t>RI.1.1  DOK-2 Cl</a:t>
                      </a:r>
                      <a:endParaRPr lang="es-MX" sz="1200" b="0" dirty="0" smtClean="0">
                        <a:latin typeface="+mn-lt"/>
                        <a:ea typeface="Calibri"/>
                        <a:cs typeface="Times New Roman"/>
                      </a:endParaRPr>
                    </a:p>
                  </a:txBody>
                  <a:tcPr anchor="ctr">
                    <a:solidFill>
                      <a:schemeClr val="bg2"/>
                    </a:solidFill>
                  </a:tcPr>
                </a:tc>
                <a:tc>
                  <a:txBody>
                    <a:bodyPr/>
                    <a:lstStyle/>
                    <a:p>
                      <a:pPr algn="ctr"/>
                      <a:r>
                        <a:rPr lang="es-MX" sz="1200" b="1" dirty="0" smtClean="0">
                          <a:effectLst>
                            <a:outerShdw blurRad="38100" dist="38100" dir="2700000" algn="tl">
                              <a:srgbClr val="000000">
                                <a:alpha val="43137"/>
                              </a:srgbClr>
                            </a:outerShdw>
                          </a:effectLst>
                        </a:rPr>
                        <a:t>C</a:t>
                      </a:r>
                      <a:endParaRPr lang="es-MX"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842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dirty="0" smtClean="0">
                          <a:solidFill>
                            <a:schemeClr val="tx1"/>
                          </a:solidFill>
                          <a:effectLst>
                            <a:outerShdw blurRad="38100" dist="38100" dir="2700000" algn="tl">
                              <a:srgbClr val="000000">
                                <a:alpha val="43137"/>
                              </a:srgbClr>
                            </a:outerShdw>
                          </a:effectLst>
                          <a:latin typeface="+mn-lt"/>
                        </a:rPr>
                        <a:t> 11</a:t>
                      </a:r>
                      <a:r>
                        <a:rPr lang="es-MX" sz="1200" b="0" u="none" dirty="0" smtClean="0">
                          <a:solidFill>
                            <a:schemeClr val="tx1"/>
                          </a:solidFill>
                          <a:effectLst/>
                          <a:latin typeface="+mn-lt"/>
                        </a:rPr>
                        <a:t>   </a:t>
                      </a:r>
                      <a:r>
                        <a:rPr lang="es-MX" sz="1200" b="0" dirty="0" smtClean="0">
                          <a:latin typeface="+mn-lt"/>
                          <a:cs typeface="Helvetica" pitchFamily="34" charset="0"/>
                        </a:rPr>
                        <a:t>¿Cuánto tiempo puede vivir un delfín? </a:t>
                      </a:r>
                      <a:r>
                        <a:rPr lang="es-MX" sz="1200" b="0" dirty="0" smtClean="0">
                          <a:latin typeface="+mn-lt"/>
                          <a:ea typeface="Calibri"/>
                          <a:cs typeface="Times New Roman"/>
                        </a:rPr>
                        <a:t>RI.1.2  DOK-1 Cd</a:t>
                      </a:r>
                    </a:p>
                  </a:txBody>
                  <a:tcPr anchor="ctr">
                    <a:solidFill>
                      <a:schemeClr val="bg1">
                        <a:lumMod val="85000"/>
                      </a:schemeClr>
                    </a:solidFill>
                  </a:tcPr>
                </a:tc>
                <a:tc>
                  <a:txBody>
                    <a:bodyPr/>
                    <a:lstStyle/>
                    <a:p>
                      <a:pPr algn="ctr"/>
                      <a:r>
                        <a:rPr lang="es-MX" sz="1200" b="1" dirty="0" smtClean="0">
                          <a:effectLst>
                            <a:outerShdw blurRad="38100" dist="38100" dir="2700000" algn="tl">
                              <a:srgbClr val="000000">
                                <a:alpha val="43137"/>
                              </a:srgbClr>
                            </a:outerShdw>
                          </a:effectLst>
                        </a:rPr>
                        <a:t>C</a:t>
                      </a:r>
                      <a:endParaRPr lang="es-MX" sz="1200" b="1" dirty="0">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529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dirty="0" smtClean="0">
                          <a:solidFill>
                            <a:schemeClr val="tx1"/>
                          </a:solidFill>
                          <a:effectLst>
                            <a:outerShdw blurRad="38100" dist="38100" dir="2700000" algn="tl">
                              <a:srgbClr val="000000">
                                <a:alpha val="43137"/>
                              </a:srgbClr>
                            </a:outerShdw>
                          </a:effectLst>
                          <a:latin typeface="+mn-lt"/>
                        </a:rPr>
                        <a:t> 12</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¿De qué trata el cuento mayormente? </a:t>
                      </a:r>
                      <a:r>
                        <a:rPr lang="es-MX" sz="1200" b="0" dirty="0" smtClean="0">
                          <a:solidFill>
                            <a:srgbClr val="000000"/>
                          </a:solidFill>
                          <a:latin typeface="+mn-lt"/>
                          <a:ea typeface="Times New Roman"/>
                          <a:cs typeface="Times New Roman"/>
                        </a:rPr>
                        <a:t>RI.1.2  DOK-2 </a:t>
                      </a:r>
                      <a:r>
                        <a:rPr lang="es-MX" sz="1200" b="0" dirty="0" err="1" smtClean="0">
                          <a:solidFill>
                            <a:srgbClr val="000000"/>
                          </a:solidFill>
                          <a:latin typeface="+mn-lt"/>
                          <a:ea typeface="Times New Roman"/>
                          <a:cs typeface="Times New Roman"/>
                        </a:rPr>
                        <a:t>Ck</a:t>
                      </a:r>
                      <a:endParaRPr lang="es-MX" sz="1200" b="0" dirty="0" smtClean="0">
                        <a:latin typeface="+mn-lt"/>
                        <a:ea typeface="Calibri"/>
                        <a:cs typeface="Times New Roman"/>
                      </a:endParaRPr>
                    </a:p>
                  </a:txBody>
                  <a:tcPr anchor="ctr">
                    <a:solidFill>
                      <a:schemeClr val="bg2"/>
                    </a:solidFill>
                  </a:tcPr>
                </a:tc>
                <a:tc>
                  <a:txBody>
                    <a:bodyPr/>
                    <a:lstStyle/>
                    <a:p>
                      <a:pPr algn="ctr"/>
                      <a:r>
                        <a:rPr lang="es-MX" sz="1200" b="1" dirty="0" smtClean="0">
                          <a:effectLst>
                            <a:outerShdw blurRad="38100" dist="38100" dir="2700000" algn="tl">
                              <a:srgbClr val="000000">
                                <a:alpha val="43137"/>
                              </a:srgbClr>
                            </a:outerShdw>
                          </a:effectLst>
                        </a:rPr>
                        <a:t>A</a:t>
                      </a:r>
                      <a:endParaRPr lang="es-MX"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32080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baseline="0" dirty="0" smtClean="0">
                          <a:solidFill>
                            <a:schemeClr val="tx1"/>
                          </a:solidFill>
                          <a:effectLst>
                            <a:outerShdw blurRad="38100" dist="38100" dir="2700000" algn="tl">
                              <a:srgbClr val="000000">
                                <a:alpha val="43137"/>
                              </a:srgbClr>
                            </a:outerShdw>
                          </a:effectLst>
                          <a:latin typeface="+mn-lt"/>
                        </a:rPr>
                        <a:t> 13</a:t>
                      </a:r>
                      <a:r>
                        <a:rPr lang="es-MX" sz="1200" b="1" u="none" baseline="0"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¿Cuán a menudo los delfines suben a la superficie del agua ?</a:t>
                      </a:r>
                      <a:r>
                        <a:rPr lang="es-MX" sz="1200" b="0" baseline="0" dirty="0" smtClean="0">
                          <a:latin typeface="+mn-lt"/>
                          <a:cs typeface="Helvetica" pitchFamily="34" charset="0"/>
                        </a:rPr>
                        <a:t> </a:t>
                      </a:r>
                      <a:r>
                        <a:rPr kumimoji="0" lang="es-MX" sz="1200" b="0" i="0" u="none" strike="noStrike" kern="1200" cap="none" spc="0" normalizeH="0" baseline="0" noProof="0" dirty="0" smtClean="0">
                          <a:ln>
                            <a:noFill/>
                          </a:ln>
                          <a:solidFill>
                            <a:srgbClr val="000000"/>
                          </a:solidFill>
                          <a:effectLst/>
                          <a:uLnTx/>
                          <a:uFillTx/>
                          <a:latin typeface="+mn-lt"/>
                          <a:ea typeface="Times New Roman"/>
                          <a:cs typeface="Times New Roman"/>
                        </a:rPr>
                        <a:t>RI.1.3 DOK-2 Cl</a:t>
                      </a:r>
                      <a:endParaRPr lang="es-MX" sz="1200" b="0" dirty="0" smtClean="0">
                        <a:latin typeface="+mn-lt"/>
                        <a:cs typeface="Helvetica" pitchFamily="34" charset="0"/>
                      </a:endParaRPr>
                    </a:p>
                  </a:txBody>
                  <a:tcPr anchor="ctr">
                    <a:solidFill>
                      <a:schemeClr val="bg2"/>
                    </a:solidFill>
                  </a:tcPr>
                </a:tc>
                <a:tc>
                  <a:txBody>
                    <a:bodyPr/>
                    <a:lstStyle/>
                    <a:p>
                      <a:pPr algn="ctr"/>
                      <a:r>
                        <a:rPr lang="es-MX" sz="1200" b="1" dirty="0" smtClean="0">
                          <a:effectLst>
                            <a:outerShdw blurRad="38100" dist="38100" dir="2700000" algn="tl">
                              <a:srgbClr val="000000">
                                <a:alpha val="43137"/>
                              </a:srgbClr>
                            </a:outerShdw>
                          </a:effectLst>
                        </a:rPr>
                        <a:t>B</a:t>
                      </a:r>
                      <a:endParaRPr lang="es-MX"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32080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a:t>
                      </a:r>
                      <a:r>
                        <a:rPr lang="es-MX" sz="1200" b="1" u="sng" baseline="0" dirty="0" smtClean="0">
                          <a:solidFill>
                            <a:schemeClr val="tx1"/>
                          </a:solidFill>
                          <a:effectLst>
                            <a:outerShdw blurRad="38100" dist="38100" dir="2700000" algn="tl">
                              <a:srgbClr val="000000">
                                <a:alpha val="43137"/>
                              </a:srgbClr>
                            </a:outerShdw>
                          </a:effectLst>
                          <a:latin typeface="+mn-lt"/>
                        </a:rPr>
                        <a:t> 14</a:t>
                      </a:r>
                      <a:r>
                        <a:rPr lang="es-MX" sz="1200" b="1" u="none" baseline="0"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¿Cómo podría un delfín comer su comida?</a:t>
                      </a:r>
                      <a:r>
                        <a:rPr lang="es-MX" sz="1200" b="0" baseline="0" dirty="0" smtClean="0">
                          <a:latin typeface="+mn-lt"/>
                          <a:cs typeface="Helvetica" pitchFamily="34" charset="0"/>
                        </a:rPr>
                        <a:t> </a:t>
                      </a:r>
                      <a:r>
                        <a:rPr kumimoji="0" lang="es-MX" sz="1200" b="0" i="0" u="none" strike="noStrike" kern="1200" cap="none" spc="0" normalizeH="0" baseline="0" noProof="0" dirty="0" smtClean="0">
                          <a:ln>
                            <a:noFill/>
                          </a:ln>
                          <a:solidFill>
                            <a:prstClr val="black"/>
                          </a:solidFill>
                          <a:effectLst/>
                          <a:uLnTx/>
                          <a:uFillTx/>
                          <a:latin typeface="+mn-lt"/>
                          <a:ea typeface="Calibri"/>
                          <a:cs typeface="Times New Roman"/>
                        </a:rPr>
                        <a:t>RI.1.3  DOK-2 </a:t>
                      </a:r>
                      <a:r>
                        <a:rPr kumimoji="0" lang="es-MX" sz="1200" b="0" i="0" u="none" strike="noStrike" kern="1200" cap="none" spc="0" normalizeH="0" baseline="0" noProof="0" dirty="0" err="1" smtClean="0">
                          <a:ln>
                            <a:noFill/>
                          </a:ln>
                          <a:solidFill>
                            <a:prstClr val="black"/>
                          </a:solidFill>
                          <a:effectLst/>
                          <a:uLnTx/>
                          <a:uFillTx/>
                          <a:latin typeface="+mn-lt"/>
                          <a:ea typeface="Calibri"/>
                          <a:cs typeface="Times New Roman"/>
                        </a:rPr>
                        <a:t>ANs</a:t>
                      </a:r>
                      <a:endParaRPr lang="es-MX" sz="1200" b="0" dirty="0" smtClean="0">
                        <a:latin typeface="+mn-lt"/>
                        <a:cs typeface="Helvetica" pitchFamily="34" charset="0"/>
                      </a:endParaRPr>
                    </a:p>
                  </a:txBody>
                  <a:tcPr anchor="ctr">
                    <a:solidFill>
                      <a:schemeClr val="bg2"/>
                    </a:solidFill>
                  </a:tcPr>
                </a:tc>
                <a:tc>
                  <a:txBody>
                    <a:bodyPr/>
                    <a:lstStyle/>
                    <a:p>
                      <a:pPr algn="ctr"/>
                      <a:r>
                        <a:rPr lang="es-MX" sz="1200" b="1" dirty="0" smtClean="0">
                          <a:effectLst>
                            <a:outerShdw blurRad="38100" dist="38100" dir="2700000" algn="tl">
                              <a:srgbClr val="000000">
                                <a:alpha val="43137"/>
                              </a:srgbClr>
                            </a:outerShdw>
                          </a:effectLst>
                        </a:rPr>
                        <a:t>A</a:t>
                      </a:r>
                      <a:endParaRPr lang="es-MX" sz="1200" b="1" dirty="0">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34366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15</a:t>
                      </a:r>
                      <a:r>
                        <a:rPr lang="es-MX" sz="1200" b="1" u="none" dirty="0" smtClean="0">
                          <a:solidFill>
                            <a:schemeClr val="tx1"/>
                          </a:solidFill>
                          <a:effectLst>
                            <a:outerShdw blurRad="38100" dist="38100" dir="2700000" algn="tl">
                              <a:srgbClr val="000000">
                                <a:alpha val="43137"/>
                              </a:srgbClr>
                            </a:outerShdw>
                          </a:effectLst>
                        </a:rPr>
                        <a:t>                                </a:t>
                      </a:r>
                      <a:r>
                        <a:rPr lang="es-MX" sz="1200" b="1" u="none" dirty="0" smtClean="0">
                          <a:solidFill>
                            <a:schemeClr val="tx1"/>
                          </a:solidFill>
                          <a:effectLst/>
                        </a:rPr>
                        <a:t>  </a:t>
                      </a:r>
                      <a:r>
                        <a:rPr lang="es-MX" sz="1200" b="1" u="sng" dirty="0" smtClean="0">
                          <a:solidFill>
                            <a:schemeClr val="tx1"/>
                          </a:solidFill>
                          <a:effectLst>
                            <a:outerShdw blurRad="38100" dist="38100" dir="2700000" algn="tl">
                              <a:srgbClr val="000000">
                                <a:alpha val="43137"/>
                              </a:srgbClr>
                            </a:outerShdw>
                          </a:effectLst>
                        </a:rPr>
                        <a:t>Respuesta construida</a:t>
                      </a:r>
                      <a:r>
                        <a:rPr lang="es-MX" sz="1200" b="1" u="sng" baseline="0" dirty="0" smtClean="0">
                          <a:solidFill>
                            <a:schemeClr val="tx1"/>
                          </a:solidFill>
                          <a:effectLst>
                            <a:outerShdw blurRad="38100" dist="38100" dir="2700000" algn="tl">
                              <a:srgbClr val="000000">
                                <a:alpha val="43137"/>
                              </a:srgbClr>
                            </a:outerShdw>
                          </a:effectLst>
                        </a:rPr>
                        <a:t> Texto informativo</a:t>
                      </a:r>
                      <a:endParaRPr lang="es-MX" sz="1200" b="0" i="1" u="none" dirty="0" smtClean="0">
                        <a:solidFill>
                          <a:schemeClr val="tx1"/>
                        </a:solidFill>
                        <a:effectLst/>
                      </a:endParaRPr>
                    </a:p>
                  </a:txBody>
                  <a:tcPr anchor="ctr">
                    <a:solidFill>
                      <a:schemeClr val="bg1">
                        <a:lumMod val="85000"/>
                      </a:schemeClr>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Hacia RI.1.2</a:t>
                      </a:r>
                      <a:endParaRPr lang="es-MX"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2</a:t>
                      </a:r>
                      <a:endParaRPr lang="es-MX" sz="9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32004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16</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rPr>
                        <a:t>Respuesta construida</a:t>
                      </a:r>
                      <a:r>
                        <a:rPr lang="es-MX" sz="1200" b="1" u="sng" baseline="0" dirty="0" smtClean="0">
                          <a:solidFill>
                            <a:schemeClr val="tx1"/>
                          </a:solidFill>
                          <a:effectLst>
                            <a:outerShdw blurRad="38100" dist="38100" dir="2700000" algn="tl">
                              <a:srgbClr val="000000">
                                <a:alpha val="43137"/>
                              </a:srgbClr>
                            </a:outerShdw>
                          </a:effectLst>
                        </a:rPr>
                        <a:t> Texto informativo</a:t>
                      </a:r>
                      <a:endParaRPr lang="es-MX" sz="1200" b="0" i="1" u="none" dirty="0" smtClean="0">
                        <a:solidFill>
                          <a:schemeClr val="tx1"/>
                        </a:solidFill>
                        <a:effectLst/>
                      </a:endParaRPr>
                    </a:p>
                  </a:txBody>
                  <a:tcPr anchor="ctr">
                    <a:solidFill>
                      <a:schemeClr val="bg2"/>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Hacia RI.1.3</a:t>
                      </a:r>
                      <a:endParaRPr lang="es-MX" sz="9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900" b="1" dirty="0" smtClean="0">
                          <a:solidFill>
                            <a:schemeClr val="tx1"/>
                          </a:solidFill>
                          <a:effectLst>
                            <a:outerShdw blurRad="38100" dist="38100" dir="2700000" algn="tl">
                              <a:srgbClr val="000000">
                                <a:alpha val="43137"/>
                              </a:srgbClr>
                            </a:outerShdw>
                          </a:effectLst>
                        </a:rPr>
                        <a:t>2</a:t>
                      </a:r>
                      <a:endParaRPr lang="es-MX" sz="9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29641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Escribir y revisar</a:t>
                      </a:r>
                    </a:p>
                  </a:txBody>
                  <a:tcPr anchor="ctr">
                    <a:solidFill>
                      <a:schemeClr val="bg1">
                        <a:lumMod val="85000"/>
                      </a:schemeClr>
                    </a:solidFill>
                  </a:tcPr>
                </a:tc>
                <a:tc>
                  <a:txBody>
                    <a:bodyPr/>
                    <a:lstStyle/>
                    <a:p>
                      <a:pPr algn="ct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29641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17</a:t>
                      </a:r>
                      <a:r>
                        <a:rPr lang="es-MX" sz="1200" b="1" u="none" dirty="0" smtClean="0">
                          <a:solidFill>
                            <a:schemeClr val="tx1"/>
                          </a:solidFill>
                          <a:effectLst>
                            <a:outerShdw blurRad="38100" dist="38100" dir="2700000" algn="tl">
                              <a:srgbClr val="000000">
                                <a:alpha val="43137"/>
                              </a:srgbClr>
                            </a:outerShdw>
                          </a:effectLst>
                        </a:rPr>
                        <a:t>                                  </a:t>
                      </a:r>
                      <a:r>
                        <a:rPr lang="es-MX" sz="1200" b="1" u="sng" baseline="0" dirty="0" smtClean="0">
                          <a:solidFill>
                            <a:schemeClr val="tx1"/>
                          </a:solidFill>
                          <a:effectLst>
                            <a:outerShdw blurRad="38100" dist="38100" dir="2700000" algn="tl">
                              <a:srgbClr val="000000">
                                <a:alpha val="43137"/>
                              </a:srgbClr>
                            </a:outerShdw>
                          </a:effectLst>
                        </a:rPr>
                        <a:t>Respuesta construida  Escritura breve</a:t>
                      </a: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W.1a,b</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18</a:t>
                      </a:r>
                      <a:r>
                        <a:rPr lang="es-MX" sz="1200" b="1" u="none" baseline="0" dirty="0" smtClean="0">
                          <a:solidFill>
                            <a:schemeClr val="tx1"/>
                          </a:solidFill>
                          <a:effectLst>
                            <a:outerShdw blurRad="38100" dist="38100" dir="2700000" algn="tl">
                              <a:srgbClr val="000000">
                                <a:alpha val="43137"/>
                              </a:srgbClr>
                            </a:outerShdw>
                          </a:effectLst>
                        </a:rPr>
                        <a:t>  </a:t>
                      </a:r>
                      <a:r>
                        <a:rPr lang="es-MX" sz="1200" b="0" u="none" baseline="0" dirty="0" smtClean="0">
                          <a:solidFill>
                            <a:schemeClr val="tx1"/>
                          </a:solidFill>
                          <a:effectLst/>
                        </a:rPr>
                        <a:t>Termina el párrafo para mostrar la opinión de la niña.</a:t>
                      </a: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W.1c</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r h="12116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19</a:t>
                      </a:r>
                      <a:r>
                        <a:rPr lang="es-MX" sz="1200" b="0" u="none" dirty="0" smtClean="0">
                          <a:solidFill>
                            <a:schemeClr val="tx1"/>
                          </a:solidFill>
                          <a:effectLst/>
                        </a:rPr>
                        <a:t>  ¿Qué conjunto de palabras forman una oración completa? </a:t>
                      </a:r>
                      <a:r>
                        <a:rPr lang="es-MX" sz="1200" b="0" dirty="0" smtClean="0"/>
                        <a:t>L.1</a:t>
                      </a:r>
                      <a:r>
                        <a:rPr lang="es-MX" sz="1200" b="0" u="none" dirty="0" smtClean="0">
                          <a:solidFill>
                            <a:schemeClr val="tx1"/>
                          </a:solidFill>
                          <a:effectLst/>
                        </a:rPr>
                        <a:t>.6</a:t>
                      </a:r>
                      <a:endParaRPr lang="es-MX" sz="1200" b="0" u="sng" dirty="0" smtClean="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B</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c>
                  <a:txBody>
                    <a:bodyPr/>
                    <a:lstStyle/>
                    <a:p>
                      <a:pPr algn="ctr"/>
                      <a:r>
                        <a:rPr lang="es-MX" sz="1200" b="1"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2"/>
                    </a:solidFill>
                  </a:tcPr>
                </a:tc>
              </a:tr>
              <a:tr h="151640">
                <a:tc>
                  <a:txBody>
                    <a:bodyPr/>
                    <a:lstStyle/>
                    <a:p>
                      <a:pPr marL="855663" marR="0" indent="-855663"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Pregunta  20</a:t>
                      </a:r>
                      <a:r>
                        <a:rPr lang="es-MX" sz="1200" b="0" u="none" dirty="0" smtClean="0">
                          <a:solidFill>
                            <a:schemeClr val="tx1"/>
                          </a:solidFill>
                          <a:effectLst/>
                        </a:rPr>
                        <a:t>  ¿Cuál de estas oraciones muestra el uso correcto de la mayúscula y el punto? L.1.1a</a:t>
                      </a:r>
                      <a:endParaRPr lang="es-MX" sz="1200" b="0" u="none" dirty="0" smtClean="0">
                        <a:latin typeface="+mn-lt"/>
                        <a:cs typeface="Helvetica" pitchFamily="34" charset="0"/>
                      </a:endParaRP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C</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rPr>
                        <a:t>1</a:t>
                      </a:r>
                      <a:endParaRPr lang="es-MX" sz="1200" b="1" dirty="0">
                        <a:solidFill>
                          <a:schemeClr val="tx1"/>
                        </a:solidFill>
                        <a:effectLst>
                          <a:outerShdw blurRad="38100" dist="38100" dir="2700000" algn="tl">
                            <a:srgbClr val="000000">
                              <a:alpha val="43137"/>
                            </a:srgbClr>
                          </a:outerShdw>
                        </a:effectLst>
                      </a:endParaRPr>
                    </a:p>
                  </a:txBody>
                  <a:tcPr anchor="ctr">
                    <a:solidFill>
                      <a:schemeClr val="bg1">
                        <a:lumMod val="85000"/>
                      </a:schemeClr>
                    </a:solidFill>
                  </a:tcPr>
                </a:tc>
              </a:tr>
            </a:tbl>
          </a:graphicData>
        </a:graphic>
      </p:graphicFrame>
    </p:spTree>
    <p:extLst>
      <p:ext uri="{BB962C8B-B14F-4D97-AF65-F5344CB8AC3E}">
        <p14:creationId xmlns:p14="http://schemas.microsoft.com/office/powerpoint/2010/main" val="2244975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89024" y="1371600"/>
            <a:ext cx="3168949" cy="3305510"/>
            <a:chOff x="3842164" y="-828593"/>
            <a:chExt cx="3132273" cy="3625986"/>
          </a:xfrm>
        </p:grpSpPr>
        <p:grpSp>
          <p:nvGrpSpPr>
            <p:cNvPr id="15" name="Group 14"/>
            <p:cNvGrpSpPr/>
            <p:nvPr/>
          </p:nvGrpSpPr>
          <p:grpSpPr>
            <a:xfrm>
              <a:off x="3938156" y="491164"/>
              <a:ext cx="3036281" cy="2306229"/>
              <a:chOff x="3513083" y="49290"/>
              <a:chExt cx="3623568" cy="2766571"/>
            </a:xfrm>
          </p:grpSpPr>
          <p:grpSp>
            <p:nvGrpSpPr>
              <p:cNvPr id="20" name="Group 19"/>
              <p:cNvGrpSpPr/>
              <p:nvPr/>
            </p:nvGrpSpPr>
            <p:grpSpPr>
              <a:xfrm>
                <a:off x="3513083" y="49290"/>
                <a:ext cx="3623568" cy="2538281"/>
                <a:chOff x="3754558" y="731036"/>
                <a:chExt cx="3445410" cy="2329487"/>
              </a:xfrm>
            </p:grpSpPr>
            <p:sp>
              <p:nvSpPr>
                <p:cNvPr id="29" name="Parallelogram 28"/>
                <p:cNvSpPr/>
                <p:nvPr/>
              </p:nvSpPr>
              <p:spPr>
                <a:xfrm rot="527859" flipH="1">
                  <a:off x="3754558" y="853322"/>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sp>
              <p:nvSpPr>
                <p:cNvPr id="30" name="Parallelogram 29"/>
                <p:cNvSpPr/>
                <p:nvPr/>
              </p:nvSpPr>
              <p:spPr>
                <a:xfrm>
                  <a:off x="4260432" y="731036"/>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grpSp>
          <p:pic>
            <p:nvPicPr>
              <p:cNvPr id="21"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506235" y="1802402"/>
                <a:ext cx="1142999" cy="101345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4" name="Picture 6" descr="reading"/>
              <p:cNvPicPr>
                <a:picLocks noChangeAspect="1" noChangeArrowheads="1"/>
              </p:cNvPicPr>
              <p:nvPr/>
            </p:nvPicPr>
            <p:blipFill>
              <a:blip r:embed="rId4" cstate="print"/>
              <a:srcRect/>
              <a:stretch>
                <a:fillRect/>
              </a:stretch>
            </p:blipFill>
            <p:spPr bwMode="auto">
              <a:xfrm>
                <a:off x="4501916" y="310200"/>
                <a:ext cx="1820973" cy="1596665"/>
              </a:xfrm>
              <a:prstGeom prst="rect">
                <a:avLst/>
              </a:prstGeom>
              <a:noFill/>
            </p:spPr>
          </p:pic>
        </p:grpSp>
        <p:sp>
          <p:nvSpPr>
            <p:cNvPr id="18" name="Rectangle 17"/>
            <p:cNvSpPr/>
            <p:nvPr/>
          </p:nvSpPr>
          <p:spPr>
            <a:xfrm>
              <a:off x="3842164" y="-828593"/>
              <a:ext cx="1143000" cy="1012846"/>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MX" sz="5400" b="1" cap="none" spc="0" dirty="0" smtClean="0">
                  <a:ln w="11430"/>
                  <a:effectLst>
                    <a:outerShdw blurRad="80000" dist="40000" dir="5040000" algn="tl">
                      <a:srgbClr val="000000">
                        <a:alpha val="30000"/>
                      </a:srgbClr>
                    </a:outerShdw>
                  </a:effectLst>
                </a:rPr>
                <a:t>1</a:t>
              </a:r>
              <a:r>
                <a:rPr lang="es-MX" sz="5400" b="1" baseline="30000" dirty="0" smtClean="0">
                  <a:ln w="11430"/>
                  <a:effectLst>
                    <a:outerShdw blurRad="80000" dist="40000" dir="5040000" algn="tl">
                      <a:srgbClr val="000000">
                        <a:alpha val="30000"/>
                      </a:srgbClr>
                    </a:outerShdw>
                  </a:effectLst>
                </a:rPr>
                <a:t>er</a:t>
              </a:r>
              <a:endParaRPr lang="es-MX" sz="5400" b="1" cap="none" spc="0" dirty="0" smtClean="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6880860" y="6780107"/>
            <a:ext cx="2240280" cy="389467"/>
          </a:xfrm>
        </p:spPr>
        <p:txBody>
          <a:bodyPr/>
          <a:lstStyle/>
          <a:p>
            <a:fld id="{D192E466-86B2-498F-86F8-110F8D9584F2}" type="slidenum">
              <a:rPr lang="es-MX" smtClean="0"/>
              <a:pPr/>
              <a:t>16</a:t>
            </a:fld>
            <a:endParaRPr lang="es-MX" dirty="0"/>
          </a:p>
        </p:txBody>
      </p:sp>
      <p:sp>
        <p:nvSpPr>
          <p:cNvPr id="22" name="Right Triangle 21"/>
          <p:cNvSpPr/>
          <p:nvPr/>
        </p:nvSpPr>
        <p:spPr>
          <a:xfrm rot="5400000" flipH="1">
            <a:off x="609600" y="7315200"/>
            <a:ext cx="1676400" cy="2895600"/>
          </a:xfrm>
          <a:prstGeom prst="rtTriangle">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Right Triangle 22"/>
          <p:cNvSpPr/>
          <p:nvPr/>
        </p:nvSpPr>
        <p:spPr>
          <a:xfrm rot="16200000" flipH="1">
            <a:off x="5143500" y="-647700"/>
            <a:ext cx="1524000" cy="2819400"/>
          </a:xfrm>
          <a:prstGeom prst="rtTriangle">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3" name="Group 2"/>
          <p:cNvGrpSpPr/>
          <p:nvPr/>
        </p:nvGrpSpPr>
        <p:grpSpPr>
          <a:xfrm>
            <a:off x="767688" y="2176768"/>
            <a:ext cx="5611586" cy="5880072"/>
            <a:chOff x="767688" y="2176768"/>
            <a:chExt cx="5611586" cy="5880072"/>
          </a:xfrm>
        </p:grpSpPr>
        <p:grpSp>
          <p:nvGrpSpPr>
            <p:cNvPr id="16" name="Group 15"/>
            <p:cNvGrpSpPr/>
            <p:nvPr/>
          </p:nvGrpSpPr>
          <p:grpSpPr>
            <a:xfrm>
              <a:off x="767688" y="2176768"/>
              <a:ext cx="5486400" cy="5110836"/>
              <a:chOff x="767688" y="809434"/>
              <a:chExt cx="5486400" cy="5110836"/>
            </a:xfrm>
          </p:grpSpPr>
          <p:sp>
            <p:nvSpPr>
              <p:cNvPr id="17" name="TextBox 16"/>
              <p:cNvSpPr txBox="1"/>
              <p:nvPr/>
            </p:nvSpPr>
            <p:spPr>
              <a:xfrm>
                <a:off x="767688" y="3360452"/>
                <a:ext cx="5486400" cy="2559818"/>
              </a:xfrm>
              <a:prstGeom prst="rect">
                <a:avLst/>
              </a:prstGeom>
              <a:noFill/>
              <a:ln>
                <a:noFill/>
              </a:ln>
            </p:spPr>
            <p:txBody>
              <a:bodyPr wrap="square" lIns="96661" tIns="48331" rIns="96661" bIns="48331" rtlCol="0">
                <a:spAutoFit/>
              </a:bodyPr>
              <a:lstStyle/>
              <a:p>
                <a:r>
                  <a:rPr lang="es-MX" sz="3200" b="1" dirty="0" smtClean="0">
                    <a:effectLst>
                      <a:outerShdw blurRad="38100" dist="38100" dir="2700000" algn="tl">
                        <a:srgbClr val="000000">
                          <a:alpha val="43137"/>
                        </a:srgbClr>
                      </a:outerShdw>
                    </a:effectLst>
                  </a:rPr>
                  <a:t>Copia del Estudiante</a:t>
                </a:r>
              </a:p>
              <a:p>
                <a:r>
                  <a:rPr lang="es-MX" sz="3200" b="1" dirty="0" smtClean="0">
                    <a:effectLst>
                      <a:outerShdw blurRad="38100" dist="38100" dir="2700000" algn="tl">
                        <a:srgbClr val="000000">
                          <a:alpha val="43137"/>
                        </a:srgbClr>
                      </a:outerShdw>
                    </a:effectLst>
                  </a:rPr>
                  <a:t>Pre-evaluación Trimestre 1</a:t>
                </a:r>
              </a:p>
              <a:p>
                <a:endParaRPr lang="es-MX" sz="3200" b="1" dirty="0" smtClean="0">
                  <a:effectLst>
                    <a:outerShdw blurRad="38100" dist="38100" dir="2700000" algn="tl">
                      <a:srgbClr val="000000">
                        <a:alpha val="43137"/>
                      </a:srgbClr>
                    </a:outerShdw>
                  </a:effectLst>
                </a:endParaRPr>
              </a:p>
              <a:p>
                <a:r>
                  <a:rPr lang="es-MX" sz="3200" b="1" dirty="0" smtClean="0">
                    <a:effectLst>
                      <a:outerShdw blurRad="38100" dist="38100" dir="2700000" algn="tl">
                        <a:srgbClr val="000000">
                          <a:alpha val="43137"/>
                        </a:srgbClr>
                      </a:outerShdw>
                    </a:effectLst>
                  </a:rPr>
                  <a:t>Nombre___________________</a:t>
                </a:r>
              </a:p>
              <a:p>
                <a:pPr algn="ctr"/>
                <a:endParaRPr lang="es-MX" sz="3200" b="1" dirty="0" smtClean="0">
                  <a:effectLst>
                    <a:outerShdw blurRad="38100" dist="38100" dir="2700000" algn="tl">
                      <a:srgbClr val="000000">
                        <a:alpha val="43137"/>
                      </a:srgbClr>
                    </a:outerShdw>
                  </a:effectLst>
                </a:endParaRPr>
              </a:p>
            </p:txBody>
          </p:sp>
          <p:sp>
            <p:nvSpPr>
              <p:cNvPr id="19" name="Rectangle 18"/>
              <p:cNvSpPr/>
              <p:nvPr/>
            </p:nvSpPr>
            <p:spPr>
              <a:xfrm>
                <a:off x="916606" y="809434"/>
                <a:ext cx="1748492" cy="830997"/>
              </a:xfrm>
              <a:prstGeom prst="rect">
                <a:avLst/>
              </a:prstGeom>
            </p:spPr>
            <p:txBody>
              <a:bodyPr wrap="none">
                <a:spAutoFit/>
              </a:bodyPr>
              <a:lstStyle/>
              <a:p>
                <a:r>
                  <a:rPr lang="es-MX" sz="4800" b="1" dirty="0" smtClean="0">
                    <a:effectLst>
                      <a:outerShdw blurRad="38100" dist="38100" dir="2700000" algn="tl">
                        <a:srgbClr val="000000">
                          <a:alpha val="43137"/>
                        </a:srgbClr>
                      </a:outerShdw>
                    </a:effectLst>
                  </a:rPr>
                  <a:t>Grado</a:t>
                </a:r>
                <a:endParaRPr lang="es-MX" sz="4800" b="1" dirty="0">
                  <a:effectLst>
                    <a:outerShdw blurRad="38100" dist="38100" dir="2700000" algn="tl">
                      <a:srgbClr val="000000">
                        <a:alpha val="43137"/>
                      </a:srgbClr>
                    </a:outerShdw>
                  </a:effectLst>
                </a:endParaRPr>
              </a:p>
            </p:txBody>
          </p:sp>
        </p:grpSp>
        <p:sp>
          <p:nvSpPr>
            <p:cNvPr id="2" name="TextBox 1"/>
            <p:cNvSpPr txBox="1"/>
            <p:nvPr/>
          </p:nvSpPr>
          <p:spPr>
            <a:xfrm>
              <a:off x="789024" y="7010400"/>
              <a:ext cx="5590250" cy="1046440"/>
            </a:xfrm>
            <a:prstGeom prst="rect">
              <a:avLst/>
            </a:prstGeom>
            <a:noFill/>
          </p:spPr>
          <p:txBody>
            <a:bodyPr wrap="square" rtlCol="0">
              <a:spAutoFit/>
            </a:bodyPr>
            <a:lstStyle/>
            <a:p>
              <a:pPr>
                <a:spcAft>
                  <a:spcPts val="600"/>
                </a:spcAft>
              </a:pPr>
              <a:r>
                <a:rPr lang="es-MX" dirty="0"/>
                <a:t>Instrucciones:</a:t>
              </a:r>
            </a:p>
            <a:p>
              <a:r>
                <a:rPr lang="es-MX" dirty="0"/>
                <a:t>Lee cada cuento.</a:t>
              </a:r>
            </a:p>
            <a:p>
              <a:r>
                <a:rPr lang="es-MX" dirty="0"/>
                <a:t>Luego, contesta las preguntas sobre el cuento.</a:t>
              </a:r>
            </a:p>
          </p:txBody>
        </p:sp>
      </p:grpSp>
    </p:spTree>
    <p:extLst>
      <p:ext uri="{BB962C8B-B14F-4D97-AF65-F5344CB8AC3E}">
        <p14:creationId xmlns:p14="http://schemas.microsoft.com/office/powerpoint/2010/main" val="80550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pSp>
        <p:nvGrpSpPr>
          <p:cNvPr id="3" name="Group 2"/>
          <p:cNvGrpSpPr/>
          <p:nvPr/>
        </p:nvGrpSpPr>
        <p:grpSpPr>
          <a:xfrm>
            <a:off x="418363" y="609600"/>
            <a:ext cx="6172200" cy="8365310"/>
            <a:chOff x="432634" y="714865"/>
            <a:chExt cx="6172200" cy="8365310"/>
          </a:xfrm>
        </p:grpSpPr>
        <p:sp>
          <p:nvSpPr>
            <p:cNvPr id="7" name="Rectangle 6"/>
            <p:cNvSpPr/>
            <p:nvPr/>
          </p:nvSpPr>
          <p:spPr>
            <a:xfrm>
              <a:off x="432634" y="2852316"/>
              <a:ext cx="6172200" cy="6227859"/>
            </a:xfrm>
            <a:prstGeom prst="rect">
              <a:avLst/>
            </a:prstGeom>
          </p:spPr>
          <p:txBody>
            <a:bodyPr wrap="square">
              <a:spAutoFit/>
            </a:bodyPr>
            <a:lstStyle/>
            <a:p>
              <a:pPr algn="ctr"/>
              <a:endParaRPr lang="es-ES" sz="1800" dirty="0" smtClean="0"/>
            </a:p>
            <a:p>
              <a:pPr algn="ctr"/>
              <a:r>
                <a:rPr lang="es-ES" sz="2000" b="1" dirty="0" smtClean="0"/>
                <a:t> </a:t>
              </a:r>
              <a:r>
                <a:rPr lang="es-ES" sz="2000" b="1" u="sng" dirty="0" smtClean="0"/>
                <a:t>El nuevo niño </a:t>
              </a:r>
              <a:r>
                <a:rPr lang="es-ES" sz="2000" b="1" u="sng" dirty="0"/>
                <a:t>en </a:t>
              </a:r>
              <a:r>
                <a:rPr lang="es-ES" sz="2000" b="1" u="sng" dirty="0" smtClean="0"/>
                <a:t>la ciudad</a:t>
              </a:r>
              <a:endParaRPr lang="es-ES" sz="2000" b="1" dirty="0" smtClean="0"/>
            </a:p>
            <a:p>
              <a:pPr algn="ctr"/>
              <a:r>
                <a:rPr lang="es-ES" sz="1200" i="1" dirty="0" smtClean="0"/>
                <a:t>Readworks.org 2013</a:t>
              </a:r>
            </a:p>
            <a:p>
              <a:pPr algn="ctr"/>
              <a:endParaRPr lang="es-ES" sz="800" b="1" dirty="0" smtClean="0"/>
            </a:p>
            <a:p>
              <a:pPr marL="579438"/>
              <a:r>
                <a:rPr lang="es-ES" sz="1800" b="1" dirty="0" smtClean="0"/>
                <a:t>1</a:t>
              </a:r>
            </a:p>
            <a:p>
              <a:pPr marL="579438"/>
              <a:r>
                <a:rPr lang="es-ES" sz="1800" dirty="0" smtClean="0"/>
                <a:t>Dylan era el niño nuevo en la clase. </a:t>
              </a:r>
            </a:p>
            <a:p>
              <a:pPr marL="579438"/>
              <a:r>
                <a:rPr lang="es-ES" sz="1800" dirty="0" smtClean="0"/>
                <a:t>Se había mudado a la ciudad desde un pueblo pequeño</a:t>
              </a:r>
              <a:r>
                <a:rPr lang="es-ES" sz="1800" dirty="0"/>
                <a:t>. </a:t>
              </a:r>
              <a:endParaRPr lang="es-ES" sz="1800" dirty="0" smtClean="0"/>
            </a:p>
            <a:p>
              <a:pPr marL="579438"/>
              <a:endParaRPr lang="es-ES" sz="800" dirty="0" smtClean="0"/>
            </a:p>
            <a:p>
              <a:pPr marL="579438"/>
              <a:r>
                <a:rPr lang="es-ES" sz="1800" b="1" dirty="0" smtClean="0"/>
                <a:t>2</a:t>
              </a:r>
            </a:p>
            <a:p>
              <a:pPr marL="579438"/>
              <a:r>
                <a:rPr lang="es-ES" sz="1800" dirty="0" smtClean="0"/>
                <a:t>Dylan se sentó con Kamil y James en el almuerzo. </a:t>
              </a:r>
            </a:p>
            <a:p>
              <a:pPr marL="579438"/>
              <a:endParaRPr lang="es-ES" sz="800" dirty="0" smtClean="0"/>
            </a:p>
            <a:p>
              <a:pPr marL="579438"/>
              <a:r>
                <a:rPr lang="es-ES" sz="1800" b="1" dirty="0" smtClean="0"/>
                <a:t>3</a:t>
              </a:r>
            </a:p>
            <a:p>
              <a:pPr marL="579438"/>
              <a:r>
                <a:rPr lang="es-ES" sz="1800" dirty="0"/>
                <a:t> – </a:t>
              </a:r>
              <a:r>
                <a:rPr lang="es-ES" sz="1800" dirty="0" smtClean="0"/>
                <a:t>Esta escuela es diferente. Es grande, – dijo Dylan. </a:t>
              </a:r>
            </a:p>
            <a:p>
              <a:pPr marL="579438"/>
              <a:r>
                <a:rPr lang="es-ES" sz="1800" dirty="0"/>
                <a:t> – Hay </a:t>
              </a:r>
              <a:r>
                <a:rPr lang="es-ES" sz="1800" dirty="0" smtClean="0"/>
                <a:t>tantos niños aquí. Mi vieja escuela era pequeña. Tenía solo 50 niños.</a:t>
              </a:r>
            </a:p>
            <a:p>
              <a:pPr marL="579438"/>
              <a:endParaRPr lang="es-ES" sz="800" dirty="0" smtClean="0"/>
            </a:p>
            <a:p>
              <a:pPr marL="579438"/>
              <a:r>
                <a:rPr lang="es-ES" sz="1800" b="1" dirty="0" smtClean="0"/>
                <a:t>4</a:t>
              </a:r>
            </a:p>
            <a:p>
              <a:pPr marL="579438"/>
              <a:r>
                <a:rPr lang="es-ES" sz="1800" dirty="0"/>
                <a:t> – </a:t>
              </a:r>
              <a:r>
                <a:rPr lang="es-ES" sz="1800" dirty="0" smtClean="0"/>
                <a:t>Aquí hay 500 niños. Eso es diferente, </a:t>
              </a:r>
              <a:r>
                <a:rPr lang="es-ES" sz="1800" dirty="0"/>
                <a:t>– </a:t>
              </a:r>
              <a:r>
                <a:rPr lang="es-ES" sz="1800" dirty="0" smtClean="0"/>
                <a:t>dijo Kamil. </a:t>
              </a:r>
            </a:p>
            <a:p>
              <a:pPr marL="579438"/>
              <a:endParaRPr lang="es-ES" sz="800" dirty="0" smtClean="0"/>
            </a:p>
            <a:p>
              <a:pPr marL="579438"/>
              <a:r>
                <a:rPr lang="es-ES" sz="1800" b="1" dirty="0" smtClean="0"/>
                <a:t>5</a:t>
              </a:r>
            </a:p>
            <a:p>
              <a:pPr marL="579438"/>
              <a:r>
                <a:rPr lang="es-ES" sz="1800" dirty="0"/>
                <a:t> – Tenía </a:t>
              </a:r>
              <a:r>
                <a:rPr lang="es-ES" sz="1800" dirty="0" smtClean="0"/>
                <a:t>amigos </a:t>
              </a:r>
              <a:r>
                <a:rPr lang="es-ES" sz="1800" dirty="0"/>
                <a:t>allí, – </a:t>
              </a:r>
              <a:r>
                <a:rPr lang="es-ES" sz="1800" dirty="0" smtClean="0"/>
                <a:t>dijo Dylan. </a:t>
              </a:r>
            </a:p>
            <a:p>
              <a:pPr marL="579438"/>
              <a:r>
                <a:rPr lang="es-ES" sz="1800" dirty="0"/>
                <a:t> – Ahora </a:t>
              </a:r>
              <a:r>
                <a:rPr lang="es-ES" sz="1800" dirty="0" smtClean="0"/>
                <a:t>tienes amigos </a:t>
              </a:r>
              <a:r>
                <a:rPr lang="es-ES" sz="1800" dirty="0"/>
                <a:t>aquí, – </a:t>
              </a:r>
              <a:r>
                <a:rPr lang="es-ES" sz="1800" dirty="0" smtClean="0"/>
                <a:t>dijo James. </a:t>
              </a:r>
            </a:p>
            <a:p>
              <a:pPr marL="579438"/>
              <a:r>
                <a:rPr lang="es-ES" sz="1800" dirty="0"/>
                <a:t> –  </a:t>
              </a:r>
              <a:r>
                <a:rPr lang="es-ES" sz="1800" dirty="0" smtClean="0"/>
                <a:t>¡Esa parte es igual! </a:t>
              </a:r>
              <a:r>
                <a:rPr lang="en-US" sz="1800" dirty="0"/>
                <a:t/>
              </a:r>
              <a:br>
                <a:rPr lang="en-US" sz="1800" dirty="0"/>
              </a:br>
              <a:endParaRPr lang="en-US" sz="1800" dirty="0"/>
            </a:p>
            <a:p>
              <a:pPr>
                <a:lnSpc>
                  <a:spcPct val="115000"/>
                </a:lnSpc>
              </a:pPr>
              <a:r>
                <a:rPr lang="en-US" sz="1800" i="1" dirty="0">
                  <a:ea typeface="Times New Roman"/>
                  <a:cs typeface="BookAntiqua-Italic"/>
                </a:rPr>
                <a:t> </a:t>
              </a:r>
              <a:endParaRPr lang="en-US" sz="1800" dirty="0">
                <a:ea typeface="Times New Roman"/>
                <a:cs typeface="Times New Roman"/>
              </a:endParaRPr>
            </a:p>
          </p:txBody>
        </p:sp>
        <p:pic>
          <p:nvPicPr>
            <p:cNvPr id="1025" name="Picture 1"/>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918534" y="714865"/>
              <a:ext cx="3200400" cy="2137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Rectangle 1"/>
          <p:cNvSpPr/>
          <p:nvPr/>
        </p:nvSpPr>
        <p:spPr>
          <a:xfrm>
            <a:off x="5104662" y="152400"/>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grado </a:t>
            </a:r>
            <a:r>
              <a:rPr lang="es-ES" sz="800" dirty="0" smtClean="0">
                <a:solidFill>
                  <a:prstClr val="black"/>
                </a:solidFill>
              </a:rPr>
              <a:t> 0.8</a:t>
            </a:r>
            <a:endParaRPr lang="es-ES" sz="800" dirty="0">
              <a:solidFill>
                <a:prstClr val="black"/>
              </a:solidFill>
            </a:endParaRPr>
          </a:p>
          <a:p>
            <a:pPr lvl="0"/>
            <a:r>
              <a:rPr lang="es-ES" sz="800" dirty="0">
                <a:solidFill>
                  <a:srgbClr val="333333"/>
                </a:solidFill>
              </a:rPr>
              <a:t>Escala </a:t>
            </a:r>
            <a:r>
              <a:rPr lang="es-ES" sz="800" i="1" dirty="0" err="1">
                <a:solidFill>
                  <a:srgbClr val="333333"/>
                </a:solidFill>
              </a:rPr>
              <a:t>Lexile</a:t>
            </a:r>
            <a:r>
              <a:rPr lang="es-ES" sz="800" dirty="0">
                <a:solidFill>
                  <a:srgbClr val="333333"/>
                </a:solidFill>
              </a:rPr>
              <a:t>  </a:t>
            </a:r>
            <a:r>
              <a:rPr lang="es-ES" sz="800" dirty="0" smtClean="0">
                <a:solidFill>
                  <a:srgbClr val="333333"/>
                </a:solidFill>
              </a:rPr>
              <a:t>480L</a:t>
            </a:r>
            <a:endParaRPr lang="es-ES" sz="800" dirty="0">
              <a:solidFill>
                <a:srgbClr val="333333"/>
              </a:solidFill>
            </a:endParaRPr>
          </a:p>
          <a:p>
            <a:pPr lvl="0"/>
            <a:r>
              <a:rPr lang="es-ES" sz="800" dirty="0">
                <a:solidFill>
                  <a:srgbClr val="333333"/>
                </a:solidFill>
              </a:rPr>
              <a:t>Promedio de  la longitud de la </a:t>
            </a:r>
            <a:r>
              <a:rPr lang="es-ES" sz="800" dirty="0" smtClean="0">
                <a:solidFill>
                  <a:srgbClr val="333333"/>
                </a:solidFill>
              </a:rPr>
              <a:t>oración 8.70</a:t>
            </a:r>
            <a:endParaRPr lang="es-ES" sz="800" dirty="0">
              <a:solidFill>
                <a:srgbClr val="333333"/>
              </a:solidFill>
            </a:endParaRPr>
          </a:p>
          <a:p>
            <a:pPr lvl="0"/>
            <a:r>
              <a:rPr lang="es-ES" sz="800" dirty="0">
                <a:solidFill>
                  <a:srgbClr val="333333"/>
                </a:solidFill>
              </a:rPr>
              <a:t>Promedio de la frecuencia de </a:t>
            </a:r>
            <a:r>
              <a:rPr lang="es-ES" sz="800" dirty="0" smtClean="0">
                <a:solidFill>
                  <a:srgbClr val="333333"/>
                </a:solidFill>
              </a:rPr>
              <a:t>palabras 3.76</a:t>
            </a:r>
            <a:endParaRPr lang="es-ES" sz="800" dirty="0">
              <a:solidFill>
                <a:srgbClr val="333333"/>
              </a:solidFill>
            </a:endParaRPr>
          </a:p>
          <a:p>
            <a:pPr lvl="0"/>
            <a:r>
              <a:rPr lang="es-ES" sz="800" dirty="0">
                <a:solidFill>
                  <a:srgbClr val="333333"/>
                </a:solidFill>
              </a:rPr>
              <a:t>Número de palabras </a:t>
            </a:r>
            <a:r>
              <a:rPr lang="es-ES" sz="800" dirty="0" smtClean="0">
                <a:solidFill>
                  <a:srgbClr val="333333"/>
                </a:solidFill>
              </a:rPr>
              <a:t>87</a:t>
            </a:r>
            <a:endParaRPr lang="es-ES" sz="800" b="1" dirty="0"/>
          </a:p>
        </p:txBody>
      </p:sp>
    </p:spTree>
    <p:extLst>
      <p:ext uri="{BB962C8B-B14F-4D97-AF65-F5344CB8AC3E}">
        <p14:creationId xmlns:p14="http://schemas.microsoft.com/office/powerpoint/2010/main" val="1315778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172200" y="8946444"/>
            <a:ext cx="792481" cy="28716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18</a:t>
            </a:fld>
            <a:endParaRPr sz="1300">
              <a:solidFill>
                <a:srgbClr val="888888"/>
              </a:solidFill>
            </a:endParaRPr>
          </a:p>
        </p:txBody>
      </p:sp>
      <p:sp>
        <p:nvSpPr>
          <p:cNvPr id="72" name="Shape 72"/>
          <p:cNvSpPr/>
          <p:nvPr/>
        </p:nvSpPr>
        <p:spPr>
          <a:xfrm>
            <a:off x="538389" y="44196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77" name="Shape 77"/>
          <p:cNvSpPr/>
          <p:nvPr/>
        </p:nvSpPr>
        <p:spPr>
          <a:xfrm>
            <a:off x="849644" y="772384"/>
            <a:ext cx="6185295" cy="235976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lvl="0">
              <a:defRPr sz="1800"/>
            </a:pPr>
            <a:r>
              <a:rPr lang="es-ES" sz="1700" b="1" dirty="0" smtClean="0">
                <a:latin typeface="Helvetica" panose="020B0604020202020204" pitchFamily="34" charset="0"/>
                <a:cs typeface="Helvetica" panose="020B0604020202020204" pitchFamily="34" charset="0"/>
                <a:sym typeface="Helvetica"/>
              </a:rPr>
              <a:t>1. ¿De dónde se mudó Dylan?  </a:t>
            </a:r>
          </a:p>
          <a:p>
            <a:pPr marL="342868" lvl="0" indent="-342868">
              <a:defRPr sz="1800"/>
            </a:pPr>
            <a:r>
              <a:rPr lang="es-ES" b="1" dirty="0" smtClean="0">
                <a:solidFill>
                  <a:srgbClr val="C00000"/>
                </a:solidFill>
                <a:latin typeface="Helvetica" panose="020B0604020202020204" pitchFamily="34" charset="0"/>
                <a:cs typeface="Helvetica" panose="020B0604020202020204" pitchFamily="34" charset="0"/>
                <a:sym typeface="Helvetica"/>
              </a:rPr>
              <a:t>     </a:t>
            </a:r>
            <a:endParaRPr lang="es-ES" b="1" dirty="0" smtClean="0">
              <a:latin typeface="Helvetica" panose="020B0604020202020204" pitchFamily="34" charset="0"/>
              <a:cs typeface="Helvetica" panose="020B0604020202020204" pitchFamily="34" charset="0"/>
              <a:sym typeface="Helvetica"/>
            </a:endParaRPr>
          </a:p>
          <a:p>
            <a:pPr marL="685800"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una gran ciudad </a:t>
            </a:r>
          </a:p>
          <a:p>
            <a:pPr marL="685800"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85800"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un pueblo pequeño</a:t>
            </a:r>
          </a:p>
          <a:p>
            <a:pPr marL="685800"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85800"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una casa grande</a:t>
            </a:r>
          </a:p>
          <a:p>
            <a:pPr marL="52048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52048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7" name="Shape 87"/>
          <p:cNvSpPr/>
          <p:nvPr/>
        </p:nvSpPr>
        <p:spPr>
          <a:xfrm>
            <a:off x="701419" y="4864372"/>
            <a:ext cx="6232781" cy="2375153"/>
          </a:xfrm>
          <a:prstGeom prst="rect">
            <a:avLst/>
          </a:prstGeom>
          <a:ln w="12700">
            <a:miter lim="400000"/>
          </a:ln>
          <a:extLst>
            <a:ext uri="{C572A759-6A51-4108-AA02-DFA0A04FC94B}">
              <ma14:wrappingTextBoxFlag xmlns="" xmlns:ma14="http://schemas.microsoft.com/office/mac/drawingml/2011/main" val="1"/>
            </a:ext>
          </a:extLst>
        </p:spPr>
        <p:txBody>
          <a:bodyPr wrap="square" lIns="48331" tIns="48331" rIns="48331" bIns="48331">
            <a:spAutoFit/>
          </a:bodyPr>
          <a:lstStyle/>
          <a:p>
            <a:pPr marL="457200" lvl="0" indent="-288925">
              <a:buAutoNum type="arabicPeriod" startAt="2"/>
              <a:defRPr sz="1800"/>
            </a:pPr>
            <a:r>
              <a:rPr lang="es-MX" sz="1700" b="1" dirty="0" smtClean="0">
                <a:latin typeface="Helvetica" panose="020B0604020202020204" pitchFamily="34" charset="0"/>
                <a:cs typeface="Helvetica" panose="020B0604020202020204" pitchFamily="34" charset="0"/>
                <a:sym typeface="Helvetica"/>
              </a:rPr>
              <a:t>¿</a:t>
            </a:r>
            <a:r>
              <a:rPr lang="es-MX" sz="1700" b="1" dirty="0">
                <a:latin typeface="Helvetica" panose="020B0604020202020204" pitchFamily="34" charset="0"/>
                <a:cs typeface="Helvetica" panose="020B0604020202020204" pitchFamily="34" charset="0"/>
                <a:sym typeface="Helvetica"/>
              </a:rPr>
              <a:t>Qué es lo más diferente entre </a:t>
            </a:r>
            <a:r>
              <a:rPr lang="es-MX" sz="1700" b="1" dirty="0" smtClean="0">
                <a:latin typeface="Helvetica" panose="020B0604020202020204" pitchFamily="34" charset="0"/>
                <a:cs typeface="Helvetica" panose="020B0604020202020204" pitchFamily="34" charset="0"/>
                <a:sym typeface="Helvetica"/>
              </a:rPr>
              <a:t>la </a:t>
            </a:r>
            <a:r>
              <a:rPr lang="es-MX" sz="1700" b="1" dirty="0">
                <a:latin typeface="Helvetica" panose="020B0604020202020204" pitchFamily="34" charset="0"/>
                <a:cs typeface="Helvetica" panose="020B0604020202020204" pitchFamily="34" charset="0"/>
                <a:sym typeface="Helvetica"/>
              </a:rPr>
              <a:t>escuela nueva de Dylan y su otra escuela? </a:t>
            </a:r>
            <a:endParaRPr lang="es-MX" sz="1700" b="1" dirty="0" smtClean="0">
              <a:latin typeface="Helvetica" panose="020B0604020202020204" pitchFamily="34" charset="0"/>
              <a:cs typeface="Helvetica" panose="020B0604020202020204" pitchFamily="34" charset="0"/>
              <a:sym typeface="Helvetica"/>
            </a:endParaRPr>
          </a:p>
          <a:p>
            <a:pPr marL="342900" lvl="0" indent="-342900">
              <a:buAutoNum type="arabicPeriod" startAt="2"/>
              <a:defRPr sz="1800"/>
            </a:pPr>
            <a:endParaRPr lang="es-ES" dirty="0" smtClean="0">
              <a:latin typeface="Helvetica" panose="020B0604020202020204" pitchFamily="34" charset="0"/>
              <a:cs typeface="Helvetica" panose="020B0604020202020204" pitchFamily="34" charset="0"/>
              <a:sym typeface="Helvetica"/>
            </a:endParaRPr>
          </a:p>
          <a:p>
            <a:pPr marL="863600" lvl="0" indent="-285750">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La nueva escuela es en una ciudad.</a:t>
            </a:r>
          </a:p>
          <a:p>
            <a:pPr marL="863600" lvl="0" indent="-285750">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863600" lvl="0" indent="-285750">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La nueva escuela tiene más niños que la otra escuela. </a:t>
            </a:r>
          </a:p>
          <a:p>
            <a:pPr marL="863600" lvl="0" indent="-285750">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863600" lvl="0" indent="-285750">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Está muy lejos de su otra escuela</a:t>
            </a:r>
            <a:r>
              <a:rPr lang="en-US" sz="1600" dirty="0" smtClean="0">
                <a:latin typeface="Helvetica" panose="020B0604020202020204" pitchFamily="34" charset="0"/>
                <a:cs typeface="Helvetica" panose="020B0604020202020204" pitchFamily="34" charset="0"/>
                <a:sym typeface="Helvetica"/>
              </a:rPr>
              <a:t>.</a:t>
            </a:r>
            <a:endParaRPr lang="en-US" sz="1600" dirty="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grpSp>
        <p:nvGrpSpPr>
          <p:cNvPr id="4" name="Group 3"/>
          <p:cNvGrpSpPr/>
          <p:nvPr/>
        </p:nvGrpSpPr>
        <p:grpSpPr>
          <a:xfrm>
            <a:off x="878436" y="5707053"/>
            <a:ext cx="231783" cy="1178260"/>
            <a:chOff x="950358" y="5670171"/>
            <a:chExt cx="231783" cy="1178260"/>
          </a:xfrm>
        </p:grpSpPr>
        <p:sp>
          <p:nvSpPr>
            <p:cNvPr id="18" name="Shape 89"/>
            <p:cNvSpPr/>
            <p:nvPr/>
          </p:nvSpPr>
          <p:spPr>
            <a:xfrm>
              <a:off x="953537" y="567017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953538" y="617505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950358" y="661983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aphicFrame>
        <p:nvGraphicFramePr>
          <p:cNvPr id="2" name="Table 1"/>
          <p:cNvGraphicFramePr>
            <a:graphicFrameLocks noGrp="1"/>
          </p:cNvGraphicFramePr>
          <p:nvPr>
            <p:extLst>
              <p:ext uri="{D42A27DB-BD31-4B8C-83A1-F6EECF244321}">
                <p14:modId xmlns:p14="http://schemas.microsoft.com/office/powerpoint/2010/main" val="2247057876"/>
              </p:ext>
            </p:extLst>
          </p:nvPr>
        </p:nvGraphicFramePr>
        <p:xfrm>
          <a:off x="4648200" y="3392417"/>
          <a:ext cx="2133599" cy="841248"/>
        </p:xfrm>
        <a:graphic>
          <a:graphicData uri="http://schemas.openxmlformats.org/drawingml/2006/table">
            <a:tbl>
              <a:tblPr firstRow="1" firstCol="1" bandRow="1"/>
              <a:tblGrid>
                <a:gridCol w="2133599"/>
              </a:tblGrid>
              <a:tr h="133131">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RL.1.1 DOK 1– </a:t>
                      </a:r>
                      <a:r>
                        <a:rPr lang="en-US" sz="800" b="1" i="1" dirty="0" err="1" smtClean="0">
                          <a:solidFill>
                            <a:schemeClr val="tx1"/>
                          </a:solidFill>
                          <a:effectLst/>
                          <a:latin typeface="+mn-lt"/>
                          <a:ea typeface="Times New Roman"/>
                          <a:cs typeface="Times New Roman"/>
                        </a:rPr>
                        <a:t>Cf</a:t>
                      </a:r>
                      <a:endParaRPr lang="en-US" sz="800" i="1" dirty="0">
                        <a:solidFill>
                          <a:schemeClr val="tx1"/>
                        </a:solidFill>
                        <a:effectLst/>
                        <a:latin typeface="+mn-lt"/>
                        <a:ea typeface="Calibri"/>
                        <a:cs typeface="Times New Roman"/>
                      </a:endParaRPr>
                    </a:p>
                  </a:txBody>
                  <a:tcPr marL="33053" marR="3305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4748">
                <a:tc>
                  <a:txBody>
                    <a:bodyPr/>
                    <a:lstStyle/>
                    <a:p>
                      <a:pPr marL="0" marR="0" algn="l">
                        <a:lnSpc>
                          <a:spcPct val="115000"/>
                        </a:lnSpc>
                        <a:spcBef>
                          <a:spcPts val="0"/>
                        </a:spcBef>
                        <a:spcAft>
                          <a:spcPts val="0"/>
                        </a:spcAft>
                      </a:pPr>
                      <a:r>
                        <a:rPr lang="es-ES" sz="800" b="0" noProof="0" dirty="0" smtClean="0">
                          <a:solidFill>
                            <a:schemeClr val="tx1"/>
                          </a:solidFill>
                          <a:latin typeface="+mn-lt"/>
                          <a:ea typeface="Times New Roman"/>
                          <a:cs typeface="Times New Roman"/>
                        </a:rPr>
                        <a:t>Hace y contesta preguntas sobre detalles clave específicos en un texto leído en clase, usando las interrogantes: quién, qué, cuándo y dónde (las preguntas no pueden haber sido discutidas previamente).</a:t>
                      </a:r>
                      <a:endParaRPr lang="es-MX" sz="800" b="0" noProof="0" dirty="0">
                        <a:solidFill>
                          <a:schemeClr val="tx1"/>
                        </a:solidFill>
                        <a:effectLst/>
                        <a:latin typeface="Calibri"/>
                        <a:ea typeface="Calibri"/>
                        <a:cs typeface="Times New Roman"/>
                      </a:endParaRPr>
                    </a:p>
                  </a:txBody>
                  <a:tcPr marR="3305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27072670"/>
              </p:ext>
            </p:extLst>
          </p:nvPr>
        </p:nvGraphicFramePr>
        <p:xfrm>
          <a:off x="4953000" y="7924800"/>
          <a:ext cx="1752600" cy="841248"/>
        </p:xfrm>
        <a:graphic>
          <a:graphicData uri="http://schemas.openxmlformats.org/drawingml/2006/table">
            <a:tbl>
              <a:tblPr firstRow="1" firstCol="1" bandRow="1"/>
              <a:tblGrid>
                <a:gridCol w="1752600"/>
              </a:tblGrid>
              <a:tr h="133131">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RL.1.1</a:t>
                      </a:r>
                      <a:r>
                        <a:rPr lang="en-US" sz="800" b="1" i="1" baseline="0" dirty="0" smtClean="0">
                          <a:solidFill>
                            <a:schemeClr val="tx1"/>
                          </a:solidFill>
                          <a:effectLst/>
                          <a:latin typeface="+mn-lt"/>
                          <a:ea typeface="Times New Roman"/>
                          <a:cs typeface="Times New Roman"/>
                        </a:rPr>
                        <a:t> </a:t>
                      </a:r>
                      <a:r>
                        <a:rPr lang="en-US" sz="800" b="1" i="1" dirty="0" smtClean="0">
                          <a:solidFill>
                            <a:schemeClr val="tx1"/>
                          </a:solidFill>
                          <a:effectLst/>
                          <a:latin typeface="+mn-lt"/>
                          <a:ea typeface="Times New Roman"/>
                          <a:cs typeface="Times New Roman"/>
                        </a:rPr>
                        <a:t> DOK 2 - Cl</a:t>
                      </a:r>
                      <a:endParaRPr lang="en-US" sz="800" i="1" dirty="0">
                        <a:solidFill>
                          <a:schemeClr val="tx1"/>
                        </a:solidFill>
                        <a:effectLst/>
                        <a:latin typeface="+mn-lt"/>
                        <a:ea typeface="Calibri"/>
                        <a:cs typeface="Times New Roman"/>
                      </a:endParaRPr>
                    </a:p>
                  </a:txBody>
                  <a:tcPr marL="33053" marR="3305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1">
                        <a:lumMod val="20000"/>
                        <a:lumOff val="80000"/>
                      </a:schemeClr>
                    </a:solidFill>
                  </a:tcPr>
                </a:tc>
              </a:tr>
              <a:tr h="506817">
                <a:tc>
                  <a:txBody>
                    <a:bodyPr/>
                    <a:lstStyle/>
                    <a:p>
                      <a:pPr marL="0" marR="0" algn="l">
                        <a:lnSpc>
                          <a:spcPct val="115000"/>
                        </a:lnSpc>
                        <a:spcBef>
                          <a:spcPts val="0"/>
                        </a:spcBef>
                        <a:spcAft>
                          <a:spcPts val="0"/>
                        </a:spcAft>
                      </a:pPr>
                      <a:r>
                        <a:rPr lang="es-MX" sz="800" b="0" dirty="0" smtClean="0">
                          <a:effectLst/>
                          <a:latin typeface="+mn-lt"/>
                          <a:ea typeface="Calibri"/>
                          <a:cs typeface="Helvetica"/>
                        </a:rPr>
                        <a:t>Localiza detalles clave en un texto (leído pero no discutido previamente) con el fin de hacer y contestar preguntas sobre el texto con las interrogantes por qué y cómo.</a:t>
                      </a:r>
                      <a:endParaRPr lang="en-US" sz="800" b="0" dirty="0">
                        <a:effectLst/>
                        <a:latin typeface="Calibri"/>
                        <a:ea typeface="Calibri"/>
                        <a:cs typeface="Times New Roman"/>
                      </a:endParaRPr>
                    </a:p>
                  </a:txBody>
                  <a:tcPr marR="3305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22" name="Group 21"/>
          <p:cNvGrpSpPr/>
          <p:nvPr/>
        </p:nvGrpSpPr>
        <p:grpSpPr>
          <a:xfrm>
            <a:off x="878436" y="1368555"/>
            <a:ext cx="231781" cy="1167422"/>
            <a:chOff x="953537" y="5708262"/>
            <a:chExt cx="231781" cy="1167422"/>
          </a:xfrm>
        </p:grpSpPr>
        <p:sp>
          <p:nvSpPr>
            <p:cNvPr id="23"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4" name="Shape 90"/>
            <p:cNvSpPr/>
            <p:nvPr/>
          </p:nvSpPr>
          <p:spPr>
            <a:xfrm>
              <a:off x="953538" y="617505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5" name="Shape 91"/>
            <p:cNvSpPr/>
            <p:nvPr/>
          </p:nvSpPr>
          <p:spPr>
            <a:xfrm>
              <a:off x="953537" y="664708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795359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729457" y="1002082"/>
            <a:ext cx="6184901" cy="30060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marL="342900" lvl="0" indent="-342900">
              <a:buAutoNum type="arabicPeriod" startAt="3"/>
              <a:defRPr sz="1800"/>
            </a:pPr>
            <a:r>
              <a:rPr lang="es-ES" sz="1700" b="1" dirty="0" smtClean="0">
                <a:latin typeface="Helvetica" panose="020B0604020202020204" pitchFamily="34" charset="0"/>
                <a:cs typeface="Helvetica" panose="020B0604020202020204" pitchFamily="34" charset="0"/>
                <a:sym typeface="Helvetica"/>
              </a:rPr>
              <a:t>¿Qué palabra habla de la nueva escuela de Dylan?           </a:t>
            </a:r>
          </a:p>
          <a:p>
            <a:pPr lvl="0">
              <a:defRPr sz="1800"/>
            </a:pPr>
            <a:r>
              <a:rPr lang="es-ES" sz="1000" b="1" i="1" dirty="0" smtClean="0">
                <a:latin typeface="Helvetica" panose="020B0604020202020204" pitchFamily="34" charset="0"/>
                <a:cs typeface="Helvetica" panose="020B0604020202020204" pitchFamily="34" charset="0"/>
                <a:sym typeface="Helvetica"/>
              </a:rPr>
              <a:t>           </a:t>
            </a:r>
          </a:p>
          <a:p>
            <a:pPr lvl="0">
              <a:defRPr sz="1800"/>
            </a:pPr>
            <a:endParaRPr lang="es-ES"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pequeña</a:t>
            </a:r>
          </a:p>
          <a:p>
            <a:pPr marL="742716" lvl="0" indent="-288731">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alta</a:t>
            </a:r>
          </a:p>
          <a:p>
            <a:pPr marL="742716" lvl="0" indent="-288731">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grande</a:t>
            </a:r>
          </a:p>
          <a:p>
            <a:pPr marL="742716" lvl="0" indent="-288731">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453985" lvl="0">
              <a:buSzPct val="100000"/>
              <a:defRPr sz="1800"/>
            </a:pPr>
            <a:endParaRPr lang="en-U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172200" y="8946444"/>
            <a:ext cx="792481" cy="28716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19</a:t>
            </a:fld>
            <a:endParaRPr sz="1300">
              <a:solidFill>
                <a:srgbClr val="888888"/>
              </a:solidFill>
            </a:endParaRPr>
          </a:p>
        </p:txBody>
      </p:sp>
      <p:sp>
        <p:nvSpPr>
          <p:cNvPr id="103" name="Shape 103"/>
          <p:cNvSpPr/>
          <p:nvPr/>
        </p:nvSpPr>
        <p:spPr>
          <a:xfrm>
            <a:off x="421780" y="4953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10" name="Shape 110"/>
          <p:cNvSpPr/>
          <p:nvPr/>
        </p:nvSpPr>
        <p:spPr>
          <a:xfrm>
            <a:off x="685800" y="5410200"/>
            <a:ext cx="5334003" cy="1851932"/>
          </a:xfrm>
          <a:prstGeom prst="rect">
            <a:avLst/>
          </a:prstGeom>
          <a:ln w="12700">
            <a:miter lim="400000"/>
          </a:ln>
          <a:extLst>
            <a:ext uri="{C572A759-6A51-4108-AA02-DFA0A04FC94B}">
              <ma14:wrappingTextBoxFlag xmlns="" xmlns:ma14="http://schemas.microsoft.com/office/mac/drawingml/2011/main" val="1"/>
            </a:ext>
          </a:extLst>
        </p:spPr>
        <p:txBody>
          <a:bodyPr lIns="48331" tIns="48331" rIns="48331" bIns="48331">
            <a:spAutoFit/>
          </a:bodyPr>
          <a:lstStyle/>
          <a:p>
            <a:pPr lvl="0">
              <a:tabLst>
                <a:tab pos="60325" algn="l"/>
              </a:tabLst>
              <a:defRPr sz="1800"/>
            </a:pPr>
            <a:r>
              <a:rPr lang="es-ES" sz="1700" b="1" dirty="0" smtClean="0">
                <a:latin typeface="Helvetica" panose="020B0604020202020204" pitchFamily="34" charset="0"/>
                <a:cs typeface="Helvetica" panose="020B0604020202020204" pitchFamily="34" charset="0"/>
                <a:sym typeface="Helvetica"/>
              </a:rPr>
              <a:t>4.   ¿De qué trata el cuento mayormente?</a:t>
            </a:r>
          </a:p>
          <a:p>
            <a:pPr lvl="0">
              <a:defRPr sz="1800"/>
            </a:pPr>
            <a:endParaRPr lang="es-ES" sz="1700" b="1" dirty="0" smtClean="0">
              <a:latin typeface="Helvetica" panose="020B0604020202020204" pitchFamily="34" charset="0"/>
              <a:cs typeface="Helvetica" panose="020B0604020202020204" pitchFamily="34" charset="0"/>
              <a:sym typeface="Helvetica"/>
            </a:endParaRPr>
          </a:p>
          <a:p>
            <a:pPr marL="517525" lvl="0">
              <a:buFont typeface="+mj-lt"/>
              <a:buAutoNum type="alphaUcPeriod"/>
              <a:defRPr sz="1800"/>
            </a:pPr>
            <a:r>
              <a:rPr lang="es-ES" sz="1600" dirty="0" smtClean="0">
                <a:latin typeface="Helvetica" panose="020B0604020202020204" pitchFamily="34" charset="0"/>
                <a:cs typeface="Helvetica" panose="020B0604020202020204" pitchFamily="34" charset="0"/>
                <a:sym typeface="Helvetica"/>
              </a:rPr>
              <a:t> Dylan conoce a Kamil y a James. </a:t>
            </a:r>
          </a:p>
          <a:p>
            <a:pPr marL="517525" lvl="0">
              <a:buFont typeface="+mj-lt"/>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517525" lvl="0">
              <a:buFont typeface="+mj-lt"/>
              <a:buAutoNum type="alphaUcPeriod"/>
              <a:defRPr sz="1800"/>
            </a:pPr>
            <a:r>
              <a:rPr lang="es-ES" sz="1600" dirty="0" smtClean="0">
                <a:latin typeface="Helvetica" panose="020B0604020202020204" pitchFamily="34" charset="0"/>
                <a:cs typeface="Helvetica" panose="020B0604020202020204" pitchFamily="34" charset="0"/>
                <a:sym typeface="Helvetica"/>
              </a:rPr>
              <a:t> La escuela nueva tiene 500 niños.</a:t>
            </a:r>
          </a:p>
          <a:p>
            <a:pPr marL="517525" lvl="0">
              <a:buFont typeface="+mj-lt"/>
              <a:buAutoNum type="alphaUcPeriod"/>
              <a:defRPr sz="1800"/>
            </a:pPr>
            <a:endParaRPr lang="es-ES" sz="1600" dirty="0">
              <a:latin typeface="Helvetica" panose="020B0604020202020204" pitchFamily="34" charset="0"/>
              <a:cs typeface="Helvetica" panose="020B0604020202020204" pitchFamily="34" charset="0"/>
              <a:sym typeface="Helvetica"/>
            </a:endParaRPr>
          </a:p>
          <a:p>
            <a:pPr marL="517525" lvl="0">
              <a:buFont typeface="+mj-lt"/>
              <a:buAutoNum type="alphaUcPeriod"/>
              <a:defRPr sz="1800"/>
            </a:pPr>
            <a:r>
              <a:rPr lang="es-ES" sz="1600" dirty="0" smtClean="0">
                <a:latin typeface="Helvetica" panose="020B0604020202020204" pitchFamily="34" charset="0"/>
                <a:cs typeface="Helvetica" panose="020B0604020202020204" pitchFamily="34" charset="0"/>
                <a:sym typeface="Helvetica"/>
              </a:rPr>
              <a:t> Dylan va a una escuela nueva</a:t>
            </a:r>
            <a:r>
              <a:rPr lang="en-US" sz="1600" dirty="0" smtClean="0">
                <a:latin typeface="Helvetica" panose="020B0604020202020204" pitchFamily="34" charset="0"/>
                <a:cs typeface="Helvetica" panose="020B0604020202020204" pitchFamily="34" charset="0"/>
                <a:sym typeface="Helvetica"/>
              </a:rPr>
              <a:t>.</a:t>
            </a:r>
            <a:endParaRPr sz="1600" dirty="0">
              <a:latin typeface="Helvetica" panose="020B0604020202020204" pitchFamily="34" charset="0"/>
              <a:cs typeface="Helvetica" panose="020B0604020202020204" pitchFamily="34" charset="0"/>
              <a:sym typeface="Helvetica"/>
            </a:endParaRPr>
          </a:p>
        </p:txBody>
      </p:sp>
      <p:graphicFrame>
        <p:nvGraphicFramePr>
          <p:cNvPr id="2" name="Table 1"/>
          <p:cNvGraphicFramePr>
            <a:graphicFrameLocks noGrp="1"/>
          </p:cNvGraphicFramePr>
          <p:nvPr>
            <p:extLst>
              <p:ext uri="{D42A27DB-BD31-4B8C-83A1-F6EECF244321}">
                <p14:modId xmlns:p14="http://schemas.microsoft.com/office/powerpoint/2010/main" val="165296183"/>
              </p:ext>
            </p:extLst>
          </p:nvPr>
        </p:nvGraphicFramePr>
        <p:xfrm>
          <a:off x="5410200" y="3733800"/>
          <a:ext cx="1295400" cy="841248"/>
        </p:xfrm>
        <a:graphic>
          <a:graphicData uri="http://schemas.openxmlformats.org/drawingml/2006/table">
            <a:tbl>
              <a:tblPr firstRow="1" firstCol="1" bandRow="1"/>
              <a:tblGrid>
                <a:gridCol w="1295400"/>
              </a:tblGrid>
              <a:tr h="129801">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RL.1.2 DOK 1 - </a:t>
                      </a:r>
                      <a:r>
                        <a:rPr lang="en-US" sz="800" b="1" i="1" dirty="0" err="1" smtClean="0">
                          <a:solidFill>
                            <a:schemeClr val="tx1"/>
                          </a:solidFill>
                          <a:effectLst/>
                          <a:latin typeface="+mn-lt"/>
                          <a:ea typeface="Times New Roman"/>
                          <a:cs typeface="Times New Roman"/>
                        </a:rPr>
                        <a:t>Cf</a:t>
                      </a:r>
                      <a:endParaRPr lang="en-US" sz="800" i="1" dirty="0">
                        <a:solidFill>
                          <a:schemeClr val="tx1"/>
                        </a:solidFill>
                        <a:effectLst/>
                        <a:latin typeface="+mn-lt"/>
                        <a:ea typeface="Calibri"/>
                        <a:cs typeface="Times New Roman"/>
                      </a:endParaRPr>
                    </a:p>
                  </a:txBody>
                  <a:tcPr marL="32227" marR="3222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Usa detalles clave de un texto literario para contestar preguntas sobre el mensaje central o lección.</a:t>
                      </a:r>
                      <a:endParaRPr lang="en-US" sz="800" b="0" dirty="0">
                        <a:effectLst/>
                        <a:latin typeface="Calibri"/>
                        <a:ea typeface="Calibri"/>
                        <a:cs typeface="Times New Roman"/>
                      </a:endParaRPr>
                    </a:p>
                  </a:txBody>
                  <a:tcPr marR="3222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18272879"/>
              </p:ext>
            </p:extLst>
          </p:nvPr>
        </p:nvGraphicFramePr>
        <p:xfrm>
          <a:off x="5445994" y="7848600"/>
          <a:ext cx="1295397" cy="701040"/>
        </p:xfrm>
        <a:graphic>
          <a:graphicData uri="http://schemas.openxmlformats.org/drawingml/2006/table">
            <a:tbl>
              <a:tblPr firstRow="1" firstCol="1" bandRow="1"/>
              <a:tblGrid>
                <a:gridCol w="1295397"/>
              </a:tblGrid>
              <a:tr h="129801">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RL.1.2</a:t>
                      </a:r>
                      <a:r>
                        <a:rPr lang="en-US" sz="800" b="1" i="1" baseline="0" dirty="0" smtClean="0">
                          <a:solidFill>
                            <a:schemeClr val="tx1"/>
                          </a:solidFill>
                          <a:effectLst/>
                          <a:latin typeface="+mn-lt"/>
                          <a:ea typeface="Times New Roman"/>
                          <a:cs typeface="Times New Roman"/>
                        </a:rPr>
                        <a:t>  </a:t>
                      </a:r>
                      <a:r>
                        <a:rPr lang="en-US" sz="800" b="1" i="1" dirty="0" smtClean="0">
                          <a:solidFill>
                            <a:schemeClr val="tx1"/>
                          </a:solidFill>
                          <a:effectLst/>
                          <a:latin typeface="+mn-lt"/>
                          <a:ea typeface="Times New Roman"/>
                          <a:cs typeface="Times New Roman"/>
                        </a:rPr>
                        <a:t>DOK 2 - Ci</a:t>
                      </a:r>
                      <a:endParaRPr lang="en-US" sz="800" i="1" dirty="0">
                        <a:solidFill>
                          <a:schemeClr val="tx1"/>
                        </a:solidFill>
                        <a:effectLst/>
                        <a:latin typeface="+mn-lt"/>
                        <a:ea typeface="Calibri"/>
                        <a:cs typeface="Times New Roman"/>
                      </a:endParaRPr>
                    </a:p>
                  </a:txBody>
                  <a:tcPr marL="32227" marR="3222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Resume un texto literario usando detalles clave (un texto leído pero no resumido en clase). </a:t>
                      </a:r>
                      <a:endParaRPr lang="en-US" sz="800" b="0" dirty="0">
                        <a:effectLst/>
                        <a:latin typeface="Calibri"/>
                        <a:ea typeface="Calibri"/>
                        <a:cs typeface="Times New Roman"/>
                      </a:endParaRPr>
                    </a:p>
                  </a:txBody>
                  <a:tcPr marL="32227" marR="3222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7" name="Group 16"/>
          <p:cNvGrpSpPr/>
          <p:nvPr/>
        </p:nvGrpSpPr>
        <p:grpSpPr>
          <a:xfrm>
            <a:off x="851691" y="1752600"/>
            <a:ext cx="231781" cy="1167422"/>
            <a:chOff x="953537" y="5708262"/>
            <a:chExt cx="231781" cy="1167422"/>
          </a:xfrm>
        </p:grpSpPr>
        <p:sp>
          <p:nvSpPr>
            <p:cNvPr id="18"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953538" y="617505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953537" y="664708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1" name="Group 20"/>
          <p:cNvGrpSpPr/>
          <p:nvPr/>
        </p:nvGrpSpPr>
        <p:grpSpPr>
          <a:xfrm>
            <a:off x="848513" y="5998066"/>
            <a:ext cx="234958" cy="1175845"/>
            <a:chOff x="953537" y="5669591"/>
            <a:chExt cx="234958" cy="1175845"/>
          </a:xfrm>
        </p:grpSpPr>
        <p:sp>
          <p:nvSpPr>
            <p:cNvPr id="24" name="Shape 89"/>
            <p:cNvSpPr/>
            <p:nvPr/>
          </p:nvSpPr>
          <p:spPr>
            <a:xfrm>
              <a:off x="959892" y="56695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6" name="Shape 90"/>
            <p:cNvSpPr/>
            <p:nvPr/>
          </p:nvSpPr>
          <p:spPr>
            <a:xfrm>
              <a:off x="953537" y="613217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7" name="Shape 91"/>
            <p:cNvSpPr/>
            <p:nvPr/>
          </p:nvSpPr>
          <p:spPr>
            <a:xfrm>
              <a:off x="953537" y="661683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96259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518413095"/>
              </p:ext>
            </p:extLst>
          </p:nvPr>
        </p:nvGraphicFramePr>
        <p:xfrm>
          <a:off x="1430321" y="3872636"/>
          <a:ext cx="4414557"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35779"/>
                <a:gridCol w="1137421"/>
                <a:gridCol w="2430479"/>
                <a:gridCol w="510878"/>
              </a:tblGrid>
              <a:tr h="256032">
                <a:tc gridSpan="4">
                  <a:txBody>
                    <a:bodyPr/>
                    <a:lstStyle/>
                    <a:p>
                      <a:pPr algn="ctr"/>
                      <a:r>
                        <a:rPr lang="es-MX" sz="1100" b="1" noProof="0" dirty="0" smtClean="0"/>
                        <a:t>Lectura: Texto literario</a:t>
                      </a: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1</a:t>
                      </a:r>
                      <a:endParaRPr lang="en-US" sz="1100" b="1" dirty="0"/>
                    </a:p>
                  </a:txBody>
                  <a:tcPr marL="97536" marR="97536" marT="48006" marB="48006">
                    <a:solidFill>
                      <a:srgbClr val="FFFFCC"/>
                    </a:solidFill>
                  </a:tcPr>
                </a:tc>
                <a:tc>
                  <a:txBody>
                    <a:bodyPr/>
                    <a:lstStyle/>
                    <a:p>
                      <a:r>
                        <a:rPr lang="es-MX" sz="1100" b="1" noProof="0" dirty="0" smtClean="0"/>
                        <a:t>Detalles clave</a:t>
                      </a:r>
                      <a:endParaRPr lang="es-MX" sz="1100" b="1" noProof="0" dirty="0"/>
                    </a:p>
                  </a:txBody>
                  <a:tcPr marL="97536" marR="97536" marT="48006" marB="48006">
                    <a:solidFill>
                      <a:srgbClr val="FFFFCC"/>
                    </a:solidFill>
                  </a:tcPr>
                </a:tc>
                <a:tc>
                  <a:txBody>
                    <a:bodyPr/>
                    <a:lstStyle/>
                    <a:p>
                      <a:r>
                        <a:rPr lang="es-MX" sz="1100" b="1" noProof="0" dirty="0" smtClean="0"/>
                        <a:t>RL.1.1</a:t>
                      </a:r>
                      <a:r>
                        <a:rPr lang="es-MX" sz="1100" b="1" baseline="0" noProof="0" dirty="0" smtClean="0"/>
                        <a:t>   </a:t>
                      </a:r>
                      <a:r>
                        <a:rPr lang="es-MX" sz="1100" b="1" noProof="0" dirty="0" smtClean="0"/>
                        <a:t>RL.1.3 </a:t>
                      </a:r>
                      <a:r>
                        <a:rPr lang="es-MX" sz="1000" b="0" noProof="0" dirty="0" smtClean="0"/>
                        <a:t>(se puede mover a DOK-3)</a:t>
                      </a:r>
                      <a:endParaRPr lang="es-MX" sz="1100" b="1" noProof="0"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2</a:t>
                      </a:r>
                      <a:endParaRPr lang="en-US" sz="1100" b="1" dirty="0"/>
                    </a:p>
                  </a:txBody>
                  <a:tcPr marL="97536" marR="97536" marT="48006" marB="48006">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97536" marR="97536" marT="48006" marB="48006">
                    <a:solidFill>
                      <a:srgbClr val="FFFFCC"/>
                    </a:solidFill>
                  </a:tcPr>
                </a:tc>
                <a:tc>
                  <a:txBody>
                    <a:bodyPr/>
                    <a:lstStyle/>
                    <a:p>
                      <a:r>
                        <a:rPr lang="es-MX" sz="1100" b="1" noProof="0" dirty="0" smtClean="0"/>
                        <a:t>RL.1.2</a:t>
                      </a:r>
                      <a:endParaRPr lang="es-MX" sz="1100" b="1" noProof="0"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439390840"/>
              </p:ext>
            </p:extLst>
          </p:nvPr>
        </p:nvGraphicFramePr>
        <p:xfrm>
          <a:off x="1430321" y="5108235"/>
          <a:ext cx="4399281"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0680"/>
                <a:gridCol w="1143000"/>
                <a:gridCol w="2399999"/>
                <a:gridCol w="495602"/>
              </a:tblGrid>
              <a:tr h="256032">
                <a:tc gridSpan="4">
                  <a:txBody>
                    <a:bodyPr/>
                    <a:lstStyle/>
                    <a:p>
                      <a:pPr algn="ctr"/>
                      <a:r>
                        <a:rPr lang="es-MX" sz="1100" b="1" noProof="0" dirty="0" smtClean="0"/>
                        <a:t>Lectura: Texto</a:t>
                      </a:r>
                      <a:r>
                        <a:rPr lang="es-MX" sz="1100" b="1" baseline="0" noProof="0" dirty="0" smtClean="0"/>
                        <a:t> informativo</a:t>
                      </a:r>
                      <a:endParaRPr lang="es-MX" sz="1100" b="1" noProof="0" dirty="0" smtClean="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s-MX" sz="1100" b="1" noProof="0" dirty="0" smtClean="0"/>
                        <a:t>Detalles clave</a:t>
                      </a:r>
                      <a:endParaRPr lang="es-MX" sz="1100" b="1" noProof="0" dirty="0"/>
                    </a:p>
                  </a:txBody>
                  <a:tcPr marL="97536" marR="97536" marT="48006" marB="48006">
                    <a:solidFill>
                      <a:srgbClr val="FFFFCC"/>
                    </a:solidFill>
                  </a:tcPr>
                </a:tc>
                <a:tc>
                  <a:txBody>
                    <a:bodyPr/>
                    <a:lstStyle/>
                    <a:p>
                      <a:r>
                        <a:rPr lang="es-MX" sz="1100" b="1" noProof="0" dirty="0" smtClean="0"/>
                        <a:t>RI.1.1   RI.1.3 </a:t>
                      </a:r>
                      <a:r>
                        <a:rPr lang="es-MX" sz="1000" b="0" noProof="0" dirty="0" smtClean="0"/>
                        <a:t>(se puede mover a DOK-3)</a:t>
                      </a:r>
                      <a:endParaRPr lang="es-MX" sz="1100" b="1" noProof="0"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97536" marR="97536" marT="48006" marB="48006">
                    <a:solidFill>
                      <a:srgbClr val="FFFFCC"/>
                    </a:solidFill>
                  </a:tcPr>
                </a:tc>
                <a:tc>
                  <a:txBody>
                    <a:bodyPr/>
                    <a:lstStyle/>
                    <a:p>
                      <a:r>
                        <a:rPr lang="es-MX" sz="1100" b="1" noProof="0" dirty="0" smtClean="0"/>
                        <a:t>RI.1.2</a:t>
                      </a:r>
                      <a:endParaRPr lang="es-MX" sz="1100" b="1" noProof="0"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94167557"/>
              </p:ext>
            </p:extLst>
          </p:nvPr>
        </p:nvGraphicFramePr>
        <p:xfrm>
          <a:off x="876638" y="6322466"/>
          <a:ext cx="5369518" cy="15819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06401"/>
                <a:gridCol w="2031999"/>
                <a:gridCol w="2476162"/>
                <a:gridCol w="454956"/>
              </a:tblGrid>
              <a:tr h="256032">
                <a:tc gridSpan="4">
                  <a:txBody>
                    <a:bodyPr/>
                    <a:lstStyle/>
                    <a:p>
                      <a:pPr algn="ctr"/>
                      <a:r>
                        <a:rPr lang="es-MX" sz="1100" b="1" noProof="0" dirty="0" smtClean="0"/>
                        <a:t>Escritura</a:t>
                      </a:r>
                      <a:endParaRPr lang="es-MX" sz="1100" b="1" noProof="0" dirty="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6a</a:t>
                      </a:r>
                      <a:endParaRPr lang="en-US" sz="1100" b="1" dirty="0"/>
                    </a:p>
                  </a:txBody>
                  <a:tcPr marL="97536" marR="97536" marT="48006" marB="48006">
                    <a:solidFill>
                      <a:srgbClr val="FFFFCC"/>
                    </a:solidFill>
                  </a:tcPr>
                </a:tc>
                <a:tc>
                  <a:txBody>
                    <a:bodyPr/>
                    <a:lstStyle/>
                    <a:p>
                      <a:r>
                        <a:rPr lang="es-MX" sz="1100" b="1" noProof="0" dirty="0" smtClean="0"/>
                        <a:t>Escribir</a:t>
                      </a:r>
                      <a:r>
                        <a:rPr lang="es-MX" sz="1100" b="1" baseline="0" noProof="0" dirty="0" smtClean="0"/>
                        <a:t> una opinión breve</a:t>
                      </a:r>
                      <a:endParaRPr lang="es-MX" sz="1100" b="1" noProof="0" dirty="0"/>
                    </a:p>
                  </a:txBody>
                  <a:tcPr marL="97536" marR="97536" marT="48006" marB="48006">
                    <a:solidFill>
                      <a:srgbClr val="FFFFCC"/>
                    </a:solidFill>
                  </a:tcPr>
                </a:tc>
                <a:tc>
                  <a:txBody>
                    <a:bodyPr/>
                    <a:lstStyle/>
                    <a:p>
                      <a:r>
                        <a:rPr lang="pl-PL" sz="1100" b="1" dirty="0" smtClean="0"/>
                        <a:t>W</a:t>
                      </a:r>
                      <a:r>
                        <a:rPr lang="en-US" sz="1100" b="1" dirty="0" smtClean="0"/>
                        <a:t>.1.</a:t>
                      </a:r>
                      <a:r>
                        <a:rPr lang="pl-PL" sz="1100" b="1" dirty="0" smtClean="0"/>
                        <a:t>1a, W</a:t>
                      </a:r>
                      <a:r>
                        <a:rPr lang="en-US" sz="1100" b="1" dirty="0" smtClean="0"/>
                        <a:t>.1.1</a:t>
                      </a:r>
                      <a:r>
                        <a:rPr lang="pl-PL" sz="1100" b="1" dirty="0" smtClean="0"/>
                        <a:t>b, W</a:t>
                      </a:r>
                      <a:r>
                        <a:rPr lang="en-US" sz="1100" b="1" dirty="0" smtClean="0"/>
                        <a:t>.1.</a:t>
                      </a:r>
                      <a:r>
                        <a:rPr lang="pl-PL" sz="1100" b="1" dirty="0" smtClean="0"/>
                        <a:t>1c, W</a:t>
                      </a:r>
                      <a:r>
                        <a:rPr lang="en-US" sz="1100" b="1" dirty="0" smtClean="0"/>
                        <a:t>.1.</a:t>
                      </a:r>
                      <a:r>
                        <a:rPr lang="pl-PL" sz="1100" b="1" dirty="0" smtClean="0"/>
                        <a:t>1d, W</a:t>
                      </a:r>
                      <a:r>
                        <a:rPr lang="en-US" sz="1100" b="1" dirty="0" smtClean="0"/>
                        <a:t>.1.</a:t>
                      </a:r>
                      <a:r>
                        <a:rPr lang="pl-PL" sz="1100" b="1" dirty="0" smtClean="0"/>
                        <a:t>8</a:t>
                      </a:r>
                      <a:endParaRPr lang="en-US" sz="1100" b="1" dirty="0"/>
                    </a:p>
                  </a:txBody>
                  <a:tcPr marL="97536" marR="97536" marT="48006" marB="48006">
                    <a:solidFill>
                      <a:srgbClr val="FFFFCC"/>
                    </a:solidFill>
                  </a:tcPr>
                </a:tc>
                <a:tc>
                  <a:txBody>
                    <a:bodyPr/>
                    <a:lstStyle/>
                    <a:p>
                      <a:pPr algn="ctr"/>
                      <a:r>
                        <a:rPr lang="en-US" sz="1100" b="1" dirty="0" smtClean="0"/>
                        <a:t>3</a:t>
                      </a:r>
                      <a:endParaRPr lang="en-US" sz="1100" b="1" dirty="0"/>
                    </a:p>
                  </a:txBody>
                  <a:tcPr marL="97536" marR="97536" marT="48006" marB="48006" anchor="ctr">
                    <a:solidFill>
                      <a:srgbClr val="FFFFCC"/>
                    </a:solidFill>
                  </a:tcPr>
                </a:tc>
              </a:tr>
              <a:tr h="256032">
                <a:tc>
                  <a:txBody>
                    <a:bodyPr/>
                    <a:lstStyle/>
                    <a:p>
                      <a:r>
                        <a:rPr lang="en-US" sz="1100" b="1" dirty="0" smtClean="0"/>
                        <a:t>6b</a:t>
                      </a:r>
                      <a:endParaRPr lang="en-US" sz="1100" b="1" dirty="0"/>
                    </a:p>
                  </a:txBody>
                  <a:tcPr marL="97536" marR="97536" marT="48006" marB="48006">
                    <a:solidFill>
                      <a:srgbClr val="FFFFCC"/>
                    </a:solidFill>
                  </a:tcPr>
                </a:tc>
                <a:tc>
                  <a:txBody>
                    <a:bodyPr/>
                    <a:lstStyle/>
                    <a:p>
                      <a:r>
                        <a:rPr lang="es-MX" sz="1100" b="1" noProof="0" dirty="0" smtClean="0"/>
                        <a:t>Escribir-Revisar opinión</a:t>
                      </a:r>
                      <a:endParaRPr lang="es-MX" sz="1100" b="1" noProof="0" dirty="0"/>
                    </a:p>
                  </a:txBody>
                  <a:tcPr marL="97536" marR="97536" marT="48006" marB="48006">
                    <a:solidFill>
                      <a:srgbClr val="FFFFCC"/>
                    </a:solidFill>
                  </a:tcPr>
                </a:tc>
                <a:tc>
                  <a:txBody>
                    <a:bodyPr/>
                    <a:lstStyle/>
                    <a:p>
                      <a:r>
                        <a:rPr lang="pl-PL" sz="1100" b="1" dirty="0" smtClean="0"/>
                        <a:t>W</a:t>
                      </a:r>
                      <a:r>
                        <a:rPr lang="en-US" sz="1100" b="1" dirty="0" smtClean="0"/>
                        <a:t>.1.</a:t>
                      </a:r>
                      <a:r>
                        <a:rPr lang="pl-PL" sz="1100" b="1" dirty="0" smtClean="0"/>
                        <a:t>1a, W</a:t>
                      </a:r>
                      <a:r>
                        <a:rPr lang="en-US" sz="1100" b="1" dirty="0" smtClean="0"/>
                        <a:t>.1.</a:t>
                      </a:r>
                      <a:r>
                        <a:rPr lang="pl-PL" sz="1100" b="1" dirty="0" smtClean="0"/>
                        <a:t>1b, W</a:t>
                      </a:r>
                      <a:r>
                        <a:rPr lang="en-US" sz="1100" b="1" dirty="0" smtClean="0"/>
                        <a:t>.1.</a:t>
                      </a:r>
                      <a:r>
                        <a:rPr lang="pl-PL" sz="1100" b="1" dirty="0" smtClean="0"/>
                        <a:t>1c, W</a:t>
                      </a:r>
                      <a:r>
                        <a:rPr lang="en-US" sz="1100" b="1" dirty="0" smtClean="0"/>
                        <a:t>.1.</a:t>
                      </a:r>
                      <a:r>
                        <a:rPr lang="pl-PL" sz="1100" b="1" dirty="0" smtClean="0"/>
                        <a:t>1d, W</a:t>
                      </a:r>
                      <a:r>
                        <a:rPr lang="en-US" sz="1100" b="1" dirty="0" smtClean="0"/>
                        <a:t>.1.</a:t>
                      </a:r>
                      <a:r>
                        <a:rPr lang="pl-PL" sz="1100" b="1" dirty="0" smtClean="0"/>
                        <a:t>8</a:t>
                      </a:r>
                      <a:endParaRPr lang="en-US" sz="1100" b="1"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s-MX" sz="1100" b="1" noProof="0" dirty="0" smtClean="0"/>
                        <a:t>Uso de lenguaje - vocabulario</a:t>
                      </a:r>
                      <a:endParaRPr lang="es-MX" sz="1100" b="1" noProof="0" dirty="0"/>
                    </a:p>
                  </a:txBody>
                  <a:tcPr marL="97536" marR="97536" marT="48006" marB="48006">
                    <a:solidFill>
                      <a:srgbClr val="FFFFCC"/>
                    </a:solidFill>
                  </a:tcPr>
                </a:tc>
                <a:tc>
                  <a:txBody>
                    <a:bodyPr/>
                    <a:lstStyle/>
                    <a:p>
                      <a:r>
                        <a:rPr lang="en-US" sz="1100" b="1" dirty="0" smtClean="0"/>
                        <a:t>L.1.6</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MX" sz="1100" b="1" noProof="0" dirty="0" smtClean="0"/>
                        <a:t>Editar y clarificar</a:t>
                      </a:r>
                      <a:endParaRPr lang="es-MX" sz="1100" b="1" noProof="0" dirty="0"/>
                    </a:p>
                  </a:txBody>
                  <a:tcPr marL="97536" marR="97536" marT="48006" marB="48006">
                    <a:solidFill>
                      <a:srgbClr val="FFFFCC"/>
                    </a:solidFill>
                  </a:tcPr>
                </a:tc>
                <a:tc>
                  <a:txBody>
                    <a:bodyPr/>
                    <a:lstStyle/>
                    <a:p>
                      <a:r>
                        <a:rPr lang="en-US" sz="1100" b="1" dirty="0" smtClean="0"/>
                        <a:t>L.1.1a</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bl>
          </a:graphicData>
        </a:graphic>
      </p:graphicFrame>
      <p:sp>
        <p:nvSpPr>
          <p:cNvPr id="7" name="TextBox 6"/>
          <p:cNvSpPr txBox="1"/>
          <p:nvPr/>
        </p:nvSpPr>
        <p:spPr>
          <a:xfrm>
            <a:off x="2527177" y="2748224"/>
            <a:ext cx="2673001" cy="86704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61" tIns="48331" rIns="96661" bIns="48331" rtlCol="0">
            <a:spAutoFit/>
          </a:bodyPr>
          <a:lstStyle/>
          <a:p>
            <a:r>
              <a:rPr lang="es-MX" sz="2600" b="1" dirty="0" smtClean="0">
                <a:solidFill>
                  <a:schemeClr val="accent1">
                    <a:lumMod val="75000"/>
                  </a:schemeClr>
                </a:solidFill>
                <a:latin typeface="Bookman Old Style" pitchFamily="18" charset="0"/>
              </a:rPr>
              <a:t>Trimestre uno </a:t>
            </a:r>
            <a:endParaRPr lang="es-MX" sz="2500" b="1" dirty="0" smtClean="0">
              <a:solidFill>
                <a:schemeClr val="accent1">
                  <a:lumMod val="75000"/>
                </a:schemeClr>
              </a:solidFill>
              <a:latin typeface="Bookman Old Style" pitchFamily="18" charset="0"/>
            </a:endParaRPr>
          </a:p>
          <a:p>
            <a:r>
              <a:rPr lang="es-MX" sz="2400" b="1" dirty="0" smtClean="0">
                <a:latin typeface="Bookman Old Style" pitchFamily="18" charset="0"/>
              </a:rPr>
              <a:t>Pre-evaluación</a:t>
            </a:r>
            <a:endParaRPr lang="es-MX" sz="2400" b="1" dirty="0">
              <a:latin typeface="Bookman Old Style" pitchFamily="18" charset="0"/>
            </a:endParaRPr>
          </a:p>
        </p:txBody>
      </p:sp>
      <p:sp>
        <p:nvSpPr>
          <p:cNvPr id="11" name="Rectangle 10"/>
          <p:cNvSpPr/>
          <p:nvPr/>
        </p:nvSpPr>
        <p:spPr>
          <a:xfrm>
            <a:off x="3344165" y="6837292"/>
            <a:ext cx="999235" cy="23574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5" name="Group 14"/>
          <p:cNvGrpSpPr/>
          <p:nvPr/>
        </p:nvGrpSpPr>
        <p:grpSpPr>
          <a:xfrm>
            <a:off x="273938" y="291019"/>
            <a:ext cx="3168949" cy="2340036"/>
            <a:chOff x="3842164" y="220000"/>
            <a:chExt cx="3132273" cy="2566904"/>
          </a:xfrm>
        </p:grpSpPr>
        <p:grpSp>
          <p:nvGrpSpPr>
            <p:cNvPr id="16" name="Group 15"/>
            <p:cNvGrpSpPr/>
            <p:nvPr/>
          </p:nvGrpSpPr>
          <p:grpSpPr>
            <a:xfrm>
              <a:off x="3938156" y="491164"/>
              <a:ext cx="3036281" cy="2295740"/>
              <a:chOff x="3513083" y="49290"/>
              <a:chExt cx="3623568" cy="2753988"/>
            </a:xfrm>
          </p:grpSpPr>
          <p:grpSp>
            <p:nvGrpSpPr>
              <p:cNvPr id="18" name="Group 17"/>
              <p:cNvGrpSpPr/>
              <p:nvPr/>
            </p:nvGrpSpPr>
            <p:grpSpPr>
              <a:xfrm>
                <a:off x="3513083" y="49290"/>
                <a:ext cx="3623568" cy="2538281"/>
                <a:chOff x="3754558" y="731036"/>
                <a:chExt cx="3445410" cy="2329487"/>
              </a:xfrm>
            </p:grpSpPr>
            <p:sp>
              <p:nvSpPr>
                <p:cNvPr id="21" name="Parallelogram 20"/>
                <p:cNvSpPr/>
                <p:nvPr/>
              </p:nvSpPr>
              <p:spPr>
                <a:xfrm rot="527859" flipH="1">
                  <a:off x="3754558" y="853322"/>
                  <a:ext cx="3445410" cy="2207201"/>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2" name="Parallelogram 21"/>
                <p:cNvSpPr/>
                <p:nvPr/>
              </p:nvSpPr>
              <p:spPr>
                <a:xfrm>
                  <a:off x="4260432" y="731036"/>
                  <a:ext cx="2467607"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19"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412402" y="1789819"/>
                <a:ext cx="1142999" cy="101345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0" name="Picture 6" descr="reading"/>
              <p:cNvPicPr>
                <a:picLocks noChangeAspect="1" noChangeArrowheads="1"/>
              </p:cNvPicPr>
              <p:nvPr/>
            </p:nvPicPr>
            <p:blipFill>
              <a:blip r:embed="rId4" cstate="print"/>
              <a:srcRect/>
              <a:stretch>
                <a:fillRect/>
              </a:stretch>
            </p:blipFill>
            <p:spPr bwMode="auto">
              <a:xfrm>
                <a:off x="4501916" y="310200"/>
                <a:ext cx="1820973" cy="1596665"/>
              </a:xfrm>
              <a:prstGeom prst="rect">
                <a:avLst/>
              </a:prstGeom>
              <a:noFill/>
            </p:spPr>
          </p:pic>
        </p:grpSp>
        <p:sp>
          <p:nvSpPr>
            <p:cNvPr id="17" name="Rectangle 16"/>
            <p:cNvSpPr/>
            <p:nvPr/>
          </p:nvSpPr>
          <p:spPr>
            <a:xfrm>
              <a:off x="3842164" y="220000"/>
              <a:ext cx="1143000" cy="1012847"/>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effectLst>
                    <a:outerShdw blurRad="80000" dist="40000" dir="5040000" algn="tl">
                      <a:srgbClr val="000000">
                        <a:alpha val="30000"/>
                      </a:srgbClr>
                    </a:outerShdw>
                  </a:effectLst>
                </a:rPr>
                <a:t>1</a:t>
              </a:r>
              <a:r>
                <a:rPr lang="en-US" sz="5400" b="1" cap="none" spc="0" baseline="30000" dirty="0" smtClean="0">
                  <a:ln w="11430"/>
                  <a:effectLst>
                    <a:outerShdw blurRad="80000" dist="40000" dir="5040000" algn="tl">
                      <a:srgbClr val="000000">
                        <a:alpha val="30000"/>
                      </a:srgbClr>
                    </a:outerShdw>
                  </a:effectLst>
                </a:rPr>
                <a:t>ro</a:t>
              </a:r>
              <a:endParaRPr lang="en-US" sz="5400" b="1" cap="none" spc="0" dirty="0" smtClean="0">
                <a:ln w="11430"/>
                <a:effectLst>
                  <a:outerShdw blurRad="80000" dist="40000" dir="5040000" algn="tl">
                    <a:srgbClr val="000000">
                      <a:alpha val="30000"/>
                    </a:srgbClr>
                  </a:outerShdw>
                </a:effectLst>
              </a:endParaRPr>
            </a:p>
          </p:txBody>
        </p:sp>
      </p:grpSp>
      <p:sp>
        <p:nvSpPr>
          <p:cNvPr id="23" name="Rectangle 22"/>
          <p:cNvSpPr/>
          <p:nvPr/>
        </p:nvSpPr>
        <p:spPr>
          <a:xfrm>
            <a:off x="4343400" y="7162800"/>
            <a:ext cx="529046" cy="22859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3575811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172200" y="8946444"/>
            <a:ext cx="792481" cy="28716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20</a:t>
            </a:fld>
            <a:endParaRPr sz="1300">
              <a:solidFill>
                <a:srgbClr val="888888"/>
              </a:solidFill>
            </a:endParaRPr>
          </a:p>
        </p:txBody>
      </p:sp>
      <p:sp>
        <p:nvSpPr>
          <p:cNvPr id="119" name="Shape 119"/>
          <p:cNvSpPr/>
          <p:nvPr/>
        </p:nvSpPr>
        <p:spPr>
          <a:xfrm>
            <a:off x="385991" y="4572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20" name="Shape 120"/>
          <p:cNvSpPr/>
          <p:nvPr/>
        </p:nvSpPr>
        <p:spPr>
          <a:xfrm>
            <a:off x="685800" y="4887676"/>
            <a:ext cx="6019802" cy="208276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marL="342900" lvl="0" indent="-342900">
              <a:buAutoNum type="arabicPeriod" startAt="6"/>
              <a:defRPr sz="1800"/>
            </a:pPr>
            <a:r>
              <a:rPr lang="es-ES" sz="1700" b="1" dirty="0" smtClean="0">
                <a:latin typeface="Helvetica" panose="020B0604020202020204" pitchFamily="34" charset="0"/>
                <a:cs typeface="Helvetica" panose="020B0604020202020204" pitchFamily="34" charset="0"/>
                <a:sym typeface="Helvetica"/>
              </a:rPr>
              <a:t>¿Cuándo </a:t>
            </a:r>
            <a:r>
              <a:rPr lang="es-ES" sz="1700" b="1" dirty="0">
                <a:latin typeface="Helvetica" panose="020B0604020202020204" pitchFamily="34" charset="0"/>
                <a:cs typeface="Helvetica" panose="020B0604020202020204" pitchFamily="34" charset="0"/>
                <a:sym typeface="Helvetica"/>
              </a:rPr>
              <a:t>Dylan se </a:t>
            </a:r>
            <a:r>
              <a:rPr lang="es-ES" sz="1700" b="1" dirty="0" smtClean="0">
                <a:latin typeface="Helvetica" panose="020B0604020202020204" pitchFamily="34" charset="0"/>
                <a:cs typeface="Helvetica" panose="020B0604020202020204" pitchFamily="34" charset="0"/>
                <a:sym typeface="Helvetica"/>
              </a:rPr>
              <a:t>sienta con James y Kamil? </a:t>
            </a:r>
          </a:p>
          <a:p>
            <a:pPr marL="742716" lvl="0" indent="-288731">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25475"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en el almuerzo</a:t>
            </a:r>
          </a:p>
          <a:p>
            <a:pPr marL="625475"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25475"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antes de la escuela</a:t>
            </a:r>
          </a:p>
          <a:p>
            <a:pPr marL="625475"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25475"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después de la escuela</a:t>
            </a:r>
            <a:endParaRPr lang="en-US" sz="1600" dirty="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6" name="Shape 126"/>
          <p:cNvSpPr/>
          <p:nvPr/>
        </p:nvSpPr>
        <p:spPr>
          <a:xfrm>
            <a:off x="685800" y="805268"/>
            <a:ext cx="6019802" cy="2405930"/>
          </a:xfrm>
          <a:prstGeom prst="rect">
            <a:avLst/>
          </a:prstGeom>
          <a:ln w="12700">
            <a:miter lim="400000"/>
          </a:ln>
          <a:extLst>
            <a:ext uri="{C572A759-6A51-4108-AA02-DFA0A04FC94B}">
              <ma14:wrappingTextBoxFlag xmlns="" xmlns:ma14="http://schemas.microsoft.com/office/mac/drawingml/2011/main" val="1"/>
            </a:ext>
          </a:extLst>
        </p:spPr>
        <p:txBody>
          <a:bodyPr wrap="square" lIns="48331" tIns="48331" rIns="48331" bIns="48331">
            <a:spAutoFit/>
          </a:bodyPr>
          <a:lstStyle/>
          <a:p>
            <a:pPr lvl="0">
              <a:defRPr sz="1800"/>
            </a:pPr>
            <a:r>
              <a:rPr lang="en-US" b="1" dirty="0" smtClean="0">
                <a:latin typeface="Helvetica" panose="020B0604020202020204" pitchFamily="34" charset="0"/>
                <a:cs typeface="Helvetica" panose="020B0604020202020204" pitchFamily="34" charset="0"/>
                <a:sym typeface="Helvetica"/>
              </a:rPr>
              <a:t>5</a:t>
            </a:r>
            <a:r>
              <a:rPr lang="es-ES" b="1" dirty="0" smtClean="0">
                <a:latin typeface="Helvetica" panose="020B0604020202020204" pitchFamily="34" charset="0"/>
                <a:cs typeface="Helvetica" panose="020B0604020202020204" pitchFamily="34" charset="0"/>
                <a:sym typeface="Helvetica"/>
              </a:rPr>
              <a:t>. ¿Quiénes son los personajes del cuento? </a:t>
            </a:r>
            <a:endParaRPr lang="es-ES" sz="1000" i="1" dirty="0" smtClean="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a:defRPr sz="1800"/>
            </a:pPr>
            <a:endParaRPr lang="es-ES" sz="2000" dirty="0" smtClean="0">
              <a:latin typeface="Helvetica" panose="020B0604020202020204" pitchFamily="34" charset="0"/>
              <a:cs typeface="Helvetica" panose="020B0604020202020204" pitchFamily="34" charset="0"/>
              <a:sym typeface="Helvetica"/>
            </a:endParaRPr>
          </a:p>
          <a:p>
            <a:pPr marL="625475" lvl="0" indent="-288925">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Los tres personajes son la escuela, la maestra y Dylan.</a:t>
            </a:r>
          </a:p>
          <a:p>
            <a:pPr marL="625475" indent="-288925">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25475" lvl="0" indent="-288925">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Los tres personajes son Dylan, James y Kamil.</a:t>
            </a:r>
          </a:p>
          <a:p>
            <a:pPr marL="625475" lvl="0" indent="-288925">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625475" indent="-288925">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Los tres personajes son los niños, la maestra, y Dylan.</a:t>
            </a:r>
            <a:endParaRPr lang="en-US" sz="1600" dirty="0">
              <a:latin typeface="Helvetica" panose="020B0604020202020204" pitchFamily="34" charset="0"/>
              <a:cs typeface="Helvetica" panose="020B0604020202020204" pitchFamily="34" charset="0"/>
              <a:sym typeface="Helvetica"/>
            </a:endParaRPr>
          </a:p>
          <a:p>
            <a:pPr marL="864943" indent="-288731">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graphicFrame>
        <p:nvGraphicFramePr>
          <p:cNvPr id="3" name="Table 2"/>
          <p:cNvGraphicFramePr>
            <a:graphicFrameLocks noGrp="1"/>
          </p:cNvGraphicFramePr>
          <p:nvPr>
            <p:extLst>
              <p:ext uri="{D42A27DB-BD31-4B8C-83A1-F6EECF244321}">
                <p14:modId xmlns:p14="http://schemas.microsoft.com/office/powerpoint/2010/main" val="3851746895"/>
              </p:ext>
            </p:extLst>
          </p:nvPr>
        </p:nvGraphicFramePr>
        <p:xfrm>
          <a:off x="4724400" y="3505200"/>
          <a:ext cx="1905000" cy="701040"/>
        </p:xfrm>
        <a:graphic>
          <a:graphicData uri="http://schemas.openxmlformats.org/drawingml/2006/table">
            <a:tbl>
              <a:tblPr firstRow="1" firstCol="1" bandRow="1"/>
              <a:tblGrid>
                <a:gridCol w="1905000"/>
              </a:tblGrid>
              <a:tr h="130297">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baseline="0" dirty="0" smtClean="0">
                          <a:solidFill>
                            <a:schemeClr val="tx1"/>
                          </a:solidFill>
                          <a:effectLst/>
                          <a:latin typeface="+mn-lt"/>
                          <a:ea typeface="Times New Roman"/>
                          <a:cs typeface="Times New Roman"/>
                        </a:rPr>
                        <a:t>RL</a:t>
                      </a:r>
                      <a:r>
                        <a:rPr lang="en-US" sz="800" b="1" i="1" dirty="0" smtClean="0">
                          <a:solidFill>
                            <a:schemeClr val="tx1"/>
                          </a:solidFill>
                          <a:effectLst/>
                          <a:latin typeface="+mn-lt"/>
                          <a:ea typeface="Times New Roman"/>
                          <a:cs typeface="Times New Roman"/>
                        </a:rPr>
                        <a:t>.1.3 DOK 1 - Cd</a:t>
                      </a:r>
                      <a:endParaRPr lang="en-US" sz="800" i="1" dirty="0">
                        <a:solidFill>
                          <a:schemeClr val="tx1"/>
                        </a:solidFill>
                        <a:effectLst/>
                        <a:latin typeface="+mn-lt"/>
                        <a:ea typeface="Calibri"/>
                        <a:cs typeface="Times New Roman"/>
                      </a:endParaRPr>
                    </a:p>
                  </a:txBody>
                  <a:tcPr marL="32350" marR="3235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Identifica personajes, ambiente o eventos en un texto para demostrar una comprensión del uso adecuado del lenguaje académico.</a:t>
                      </a:r>
                      <a:endParaRPr lang="en-US" sz="800" b="0" dirty="0">
                        <a:effectLst/>
                        <a:latin typeface="Calibri"/>
                        <a:ea typeface="Calibri"/>
                        <a:cs typeface="Times New Roman"/>
                      </a:endParaRPr>
                    </a:p>
                  </a:txBody>
                  <a:tcPr marR="3235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87322751"/>
              </p:ext>
            </p:extLst>
          </p:nvPr>
        </p:nvGraphicFramePr>
        <p:xfrm>
          <a:off x="4953000" y="7611984"/>
          <a:ext cx="1752602" cy="701040"/>
        </p:xfrm>
        <a:graphic>
          <a:graphicData uri="http://schemas.openxmlformats.org/drawingml/2006/table">
            <a:tbl>
              <a:tblPr firstRow="1" firstCol="1" bandRow="1"/>
              <a:tblGrid>
                <a:gridCol w="1752602"/>
              </a:tblGrid>
              <a:tr h="130297">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RL.1.3  DOK 1 - </a:t>
                      </a:r>
                      <a:r>
                        <a:rPr lang="en-US" sz="800" b="1" i="1" dirty="0" err="1" smtClean="0">
                          <a:solidFill>
                            <a:schemeClr val="tx1"/>
                          </a:solidFill>
                          <a:effectLst/>
                          <a:latin typeface="+mn-lt"/>
                          <a:ea typeface="Times New Roman"/>
                          <a:cs typeface="Times New Roman"/>
                        </a:rPr>
                        <a:t>Cf</a:t>
                      </a:r>
                      <a:endParaRPr lang="en-US" sz="800" i="1" dirty="0">
                        <a:solidFill>
                          <a:schemeClr val="tx1"/>
                        </a:solidFill>
                        <a:effectLst/>
                        <a:latin typeface="+mn-lt"/>
                        <a:ea typeface="Calibri"/>
                        <a:cs typeface="Times New Roman"/>
                      </a:endParaRPr>
                    </a:p>
                  </a:txBody>
                  <a:tcPr marL="32350" marR="3235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4572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Contesta preguntas  del  cuento sobre quién (los personajes), qué (acontecimientos principales / trama), dónde y cuándo (ambiente).</a:t>
                      </a:r>
                      <a:endParaRPr lang="en-US" sz="800" b="0" dirty="0">
                        <a:effectLst/>
                        <a:latin typeface="Calibri"/>
                        <a:ea typeface="Calibri"/>
                        <a:cs typeface="Times New Roman"/>
                      </a:endParaRPr>
                    </a:p>
                  </a:txBody>
                  <a:tcPr marL="32350" marR="3235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6" name="Group 15"/>
          <p:cNvGrpSpPr/>
          <p:nvPr/>
        </p:nvGrpSpPr>
        <p:grpSpPr>
          <a:xfrm>
            <a:off x="685801" y="1428575"/>
            <a:ext cx="231780" cy="1239674"/>
            <a:chOff x="953538" y="5708262"/>
            <a:chExt cx="231780" cy="1239674"/>
          </a:xfrm>
        </p:grpSpPr>
        <p:sp>
          <p:nvSpPr>
            <p:cNvPr id="17"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8" name="Shape 90"/>
            <p:cNvSpPr/>
            <p:nvPr/>
          </p:nvSpPr>
          <p:spPr>
            <a:xfrm>
              <a:off x="953538" y="619349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19" name="Shape 91"/>
            <p:cNvSpPr/>
            <p:nvPr/>
          </p:nvSpPr>
          <p:spPr>
            <a:xfrm>
              <a:off x="953538" y="671933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0" name="Group 19"/>
          <p:cNvGrpSpPr/>
          <p:nvPr/>
        </p:nvGrpSpPr>
        <p:grpSpPr>
          <a:xfrm>
            <a:off x="682624" y="5410200"/>
            <a:ext cx="231780" cy="1239674"/>
            <a:chOff x="953538" y="5708262"/>
            <a:chExt cx="231780" cy="1239674"/>
          </a:xfrm>
        </p:grpSpPr>
        <p:sp>
          <p:nvSpPr>
            <p:cNvPr id="21"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90"/>
            <p:cNvSpPr/>
            <p:nvPr/>
          </p:nvSpPr>
          <p:spPr>
            <a:xfrm>
              <a:off x="953538" y="619349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3" name="Shape 91"/>
            <p:cNvSpPr/>
            <p:nvPr/>
          </p:nvSpPr>
          <p:spPr>
            <a:xfrm>
              <a:off x="953538" y="671933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00731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172200" y="8946444"/>
            <a:ext cx="792481" cy="28716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21</a:t>
            </a:fld>
            <a:endParaRPr sz="1300">
              <a:solidFill>
                <a:srgbClr val="888888"/>
              </a:solidFill>
            </a:endParaRPr>
          </a:p>
        </p:txBody>
      </p:sp>
      <p:graphicFrame>
        <p:nvGraphicFramePr>
          <p:cNvPr id="135" name="Table 135"/>
          <p:cNvGraphicFramePr/>
          <p:nvPr>
            <p:extLst>
              <p:ext uri="{D42A27DB-BD31-4B8C-83A1-F6EECF244321}">
                <p14:modId xmlns:p14="http://schemas.microsoft.com/office/powerpoint/2010/main" val="837224598"/>
              </p:ext>
            </p:extLst>
          </p:nvPr>
        </p:nvGraphicFramePr>
        <p:xfrm>
          <a:off x="304800" y="240030"/>
          <a:ext cx="6629401" cy="3800604"/>
        </p:xfrm>
        <a:graphic>
          <a:graphicData uri="http://schemas.openxmlformats.org/drawingml/2006/table">
            <a:tbl>
              <a:tblPr/>
              <a:tblGrid>
                <a:gridCol w="6629401"/>
              </a:tblGrid>
              <a:tr h="3800604">
                <a:tc>
                  <a:txBody>
                    <a:bodyPr/>
                    <a:lstStyle/>
                    <a:p>
                      <a:pPr marL="339725" lvl="0" indent="-339725" algn="l">
                        <a:lnSpc>
                          <a:spcPct val="115000"/>
                        </a:lnSpc>
                        <a:defRPr sz="1800" b="0" i="0"/>
                      </a:pPr>
                      <a:r>
                        <a:rPr lang="en-US" b="1" dirty="0" smtClean="0">
                          <a:latin typeface="Helvetica" panose="020B0604020202020204" pitchFamily="34" charset="0"/>
                          <a:cs typeface="Helvetica" panose="020B0604020202020204" pitchFamily="34" charset="0"/>
                        </a:rPr>
                        <a:t>7</a:t>
                      </a:r>
                      <a:r>
                        <a:rPr b="1" dirty="0" smtClean="0">
                          <a:latin typeface="Helvetica" panose="020B0604020202020204" pitchFamily="34" charset="0"/>
                          <a:cs typeface="Helvetica" panose="020B0604020202020204" pitchFamily="34" charset="0"/>
                        </a:rPr>
                        <a:t>. </a:t>
                      </a:r>
                      <a:r>
                        <a:rPr lang="es-ES" sz="1900" dirty="0" smtClean="0">
                          <a:latin typeface="Helvetica" panose="020B0604020202020204" pitchFamily="34" charset="0"/>
                          <a:cs typeface="Helvetica" panose="020B0604020202020204" pitchFamily="34" charset="0"/>
                        </a:rPr>
                        <a:t> </a:t>
                      </a:r>
                      <a:r>
                        <a:rPr lang="es-ES" sz="1900" b="1" dirty="0" smtClean="0">
                          <a:latin typeface="Helvetica" panose="020B0604020202020204" pitchFamily="34" charset="0"/>
                          <a:cs typeface="Helvetica" panose="020B0604020202020204" pitchFamily="34" charset="0"/>
                        </a:rPr>
                        <a:t>¿Qué </a:t>
                      </a:r>
                      <a:r>
                        <a:rPr lang="es-ES" sz="1900" b="1" baseline="0" dirty="0" smtClean="0">
                          <a:latin typeface="Helvetica" panose="020B0604020202020204" pitchFamily="34" charset="0"/>
                          <a:cs typeface="Helvetica" panose="020B0604020202020204" pitchFamily="34" charset="0"/>
                        </a:rPr>
                        <a:t>aprendió Dylan en la escuela nueva</a:t>
                      </a:r>
                      <a:r>
                        <a:rPr lang="es-ES" sz="1900" b="1" dirty="0" smtClean="0">
                          <a:latin typeface="Helvetica" panose="020B0604020202020204" pitchFamily="34" charset="0"/>
                          <a:cs typeface="Helvetica" panose="020B0604020202020204" pitchFamily="34" charset="0"/>
                        </a:rPr>
                        <a:t>? </a:t>
                      </a:r>
                    </a:p>
                    <a:p>
                      <a:pPr marL="339725" lvl="0" indent="-339725" algn="l">
                        <a:lnSpc>
                          <a:spcPct val="115000"/>
                        </a:lnSpc>
                        <a:defRPr sz="1800" b="0" i="0"/>
                      </a:pPr>
                      <a:r>
                        <a:rPr lang="es-ES" sz="1900" b="1" dirty="0" smtClean="0">
                          <a:latin typeface="Helvetica" panose="020B0604020202020204" pitchFamily="34" charset="0"/>
                          <a:cs typeface="Helvetica" panose="020B0604020202020204" pitchFamily="34" charset="0"/>
                        </a:rPr>
                        <a:t>       Dibuja y</a:t>
                      </a:r>
                      <a:r>
                        <a:rPr lang="es-ES" sz="1900" b="1" baseline="0" dirty="0" smtClean="0">
                          <a:latin typeface="Helvetica" panose="020B0604020202020204" pitchFamily="34" charset="0"/>
                          <a:cs typeface="Helvetica" panose="020B0604020202020204" pitchFamily="34" charset="0"/>
                        </a:rPr>
                        <a:t> escribe sobre lo que él aprendió.</a:t>
                      </a:r>
                      <a:r>
                        <a:rPr lang="es-ES" b="1" dirty="0" smtClean="0">
                          <a:latin typeface="Helvetica" panose="020B0604020202020204" pitchFamily="34" charset="0"/>
                          <a:cs typeface="Helvetica" panose="020B0604020202020204" pitchFamily="34" charset="0"/>
                        </a:rPr>
                        <a:t>                                                  </a:t>
                      </a:r>
                      <a:r>
                        <a:rPr lang="es-ES" sz="1400" b="1" dirty="0" smtClean="0">
                          <a:latin typeface="Helvetica" panose="020B0604020202020204" pitchFamily="34" charset="0"/>
                          <a:cs typeface="Helvetica" panose="020B0604020202020204" pitchFamily="34" charset="0"/>
                        </a:rPr>
                        <a:t>                          </a:t>
                      </a:r>
                    </a:p>
                    <a:p>
                      <a:pPr marL="339725" lvl="0" indent="-339725" algn="l">
                        <a:lnSpc>
                          <a:spcPct val="115000"/>
                        </a:lnSpc>
                        <a:defRPr sz="1800" b="0" i="0"/>
                      </a:pPr>
                      <a:r>
                        <a:rPr lang="es-ES" sz="1400" b="1" baseline="0" dirty="0" smtClean="0">
                          <a:latin typeface="Helvetica" panose="020B0604020202020204" pitchFamily="34" charset="0"/>
                          <a:cs typeface="Helvetica" panose="020B0604020202020204" pitchFamily="34" charset="0"/>
                        </a:rPr>
                        <a:t>                                                                        </a:t>
                      </a:r>
                      <a:r>
                        <a:rPr lang="es-ES" dirty="0" smtClean="0">
                          <a:latin typeface="Helvetica" panose="020B0604020202020204" pitchFamily="34" charset="0"/>
                          <a:cs typeface="Helvetica" panose="020B0604020202020204" pitchFamily="34" charset="0"/>
                        </a:rPr>
                        <a:t> </a:t>
                      </a:r>
                    </a:p>
                    <a:p>
                      <a:pPr lvl="0" algn="l">
                        <a:defRPr sz="1800" b="0" i="0"/>
                      </a:pPr>
                      <a:r>
                        <a:rPr lang="es-ES" dirty="0" smtClean="0">
                          <a:latin typeface="Helvetica" panose="020B0604020202020204" pitchFamily="34" charset="0"/>
                          <a:cs typeface="Helvetica" panose="020B0604020202020204" pitchFamily="34" charset="0"/>
                        </a:rPr>
                        <a:t>     Dylan aprendió ___________________________________.</a:t>
                      </a:r>
                      <a:endParaRPr lang="es-ES" dirty="0">
                        <a:latin typeface="Helvetica" panose="020B0604020202020204" pitchFamily="34" charset="0"/>
                        <a:cs typeface="Helvetica" panose="020B0604020202020204" pitchFamily="34" charset="0"/>
                      </a:endParaRPr>
                    </a:p>
                  </a:txBody>
                  <a:tcPr marL="48768" marR="48768" marT="48768" marB="48768"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1519296968"/>
              </p:ext>
            </p:extLst>
          </p:nvPr>
        </p:nvGraphicFramePr>
        <p:xfrm>
          <a:off x="381000" y="4800600"/>
          <a:ext cx="6629401" cy="3657600"/>
        </p:xfrm>
        <a:graphic>
          <a:graphicData uri="http://schemas.openxmlformats.org/drawingml/2006/table">
            <a:tbl>
              <a:tblPr/>
              <a:tblGrid>
                <a:gridCol w="6629401"/>
              </a:tblGrid>
              <a:tr h="3657600">
                <a:tc>
                  <a:txBody>
                    <a:bodyPr/>
                    <a:lstStyle/>
                    <a:p>
                      <a:pPr marL="342900" lvl="0" indent="-342900" algn="l">
                        <a:buAutoNum type="arabicPeriod" startAt="8"/>
                        <a:defRPr sz="1800" b="0" i="0"/>
                      </a:pPr>
                      <a:r>
                        <a:rPr lang="es-419" sz="1800" b="1" dirty="0" smtClean="0">
                          <a:latin typeface="Helvetica" panose="020B0604020202020204" pitchFamily="34" charset="0"/>
                          <a:cs typeface="Helvetica" panose="020B0604020202020204" pitchFamily="34" charset="0"/>
                        </a:rPr>
                        <a:t>¿Tendrá Dylan nuevos amigos? Explica cómo lo sabes. Dibuja y escribe sobre esto.</a:t>
                      </a:r>
                      <a:endParaRPr lang="es-ES" b="0" baseline="0" dirty="0" smtClean="0">
                        <a:latin typeface="Helvetica" panose="020B0604020202020204" pitchFamily="34" charset="0"/>
                        <a:cs typeface="Helvetica" panose="020B0604020202020204" pitchFamily="34" charset="0"/>
                      </a:endParaRPr>
                    </a:p>
                    <a:p>
                      <a:pPr lvl="0" algn="l">
                        <a:defRPr sz="1800" b="0" i="0"/>
                      </a:pPr>
                      <a:endParaRPr lang="es-ES" b="0" baseline="0" dirty="0" smtClean="0">
                        <a:latin typeface="Helvetica" panose="020B0604020202020204" pitchFamily="34" charset="0"/>
                        <a:cs typeface="Helvetica" panose="020B0604020202020204" pitchFamily="34" charset="0"/>
                      </a:endParaRPr>
                    </a:p>
                    <a:p>
                      <a:pPr lvl="0" algn="l">
                        <a:defRPr sz="1800" b="0" i="0"/>
                      </a:pPr>
                      <a:r>
                        <a:rPr lang="es-ES" b="0" baseline="0" dirty="0" smtClean="0">
                          <a:latin typeface="Helvetica" panose="020B0604020202020204" pitchFamily="34" charset="0"/>
                          <a:cs typeface="Helvetica" panose="020B0604020202020204" pitchFamily="34" charset="0"/>
                        </a:rPr>
                        <a:t>     Dylan __________  a tener nuevos amigos.</a:t>
                      </a:r>
                    </a:p>
                    <a:p>
                      <a:pPr lvl="0" algn="l">
                        <a:defRPr sz="1800" b="0" i="0"/>
                      </a:pPr>
                      <a:r>
                        <a:rPr lang="es-ES" b="0" baseline="0" dirty="0" smtClean="0">
                          <a:latin typeface="Helvetica" panose="020B0604020202020204" pitchFamily="34" charset="0"/>
                          <a:cs typeface="Helvetica" panose="020B0604020202020204" pitchFamily="34" charset="0"/>
                        </a:rPr>
                        <a:t>                   </a:t>
                      </a:r>
                      <a:r>
                        <a:rPr lang="es-ES" sz="1400" b="0" baseline="0" dirty="0" smtClean="0">
                          <a:latin typeface="Helvetica" panose="020B0604020202020204" pitchFamily="34" charset="0"/>
                          <a:cs typeface="Helvetica" panose="020B0604020202020204" pitchFamily="34" charset="0"/>
                        </a:rPr>
                        <a:t>va / no va </a:t>
                      </a:r>
                      <a:endParaRPr lang="es-ES" b="0" dirty="0">
                        <a:latin typeface="Helvetica" panose="020B0604020202020204" pitchFamily="34" charset="0"/>
                        <a:cs typeface="Helvetica" panose="020B0604020202020204" pitchFamily="34" charset="0"/>
                      </a:endParaRPr>
                    </a:p>
                  </a:txBody>
                  <a:tcPr marL="48768" marR="48768" marT="48768" marB="48768"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272366463"/>
              </p:ext>
            </p:extLst>
          </p:nvPr>
        </p:nvGraphicFramePr>
        <p:xfrm>
          <a:off x="5181600" y="4038600"/>
          <a:ext cx="1752600" cy="692849"/>
        </p:xfrm>
        <a:graphic>
          <a:graphicData uri="http://schemas.openxmlformats.org/drawingml/2006/table">
            <a:tbl>
              <a:tblPr firstRow="1" firstCol="1" bandRow="1"/>
              <a:tblGrid>
                <a:gridCol w="1752600"/>
              </a:tblGrid>
              <a:tr h="129801">
                <a:tc>
                  <a:txBody>
                    <a:bodyPr/>
                    <a:lstStyle/>
                    <a:p>
                      <a:pPr marL="0" marR="0" algn="ctr">
                        <a:lnSpc>
                          <a:spcPct val="115000"/>
                        </a:lnSpc>
                        <a:spcBef>
                          <a:spcPts val="0"/>
                        </a:spcBef>
                        <a:spcAft>
                          <a:spcPts val="0"/>
                        </a:spcAft>
                      </a:pPr>
                      <a:r>
                        <a:rPr lang="en-US" sz="800" b="0" dirty="0" err="1" smtClean="0">
                          <a:solidFill>
                            <a:srgbClr val="000000"/>
                          </a:solidFill>
                          <a:effectLst/>
                          <a:latin typeface="Calibri"/>
                          <a:ea typeface="Times New Roman"/>
                          <a:cs typeface="Times New Roman"/>
                        </a:rPr>
                        <a:t>Hacia</a:t>
                      </a:r>
                      <a:r>
                        <a:rPr lang="en-US" sz="800" b="0" dirty="0" smtClean="0">
                          <a:solidFill>
                            <a:srgbClr val="000000"/>
                          </a:solidFill>
                          <a:effectLst/>
                          <a:latin typeface="Calibri"/>
                          <a:ea typeface="Times New Roman"/>
                          <a:cs typeface="Times New Roman"/>
                        </a:rPr>
                        <a:t> </a:t>
                      </a:r>
                      <a:r>
                        <a:rPr lang="en-US" sz="800" b="0" baseline="0" dirty="0" smtClean="0">
                          <a:solidFill>
                            <a:srgbClr val="000000"/>
                          </a:solidFill>
                          <a:effectLst/>
                          <a:latin typeface="+mn-lt"/>
                          <a:ea typeface="Times New Roman"/>
                          <a:cs typeface="Times New Roman"/>
                        </a:rPr>
                        <a:t>RL.1.2  </a:t>
                      </a:r>
                      <a:r>
                        <a:rPr lang="en-US" sz="800" b="0" dirty="0" smtClean="0">
                          <a:solidFill>
                            <a:srgbClr val="000000"/>
                          </a:solidFill>
                          <a:effectLst/>
                          <a:latin typeface="+mn-lt"/>
                          <a:ea typeface="Times New Roman"/>
                          <a:cs typeface="Times New Roman"/>
                        </a:rPr>
                        <a:t>DOK 2 - </a:t>
                      </a:r>
                      <a:r>
                        <a:rPr lang="en-US" sz="800" b="0" dirty="0" err="1" smtClean="0">
                          <a:solidFill>
                            <a:srgbClr val="000000"/>
                          </a:solidFill>
                          <a:effectLst/>
                          <a:latin typeface="+mn-lt"/>
                          <a:ea typeface="Times New Roman"/>
                          <a:cs typeface="Times New Roman"/>
                        </a:rPr>
                        <a:t>Ck</a:t>
                      </a:r>
                      <a:endParaRPr lang="en-US" sz="800" b="0" dirty="0">
                        <a:effectLst/>
                        <a:latin typeface="+mn-lt"/>
                        <a:ea typeface="Calibri"/>
                        <a:cs typeface="Times New Roman"/>
                      </a:endParaRPr>
                    </a:p>
                  </a:txBody>
                  <a:tcPr marL="32227" marR="3222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70605">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Identifica el mensaje central o lección de un texto (leído pero no discutido)</a:t>
                      </a:r>
                      <a:r>
                        <a:rPr lang="es-MX" sz="800" b="0" baseline="0" dirty="0" smtClean="0">
                          <a:solidFill>
                            <a:srgbClr val="000000"/>
                          </a:solidFill>
                          <a:effectLst/>
                          <a:latin typeface="+mn-lt"/>
                          <a:ea typeface="Times New Roman"/>
                          <a:cs typeface="Times New Roman"/>
                        </a:rPr>
                        <a:t> </a:t>
                      </a:r>
                      <a:r>
                        <a:rPr lang="es-MX" sz="800" b="0" dirty="0" smtClean="0">
                          <a:solidFill>
                            <a:srgbClr val="000000"/>
                          </a:solidFill>
                          <a:effectLst/>
                          <a:latin typeface="+mn-lt"/>
                          <a:ea typeface="Times New Roman"/>
                          <a:cs typeface="Times New Roman"/>
                        </a:rPr>
                        <a:t>utilizando detalles clave como apoyo o evidencia.</a:t>
                      </a:r>
                      <a:endParaRPr lang="en-US" sz="800" b="0" dirty="0">
                        <a:effectLst/>
                        <a:latin typeface="Calibri"/>
                        <a:ea typeface="Calibri"/>
                        <a:cs typeface="Times New Roman"/>
                      </a:endParaRPr>
                    </a:p>
                  </a:txBody>
                  <a:tcPr marR="3222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43096795"/>
              </p:ext>
            </p:extLst>
          </p:nvPr>
        </p:nvGraphicFramePr>
        <p:xfrm>
          <a:off x="5181600" y="8534400"/>
          <a:ext cx="1539875" cy="560832"/>
        </p:xfrm>
        <a:graphic>
          <a:graphicData uri="http://schemas.openxmlformats.org/drawingml/2006/table">
            <a:tbl>
              <a:tblPr firstRow="1" firstCol="1" bandRow="1"/>
              <a:tblGrid>
                <a:gridCol w="1539875"/>
              </a:tblGrid>
              <a:tr h="130297">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baseline="0" dirty="0" smtClean="0">
                          <a:solidFill>
                            <a:srgbClr val="000000"/>
                          </a:solidFill>
                          <a:effectLst/>
                          <a:latin typeface="+mn-lt"/>
                          <a:ea typeface="Times New Roman"/>
                          <a:cs typeface="Times New Roman"/>
                        </a:rPr>
                        <a:t>RL.1.3  </a:t>
                      </a:r>
                      <a:r>
                        <a:rPr lang="en-US" sz="800" b="1" dirty="0" smtClean="0">
                          <a:solidFill>
                            <a:srgbClr val="000000"/>
                          </a:solidFill>
                          <a:effectLst/>
                          <a:latin typeface="+mn-lt"/>
                          <a:ea typeface="Times New Roman"/>
                          <a:cs typeface="Times New Roman"/>
                        </a:rPr>
                        <a:t>DOK 2 - </a:t>
                      </a:r>
                      <a:r>
                        <a:rPr lang="en-US" sz="800" b="1" dirty="0" err="1" smtClean="0">
                          <a:solidFill>
                            <a:srgbClr val="000000"/>
                          </a:solidFill>
                          <a:effectLst/>
                          <a:latin typeface="+mn-lt"/>
                          <a:ea typeface="Times New Roman"/>
                          <a:cs typeface="Times New Roman"/>
                        </a:rPr>
                        <a:t>Ck</a:t>
                      </a:r>
                      <a:endParaRPr lang="en-US" sz="800" dirty="0">
                        <a:effectLst/>
                        <a:latin typeface="+mn-lt"/>
                        <a:ea typeface="Calibri"/>
                        <a:cs typeface="Times New Roman"/>
                      </a:endParaRPr>
                    </a:p>
                  </a:txBody>
                  <a:tcPr marL="32350" marR="3235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97617">
                <a:tc>
                  <a:txBody>
                    <a:bodyPr/>
                    <a:lstStyle/>
                    <a:p>
                      <a:pPr marL="0" marR="0" algn="l">
                        <a:lnSpc>
                          <a:spcPct val="115000"/>
                        </a:lnSpc>
                        <a:spcBef>
                          <a:spcPts val="0"/>
                        </a:spcBef>
                        <a:spcAft>
                          <a:spcPts val="0"/>
                        </a:spcAft>
                      </a:pPr>
                      <a:r>
                        <a:rPr lang="es-MX" sz="800" b="0" i="0" dirty="0" smtClean="0">
                          <a:solidFill>
                            <a:srgbClr val="000000"/>
                          </a:solidFill>
                          <a:effectLst/>
                          <a:latin typeface="+mn-lt"/>
                          <a:ea typeface="Times New Roman"/>
                          <a:cs typeface="Times New Roman"/>
                        </a:rPr>
                        <a:t>Identifica los principales acontecimientos del</a:t>
                      </a:r>
                      <a:r>
                        <a:rPr lang="es-MX" sz="800" b="0" i="0" baseline="0" dirty="0" smtClean="0">
                          <a:solidFill>
                            <a:srgbClr val="000000"/>
                          </a:solidFill>
                          <a:effectLst/>
                          <a:latin typeface="+mn-lt"/>
                          <a:ea typeface="Times New Roman"/>
                          <a:cs typeface="Times New Roman"/>
                        </a:rPr>
                        <a:t> cuento</a:t>
                      </a:r>
                      <a:r>
                        <a:rPr lang="es-MX" sz="800" b="0" i="0" dirty="0" smtClean="0">
                          <a:solidFill>
                            <a:srgbClr val="000000"/>
                          </a:solidFill>
                          <a:effectLst/>
                          <a:latin typeface="+mn-lt"/>
                          <a:ea typeface="Times New Roman"/>
                          <a:cs typeface="Times New Roman"/>
                        </a:rPr>
                        <a:t> usando detalles clave.</a:t>
                      </a:r>
                      <a:endParaRPr lang="en-US" sz="800" b="0" i="0" dirty="0">
                        <a:effectLst/>
                        <a:latin typeface="Calibri"/>
                        <a:ea typeface="Calibri"/>
                        <a:cs typeface="Times New Roman"/>
                      </a:endParaRPr>
                    </a:p>
                  </a:txBody>
                  <a:tcPr marL="32350" marR="3235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059642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1"/>
          <p:cNvSpPr>
            <a:spLocks noChangeArrowheads="1"/>
          </p:cNvSpPr>
          <p:nvPr/>
        </p:nvSpPr>
        <p:spPr bwMode="auto">
          <a:xfrm>
            <a:off x="228600" y="2010490"/>
            <a:ext cx="6719667" cy="4283367"/>
          </a:xfrm>
          <a:prstGeom prst="rect">
            <a:avLst/>
          </a:prstGeom>
          <a:noFill/>
          <a:ln w="9525">
            <a:noFill/>
            <a:miter lim="800000"/>
            <a:headEnd/>
            <a:tailEnd/>
          </a:ln>
          <a:effectLst/>
        </p:spPr>
        <p:txBody>
          <a:bodyPr vert="horz" wrap="square" lIns="96661" tIns="48331" rIns="96661" bIns="48331" numCol="1" anchor="ctr" anchorCtr="0" compatLnSpc="1">
            <a:prstTxWarp prst="textNoShape">
              <a:avLst/>
            </a:prstTxWarp>
            <a:spAutoFit/>
          </a:bodyPr>
          <a:lstStyle/>
          <a:p>
            <a:r>
              <a:rPr lang="es-ES" sz="1600" b="1" dirty="0" smtClean="0"/>
              <a:t>Los delfines nariz de botella son inteligentes. Ellos viven en el mar. Son animales marinos. Ellos son de color gris. </a:t>
            </a:r>
          </a:p>
          <a:p>
            <a:endParaRPr lang="es-ES" sz="1600" b="1" dirty="0" smtClean="0"/>
          </a:p>
          <a:p>
            <a:r>
              <a:rPr lang="es-ES" sz="1600" b="1" dirty="0" smtClean="0"/>
              <a:t>Ellos nadan en grupos y hablan entre sí.  ¡Ellos chasquean!  A los delfines les gusta jugar.  </a:t>
            </a:r>
          </a:p>
          <a:p>
            <a:endParaRPr lang="es-ES" sz="1600" b="1" dirty="0" smtClean="0"/>
          </a:p>
          <a:p>
            <a:r>
              <a:rPr lang="es-ES" sz="1600" b="1" dirty="0" smtClean="0"/>
              <a:t>Los delfines nariz de botella pueden crecer hasta alcanzar de 8  a 12 pies de largo.  Ellos pueden vivir hasta 50 años.  </a:t>
            </a:r>
          </a:p>
          <a:p>
            <a:endParaRPr lang="es-ES" sz="1600" b="1" dirty="0" smtClean="0"/>
          </a:p>
          <a:p>
            <a:r>
              <a:rPr lang="es-ES" sz="1600" b="1" dirty="0" smtClean="0"/>
              <a:t>Los delfines nariz de botella  suben a la superficie del agua para tomar aire. Ellos van a la superficie cada 2 o 3 minutos.</a:t>
            </a:r>
          </a:p>
          <a:p>
            <a:endParaRPr lang="es-ES" sz="1600" b="1" dirty="0" smtClean="0"/>
          </a:p>
          <a:p>
            <a:r>
              <a:rPr lang="es-ES" sz="1600" b="1" dirty="0" smtClean="0"/>
              <a:t>Un delfín tiene un agujero en la parte superior de su cabeza llamado espiráculo. Es así como toma aire.  </a:t>
            </a:r>
          </a:p>
          <a:p>
            <a:endParaRPr lang="es-ES" sz="1600" b="1" dirty="0" smtClean="0"/>
          </a:p>
          <a:p>
            <a:r>
              <a:rPr lang="es-ES" sz="1600" b="1" dirty="0" smtClean="0"/>
              <a:t>Los delfines comen peces y calamares. Ellos no mastican la comida.</a:t>
            </a:r>
          </a:p>
          <a:p>
            <a:endParaRPr lang="en-US" sz="1600" b="1" dirty="0" smtClean="0"/>
          </a:p>
        </p:txBody>
      </p:sp>
      <p:sp>
        <p:nvSpPr>
          <p:cNvPr id="8" name="Rectangle 7"/>
          <p:cNvSpPr/>
          <p:nvPr/>
        </p:nvSpPr>
        <p:spPr>
          <a:xfrm>
            <a:off x="1948226" y="1056020"/>
            <a:ext cx="3280413" cy="46693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6661" tIns="48331" rIns="96661" bIns="48331">
            <a:spAutoFit/>
          </a:bodyPr>
          <a:lstStyle/>
          <a:p>
            <a:r>
              <a:rPr lang="es-ES" sz="2400" b="1" u="sng" dirty="0" smtClean="0"/>
              <a:t>Delfines nariz de botella</a:t>
            </a:r>
            <a:endParaRPr lang="es-ES" sz="2400" dirty="0"/>
          </a:p>
        </p:txBody>
      </p:sp>
      <p:pic>
        <p:nvPicPr>
          <p:cNvPr id="11267" name="Picture 3" descr="Photo of dolphin above surface">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Lst>
          </a:blip>
          <a:srcRect/>
          <a:stretch>
            <a:fillRect/>
          </a:stretch>
        </p:blipFill>
        <p:spPr bwMode="auto">
          <a:xfrm>
            <a:off x="2057400" y="6400800"/>
            <a:ext cx="2629672" cy="2055925"/>
          </a:xfrm>
          <a:prstGeom prst="rect">
            <a:avLst/>
          </a:prstGeom>
          <a:noFill/>
        </p:spPr>
      </p:pic>
      <p:sp>
        <p:nvSpPr>
          <p:cNvPr id="6" name="TextBox 5"/>
          <p:cNvSpPr txBox="1"/>
          <p:nvPr/>
        </p:nvSpPr>
        <p:spPr>
          <a:xfrm>
            <a:off x="2788333" y="1595770"/>
            <a:ext cx="1600200" cy="307777"/>
          </a:xfrm>
          <a:prstGeom prst="rect">
            <a:avLst/>
          </a:prstGeom>
          <a:noFill/>
        </p:spPr>
        <p:txBody>
          <a:bodyPr wrap="square" rtlCol="0">
            <a:spAutoFit/>
          </a:bodyPr>
          <a:lstStyle/>
          <a:p>
            <a:pPr algn="ctr"/>
            <a:r>
              <a:rPr lang="en-US" sz="1400" b="1" dirty="0" err="1" smtClean="0"/>
              <a:t>Por</a:t>
            </a:r>
            <a:r>
              <a:rPr lang="en-US" sz="1400" b="1" dirty="0" smtClean="0"/>
              <a:t> Elizabeth Yeo</a:t>
            </a:r>
            <a:endParaRPr lang="en-US" sz="1400" b="1" dirty="0"/>
          </a:p>
        </p:txBody>
      </p:sp>
      <p:sp>
        <p:nvSpPr>
          <p:cNvPr id="7" name="Rectangle 6"/>
          <p:cNvSpPr/>
          <p:nvPr/>
        </p:nvSpPr>
        <p:spPr>
          <a:xfrm>
            <a:off x="5029200" y="327541"/>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grado </a:t>
            </a:r>
            <a:r>
              <a:rPr lang="es-ES" sz="800" dirty="0" smtClean="0">
                <a:solidFill>
                  <a:prstClr val="black"/>
                </a:solidFill>
              </a:rPr>
              <a:t> 1.4</a:t>
            </a:r>
            <a:endParaRPr lang="es-ES" sz="800" dirty="0">
              <a:solidFill>
                <a:prstClr val="black"/>
              </a:solidFill>
            </a:endParaRPr>
          </a:p>
          <a:p>
            <a:pPr lvl="0"/>
            <a:r>
              <a:rPr lang="es-ES" sz="800" dirty="0">
                <a:solidFill>
                  <a:srgbClr val="333333"/>
                </a:solidFill>
              </a:rPr>
              <a:t>Escala </a:t>
            </a:r>
            <a:r>
              <a:rPr lang="es-ES" sz="800" i="1" dirty="0" err="1">
                <a:solidFill>
                  <a:srgbClr val="333333"/>
                </a:solidFill>
              </a:rPr>
              <a:t>Lexile</a:t>
            </a:r>
            <a:r>
              <a:rPr lang="es-ES" sz="800" dirty="0">
                <a:solidFill>
                  <a:srgbClr val="333333"/>
                </a:solidFill>
              </a:rPr>
              <a:t>  </a:t>
            </a:r>
            <a:r>
              <a:rPr lang="es-ES" sz="800" dirty="0" smtClean="0">
                <a:solidFill>
                  <a:srgbClr val="333333"/>
                </a:solidFill>
              </a:rPr>
              <a:t>310L</a:t>
            </a:r>
            <a:endParaRPr lang="es-ES" sz="800" dirty="0">
              <a:solidFill>
                <a:srgbClr val="333333"/>
              </a:solidFill>
            </a:endParaRPr>
          </a:p>
          <a:p>
            <a:pPr lvl="0"/>
            <a:r>
              <a:rPr lang="es-ES" sz="800" dirty="0">
                <a:solidFill>
                  <a:srgbClr val="333333"/>
                </a:solidFill>
              </a:rPr>
              <a:t>Promedio de  la longitud de la </a:t>
            </a:r>
            <a:r>
              <a:rPr lang="es-ES" sz="800" dirty="0" smtClean="0">
                <a:solidFill>
                  <a:srgbClr val="333333"/>
                </a:solidFill>
              </a:rPr>
              <a:t>oración 6.60</a:t>
            </a:r>
            <a:endParaRPr lang="es-ES" sz="800" dirty="0">
              <a:solidFill>
                <a:srgbClr val="333333"/>
              </a:solidFill>
            </a:endParaRPr>
          </a:p>
          <a:p>
            <a:pPr lvl="0"/>
            <a:r>
              <a:rPr lang="es-ES" sz="800" dirty="0">
                <a:solidFill>
                  <a:srgbClr val="333333"/>
                </a:solidFill>
              </a:rPr>
              <a:t>Promedio de la frecuencia de </a:t>
            </a:r>
            <a:r>
              <a:rPr lang="es-ES" sz="800" dirty="0" smtClean="0">
                <a:solidFill>
                  <a:srgbClr val="333333"/>
                </a:solidFill>
              </a:rPr>
              <a:t>palabras 3.68</a:t>
            </a:r>
          </a:p>
          <a:p>
            <a:pPr lvl="0"/>
            <a:r>
              <a:rPr lang="es-ES" sz="800" dirty="0" smtClean="0">
                <a:solidFill>
                  <a:srgbClr val="333333"/>
                </a:solidFill>
              </a:rPr>
              <a:t>Número de palabras 99</a:t>
            </a:r>
            <a:endParaRPr lang="es-ES" sz="800" b="1" dirty="0"/>
          </a:p>
        </p:txBody>
      </p:sp>
    </p:spTree>
    <p:extLst>
      <p:ext uri="{BB962C8B-B14F-4D97-AF65-F5344CB8AC3E}">
        <p14:creationId xmlns:p14="http://schemas.microsoft.com/office/powerpoint/2010/main" val="330118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08908" y="4901947"/>
            <a:ext cx="6049092" cy="2159709"/>
          </a:xfrm>
          <a:prstGeom prst="rect">
            <a:avLst/>
          </a:prstGeom>
        </p:spPr>
        <p:txBody>
          <a:bodyPr wrap="square" lIns="96661" tIns="48331" rIns="96661" bIns="48331">
            <a:spAutoFit/>
          </a:bodyPr>
          <a:lstStyle/>
          <a:p>
            <a:pPr marL="400050" indent="-400050"/>
            <a:r>
              <a:rPr lang="es-ES" sz="1800" b="1" dirty="0" smtClean="0">
                <a:latin typeface="Helvetica" pitchFamily="34" charset="0"/>
                <a:cs typeface="Helvetica" pitchFamily="34" charset="0"/>
              </a:rPr>
              <a:t>10. ¿Por qué  los delfines van a la superficie del agua?</a:t>
            </a:r>
          </a:p>
          <a:p>
            <a:pPr marL="60413"/>
            <a:endParaRPr lang="es-ES" sz="1800" dirty="0" smtClean="0">
              <a:latin typeface="Helvetica" pitchFamily="34" charset="0"/>
              <a:cs typeface="Helvetica" pitchFamily="34" charset="0"/>
            </a:endParaRPr>
          </a:p>
          <a:p>
            <a:pPr marL="801688" indent="-342900">
              <a:buFont typeface="+mj-lt"/>
              <a:buAutoNum type="alphaUcPeriod"/>
            </a:pPr>
            <a:r>
              <a:rPr lang="es-ES" sz="1600" dirty="0" smtClean="0">
                <a:latin typeface="Helvetica" pitchFamily="34" charset="0"/>
                <a:cs typeface="Helvetica" pitchFamily="34" charset="0"/>
              </a:rPr>
              <a:t>Los delfines necesitan hablar.</a:t>
            </a:r>
          </a:p>
          <a:p>
            <a:pPr marL="801688" indent="-342900">
              <a:buFont typeface="+mj-lt"/>
              <a:buAutoNum type="alphaUcPeriod"/>
            </a:pPr>
            <a:endParaRPr lang="es-ES" sz="1600" dirty="0" smtClean="0">
              <a:solidFill>
                <a:srgbClr val="FF0000"/>
              </a:solidFill>
              <a:latin typeface="Helvetica" pitchFamily="34" charset="0"/>
              <a:cs typeface="Helvetica" pitchFamily="34" charset="0"/>
            </a:endParaRPr>
          </a:p>
          <a:p>
            <a:pPr marL="801688" indent="-342900">
              <a:buFont typeface="+mj-lt"/>
              <a:buAutoNum type="alphaUcPeriod"/>
            </a:pPr>
            <a:r>
              <a:rPr lang="es-ES" sz="1600" dirty="0" smtClean="0">
                <a:latin typeface="Helvetica" pitchFamily="34" charset="0"/>
                <a:cs typeface="Helvetica" pitchFamily="34" charset="0"/>
              </a:rPr>
              <a:t>A los delfines les gusta jugar.</a:t>
            </a:r>
          </a:p>
          <a:p>
            <a:pPr marL="801688" indent="-342900">
              <a:buFont typeface="+mj-lt"/>
              <a:buAutoNum type="alphaUcPeriod"/>
            </a:pPr>
            <a:endParaRPr lang="es-ES" sz="1600" dirty="0" smtClean="0">
              <a:latin typeface="Helvetica" pitchFamily="34" charset="0"/>
              <a:cs typeface="Helvetica" pitchFamily="34" charset="0"/>
            </a:endParaRPr>
          </a:p>
          <a:p>
            <a:pPr marL="801688" indent="-342900">
              <a:buFont typeface="+mj-lt"/>
              <a:buAutoNum type="alphaUcPeriod"/>
            </a:pPr>
            <a:r>
              <a:rPr lang="es-ES" sz="1600" dirty="0" smtClean="0">
                <a:latin typeface="Helvetica" pitchFamily="34" charset="0"/>
                <a:cs typeface="Helvetica" pitchFamily="34" charset="0"/>
              </a:rPr>
              <a:t>Los delfines necesitan tomar aire.</a:t>
            </a:r>
            <a:endParaRPr lang="es-ES"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1" name="Straight Connector 10"/>
          <p:cNvCxnSpPr/>
          <p:nvPr/>
        </p:nvCxnSpPr>
        <p:spPr>
          <a:xfrm>
            <a:off x="573995" y="43434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extLst>
              <p:ext uri="{D42A27DB-BD31-4B8C-83A1-F6EECF244321}">
                <p14:modId xmlns:p14="http://schemas.microsoft.com/office/powerpoint/2010/main" val="1715342432"/>
              </p:ext>
            </p:extLst>
          </p:nvPr>
        </p:nvGraphicFramePr>
        <p:xfrm>
          <a:off x="4800600" y="3505200"/>
          <a:ext cx="1532072" cy="638123"/>
        </p:xfrm>
        <a:graphic>
          <a:graphicData uri="http://schemas.openxmlformats.org/drawingml/2006/table">
            <a:tbl>
              <a:tblPr/>
              <a:tblGrid>
                <a:gridCol w="1532072"/>
              </a:tblGrid>
              <a:tr h="217499">
                <a:tc>
                  <a:txBody>
                    <a:bodyPr/>
                    <a:lstStyle/>
                    <a:p>
                      <a:pPr marL="0" marR="0" algn="ctr">
                        <a:lnSpc>
                          <a:spcPct val="115000"/>
                        </a:lnSpc>
                        <a:spcBef>
                          <a:spcPts val="0"/>
                        </a:spcBef>
                        <a:spcAft>
                          <a:spcPts val="0"/>
                        </a:spcAft>
                      </a:pPr>
                      <a:r>
                        <a:rPr lang="en-US" sz="800" b="1" i="1" dirty="0" err="1" smtClean="0">
                          <a:solidFill>
                            <a:schemeClr val="tx1"/>
                          </a:solidFill>
                          <a:latin typeface="Calibri"/>
                          <a:ea typeface="Times New Roman"/>
                          <a:cs typeface="Times New Roman"/>
                        </a:rPr>
                        <a:t>Hacia</a:t>
                      </a:r>
                      <a:r>
                        <a:rPr lang="en-US" sz="800" b="1" i="1" dirty="0" smtClean="0">
                          <a:solidFill>
                            <a:schemeClr val="tx1"/>
                          </a:solidFill>
                          <a:latin typeface="Calibri"/>
                          <a:ea typeface="Times New Roman"/>
                          <a:cs typeface="Times New Roman"/>
                        </a:rPr>
                        <a:t>  RI.1.1     DOK-2  </a:t>
                      </a:r>
                      <a:r>
                        <a:rPr lang="en-US" sz="800" b="1" i="1" dirty="0" err="1" smtClean="0">
                          <a:solidFill>
                            <a:schemeClr val="tx1"/>
                          </a:solidFill>
                          <a:latin typeface="Calibri"/>
                          <a:ea typeface="Times New Roman"/>
                          <a:cs typeface="Times New Roman"/>
                        </a:rPr>
                        <a:t>Ch</a:t>
                      </a:r>
                      <a:endParaRPr lang="en-US" sz="800" b="1" i="1" dirty="0">
                        <a:solidFill>
                          <a:schemeClr val="tx1"/>
                        </a:solidFill>
                        <a:latin typeface="Calibri"/>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63501">
                <a:tc>
                  <a:txBody>
                    <a:bodyPr/>
                    <a:lstStyle/>
                    <a:p>
                      <a:pPr marL="0" marR="0" algn="l">
                        <a:lnSpc>
                          <a:spcPct val="115000"/>
                        </a:lnSpc>
                        <a:spcBef>
                          <a:spcPts val="0"/>
                        </a:spcBef>
                        <a:spcAft>
                          <a:spcPts val="0"/>
                        </a:spcAft>
                      </a:pPr>
                      <a:r>
                        <a:rPr lang="es-419" sz="800" dirty="0" smtClean="0">
                          <a:solidFill>
                            <a:schemeClr val="tx1"/>
                          </a:solidFill>
                          <a:latin typeface="+mn-lt"/>
                          <a:ea typeface="Calibri"/>
                          <a:cs typeface="Helvetica"/>
                        </a:rPr>
                        <a:t>Entiende que los detalles clave son más relevantes a preguntas específicas.</a:t>
                      </a: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1207990537"/>
              </p:ext>
            </p:extLst>
          </p:nvPr>
        </p:nvGraphicFramePr>
        <p:xfrm>
          <a:off x="4191000" y="8229600"/>
          <a:ext cx="2213733" cy="787217"/>
        </p:xfrm>
        <a:graphic>
          <a:graphicData uri="http://schemas.openxmlformats.org/drawingml/2006/table">
            <a:tbl>
              <a:tblPr/>
              <a:tblGrid>
                <a:gridCol w="2213733"/>
              </a:tblGrid>
              <a:tr h="226385">
                <a:tc>
                  <a:txBody>
                    <a:bodyPr/>
                    <a:lstStyle/>
                    <a:p>
                      <a:pPr marL="0" marR="0" algn="ctr">
                        <a:lnSpc>
                          <a:spcPct val="115000"/>
                        </a:lnSpc>
                        <a:spcBef>
                          <a:spcPts val="0"/>
                        </a:spcBef>
                        <a:spcAft>
                          <a:spcPts val="0"/>
                        </a:spcAft>
                      </a:pPr>
                      <a:r>
                        <a:rPr lang="en-US" sz="800" b="1" i="1" dirty="0" err="1" smtClean="0">
                          <a:solidFill>
                            <a:schemeClr val="tx1"/>
                          </a:solidFill>
                          <a:latin typeface="Calibri"/>
                          <a:ea typeface="Times New Roman"/>
                          <a:cs typeface="Times New Roman"/>
                        </a:rPr>
                        <a:t>Hacia</a:t>
                      </a:r>
                      <a:r>
                        <a:rPr lang="en-US" sz="800" b="1" i="1" dirty="0" smtClean="0">
                          <a:solidFill>
                            <a:schemeClr val="tx1"/>
                          </a:solidFill>
                          <a:latin typeface="Calibri"/>
                          <a:ea typeface="Times New Roman"/>
                          <a:cs typeface="Times New Roman"/>
                        </a:rPr>
                        <a:t> RI.1.1    DOK-2  Cl</a:t>
                      </a:r>
                      <a:endParaRPr lang="en-US" sz="800" b="1" i="1" dirty="0">
                        <a:solidFill>
                          <a:schemeClr val="tx1"/>
                        </a:solidFill>
                        <a:latin typeface="Calibri"/>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4310">
                <a:tc>
                  <a:txBody>
                    <a:bodyPr/>
                    <a:lstStyle/>
                    <a:p>
                      <a:pPr marL="0" marR="0" algn="l">
                        <a:lnSpc>
                          <a:spcPct val="115000"/>
                        </a:lnSpc>
                        <a:spcBef>
                          <a:spcPts val="0"/>
                        </a:spcBef>
                        <a:spcAft>
                          <a:spcPts val="0"/>
                        </a:spcAft>
                      </a:pPr>
                      <a:r>
                        <a:rPr lang="es-419" sz="800" noProof="0" dirty="0" smtClean="0">
                          <a:solidFill>
                            <a:schemeClr val="tx1"/>
                          </a:solidFill>
                          <a:latin typeface="+mn-lt"/>
                          <a:ea typeface="Calibri"/>
                          <a:cs typeface="Helvetica"/>
                        </a:rPr>
                        <a:t>Localiza detalles clave en un texto (leído pero no discutido previamente) con el fin de hacer y contestar preguntas sobre el texto con las interrogantes por qué y cómo.</a:t>
                      </a:r>
                      <a:endParaRPr lang="es-MX" sz="800" noProof="0" dirty="0" smtClean="0">
                        <a:solidFill>
                          <a:schemeClr val="tx1"/>
                        </a:solidFill>
                        <a:latin typeface="+mn-lt"/>
                        <a:ea typeface="Calibri"/>
                        <a:cs typeface="Helvetica"/>
                      </a:endParaRP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1" name="Rectangle 30"/>
          <p:cNvSpPr/>
          <p:nvPr/>
        </p:nvSpPr>
        <p:spPr>
          <a:xfrm>
            <a:off x="895086" y="534660"/>
            <a:ext cx="5277113" cy="1882710"/>
          </a:xfrm>
          <a:prstGeom prst="rect">
            <a:avLst/>
          </a:prstGeom>
        </p:spPr>
        <p:txBody>
          <a:bodyPr wrap="square" lIns="96661" tIns="48331" rIns="96661" bIns="48331">
            <a:spAutoFit/>
          </a:bodyPr>
          <a:lstStyle/>
          <a:p>
            <a:pPr marL="342900" indent="-342900"/>
            <a:r>
              <a:rPr lang="es-ES" sz="1800" b="1" dirty="0" smtClean="0">
                <a:latin typeface="Helvetica" pitchFamily="34" charset="0"/>
                <a:cs typeface="Helvetica" pitchFamily="34" charset="0"/>
              </a:rPr>
              <a:t>9. ¿Por qué los delfines viven en el mar?</a:t>
            </a:r>
          </a:p>
          <a:p>
            <a:endParaRPr lang="es-ES" sz="1800" b="1" dirty="0" smtClean="0">
              <a:latin typeface="Helvetica" pitchFamily="34" charset="0"/>
              <a:cs typeface="Helvetica" pitchFamily="34" charset="0"/>
            </a:endParaRPr>
          </a:p>
          <a:p>
            <a:pPr marL="628650" indent="-287338">
              <a:buFont typeface="+mj-lt"/>
              <a:buAutoNum type="alphaUcPeriod"/>
            </a:pPr>
            <a:r>
              <a:rPr lang="es-ES" sz="1600" dirty="0" smtClean="0">
                <a:latin typeface="Helvetica" pitchFamily="34" charset="0"/>
                <a:cs typeface="Helvetica" pitchFamily="34" charset="0"/>
              </a:rPr>
              <a:t>Ellos son animales marinos.</a:t>
            </a:r>
          </a:p>
          <a:p>
            <a:pPr marL="628650" indent="-287338">
              <a:buFont typeface="+mj-lt"/>
              <a:buAutoNum type="alphaUcPeriod"/>
            </a:pPr>
            <a:endParaRPr lang="es-ES" sz="1600" dirty="0" smtClean="0">
              <a:latin typeface="Helvetica" pitchFamily="34" charset="0"/>
              <a:cs typeface="Helvetica" pitchFamily="34" charset="0"/>
            </a:endParaRPr>
          </a:p>
          <a:p>
            <a:pPr marL="628650" indent="-287338">
              <a:buFont typeface="+mj-lt"/>
              <a:buAutoNum type="alphaUcPeriod"/>
            </a:pPr>
            <a:r>
              <a:rPr lang="es-ES" sz="1600" dirty="0" smtClean="0">
                <a:latin typeface="Helvetica" pitchFamily="34" charset="0"/>
                <a:cs typeface="Helvetica" pitchFamily="34" charset="0"/>
              </a:rPr>
              <a:t>A ellos les gusta jugar con otros delfines.</a:t>
            </a:r>
          </a:p>
          <a:p>
            <a:pPr marL="628650" indent="-287338">
              <a:buFont typeface="+mj-lt"/>
              <a:buAutoNum type="alphaUcPeriod"/>
            </a:pPr>
            <a:endParaRPr lang="es-ES" sz="1600" dirty="0" smtClean="0">
              <a:latin typeface="Helvetica" pitchFamily="34" charset="0"/>
              <a:cs typeface="Helvetica" pitchFamily="34" charset="0"/>
            </a:endParaRPr>
          </a:p>
          <a:p>
            <a:pPr marL="628650" indent="-287338">
              <a:buFont typeface="+mj-lt"/>
              <a:buAutoNum type="alphaUcPeriod"/>
            </a:pPr>
            <a:r>
              <a:rPr lang="es-ES" sz="1600" dirty="0" smtClean="0">
                <a:latin typeface="Helvetica" pitchFamily="34" charset="0"/>
                <a:cs typeface="Helvetica" pitchFamily="34" charset="0"/>
              </a:rPr>
              <a:t>Ellos comen peces y calamares.</a:t>
            </a:r>
            <a:endParaRPr lang="es-ES" sz="1600" dirty="0">
              <a:solidFill>
                <a:srgbClr val="FF0000"/>
              </a:solidFill>
              <a:latin typeface="Helvetica" pitchFamily="34" charset="0"/>
              <a:cs typeface="Helvetica" pitchFamily="34" charset="0"/>
            </a:endParaRPr>
          </a:p>
        </p:txBody>
      </p:sp>
      <p:grpSp>
        <p:nvGrpSpPr>
          <p:cNvPr id="16" name="Group 15"/>
          <p:cNvGrpSpPr/>
          <p:nvPr/>
        </p:nvGrpSpPr>
        <p:grpSpPr>
          <a:xfrm>
            <a:off x="988309" y="1173720"/>
            <a:ext cx="231781" cy="1166246"/>
            <a:chOff x="953537" y="5708262"/>
            <a:chExt cx="231781" cy="1166246"/>
          </a:xfrm>
        </p:grpSpPr>
        <p:sp>
          <p:nvSpPr>
            <p:cNvPr id="17"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90"/>
            <p:cNvSpPr/>
            <p:nvPr/>
          </p:nvSpPr>
          <p:spPr>
            <a:xfrm>
              <a:off x="953537" y="616034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3" name="Shape 91"/>
            <p:cNvSpPr/>
            <p:nvPr/>
          </p:nvSpPr>
          <p:spPr>
            <a:xfrm>
              <a:off x="953538" y="664590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4" name="Group 23"/>
          <p:cNvGrpSpPr/>
          <p:nvPr/>
        </p:nvGrpSpPr>
        <p:grpSpPr>
          <a:xfrm>
            <a:off x="985131" y="5791200"/>
            <a:ext cx="231781" cy="1224190"/>
            <a:chOff x="953537" y="5708262"/>
            <a:chExt cx="231781" cy="1224190"/>
          </a:xfrm>
        </p:grpSpPr>
        <p:sp>
          <p:nvSpPr>
            <p:cNvPr id="33"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4" name="Shape 90"/>
            <p:cNvSpPr/>
            <p:nvPr/>
          </p:nvSpPr>
          <p:spPr>
            <a:xfrm>
              <a:off x="953537" y="618649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5" name="Shape 91"/>
            <p:cNvSpPr/>
            <p:nvPr/>
          </p:nvSpPr>
          <p:spPr>
            <a:xfrm>
              <a:off x="953537" y="670385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962242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774894" y="5303426"/>
            <a:ext cx="5930706" cy="1882710"/>
          </a:xfrm>
          <a:prstGeom prst="rect">
            <a:avLst/>
          </a:prstGeom>
        </p:spPr>
        <p:txBody>
          <a:bodyPr wrap="square" lIns="96661" tIns="48331" rIns="96661" bIns="48331">
            <a:spAutoFit/>
          </a:bodyPr>
          <a:lstStyle/>
          <a:p>
            <a:r>
              <a:rPr lang="en-US" sz="1800" b="1" dirty="0" smtClean="0">
                <a:latin typeface="Helvetica" pitchFamily="34" charset="0"/>
                <a:cs typeface="Helvetica" pitchFamily="34" charset="0"/>
              </a:rPr>
              <a:t>12</a:t>
            </a:r>
            <a:r>
              <a:rPr lang="es-ES" sz="1800" b="1" dirty="0" smtClean="0">
                <a:latin typeface="Helvetica" pitchFamily="34" charset="0"/>
                <a:cs typeface="Helvetica" pitchFamily="34" charset="0"/>
              </a:rPr>
              <a:t>. ¿De qué trata el cuento mayormente?</a:t>
            </a:r>
          </a:p>
          <a:p>
            <a:endParaRPr lang="es-ES" sz="1800" dirty="0" smtClean="0">
              <a:latin typeface="Helvetica" pitchFamily="34" charset="0"/>
              <a:cs typeface="Helvetica" pitchFamily="34" charset="0"/>
            </a:endParaRPr>
          </a:p>
          <a:p>
            <a:pPr marL="744538" indent="-342900">
              <a:buFont typeface="+mj-lt"/>
              <a:buAutoNum type="alphaUcPeriod"/>
            </a:pPr>
            <a:r>
              <a:rPr lang="es-ES" sz="1600" dirty="0" smtClean="0">
                <a:latin typeface="Helvetica" pitchFamily="34" charset="0"/>
                <a:cs typeface="Helvetica" pitchFamily="34" charset="0"/>
              </a:rPr>
              <a:t>Este cuento nos dice muchas cosas sobre los delfines.</a:t>
            </a:r>
          </a:p>
          <a:p>
            <a:pPr marL="744538" indent="-342900">
              <a:buFont typeface="+mj-lt"/>
              <a:buAutoNum type="alphaUcPeriod"/>
            </a:pPr>
            <a:endParaRPr lang="es-ES" sz="1600" dirty="0" smtClean="0">
              <a:solidFill>
                <a:srgbClr val="FF0000"/>
              </a:solidFill>
              <a:latin typeface="Helvetica" pitchFamily="34" charset="0"/>
              <a:cs typeface="Helvetica" pitchFamily="34" charset="0"/>
            </a:endParaRPr>
          </a:p>
          <a:p>
            <a:pPr marL="744538" indent="-342900">
              <a:buFont typeface="+mj-lt"/>
              <a:buAutoNum type="alphaUcPeriod"/>
            </a:pPr>
            <a:r>
              <a:rPr lang="es-ES" sz="1600" dirty="0" smtClean="0">
                <a:latin typeface="Helvetica" pitchFamily="34" charset="0"/>
                <a:cs typeface="Helvetica" pitchFamily="34" charset="0"/>
              </a:rPr>
              <a:t>Un delfín vive en el mar.</a:t>
            </a:r>
          </a:p>
          <a:p>
            <a:pPr marL="744538" indent="-342900">
              <a:buFont typeface="+mj-lt"/>
              <a:buAutoNum type="alphaUcPeriod"/>
            </a:pPr>
            <a:endParaRPr lang="es-ES" sz="1600" dirty="0" smtClean="0">
              <a:latin typeface="Helvetica" pitchFamily="34" charset="0"/>
              <a:cs typeface="Helvetica" pitchFamily="34" charset="0"/>
            </a:endParaRPr>
          </a:p>
          <a:p>
            <a:pPr marL="744538" indent="-342900">
              <a:buFont typeface="+mj-lt"/>
              <a:buAutoNum type="alphaUcPeriod"/>
            </a:pPr>
            <a:r>
              <a:rPr lang="es-ES" sz="1600" dirty="0" smtClean="0">
                <a:latin typeface="Helvetica" pitchFamily="34" charset="0"/>
                <a:cs typeface="Helvetica" pitchFamily="34" charset="0"/>
              </a:rPr>
              <a:t>Los delfines son inteligentes.</a:t>
            </a:r>
          </a:p>
        </p:txBody>
      </p:sp>
      <p:sp>
        <p:nvSpPr>
          <p:cNvPr id="21" name="Rectangle 20"/>
          <p:cNvSpPr/>
          <p:nvPr/>
        </p:nvSpPr>
        <p:spPr>
          <a:xfrm>
            <a:off x="775903" y="746779"/>
            <a:ext cx="5243897" cy="2128931"/>
          </a:xfrm>
          <a:prstGeom prst="rect">
            <a:avLst/>
          </a:prstGeom>
        </p:spPr>
        <p:txBody>
          <a:bodyPr wrap="square" lIns="96661" tIns="48331" rIns="96661" bIns="48331">
            <a:spAutoFit/>
          </a:bodyPr>
          <a:lstStyle/>
          <a:p>
            <a:pPr marL="400050" indent="-400050"/>
            <a:r>
              <a:rPr lang="es-ES" sz="1800" b="1" dirty="0" smtClean="0">
                <a:latin typeface="Helvetica" pitchFamily="34" charset="0"/>
                <a:cs typeface="Helvetica" pitchFamily="34" charset="0"/>
              </a:rPr>
              <a:t>11. ¿Cuánto tiempo puede vivir un delfín?</a:t>
            </a:r>
          </a:p>
          <a:p>
            <a:endParaRPr lang="es-ES" sz="1800" dirty="0" smtClean="0">
              <a:latin typeface="Helvetica" pitchFamily="34" charset="0"/>
              <a:cs typeface="Helvetica" pitchFamily="34" charset="0"/>
            </a:endParaRPr>
          </a:p>
          <a:p>
            <a:pPr marL="739775" indent="-342900">
              <a:buFont typeface="+mj-lt"/>
              <a:buAutoNum type="alphaUcPeriod"/>
            </a:pPr>
            <a:r>
              <a:rPr lang="es-ES" sz="1600" dirty="0" smtClean="0">
                <a:latin typeface="Helvetica" pitchFamily="34" charset="0"/>
                <a:cs typeface="Helvetica" pitchFamily="34" charset="0"/>
              </a:rPr>
              <a:t>Los delfines viven 5 años.</a:t>
            </a:r>
          </a:p>
          <a:p>
            <a:pPr marL="739775" indent="-342900">
              <a:buFont typeface="+mj-lt"/>
              <a:buAutoNum type="alphaUcPeriod"/>
            </a:pPr>
            <a:endParaRPr lang="es-ES" sz="1600" dirty="0" smtClean="0">
              <a:latin typeface="Helvetica" pitchFamily="34" charset="0"/>
              <a:cs typeface="Helvetica" pitchFamily="34" charset="0"/>
            </a:endParaRPr>
          </a:p>
          <a:p>
            <a:pPr marL="739775" indent="-342900">
              <a:buFont typeface="+mj-lt"/>
              <a:buAutoNum type="alphaUcPeriod"/>
            </a:pPr>
            <a:r>
              <a:rPr lang="es-ES" sz="1600" dirty="0" smtClean="0">
                <a:latin typeface="Helvetica" pitchFamily="34" charset="0"/>
                <a:cs typeface="Helvetica" pitchFamily="34" charset="0"/>
              </a:rPr>
              <a:t>Un delfín puede vivir 20 años.</a:t>
            </a:r>
          </a:p>
          <a:p>
            <a:pPr marL="739775" indent="-342900">
              <a:buFont typeface="+mj-lt"/>
              <a:buAutoNum type="alphaUcPeriod"/>
            </a:pPr>
            <a:endParaRPr lang="es-ES" sz="1600" dirty="0" smtClean="0">
              <a:latin typeface="Helvetica" pitchFamily="34" charset="0"/>
              <a:cs typeface="Helvetica" pitchFamily="34" charset="0"/>
            </a:endParaRPr>
          </a:p>
          <a:p>
            <a:pPr marL="739775" indent="-342900">
              <a:buFont typeface="+mj-lt"/>
              <a:buAutoNum type="alphaUcPeriod"/>
            </a:pPr>
            <a:r>
              <a:rPr lang="es-ES" sz="1600" dirty="0" smtClean="0">
                <a:latin typeface="Helvetica" pitchFamily="34" charset="0"/>
                <a:cs typeface="Helvetica" pitchFamily="34" charset="0"/>
              </a:rPr>
              <a:t>Ellos pueden vivir 50 años.</a:t>
            </a:r>
          </a:p>
          <a:p>
            <a:pPr marL="454025"/>
            <a:endParaRPr lang="es-ES" sz="1600" dirty="0" smtClean="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385991" y="45720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1693860242"/>
              </p:ext>
            </p:extLst>
          </p:nvPr>
        </p:nvGraphicFramePr>
        <p:xfrm>
          <a:off x="4572000" y="3415495"/>
          <a:ext cx="1491781" cy="430092"/>
        </p:xfrm>
        <a:graphic>
          <a:graphicData uri="http://schemas.openxmlformats.org/drawingml/2006/table">
            <a:tbl>
              <a:tblPr/>
              <a:tblGrid>
                <a:gridCol w="1491781"/>
              </a:tblGrid>
              <a:tr h="149676">
                <a:tc>
                  <a:txBody>
                    <a:bodyPr/>
                    <a:lstStyle/>
                    <a:p>
                      <a:pPr marL="0" marR="0" algn="ctr">
                        <a:lnSpc>
                          <a:spcPct val="115000"/>
                        </a:lnSpc>
                        <a:spcBef>
                          <a:spcPts val="0"/>
                        </a:spcBef>
                        <a:spcAft>
                          <a:spcPts val="0"/>
                        </a:spcAft>
                      </a:pPr>
                      <a:r>
                        <a:rPr lang="es-MX" sz="800" b="1" i="1" noProof="0" dirty="0" smtClean="0">
                          <a:latin typeface="Calibri"/>
                          <a:ea typeface="Calibri"/>
                          <a:cs typeface="Times New Roman"/>
                        </a:rPr>
                        <a:t>Hacia  RI.1.2    DOK-1 Cd</a:t>
                      </a:r>
                      <a:endParaRPr lang="es-MX" sz="800" b="1" i="1" noProof="0" dirty="0">
                        <a:latin typeface="Calibri"/>
                        <a:ea typeface="Calibri"/>
                        <a:cs typeface="Times New Roman"/>
                      </a:endParaRPr>
                    </a:p>
                  </a:txBody>
                  <a:tcPr marL="31850"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75404">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800" noProof="0" dirty="0" smtClean="0">
                          <a:latin typeface="+mn-lt"/>
                          <a:ea typeface="Calibri"/>
                          <a:cs typeface="Helvetica"/>
                        </a:rPr>
                        <a:t>Identifica los detalles clave en un texto informativo.</a:t>
                      </a:r>
                      <a:endParaRPr lang="es-MX" sz="800" noProof="0" dirty="0" smtClean="0">
                        <a:latin typeface="+mn-lt"/>
                        <a:ea typeface="Calibri"/>
                        <a:cs typeface="Helvetica"/>
                      </a:endParaRPr>
                    </a:p>
                  </a:txBody>
                  <a:tcPr marL="31850"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965851126"/>
              </p:ext>
            </p:extLst>
          </p:nvPr>
        </p:nvGraphicFramePr>
        <p:xfrm>
          <a:off x="4892403" y="8153400"/>
          <a:ext cx="1584597" cy="606814"/>
        </p:xfrm>
        <a:graphic>
          <a:graphicData uri="http://schemas.openxmlformats.org/drawingml/2006/table">
            <a:tbl>
              <a:tblPr/>
              <a:tblGrid>
                <a:gridCol w="1584597"/>
              </a:tblGrid>
              <a:tr h="186190">
                <a:tc>
                  <a:txBody>
                    <a:bodyPr/>
                    <a:lstStyle/>
                    <a:p>
                      <a:pPr marL="0" marR="0" algn="l">
                        <a:lnSpc>
                          <a:spcPct val="115000"/>
                        </a:lnSpc>
                        <a:spcBef>
                          <a:spcPts val="0"/>
                        </a:spcBef>
                        <a:spcAft>
                          <a:spcPts val="0"/>
                        </a:spcAft>
                      </a:pPr>
                      <a:r>
                        <a:rPr lang="es-MX" sz="800" b="1" i="1" noProof="0" dirty="0" smtClean="0">
                          <a:solidFill>
                            <a:srgbClr val="000000"/>
                          </a:solidFill>
                          <a:latin typeface="Calibri"/>
                          <a:ea typeface="Times New Roman"/>
                          <a:cs typeface="Times New Roman"/>
                        </a:rPr>
                        <a:t>Hacia  RI.1.2  DOK-2 </a:t>
                      </a:r>
                      <a:r>
                        <a:rPr lang="es-MX" sz="800" b="1" i="1" noProof="0" dirty="0" err="1" smtClean="0">
                          <a:solidFill>
                            <a:srgbClr val="000000"/>
                          </a:solidFill>
                          <a:latin typeface="Calibri"/>
                          <a:ea typeface="Times New Roman"/>
                          <a:cs typeface="Times New Roman"/>
                        </a:rPr>
                        <a:t>Ck</a:t>
                      </a:r>
                      <a:r>
                        <a:rPr lang="es-MX" sz="800" b="1" i="1" noProof="0" dirty="0" smtClean="0">
                          <a:solidFill>
                            <a:srgbClr val="000000"/>
                          </a:solidFill>
                          <a:latin typeface="Calibri"/>
                          <a:ea typeface="Times New Roman"/>
                          <a:cs typeface="Times New Roman"/>
                        </a:rPr>
                        <a:t> </a:t>
                      </a:r>
                      <a:endParaRPr lang="es-MX" sz="800" b="1" i="1" noProof="0" dirty="0">
                        <a:latin typeface="Calibri"/>
                        <a:ea typeface="Calibri"/>
                        <a:cs typeface="Times New Roman"/>
                      </a:endParaRPr>
                    </a:p>
                  </a:txBody>
                  <a:tcPr marL="31850" marR="318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4810">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800" noProof="0" dirty="0" smtClean="0">
                          <a:latin typeface="+mn-lt"/>
                          <a:ea typeface="Calibri"/>
                          <a:cs typeface="Helvetica"/>
                        </a:rPr>
                        <a:t>Identifica el tema principal de un texto utilizando detalles clave como evidencia. </a:t>
                      </a:r>
                      <a:endParaRPr lang="es-MX" sz="800" noProof="0" dirty="0" smtClean="0">
                        <a:latin typeface="+mn-lt"/>
                        <a:ea typeface="Calibri"/>
                        <a:cs typeface="Helvetica"/>
                      </a:endParaRPr>
                    </a:p>
                  </a:txBody>
                  <a:tcPr marL="31850"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17" name="Group 16"/>
          <p:cNvGrpSpPr/>
          <p:nvPr/>
        </p:nvGrpSpPr>
        <p:grpSpPr>
          <a:xfrm>
            <a:off x="876930" y="1385736"/>
            <a:ext cx="231781" cy="1166246"/>
            <a:chOff x="953537" y="5708262"/>
            <a:chExt cx="231781" cy="1166246"/>
          </a:xfrm>
        </p:grpSpPr>
        <p:sp>
          <p:nvSpPr>
            <p:cNvPr id="19"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90"/>
            <p:cNvSpPr/>
            <p:nvPr/>
          </p:nvSpPr>
          <p:spPr>
            <a:xfrm>
              <a:off x="953537" y="616034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8" name="Shape 91"/>
            <p:cNvSpPr/>
            <p:nvPr/>
          </p:nvSpPr>
          <p:spPr>
            <a:xfrm>
              <a:off x="953538" y="664590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9" name="Group 28"/>
          <p:cNvGrpSpPr/>
          <p:nvPr/>
        </p:nvGrpSpPr>
        <p:grpSpPr>
          <a:xfrm>
            <a:off x="889335" y="5943600"/>
            <a:ext cx="231781" cy="1167656"/>
            <a:chOff x="953537" y="5708262"/>
            <a:chExt cx="231781" cy="1167656"/>
          </a:xfrm>
        </p:grpSpPr>
        <p:sp>
          <p:nvSpPr>
            <p:cNvPr id="30"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1" name="Shape 90"/>
            <p:cNvSpPr/>
            <p:nvPr/>
          </p:nvSpPr>
          <p:spPr>
            <a:xfrm>
              <a:off x="953537" y="616034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2" name="Shape 91"/>
            <p:cNvSpPr/>
            <p:nvPr/>
          </p:nvSpPr>
          <p:spPr>
            <a:xfrm>
              <a:off x="953537" y="664731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97114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728432" y="695875"/>
            <a:ext cx="6236248" cy="2159709"/>
          </a:xfrm>
          <a:prstGeom prst="rect">
            <a:avLst/>
          </a:prstGeom>
          <a:noFill/>
          <a:ln>
            <a:noFill/>
          </a:ln>
        </p:spPr>
        <p:txBody>
          <a:bodyPr wrap="square" lIns="96661" tIns="48331" rIns="96661" bIns="48331">
            <a:spAutoFit/>
          </a:bodyPr>
          <a:lstStyle/>
          <a:p>
            <a:pPr marL="404813" indent="-352425">
              <a:buAutoNum type="arabicPeriod" startAt="13"/>
            </a:pPr>
            <a:r>
              <a:rPr lang="es-ES" sz="1800" b="1" dirty="0" smtClean="0">
                <a:latin typeface="Helvetica" panose="020B0604020202020204" pitchFamily="34" charset="0"/>
                <a:cs typeface="Helvetica" panose="020B0604020202020204" pitchFamily="34" charset="0"/>
              </a:rPr>
              <a:t> ¿Cuán a menudo los delfines suben a la superficie  del agua ?</a:t>
            </a:r>
          </a:p>
          <a:p>
            <a:endParaRPr lang="es-ES" sz="1800" dirty="0" smtClean="0">
              <a:solidFill>
                <a:srgbClr val="FF0000"/>
              </a:solidFill>
              <a:latin typeface="Helvetica" pitchFamily="34" charset="0"/>
              <a:cs typeface="Helvetica" pitchFamily="34" charset="0"/>
            </a:endParaRPr>
          </a:p>
          <a:p>
            <a:pPr marL="796925" indent="-342900">
              <a:buFont typeface="+mj-lt"/>
              <a:buAutoNum type="alphaUcPeriod"/>
            </a:pPr>
            <a:r>
              <a:rPr lang="es-ES" sz="1600" dirty="0">
                <a:latin typeface="Helvetica" pitchFamily="34" charset="0"/>
                <a:cs typeface="Helvetica" pitchFamily="34" charset="0"/>
              </a:rPr>
              <a:t>c</a:t>
            </a:r>
            <a:r>
              <a:rPr lang="es-ES" sz="1600" dirty="0" smtClean="0">
                <a:latin typeface="Helvetica" pitchFamily="34" charset="0"/>
                <a:cs typeface="Helvetica" pitchFamily="34" charset="0"/>
              </a:rPr>
              <a:t>ada minuto</a:t>
            </a:r>
          </a:p>
          <a:p>
            <a:pPr marL="796925" indent="-342900">
              <a:buFont typeface="+mj-lt"/>
              <a:buAutoNum type="alphaUcPeriod"/>
            </a:pPr>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cada 2 </a:t>
            </a:r>
            <a:r>
              <a:rPr lang="es-ES" sz="1600" dirty="0">
                <a:latin typeface="Helvetica" pitchFamily="34" charset="0"/>
                <a:cs typeface="Helvetica" pitchFamily="34" charset="0"/>
              </a:rPr>
              <a:t>o 3 </a:t>
            </a:r>
            <a:r>
              <a:rPr lang="es-ES" sz="1600" dirty="0" smtClean="0">
                <a:latin typeface="Helvetica" pitchFamily="34" charset="0"/>
                <a:cs typeface="Helvetica" pitchFamily="34" charset="0"/>
              </a:rPr>
              <a:t>minutos</a:t>
            </a:r>
          </a:p>
          <a:p>
            <a:pPr marL="796925" indent="-342900">
              <a:buFont typeface="+mj-lt"/>
              <a:buAutoNum type="alphaUcPeriod"/>
            </a:pPr>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cada 30 minutos</a:t>
            </a:r>
            <a:endParaRPr lang="es-E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cxnSp>
        <p:nvCxnSpPr>
          <p:cNvPr id="10" name="Straight Connector 9"/>
          <p:cNvCxnSpPr/>
          <p:nvPr/>
        </p:nvCxnSpPr>
        <p:spPr>
          <a:xfrm>
            <a:off x="385991" y="44196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2963661982"/>
              </p:ext>
            </p:extLst>
          </p:nvPr>
        </p:nvGraphicFramePr>
        <p:xfrm>
          <a:off x="4650996" y="3377590"/>
          <a:ext cx="1902204" cy="508611"/>
        </p:xfrm>
        <a:graphic>
          <a:graphicData uri="http://schemas.openxmlformats.org/drawingml/2006/table">
            <a:tbl>
              <a:tblPr/>
              <a:tblGrid>
                <a:gridCol w="1902204"/>
              </a:tblGrid>
              <a:tr h="16062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800" b="1" i="1" noProof="0" dirty="0" smtClean="0">
                          <a:latin typeface="+mn-lt"/>
                          <a:ea typeface="Calibri"/>
                          <a:cs typeface="Times New Roman"/>
                        </a:rPr>
                        <a:t>Hacia   RI.1.3           DOK-2 Cl</a:t>
                      </a: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47988">
                <a:tc>
                  <a:txBody>
                    <a:bodyPr/>
                    <a:lstStyle/>
                    <a:p>
                      <a:pPr marL="0" marR="0" algn="l">
                        <a:lnSpc>
                          <a:spcPct val="115000"/>
                        </a:lnSpc>
                        <a:spcBef>
                          <a:spcPts val="0"/>
                        </a:spcBef>
                        <a:spcAft>
                          <a:spcPts val="0"/>
                        </a:spcAft>
                      </a:pPr>
                      <a:r>
                        <a:rPr lang="es-MX" sz="800" noProof="0" dirty="0" smtClean="0">
                          <a:latin typeface="+mn-lt"/>
                          <a:ea typeface="Calibri"/>
                          <a:cs typeface="Helvetica"/>
                        </a:rPr>
                        <a:t>Localiza información sobre dos: individuos, acontecimientos o ideas. </a:t>
                      </a:r>
                      <a:endParaRPr lang="es-MX" sz="800" i="1" noProof="0" dirty="0">
                        <a:latin typeface="+mn-lt"/>
                        <a:ea typeface="Calibri"/>
                        <a:cs typeface="Times New Roman"/>
                      </a:endParaRP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224256369"/>
              </p:ext>
            </p:extLst>
          </p:nvPr>
        </p:nvGraphicFramePr>
        <p:xfrm>
          <a:off x="4343400" y="7543800"/>
          <a:ext cx="1905000" cy="762538"/>
        </p:xfrm>
        <a:graphic>
          <a:graphicData uri="http://schemas.openxmlformats.org/drawingml/2006/table">
            <a:tbl>
              <a:tblPr/>
              <a:tblGrid>
                <a:gridCol w="1905000"/>
              </a:tblGrid>
              <a:tr h="201706">
                <a:tc>
                  <a:txBody>
                    <a:bodyPr/>
                    <a:lstStyle/>
                    <a:p>
                      <a:pPr marL="0" marR="0" algn="ctr">
                        <a:lnSpc>
                          <a:spcPct val="115000"/>
                        </a:lnSpc>
                        <a:spcBef>
                          <a:spcPts val="0"/>
                        </a:spcBef>
                        <a:spcAft>
                          <a:spcPts val="0"/>
                        </a:spcAft>
                      </a:pPr>
                      <a:r>
                        <a:rPr lang="es-MX" sz="800" b="1" i="1" noProof="0" dirty="0" smtClean="0">
                          <a:latin typeface="+mn-lt"/>
                          <a:ea typeface="Calibri"/>
                          <a:cs typeface="Times New Roman"/>
                        </a:rPr>
                        <a:t>Hacia   RI.1.3             DOK-2 </a:t>
                      </a:r>
                      <a:r>
                        <a:rPr lang="es-MX" sz="800" b="1" i="1" noProof="0" dirty="0" err="1" smtClean="0">
                          <a:latin typeface="+mn-lt"/>
                          <a:ea typeface="Calibri"/>
                          <a:cs typeface="Times New Roman"/>
                        </a:rPr>
                        <a:t>ANs</a:t>
                      </a:r>
                      <a:endParaRPr lang="es-MX" sz="800" b="1" i="1" noProof="0" dirty="0">
                        <a:latin typeface="+mn-lt"/>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84094">
                <a:tc>
                  <a:txBody>
                    <a:bodyPr/>
                    <a:lstStyle/>
                    <a:p>
                      <a:pPr marL="0" marR="0" algn="l">
                        <a:lnSpc>
                          <a:spcPct val="115000"/>
                        </a:lnSpc>
                        <a:spcBef>
                          <a:spcPts val="0"/>
                        </a:spcBef>
                        <a:spcAft>
                          <a:spcPts val="0"/>
                        </a:spcAft>
                      </a:pPr>
                      <a:r>
                        <a:rPr lang="es-419" sz="800" noProof="0" dirty="0" smtClean="0">
                          <a:latin typeface="+mn-lt"/>
                          <a:ea typeface="Calibri"/>
                          <a:cs typeface="Helvetica"/>
                        </a:rPr>
                        <a:t>Conecta o relaciona información en un texto (dos: individuos, acontecimientos o ideas) con relación a tiempo, secuencia, o causa y efecto.</a:t>
                      </a:r>
                      <a:endParaRPr lang="es-MX" sz="800" noProof="0" dirty="0" smtClean="0">
                        <a:latin typeface="+mn-lt"/>
                        <a:ea typeface="Calibri"/>
                        <a:cs typeface="Helvetica"/>
                      </a:endParaRP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7" name="Rectangle 26"/>
          <p:cNvSpPr/>
          <p:nvPr/>
        </p:nvSpPr>
        <p:spPr>
          <a:xfrm>
            <a:off x="838200" y="4953000"/>
            <a:ext cx="5562600" cy="1882710"/>
          </a:xfrm>
          <a:prstGeom prst="rect">
            <a:avLst/>
          </a:prstGeom>
        </p:spPr>
        <p:txBody>
          <a:bodyPr wrap="square" lIns="96661" tIns="48331" rIns="96661" bIns="48331">
            <a:spAutoFit/>
          </a:bodyPr>
          <a:lstStyle/>
          <a:p>
            <a:pPr marL="400050" indent="-400050"/>
            <a:r>
              <a:rPr lang="es-ES" sz="1800" b="1" dirty="0" smtClean="0">
                <a:latin typeface="Helvetica" pitchFamily="34" charset="0"/>
                <a:cs typeface="Helvetica" pitchFamily="34" charset="0"/>
              </a:rPr>
              <a:t>14. ¿Cómo podría un delfín comer su comida?</a:t>
            </a:r>
          </a:p>
          <a:p>
            <a:pPr marL="400050" indent="-400050"/>
            <a:endParaRPr lang="es-ES" sz="1800" b="1" dirty="0" smtClean="0">
              <a:latin typeface="Helvetica" pitchFamily="34" charset="0"/>
              <a:cs typeface="Helvetica" pitchFamily="34" charset="0"/>
            </a:endParaRPr>
          </a:p>
          <a:p>
            <a:pPr marL="744538" indent="-404813">
              <a:buFont typeface="+mj-lt"/>
              <a:buAutoNum type="alphaUcPeriod"/>
            </a:pPr>
            <a:r>
              <a:rPr lang="es-ES" sz="1600" dirty="0" smtClean="0">
                <a:latin typeface="Helvetica" pitchFamily="34" charset="0"/>
                <a:cs typeface="Helvetica" pitchFamily="34" charset="0"/>
              </a:rPr>
              <a:t>Un delfín se traga toda la comida.</a:t>
            </a:r>
            <a:endParaRPr lang="es-ES" sz="1600" dirty="0" smtClean="0">
              <a:solidFill>
                <a:srgbClr val="FF0000"/>
              </a:solidFill>
              <a:latin typeface="Helvetica" pitchFamily="34" charset="0"/>
              <a:cs typeface="Helvetica" pitchFamily="34" charset="0"/>
            </a:endParaRPr>
          </a:p>
          <a:p>
            <a:pPr marL="744538" indent="-404813">
              <a:buFont typeface="+mj-lt"/>
              <a:buAutoNum type="alphaUcPeriod"/>
            </a:pPr>
            <a:endParaRPr lang="es-ES" sz="1600" dirty="0" smtClean="0">
              <a:solidFill>
                <a:srgbClr val="FF0000"/>
              </a:solidFill>
              <a:latin typeface="Helvetica" pitchFamily="34" charset="0"/>
              <a:cs typeface="Helvetica" pitchFamily="34" charset="0"/>
            </a:endParaRPr>
          </a:p>
          <a:p>
            <a:pPr marL="744538" indent="-404813">
              <a:buFont typeface="+mj-lt"/>
              <a:buAutoNum type="alphaUcPeriod"/>
            </a:pPr>
            <a:r>
              <a:rPr lang="es-ES" sz="1600" dirty="0" smtClean="0">
                <a:latin typeface="Helvetica" pitchFamily="34" charset="0"/>
                <a:cs typeface="Helvetica" pitchFamily="34" charset="0"/>
              </a:rPr>
              <a:t>Un delfín mastica la comida.</a:t>
            </a:r>
          </a:p>
          <a:p>
            <a:pPr marL="744538" indent="-404813">
              <a:buFont typeface="+mj-lt"/>
              <a:buAutoNum type="alphaUcPeriod"/>
            </a:pPr>
            <a:endParaRPr lang="es-ES" sz="1600" dirty="0" smtClean="0">
              <a:solidFill>
                <a:srgbClr val="FF0000"/>
              </a:solidFill>
              <a:latin typeface="Helvetica" pitchFamily="34" charset="0"/>
              <a:cs typeface="Helvetica" pitchFamily="34" charset="0"/>
            </a:endParaRPr>
          </a:p>
          <a:p>
            <a:pPr marL="744538" indent="-404813">
              <a:buFont typeface="+mj-lt"/>
              <a:buAutoNum type="alphaUcPeriod"/>
            </a:pPr>
            <a:r>
              <a:rPr lang="es-ES" sz="1600" dirty="0" smtClean="0">
                <a:latin typeface="Helvetica" pitchFamily="34" charset="0"/>
                <a:cs typeface="Helvetica" pitchFamily="34" charset="0"/>
              </a:rPr>
              <a:t>Al delfín le gusta comer rápido.</a:t>
            </a:r>
            <a:endParaRPr lang="es-ES" sz="1600" dirty="0">
              <a:latin typeface="Helvetica" pitchFamily="34" charset="0"/>
              <a:cs typeface="Helvetica" pitchFamily="34" charset="0"/>
            </a:endParaRPr>
          </a:p>
        </p:txBody>
      </p:sp>
      <p:grpSp>
        <p:nvGrpSpPr>
          <p:cNvPr id="18" name="Group 17"/>
          <p:cNvGrpSpPr/>
          <p:nvPr/>
        </p:nvGrpSpPr>
        <p:grpSpPr>
          <a:xfrm>
            <a:off x="889630" y="1547410"/>
            <a:ext cx="231781" cy="1183724"/>
            <a:chOff x="953537" y="5708262"/>
            <a:chExt cx="231781" cy="1183724"/>
          </a:xfrm>
        </p:grpSpPr>
        <p:sp>
          <p:nvSpPr>
            <p:cNvPr id="19"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90"/>
            <p:cNvSpPr/>
            <p:nvPr/>
          </p:nvSpPr>
          <p:spPr>
            <a:xfrm>
              <a:off x="953537" y="620345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2" name="Shape 91"/>
            <p:cNvSpPr/>
            <p:nvPr/>
          </p:nvSpPr>
          <p:spPr>
            <a:xfrm>
              <a:off x="953537" y="666338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33" name="Group 32"/>
          <p:cNvGrpSpPr/>
          <p:nvPr/>
        </p:nvGrpSpPr>
        <p:grpSpPr>
          <a:xfrm>
            <a:off x="889630" y="5587157"/>
            <a:ext cx="231781" cy="1167656"/>
            <a:chOff x="953537" y="5708262"/>
            <a:chExt cx="231781" cy="1167656"/>
          </a:xfrm>
        </p:grpSpPr>
        <p:sp>
          <p:nvSpPr>
            <p:cNvPr id="34"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5" name="Shape 90"/>
            <p:cNvSpPr/>
            <p:nvPr/>
          </p:nvSpPr>
          <p:spPr>
            <a:xfrm>
              <a:off x="953537" y="616034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6" name="Shape 91"/>
            <p:cNvSpPr/>
            <p:nvPr/>
          </p:nvSpPr>
          <p:spPr>
            <a:xfrm>
              <a:off x="953537" y="664731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195629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80591714"/>
              </p:ext>
            </p:extLst>
          </p:nvPr>
        </p:nvGraphicFramePr>
        <p:xfrm>
          <a:off x="228600" y="304800"/>
          <a:ext cx="6858000" cy="3352800"/>
        </p:xfrm>
        <a:graphic>
          <a:graphicData uri="http://schemas.openxmlformats.org/drawingml/2006/table">
            <a:tbl>
              <a:tblPr firstRow="1" bandRow="1">
                <a:tableStyleId>{5940675A-B579-460E-94D1-54222C63F5DA}</a:tableStyleId>
              </a:tblPr>
              <a:tblGrid>
                <a:gridCol w="6858000"/>
              </a:tblGrid>
              <a:tr h="3352800">
                <a:tc>
                  <a:txBody>
                    <a:bodyPr/>
                    <a:lstStyle/>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s-ES" sz="1600" b="1" noProof="0" dirty="0" smtClean="0">
                          <a:solidFill>
                            <a:schemeClr val="tx1"/>
                          </a:solidFill>
                          <a:latin typeface="Helvetica" panose="020B0604020202020204" pitchFamily="34" charset="0"/>
                          <a:cs typeface="Helvetica" panose="020B0604020202020204" pitchFamily="34" charset="0"/>
                        </a:rPr>
                        <a:t>15</a:t>
                      </a:r>
                      <a:r>
                        <a:rPr lang="es-ES" sz="1700" b="1" noProof="0" dirty="0" smtClean="0">
                          <a:solidFill>
                            <a:schemeClr val="tx1"/>
                          </a:solidFill>
                          <a:latin typeface="Helvetica" panose="020B0604020202020204" pitchFamily="34" charset="0"/>
                          <a:cs typeface="Helvetica" panose="020B0604020202020204" pitchFamily="34" charset="0"/>
                        </a:rPr>
                        <a:t>. </a:t>
                      </a:r>
                      <a:r>
                        <a:rPr lang="es-ES" sz="1700" b="1" noProof="0" dirty="0" smtClean="0">
                          <a:latin typeface="+mn-lt"/>
                          <a:cs typeface="Helvetica" panose="020B0604020202020204" pitchFamily="34" charset="0"/>
                        </a:rPr>
                        <a:t>¿Qué</a:t>
                      </a:r>
                      <a:r>
                        <a:rPr lang="es-ES" sz="1700" b="1" baseline="0" noProof="0" dirty="0" smtClean="0">
                          <a:latin typeface="+mn-lt"/>
                          <a:cs typeface="Helvetica" panose="020B0604020202020204" pitchFamily="34" charset="0"/>
                        </a:rPr>
                        <a:t> aprendiste de los delfines en el cuento</a:t>
                      </a:r>
                      <a:r>
                        <a:rPr lang="es-ES" sz="1700" b="1" noProof="0" dirty="0" smtClean="0">
                          <a:solidFill>
                            <a:schemeClr val="tx1"/>
                          </a:solidFill>
                        </a:rPr>
                        <a:t>? </a:t>
                      </a:r>
                    </a:p>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s-ES" sz="1700" b="1" noProof="0" dirty="0" smtClean="0">
                          <a:solidFill>
                            <a:schemeClr val="tx1"/>
                          </a:solidFill>
                        </a:rPr>
                        <a:t>       Dibuja y escribe acerca de lo</a:t>
                      </a:r>
                      <a:r>
                        <a:rPr lang="es-ES" sz="1700" b="1" baseline="0" noProof="0" dirty="0" smtClean="0">
                          <a:solidFill>
                            <a:schemeClr val="tx1"/>
                          </a:solidFill>
                        </a:rPr>
                        <a:t> que aprendiste.</a:t>
                      </a:r>
                      <a:r>
                        <a:rPr lang="es-ES" sz="1600" b="1" baseline="0" noProof="0" dirty="0" smtClean="0">
                          <a:solidFill>
                            <a:schemeClr val="tx1"/>
                          </a:solidFill>
                        </a:rPr>
                        <a:t> </a:t>
                      </a:r>
                      <a:endParaRPr lang="es-ES" sz="1100" dirty="0" smtClean="0">
                        <a:latin typeface="Helvetica" panose="020B0604020202020204" pitchFamily="34" charset="0"/>
                        <a:cs typeface="Helvetica" panose="020B0604020202020204" pitchFamily="34" charset="0"/>
                      </a:endParaRPr>
                    </a:p>
                    <a:p>
                      <a:pPr marL="400050" marR="0" indent="-342900" algn="l" defTabSz="966612" rtl="0" eaLnBrk="1" fontAlgn="auto" latinLnBrk="0" hangingPunct="1">
                        <a:lnSpc>
                          <a:spcPct val="100000"/>
                        </a:lnSpc>
                        <a:spcBef>
                          <a:spcPts val="0"/>
                        </a:spcBef>
                        <a:spcAft>
                          <a:spcPts val="0"/>
                        </a:spcAft>
                        <a:buClrTx/>
                        <a:buSzTx/>
                        <a:buFont typeface="+mj-lt"/>
                        <a:buNone/>
                        <a:tabLst/>
                        <a:defRPr/>
                      </a:pPr>
                      <a:endParaRPr lang="es-ES" sz="1100" b="0" i="1" noProof="0" dirty="0" smtClean="0">
                        <a:solidFill>
                          <a:schemeClr val="tx1"/>
                        </a:solidFill>
                        <a:latin typeface="Helvetica" panose="020B0604020202020204" pitchFamily="34" charset="0"/>
                        <a:cs typeface="Helvetica" panose="020B0604020202020204" pitchFamily="34" charset="0"/>
                      </a:endParaRPr>
                    </a:p>
                    <a:p>
                      <a:pPr marL="342900" indent="-342900">
                        <a:buNone/>
                      </a:pPr>
                      <a:r>
                        <a:rPr lang="es-ES" sz="1600" b="1" baseline="0" noProof="0" dirty="0" smtClean="0">
                          <a:solidFill>
                            <a:schemeClr val="tx1"/>
                          </a:solidFill>
                          <a:latin typeface="Helvetica" panose="020B0604020202020204" pitchFamily="34" charset="0"/>
                          <a:cs typeface="Helvetica" panose="020B0604020202020204" pitchFamily="34" charset="0"/>
                        </a:rPr>
                        <a:t>  </a:t>
                      </a:r>
                    </a:p>
                    <a:p>
                      <a:pPr marL="342900" indent="-342900">
                        <a:buNone/>
                      </a:pPr>
                      <a:r>
                        <a:rPr lang="es-ES" sz="1600" b="1" baseline="0" noProof="0" dirty="0" smtClean="0">
                          <a:solidFill>
                            <a:schemeClr val="tx1"/>
                          </a:solidFill>
                          <a:latin typeface="Helvetica" panose="020B0604020202020204" pitchFamily="34" charset="0"/>
                          <a:cs typeface="Helvetica" panose="020B0604020202020204" pitchFamily="34" charset="0"/>
                        </a:rPr>
                        <a:t>       Los delfines pueden____________________________________.</a:t>
                      </a:r>
                    </a:p>
                  </a:txBody>
                  <a:tcPr marL="96012" marR="96012" marT="48768" marB="4876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4847211"/>
              </p:ext>
            </p:extLst>
          </p:nvPr>
        </p:nvGraphicFramePr>
        <p:xfrm>
          <a:off x="304800" y="4800600"/>
          <a:ext cx="6629400" cy="3581400"/>
        </p:xfrm>
        <a:graphic>
          <a:graphicData uri="http://schemas.openxmlformats.org/drawingml/2006/table">
            <a:tbl>
              <a:tblPr firstRow="1" bandRow="1">
                <a:tableStyleId>{5940675A-B579-460E-94D1-54222C63F5DA}</a:tableStyleId>
              </a:tblPr>
              <a:tblGrid>
                <a:gridCol w="6629400"/>
              </a:tblGrid>
              <a:tr h="3581400">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s-ES" sz="1600" b="1" noProof="0" dirty="0" smtClean="0">
                          <a:solidFill>
                            <a:schemeClr val="tx1"/>
                          </a:solidFill>
                          <a:latin typeface="Helvetica" panose="020B0604020202020204" pitchFamily="34" charset="0"/>
                          <a:cs typeface="Helvetica" panose="020B0604020202020204" pitchFamily="34" charset="0"/>
                        </a:rPr>
                        <a:t>16. </a:t>
                      </a:r>
                      <a:r>
                        <a:rPr lang="es-ES" sz="1600" b="1" noProof="0" dirty="0" smtClean="0">
                          <a:latin typeface="Helvetica" panose="020B0604020202020204" pitchFamily="34" charset="0"/>
                          <a:cs typeface="Helvetica" panose="020B0604020202020204" pitchFamily="34" charset="0"/>
                        </a:rPr>
                        <a:t>¿Cómo un delfín toma aire?</a:t>
                      </a:r>
                      <a:r>
                        <a:rPr lang="es-ES" sz="1600" b="1" baseline="0" noProof="0" dirty="0" smtClean="0">
                          <a:latin typeface="Helvetica" pitchFamily="34" charset="0"/>
                          <a:cs typeface="Helvetica" pitchFamily="34" charset="0"/>
                        </a:rPr>
                        <a:t>  </a:t>
                      </a:r>
                    </a:p>
                    <a:p>
                      <a:pPr marL="341313" marR="0" indent="-341313" algn="l" defTabSz="966612" rtl="0" eaLnBrk="1" fontAlgn="auto" latinLnBrk="0" hangingPunct="1">
                        <a:lnSpc>
                          <a:spcPct val="100000"/>
                        </a:lnSpc>
                        <a:spcBef>
                          <a:spcPts val="0"/>
                        </a:spcBef>
                        <a:spcAft>
                          <a:spcPts val="0"/>
                        </a:spcAft>
                        <a:buClrTx/>
                        <a:buSzTx/>
                        <a:buFontTx/>
                        <a:buNone/>
                        <a:tabLst/>
                        <a:defRPr/>
                      </a:pPr>
                      <a:r>
                        <a:rPr lang="es-ES" sz="1600" b="1" baseline="0" noProof="0" dirty="0" smtClean="0">
                          <a:latin typeface="Helvetica" pitchFamily="34" charset="0"/>
                          <a:cs typeface="Helvetica" pitchFamily="34" charset="0"/>
                        </a:rPr>
                        <a:t>      Dibuja y escribe más sobre ello.  </a:t>
                      </a:r>
                      <a:endParaRPr lang="es-ES" sz="1200" b="1" noProof="0" dirty="0" smtClean="0">
                        <a:solidFill>
                          <a:schemeClr val="tx1"/>
                        </a:solidFill>
                        <a:latin typeface="Helvetica" panose="020B0604020202020204" pitchFamily="34" charset="0"/>
                        <a:cs typeface="Helvetica" panose="020B0604020202020204" pitchFamily="34" charset="0"/>
                      </a:endParaRPr>
                    </a:p>
                    <a:p>
                      <a:pPr marL="341313" indent="-341313"/>
                      <a:endParaRPr lang="es-ES" sz="1600" b="1" noProof="0" dirty="0" smtClean="0">
                        <a:solidFill>
                          <a:schemeClr val="tx1"/>
                        </a:solidFill>
                        <a:latin typeface="Helvetica" panose="020B0604020202020204" pitchFamily="34" charset="0"/>
                        <a:cs typeface="Helvetica" panose="020B0604020202020204" pitchFamily="34" charset="0"/>
                      </a:endParaRPr>
                    </a:p>
                    <a:p>
                      <a:pPr marL="342900" indent="-342900">
                        <a:buFont typeface="+mj-lt"/>
                        <a:buNone/>
                      </a:pPr>
                      <a:r>
                        <a:rPr lang="es-ES" sz="1600" b="1" baseline="0" noProof="0" dirty="0" smtClean="0">
                          <a:solidFill>
                            <a:schemeClr val="tx1"/>
                          </a:solidFill>
                          <a:latin typeface="Helvetica" panose="020B0604020202020204" pitchFamily="34" charset="0"/>
                          <a:cs typeface="Helvetica" panose="020B0604020202020204" pitchFamily="34" charset="0"/>
                        </a:rPr>
                        <a:t>      Los delfines tienen un ______________ para tomar aire.</a:t>
                      </a:r>
                    </a:p>
                  </a:txBody>
                  <a:tcPr marL="96012" marR="96012" marT="48768" marB="4876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cxnSp>
        <p:nvCxnSpPr>
          <p:cNvPr id="6" name="Straight Connector 5"/>
          <p:cNvCxnSpPr/>
          <p:nvPr/>
        </p:nvCxnSpPr>
        <p:spPr>
          <a:xfrm>
            <a:off x="304799" y="44958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1472145796"/>
              </p:ext>
            </p:extLst>
          </p:nvPr>
        </p:nvGraphicFramePr>
        <p:xfrm>
          <a:off x="5791200" y="3657600"/>
          <a:ext cx="1246465" cy="638534"/>
        </p:xfrm>
        <a:graphic>
          <a:graphicData uri="http://schemas.openxmlformats.org/drawingml/2006/table">
            <a:tbl>
              <a:tblPr/>
              <a:tblGrid>
                <a:gridCol w="1246465"/>
              </a:tblGrid>
              <a:tr h="217910">
                <a:tc>
                  <a:txBody>
                    <a:bodyPr/>
                    <a:lstStyle/>
                    <a:p>
                      <a:pPr marL="0" marR="0" algn="ctr">
                        <a:lnSpc>
                          <a:spcPct val="115000"/>
                        </a:lnSpc>
                        <a:spcBef>
                          <a:spcPts val="0"/>
                        </a:spcBef>
                        <a:spcAft>
                          <a:spcPts val="0"/>
                        </a:spcAft>
                      </a:pPr>
                      <a:r>
                        <a:rPr lang="es-MX" sz="800" b="1" noProof="0" dirty="0" smtClean="0">
                          <a:solidFill>
                            <a:srgbClr val="000000"/>
                          </a:solidFill>
                          <a:latin typeface="Calibri"/>
                          <a:ea typeface="Times New Roman"/>
                          <a:cs typeface="Times New Roman"/>
                        </a:rPr>
                        <a:t>Hacia  RI.1.2    DOK-2 Cl</a:t>
                      </a:r>
                      <a:endParaRPr lang="es-MX" sz="800" b="1" noProof="0" dirty="0">
                        <a:latin typeface="Calibri"/>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4270">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800" noProof="0" dirty="0" smtClean="0">
                          <a:latin typeface="+mn-lt"/>
                          <a:ea typeface="Calibri"/>
                          <a:cs typeface="Helvetica"/>
                        </a:rPr>
                        <a:t>Identifica</a:t>
                      </a:r>
                      <a:r>
                        <a:rPr lang="es-MX" sz="800" baseline="0" noProof="0" dirty="0" smtClean="0">
                          <a:latin typeface="+mn-lt"/>
                          <a:ea typeface="Calibri"/>
                          <a:cs typeface="Helvetica"/>
                        </a:rPr>
                        <a:t> detalles clave que apoyan la idea  principal </a:t>
                      </a:r>
                      <a:r>
                        <a:rPr lang="es-MX" sz="800" noProof="0" dirty="0" smtClean="0">
                          <a:latin typeface="+mn-lt"/>
                          <a:ea typeface="Calibri"/>
                          <a:cs typeface="Helvetica"/>
                        </a:rPr>
                        <a:t>(tema).</a:t>
                      </a: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78230692"/>
              </p:ext>
            </p:extLst>
          </p:nvPr>
        </p:nvGraphicFramePr>
        <p:xfrm>
          <a:off x="304799" y="8458200"/>
          <a:ext cx="1791789" cy="737342"/>
        </p:xfrm>
        <a:graphic>
          <a:graphicData uri="http://schemas.openxmlformats.org/drawingml/2006/table">
            <a:tbl>
              <a:tblPr/>
              <a:tblGrid>
                <a:gridCol w="1791789"/>
              </a:tblGrid>
              <a:tr h="176510">
                <a:tc>
                  <a:txBody>
                    <a:bodyPr/>
                    <a:lstStyle/>
                    <a:p>
                      <a:pPr marL="0" marR="0" algn="ctr">
                        <a:lnSpc>
                          <a:spcPct val="115000"/>
                        </a:lnSpc>
                        <a:spcBef>
                          <a:spcPts val="0"/>
                        </a:spcBef>
                        <a:spcAft>
                          <a:spcPts val="0"/>
                        </a:spcAft>
                      </a:pPr>
                      <a:r>
                        <a:rPr lang="en-US" sz="800" b="1" i="1" dirty="0" err="1" smtClean="0">
                          <a:latin typeface="+mn-lt"/>
                          <a:ea typeface="Calibri"/>
                          <a:cs typeface="Times New Roman"/>
                        </a:rPr>
                        <a:t>Hacia</a:t>
                      </a:r>
                      <a:r>
                        <a:rPr lang="en-US" sz="800" b="1" i="1" dirty="0" smtClean="0">
                          <a:latin typeface="+mn-lt"/>
                          <a:ea typeface="Calibri"/>
                          <a:cs typeface="Times New Roman"/>
                        </a:rPr>
                        <a:t>  RI.1.3           DOK-3 Cu</a:t>
                      </a:r>
                      <a:endParaRPr lang="en-US" sz="800" b="1" i="1" dirty="0">
                        <a:latin typeface="+mn-lt"/>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33089">
                <a:tc>
                  <a:txBody>
                    <a:bodyPr/>
                    <a:lstStyle/>
                    <a:p>
                      <a:pPr marL="0" marR="0" algn="l">
                        <a:lnSpc>
                          <a:spcPct val="115000"/>
                        </a:lnSpc>
                        <a:spcBef>
                          <a:spcPts val="0"/>
                        </a:spcBef>
                        <a:spcAft>
                          <a:spcPts val="0"/>
                        </a:spcAft>
                      </a:pPr>
                      <a:r>
                        <a:rPr lang="es-419" sz="800" dirty="0" smtClean="0">
                          <a:latin typeface="+mn-lt"/>
                          <a:ea typeface="Calibri"/>
                          <a:cs typeface="Helvetica"/>
                        </a:rPr>
                        <a:t>Describe la conexión de tiempo, secuencia, o causa y efecto entre dos  individuos, acontecimientos o ideas, o elementos de información,  en un texto.</a:t>
                      </a:r>
                      <a:endParaRPr lang="en-US" sz="800" u="sng" dirty="0" smtClean="0">
                        <a:latin typeface="+mn-lt"/>
                        <a:ea typeface="Calibri"/>
                        <a:cs typeface="Helvetica"/>
                      </a:endParaRP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395059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24707686"/>
              </p:ext>
            </p:extLst>
          </p:nvPr>
        </p:nvGraphicFramePr>
        <p:xfrm>
          <a:off x="381000" y="381000"/>
          <a:ext cx="6629401" cy="6248400"/>
        </p:xfrm>
        <a:graphic>
          <a:graphicData uri="http://schemas.openxmlformats.org/drawingml/2006/table">
            <a:tbl>
              <a:tblPr firstRow="1" bandRow="1">
                <a:tableStyleId>{5940675A-B579-460E-94D1-54222C63F5DA}</a:tableStyleId>
              </a:tblPr>
              <a:tblGrid>
                <a:gridCol w="6629401"/>
              </a:tblGrid>
              <a:tr h="3124200">
                <a:tc>
                  <a:txBody>
                    <a:bodyPr/>
                    <a:lstStyle/>
                    <a:p>
                      <a:pPr marL="400050" marR="0" indent="-400050" algn="l">
                        <a:lnSpc>
                          <a:spcPct val="115000"/>
                        </a:lnSpc>
                        <a:spcBef>
                          <a:spcPts val="0"/>
                        </a:spcBef>
                        <a:spcAft>
                          <a:spcPts val="600"/>
                        </a:spcAft>
                        <a:buNone/>
                      </a:pPr>
                      <a:r>
                        <a:rPr lang="es-E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17. </a:t>
                      </a:r>
                      <a:r>
                        <a:rPr lang="es-ES" sz="17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¿Dijo </a:t>
                      </a:r>
                      <a:r>
                        <a:rPr lang="es-E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James lo correcto cuando le dijo a Dylan: −Ahora tú tienes amigos aquí?  </a:t>
                      </a:r>
                    </a:p>
                    <a:p>
                      <a:pPr marL="0" marR="0" indent="0" algn="l" defTabSz="966612" rtl="0" eaLnBrk="1" fontAlgn="auto" latinLnBrk="0" hangingPunct="1">
                        <a:lnSpc>
                          <a:spcPct val="115000"/>
                        </a:lnSpc>
                        <a:spcBef>
                          <a:spcPts val="0"/>
                        </a:spcBef>
                        <a:spcAft>
                          <a:spcPts val="0"/>
                        </a:spcAft>
                        <a:buClrTx/>
                        <a:buSzTx/>
                        <a:buFontTx/>
                        <a:buNone/>
                        <a:tabLst/>
                        <a:defRPr/>
                      </a:pPr>
                      <a:r>
                        <a:rPr lang="es-ES" sz="1000" b="1" dirty="0" smtClean="0">
                          <a:solidFill>
                            <a:schemeClr val="tx1"/>
                          </a:solidFill>
                          <a:latin typeface="Helvetica" panose="020B0604020202020204" pitchFamily="34" charset="0"/>
                          <a:cs typeface="Helvetica" panose="020B0604020202020204" pitchFamily="34" charset="0"/>
                        </a:rPr>
                        <a:t>Escrito breve</a:t>
                      </a:r>
                      <a:r>
                        <a:rPr lang="es-ES" sz="1000" b="0" dirty="0" smtClean="0">
                          <a:solidFill>
                            <a:schemeClr val="tx1"/>
                          </a:solidFill>
                          <a:latin typeface="Helvetica" panose="020B0604020202020204" pitchFamily="34" charset="0"/>
                          <a:cs typeface="Helvetica" panose="020B0604020202020204" pitchFamily="34" charset="0"/>
                        </a:rPr>
                        <a:t>, </a:t>
                      </a:r>
                      <a:r>
                        <a:rPr lang="es-ES" sz="1000" b="0" baseline="0" dirty="0" smtClean="0">
                          <a:solidFill>
                            <a:schemeClr val="tx1"/>
                          </a:solidFill>
                          <a:latin typeface="Helvetica" panose="020B0604020202020204" pitchFamily="34" charset="0"/>
                          <a:cs typeface="Helvetica" panose="020B0604020202020204" pitchFamily="34" charset="0"/>
                        </a:rPr>
                        <a:t>W.1.1a,b “…</a:t>
                      </a:r>
                      <a:r>
                        <a:rPr lang="es-ES" sz="1000" dirty="0" smtClean="0"/>
                        <a:t>Escribe propuestas de opinión en las cuales presenta el tema o título del libro sobre</a:t>
                      </a:r>
                      <a:r>
                        <a:rPr lang="es-ES" sz="1000" baseline="0" dirty="0" smtClean="0"/>
                        <a:t> el cual está </a:t>
                      </a:r>
                      <a:r>
                        <a:rPr lang="es-ES" sz="1000" dirty="0" smtClean="0"/>
                        <a:t>escribiendo, expresa su opinión.”                                               </a:t>
                      </a:r>
                      <a:r>
                        <a:rPr lang="es-ES" sz="1000" b="0" i="0" kern="1200" noProof="0" dirty="0" smtClean="0">
                          <a:solidFill>
                            <a:schemeClr val="tx1"/>
                          </a:solidFill>
                          <a:latin typeface="Helvetica" pitchFamily="34" charset="0"/>
                          <a:ea typeface="+mn-ea"/>
                          <a:cs typeface="+mn-cs"/>
                        </a:rPr>
                        <a:t>(Maestro solamente) Puntaje final</a:t>
                      </a:r>
                      <a:r>
                        <a:rPr lang="es-ES" sz="1000" b="0" i="0" kern="1200" dirty="0" smtClean="0">
                          <a:solidFill>
                            <a:schemeClr val="tx1"/>
                          </a:solidFill>
                          <a:latin typeface="Helvetica" pitchFamily="34" charset="0"/>
                          <a:ea typeface="+mn-ea"/>
                          <a:cs typeface="Helvetica" panose="020B0604020202020204" pitchFamily="34" charset="0"/>
                        </a:rPr>
                        <a:t>_____</a:t>
                      </a:r>
                      <a:r>
                        <a:rPr lang="es-ES" sz="1000" b="0" i="1" noProof="0" dirty="0" smtClean="0">
                          <a:solidFill>
                            <a:schemeClr val="tx1"/>
                          </a:solidFill>
                          <a:latin typeface="Helvetica" panose="020B0604020202020204" pitchFamily="34" charset="0"/>
                          <a:cs typeface="Helvetica" panose="020B0604020202020204" pitchFamily="34" charset="0"/>
                        </a:rPr>
                        <a:t>___________</a:t>
                      </a:r>
                    </a:p>
                    <a:p>
                      <a:pPr marL="0" marR="0" indent="0" algn="l">
                        <a:lnSpc>
                          <a:spcPct val="115000"/>
                        </a:lnSpc>
                        <a:spcBef>
                          <a:spcPts val="0"/>
                        </a:spcBef>
                        <a:spcAft>
                          <a:spcPts val="0"/>
                        </a:spcAft>
                        <a:buNone/>
                      </a:pPr>
                      <a:endParaRPr lang="es-ES" sz="1000" b="0" dirty="0" smtClean="0">
                        <a:solidFill>
                          <a:schemeClr val="tx1"/>
                        </a:solidFill>
                        <a:latin typeface="Helvetica" panose="020B0604020202020204" pitchFamily="34" charset="0"/>
                        <a:cs typeface="Helvetica" panose="020B0604020202020204" pitchFamily="34" charset="0"/>
                      </a:endParaRPr>
                    </a:p>
                    <a:p>
                      <a:pPr marL="0" marR="834390" algn="l">
                        <a:lnSpc>
                          <a:spcPct val="115000"/>
                        </a:lnSpc>
                        <a:spcBef>
                          <a:spcPts val="0"/>
                        </a:spcBef>
                        <a:spcAft>
                          <a:spcPts val="0"/>
                        </a:spcAft>
                      </a:pPr>
                      <a:endParaRPr lang="es-ES" sz="1200" b="1" dirty="0" smtClean="0">
                        <a:solidFill>
                          <a:schemeClr val="tx1"/>
                        </a:solidFill>
                      </a:endParaRPr>
                    </a:p>
                    <a:p>
                      <a:pPr marL="0" marR="834390" algn="l">
                        <a:lnSpc>
                          <a:spcPct val="115000"/>
                        </a:lnSpc>
                        <a:spcBef>
                          <a:spcPts val="0"/>
                        </a:spcBef>
                        <a:spcAft>
                          <a:spcPts val="0"/>
                        </a:spcAft>
                      </a:pPr>
                      <a:endParaRPr lang="es-ES" sz="1200" b="1" dirty="0" smtClean="0">
                        <a:solidFill>
                          <a:schemeClr val="tx1"/>
                        </a:solidFill>
                      </a:endParaRPr>
                    </a:p>
                    <a:p>
                      <a:r>
                        <a:rPr lang="es-ES" sz="1800" dirty="0" smtClean="0">
                          <a:solidFill>
                            <a:schemeClr val="tx1"/>
                          </a:solidFill>
                        </a:rPr>
                        <a:t> </a:t>
                      </a:r>
                      <a:r>
                        <a:rPr lang="es-ES" sz="1800" b="1" dirty="0" smtClean="0">
                          <a:solidFill>
                            <a:schemeClr val="tx1"/>
                          </a:solidFill>
                        </a:rPr>
                        <a:t>Yo pienso que James</a:t>
                      </a:r>
                      <a:r>
                        <a:rPr lang="es-ES" sz="1800" b="1" baseline="0" dirty="0" smtClean="0">
                          <a:solidFill>
                            <a:schemeClr val="tx1"/>
                          </a:solidFill>
                        </a:rPr>
                        <a:t>_____________________________________.</a:t>
                      </a:r>
                      <a:endParaRPr lang="es-ES" sz="1800" dirty="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124200">
                <a:tc>
                  <a:txBody>
                    <a:bodyPr/>
                    <a:lstStyle/>
                    <a:p>
                      <a:endParaRPr lang="en-US" sz="1800" dirty="0">
                        <a:solidFill>
                          <a:schemeClr val="tx1"/>
                        </a:solidFill>
                      </a:endParaRPr>
                    </a:p>
                  </a:txBody>
                  <a:tcPr marL="96012" marR="96012" marT="48768" marB="48768">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7869151"/>
              </p:ext>
            </p:extLst>
          </p:nvPr>
        </p:nvGraphicFramePr>
        <p:xfrm>
          <a:off x="406400" y="3924301"/>
          <a:ext cx="6629401" cy="2552699"/>
        </p:xfrm>
        <a:graphic>
          <a:graphicData uri="http://schemas.openxmlformats.org/drawingml/2006/table">
            <a:tbl>
              <a:tblPr firstRow="1" bandRow="1">
                <a:tableStyleId>{5940675A-B579-460E-94D1-54222C63F5DA}</a:tableStyleId>
              </a:tblPr>
              <a:tblGrid>
                <a:gridCol w="6629401"/>
              </a:tblGrid>
              <a:tr h="2552699">
                <a:tc>
                  <a:txBody>
                    <a:bodyPr/>
                    <a:lstStyle/>
                    <a:p>
                      <a:pPr marL="342900" marR="0" indent="-342900" algn="l">
                        <a:lnSpc>
                          <a:spcPct val="115000"/>
                        </a:lnSpc>
                        <a:spcBef>
                          <a:spcPts val="0"/>
                        </a:spcBef>
                        <a:spcAft>
                          <a:spcPts val="0"/>
                        </a:spcAft>
                        <a:buAutoNum type="arabicPeriod" startAt="18"/>
                      </a:pPr>
                      <a:r>
                        <a:rPr lang="es-E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Termina el párrafo para mostrar la opinión de la niña.</a:t>
                      </a:r>
                    </a:p>
                    <a:p>
                      <a:pPr marL="0" marR="0" indent="0" algn="l">
                        <a:lnSpc>
                          <a:spcPct val="115000"/>
                        </a:lnSpc>
                        <a:spcBef>
                          <a:spcPts val="0"/>
                        </a:spcBef>
                        <a:spcAft>
                          <a:spcPts val="0"/>
                        </a:spcAft>
                        <a:buNone/>
                      </a:pPr>
                      <a:r>
                        <a:rPr lang="es-ES" sz="1000" b="1" dirty="0" smtClean="0">
                          <a:solidFill>
                            <a:schemeClr val="tx1"/>
                          </a:solidFill>
                          <a:latin typeface="Helvetica" panose="020B0604020202020204" pitchFamily="34" charset="0"/>
                          <a:cs typeface="Helvetica" panose="020B0604020202020204" pitchFamily="34" charset="0"/>
                        </a:rPr>
                        <a:t>Escribe</a:t>
                      </a:r>
                      <a:r>
                        <a:rPr lang="es-ES" sz="1000" b="1" baseline="0" dirty="0" smtClean="0">
                          <a:solidFill>
                            <a:schemeClr val="tx1"/>
                          </a:solidFill>
                          <a:latin typeface="Helvetica" panose="020B0604020202020204" pitchFamily="34" charset="0"/>
                          <a:cs typeface="Helvetica" panose="020B0604020202020204" pitchFamily="34" charset="0"/>
                        </a:rPr>
                        <a:t> para revisar </a:t>
                      </a:r>
                      <a:r>
                        <a:rPr lang="es-ES" sz="1000" b="0" baseline="0" dirty="0" smtClean="0">
                          <a:solidFill>
                            <a:schemeClr val="tx1"/>
                          </a:solidFill>
                          <a:latin typeface="Helvetica" panose="020B0604020202020204" pitchFamily="34" charset="0"/>
                          <a:cs typeface="Helvetica" panose="020B0604020202020204" pitchFamily="34" charset="0"/>
                        </a:rPr>
                        <a:t>W.1.1c “…</a:t>
                      </a:r>
                      <a:r>
                        <a:rPr lang="es-ES" sz="1000" dirty="0" smtClean="0"/>
                        <a:t>ofrece razones</a:t>
                      </a:r>
                      <a:r>
                        <a:rPr lang="es-ES" sz="1000" baseline="0" dirty="0" smtClean="0"/>
                        <a:t> para apoyar la</a:t>
                      </a:r>
                      <a:r>
                        <a:rPr lang="es-ES" sz="1000" dirty="0" smtClean="0"/>
                        <a:t> </a:t>
                      </a:r>
                      <a:r>
                        <a:rPr lang="es-ES" sz="1000" baseline="0" dirty="0" smtClean="0"/>
                        <a:t>opinión</a:t>
                      </a:r>
                      <a:r>
                        <a:rPr lang="es-ES" sz="1000" dirty="0" smtClean="0"/>
                        <a:t>.”</a:t>
                      </a:r>
                      <a:r>
                        <a:rPr lang="es-ES" sz="1000" b="0" i="0" kern="1200" noProof="0" dirty="0" smtClean="0">
                          <a:solidFill>
                            <a:schemeClr val="tx1"/>
                          </a:solidFill>
                          <a:latin typeface="Helvetica" pitchFamily="34" charset="0"/>
                          <a:ea typeface="+mn-ea"/>
                          <a:cs typeface="+mn-cs"/>
                        </a:rPr>
                        <a:t>)                          Puntaje final</a:t>
                      </a:r>
                      <a:r>
                        <a:rPr lang="es-ES" sz="1000" b="0" i="0" kern="1200" dirty="0" smtClean="0">
                          <a:solidFill>
                            <a:schemeClr val="tx1"/>
                          </a:solidFill>
                          <a:latin typeface="Helvetica" pitchFamily="34" charset="0"/>
                          <a:ea typeface="+mn-ea"/>
                          <a:cs typeface="Helvetica" panose="020B0604020202020204" pitchFamily="34" charset="0"/>
                        </a:rPr>
                        <a:t>_____</a:t>
                      </a:r>
                      <a:r>
                        <a:rPr lang="es-ES" sz="1000" b="0" i="1" noProof="0" dirty="0" smtClean="0">
                          <a:solidFill>
                            <a:schemeClr val="tx1"/>
                          </a:solidFill>
                          <a:latin typeface="Helvetica" panose="020B0604020202020204" pitchFamily="34" charset="0"/>
                          <a:cs typeface="Helvetica" panose="020B0604020202020204" pitchFamily="34" charset="0"/>
                        </a:rPr>
                        <a:t>___</a:t>
                      </a:r>
                      <a:r>
                        <a:rPr lang="es-E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     </a:t>
                      </a:r>
                    </a:p>
                    <a:p>
                      <a:pPr marL="114300" marR="0" indent="-114300" algn="l">
                        <a:lnSpc>
                          <a:spcPct val="115000"/>
                        </a:lnSpc>
                        <a:spcBef>
                          <a:spcPts val="0"/>
                        </a:spcBef>
                        <a:spcAft>
                          <a:spcPts val="0"/>
                        </a:spcAft>
                        <a:buNone/>
                      </a:pPr>
                      <a:r>
                        <a:rPr lang="es-E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     </a:t>
                      </a:r>
                    </a:p>
                    <a:p>
                      <a:pPr marL="114300" marR="0" indent="-114300" algn="l">
                        <a:lnSpc>
                          <a:spcPct val="115000"/>
                        </a:lnSpc>
                        <a:spcBef>
                          <a:spcPts val="0"/>
                        </a:spcBef>
                        <a:spcAft>
                          <a:spcPts val="0"/>
                        </a:spcAft>
                        <a:buNone/>
                      </a:pPr>
                      <a:r>
                        <a:rPr lang="es-ES" sz="1600" b="0" kern="1200" baseline="0" dirty="0" smtClean="0">
                          <a:solidFill>
                            <a:srgbClr val="000000"/>
                          </a:solidFill>
                          <a:effectLst/>
                          <a:latin typeface="Helvetica" panose="020B0604020202020204" pitchFamily="34" charset="0"/>
                          <a:ea typeface="Times New Roman"/>
                          <a:cs typeface="Helvetica" panose="020B0604020202020204" pitchFamily="34" charset="0"/>
                        </a:rPr>
                        <a:t>  La niña se sentó en la yerba. Su gato estaba en el árbol. El gato no quería bajar. La niña pensó _____________________________  porque _____________________________________________.</a:t>
                      </a:r>
                      <a:endParaRPr lang="es-ES" sz="1600" b="0" kern="1200" dirty="0" smtClean="0">
                        <a:solidFill>
                          <a:srgbClr val="000000"/>
                        </a:solidFill>
                        <a:effectLst/>
                        <a:latin typeface="Helvetica" panose="020B0604020202020204" pitchFamily="34" charset="0"/>
                        <a:ea typeface="Times New Roman"/>
                        <a:cs typeface="Helvetica" panose="020B0604020202020204" pitchFamily="34" charset="0"/>
                      </a:endParaRPr>
                    </a:p>
                    <a:p>
                      <a:r>
                        <a:rPr lang="en-US" sz="1800" dirty="0" smtClean="0">
                          <a:solidFill>
                            <a:schemeClr val="tx1"/>
                          </a:solidFill>
                        </a:rPr>
                        <a:t> </a:t>
                      </a:r>
                      <a:endParaRPr lang="en-US" sz="1800" dirty="0">
                        <a:solidFill>
                          <a:schemeClr val="tx1"/>
                        </a:solidFill>
                      </a:endParaRPr>
                    </a:p>
                  </a:txBody>
                  <a:tcPr marL="96012" marR="96012"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490794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04800" y="44958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5800" y="4887676"/>
            <a:ext cx="6223000" cy="2273005"/>
          </a:xfrm>
          <a:prstGeom prst="rect">
            <a:avLst/>
          </a:prstGeom>
          <a:noFill/>
          <a:ln>
            <a:noFill/>
          </a:ln>
        </p:spPr>
        <p:txBody>
          <a:bodyPr wrap="square" lIns="102180" tIns="51091" rIns="102180" bIns="51091">
            <a:spAutoFit/>
          </a:bodyPr>
          <a:lstStyle/>
          <a:p>
            <a:pPr marL="339725" indent="-339725"/>
            <a:r>
              <a:rPr lang="en-US" sz="1700" b="1" dirty="0" smtClean="0">
                <a:latin typeface="Helvetica" panose="020B0604020202020204" pitchFamily="34" charset="0"/>
                <a:cs typeface="Helvetica" pitchFamily="34" charset="0"/>
              </a:rPr>
              <a:t>20</a:t>
            </a:r>
            <a:r>
              <a:rPr lang="es-ES" sz="1700" b="1" dirty="0" smtClean="0">
                <a:latin typeface="Helvetica" panose="020B0604020202020204" pitchFamily="34" charset="0"/>
                <a:cs typeface="Helvetica" pitchFamily="34" charset="0"/>
              </a:rPr>
              <a:t>. ¿Cuál de estas oraciones muestra el uso correcto de  la mayúscula y el punto?       </a:t>
            </a:r>
          </a:p>
          <a:p>
            <a:pPr algn="r"/>
            <a:r>
              <a:rPr lang="es-ES" sz="1100" dirty="0" smtClean="0">
                <a:latin typeface="Helvetica" panose="020B0604020202020204" pitchFamily="34" charset="0"/>
                <a:cs typeface="Helvetica" panose="020B0604020202020204" pitchFamily="34" charset="0"/>
              </a:rPr>
              <a:t>Estándar: L.1.1a - Editar y clarificar lenguaje</a:t>
            </a:r>
          </a:p>
          <a:p>
            <a:pPr marL="627063" indent="-341313">
              <a:buFont typeface="+mj-lt"/>
              <a:buAutoNum type="alphaUcPeriod"/>
            </a:pPr>
            <a:r>
              <a:rPr lang="es-ES" sz="1600" dirty="0" smtClean="0">
                <a:latin typeface="Helvetica" pitchFamily="34" charset="0"/>
                <a:cs typeface="Helvetica" pitchFamily="34" charset="0"/>
              </a:rPr>
              <a:t>Ven a mi casa</a:t>
            </a:r>
          </a:p>
          <a:p>
            <a:pPr marL="627063" indent="-341313">
              <a:buFont typeface="+mj-lt"/>
              <a:buAutoNum type="alphaUcPeriod"/>
            </a:pPr>
            <a:endParaRPr lang="es-ES" sz="1600" dirty="0" smtClean="0">
              <a:latin typeface="Helvetica" pitchFamily="34" charset="0"/>
              <a:cs typeface="Helvetica" pitchFamily="34" charset="0"/>
            </a:endParaRPr>
          </a:p>
          <a:p>
            <a:pPr marL="627063" indent="-341313">
              <a:buFont typeface="+mj-lt"/>
              <a:buAutoNum type="alphaUcPeriod"/>
            </a:pPr>
            <a:r>
              <a:rPr lang="es-ES" sz="1600" dirty="0" smtClean="0">
                <a:latin typeface="Helvetica" pitchFamily="34" charset="0"/>
                <a:cs typeface="Helvetica" pitchFamily="34" charset="0"/>
              </a:rPr>
              <a:t>Ven a mi Casa.</a:t>
            </a:r>
          </a:p>
          <a:p>
            <a:pPr marL="627063" indent="-341313">
              <a:buFont typeface="+mj-lt"/>
              <a:buAutoNum type="alphaUcPeriod"/>
            </a:pPr>
            <a:endParaRPr lang="es-ES" sz="1600" dirty="0" smtClean="0">
              <a:latin typeface="Helvetica" pitchFamily="34" charset="0"/>
              <a:cs typeface="Helvetica" pitchFamily="34" charset="0"/>
            </a:endParaRPr>
          </a:p>
          <a:p>
            <a:pPr marL="627063" indent="-341313">
              <a:buFont typeface="+mj-lt"/>
              <a:buAutoNum type="alphaUcPeriod"/>
            </a:pPr>
            <a:r>
              <a:rPr lang="es-ES" sz="1600" dirty="0" smtClean="0">
                <a:latin typeface="Helvetica" pitchFamily="34" charset="0"/>
                <a:cs typeface="Helvetica" pitchFamily="34" charset="0"/>
              </a:rPr>
              <a:t>Ven a mi casa.</a:t>
            </a:r>
          </a:p>
          <a:p>
            <a:pPr marL="796854" indent="-342869">
              <a:buFont typeface="+mj-lt"/>
              <a:buAutoNum type="alphaUcPeriod"/>
            </a:pPr>
            <a:endParaRPr lang="en-US" sz="1600" dirty="0">
              <a:latin typeface="Helvetica" pitchFamily="34" charset="0"/>
              <a:cs typeface="Helvetica" pitchFamily="34" charset="0"/>
            </a:endParaRPr>
          </a:p>
        </p:txBody>
      </p:sp>
      <p:sp>
        <p:nvSpPr>
          <p:cNvPr id="3" name="Rectangle 2"/>
          <p:cNvSpPr/>
          <p:nvPr/>
        </p:nvSpPr>
        <p:spPr>
          <a:xfrm>
            <a:off x="527630" y="548249"/>
            <a:ext cx="6462450" cy="2482864"/>
          </a:xfrm>
          <a:prstGeom prst="rect">
            <a:avLst/>
          </a:prstGeom>
        </p:spPr>
        <p:txBody>
          <a:bodyPr wrap="square" lIns="96653" tIns="48326" rIns="96653" bIns="48326">
            <a:spAutoFit/>
          </a:bodyPr>
          <a:lstStyle/>
          <a:p>
            <a:r>
              <a:rPr lang="es-ES" sz="1700" b="1" dirty="0" smtClean="0">
                <a:latin typeface="Helvetica" panose="020B0604020202020204" pitchFamily="34" charset="0"/>
                <a:cs typeface="Helvetica" pitchFamily="34" charset="0"/>
              </a:rPr>
              <a:t>19. </a:t>
            </a:r>
            <a:r>
              <a:rPr lang="es-ES" sz="1800" b="1" dirty="0" smtClean="0">
                <a:latin typeface="+mj-lt"/>
                <a:cs typeface="Helvetica" panose="020B0604020202020204" pitchFamily="34" charset="0"/>
              </a:rPr>
              <a:t>¿Qué conjunto de palabras forman una oración completa? </a:t>
            </a:r>
            <a:endParaRPr lang="es-ES" sz="1800" dirty="0" smtClean="0"/>
          </a:p>
          <a:p>
            <a:r>
              <a:rPr lang="es-ES" sz="1800" b="1" dirty="0" smtClean="0">
                <a:latin typeface="Helvetica" panose="020B0604020202020204" pitchFamily="34" charset="0"/>
                <a:cs typeface="Helvetica" panose="020B0604020202020204" pitchFamily="34" charset="0"/>
              </a:rPr>
              <a:t>                                                          </a:t>
            </a:r>
            <a:r>
              <a:rPr lang="es-ES" sz="1100" dirty="0" smtClean="0">
                <a:latin typeface="Helvetica" panose="020B0604020202020204" pitchFamily="34" charset="0"/>
                <a:cs typeface="Helvetica" panose="020B0604020202020204" pitchFamily="34" charset="0"/>
              </a:rPr>
              <a:t>Estándar: L.1.6 - Lenguaje y vocabulario</a:t>
            </a:r>
            <a:endParaRPr lang="es-ES" sz="1700" b="1" i="1" dirty="0" smtClean="0"/>
          </a:p>
          <a:p>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el gato</a:t>
            </a:r>
          </a:p>
          <a:p>
            <a:pPr marL="801617" indent="-342869">
              <a:buFont typeface="+mj-lt"/>
              <a:buAutoNum type="alphaUcPeriod"/>
            </a:pPr>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Yo veo el gato.</a:t>
            </a:r>
          </a:p>
          <a:p>
            <a:pPr marL="801617" indent="-342869">
              <a:buFont typeface="+mj-lt"/>
              <a:buAutoNum type="alphaUcPeriod"/>
            </a:pPr>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yo soy grande</a:t>
            </a:r>
          </a:p>
          <a:p>
            <a:pPr marL="801617" indent="-342869">
              <a:buFont typeface="+mj-lt"/>
              <a:buAutoNum type="alphaUcPeriod"/>
            </a:pPr>
            <a:endParaRPr lang="en-US" sz="1700" dirty="0">
              <a:latin typeface="Helvetica" pitchFamily="34" charset="0"/>
              <a:cs typeface="Helvetica" pitchFamily="34" charset="0"/>
            </a:endParaRPr>
          </a:p>
        </p:txBody>
      </p:sp>
      <p:grpSp>
        <p:nvGrpSpPr>
          <p:cNvPr id="20" name="Group 19"/>
          <p:cNvGrpSpPr/>
          <p:nvPr/>
        </p:nvGrpSpPr>
        <p:grpSpPr>
          <a:xfrm>
            <a:off x="685800" y="1484122"/>
            <a:ext cx="231781" cy="1183724"/>
            <a:chOff x="953537" y="5708262"/>
            <a:chExt cx="231781" cy="1183724"/>
          </a:xfrm>
        </p:grpSpPr>
        <p:sp>
          <p:nvSpPr>
            <p:cNvPr id="21"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90"/>
            <p:cNvSpPr/>
            <p:nvPr/>
          </p:nvSpPr>
          <p:spPr>
            <a:xfrm>
              <a:off x="953537" y="620345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3" name="Shape 91"/>
            <p:cNvSpPr/>
            <p:nvPr/>
          </p:nvSpPr>
          <p:spPr>
            <a:xfrm>
              <a:off x="953537" y="666338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4" name="Group 23"/>
          <p:cNvGrpSpPr/>
          <p:nvPr/>
        </p:nvGrpSpPr>
        <p:grpSpPr>
          <a:xfrm>
            <a:off x="687219" y="5638800"/>
            <a:ext cx="231781" cy="1183724"/>
            <a:chOff x="953537" y="5708262"/>
            <a:chExt cx="231781" cy="1183724"/>
          </a:xfrm>
        </p:grpSpPr>
        <p:sp>
          <p:nvSpPr>
            <p:cNvPr id="25" name="Shape 89"/>
            <p:cNvSpPr/>
            <p:nvPr/>
          </p:nvSpPr>
          <p:spPr>
            <a:xfrm>
              <a:off x="956715" y="570826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6" name="Shape 90"/>
            <p:cNvSpPr/>
            <p:nvPr/>
          </p:nvSpPr>
          <p:spPr>
            <a:xfrm>
              <a:off x="953537" y="620345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7" name="Shape 91"/>
            <p:cNvSpPr/>
            <p:nvPr/>
          </p:nvSpPr>
          <p:spPr>
            <a:xfrm>
              <a:off x="953537" y="666338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2745310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87" y="1349375"/>
            <a:ext cx="6016625" cy="568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537" y="267936"/>
            <a:ext cx="2734733" cy="126803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0691" tIns="45346" rIns="90691" bIns="45346"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45886327"/>
              </p:ext>
            </p:extLst>
          </p:nvPr>
        </p:nvGraphicFramePr>
        <p:xfrm>
          <a:off x="975360" y="698350"/>
          <a:ext cx="5120640" cy="5806261"/>
        </p:xfrm>
        <a:graphic>
          <a:graphicData uri="http://schemas.openxmlformats.org/drawingml/2006/table">
            <a:tbl>
              <a:tblPr firstRow="1" bandRow="1">
                <a:tableStyleId>{5940675A-B579-460E-94D1-54222C63F5DA}</a:tableStyleId>
              </a:tblPr>
              <a:tblGrid>
                <a:gridCol w="2600960"/>
                <a:gridCol w="2519680"/>
              </a:tblGrid>
              <a:tr h="1293786">
                <a:tc gridSpan="2">
                  <a:txBody>
                    <a:bodyPr/>
                    <a:lstStyle/>
                    <a:p>
                      <a:pPr algn="ctr"/>
                      <a:endParaRPr kumimoji="0" lang="es-419" sz="14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4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4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4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100" noProof="0" dirty="0"/>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000" b="0" noProof="0" dirty="0">
                        <a:solidFill>
                          <a:srgbClr val="FF0000"/>
                        </a:solidFill>
                        <a:latin typeface="Lucida Handwriting" panose="03010101010101010101" pitchFamily="66" charset="0"/>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65946" y="-82326"/>
            <a:ext cx="325120" cy="3155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5889" tIns="47944" rIns="95889" bIns="47944" numCol="1" anchor="t" anchorCtr="0" compatLnSpc="1">
            <a:prstTxWarp prst="textNoShape">
              <a:avLst/>
            </a:prstTxWarp>
          </a:bodyPr>
          <a:lstStyle/>
          <a:p>
            <a:endParaRPr lang="en-US" sz="1788"/>
          </a:p>
        </p:txBody>
      </p:sp>
      <p:graphicFrame>
        <p:nvGraphicFramePr>
          <p:cNvPr id="6" name="Table 5"/>
          <p:cNvGraphicFramePr>
            <a:graphicFrameLocks noGrp="1"/>
          </p:cNvGraphicFramePr>
          <p:nvPr>
            <p:extLst>
              <p:ext uri="{D42A27DB-BD31-4B8C-83A1-F6EECF244321}">
                <p14:modId xmlns:p14="http://schemas.microsoft.com/office/powerpoint/2010/main" val="2263193114"/>
              </p:ext>
            </p:extLst>
          </p:nvPr>
        </p:nvGraphicFramePr>
        <p:xfrm>
          <a:off x="210637" y="7239000"/>
          <a:ext cx="6862145" cy="527304"/>
        </p:xfrm>
        <a:graphic>
          <a:graphicData uri="http://schemas.openxmlformats.org/drawingml/2006/table">
            <a:tbl>
              <a:tblPr firstRow="1" bandRow="1">
                <a:tableStyleId>{2D5ABB26-0587-4C30-8999-92F81FD0307C}</a:tableStyleId>
              </a:tblPr>
              <a:tblGrid>
                <a:gridCol w="6862145"/>
              </a:tblGrid>
              <a:tr h="527304">
                <a:tc>
                  <a:txBody>
                    <a:bodyPr/>
                    <a:lstStyle/>
                    <a:p>
                      <a:pPr algn="ctr"/>
                      <a:r>
                        <a:rPr lang="en-US" sz="1400" b="1" i="1" dirty="0" smtClean="0"/>
                        <a:t>Gracias a </a:t>
                      </a:r>
                      <a:r>
                        <a:rPr lang="en-US" sz="1400" b="1" i="1" dirty="0" err="1" smtClean="0"/>
                        <a:t>todos</a:t>
                      </a:r>
                      <a:r>
                        <a:rPr lang="en-US" sz="1400" b="1" i="1" dirty="0" smtClean="0"/>
                        <a:t> los </a:t>
                      </a:r>
                      <a:r>
                        <a:rPr lang="en-US" sz="1400" b="1" i="1" dirty="0" err="1" smtClean="0"/>
                        <a:t>que</a:t>
                      </a:r>
                      <a:r>
                        <a:rPr lang="en-US" sz="1400" b="1" i="1" dirty="0" smtClean="0"/>
                        <a:t> </a:t>
                      </a:r>
                      <a:r>
                        <a:rPr lang="en-US" sz="1400" b="1" i="1" dirty="0" err="1" smtClean="0"/>
                        <a:t>participaron</a:t>
                      </a:r>
                      <a:r>
                        <a:rPr lang="en-US" sz="1400" b="1" i="1" dirty="0" smtClean="0"/>
                        <a:t> </a:t>
                      </a:r>
                      <a:r>
                        <a:rPr lang="en-US" sz="1400" b="1" i="1" dirty="0" err="1" smtClean="0"/>
                        <a:t>en</a:t>
                      </a:r>
                      <a:r>
                        <a:rPr lang="en-US" sz="1400" b="1" i="1" dirty="0" smtClean="0"/>
                        <a:t> la </a:t>
                      </a:r>
                      <a:r>
                        <a:rPr lang="en-US" sz="1400" b="1" i="1" dirty="0" err="1" smtClean="0"/>
                        <a:t>traducción</a:t>
                      </a:r>
                      <a:r>
                        <a:rPr lang="en-US" sz="1400" b="1" i="1" dirty="0" smtClean="0"/>
                        <a:t> de </a:t>
                      </a:r>
                      <a:r>
                        <a:rPr lang="en-US" sz="1400" b="1" i="1" dirty="0" err="1" smtClean="0"/>
                        <a:t>esta</a:t>
                      </a:r>
                      <a:r>
                        <a:rPr lang="en-US" sz="1400" b="1" i="1" dirty="0" smtClean="0"/>
                        <a:t> </a:t>
                      </a:r>
                      <a:r>
                        <a:rPr lang="en-US" sz="1400" b="1" i="1" dirty="0" err="1" smtClean="0"/>
                        <a:t>evaluación</a:t>
                      </a:r>
                      <a:r>
                        <a:rPr lang="en-US" sz="14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err="1" smtClean="0"/>
                        <a:t>bajo</a:t>
                      </a:r>
                      <a:r>
                        <a:rPr lang="en-US" sz="1400" b="1" i="1" dirty="0" smtClean="0"/>
                        <a:t> la </a:t>
                      </a:r>
                      <a:r>
                        <a:rPr lang="en-US" sz="1400" b="1" i="1" dirty="0" err="1" smtClean="0"/>
                        <a:t>coordinación</a:t>
                      </a:r>
                      <a:r>
                        <a:rPr lang="en-US" sz="14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tc>
              </a:tr>
            </a:tbl>
          </a:graphicData>
        </a:graphic>
      </p:graphicFrame>
    </p:spTree>
    <p:extLst>
      <p:ext uri="{BB962C8B-B14F-4D97-AF65-F5344CB8AC3E}">
        <p14:creationId xmlns:p14="http://schemas.microsoft.com/office/powerpoint/2010/main" val="1632226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4238061"/>
              </p:ext>
            </p:extLst>
          </p:nvPr>
        </p:nvGraphicFramePr>
        <p:xfrm>
          <a:off x="971080" y="5257800"/>
          <a:ext cx="4953000" cy="3525520"/>
        </p:xfrm>
        <a:graphic>
          <a:graphicData uri="http://schemas.openxmlformats.org/drawingml/2006/table">
            <a:tbl>
              <a:tblPr firstRow="1" bandRow="1">
                <a:tableStyleId>{5940675A-B579-460E-94D1-54222C63F5DA}</a:tableStyleId>
              </a:tblPr>
              <a:tblGrid>
                <a:gridCol w="533400"/>
                <a:gridCol w="2610320"/>
                <a:gridCol w="457200"/>
                <a:gridCol w="437680"/>
                <a:gridCol w="457200"/>
                <a:gridCol w="457200"/>
              </a:tblGrid>
              <a:tr h="304800">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dirty="0" smtClean="0"/>
                        <a:t>Texto informativo</a:t>
                      </a:r>
                    </a:p>
                  </a:txBody>
                  <a:tcPr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s-419"/>
                    </a:p>
                  </a:txBody>
                  <a:tcPr/>
                </a:tc>
                <a:tc hMerge="1">
                  <a:txBody>
                    <a:bodyPr/>
                    <a:lstStyle/>
                    <a:p>
                      <a:endParaRPr lang="es-419"/>
                    </a:p>
                  </a:txBody>
                  <a:tcPr/>
                </a:tc>
                <a:tc hMerge="1">
                  <a:txBody>
                    <a:bodyPr/>
                    <a:lstStyle/>
                    <a:p>
                      <a:endParaRPr lang="en-US" sz="1000"/>
                    </a:p>
                  </a:txBody>
                  <a:tcPr>
                    <a:solidFill>
                      <a:schemeClr val="bg1"/>
                    </a:solidFill>
                  </a:tcPr>
                </a:tc>
                <a:tc hMerge="1">
                  <a:txBody>
                    <a:bodyPr/>
                    <a:lstStyle/>
                    <a:p>
                      <a:endParaRPr lang="es-419"/>
                    </a:p>
                  </a:txBody>
                  <a:tcPr/>
                </a:tc>
              </a:tr>
              <a:tr h="304800">
                <a:tc>
                  <a:txBody>
                    <a:bodyPr/>
                    <a:lstStyle/>
                    <a:p>
                      <a:pPr algn="ctr">
                        <a:lnSpc>
                          <a:spcPct val="100000"/>
                        </a:lnSpc>
                        <a:spcAft>
                          <a:spcPts val="0"/>
                        </a:spcAft>
                      </a:pPr>
                      <a:r>
                        <a:rPr lang="en-US" sz="1400" b="1" dirty="0" smtClean="0"/>
                        <a:t>9 </a:t>
                      </a:r>
                      <a:endParaRPr lang="en-US" sz="1400" b="1" dirty="0"/>
                    </a:p>
                  </a:txBody>
                  <a:tcPr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rgbClr val="000000"/>
                          </a:solidFill>
                          <a:latin typeface="+mn-lt"/>
                          <a:ea typeface="Times New Roman"/>
                          <a:cs typeface="Times New Roman"/>
                        </a:rPr>
                        <a:t>Yo puedo responder </a:t>
                      </a:r>
                      <a:r>
                        <a:rPr lang="es-ES" sz="1000" b="1" baseline="0" dirty="0" smtClean="0">
                          <a:solidFill>
                            <a:srgbClr val="000000"/>
                          </a:solidFill>
                          <a:latin typeface="+mn-lt"/>
                          <a:ea typeface="Times New Roman"/>
                          <a:cs typeface="Times New Roman"/>
                        </a:rPr>
                        <a:t> a preguntas que cuestionan  </a:t>
                      </a:r>
                      <a:r>
                        <a:rPr lang="es-ES" sz="1000" b="1" i="1" baseline="0" dirty="0" smtClean="0">
                          <a:solidFill>
                            <a:srgbClr val="000000"/>
                          </a:solidFill>
                          <a:latin typeface="+mn-lt"/>
                          <a:ea typeface="Times New Roman"/>
                          <a:cs typeface="Times New Roman"/>
                        </a:rPr>
                        <a:t>“¿por qué? </a:t>
                      </a:r>
                      <a:r>
                        <a:rPr lang="es-ES" sz="1000" b="1" baseline="0" dirty="0" smtClean="0">
                          <a:solidFill>
                            <a:srgbClr val="000000"/>
                          </a:solidFill>
                          <a:latin typeface="+mn-lt"/>
                          <a:ea typeface="Times New Roman"/>
                          <a:cs typeface="Times New Roman"/>
                        </a:rPr>
                        <a:t>” </a:t>
                      </a:r>
                      <a:r>
                        <a:rPr kumimoji="0" lang="es-ES" sz="1000" b="0" i="1" u="none" strike="noStrike" kern="1200" cap="none" spc="0" normalizeH="0" baseline="0" noProof="0" dirty="0" smtClean="0">
                          <a:ln>
                            <a:noFill/>
                          </a:ln>
                          <a:solidFill>
                            <a:prstClr val="black"/>
                          </a:solidFill>
                          <a:effectLst/>
                          <a:uLnTx/>
                          <a:uFillTx/>
                          <a:latin typeface="+mn-lt"/>
                          <a:ea typeface="Times New Roman"/>
                          <a:cs typeface="Times New Roman"/>
                        </a:rPr>
                        <a:t>RI.1.1</a:t>
                      </a:r>
                      <a:endParaRPr kumimoji="0" lang="es-ES"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10</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latin typeface="+mn-lt"/>
                          <a:ea typeface="Calibri"/>
                          <a:cs typeface="Helvetica"/>
                        </a:rPr>
                        <a:t>Yo puedo encontrar</a:t>
                      </a:r>
                      <a:r>
                        <a:rPr lang="es-ES" sz="1000" b="1" baseline="0" dirty="0" smtClean="0">
                          <a:latin typeface="+mn-lt"/>
                          <a:ea typeface="Calibri"/>
                          <a:cs typeface="Helvetica"/>
                        </a:rPr>
                        <a:t> detalles importantes en el texto. </a:t>
                      </a:r>
                      <a:r>
                        <a:rPr lang="es-ES" sz="1000" b="1" dirty="0" smtClean="0">
                          <a:latin typeface="+mn-lt"/>
                          <a:ea typeface="Times New Roman"/>
                          <a:cs typeface="Times New Roman"/>
                        </a:rPr>
                        <a:t> </a:t>
                      </a:r>
                      <a:r>
                        <a:rPr lang="es-ES" sz="1000" b="0" i="1" dirty="0" smtClean="0">
                          <a:latin typeface="+mn-lt"/>
                          <a:ea typeface="Times New Roman"/>
                          <a:cs typeface="Times New Roman"/>
                        </a:rPr>
                        <a:t>RI.1.1</a:t>
                      </a:r>
                      <a:endParaRPr lang="es-ES" sz="1000" b="1" dirty="0" smtClean="0">
                        <a:solidFill>
                          <a:schemeClr val="tx1"/>
                        </a:solidFill>
                        <a:effectLst/>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11</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latin typeface="+mn-lt"/>
                          <a:ea typeface="Times New Roman"/>
                          <a:cs typeface="Times New Roman"/>
                        </a:rPr>
                        <a:t>Yo puedo encontrar detalles importantes sobre el tema.</a:t>
                      </a:r>
                      <a:r>
                        <a:rPr lang="es-ES" sz="1000" b="1" baseline="0" dirty="0" smtClean="0">
                          <a:latin typeface="+mn-lt"/>
                          <a:ea typeface="Times New Roman"/>
                          <a:cs typeface="Times New Roman"/>
                        </a:rPr>
                        <a:t>  </a:t>
                      </a:r>
                      <a:r>
                        <a:rPr lang="es-ES" sz="1000" b="0" i="1" baseline="0" dirty="0" smtClean="0">
                          <a:latin typeface="+mn-lt"/>
                          <a:ea typeface="Times New Roman"/>
                          <a:cs typeface="Times New Roman"/>
                        </a:rPr>
                        <a:t>RI.1.2</a:t>
                      </a:r>
                      <a:endParaRPr lang="es-ES" sz="1000" b="1" dirty="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12</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latin typeface="+mn-lt"/>
                          <a:ea typeface="Calibri"/>
                          <a:cs typeface="Times New Roman"/>
                        </a:rPr>
                        <a:t>Yo puedo decir</a:t>
                      </a:r>
                      <a:r>
                        <a:rPr lang="es-ES" sz="1000" b="1" baseline="0" dirty="0" smtClean="0">
                          <a:latin typeface="+mn-lt"/>
                          <a:ea typeface="Calibri"/>
                          <a:cs typeface="Times New Roman"/>
                        </a:rPr>
                        <a:t> de qué trata el texto mayormente. </a:t>
                      </a:r>
                      <a:r>
                        <a:rPr lang="es-ES" sz="1000" b="0" i="1" baseline="0" dirty="0" smtClean="0">
                          <a:latin typeface="+mn-lt"/>
                          <a:ea typeface="Times New Roman"/>
                          <a:cs typeface="Times New Roman"/>
                        </a:rPr>
                        <a:t>RI.1.2</a:t>
                      </a:r>
                      <a:endParaRPr lang="es-ES" sz="1000" b="1" dirty="0">
                        <a:effectLst/>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13</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rgbClr val="000000"/>
                          </a:solidFill>
                          <a:latin typeface="+mn-lt"/>
                          <a:ea typeface="Times New Roman"/>
                          <a:cs typeface="Times New Roman"/>
                        </a:rPr>
                        <a:t>Yo puedo encontrar dos detalles sobre el tema. </a:t>
                      </a:r>
                      <a:r>
                        <a:rPr lang="es-ES" sz="1000" b="1" baseline="0" dirty="0" smtClean="0">
                          <a:latin typeface="+mn-lt"/>
                          <a:ea typeface="Times New Roman"/>
                          <a:cs typeface="Times New Roman"/>
                        </a:rPr>
                        <a:t> </a:t>
                      </a:r>
                      <a:r>
                        <a:rPr lang="es-ES" sz="1000" b="0" i="1" baseline="0" dirty="0" smtClean="0">
                          <a:latin typeface="+mn-lt"/>
                          <a:ea typeface="Times New Roman"/>
                          <a:cs typeface="Times New Roman"/>
                        </a:rPr>
                        <a:t>RI.1.3</a:t>
                      </a:r>
                      <a:endParaRPr lang="es-ES" sz="1000" b="1" dirty="0" smtClean="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14</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rgbClr val="000000"/>
                          </a:solidFill>
                          <a:latin typeface="+mn-lt"/>
                          <a:ea typeface="Times New Roman"/>
                          <a:cs typeface="Times New Roman"/>
                        </a:rPr>
                        <a:t>Yo</a:t>
                      </a:r>
                      <a:r>
                        <a:rPr lang="es-ES" sz="1000" b="1" baseline="0" dirty="0" smtClean="0">
                          <a:solidFill>
                            <a:srgbClr val="000000"/>
                          </a:solidFill>
                          <a:latin typeface="+mn-lt"/>
                          <a:ea typeface="Times New Roman"/>
                          <a:cs typeface="Times New Roman"/>
                        </a:rPr>
                        <a:t> puedo decir qué ocasionó que algo pasara (conectar ideas).  </a:t>
                      </a:r>
                      <a:r>
                        <a:rPr lang="es-ES" sz="1000" b="0" i="1" baseline="0" dirty="0" smtClean="0">
                          <a:latin typeface="+mn-lt"/>
                          <a:ea typeface="Times New Roman"/>
                          <a:cs typeface="Times New Roman"/>
                        </a:rPr>
                        <a:t>RI.1.3</a:t>
                      </a:r>
                      <a:endParaRPr lang="es-ES" sz="1000" b="1" dirty="0" smtClean="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i="1"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15</a:t>
                      </a:r>
                      <a:endParaRPr lang="en-US" sz="1400" b="1" dirty="0"/>
                    </a:p>
                  </a:txBody>
                  <a:tcPr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rgbClr val="000000"/>
                          </a:solidFill>
                          <a:latin typeface="+mn-lt"/>
                          <a:ea typeface="Times New Roman"/>
                          <a:cs typeface="Times New Roman"/>
                        </a:rPr>
                        <a:t>Yo puedo encontrar detalles clave</a:t>
                      </a:r>
                      <a:r>
                        <a:rPr lang="es-ES" sz="1000" b="1" baseline="0" dirty="0" smtClean="0">
                          <a:solidFill>
                            <a:srgbClr val="000000"/>
                          </a:solidFill>
                          <a:latin typeface="+mn-lt"/>
                          <a:ea typeface="Times New Roman"/>
                          <a:cs typeface="Times New Roman"/>
                        </a:rPr>
                        <a:t> que apoyen la idea principal (tema).</a:t>
                      </a:r>
                      <a:r>
                        <a:rPr lang="es-ES" sz="1000" b="1" baseline="0" dirty="0" smtClean="0">
                          <a:solidFill>
                            <a:schemeClr val="tx1"/>
                          </a:solidFill>
                          <a:latin typeface="+mn-lt"/>
                          <a:ea typeface="Times New Roman"/>
                          <a:cs typeface="Times New Roman"/>
                        </a:rPr>
                        <a:t> </a:t>
                      </a:r>
                      <a:r>
                        <a:rPr lang="es-ES" sz="1000" b="1" baseline="0" dirty="0" smtClean="0">
                          <a:latin typeface="+mn-lt"/>
                          <a:ea typeface="Times New Roman"/>
                          <a:cs typeface="Times New Roman"/>
                        </a:rPr>
                        <a:t> </a:t>
                      </a:r>
                      <a:r>
                        <a:rPr lang="es-ES" sz="1000" b="0" i="1" baseline="0" dirty="0" smtClean="0">
                          <a:latin typeface="+mn-lt"/>
                          <a:ea typeface="Times New Roman"/>
                          <a:cs typeface="Times New Roman"/>
                        </a:rPr>
                        <a:t>RI.1.2</a:t>
                      </a:r>
                      <a:endParaRPr lang="es-ES" sz="1000" b="1" dirty="0" smtClean="0">
                        <a:latin typeface="+mn-lt"/>
                        <a:ea typeface="Calibri"/>
                        <a:cs typeface="Times New Roman"/>
                      </a:endParaRPr>
                    </a:p>
                  </a:txBody>
                  <a:tcPr anchor="ctr">
                    <a:solidFill>
                      <a:schemeClr val="bg1"/>
                    </a:solidFill>
                  </a:tcPr>
                </a:tc>
                <a:tc hMerge="1">
                  <a:txBody>
                    <a:bodyPr/>
                    <a:lstStyle/>
                    <a:p>
                      <a:endParaRPr lang="es-419"/>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2</a:t>
                      </a: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1</a:t>
                      </a:r>
                      <a:endParaRPr lang="en-US" sz="1400" b="1" i="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0</a:t>
                      </a:r>
                      <a:endParaRPr lang="en-US" sz="1400" b="1" i="1" dirty="0">
                        <a:effectLst>
                          <a:outerShdw blurRad="38100" dist="38100" dir="2700000" algn="tl">
                            <a:srgbClr val="000000">
                              <a:alpha val="43137"/>
                            </a:srgbClr>
                          </a:outerShdw>
                        </a:effectLst>
                      </a:endParaRPr>
                    </a:p>
                  </a:txBody>
                  <a:tcPr anchor="ctr">
                    <a:solidFill>
                      <a:schemeClr val="bg1"/>
                    </a:solidFill>
                  </a:tcPr>
                </a:tc>
              </a:tr>
              <a:tr h="370840">
                <a:tc>
                  <a:txBody>
                    <a:bodyPr/>
                    <a:lstStyle/>
                    <a:p>
                      <a:pPr algn="ctr">
                        <a:lnSpc>
                          <a:spcPct val="100000"/>
                        </a:lnSpc>
                        <a:spcAft>
                          <a:spcPts val="0"/>
                        </a:spcAft>
                      </a:pPr>
                      <a:r>
                        <a:rPr lang="en-US" sz="1400" b="1" dirty="0" smtClean="0"/>
                        <a:t>16</a:t>
                      </a:r>
                      <a:endParaRPr lang="en-U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latin typeface="+mn-lt"/>
                          <a:ea typeface="Calibri"/>
                          <a:cs typeface="Calibri"/>
                        </a:rPr>
                        <a:t>Yo puedo describir  cómo el tema está</a:t>
                      </a:r>
                      <a:r>
                        <a:rPr lang="es-ES" sz="1000" b="1" baseline="0" dirty="0" smtClean="0">
                          <a:latin typeface="+mn-lt"/>
                          <a:ea typeface="Calibri"/>
                          <a:cs typeface="Calibri"/>
                        </a:rPr>
                        <a:t> conectado a un hecho</a:t>
                      </a:r>
                      <a:r>
                        <a:rPr lang="es-ES" sz="1000" b="1" dirty="0" smtClean="0">
                          <a:latin typeface="+mn-lt"/>
                          <a:ea typeface="Calibri"/>
                          <a:cs typeface="Calibri"/>
                        </a:rPr>
                        <a:t> (por ejemplo:</a:t>
                      </a:r>
                      <a:r>
                        <a:rPr lang="es-ES" sz="1000" b="1" baseline="0" dirty="0" smtClean="0">
                          <a:latin typeface="+mn-lt"/>
                          <a:ea typeface="Calibri"/>
                          <a:cs typeface="Calibri"/>
                        </a:rPr>
                        <a:t> l</a:t>
                      </a:r>
                      <a:r>
                        <a:rPr lang="es-ES" sz="1000" b="1" dirty="0" smtClean="0">
                          <a:latin typeface="+mn-lt"/>
                          <a:ea typeface="Calibri"/>
                          <a:cs typeface="Calibri"/>
                        </a:rPr>
                        <a:t>os</a:t>
                      </a:r>
                      <a:r>
                        <a:rPr lang="es-ES" sz="1000" b="1" baseline="0" dirty="0" smtClean="0">
                          <a:latin typeface="+mn-lt"/>
                          <a:ea typeface="Calibri"/>
                          <a:cs typeface="Calibri"/>
                        </a:rPr>
                        <a:t> delfines tienen  espiráculos porque</a:t>
                      </a:r>
                      <a:r>
                        <a:rPr lang="es-ES" sz="1000" b="1" dirty="0" smtClean="0">
                          <a:latin typeface="+mn-lt"/>
                          <a:ea typeface="Calibri"/>
                          <a:cs typeface="Calibri"/>
                        </a:rPr>
                        <a:t>...</a:t>
                      </a:r>
                      <a:r>
                        <a:rPr lang="es-ES" sz="1000" b="1" dirty="0" smtClean="0">
                          <a:latin typeface="+mn-lt"/>
                          <a:ea typeface="Calibri"/>
                          <a:cs typeface="Times New Roman"/>
                        </a:rPr>
                        <a:t>).</a:t>
                      </a:r>
                      <a:r>
                        <a:rPr lang="es-ES" sz="1000" b="1" baseline="0" dirty="0" smtClean="0">
                          <a:latin typeface="+mn-lt"/>
                          <a:ea typeface="Calibri"/>
                          <a:cs typeface="Times New Roman"/>
                        </a:rPr>
                        <a:t>  </a:t>
                      </a:r>
                      <a:r>
                        <a:rPr lang="es-ES" sz="1000" b="0" i="1" dirty="0" smtClean="0">
                          <a:latin typeface="+mn-lt"/>
                          <a:ea typeface="+mn-ea"/>
                          <a:cs typeface="+mn-cs"/>
                        </a:rPr>
                        <a:t>RI.1.3</a:t>
                      </a:r>
                      <a:endParaRPr lang="es-ES" sz="1000" b="1" dirty="0" smtClean="0">
                        <a:latin typeface="+mn-lt"/>
                        <a:ea typeface="Calibri"/>
                        <a:cs typeface="Times New Roman"/>
                      </a:endParaRPr>
                    </a:p>
                  </a:txBody>
                  <a:tcPr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1</a:t>
                      </a:r>
                      <a:endParaRPr lang="en-US" sz="1400" b="1" i="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i="1" dirty="0" smtClean="0">
                          <a:effectLst>
                            <a:outerShdw blurRad="38100" dist="38100" dir="2700000" algn="tl">
                              <a:srgbClr val="000000">
                                <a:alpha val="43137"/>
                              </a:srgbClr>
                            </a:outerShdw>
                          </a:effectLst>
                        </a:rPr>
                        <a:t>0</a:t>
                      </a:r>
                      <a:endParaRPr lang="en-US" sz="1400" b="1" i="1" dirty="0">
                        <a:effectLst>
                          <a:outerShdw blurRad="38100" dist="38100" dir="2700000" algn="tl">
                            <a:srgbClr val="000000">
                              <a:alpha val="43137"/>
                            </a:srgbClr>
                          </a:outerShdw>
                        </a:effectLst>
                      </a:endParaRPr>
                    </a:p>
                  </a:txBody>
                  <a:tcPr anchor="ctr">
                    <a:solidFill>
                      <a:schemeClr val="bg1"/>
                    </a:solidFill>
                  </a:tcPr>
                </a:tc>
              </a:tr>
            </a:tbl>
          </a:graphicData>
        </a:graphic>
      </p:graphicFrame>
      <p:sp>
        <p:nvSpPr>
          <p:cNvPr id="11" name="Curved Down Arrow 10"/>
          <p:cNvSpPr/>
          <p:nvPr/>
        </p:nvSpPr>
        <p:spPr>
          <a:xfrm rot="1521726">
            <a:off x="4699414" y="5016163"/>
            <a:ext cx="1083689" cy="3429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460287361"/>
              </p:ext>
            </p:extLst>
          </p:nvPr>
        </p:nvGraphicFramePr>
        <p:xfrm>
          <a:off x="990600" y="1219200"/>
          <a:ext cx="4952999" cy="3667760"/>
        </p:xfrm>
        <a:graphic>
          <a:graphicData uri="http://schemas.openxmlformats.org/drawingml/2006/table">
            <a:tbl>
              <a:tblPr firstRow="1" bandRow="1">
                <a:tableStyleId>{5940675A-B579-460E-94D1-54222C63F5DA}</a:tableStyleId>
              </a:tblPr>
              <a:tblGrid>
                <a:gridCol w="533399"/>
                <a:gridCol w="2590801"/>
                <a:gridCol w="457200"/>
                <a:gridCol w="457201"/>
                <a:gridCol w="457199"/>
                <a:gridCol w="457199"/>
              </a:tblGrid>
              <a:tr h="304800">
                <a:tc gridSpan="6">
                  <a:txBody>
                    <a:bodyPr/>
                    <a:lstStyle/>
                    <a:p>
                      <a:pPr algn="ctr">
                        <a:lnSpc>
                          <a:spcPct val="100000"/>
                        </a:lnSpc>
                        <a:spcAft>
                          <a:spcPts val="0"/>
                        </a:spcAft>
                      </a:pPr>
                      <a:r>
                        <a:rPr lang="es-ES" sz="1400" b="1" noProof="0" dirty="0" smtClean="0"/>
                        <a:t>Texto literario</a:t>
                      </a:r>
                      <a:endParaRPr lang="es-ES" sz="1400" b="1" noProof="0" dirty="0"/>
                    </a:p>
                  </a:txBody>
                  <a:tcPr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hMerge="1">
                  <a:txBody>
                    <a:bodyPr/>
                    <a:lstStyle/>
                    <a:p>
                      <a:endParaRPr lang="en-US" sz="1000"/>
                    </a:p>
                  </a:txBody>
                  <a:tcPr>
                    <a:solidFill>
                      <a:schemeClr val="bg1"/>
                    </a:solidFill>
                  </a:tcPr>
                </a:tc>
                <a:tc hMerge="1">
                  <a:txBody>
                    <a:bodyPr/>
                    <a:lstStyle/>
                    <a:p>
                      <a:endParaRPr lang="es-419"/>
                    </a:p>
                  </a:txBody>
                  <a:tcPr/>
                </a:tc>
              </a:tr>
              <a:tr h="304800">
                <a:tc>
                  <a:txBody>
                    <a:bodyPr/>
                    <a:lstStyle/>
                    <a:p>
                      <a:pPr algn="ctr">
                        <a:lnSpc>
                          <a:spcPct val="100000"/>
                        </a:lnSpc>
                        <a:spcAft>
                          <a:spcPts val="0"/>
                        </a:spcAft>
                      </a:pPr>
                      <a:r>
                        <a:rPr lang="en-US" sz="1400" b="1" dirty="0" smtClean="0"/>
                        <a:t>1</a:t>
                      </a:r>
                      <a:endParaRPr lang="en-US" sz="1400" b="1" dirty="0"/>
                    </a:p>
                  </a:txBody>
                  <a:tcPr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00" b="1" i="0" u="none" strike="noStrike" kern="1200" cap="none" spc="0" normalizeH="0" baseline="0" noProof="0" dirty="0" smtClean="0">
                          <a:ln>
                            <a:noFill/>
                          </a:ln>
                          <a:solidFill>
                            <a:prstClr val="black"/>
                          </a:solidFill>
                          <a:effectLst/>
                          <a:uLnTx/>
                          <a:uFillTx/>
                          <a:latin typeface="+mn-lt"/>
                          <a:ea typeface="Calibri"/>
                          <a:cs typeface="Times New Roman"/>
                        </a:rPr>
                        <a:t>Yo puedo hablar sobre un texto leído en clase.  </a:t>
                      </a:r>
                      <a:r>
                        <a:rPr kumimoji="0" lang="es-ES" sz="1000" b="0" i="1" u="none" strike="noStrike" kern="1200" cap="none" spc="0" normalizeH="0" baseline="0" noProof="0" dirty="0" smtClean="0">
                          <a:ln>
                            <a:noFill/>
                          </a:ln>
                          <a:solidFill>
                            <a:prstClr val="black"/>
                          </a:solidFill>
                          <a:effectLst/>
                          <a:uLnTx/>
                          <a:uFillTx/>
                          <a:latin typeface="+mn-lt"/>
                          <a:ea typeface="Calibri"/>
                          <a:cs typeface="Times New Roman"/>
                        </a:rPr>
                        <a:t>RL.1.1</a:t>
                      </a:r>
                      <a:endParaRPr kumimoji="0" lang="es-ES" sz="11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2</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solidFill>
                            <a:schemeClr val="tx1"/>
                          </a:solidFill>
                          <a:effectLst/>
                          <a:latin typeface="+mn-lt"/>
                          <a:ea typeface="Calibri"/>
                          <a:cs typeface="Times New Roman"/>
                        </a:rPr>
                        <a:t>Yo puedo</a:t>
                      </a:r>
                      <a:r>
                        <a:rPr lang="es-ES" sz="1000" b="1" i="0" baseline="0" noProof="0" dirty="0" smtClean="0">
                          <a:solidFill>
                            <a:schemeClr val="tx1"/>
                          </a:solidFill>
                          <a:effectLst/>
                          <a:latin typeface="+mn-lt"/>
                          <a:ea typeface="Calibri"/>
                          <a:cs typeface="Times New Roman"/>
                        </a:rPr>
                        <a:t> responder preguntas que cuestionan </a:t>
                      </a:r>
                      <a:r>
                        <a:rPr lang="es-ES" sz="1000" b="1" i="1" baseline="0" noProof="0" dirty="0" smtClean="0">
                          <a:solidFill>
                            <a:schemeClr val="tx1"/>
                          </a:solidFill>
                          <a:effectLst/>
                          <a:latin typeface="+mn-lt"/>
                          <a:ea typeface="Calibri"/>
                          <a:cs typeface="Times New Roman"/>
                        </a:rPr>
                        <a:t>cómo</a:t>
                      </a:r>
                      <a:r>
                        <a:rPr lang="es-ES" sz="1000" b="1" i="0" baseline="0" noProof="0" dirty="0" smtClean="0">
                          <a:solidFill>
                            <a:schemeClr val="tx1"/>
                          </a:solidFill>
                          <a:effectLst/>
                          <a:latin typeface="+mn-lt"/>
                          <a:ea typeface="Calibri"/>
                          <a:cs typeface="Times New Roman"/>
                        </a:rPr>
                        <a:t> y </a:t>
                      </a:r>
                      <a:r>
                        <a:rPr lang="es-ES" sz="1000" b="1" i="1" baseline="0" noProof="0" dirty="0" smtClean="0">
                          <a:solidFill>
                            <a:schemeClr val="tx1"/>
                          </a:solidFill>
                          <a:effectLst/>
                          <a:latin typeface="+mn-lt"/>
                          <a:ea typeface="Calibri"/>
                          <a:cs typeface="Times New Roman"/>
                        </a:rPr>
                        <a:t>por qué </a:t>
                      </a:r>
                      <a:r>
                        <a:rPr lang="es-ES" sz="1000" b="1" i="0" baseline="0" noProof="0" dirty="0" smtClean="0">
                          <a:solidFill>
                            <a:schemeClr val="tx1"/>
                          </a:solidFill>
                          <a:effectLst/>
                          <a:latin typeface="+mn-lt"/>
                          <a:ea typeface="Calibri"/>
                          <a:cs typeface="Times New Roman"/>
                        </a:rPr>
                        <a:t>sobre un texto nuevo</a:t>
                      </a:r>
                      <a:r>
                        <a:rPr lang="es-ES" sz="1000" b="1" i="0" noProof="0" dirty="0" smtClean="0">
                          <a:solidFill>
                            <a:schemeClr val="tx1"/>
                          </a:solidFill>
                          <a:effectLst/>
                          <a:latin typeface="+mn-lt"/>
                          <a:ea typeface="Calibri"/>
                          <a:cs typeface="Times New Roman"/>
                        </a:rPr>
                        <a:t>. </a:t>
                      </a:r>
                      <a:r>
                        <a:rPr lang="es-ES" sz="1000" b="0" i="1" noProof="0" dirty="0" smtClean="0">
                          <a:solidFill>
                            <a:schemeClr val="tx1"/>
                          </a:solidFill>
                          <a:effectLst/>
                          <a:latin typeface="+mn-lt"/>
                          <a:ea typeface="Calibri"/>
                          <a:cs typeface="Times New Roman"/>
                        </a:rPr>
                        <a:t>RL.1.1</a:t>
                      </a:r>
                      <a:endParaRPr lang="es-ES" sz="1100" b="0" i="1" noProof="0" dirty="0" smtClean="0">
                        <a:solidFill>
                          <a:schemeClr val="tx1"/>
                        </a:solidFill>
                        <a:effectLst/>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3</a:t>
                      </a:r>
                      <a:endParaRPr lang="en-US" sz="1400" b="1" dirty="0"/>
                    </a:p>
                  </a:txBody>
                  <a:tcPr anchor="ctr">
                    <a:solidFill>
                      <a:schemeClr val="bg1"/>
                    </a:solidFill>
                  </a:tcPr>
                </a:tc>
                <a:tc gridSpan="3">
                  <a:txBody>
                    <a:bodyPr/>
                    <a:lstStyle/>
                    <a:p>
                      <a:pPr marL="0" marR="0" algn="l">
                        <a:lnSpc>
                          <a:spcPct val="100000"/>
                        </a:lnSpc>
                        <a:spcBef>
                          <a:spcPts val="0"/>
                        </a:spcBef>
                        <a:spcAft>
                          <a:spcPts val="0"/>
                        </a:spcAft>
                      </a:pPr>
                      <a:r>
                        <a:rPr lang="es-ES" sz="1000" b="1" i="0" baseline="0" noProof="0" dirty="0" smtClean="0">
                          <a:latin typeface="+mn-lt"/>
                          <a:ea typeface="Calibri"/>
                          <a:cs typeface="Times New Roman"/>
                        </a:rPr>
                        <a:t>Yo puedo encontrar detalles para decir de qué trata un texto mayormente. </a:t>
                      </a:r>
                      <a:r>
                        <a:rPr lang="es-ES" sz="1000" b="0" i="1" baseline="0" noProof="0" dirty="0" smtClean="0">
                          <a:latin typeface="+mn-lt"/>
                          <a:ea typeface="Calibri"/>
                          <a:cs typeface="Times New Roman"/>
                        </a:rPr>
                        <a:t>RL.1.2</a:t>
                      </a:r>
                      <a:endParaRPr lang="es-ES" sz="1100" b="0" i="1" noProof="0" dirty="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a:p>
                  </a:txBody>
                  <a:tcPr>
                    <a:solidFill>
                      <a:schemeClr val="bg1"/>
                    </a:solidFill>
                  </a:tcPr>
                </a:tc>
                <a:tc hMerge="1">
                  <a:txBody>
                    <a:bodyPr/>
                    <a:lstStyle/>
                    <a:p>
                      <a:endParaRPr lang="es-419"/>
                    </a:p>
                  </a:txBody>
                  <a:tcPr/>
                </a:tc>
              </a:tr>
              <a:tr h="436880">
                <a:tc>
                  <a:txBody>
                    <a:bodyPr/>
                    <a:lstStyle/>
                    <a:p>
                      <a:pPr algn="ctr">
                        <a:lnSpc>
                          <a:spcPct val="100000"/>
                        </a:lnSpc>
                        <a:spcAft>
                          <a:spcPts val="0"/>
                        </a:spcAft>
                      </a:pPr>
                      <a:r>
                        <a:rPr lang="en-US" sz="1400" b="1" dirty="0" smtClean="0"/>
                        <a:t>4</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effectLst/>
                          <a:latin typeface="+mn-lt"/>
                          <a:ea typeface="Calibri"/>
                          <a:cs typeface="Times New Roman"/>
                        </a:rPr>
                        <a:t>Yo puedo decir</a:t>
                      </a:r>
                      <a:r>
                        <a:rPr lang="es-ES" sz="1000" b="1" i="0" baseline="0" noProof="0" dirty="0" smtClean="0">
                          <a:effectLst/>
                          <a:latin typeface="+mn-lt"/>
                          <a:ea typeface="Calibri"/>
                          <a:cs typeface="Times New Roman"/>
                        </a:rPr>
                        <a:t> de qué trata un texto mayormente. </a:t>
                      </a:r>
                      <a:r>
                        <a:rPr lang="es-ES" sz="1000" b="0" i="1" baseline="0" noProof="0" dirty="0" smtClean="0">
                          <a:effectLst/>
                          <a:latin typeface="+mn-lt"/>
                          <a:ea typeface="Calibri"/>
                          <a:cs typeface="Times New Roman"/>
                        </a:rPr>
                        <a:t>RL.1.2</a:t>
                      </a:r>
                      <a:endParaRPr lang="es-ES" sz="1100" b="0" i="1" noProof="0" dirty="0">
                        <a:effectLst/>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5</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latin typeface="+mn-lt"/>
                          <a:ea typeface="Calibri"/>
                          <a:cs typeface="Times New Roman"/>
                        </a:rPr>
                        <a:t>Yo sé lo que es un personaje, ambiente/escenario o un acontecimiento en un cuento</a:t>
                      </a:r>
                      <a:r>
                        <a:rPr lang="es-ES" sz="1000" b="1" i="0" baseline="0" noProof="0" dirty="0" smtClean="0">
                          <a:latin typeface="+mn-lt"/>
                          <a:ea typeface="Calibri"/>
                          <a:cs typeface="Times New Roman"/>
                        </a:rPr>
                        <a:t>. </a:t>
                      </a:r>
                      <a:r>
                        <a:rPr lang="es-ES" sz="1000" b="0" i="1" baseline="0" noProof="0" dirty="0" smtClean="0">
                          <a:latin typeface="+mn-lt"/>
                          <a:ea typeface="Calibri"/>
                          <a:cs typeface="Times New Roman"/>
                        </a:rPr>
                        <a:t>RL.1.3</a:t>
                      </a:r>
                      <a:endParaRPr lang="es-ES" sz="1100" b="0" i="1" noProof="0" dirty="0" smtClean="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6</a:t>
                      </a:r>
                      <a:endParaRPr lang="en-US" sz="1400" b="1" dirty="0"/>
                    </a:p>
                  </a:txBody>
                  <a:tcPr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latin typeface="+mn-lt"/>
                          <a:ea typeface="Calibri"/>
                          <a:cs typeface="Times New Roman"/>
                        </a:rPr>
                        <a:t>Yo puedo responder preguntas sobre</a:t>
                      </a:r>
                      <a:r>
                        <a:rPr lang="es-ES" sz="1000" b="1" i="0" baseline="0" noProof="0" dirty="0" smtClean="0">
                          <a:latin typeface="+mn-lt"/>
                          <a:ea typeface="Calibri"/>
                          <a:cs typeface="Times New Roman"/>
                        </a:rPr>
                        <a:t> un personaje, el ambiente/escenario o un </a:t>
                      </a:r>
                      <a:r>
                        <a:rPr lang="es-ES" sz="1000" b="1" i="0" noProof="0" dirty="0" smtClean="0">
                          <a:latin typeface="+mn-lt"/>
                          <a:ea typeface="Calibri"/>
                          <a:cs typeface="Times New Roman"/>
                        </a:rPr>
                        <a:t>acontecimiento</a:t>
                      </a:r>
                      <a:r>
                        <a:rPr lang="es-ES" sz="1000" b="1" i="0" baseline="0" noProof="0" dirty="0" smtClean="0">
                          <a:latin typeface="+mn-lt"/>
                          <a:ea typeface="Calibri"/>
                          <a:cs typeface="Times New Roman"/>
                        </a:rPr>
                        <a:t> en un cuento</a:t>
                      </a:r>
                      <a:r>
                        <a:rPr lang="es-ES" sz="1000" b="1" i="0" noProof="0" dirty="0" smtClean="0">
                          <a:latin typeface="+mn-lt"/>
                          <a:ea typeface="Calibri"/>
                          <a:cs typeface="Times New Roman"/>
                        </a:rPr>
                        <a:t>. </a:t>
                      </a:r>
                      <a:r>
                        <a:rPr lang="es-ES" sz="1000" b="0" i="1" noProof="0" dirty="0" smtClean="0">
                          <a:latin typeface="+mn-lt"/>
                          <a:ea typeface="Calibri"/>
                          <a:cs typeface="Times New Roman"/>
                        </a:rPr>
                        <a:t>RL.1.3</a:t>
                      </a:r>
                      <a:endParaRPr lang="es-ES" sz="1100" b="0" i="1" noProof="0" dirty="0" smtClean="0">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s-419"/>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c hMerge="1">
                  <a:txBody>
                    <a:bodyPr/>
                    <a:lstStyle/>
                    <a:p>
                      <a:endParaRPr lang="es-419"/>
                    </a:p>
                  </a:txBody>
                  <a:tcPr/>
                </a:tc>
              </a:tr>
              <a:tr h="370840">
                <a:tc>
                  <a:txBody>
                    <a:bodyPr/>
                    <a:lstStyle/>
                    <a:p>
                      <a:pPr algn="ctr">
                        <a:lnSpc>
                          <a:spcPct val="100000"/>
                        </a:lnSpc>
                        <a:spcAft>
                          <a:spcPts val="0"/>
                        </a:spcAft>
                      </a:pPr>
                      <a:r>
                        <a:rPr lang="en-US" sz="1400" b="1" dirty="0" smtClean="0"/>
                        <a:t>7</a:t>
                      </a:r>
                      <a:endParaRPr lang="en-US" sz="1400" b="1" dirty="0"/>
                    </a:p>
                  </a:txBody>
                  <a:tcPr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latin typeface="+mn-lt"/>
                          <a:ea typeface="Calibri"/>
                          <a:cs typeface="Times New Roman"/>
                        </a:rPr>
                        <a:t>Yo puedo decir de qué trata mayormente el cuento,</a:t>
                      </a:r>
                      <a:r>
                        <a:rPr lang="es-ES" sz="1000" b="1" i="0" baseline="0" noProof="0" dirty="0" smtClean="0">
                          <a:latin typeface="+mn-lt"/>
                          <a:ea typeface="Calibri"/>
                          <a:cs typeface="Times New Roman"/>
                        </a:rPr>
                        <a:t> </a:t>
                      </a:r>
                      <a:r>
                        <a:rPr lang="es-ES" sz="1000" b="1" i="0" noProof="0" dirty="0" smtClean="0">
                          <a:latin typeface="+mn-lt"/>
                          <a:ea typeface="Calibri"/>
                          <a:cs typeface="Times New Roman"/>
                        </a:rPr>
                        <a:t>usando detalles clave.</a:t>
                      </a:r>
                      <a:r>
                        <a:rPr lang="es-ES" sz="1000" b="1" i="0" baseline="0" noProof="0" dirty="0" smtClean="0">
                          <a:latin typeface="+mn-lt"/>
                          <a:ea typeface="Calibri"/>
                          <a:cs typeface="Times New Roman"/>
                        </a:rPr>
                        <a:t>  </a:t>
                      </a:r>
                      <a:r>
                        <a:rPr lang="es-ES" sz="1000" b="0" i="1" baseline="0" noProof="0" dirty="0" smtClean="0">
                          <a:latin typeface="+mn-lt"/>
                          <a:ea typeface="Calibri"/>
                          <a:cs typeface="Times New Roman"/>
                        </a:rPr>
                        <a:t>RL.1.2</a:t>
                      </a:r>
                      <a:endParaRPr lang="es-ES" sz="1100" b="0" i="1" noProof="0" dirty="0" smtClean="0">
                        <a:latin typeface="+mn-lt"/>
                        <a:ea typeface="Calibri"/>
                        <a:cs typeface="Times New Roman"/>
                      </a:endParaRPr>
                    </a:p>
                  </a:txBody>
                  <a:tcPr anchor="ctr">
                    <a:solidFill>
                      <a:schemeClr val="bg1"/>
                    </a:solidFill>
                  </a:tcPr>
                </a:tc>
                <a:tc hMerge="1">
                  <a:txBody>
                    <a:bodyPr/>
                    <a:lstStyle/>
                    <a:p>
                      <a:endParaRPr lang="es-419"/>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anchor="ctr">
                    <a:solidFill>
                      <a:schemeClr val="bg1"/>
                    </a:solidFill>
                  </a:tcPr>
                </a:tc>
              </a:tr>
              <a:tr h="370840">
                <a:tc>
                  <a:txBody>
                    <a:bodyPr/>
                    <a:lstStyle/>
                    <a:p>
                      <a:pPr algn="ctr">
                        <a:lnSpc>
                          <a:spcPct val="100000"/>
                        </a:lnSpc>
                        <a:spcAft>
                          <a:spcPts val="0"/>
                        </a:spcAft>
                      </a:pPr>
                      <a:r>
                        <a:rPr lang="en-US" sz="1400" b="1" dirty="0" smtClean="0"/>
                        <a:t>8</a:t>
                      </a:r>
                      <a:endParaRPr lang="en-U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i="0" noProof="0" dirty="0" smtClean="0">
                          <a:latin typeface="+mn-lt"/>
                          <a:ea typeface="Calibri"/>
                          <a:cs typeface="Times New Roman"/>
                        </a:rPr>
                        <a:t>Yo</a:t>
                      </a:r>
                      <a:r>
                        <a:rPr lang="es-ES" sz="1000" b="1" i="0" baseline="0" noProof="0" dirty="0" smtClean="0">
                          <a:latin typeface="+mn-lt"/>
                          <a:ea typeface="Calibri"/>
                          <a:cs typeface="Times New Roman"/>
                        </a:rPr>
                        <a:t> puedo decir los acontecimientos más importantes en un cuento usando detalles clave.  </a:t>
                      </a:r>
                      <a:r>
                        <a:rPr lang="es-ES" sz="1000" b="0" i="1" baseline="0" noProof="0" dirty="0" smtClean="0">
                          <a:latin typeface="+mn-lt"/>
                          <a:ea typeface="Calibri"/>
                          <a:cs typeface="Times New Roman"/>
                        </a:rPr>
                        <a:t>RL.1.3</a:t>
                      </a:r>
                      <a:endParaRPr lang="es-ES" sz="1100" b="0" i="1" noProof="0" dirty="0" smtClean="0">
                        <a:latin typeface="+mn-lt"/>
                        <a:ea typeface="Calibri"/>
                        <a:cs typeface="Times New Roman"/>
                      </a:endParaRPr>
                    </a:p>
                  </a:txBody>
                  <a:tcPr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1" dirty="0" smtClean="0">
                          <a:effectLst>
                            <a:outerShdw blurRad="38100" dist="38100" dir="2700000" algn="tl">
                              <a:srgbClr val="000000">
                                <a:alpha val="43137"/>
                              </a:srgbClr>
                            </a:outerShdw>
                          </a:effectLst>
                          <a:latin typeface="+mn-lt"/>
                          <a:ea typeface="Calibri"/>
                          <a:cs typeface="Times New Roman"/>
                        </a:rPr>
                        <a:t>3</a:t>
                      </a:r>
                    </a:p>
                  </a:txBody>
                  <a:tcPr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anchor="ctr">
                    <a:solidFill>
                      <a:schemeClr val="bg1"/>
                    </a:solidFill>
                  </a:tcPr>
                </a:tc>
              </a:tr>
            </a:tbl>
          </a:graphicData>
        </a:graphic>
      </p:graphicFrame>
      <p:grpSp>
        <p:nvGrpSpPr>
          <p:cNvPr id="10" name="Group 9"/>
          <p:cNvGrpSpPr/>
          <p:nvPr/>
        </p:nvGrpSpPr>
        <p:grpSpPr>
          <a:xfrm>
            <a:off x="949309" y="304800"/>
            <a:ext cx="5102616" cy="1159825"/>
            <a:chOff x="949309" y="414010"/>
            <a:chExt cx="5102616" cy="1159825"/>
          </a:xfrm>
        </p:grpSpPr>
        <p:sp>
          <p:nvSpPr>
            <p:cNvPr id="2" name="TextBox 1"/>
            <p:cNvSpPr txBox="1"/>
            <p:nvPr/>
          </p:nvSpPr>
          <p:spPr>
            <a:xfrm>
              <a:off x="949309" y="414010"/>
              <a:ext cx="4876800" cy="738664"/>
            </a:xfrm>
            <a:prstGeom prst="rect">
              <a:avLst/>
            </a:prstGeom>
            <a:noFill/>
          </p:spPr>
          <p:txBody>
            <a:bodyPr wrap="square" rtlCol="0">
              <a:spAutoFit/>
            </a:bodyPr>
            <a:lstStyle/>
            <a:p>
              <a:r>
                <a:rPr lang="es-ES" sz="1400" u="sng" dirty="0"/>
                <a:t>Puntuación del estudiante </a:t>
              </a:r>
            </a:p>
            <a:p>
              <a:r>
                <a:rPr lang="es-ES" sz="1400" dirty="0"/>
                <a:t>Colorea la casilla de color verde si tu respuesta </a:t>
              </a:r>
              <a:r>
                <a:rPr lang="es-ES" sz="1400" dirty="0" smtClean="0"/>
                <a:t>está </a:t>
              </a:r>
              <a:r>
                <a:rPr lang="es-ES" sz="1400" dirty="0"/>
                <a:t>correcta. </a:t>
              </a:r>
            </a:p>
            <a:p>
              <a:r>
                <a:rPr lang="es-ES" sz="1400" dirty="0"/>
                <a:t>Colorea la casilla de color rojo si tu </a:t>
              </a:r>
              <a:r>
                <a:rPr lang="es-ES" sz="1400"/>
                <a:t>respuesta </a:t>
              </a:r>
              <a:r>
                <a:rPr lang="es-ES" sz="1400" smtClean="0"/>
                <a:t>está </a:t>
              </a:r>
              <a:r>
                <a:rPr lang="es-ES" sz="1400" dirty="0"/>
                <a:t>incorrecta</a:t>
              </a:r>
              <a:r>
                <a:rPr lang="en-US" sz="1400" dirty="0" smtClean="0"/>
                <a:t>.</a:t>
              </a:r>
              <a:endParaRPr lang="en-US" sz="1400" dirty="0"/>
            </a:p>
          </p:txBody>
        </p:sp>
        <p:sp>
          <p:nvSpPr>
            <p:cNvPr id="9" name="Curved Down Arrow 8"/>
            <p:cNvSpPr/>
            <p:nvPr/>
          </p:nvSpPr>
          <p:spPr>
            <a:xfrm rot="1521726">
              <a:off x="4980233" y="1205531"/>
              <a:ext cx="1071692" cy="3683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9237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2025" y="856947"/>
            <a:ext cx="6361240" cy="2902392"/>
          </a:xfrm>
          <a:prstGeom prst="rect">
            <a:avLst/>
          </a:prstGeom>
          <a:noFill/>
        </p:spPr>
        <p:txBody>
          <a:bodyPr wrap="square" lIns="95307" tIns="47654" rIns="95307" bIns="47654" rtlCol="0">
            <a:spAutoFit/>
          </a:bodyPr>
          <a:lstStyle/>
          <a:p>
            <a:pPr lvl="0"/>
            <a:r>
              <a:rPr lang="es-419" sz="1676" b="1" u="sng" dirty="0">
                <a:solidFill>
                  <a:prstClr val="black"/>
                </a:solidFill>
              </a:rPr>
              <a:t>Instrucciones</a:t>
            </a:r>
            <a:endParaRPr lang="es-419" sz="1479" dirty="0"/>
          </a:p>
          <a:p>
            <a:r>
              <a:rPr lang="es-419" sz="1084" dirty="0"/>
              <a:t>Las Evaluaciones de HSD para las escuela</a:t>
            </a:r>
            <a:r>
              <a:rPr lang="en-US" sz="1084" dirty="0"/>
              <a:t>s</a:t>
            </a:r>
            <a:r>
              <a:rPr lang="es-419" sz="1084" dirty="0"/>
              <a:t> primarias no ofrecen un guión para el maestro, ni son por tiempo. Son una herramienta para tomar decisiones informadas relacionadas con la instrucción.  </a:t>
            </a:r>
          </a:p>
          <a:p>
            <a:endParaRPr lang="es-419" sz="1084" dirty="0"/>
          </a:p>
          <a:p>
            <a:r>
              <a:rPr lang="es-419" sz="1084" dirty="0"/>
              <a:t>Todos los estudiantes deben “avanzar hacia" el punto en que puedan tomar las evaluaciones independientemente, pero muchos necesitarán estrategias que los ayuden a desarrollar académicamente.</a:t>
            </a:r>
          </a:p>
          <a:p>
            <a:endParaRPr lang="es-419" sz="1084" dirty="0"/>
          </a:p>
          <a:p>
            <a:r>
              <a:rPr lang="es-419" sz="1084"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pPr algn="ctr"/>
            <a:r>
              <a:rPr lang="es-419" sz="1084" dirty="0"/>
              <a:t/>
            </a:r>
            <a:br>
              <a:rPr lang="es-419" sz="1084" dirty="0"/>
            </a:br>
            <a:r>
              <a:rPr lang="es-419" sz="1381" b="1" u="sng" dirty="0"/>
              <a:t>Conectando la evaluación con la enseñanza en el salón de clases</a:t>
            </a:r>
          </a:p>
          <a:p>
            <a:r>
              <a:rPr lang="es-419" sz="1084"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484061" y="217502"/>
            <a:ext cx="2178851" cy="503913"/>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084" b="1" dirty="0">
                <a:solidFill>
                  <a:schemeClr val="tx1"/>
                </a:solidFill>
              </a:rPr>
              <a:t>Ordenar en la Imprenta de HSD…</a:t>
            </a:r>
          </a:p>
          <a:p>
            <a:r>
              <a:rPr lang="en-US" sz="789" dirty="0">
                <a:solidFill>
                  <a:schemeClr val="tx1"/>
                </a:solidFill>
                <a:hlinkClick r:id="rId2"/>
              </a:rPr>
              <a:t>http://www.hsd.k12.or.us/Departments/PrintShop/WebSubmissionForms.aspx</a:t>
            </a:r>
            <a:endParaRPr lang="en-US" sz="789" dirty="0">
              <a:solidFill>
                <a:schemeClr val="tx1"/>
              </a:solidFill>
            </a:endParaRPr>
          </a:p>
          <a:p>
            <a:endParaRPr lang="en-US" sz="789" dirty="0">
              <a:solidFill>
                <a:schemeClr val="tx1"/>
              </a:solidFill>
            </a:endParaRPr>
          </a:p>
        </p:txBody>
      </p:sp>
      <p:graphicFrame>
        <p:nvGraphicFramePr>
          <p:cNvPr id="5" name="Table 4"/>
          <p:cNvGraphicFramePr>
            <a:graphicFrameLocks noGrp="1"/>
          </p:cNvGraphicFramePr>
          <p:nvPr>
            <p:extLst/>
          </p:nvPr>
        </p:nvGraphicFramePr>
        <p:xfrm>
          <a:off x="502024" y="3762670"/>
          <a:ext cx="6160887" cy="5292080"/>
        </p:xfrm>
        <a:graphic>
          <a:graphicData uri="http://schemas.openxmlformats.org/drawingml/2006/table">
            <a:tbl>
              <a:tblPr firstRow="1" bandRow="1">
                <a:tableStyleId>{5940675A-B579-460E-94D1-54222C63F5DA}</a:tableStyleId>
              </a:tblPr>
              <a:tblGrid>
                <a:gridCol w="2253983"/>
                <a:gridCol w="3906904"/>
              </a:tblGrid>
              <a:tr h="24042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900" b="1" i="1" noProof="0" dirty="0" smtClean="0"/>
                        <a:t>Componentes de la evaluación como prácticas</a:t>
                      </a:r>
                      <a:r>
                        <a:rPr lang="es-419" sz="900" b="1" i="1" baseline="0" noProof="0" dirty="0" smtClean="0"/>
                        <a:t> de rutina en el salón de clases</a:t>
                      </a:r>
                      <a:r>
                        <a:rPr lang="es-419" sz="900" noProof="0" dirty="0" smtClean="0"/>
                        <a:t> </a:t>
                      </a:r>
                    </a:p>
                  </a:txBody>
                  <a:tcPr marL="90159" marR="90159" marT="45080" marB="45080">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40424">
                <a:tc>
                  <a:txBody>
                    <a:bodyPr/>
                    <a:lstStyle/>
                    <a:p>
                      <a:pPr algn="ctr"/>
                      <a:r>
                        <a:rPr lang="es-419" sz="900" b="1" i="1" noProof="0" dirty="0" smtClean="0"/>
                        <a:t>Componentes de la evaluación </a:t>
                      </a:r>
                      <a:endParaRPr lang="es-419" sz="900" b="1" noProof="0" dirty="0"/>
                    </a:p>
                  </a:txBody>
                  <a:tcPr marL="90159" marR="90159" marT="45080" marB="45080">
                    <a:solidFill>
                      <a:schemeClr val="accent3">
                        <a:lumMod val="20000"/>
                        <a:lumOff val="80000"/>
                      </a:schemeClr>
                    </a:solidFill>
                  </a:tcPr>
                </a:tc>
                <a:tc>
                  <a:txBody>
                    <a:bodyPr/>
                    <a:lstStyle/>
                    <a:p>
                      <a:pPr algn="ctr"/>
                      <a:r>
                        <a:rPr lang="es-419" sz="900" b="1" noProof="0" dirty="0" smtClean="0"/>
                        <a:t>Componentes de enseñanza</a:t>
                      </a:r>
                      <a:endParaRPr lang="es-419" sz="900" b="1" noProof="0" dirty="0"/>
                    </a:p>
                  </a:txBody>
                  <a:tcPr marL="90159" marR="90159" marT="45080" marB="45080">
                    <a:solidFill>
                      <a:schemeClr val="accent3">
                        <a:lumMod val="20000"/>
                        <a:lumOff val="80000"/>
                      </a:schemeClr>
                    </a:solidFill>
                  </a:tcPr>
                </a:tc>
              </a:tr>
              <a:tr h="225399">
                <a:tc>
                  <a:txBody>
                    <a:bodyPr/>
                    <a:lstStyle/>
                    <a:p>
                      <a:r>
                        <a:rPr lang="es-419" sz="800" noProof="0" dirty="0" smtClean="0"/>
                        <a:t>Pre-evaluaciones</a:t>
                      </a:r>
                      <a:endParaRPr lang="es-419" sz="800" noProof="0" dirty="0"/>
                    </a:p>
                  </a:txBody>
                  <a:tcPr marL="90159" marR="90159" marT="45080" marB="45080">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noProof="0" dirty="0" smtClean="0"/>
                        <a:t>Utilizar las </a:t>
                      </a:r>
                      <a:r>
                        <a:rPr lang="es-419" sz="800" b="1" noProof="0" dirty="0" smtClean="0">
                          <a:solidFill>
                            <a:schemeClr val="tx1"/>
                          </a:solidFill>
                        </a:rPr>
                        <a:t>Tareas de progresión del aprendizaje</a:t>
                      </a:r>
                      <a:r>
                        <a:rPr lang="es-419" sz="800" b="1" baseline="0" noProof="0" dirty="0" smtClean="0">
                          <a:solidFill>
                            <a:schemeClr val="tx1"/>
                          </a:solidFill>
                        </a:rPr>
                        <a:t> </a:t>
                      </a:r>
                      <a:r>
                        <a:rPr lang="es-419" sz="800" baseline="0" noProof="0" dirty="0" smtClean="0"/>
                        <a:t>DOK por niveles para monitorear el dominio de los estándares.</a:t>
                      </a:r>
                      <a:endParaRPr lang="es-419" sz="800" noProof="0" dirty="0" smtClean="0"/>
                    </a:p>
                  </a:txBody>
                  <a:tcPr marL="90159" marR="90159" marT="45080" marB="45080" anchor="ctr">
                    <a:solidFill>
                      <a:schemeClr val="bg1"/>
                    </a:solidFill>
                  </a:tcPr>
                </a:tc>
              </a:tr>
              <a:tr h="225399">
                <a:tc>
                  <a:txBody>
                    <a:bodyPr/>
                    <a:lstStyle/>
                    <a:p>
                      <a:r>
                        <a:rPr lang="es-419" sz="800" noProof="0" dirty="0" smtClean="0"/>
                        <a:t>Nivel DOK estándar </a:t>
                      </a:r>
                      <a:endParaRPr lang="es-419" sz="800" noProof="0" dirty="0"/>
                    </a:p>
                  </a:txBody>
                  <a:tcPr marL="90159" marR="90159" marT="45080" marB="45080">
                    <a:solidFill>
                      <a:schemeClr val="bg1"/>
                    </a:solidFill>
                  </a:tcPr>
                </a:tc>
                <a:tc vMerge="1">
                  <a:txBody>
                    <a:bodyPr/>
                    <a:lstStyle/>
                    <a:p>
                      <a:endParaRPr lang="en-US" sz="900" dirty="0"/>
                    </a:p>
                  </a:txBody>
                  <a:tcPr>
                    <a:solidFill>
                      <a:schemeClr val="bg1"/>
                    </a:solidFill>
                  </a:tcPr>
                </a:tc>
              </a:tr>
              <a:tr h="225399">
                <a:tc>
                  <a:txBody>
                    <a:bodyPr/>
                    <a:lstStyle/>
                    <a:p>
                      <a:r>
                        <a:rPr lang="es-419" sz="800" noProof="0" dirty="0" smtClean="0"/>
                        <a:t>50% texto</a:t>
                      </a:r>
                      <a:r>
                        <a:rPr lang="es-419" sz="800" baseline="0" noProof="0" dirty="0" smtClean="0"/>
                        <a:t> literario y 50% texto informativo</a:t>
                      </a:r>
                      <a:endParaRPr lang="es-419" sz="800" noProof="0" dirty="0"/>
                    </a:p>
                  </a:txBody>
                  <a:tcPr marL="90159" marR="90159" marT="45080" marB="45080">
                    <a:solidFill>
                      <a:schemeClr val="bg1"/>
                    </a:solidFill>
                  </a:tcPr>
                </a:tc>
                <a:tc>
                  <a:txBody>
                    <a:bodyPr/>
                    <a:lstStyle/>
                    <a:p>
                      <a:r>
                        <a:rPr lang="es-419" sz="800" noProof="0" dirty="0" smtClean="0"/>
                        <a:t>Los</a:t>
                      </a:r>
                      <a:r>
                        <a:rPr lang="es-419" sz="800" baseline="0" noProof="0" dirty="0" smtClean="0"/>
                        <a:t> estudiantes tienen igual acceso a ambos tipos de textos.</a:t>
                      </a:r>
                      <a:endParaRPr lang="es-419" sz="800" noProof="0" dirty="0"/>
                    </a:p>
                  </a:txBody>
                  <a:tcPr marL="90159" marR="90159" marT="45080" marB="45080">
                    <a:solidFill>
                      <a:schemeClr val="bg1"/>
                    </a:solidFill>
                  </a:tcPr>
                </a:tc>
              </a:tr>
              <a:tr h="360637">
                <a:tc>
                  <a:txBody>
                    <a:bodyPr/>
                    <a:lstStyle/>
                    <a:p>
                      <a:r>
                        <a:rPr lang="es-419" sz="800" noProof="0" dirty="0" smtClean="0"/>
                        <a:t>Texto</a:t>
                      </a:r>
                      <a:r>
                        <a:rPr lang="es-419" sz="800" baseline="0" noProof="0" dirty="0" smtClean="0"/>
                        <a:t> a nivel de grado de rico contenido </a:t>
                      </a:r>
                      <a:endParaRPr lang="es-419" sz="800" noProof="0" dirty="0"/>
                    </a:p>
                  </a:txBody>
                  <a:tcPr marL="90159" marR="90159" marT="45080" marB="45080">
                    <a:solidFill>
                      <a:schemeClr val="bg1"/>
                    </a:solidFill>
                  </a:tcPr>
                </a:tc>
                <a:tc>
                  <a:txBody>
                    <a:bodyPr/>
                    <a:lstStyle/>
                    <a:p>
                      <a:r>
                        <a:rPr lang="es-419" sz="800" noProof="0" dirty="0" smtClean="0"/>
                        <a:t>Todos los estudiantes leen textos a nivel de grado; textos ricos en contenido  (con las estrategias de enseñanza necesarias).</a:t>
                      </a:r>
                      <a:endParaRPr lang="es-419" sz="800" noProof="0" dirty="0"/>
                    </a:p>
                  </a:txBody>
                  <a:tcPr marL="90159" marR="90159" marT="45080" marB="45080">
                    <a:solidFill>
                      <a:schemeClr val="bg1"/>
                    </a:solidFill>
                  </a:tcPr>
                </a:tc>
              </a:tr>
              <a:tr h="360637">
                <a:tc>
                  <a:txBody>
                    <a:bodyPr/>
                    <a:lstStyle/>
                    <a:p>
                      <a:r>
                        <a:rPr lang="es-419" sz="800" noProof="0" dirty="0" smtClean="0"/>
                        <a:t>Vocabulario académico estándar</a:t>
                      </a:r>
                      <a:endParaRPr lang="es-419" sz="800" baseline="0" noProof="0" dirty="0" smtClean="0"/>
                    </a:p>
                    <a:p>
                      <a:r>
                        <a:rPr lang="es-419" sz="800" baseline="0" noProof="0" dirty="0" smtClean="0"/>
                        <a:t>Vocabulario de contenido</a:t>
                      </a:r>
                      <a:endParaRPr lang="es-419" sz="800" noProof="0" dirty="0"/>
                    </a:p>
                  </a:txBody>
                  <a:tcPr marL="90159" marR="90159" marT="45080" marB="45080" anchor="ctr">
                    <a:solidFill>
                      <a:schemeClr val="bg1"/>
                    </a:solidFill>
                  </a:tcPr>
                </a:tc>
                <a:tc>
                  <a:txBody>
                    <a:bodyPr/>
                    <a:lstStyle/>
                    <a:p>
                      <a:r>
                        <a:rPr lang="es-419" sz="800" noProof="0" dirty="0" smtClean="0"/>
                        <a:t>Hacer preguntas utilizando</a:t>
                      </a:r>
                      <a:r>
                        <a:rPr lang="es-419" sz="800" baseline="0" noProof="0" dirty="0" smtClean="0"/>
                        <a:t> el vocabulario estándar, así como vocabulario de contenido.</a:t>
                      </a:r>
                      <a:endParaRPr lang="es-419" sz="800" noProof="0" dirty="0"/>
                    </a:p>
                  </a:txBody>
                  <a:tcPr marL="90159" marR="90159" marT="45080" marB="45080" anchor="ctr">
                    <a:solidFill>
                      <a:schemeClr val="bg1"/>
                    </a:solidFill>
                  </a:tcPr>
                </a:tc>
              </a:tr>
              <a:tr h="348343">
                <a:tc>
                  <a:txBody>
                    <a:bodyPr/>
                    <a:lstStyle/>
                    <a:p>
                      <a:r>
                        <a:rPr lang="es-419" sz="800" noProof="0" dirty="0" smtClean="0"/>
                        <a:t>Preguntas dependientes del texto</a:t>
                      </a:r>
                      <a:endParaRPr lang="es-419" sz="800" noProof="0" dirty="0"/>
                    </a:p>
                  </a:txBody>
                  <a:tcPr marL="90159" marR="90159" marT="45080" marB="45080">
                    <a:solidFill>
                      <a:schemeClr val="bg1"/>
                    </a:solidFill>
                  </a:tcPr>
                </a:tc>
                <a:tc>
                  <a:txBody>
                    <a:bodyPr/>
                    <a:lstStyle/>
                    <a:p>
                      <a:r>
                        <a:rPr lang="es-419" sz="800" noProof="0" dirty="0" smtClean="0"/>
                        <a:t>Hacer preguntas que</a:t>
                      </a:r>
                      <a:r>
                        <a:rPr lang="es-419" sz="800" baseline="0" noProof="0" dirty="0" smtClean="0"/>
                        <a:t> dependen del texto, utilizando los niveles </a:t>
                      </a:r>
                      <a:r>
                        <a:rPr lang="en-US" sz="800" baseline="0" noProof="0" dirty="0" smtClean="0"/>
                        <a:t>DOK de </a:t>
                      </a:r>
                      <a:r>
                        <a:rPr lang="en-US" sz="800" baseline="0" noProof="0" dirty="0" err="1" smtClean="0"/>
                        <a:t>los</a:t>
                      </a:r>
                      <a:r>
                        <a:rPr lang="en-US" sz="800" baseline="0" noProof="0" dirty="0" smtClean="0"/>
                        <a:t> </a:t>
                      </a:r>
                      <a:r>
                        <a:rPr lang="es-419" sz="800" baseline="0" noProof="0" dirty="0" smtClean="0"/>
                        <a:t>estándares.</a:t>
                      </a:r>
                      <a:endParaRPr lang="es-419" sz="800" noProof="0" dirty="0"/>
                    </a:p>
                  </a:txBody>
                  <a:tcPr marL="90159" marR="90159" marT="45080" marB="45080">
                    <a:solidFill>
                      <a:schemeClr val="bg1"/>
                    </a:solidFill>
                  </a:tcPr>
                </a:tc>
              </a:tr>
              <a:tr h="360637">
                <a:tc>
                  <a:txBody>
                    <a:bodyPr/>
                    <a:lstStyle/>
                    <a:p>
                      <a:r>
                        <a:rPr lang="es-419" sz="800" noProof="0" dirty="0" smtClean="0"/>
                        <a:t>Respuestas de</a:t>
                      </a:r>
                      <a:r>
                        <a:rPr lang="es-419" sz="800" baseline="0" noProof="0" dirty="0" smtClean="0"/>
                        <a:t> selección múltiple y respuestas construidas</a:t>
                      </a:r>
                      <a:endParaRPr lang="es-419" sz="800" noProof="0" dirty="0"/>
                    </a:p>
                  </a:txBody>
                  <a:tcPr marL="90159" marR="90159" marT="45080" marB="45080" anchor="ctr">
                    <a:solidFill>
                      <a:schemeClr val="bg1"/>
                    </a:solidFill>
                  </a:tcPr>
                </a:tc>
                <a:tc>
                  <a:txBody>
                    <a:bodyPr/>
                    <a:lstStyle/>
                    <a:p>
                      <a:r>
                        <a:rPr lang="es-419" sz="800" noProof="0" dirty="0" smtClean="0"/>
                        <a:t>Los</a:t>
                      </a:r>
                      <a:r>
                        <a:rPr lang="es-419" sz="800" baseline="0" noProof="0" dirty="0" smtClean="0"/>
                        <a:t> estudiantes tienen muchas oportunidades para responder preguntas de selección múltiple o de respuesta construida</a:t>
                      </a:r>
                      <a:r>
                        <a:rPr lang="es-419" sz="800" noProof="0" dirty="0" smtClean="0"/>
                        <a:t>.</a:t>
                      </a:r>
                      <a:endParaRPr lang="es-419" sz="800" noProof="0" dirty="0"/>
                    </a:p>
                  </a:txBody>
                  <a:tcPr marL="90159" marR="90159" marT="45080" marB="45080" anchor="ctr">
                    <a:solidFill>
                      <a:schemeClr val="bg1"/>
                    </a:solidFill>
                  </a:tcPr>
                </a:tc>
              </a:tr>
              <a:tr h="495877">
                <a:tc>
                  <a:txBody>
                    <a:bodyPr/>
                    <a:lstStyle/>
                    <a:p>
                      <a:r>
                        <a:rPr lang="es-419" sz="800" noProof="0" dirty="0" smtClean="0"/>
                        <a:t>Lectura con objetivo (con un propósito)</a:t>
                      </a:r>
                      <a:endParaRPr lang="es-419" sz="800" noProof="0" dirty="0"/>
                    </a:p>
                  </a:txBody>
                  <a:tcPr marL="90159" marR="90159" marT="45080" marB="45080" anchor="ctr">
                    <a:solidFill>
                      <a:schemeClr val="bg1"/>
                    </a:solidFill>
                  </a:tcPr>
                </a:tc>
                <a:tc>
                  <a:txBody>
                    <a:bodyPr/>
                    <a:lstStyle/>
                    <a:p>
                      <a:r>
                        <a:rPr lang="es-419" sz="800" noProof="0" dirty="0" smtClean="0"/>
                        <a:t>Evaluar </a:t>
                      </a:r>
                      <a:r>
                        <a:rPr lang="es-419" sz="800" baseline="0" noProof="0" dirty="0" smtClean="0"/>
                        <a:t>la comprensión utilizando textos nunca antes vistos (sin embargo el tema o tópico debe ser a nivel de grado, “agradable” o familiar) y las rúbricas de lectura.</a:t>
                      </a:r>
                      <a:endParaRPr lang="es-419" sz="800" noProof="0" dirty="0"/>
                    </a:p>
                  </a:txBody>
                  <a:tcPr marL="90159" marR="90159" marT="45080" marB="45080" anchor="ctr">
                    <a:solidFill>
                      <a:schemeClr val="bg1"/>
                    </a:solidFill>
                  </a:tcPr>
                </a:tc>
              </a:tr>
              <a:tr h="360637">
                <a:tc>
                  <a:txBody>
                    <a:bodyPr/>
                    <a:lstStyle/>
                    <a:p>
                      <a:r>
                        <a:rPr lang="es-419" sz="800" noProof="0" dirty="0" smtClean="0"/>
                        <a:t>Tomar notas</a:t>
                      </a:r>
                      <a:endParaRPr lang="es-419" sz="800" noProof="0" dirty="0"/>
                    </a:p>
                  </a:txBody>
                  <a:tcPr marL="90159" marR="90159" marT="45080" marB="45080" anchor="ctr">
                    <a:solidFill>
                      <a:schemeClr val="bg1"/>
                    </a:solidFill>
                  </a:tcPr>
                </a:tc>
                <a:tc>
                  <a:txBody>
                    <a:bodyPr/>
                    <a:lstStyle/>
                    <a:p>
                      <a:r>
                        <a:rPr lang="es-419" sz="800" noProof="0" dirty="0" smtClean="0"/>
                        <a:t>Los</a:t>
                      </a:r>
                      <a:r>
                        <a:rPr lang="es-419" sz="800" baseline="0" noProof="0" dirty="0" smtClean="0"/>
                        <a:t> estudiantes “toman notas” a medida que leen para identificar la idea central o principal, y sus detalles de apoyo.  </a:t>
                      </a:r>
                      <a:endParaRPr lang="es-419" sz="800" noProof="0" dirty="0"/>
                    </a:p>
                  </a:txBody>
                  <a:tcPr marL="90159" marR="90159" marT="45080" marB="45080" anchor="ctr">
                    <a:solidFill>
                      <a:schemeClr val="bg1"/>
                    </a:solidFill>
                  </a:tcPr>
                </a:tc>
              </a:tr>
              <a:tr h="225399">
                <a:tc>
                  <a:txBody>
                    <a:bodyPr/>
                    <a:lstStyle/>
                    <a:p>
                      <a:r>
                        <a:rPr lang="es-419" sz="800" noProof="0" dirty="0" smtClean="0"/>
                        <a:t>Rúbricas de SBAC en lectura</a:t>
                      </a:r>
                      <a:r>
                        <a:rPr lang="es-419" sz="800" baseline="0" noProof="0" dirty="0" smtClean="0"/>
                        <a:t>/escritura</a:t>
                      </a:r>
                      <a:endParaRPr lang="es-419" sz="800" noProof="0" dirty="0"/>
                    </a:p>
                  </a:txBody>
                  <a:tcPr marL="90159" marR="90159" marT="45080" marB="45080">
                    <a:solidFill>
                      <a:schemeClr val="bg1"/>
                    </a:solidFill>
                  </a:tcPr>
                </a:tc>
                <a:tc>
                  <a:txBody>
                    <a:bodyPr/>
                    <a:lstStyle/>
                    <a:p>
                      <a:r>
                        <a:rPr lang="es-419" sz="800" noProof="0" dirty="0" smtClean="0"/>
                        <a:t>Utilizar </a:t>
                      </a:r>
                      <a:r>
                        <a:rPr lang="es-419" sz="800" baseline="0" noProof="0" dirty="0" smtClean="0"/>
                        <a:t>las rúbricas de </a:t>
                      </a:r>
                      <a:r>
                        <a:rPr lang="es-419" sz="800" noProof="0" dirty="0" smtClean="0"/>
                        <a:t>SBAC para acceder</a:t>
                      </a:r>
                      <a:r>
                        <a:rPr lang="es-419" sz="800" baseline="0" noProof="0" dirty="0" smtClean="0"/>
                        <a:t> a la lectura/escritura.</a:t>
                      </a:r>
                      <a:endParaRPr lang="es-419" sz="800" noProof="0" dirty="0"/>
                    </a:p>
                  </a:txBody>
                  <a:tcPr marL="90159" marR="90159" marT="45080" marB="45080">
                    <a:solidFill>
                      <a:schemeClr val="bg1"/>
                    </a:solidFill>
                  </a:tcPr>
                </a:tc>
              </a:tr>
              <a:tr h="360637">
                <a:tc>
                  <a:txBody>
                    <a:bodyPr/>
                    <a:lstStyle/>
                    <a:p>
                      <a:r>
                        <a:rPr lang="es-419" sz="800" noProof="0" dirty="0" smtClean="0"/>
                        <a:t>Leer para escribir modelos fundamentados en la</a:t>
                      </a:r>
                      <a:r>
                        <a:rPr lang="es-419" sz="800" baseline="0" noProof="0" dirty="0" smtClean="0"/>
                        <a:t> </a:t>
                      </a:r>
                      <a:r>
                        <a:rPr lang="es-419" sz="800" noProof="0" dirty="0" smtClean="0"/>
                        <a:t>evidencia</a:t>
                      </a:r>
                      <a:endParaRPr lang="es-419" sz="800" noProof="0" dirty="0"/>
                    </a:p>
                  </a:txBody>
                  <a:tcPr marL="90159" marR="90159" marT="45080" marB="45080" anchor="ctr">
                    <a:noFill/>
                  </a:tcPr>
                </a:tc>
                <a:tc>
                  <a:txBody>
                    <a:bodyPr/>
                    <a:lstStyle/>
                    <a:p>
                      <a:r>
                        <a:rPr lang="es-419" sz="800" noProof="0" dirty="0" smtClean="0"/>
                        <a:t>Los estudiantes leen, hablan y escriben sobre un tema utilizando evidencia del texto para apoyar inferencias, conclusiones y generalizaciones.</a:t>
                      </a:r>
                      <a:endParaRPr lang="es-419" sz="800" noProof="0" dirty="0"/>
                    </a:p>
                  </a:txBody>
                  <a:tcPr marL="90159" marR="90159" marT="45080" marB="45080" anchor="ctr">
                    <a:solidFill>
                      <a:schemeClr val="bg1"/>
                    </a:solidFill>
                  </a:tcPr>
                </a:tc>
              </a:tr>
              <a:tr h="495877">
                <a:tc>
                  <a:txBody>
                    <a:bodyPr/>
                    <a:lstStyle/>
                    <a:p>
                      <a:r>
                        <a:rPr lang="es-419" sz="800" noProof="0" dirty="0" smtClean="0"/>
                        <a:t>Escribir y revisar</a:t>
                      </a:r>
                      <a:endParaRPr lang="es-419" sz="800" noProof="0" dirty="0"/>
                    </a:p>
                  </a:txBody>
                  <a:tcPr marL="90159" marR="90159" marT="45080" marB="45080" anchor="ctr">
                    <a:solidFill>
                      <a:schemeClr val="bg1"/>
                    </a:solidFill>
                  </a:tcPr>
                </a:tc>
                <a:tc>
                  <a:txBody>
                    <a:bodyPr/>
                    <a:lstStyle/>
                    <a:p>
                      <a:r>
                        <a:rPr lang="es-419" sz="800" noProof="0" dirty="0" smtClean="0"/>
                        <a:t>Los estudiantes revisan textos breves, corrigen la gramática y el lenguaje/vocabulario en contexto, y escriben textos breves (se debe</a:t>
                      </a:r>
                      <a:r>
                        <a:rPr lang="es-419" sz="800" baseline="0" noProof="0" dirty="0" smtClean="0"/>
                        <a:t> utilizar la rúbrica de escritos breves</a:t>
                      </a:r>
                      <a:r>
                        <a:rPr lang="es-419" sz="800" noProof="0" dirty="0" smtClean="0"/>
                        <a:t>).</a:t>
                      </a:r>
                      <a:endParaRPr lang="es-419" sz="800" noProof="0" dirty="0"/>
                    </a:p>
                  </a:txBody>
                  <a:tcPr marL="90159" marR="90159" marT="45080" marB="45080" anchor="ctr">
                    <a:solidFill>
                      <a:schemeClr val="bg1"/>
                    </a:solidFill>
                  </a:tcPr>
                </a:tc>
              </a:tr>
              <a:tr h="766354">
                <a:tc>
                  <a:txBody>
                    <a:bodyPr/>
                    <a:lstStyle/>
                    <a:p>
                      <a:r>
                        <a:rPr lang="es-419" sz="800" noProof="0" dirty="0" smtClean="0"/>
                        <a:t>Tareas</a:t>
                      </a:r>
                      <a:r>
                        <a:rPr lang="es-419" sz="800" baseline="0" noProof="0" dirty="0" smtClean="0"/>
                        <a:t> de rendimiento</a:t>
                      </a:r>
                      <a:endParaRPr lang="es-419" sz="800" noProof="0" dirty="0"/>
                    </a:p>
                  </a:txBody>
                  <a:tcPr marL="90159" marR="90159" marT="45080" marB="45080" anchor="ctr">
                    <a:solidFill>
                      <a:schemeClr val="bg1"/>
                    </a:solidFill>
                  </a:tcPr>
                </a:tc>
                <a:tc>
                  <a:txBody>
                    <a:bodyPr/>
                    <a:lstStyle/>
                    <a:p>
                      <a:r>
                        <a:rPr lang="es-419" sz="8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es-419" sz="800" baseline="0" noProof="0" dirty="0" smtClean="0"/>
                        <a:t> todos los </a:t>
                      </a:r>
                      <a:r>
                        <a:rPr lang="es-419" sz="800" noProof="0" dirty="0" smtClean="0"/>
                        <a:t>criterios.</a:t>
                      </a:r>
                      <a:endParaRPr lang="es-419" sz="800" noProof="0" dirty="0"/>
                    </a:p>
                  </a:txBody>
                  <a:tcPr marL="90159" marR="90159" marT="45080" marB="45080"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192385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286871" y="354106"/>
            <a:ext cx="6662569" cy="7880441"/>
          </a:xfrm>
          <a:prstGeom prst="rect">
            <a:avLst/>
          </a:prstGeom>
          <a:noFill/>
        </p:spPr>
        <p:txBody>
          <a:bodyPr wrap="square" lIns="90248" tIns="45124" rIns="90248" bIns="45124" rtlCol="0">
            <a:spAutoFit/>
          </a:bodyPr>
          <a:lstStyle/>
          <a:p>
            <a:pPr algn="ctr"/>
            <a:r>
              <a:rPr lang="es-419" sz="1417" b="1" dirty="0"/>
              <a:t>Determinando textos a nivel de grado</a:t>
            </a:r>
          </a:p>
          <a:p>
            <a:pPr algn="ctr"/>
            <a:endParaRPr lang="es-419" sz="753" b="1" dirty="0"/>
          </a:p>
          <a:p>
            <a:r>
              <a:rPr lang="es-419" sz="1417" dirty="0"/>
              <a:t>Un texto a nivel de grado se determina utilizando una combinación tanto de las nuevas escalas cuantitativas como de las medidas cualitativas de los CCSS.</a:t>
            </a:r>
          </a:p>
          <a:p>
            <a:endParaRPr lang="es-419" sz="1417" dirty="0"/>
          </a:p>
          <a:p>
            <a:r>
              <a:rPr lang="es-419" sz="1417" b="1" dirty="0"/>
              <a:t>Ejemplo</a:t>
            </a:r>
            <a:r>
              <a:rPr lang="es-419" sz="1417" dirty="0"/>
              <a:t>:  Si el grado equivalente de un texto es </a:t>
            </a:r>
            <a:r>
              <a:rPr lang="es-419" sz="1683" b="1" dirty="0">
                <a:solidFill>
                  <a:srgbClr val="0070C0"/>
                </a:solidFill>
              </a:rPr>
              <a:t>6.8</a:t>
            </a:r>
            <a:r>
              <a:rPr lang="es-419" sz="1417" dirty="0"/>
              <a:t> y tiene una medida </a:t>
            </a:r>
            <a:r>
              <a:rPr lang="es-419" sz="1417" i="1" dirty="0" err="1"/>
              <a:t>lexile</a:t>
            </a:r>
            <a:r>
              <a:rPr lang="es-419" sz="1417" dirty="0"/>
              <a:t> de </a:t>
            </a:r>
            <a:r>
              <a:rPr lang="es-419" sz="1683" b="1" dirty="0">
                <a:solidFill>
                  <a:srgbClr val="0070C0"/>
                </a:solidFill>
              </a:rPr>
              <a:t>970</a:t>
            </a:r>
            <a:r>
              <a:rPr lang="es-419" sz="1417" dirty="0"/>
              <a:t>, los datos cuantitativos muestran que la ubicación debe ser </a:t>
            </a:r>
            <a:r>
              <a:rPr lang="es-419" sz="1417" b="1" dirty="0"/>
              <a:t>entre los grados  4 y 8.</a:t>
            </a:r>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r>
              <a:rPr lang="es-419" sz="1417" b="1" dirty="0"/>
              <a:t>Cuatro medidas </a:t>
            </a:r>
            <a:r>
              <a:rPr lang="es-419" sz="1417" dirty="0"/>
              <a:t>cualitativas pueden examinarse desde la banda inferior de 4</a:t>
            </a:r>
            <a:r>
              <a:rPr lang="es-419" sz="1417" baseline="30000" dirty="0"/>
              <a:t>to</a:t>
            </a:r>
            <a:r>
              <a:rPr lang="es-419" sz="1417" dirty="0"/>
              <a:t> grado  hasta la banda superior de 8</a:t>
            </a:r>
            <a:r>
              <a:rPr lang="es-419" sz="1417" baseline="30000" dirty="0"/>
              <a:t>vo</a:t>
            </a:r>
            <a:r>
              <a:rPr lang="es-419" sz="1417" dirty="0"/>
              <a:t> grado para determinar la legibilidad a nivel de grado.</a:t>
            </a:r>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r>
              <a:rPr lang="es-419" sz="1417" dirty="0"/>
              <a:t>La combinación de la escala </a:t>
            </a:r>
            <a:r>
              <a:rPr lang="es-419" sz="1417" b="1" dirty="0"/>
              <a:t>cuantitativa</a:t>
            </a:r>
            <a:r>
              <a:rPr lang="es-419" sz="1417" dirty="0"/>
              <a:t> y las medidas </a:t>
            </a:r>
            <a:r>
              <a:rPr lang="es-419" sz="1417" b="1" dirty="0"/>
              <a:t>cualitativas</a:t>
            </a:r>
            <a:r>
              <a:rPr lang="es-419" sz="1417" dirty="0"/>
              <a:t>, para este texto en particular, muestra que el mejor nivel de legibilidad para este texto sería 6</a:t>
            </a:r>
            <a:r>
              <a:rPr lang="es-419" sz="1417" baseline="30000" dirty="0"/>
              <a:t>to </a:t>
            </a:r>
            <a:r>
              <a:rPr lang="es-419" sz="1417" dirty="0"/>
              <a:t>grado.</a:t>
            </a:r>
          </a:p>
          <a:p>
            <a:endParaRPr lang="es-419" sz="1417" dirty="0"/>
          </a:p>
        </p:txBody>
      </p:sp>
      <p:graphicFrame>
        <p:nvGraphicFramePr>
          <p:cNvPr id="10" name="Table 9"/>
          <p:cNvGraphicFramePr>
            <a:graphicFrameLocks noGrp="1"/>
          </p:cNvGraphicFramePr>
          <p:nvPr>
            <p:extLst/>
          </p:nvPr>
        </p:nvGraphicFramePr>
        <p:xfrm>
          <a:off x="502024" y="1890267"/>
          <a:ext cx="5660912" cy="1797444"/>
        </p:xfrm>
        <a:graphic>
          <a:graphicData uri="http://schemas.openxmlformats.org/drawingml/2006/table">
            <a:tbl>
              <a:tblPr/>
              <a:tblGrid>
                <a:gridCol w="1999806"/>
                <a:gridCol w="1830234"/>
                <a:gridCol w="1830872"/>
              </a:tblGrid>
              <a:tr h="452299">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8400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578">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69153">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728">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8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2906955" y="2630204"/>
            <a:ext cx="3059953" cy="51974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grpSp>
      <p:graphicFrame>
        <p:nvGraphicFramePr>
          <p:cNvPr id="14" name="Table 13"/>
          <p:cNvGraphicFramePr>
            <a:graphicFrameLocks noGrp="1"/>
          </p:cNvGraphicFramePr>
          <p:nvPr>
            <p:extLst/>
          </p:nvPr>
        </p:nvGraphicFramePr>
        <p:xfrm>
          <a:off x="239059" y="4383203"/>
          <a:ext cx="6502400" cy="2929336"/>
        </p:xfrm>
        <a:graphic>
          <a:graphicData uri="http://schemas.openxmlformats.org/drawingml/2006/table">
            <a:tbl>
              <a:tblPr firstRow="1" bandRow="1">
                <a:tableStyleId>{5940675A-B579-460E-94D1-54222C63F5DA}</a:tableStyleId>
              </a:tblPr>
              <a:tblGrid>
                <a:gridCol w="1300480"/>
                <a:gridCol w="1365729"/>
                <a:gridCol w="1311730"/>
                <a:gridCol w="994485"/>
                <a:gridCol w="812800"/>
                <a:gridCol w="717176"/>
              </a:tblGrid>
              <a:tr h="296996">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1799" marR="91799" marT="44550" marB="44550"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2840">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1799" marR="91799" marT="44550" marB="44550"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1799" marR="91799" marT="44550" marB="44550"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1799" marR="91799" marT="44550" marB="44550"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1799" marR="91799" marT="44550" marB="44550"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1799" marR="91799" marT="44550" marB="44550" anchor="ctr">
                    <a:solidFill>
                      <a:schemeClr val="accent6">
                        <a:lumMod val="20000"/>
                        <a:lumOff val="80000"/>
                      </a:schemeClr>
                    </a:solidFill>
                  </a:tcPr>
                </a:tc>
              </a:tr>
              <a:tr h="390313">
                <a:tc>
                  <a:txBody>
                    <a:bodyPr/>
                    <a:lstStyle/>
                    <a:p>
                      <a:r>
                        <a:rPr lang="es-419" sz="900" noProof="0" dirty="0" smtClean="0">
                          <a:solidFill>
                            <a:srgbClr val="002060"/>
                          </a:solidFill>
                        </a:rPr>
                        <a:t>Propósito/significado</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Estructura</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Claridad del lenguaje</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Lenguaje </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Ubicación general</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797723" y="5446060"/>
            <a:ext cx="4589929" cy="1711097"/>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grpSp>
      <p:sp>
        <p:nvSpPr>
          <p:cNvPr id="27" name="Rectangle 26"/>
          <p:cNvSpPr/>
          <p:nvPr/>
        </p:nvSpPr>
        <p:spPr>
          <a:xfrm>
            <a:off x="3329286" y="9166224"/>
            <a:ext cx="2817000" cy="222690"/>
          </a:xfrm>
          <a:prstGeom prst="rect">
            <a:avLst/>
          </a:prstGeom>
        </p:spPr>
        <p:txBody>
          <a:bodyPr wrap="square">
            <a:spAutoFit/>
          </a:bodyPr>
          <a:lstStyle/>
          <a:p>
            <a:r>
              <a:rPr lang="en-US" sz="847" dirty="0"/>
              <a:t>Rev. Control:  07/01/15 – OSP and S. Richmond</a:t>
            </a:r>
          </a:p>
        </p:txBody>
      </p:sp>
      <p:sp>
        <p:nvSpPr>
          <p:cNvPr id="28" name="Rectangle 27"/>
          <p:cNvSpPr/>
          <p:nvPr/>
        </p:nvSpPr>
        <p:spPr>
          <a:xfrm>
            <a:off x="128886" y="8301131"/>
            <a:ext cx="6400800" cy="400110"/>
          </a:xfrm>
          <a:prstGeom prst="rect">
            <a:avLst/>
          </a:prstGeom>
        </p:spPr>
        <p:txBody>
          <a:bodyPr wrap="square">
            <a:spAutoFit/>
          </a:bodyPr>
          <a:lstStyle/>
          <a:p>
            <a:pPr algn="ctr"/>
            <a:r>
              <a:rPr lang="es-419" sz="1000" b="1" dirty="0" smtClean="0">
                <a:solidFill>
                  <a:schemeClr val="tx2"/>
                </a:solidFill>
              </a:rPr>
              <a:t>Para ver más detalles sobre cada una de las medidas cualitativas, favor de ir a la diapositiva 6 de:</a:t>
            </a:r>
          </a:p>
          <a:p>
            <a:pPr algn="ctr"/>
            <a:r>
              <a:rPr lang="es-419" sz="1000" dirty="0" smtClean="0"/>
              <a:t> </a:t>
            </a:r>
            <a:r>
              <a:rPr lang="es-419" sz="1000" b="1" dirty="0" smtClean="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8702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2426" y="292634"/>
            <a:ext cx="6553200" cy="8581195"/>
          </a:xfrm>
          <a:prstGeom prst="rect">
            <a:avLst/>
          </a:prstGeom>
          <a:noFill/>
        </p:spPr>
        <p:txBody>
          <a:bodyPr wrap="square" rtlCol="0">
            <a:spAutoFit/>
          </a:bodyPr>
          <a:lstStyle/>
          <a:p>
            <a:pPr algn="ctr"/>
            <a:r>
              <a:rPr lang="es-419" sz="1506" b="1" u="sng" dirty="0" smtClean="0"/>
              <a:t>Pre-evaluación y Progresiones de aprendizaje</a:t>
            </a:r>
          </a:p>
          <a:p>
            <a:pPr algn="ctr"/>
            <a:endParaRPr lang="es-419" sz="1050" b="1" u="sng" dirty="0" smtClean="0"/>
          </a:p>
          <a:p>
            <a:r>
              <a:rPr lang="es-419" sz="1129" dirty="0" smtClean="0"/>
              <a:t>Las </a:t>
            </a:r>
            <a:r>
              <a:rPr lang="es-419" sz="1129" b="1" u="sng" dirty="0" smtClean="0"/>
              <a:t>pre-evaluaciones</a:t>
            </a:r>
            <a:r>
              <a:rPr lang="es-419" sz="1129" dirty="0" smtClean="0"/>
              <a:t> son particularmente únicas.</a:t>
            </a:r>
          </a:p>
          <a:p>
            <a:endParaRPr lang="es-419" sz="753" dirty="0" smtClean="0"/>
          </a:p>
          <a:p>
            <a:r>
              <a:rPr lang="es-419" sz="1129" dirty="0" smtClean="0"/>
              <a:t>Ellas miden el progreso </a:t>
            </a:r>
            <a:r>
              <a:rPr lang="es-419" sz="1129" b="1" i="1" u="sng" dirty="0" smtClean="0">
                <a:effectLst>
                  <a:outerShdw blurRad="38100" dist="38100" dir="2700000" algn="tl">
                    <a:srgbClr val="000000">
                      <a:alpha val="43137"/>
                    </a:srgbClr>
                  </a:outerShdw>
                </a:effectLst>
              </a:rPr>
              <a:t>hacia un estándar. </a:t>
            </a:r>
          </a:p>
          <a:p>
            <a:endParaRPr lang="es-419" sz="753" dirty="0" smtClean="0"/>
          </a:p>
          <a:p>
            <a:r>
              <a:rPr lang="es-419" sz="1129" dirty="0" smtClean="0"/>
              <a:t>Diferentes a los </a:t>
            </a:r>
            <a:r>
              <a:rPr lang="es-419" sz="1129" dirty="0" err="1" smtClean="0"/>
              <a:t>CFAs</a:t>
            </a:r>
            <a:r>
              <a:rPr lang="es-419" sz="1129" dirty="0" smtClean="0"/>
              <a:t> (</a:t>
            </a:r>
            <a:r>
              <a:rPr lang="es-419" sz="1129" b="1" i="1" u="sng" dirty="0" err="1" smtClean="0"/>
              <a:t>C</a:t>
            </a:r>
            <a:r>
              <a:rPr lang="es-419" sz="1129" i="1" dirty="0" err="1" smtClean="0"/>
              <a:t>ommon</a:t>
            </a:r>
            <a:r>
              <a:rPr lang="es-419" sz="1129" i="1" dirty="0" smtClean="0"/>
              <a:t> </a:t>
            </a:r>
            <a:r>
              <a:rPr lang="es-419" sz="1129" b="1" i="1" u="sng" dirty="0" err="1" smtClean="0"/>
              <a:t>F</a:t>
            </a:r>
            <a:r>
              <a:rPr lang="es-419" sz="1129" i="1" dirty="0" err="1" smtClean="0"/>
              <a:t>ormative</a:t>
            </a:r>
            <a:r>
              <a:rPr lang="es-419" sz="1129" i="1" dirty="0" smtClean="0"/>
              <a:t> </a:t>
            </a:r>
            <a:r>
              <a:rPr lang="es-419" sz="1129" b="1" i="1" u="sng" dirty="0" err="1" smtClean="0"/>
              <a:t>A</a:t>
            </a:r>
            <a:r>
              <a:rPr lang="es-419" sz="1129" i="1" dirty="0" err="1" smtClean="0"/>
              <a:t>ssessments</a:t>
            </a:r>
            <a:r>
              <a:rPr lang="es-419" sz="1129" dirty="0" smtClean="0"/>
              <a:t>) que miden el dominio del estándar, las pre-evaluaciones son más como un panorama de las fortalezas  y las deficiencias del estudiante, que miden las destrezas y conceptos que este necesita </a:t>
            </a:r>
            <a:r>
              <a:rPr lang="es-419" sz="1129" b="1" i="1" dirty="0" smtClean="0"/>
              <a:t>a lo largo del camino </a:t>
            </a:r>
            <a:r>
              <a:rPr lang="es-419" sz="1129" dirty="0" smtClean="0"/>
              <a:t>para poder alcanzar el dominio del estándar.</a:t>
            </a:r>
          </a:p>
          <a:p>
            <a:endParaRPr lang="es-419" sz="1129" dirty="0" smtClean="0"/>
          </a:p>
          <a:p>
            <a:endParaRPr lang="es-419" sz="1129" dirty="0" smtClean="0"/>
          </a:p>
          <a:p>
            <a:endParaRPr lang="es-419" sz="1129"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129" dirty="0" smtClean="0"/>
          </a:p>
          <a:p>
            <a:endParaRPr lang="es-419" sz="1129" dirty="0" smtClean="0"/>
          </a:p>
          <a:p>
            <a:endParaRPr lang="es-419" sz="1129" dirty="0" smtClean="0"/>
          </a:p>
          <a:p>
            <a:endParaRPr lang="es-419" sz="1129" dirty="0" smtClean="0"/>
          </a:p>
          <a:p>
            <a:endParaRPr lang="es-419" sz="1129" dirty="0" smtClean="0"/>
          </a:p>
          <a:p>
            <a:r>
              <a:rPr lang="es-419" sz="1129" dirty="0" smtClean="0"/>
              <a:t>¿Qué hay de una post evaluación? No existe una post-evaluación estandarizada.</a:t>
            </a:r>
          </a:p>
          <a:p>
            <a:r>
              <a:rPr lang="es-419" sz="1129" dirty="0" smtClean="0"/>
              <a:t>La verdadera medida de cómo los estudiantes están trabajando </a:t>
            </a:r>
            <a:r>
              <a:rPr lang="es-419" sz="1129" b="1" i="1" dirty="0" smtClean="0"/>
              <a:t>a lo largo del camino</a:t>
            </a:r>
            <a:r>
              <a:rPr lang="es-419" sz="1129" dirty="0" smtClean="0"/>
              <a:t>, se evalúa en el salón de clases durante la instrucción y la evaluación formativa en el salón. Por esta razón los </a:t>
            </a:r>
            <a:r>
              <a:rPr lang="es-419" sz="1129" dirty="0" err="1" smtClean="0"/>
              <a:t>CFAs</a:t>
            </a:r>
            <a:r>
              <a:rPr lang="es-419" sz="1129" dirty="0" smtClean="0"/>
              <a:t> no se llaman post evaluaciones. Los </a:t>
            </a:r>
            <a:r>
              <a:rPr lang="es-419" sz="1129" dirty="0" err="1" smtClean="0"/>
              <a:t>CFAs</a:t>
            </a:r>
            <a:r>
              <a:rPr lang="es-419" sz="1129" dirty="0" smtClean="0"/>
              <a:t> miden el </a:t>
            </a:r>
            <a:r>
              <a:rPr lang="es-419" sz="1129" b="1" i="1" dirty="0" smtClean="0"/>
              <a:t>objetivo final</a:t>
            </a:r>
            <a:r>
              <a:rPr lang="es-419" sz="1129" dirty="0" smtClean="0"/>
              <a:t>, o el dominio del estándar. Sin embargo, sin las pre-evaluaciones, ¿cómo sabríamos en qué enfocar nuestra instrucción a través de cada trimestre?</a:t>
            </a:r>
          </a:p>
          <a:p>
            <a:endParaRPr lang="es-419" sz="753" dirty="0" smtClean="0"/>
          </a:p>
          <a:p>
            <a:r>
              <a:rPr lang="es-419" sz="1129" b="1" u="sng" dirty="0" smtClean="0"/>
              <a:t>Progresiones de aprendizaje: </a:t>
            </a:r>
            <a:r>
              <a:rPr lang="es-419" sz="1129" dirty="0" smtClean="0"/>
              <a:t>son el conjunto predicho de destrezas necesarias para poder completar la demanda de la tarea requerida de cada estándar. Las progresiones de aprendizaje fueron alineadas a la matriz </a:t>
            </a:r>
            <a:r>
              <a:rPr lang="es-419" sz="1129" dirty="0" err="1" smtClean="0"/>
              <a:t>Hess</a:t>
            </a:r>
            <a:r>
              <a:rPr lang="es-419" sz="1129" dirty="0" smtClean="0"/>
              <a:t> </a:t>
            </a:r>
            <a:r>
              <a:rPr lang="es-419" sz="1129" b="1" i="1" u="sng" dirty="0" err="1" smtClean="0"/>
              <a:t>Cognitive</a:t>
            </a:r>
            <a:r>
              <a:rPr lang="es-419" sz="1129" b="1" i="1" u="sng" dirty="0" smtClean="0"/>
              <a:t> Rigor </a:t>
            </a:r>
            <a:r>
              <a:rPr lang="es-419" sz="1129" b="1" i="1" u="sng" dirty="0" err="1" smtClean="0"/>
              <a:t>Matrix</a:t>
            </a:r>
            <a:r>
              <a:rPr lang="es-419" sz="1129" b="1" i="1" u="sng" dirty="0" smtClean="0"/>
              <a:t>.</a:t>
            </a:r>
          </a:p>
          <a:p>
            <a:endParaRPr lang="es-419" sz="753" dirty="0" smtClean="0"/>
          </a:p>
          <a:p>
            <a:r>
              <a:rPr lang="es-419" sz="1129" dirty="0" smtClean="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53" dirty="0" smtClean="0"/>
          </a:p>
          <a:p>
            <a:r>
              <a:rPr lang="es-419" sz="1129" dirty="0" smtClean="0"/>
              <a:t>Hay una lista de cotejo de las Progresiones de aprendizaje en lectura para cada estándar en cada grado,  que se puede utilizar para monitorear el progreso. Está disponible en: </a:t>
            </a:r>
          </a:p>
          <a:p>
            <a:endParaRPr lang="es-419" sz="1129" dirty="0">
              <a:hlinkClick r:id="rId3"/>
            </a:endParaRPr>
          </a:p>
          <a:p>
            <a:pPr algn="ctr"/>
            <a:r>
              <a:rPr lang="es-419" sz="1129" dirty="0" smtClean="0">
                <a:hlinkClick r:id="rId3"/>
              </a:rPr>
              <a:t>http://sresource.homestead.com/Grade-1.html</a:t>
            </a:r>
            <a:endParaRPr lang="es-419" sz="1129" dirty="0" smtClean="0"/>
          </a:p>
          <a:p>
            <a:endParaRPr lang="es-419" sz="1129" dirty="0"/>
          </a:p>
        </p:txBody>
      </p:sp>
      <p:graphicFrame>
        <p:nvGraphicFramePr>
          <p:cNvPr id="20" name="Table 19"/>
          <p:cNvGraphicFramePr>
            <a:graphicFrameLocks noGrp="1"/>
          </p:cNvGraphicFramePr>
          <p:nvPr>
            <p:extLst/>
          </p:nvPr>
        </p:nvGraphicFramePr>
        <p:xfrm>
          <a:off x="381000" y="2892227"/>
          <a:ext cx="6472238" cy="1962912"/>
        </p:xfrm>
        <a:graphic>
          <a:graphicData uri="http://schemas.openxmlformats.org/drawingml/2006/table">
            <a:tbl>
              <a:tblPr firstRow="1" firstCol="1" bandRow="1"/>
              <a:tblGrid>
                <a:gridCol w="777875"/>
                <a:gridCol w="878762"/>
                <a:gridCol w="850039"/>
                <a:gridCol w="697260"/>
                <a:gridCol w="760580"/>
                <a:gridCol w="674068"/>
                <a:gridCol w="695788"/>
                <a:gridCol w="1137866"/>
              </a:tblGrid>
              <a:tr h="13824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53" marR="3265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2441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2653" marR="3265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1949336" y="7580514"/>
            <a:ext cx="2667000" cy="251607"/>
          </a:xfrm>
          <a:prstGeom prst="rect">
            <a:avLst/>
          </a:prstGeom>
        </p:spPr>
        <p:txBody>
          <a:bodyPr wrap="square">
            <a:spAutoFit/>
          </a:bodyPr>
          <a:lstStyle/>
          <a:p>
            <a:endParaRPr lang="en-US" sz="1035" dirty="0"/>
          </a:p>
        </p:txBody>
      </p:sp>
      <p:grpSp>
        <p:nvGrpSpPr>
          <p:cNvPr id="3" name="Group 2"/>
          <p:cNvGrpSpPr/>
          <p:nvPr/>
        </p:nvGrpSpPr>
        <p:grpSpPr>
          <a:xfrm>
            <a:off x="218137" y="1849374"/>
            <a:ext cx="6894361" cy="3232410"/>
            <a:chOff x="215458" y="1762005"/>
            <a:chExt cx="6894361" cy="3278326"/>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29" dirty="0" smtClean="0">
                    <a:solidFill>
                      <a:schemeClr val="tx1"/>
                    </a:solidFill>
                  </a:rPr>
                  <a:t>Ejemplo de una </a:t>
                </a:r>
                <a:r>
                  <a:rPr lang="es-419" sz="1129" b="1" i="1" dirty="0" smtClean="0">
                    <a:solidFill>
                      <a:schemeClr val="tx1"/>
                    </a:solidFill>
                  </a:rPr>
                  <a:t>Progresión de aprendizaje  </a:t>
                </a:r>
                <a:r>
                  <a:rPr lang="es-419" sz="1129" smtClean="0">
                    <a:solidFill>
                      <a:schemeClr val="tx1"/>
                    </a:solidFill>
                  </a:rPr>
                  <a:t>para RL.2.1</a:t>
                </a:r>
                <a:endParaRPr lang="es-419" sz="1129" dirty="0" smtClean="0">
                  <a:solidFill>
                    <a:schemeClr val="tx1"/>
                  </a:solidFill>
                </a:endParaRPr>
              </a:p>
              <a:p>
                <a:pPr algn="ctr"/>
                <a:r>
                  <a:rPr lang="es-419" sz="1129" dirty="0" smtClean="0">
                    <a:solidFill>
                      <a:schemeClr val="tx1"/>
                    </a:solidFill>
                  </a:rPr>
                  <a:t>Las pre-evaluaciones miden los </a:t>
                </a:r>
                <a:r>
                  <a:rPr lang="es-419" sz="1129" b="1" i="1" dirty="0" smtClean="0">
                    <a:solidFill>
                      <a:schemeClr val="tx1"/>
                    </a:solidFill>
                  </a:rPr>
                  <a:t>puntos</a:t>
                </a:r>
                <a:r>
                  <a:rPr lang="es-419" sz="1129" dirty="0" smtClean="0">
                    <a:solidFill>
                      <a:schemeClr val="tx1"/>
                    </a:solidFill>
                  </a:rPr>
                  <a:t> </a:t>
                </a:r>
                <a:r>
                  <a:rPr lang="es-419" sz="1129" b="1" i="1" dirty="0" smtClean="0">
                    <a:solidFill>
                      <a:schemeClr val="tx1"/>
                    </a:solidFill>
                  </a:rPr>
                  <a:t>de ajuste </a:t>
                </a:r>
                <a:r>
                  <a:rPr lang="es-419" sz="1129" dirty="0" smtClean="0">
                    <a:solidFill>
                      <a:schemeClr val="tx1"/>
                    </a:solidFill>
                  </a:rPr>
                  <a:t>que aparecen en morado</a:t>
                </a:r>
                <a:endParaRPr lang="es-419" sz="1129" dirty="0">
                  <a:solidFill>
                    <a:schemeClr val="tx1"/>
                  </a:solidFill>
                </a:endParaRP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24" b="1" dirty="0" smtClean="0">
                    <a:solidFill>
                      <a:schemeClr val="tx1"/>
                    </a:solidFill>
                  </a:rPr>
                  <a:t>  CFA</a:t>
                </a:r>
                <a:endParaRPr lang="en-US" sz="1224" b="1" dirty="0">
                  <a:solidFill>
                    <a:schemeClr val="tx1"/>
                  </a:solidFill>
                </a:endParaRPr>
              </a:p>
              <a:p>
                <a:r>
                  <a:rPr lang="en-US" sz="1035" dirty="0">
                    <a:solidFill>
                      <a:schemeClr val="tx1"/>
                    </a:solidFill>
                  </a:rPr>
                  <a:t>RL.2.2.1 </a:t>
                </a:r>
                <a:r>
                  <a:rPr lang="es-419" sz="900" dirty="0" smtClean="0">
                    <a:solidFill>
                      <a:schemeClr val="tx1"/>
                    </a:solidFill>
                  </a:rPr>
                  <a:t>evaluación del estándar a nivel de grado</a:t>
                </a:r>
                <a:endParaRPr lang="es-419" sz="900" dirty="0">
                  <a:solidFill>
                    <a:schemeClr val="tx1"/>
                  </a:solidFill>
                </a:endParaRP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00" dirty="0" smtClean="0">
                    <a:solidFill>
                      <a:schemeClr val="tx1"/>
                    </a:solidFill>
                  </a:rPr>
                  <a:t>Después de haber dado  la pre-evaluación, las progresiones de aprendizaje proporcionan tareas de evaluación </a:t>
                </a:r>
                <a:r>
                  <a:rPr lang="es-419" sz="1000" b="1" i="1" dirty="0" smtClean="0">
                    <a:solidFill>
                      <a:schemeClr val="tx1"/>
                    </a:solidFill>
                  </a:rPr>
                  <a:t>por debajo y cerca del nivel del grado a través de cada trimestre</a:t>
                </a:r>
                <a:r>
                  <a:rPr lang="es-419" sz="1000" dirty="0" smtClean="0">
                    <a:solidFill>
                      <a:schemeClr val="tx1"/>
                    </a:solidFill>
                  </a:rPr>
                  <a:t>.</a:t>
                </a:r>
                <a:endParaRPr lang="es-419" sz="10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50" b="1" dirty="0" smtClean="0">
                  <a:solidFill>
                    <a:schemeClr val="tx1"/>
                  </a:solidFill>
                  <a:effectLst>
                    <a:outerShdw blurRad="38100" dist="38100" dir="2700000" algn="tl">
                      <a:srgbClr val="000000">
                        <a:alpha val="43137"/>
                      </a:srgbClr>
                    </a:outerShdw>
                  </a:effectLst>
                </a:rPr>
                <a:t>Comienzo del trimestre</a:t>
              </a:r>
              <a:endParaRPr lang="es-419" sz="850" b="1"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2846828" y="4809041"/>
              <a:ext cx="1559038" cy="23129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47" b="1" dirty="0" smtClean="0">
                  <a:solidFill>
                    <a:schemeClr val="tx1"/>
                  </a:solidFill>
                  <a:effectLst>
                    <a:outerShdw blurRad="38100" dist="38100" dir="2700000" algn="tl">
                      <a:srgbClr val="000000">
                        <a:alpha val="43137"/>
                      </a:srgbClr>
                    </a:outerShdw>
                  </a:effectLst>
                </a:rPr>
                <a:t>Durante el trimestre</a:t>
              </a:r>
              <a:endParaRPr lang="es-419" sz="847" b="1"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47" b="1" dirty="0" smtClean="0">
                  <a:solidFill>
                    <a:schemeClr val="tx1"/>
                  </a:solidFill>
                  <a:effectLst>
                    <a:outerShdw blurRad="38100" dist="38100" dir="2700000" algn="tl">
                      <a:srgbClr val="000000">
                        <a:alpha val="43137"/>
                      </a:srgbClr>
                    </a:outerShdw>
                  </a:effectLst>
                </a:rPr>
                <a:t>Al final del trimestre</a:t>
              </a:r>
              <a:endParaRPr lang="es-419" sz="847" b="1" dirty="0">
                <a:solidFill>
                  <a:schemeClr val="tx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592893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33482958"/>
              </p:ext>
            </p:extLst>
          </p:nvPr>
        </p:nvGraphicFramePr>
        <p:xfrm>
          <a:off x="393902" y="1532105"/>
          <a:ext cx="6584315" cy="2179562"/>
        </p:xfrm>
        <a:graphic>
          <a:graphicData uri="http://schemas.openxmlformats.org/drawingml/2006/table">
            <a:tbl>
              <a:tblPr firstRow="1" firstCol="1" bandRow="1"/>
              <a:tblGrid>
                <a:gridCol w="1241752"/>
                <a:gridCol w="1060032"/>
                <a:gridCol w="938886"/>
                <a:gridCol w="999459"/>
                <a:gridCol w="769281"/>
                <a:gridCol w="896484"/>
                <a:gridCol w="678421"/>
              </a:tblGrid>
              <a:tr h="229858">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284300">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Recuerda detalles de un texto literario leído y discutido en clase (memorización).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  entiende el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preguntar, contestar, preguntas, texto y decir/relatar.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oraciones que hacen preguntas y aquellas  que no.  Identifica oraciones que  contestan o responden</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NO EVALUADO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Hace y contesta preguntas sobre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específicos en un texto leído en clase, usando las interrogantes: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quién</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qué</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cuándo</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y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dónde</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(las preguntas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no pueden haber sido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discutidas previamente</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Entiende que los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son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más relevantes</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 preguntas específicas.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Localiza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en un texto (leído pero no discutido previamente) con el fin de hacer y contestar preguntas sobre el texto con las interrogantes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por qué</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y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cómo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RL.1.1</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Hacen y contestan preguntas sobre los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51" marR="31151"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TextBox 3"/>
          <p:cNvSpPr txBox="1"/>
          <p:nvPr/>
        </p:nvSpPr>
        <p:spPr>
          <a:xfrm>
            <a:off x="381000" y="574685"/>
            <a:ext cx="6553200" cy="646331"/>
          </a:xfrm>
          <a:prstGeom prst="rect">
            <a:avLst/>
          </a:prstGeom>
          <a:noFill/>
        </p:spPr>
        <p:txBody>
          <a:bodyPr wrap="square" rtlCol="0">
            <a:spAutoFit/>
          </a:bodyPr>
          <a:lstStyle/>
          <a:p>
            <a:r>
              <a:rPr lang="es-419" sz="1200" b="1" dirty="0" smtClean="0"/>
              <a:t>Trimestre uno: </a:t>
            </a:r>
            <a:r>
              <a:rPr lang="es-419" sz="1200" dirty="0" smtClean="0"/>
              <a:t>Progresión de aprendizaje de </a:t>
            </a:r>
            <a:r>
              <a:rPr lang="es-419" sz="1200" b="1" u="sng" dirty="0" smtClean="0"/>
              <a:t>Lectura de Texto Literario  </a:t>
            </a:r>
          </a:p>
          <a:p>
            <a:r>
              <a:rPr lang="es-419" sz="1200" dirty="0" smtClean="0"/>
              <a:t>En esta pre-evaluación se evalúan las casillas indicadas y resaltadas </a:t>
            </a:r>
            <a:r>
              <a:rPr lang="es-419" sz="1200" b="1" dirty="0" smtClean="0"/>
              <a:t>antes del estándar</a:t>
            </a:r>
            <a:r>
              <a:rPr lang="es-419" sz="1200" dirty="0" smtClean="0"/>
              <a:t>. El estándar como tal se evalúa en el CFA (</a:t>
            </a:r>
            <a:r>
              <a:rPr lang="es-419" sz="1200" i="1" dirty="0" err="1" smtClean="0"/>
              <a:t>Common</a:t>
            </a:r>
            <a:r>
              <a:rPr lang="es-419" sz="1200" i="1" dirty="0" smtClean="0"/>
              <a:t> </a:t>
            </a:r>
            <a:r>
              <a:rPr lang="es-419" sz="1200" i="1" dirty="0" err="1" smtClean="0"/>
              <a:t>Formative</a:t>
            </a:r>
            <a:r>
              <a:rPr lang="es-419" sz="1200" i="1" dirty="0" smtClean="0"/>
              <a:t> </a:t>
            </a:r>
            <a:r>
              <a:rPr lang="es-419" sz="1200" i="1" dirty="0" err="1" smtClean="0"/>
              <a:t>Assessment</a:t>
            </a:r>
            <a:r>
              <a:rPr lang="es-419" sz="1200" dirty="0" smtClean="0"/>
              <a:t>) al final de cada trimestre.</a:t>
            </a:r>
            <a:endParaRPr lang="es-419" sz="1200" dirty="0"/>
          </a:p>
        </p:txBody>
      </p:sp>
      <p:graphicFrame>
        <p:nvGraphicFramePr>
          <p:cNvPr id="6" name="Table 5"/>
          <p:cNvGraphicFramePr>
            <a:graphicFrameLocks noGrp="1"/>
          </p:cNvGraphicFramePr>
          <p:nvPr>
            <p:extLst>
              <p:ext uri="{D42A27DB-BD31-4B8C-83A1-F6EECF244321}">
                <p14:modId xmlns:p14="http://schemas.microsoft.com/office/powerpoint/2010/main" val="3090163493"/>
              </p:ext>
            </p:extLst>
          </p:nvPr>
        </p:nvGraphicFramePr>
        <p:xfrm>
          <a:off x="381000" y="3962400"/>
          <a:ext cx="6645273" cy="1949704"/>
        </p:xfrm>
        <a:graphic>
          <a:graphicData uri="http://schemas.openxmlformats.org/drawingml/2006/table">
            <a:tbl>
              <a:tblPr firstRow="1" firstCol="1" bandRow="1"/>
              <a:tblGrid>
                <a:gridCol w="762000"/>
                <a:gridCol w="730909"/>
                <a:gridCol w="822997"/>
                <a:gridCol w="808294"/>
                <a:gridCol w="838200"/>
                <a:gridCol w="762000"/>
                <a:gridCol w="762000"/>
                <a:gridCol w="426305"/>
                <a:gridCol w="732568"/>
              </a:tblGrid>
              <a:tr h="198650">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Ci</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Ck</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 2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250311">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Recuenta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leídos y discutidos en clase sobre el mensaje central o lección de un texto literario (memorización).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  entiende el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 recontar,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demostrar, entender, mensaje central, lección.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Identifica el comienzo, la mitad y el final de un cuento literario, usando correctamente los términos de secuencia.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Usa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de un texto literario para contestar preguntas sobre el mensaje central o lección</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Entiende que los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apoyan (hablan sobre) el mensaje central o lección.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Resume un texto literario usando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(un texto leído pero no resumido en clase).  </a:t>
                      </a:r>
                      <a:endParaRPr lang="es-MX" sz="800" b="1"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el mensaje central o lección de un texto utilizando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como apoyo o evidencia (leído pero no discutido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gridSpan="2">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RL1.2</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Recuentan cuentos, incluyendo los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y demuestran comprensión del mensaje principal o lección.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110" marR="31110"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419"/>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2315278"/>
              </p:ext>
            </p:extLst>
          </p:nvPr>
        </p:nvGraphicFramePr>
        <p:xfrm>
          <a:off x="381000" y="6096000"/>
          <a:ext cx="6629400" cy="1796288"/>
        </p:xfrm>
        <a:graphic>
          <a:graphicData uri="http://schemas.openxmlformats.org/drawingml/2006/table">
            <a:tbl>
              <a:tblPr firstRow="1" firstCol="1" bandRow="1"/>
              <a:tblGrid>
                <a:gridCol w="779930"/>
                <a:gridCol w="1199891"/>
                <a:gridCol w="1109899"/>
                <a:gridCol w="1079902"/>
                <a:gridCol w="779930"/>
                <a:gridCol w="689937"/>
                <a:gridCol w="449960"/>
                <a:gridCol w="539951"/>
              </a:tblGrid>
              <a:tr h="218216">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Ck</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 2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848584">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Recuerda los personajes, ambiente y eventos principales en un cuento (leído pero no discutido en clase).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  entiende el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personajes, ambiente, principal (clave), eventos o acontecimientos,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describir.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personajes, ambiente o eventos en un texto para demostrar una comprensión del uso adecuado del lenguaje académico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Contesta preguntas  del  cuento sobre quién (los personajes), qué (acontecimientos principales / trama), dónde y cuándo (ambiente</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Muestra las relaciones entre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y personajes, ambiente o eventos principales.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los principales acontecimientos de la historia usando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a:t>
                      </a:r>
                    </a:p>
                    <a:p>
                      <a:pPr marL="0" marR="0" algn="l">
                        <a:lnSpc>
                          <a:spcPct val="115000"/>
                        </a:lnSpc>
                        <a:spcBef>
                          <a:spcPts val="0"/>
                        </a:spcBef>
                        <a:spcAft>
                          <a:spcPts val="1000"/>
                        </a:spcAft>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gridSpan="2">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RL.1.3</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Describen personajes, ambientes y acontecimientos importantes en un cuento, usando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090" marR="31090"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419"/>
                    </a:p>
                  </a:txBody>
                  <a:tcPr/>
                </a:tc>
              </a:tr>
            </a:tbl>
          </a:graphicData>
        </a:graphic>
      </p:graphicFrame>
      <p:sp>
        <p:nvSpPr>
          <p:cNvPr id="10" name="Rectangle 9"/>
          <p:cNvSpPr/>
          <p:nvPr/>
        </p:nvSpPr>
        <p:spPr>
          <a:xfrm>
            <a:off x="3487594" y="9150079"/>
            <a:ext cx="2608406" cy="230832"/>
          </a:xfrm>
          <a:prstGeom prst="rect">
            <a:avLst/>
          </a:prstGeom>
        </p:spPr>
        <p:txBody>
          <a:bodyPr wrap="none">
            <a:spAutoFit/>
          </a:bodyPr>
          <a:lstStyle/>
          <a:p>
            <a:pPr lvl="0"/>
            <a:r>
              <a:rPr lang="en-US" sz="900" dirty="0">
                <a:solidFill>
                  <a:prstClr val="black"/>
                </a:solidFill>
              </a:rPr>
              <a:t>Rev. Control:  07/01/15 HSD – OSP and S. Richmond</a:t>
            </a:r>
          </a:p>
        </p:txBody>
      </p:sp>
    </p:spTree>
    <p:extLst>
      <p:ext uri="{BB962C8B-B14F-4D97-AF65-F5344CB8AC3E}">
        <p14:creationId xmlns:p14="http://schemas.microsoft.com/office/powerpoint/2010/main" val="184418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8</a:t>
            </a:fld>
            <a:endParaRPr lang="en-US" dirty="0"/>
          </a:p>
        </p:txBody>
      </p:sp>
      <p:sp>
        <p:nvSpPr>
          <p:cNvPr id="4" name="TextBox 3"/>
          <p:cNvSpPr txBox="1"/>
          <p:nvPr/>
        </p:nvSpPr>
        <p:spPr>
          <a:xfrm>
            <a:off x="431358" y="304800"/>
            <a:ext cx="6553200" cy="646331"/>
          </a:xfrm>
          <a:prstGeom prst="rect">
            <a:avLst/>
          </a:prstGeom>
          <a:noFill/>
        </p:spPr>
        <p:txBody>
          <a:bodyPr wrap="square" rtlCol="0">
            <a:spAutoFit/>
          </a:bodyPr>
          <a:lstStyle/>
          <a:p>
            <a:r>
              <a:rPr lang="es-419" sz="1200" b="1" dirty="0" smtClean="0"/>
              <a:t>Trimestre uno: </a:t>
            </a:r>
            <a:r>
              <a:rPr lang="es-419" sz="1200" dirty="0" smtClean="0"/>
              <a:t>Progresión de aprendizaje de </a:t>
            </a:r>
            <a:r>
              <a:rPr lang="es-419" sz="1200" b="1" u="sng" dirty="0" smtClean="0"/>
              <a:t>Lectura de Texto Informativo  </a:t>
            </a:r>
          </a:p>
          <a:p>
            <a:r>
              <a:rPr lang="es-419" sz="1200" dirty="0" smtClean="0"/>
              <a:t>En esta pre-evaluación se evalúan las casillas indicadas y resaltadas </a:t>
            </a:r>
            <a:r>
              <a:rPr lang="es-419" sz="1200" b="1" dirty="0" smtClean="0"/>
              <a:t>antes del estándar</a:t>
            </a:r>
            <a:r>
              <a:rPr lang="es-419" sz="1200" dirty="0" smtClean="0"/>
              <a:t>. El estándar como tal se evalúa en el CFA (</a:t>
            </a:r>
            <a:r>
              <a:rPr lang="es-419" sz="1200" i="1" dirty="0" err="1" smtClean="0"/>
              <a:t>Common</a:t>
            </a:r>
            <a:r>
              <a:rPr lang="es-419" sz="1200" i="1" dirty="0" smtClean="0"/>
              <a:t> </a:t>
            </a:r>
            <a:r>
              <a:rPr lang="es-419" sz="1200" i="1" dirty="0" err="1" smtClean="0"/>
              <a:t>Formative</a:t>
            </a:r>
            <a:r>
              <a:rPr lang="es-419" sz="1200" i="1" dirty="0" smtClean="0"/>
              <a:t> </a:t>
            </a:r>
            <a:r>
              <a:rPr lang="es-419" sz="1200" i="1" dirty="0" err="1" smtClean="0"/>
              <a:t>Assessment</a:t>
            </a:r>
            <a:r>
              <a:rPr lang="es-419" sz="1200" dirty="0" smtClean="0"/>
              <a:t>) al final de cada trimestre.</a:t>
            </a:r>
            <a:endParaRPr lang="es-419" sz="1200" dirty="0"/>
          </a:p>
        </p:txBody>
      </p:sp>
      <p:graphicFrame>
        <p:nvGraphicFramePr>
          <p:cNvPr id="7" name="Table 6"/>
          <p:cNvGraphicFramePr>
            <a:graphicFrameLocks noGrp="1"/>
          </p:cNvGraphicFramePr>
          <p:nvPr>
            <p:extLst>
              <p:ext uri="{D42A27DB-BD31-4B8C-83A1-F6EECF244321}">
                <p14:modId xmlns:p14="http://schemas.microsoft.com/office/powerpoint/2010/main" val="2739335398"/>
              </p:ext>
            </p:extLst>
          </p:nvPr>
        </p:nvGraphicFramePr>
        <p:xfrm>
          <a:off x="472439" y="1371600"/>
          <a:ext cx="6477001" cy="2054278"/>
        </p:xfrm>
        <a:graphic>
          <a:graphicData uri="http://schemas.openxmlformats.org/drawingml/2006/table">
            <a:tbl>
              <a:tblPr firstRow="1" firstCol="1" bandRow="1"/>
              <a:tblGrid>
                <a:gridCol w="762001"/>
                <a:gridCol w="851382"/>
                <a:gridCol w="909361"/>
                <a:gridCol w="1056033"/>
                <a:gridCol w="880028"/>
                <a:gridCol w="1088556"/>
                <a:gridCol w="929640"/>
              </a:tblGrid>
              <a:tr h="244782">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203018">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Recuerda detalles de un texto literario leído y discutido en clase (memorización).</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y entiende el </a:t>
                      </a:r>
                      <a:r>
                        <a:rPr lang="es-MX" sz="800" i="1" u="sng" dirty="0" smtClean="0">
                          <a:effectLst/>
                          <a:latin typeface="Calibri" panose="020F0502020204030204" pitchFamily="34" charset="0"/>
                          <a:ea typeface="Calibri" panose="020F0502020204030204" pitchFamily="34" charset="0"/>
                          <a:cs typeface="Times New Roman" panose="02020603050405020304" pitchFamily="18" charset="0"/>
                        </a:rPr>
                        <a:t>lenguaje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académico estándar:</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preguntar, contestar, preguntas,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y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Identifica oraciones que hacen preguntas y aquellas  que no.  Identifica una oración que contesta o responde.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Hace y contesta preguntas sobre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específicos en un texto leído en clase, usando las interrogantes: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quién</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qué</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cuándo</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y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dónde</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(las preguntas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no pueden haber sido</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discutidas previamente</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NO EVALUADO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Entiende que los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son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más relevantes</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 preguntas específicas</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Localiza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en un texto (leído pero no discutido previamente) con el fin de hacer y contestar preguntas sobre el texto con las interrogantes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por qué</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y </a:t>
                      </a: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cómo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RI.1.1</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Hacen y contestan preguntas sobre los detalles clave en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38909996"/>
              </p:ext>
            </p:extLst>
          </p:nvPr>
        </p:nvGraphicFramePr>
        <p:xfrm>
          <a:off x="446625" y="3810000"/>
          <a:ext cx="6492876" cy="1981200"/>
        </p:xfrm>
        <a:graphic>
          <a:graphicData uri="http://schemas.openxmlformats.org/drawingml/2006/table">
            <a:tbl>
              <a:tblPr firstRow="1" firstCol="1" bandRow="1"/>
              <a:tblGrid>
                <a:gridCol w="762636"/>
                <a:gridCol w="795890"/>
                <a:gridCol w="651910"/>
                <a:gridCol w="609600"/>
                <a:gridCol w="762000"/>
                <a:gridCol w="609600"/>
                <a:gridCol w="689784"/>
                <a:gridCol w="691755"/>
                <a:gridCol w="919701"/>
              </a:tblGrid>
              <a:tr h="284359">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a:effectLst/>
                          <a:latin typeface="Calibri" panose="020F0502020204030204" pitchFamily="34" charset="0"/>
                          <a:ea typeface="Calibri" panose="020F0502020204030204" pitchFamily="34" charset="0"/>
                          <a:cs typeface="Times New Roman" panose="02020603050405020304" pitchFamily="18" charset="0"/>
                        </a:rPr>
                        <a:t>DOK 2 – Ci</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Ck</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696841">
                <a:tc>
                  <a:txBody>
                    <a:bodyPr/>
                    <a:lstStyle/>
                    <a:p>
                      <a:pPr marL="0" marR="0" algn="l">
                        <a:lnSpc>
                          <a:spcPct val="115000"/>
                        </a:lnSpc>
                        <a:spcBef>
                          <a:spcPts val="0"/>
                        </a:spcBef>
                        <a:spcAft>
                          <a:spcPts val="1000"/>
                        </a:spcAft>
                      </a:pPr>
                      <a:r>
                        <a:rPr lang="es-MX" sz="800" i="1">
                          <a:effectLst/>
                          <a:latin typeface="Calibri" panose="020F0502020204030204" pitchFamily="34" charset="0"/>
                          <a:ea typeface="Calibri" panose="020F0502020204030204" pitchFamily="34" charset="0"/>
                          <a:cs typeface="Times New Roman" panose="02020603050405020304" pitchFamily="18" charset="0"/>
                        </a:rPr>
                        <a:t>Recuerda detalles de un texto informativo leído y discutido en clase (memorización).</a:t>
                      </a:r>
                      <a:endParaRPr lang="es-419" sz="80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y entiende el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 tema principal, recontar, identificar,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y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los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en un texto informativo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Contesta preguntas sobre el tema principal de un texto haciendo referencia  a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Entiende que los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i="1" dirty="0">
                          <a:effectLst/>
                          <a:latin typeface="Calibri" panose="020F0502020204030204" pitchFamily="34" charset="0"/>
                          <a:ea typeface="Calibri" panose="020F0502020204030204" pitchFamily="34" charset="0"/>
                          <a:cs typeface="Times New Roman" panose="02020603050405020304" pitchFamily="18" charset="0"/>
                        </a:rPr>
                        <a:t>apoyan (hablan sobre) el tema principal, y da ejemplos.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Recuenta (resume) un texto informativo usando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detalles clave.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el tema principal de un texto utilizando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como evidencia. </a:t>
                      </a:r>
                      <a:endParaRPr lang="es-MX" sz="800" b="1"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Identifica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específicos que apoyan la idea principal (tema).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RI.1.2</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Identifican el tema principal y recuentan los detalles clave de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89347425"/>
              </p:ext>
            </p:extLst>
          </p:nvPr>
        </p:nvGraphicFramePr>
        <p:xfrm>
          <a:off x="228600" y="5943600"/>
          <a:ext cx="6924262" cy="3379978"/>
        </p:xfrm>
        <a:graphic>
          <a:graphicData uri="http://schemas.openxmlformats.org/drawingml/2006/table">
            <a:tbl>
              <a:tblPr firstRow="1" firstCol="1" bandRow="1"/>
              <a:tblGrid>
                <a:gridCol w="685800"/>
                <a:gridCol w="685800"/>
                <a:gridCol w="604054"/>
                <a:gridCol w="640262"/>
                <a:gridCol w="615510"/>
                <a:gridCol w="502374"/>
                <a:gridCol w="533400"/>
                <a:gridCol w="609600"/>
                <a:gridCol w="609600"/>
                <a:gridCol w="609600"/>
                <a:gridCol w="381000"/>
                <a:gridCol w="447262"/>
              </a:tblGrid>
              <a:tr h="152400">
                <a:tc gridSpan="4">
                  <a:txBody>
                    <a:bodyPr/>
                    <a:lstStyle/>
                    <a:p>
                      <a:pPr marL="0" marR="0" algn="ctr">
                        <a:lnSpc>
                          <a:spcPct val="115000"/>
                        </a:lnSpc>
                        <a:spcBef>
                          <a:spcPts val="0"/>
                        </a:spcBef>
                        <a:spcAft>
                          <a:spcPts val="1000"/>
                        </a:spcAft>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DOK-1</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gridSpan="3">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DOK-2</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gridSpan="5">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DOK-3</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c hMerge="1">
                  <a:txBody>
                    <a:bodyPr/>
                    <a:lstStyle/>
                    <a:p>
                      <a:endParaRPr lang="es-419"/>
                    </a:p>
                  </a:txBody>
                  <a:tcPr/>
                </a:tc>
              </a:tr>
              <a:tr h="186944">
                <a:tc gridSpan="10">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15000"/>
                        </a:lnSpc>
                        <a:spcBef>
                          <a:spcPts val="0"/>
                        </a:spcBef>
                        <a:spcAft>
                          <a:spcPts val="100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Meta final</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419"/>
                    </a:p>
                  </a:txBody>
                  <a:tcPr/>
                </a:tc>
              </a:tr>
              <a:tr h="0">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Kc</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Cd</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1 – Cf</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Ch</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Ci</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Cl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ANp</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ANs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3 - Cu</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DOK 3 – </a:t>
                      </a:r>
                      <a:r>
                        <a:rPr lang="es-MX" sz="800" b="1" i="1" dirty="0" err="1">
                          <a:effectLst/>
                          <a:latin typeface="Calibri" panose="020F0502020204030204" pitchFamily="34" charset="0"/>
                          <a:ea typeface="Calibri" panose="020F0502020204030204" pitchFamily="34" charset="0"/>
                          <a:cs typeface="Times New Roman" panose="02020603050405020304" pitchFamily="18" charset="0"/>
                        </a:rPr>
                        <a:t>APx</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Estándar</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202355">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Recuerda detalles sobre eventos/ </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i="1" dirty="0">
                          <a:effectLst/>
                          <a:latin typeface="Calibri" panose="020F0502020204030204" pitchFamily="34" charset="0"/>
                          <a:ea typeface="Calibri" panose="020F0502020204030204" pitchFamily="34" charset="0"/>
                          <a:cs typeface="Times New Roman" panose="02020603050405020304" pitchFamily="18" charset="0"/>
                        </a:rPr>
                        <a:t>, ideas o individuos leídos y discutidos en clase (</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memori-zación</a:t>
                      </a:r>
                      <a:r>
                        <a:rPr lang="es-MX" sz="800" i="1" dirty="0">
                          <a:effectLst/>
                          <a:latin typeface="Calibri" panose="020F0502020204030204" pitchFamily="34" charset="0"/>
                          <a:ea typeface="Calibri" panose="020F0502020204030204" pitchFamily="34" charset="0"/>
                          <a:cs typeface="Times New Roman" panose="02020603050405020304" pitchFamily="18" charset="0"/>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Define  y entiende el </a:t>
                      </a:r>
                      <a:r>
                        <a:rPr lang="es-MX" sz="800" i="1"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describir, conexión, entre, individuos, eventos/ </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i="1" dirty="0">
                          <a:effectLst/>
                          <a:latin typeface="Calibri" panose="020F0502020204030204" pitchFamily="34" charset="0"/>
                          <a:ea typeface="Calibri" panose="020F0502020204030204" pitchFamily="34" charset="0"/>
                          <a:cs typeface="Times New Roman" panose="02020603050405020304" pitchFamily="18" charset="0"/>
                        </a:rPr>
                        <a:t>, ideas, elementos de información y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Identifica individuos, eventos, ideas, o elementos de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informa-</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ción</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en un texto, </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demos-</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trando</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 compren-</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sión</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 los términos.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Describe individuos, eventos, ideas, o elementos de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información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en un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texto.</a:t>
                      </a:r>
                    </a:p>
                    <a:p>
                      <a:pPr marL="0" marR="0" indent="0" algn="l" defTabSz="966612" rtl="0" eaLnBrk="1" fontAlgn="auto" latinLnBrk="0" hangingPunct="1">
                        <a:lnSpc>
                          <a:spcPct val="115000"/>
                        </a:lnSpc>
                        <a:spcBef>
                          <a:spcPts val="0"/>
                        </a:spcBef>
                        <a:spcAft>
                          <a:spcPts val="1000"/>
                        </a:spcAft>
                        <a:buClrTx/>
                        <a:buSzTx/>
                        <a:buFontTx/>
                        <a:buNone/>
                        <a:tabLst/>
                        <a:defRPr/>
                      </a:pPr>
                      <a:endParaRPr lang="es-MX"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66612" rtl="0" eaLnBrk="1" fontAlgn="auto" latinLnBrk="0" hangingPunct="1">
                        <a:lnSpc>
                          <a:spcPct val="115000"/>
                        </a:lnSpc>
                        <a:spcBef>
                          <a:spcPts val="0"/>
                        </a:spcBef>
                        <a:spcAft>
                          <a:spcPts val="1000"/>
                        </a:spcAft>
                        <a:buClrTx/>
                        <a:buSzTx/>
                        <a:buFontTx/>
                        <a:buNone/>
                        <a:tabLst/>
                        <a:defRPr/>
                      </a:pPr>
                      <a:endParaRPr lang="es-MX"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NO EVALUADO</a:t>
                      </a:r>
                      <a:endParaRPr lang="es-419" sz="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i="1"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Explica cómo la información en un texto conecta dos: </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i="1" dirty="0">
                          <a:effectLst/>
                          <a:latin typeface="Calibri" panose="020F0502020204030204" pitchFamily="34" charset="0"/>
                          <a:ea typeface="Calibri" panose="020F0502020204030204" pitchFamily="34" charset="0"/>
                          <a:cs typeface="Times New Roman" panose="02020603050405020304" pitchFamily="18" charset="0"/>
                        </a:rPr>
                        <a:t>, personas o ideas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Resume </a:t>
                      </a:r>
                      <a:r>
                        <a:rPr lang="es-MX" sz="800" i="1">
                          <a:effectLst/>
                          <a:latin typeface="Calibri" panose="020F0502020204030204" pitchFamily="34" charset="0"/>
                          <a:ea typeface="Calibri" panose="020F0502020204030204" pitchFamily="34" charset="0"/>
                          <a:cs typeface="Times New Roman" panose="02020603050405020304" pitchFamily="18" charset="0"/>
                        </a:rPr>
                        <a:t>los </a:t>
                      </a:r>
                      <a:r>
                        <a:rPr lang="es-MX" sz="800" i="1" smtClean="0">
                          <a:effectLst/>
                          <a:latin typeface="Calibri" panose="020F0502020204030204" pitchFamily="34" charset="0"/>
                          <a:ea typeface="Calibri" panose="020F0502020204030204" pitchFamily="34" charset="0"/>
                          <a:cs typeface="Times New Roman" panose="02020603050405020304" pitchFamily="18" charset="0"/>
                        </a:rPr>
                        <a:t>aconte-cimientos </a:t>
                      </a:r>
                      <a:r>
                        <a:rPr lang="es-MX" sz="800" i="1" dirty="0">
                          <a:effectLst/>
                          <a:latin typeface="Calibri" panose="020F0502020204030204" pitchFamily="34" charset="0"/>
                          <a:ea typeface="Calibri" panose="020F0502020204030204" pitchFamily="34" charset="0"/>
                          <a:cs typeface="Times New Roman" panose="02020603050405020304" pitchFamily="18" charset="0"/>
                        </a:rPr>
                        <a:t>en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Localiza </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informa-</a:t>
                      </a:r>
                      <a:r>
                        <a:rPr lang="es-MX" sz="800" b="1" i="1" dirty="0" err="1" smtClean="0">
                          <a:effectLst/>
                          <a:latin typeface="Calibri" panose="020F0502020204030204" pitchFamily="34" charset="0"/>
                          <a:ea typeface="Calibri" panose="020F0502020204030204" pitchFamily="34" charset="0"/>
                          <a:cs typeface="Times New Roman" panose="02020603050405020304" pitchFamily="18" charset="0"/>
                        </a:rPr>
                        <a:t>ción</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sobre dos: </a:t>
                      </a:r>
                      <a:r>
                        <a:rPr lang="es-MX" sz="800" b="1" i="1" dirty="0" err="1" smtClean="0">
                          <a:effectLst/>
                          <a:latin typeface="Calibri" panose="020F0502020204030204" pitchFamily="34" charset="0"/>
                          <a:ea typeface="Calibri" panose="020F0502020204030204" pitchFamily="34" charset="0"/>
                          <a:cs typeface="Times New Roman" panose="02020603050405020304" pitchFamily="18" charset="0"/>
                        </a:rPr>
                        <a:t>indivi-duos</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o ideas</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i="1" u="sng" dirty="0">
                          <a:effectLst/>
                          <a:latin typeface="Calibri" panose="020F0502020204030204" pitchFamily="34" charset="0"/>
                          <a:ea typeface="Calibri" panose="020F0502020204030204" pitchFamily="34" charset="0"/>
                          <a:cs typeface="Times New Roman" panose="02020603050405020304" pitchFamily="18" charset="0"/>
                        </a:rPr>
                        <a:t>Agrupa </a:t>
                      </a:r>
                      <a:r>
                        <a:rPr lang="es-MX" sz="800" i="1" dirty="0">
                          <a:effectLst/>
                          <a:latin typeface="Calibri" panose="020F0502020204030204" pitchFamily="34" charset="0"/>
                          <a:ea typeface="Calibri" panose="020F0502020204030204" pitchFamily="34" charset="0"/>
                          <a:cs typeface="Times New Roman" panose="02020603050405020304" pitchFamily="18" charset="0"/>
                        </a:rPr>
                        <a:t>información (dos: </a:t>
                      </a:r>
                      <a:r>
                        <a:rPr lang="es-MX" sz="800" dirty="0">
                          <a:effectLst/>
                          <a:latin typeface="Calibri" panose="020F0502020204030204" pitchFamily="34" charset="0"/>
                          <a:ea typeface="Calibri" panose="020F0502020204030204" pitchFamily="34" charset="0"/>
                          <a:cs typeface="Times New Roman" panose="02020603050405020304" pitchFamily="18" charset="0"/>
                        </a:rPr>
                        <a:t>individuos</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o ideas) por medio de una conexión de tiempo, secuencia, causa y efecto.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Conecta o relaciona información en un texto (dos: individuos, </a:t>
                      </a:r>
                      <a:r>
                        <a:rPr lang="es-MX" sz="800" b="1" i="1"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o ideas) con relación a tiempo, secuencia, o causa y efecto</a:t>
                      </a:r>
                      <a:r>
                        <a:rPr lang="es-MX" sz="800" b="1" i="1"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s-MX"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MX"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800" b="1" i="1" dirty="0">
                          <a:effectLst/>
                          <a:latin typeface="Calibri" panose="020F0502020204030204" pitchFamily="34" charset="0"/>
                          <a:ea typeface="Calibri" panose="020F0502020204030204" pitchFamily="34" charset="0"/>
                          <a:cs typeface="Times New Roman" panose="02020603050405020304" pitchFamily="18" charset="0"/>
                        </a:rPr>
                        <a:t>Describe la conexión de tiempo, secuencia, o causa y efecto entre dos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individuos</a:t>
                      </a:r>
                      <a:r>
                        <a:rPr lang="es-MX" sz="800" b="1" i="1">
                          <a:effectLst/>
                          <a:latin typeface="Calibri" panose="020F0502020204030204" pitchFamily="34" charset="0"/>
                          <a:ea typeface="Calibri" panose="020F0502020204030204" pitchFamily="34" charset="0"/>
                          <a:cs typeface="Times New Roman" panose="02020603050405020304" pitchFamily="18" charset="0"/>
                        </a:rPr>
                        <a:t>, </a:t>
                      </a:r>
                      <a:r>
                        <a:rPr lang="es-MX" sz="800" b="1" i="1" smtClean="0">
                          <a:effectLst/>
                          <a:latin typeface="Calibri" panose="020F0502020204030204" pitchFamily="34" charset="0"/>
                          <a:ea typeface="Calibri" panose="020F0502020204030204" pitchFamily="34" charset="0"/>
                          <a:cs typeface="Times New Roman" panose="02020603050405020304" pitchFamily="18" charset="0"/>
                        </a:rPr>
                        <a:t>aconteci-mientos </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o ideas, o elementos de información,  en un </a:t>
                      </a:r>
                      <a:r>
                        <a:rPr lang="es-MX" sz="800" b="1" i="1">
                          <a:effectLst/>
                          <a:latin typeface="Calibri" panose="020F0502020204030204" pitchFamily="34" charset="0"/>
                          <a:ea typeface="Calibri" panose="020F0502020204030204" pitchFamily="34" charset="0"/>
                          <a:cs typeface="Times New Roman" panose="02020603050405020304" pitchFamily="18" charset="0"/>
                        </a:rPr>
                        <a:t>texto</a:t>
                      </a:r>
                      <a:r>
                        <a:rPr lang="es-MX" sz="800" b="1" i="1"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50" b="1" i="0" smtClean="0">
                          <a:effectLst/>
                          <a:latin typeface="Calibri" panose="020F0502020204030204" pitchFamily="34" charset="0"/>
                          <a:ea typeface="Calibri" panose="020F0502020204030204" pitchFamily="34" charset="0"/>
                          <a:cs typeface="Times New Roman" panose="02020603050405020304" pitchFamily="18" charset="0"/>
                        </a:rPr>
                        <a:t>RESPUESTA CONSTRUIDA</a:t>
                      </a:r>
                      <a:endParaRPr lang="es-419" sz="750" i="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gridSpan="2">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RI.1.3</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effectLst/>
                          <a:latin typeface="Calibri" panose="020F0502020204030204" pitchFamily="34" charset="0"/>
                          <a:ea typeface="Calibri" panose="020F0502020204030204" pitchFamily="34" charset="0"/>
                          <a:cs typeface="Times New Roman" panose="02020603050405020304" pitchFamily="18" charset="0"/>
                        </a:rPr>
                        <a:t>Describen la relación entre dos personas, acontecimientos, ideas, o elementos de información en un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800" i="1" dirty="0">
                          <a:effectLst/>
                          <a:latin typeface="Calibri" panose="020F0502020204030204" pitchFamily="34" charset="0"/>
                          <a:ea typeface="Calibri" panose="020F0502020204030204" pitchFamily="34" charset="0"/>
                          <a:cs typeface="Times New Roman" panose="02020603050405020304" pitchFamily="18" charset="0"/>
                        </a:rPr>
                        <a:t>(que no se ha leído ni discutido en clase)</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419"/>
                    </a:p>
                  </a:txBody>
                  <a:tcPr/>
                </a:tc>
              </a:tr>
            </a:tbl>
          </a:graphicData>
        </a:graphic>
      </p:graphicFrame>
      <p:sp>
        <p:nvSpPr>
          <p:cNvPr id="13" name="Rectangle 12"/>
          <p:cNvSpPr/>
          <p:nvPr/>
        </p:nvSpPr>
        <p:spPr>
          <a:xfrm>
            <a:off x="4038600" y="9039062"/>
            <a:ext cx="2608406" cy="230832"/>
          </a:xfrm>
          <a:prstGeom prst="rect">
            <a:avLst/>
          </a:prstGeom>
        </p:spPr>
        <p:txBody>
          <a:bodyPr wrap="none">
            <a:spAutoFit/>
          </a:bodyPr>
          <a:lstStyle/>
          <a:p>
            <a:pPr lvl="0"/>
            <a:r>
              <a:rPr lang="en-US" sz="900" dirty="0">
                <a:solidFill>
                  <a:prstClr val="black"/>
                </a:solidFill>
              </a:rPr>
              <a:t>Rev. Control:  07/01/15 HSD – OSP and S. Richmond</a:t>
            </a:r>
          </a:p>
        </p:txBody>
      </p:sp>
      <p:graphicFrame>
        <p:nvGraphicFramePr>
          <p:cNvPr id="14" name="Table 13"/>
          <p:cNvGraphicFramePr>
            <a:graphicFrameLocks noGrp="1"/>
          </p:cNvGraphicFramePr>
          <p:nvPr>
            <p:extLst>
              <p:ext uri="{D42A27DB-BD31-4B8C-83A1-F6EECF244321}">
                <p14:modId xmlns:p14="http://schemas.microsoft.com/office/powerpoint/2010/main" val="1911672015"/>
              </p:ext>
            </p:extLst>
          </p:nvPr>
        </p:nvGraphicFramePr>
        <p:xfrm>
          <a:off x="440634" y="3505200"/>
          <a:ext cx="6508804" cy="381000"/>
        </p:xfrm>
        <a:graphic>
          <a:graphicData uri="http://schemas.openxmlformats.org/drawingml/2006/table">
            <a:tbl>
              <a:tblPr firstRow="1" firstCol="1" bandRow="1"/>
              <a:tblGrid>
                <a:gridCol w="644652"/>
                <a:gridCol w="644652"/>
                <a:gridCol w="567811"/>
                <a:gridCol w="978849"/>
                <a:gridCol w="2743200"/>
                <a:gridCol w="929640"/>
              </a:tblGrid>
              <a:tr h="171108">
                <a:tc gridSpan="4">
                  <a:txBody>
                    <a:bodyPr/>
                    <a:lstStyle/>
                    <a:p>
                      <a:pPr marL="0" marR="0" algn="ctr">
                        <a:lnSpc>
                          <a:spcPct val="115000"/>
                        </a:lnSpc>
                        <a:spcBef>
                          <a:spcPts val="0"/>
                        </a:spcBef>
                        <a:spcAft>
                          <a:spcPts val="1000"/>
                        </a:spcAft>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DOK-1</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gridSpan="2">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DOK-2</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209892">
                <a:tc gridSpan="5">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100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Meta final</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433052593"/>
              </p:ext>
            </p:extLst>
          </p:nvPr>
        </p:nvGraphicFramePr>
        <p:xfrm>
          <a:off x="475754" y="968812"/>
          <a:ext cx="6473686" cy="381000"/>
        </p:xfrm>
        <a:graphic>
          <a:graphicData uri="http://schemas.openxmlformats.org/drawingml/2006/table">
            <a:tbl>
              <a:tblPr firstRow="1" firstCol="1" bandRow="1"/>
              <a:tblGrid>
                <a:gridCol w="641174"/>
                <a:gridCol w="641174"/>
                <a:gridCol w="564747"/>
                <a:gridCol w="1258551"/>
                <a:gridCol w="2438400"/>
                <a:gridCol w="929640"/>
              </a:tblGrid>
              <a:tr h="171108">
                <a:tc gridSpan="4">
                  <a:txBody>
                    <a:bodyPr/>
                    <a:lstStyle/>
                    <a:p>
                      <a:pPr marL="0" marR="0" algn="ctr">
                        <a:lnSpc>
                          <a:spcPct val="115000"/>
                        </a:lnSpc>
                        <a:spcBef>
                          <a:spcPts val="0"/>
                        </a:spcBef>
                        <a:spcAft>
                          <a:spcPts val="1000"/>
                        </a:spcAft>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DOK-1</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gridSpan="2">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800" b="1" dirty="0" err="1" smtClean="0">
                          <a:effectLst/>
                          <a:latin typeface="Calibri" panose="020F0502020204030204" pitchFamily="34" charset="0"/>
                          <a:ea typeface="Calibri" panose="020F0502020204030204" pitchFamily="34" charset="0"/>
                          <a:cs typeface="Times New Roman" panose="02020603050405020304" pitchFamily="18" charset="0"/>
                        </a:rPr>
                        <a:t>Trayectoria</a:t>
                      </a: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 al DOK-2</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209892">
                <a:tc gridSpan="5">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gn="ctr">
                        <a:lnSpc>
                          <a:spcPct val="115000"/>
                        </a:lnSpc>
                        <a:spcBef>
                          <a:spcPts val="0"/>
                        </a:spcBef>
                        <a:spcAft>
                          <a:spcPts val="1000"/>
                        </a:spcAft>
                      </a:pP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1000"/>
                        </a:spcAft>
                      </a:pPr>
                      <a:r>
                        <a:rPr lang="en-US" sz="800" b="1" dirty="0" smtClean="0">
                          <a:effectLst/>
                          <a:latin typeface="Calibri" panose="020F0502020204030204" pitchFamily="34" charset="0"/>
                          <a:ea typeface="Calibri" panose="020F0502020204030204" pitchFamily="34" charset="0"/>
                          <a:cs typeface="Times New Roman" panose="02020603050405020304" pitchFamily="18" charset="0"/>
                        </a:rPr>
                        <a:t>Meta final</a:t>
                      </a:r>
                      <a:endParaRPr lang="es-419"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948" marR="3094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433137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560" y="240030"/>
            <a:ext cx="6990080" cy="8992349"/>
          </a:xfrm>
          <a:prstGeom prst="rect">
            <a:avLst/>
          </a:prstGeom>
          <a:noFill/>
        </p:spPr>
        <p:txBody>
          <a:bodyPr wrap="square" lIns="96661" tIns="48331" rIns="96661" bIns="48331" rtlCol="0">
            <a:spAutoFit/>
          </a:bodyPr>
          <a:lstStyle/>
          <a:p>
            <a:r>
              <a:rPr lang="es-ES" sz="1600" b="1" u="sng" dirty="0" smtClean="0"/>
              <a:t>Una nota importante para 1</a:t>
            </a:r>
            <a:r>
              <a:rPr lang="es-ES" sz="1600" b="1" u="sng" baseline="30000" dirty="0" smtClean="0"/>
              <a:t>er </a:t>
            </a:r>
            <a:r>
              <a:rPr lang="es-ES" sz="1600" b="1" u="sng" dirty="0"/>
              <a:t>g</a:t>
            </a:r>
            <a:r>
              <a:rPr lang="es-ES" sz="1600" b="1" u="sng" dirty="0" smtClean="0"/>
              <a:t>rado:</a:t>
            </a:r>
          </a:p>
          <a:p>
            <a:endParaRPr lang="es-ES" sz="500" u="sng" dirty="0" smtClean="0"/>
          </a:p>
          <a:p>
            <a:r>
              <a:rPr lang="es-ES" sz="1100" dirty="0" smtClean="0"/>
              <a:t>Durante el primer trimestre de primer grado la mayoría de los estudiantes </a:t>
            </a:r>
            <a:r>
              <a:rPr lang="es-ES" sz="1100" b="1" dirty="0" smtClean="0"/>
              <a:t>no leen </a:t>
            </a:r>
            <a:r>
              <a:rPr lang="es-ES" sz="1100" dirty="0" smtClean="0"/>
              <a:t>con fluidez y no han tomado una evaluación con  respuestas de selección múltiple y respuestas construidas en este formato. Lea los cuentos a los estudiantes y haga las preguntas como una Comprensión auditiva en lugar de preguntas de Comprensión de lectura. Realice la evaluación (o parte de la evaluación) como un </a:t>
            </a:r>
            <a:r>
              <a:rPr lang="es-ES" sz="1100" b="1" i="1" dirty="0"/>
              <a:t>instrumento de </a:t>
            </a:r>
            <a:r>
              <a:rPr lang="es-ES" sz="1100" b="1" i="1" dirty="0" smtClean="0"/>
              <a:t>instrucción de </a:t>
            </a:r>
            <a:r>
              <a:rPr lang="es-ES" sz="1100" b="1" i="1" dirty="0"/>
              <a:t>práctica</a:t>
            </a:r>
            <a:r>
              <a:rPr lang="es-ES" sz="1100" dirty="0" smtClean="0"/>
              <a:t>. Esta es una experiencia de aprendizaje para los estudiantes de primer grado y debe verse más como una pieza de instrucción en lugar de una evaluación. No espere que los estudiantes hagan esto de forma independiente. Esta evaluación se puede hacer como un proyecto de clase durante varias semanas, con la sección literaria impartida en un momento diferente a la sección informativa. Desarrolle a los estudiantes progresivamente a lo largo del año para que lean y trabajen en la evaluación tan independientemente como puedan hacerlo.  </a:t>
            </a:r>
          </a:p>
          <a:p>
            <a:endParaRPr lang="es-ES" sz="500" dirty="0" smtClean="0"/>
          </a:p>
          <a:p>
            <a:r>
              <a:rPr lang="es-ES" sz="1500" b="1" u="sng" dirty="0" smtClean="0"/>
              <a:t>Instrucciones para las Respuestas de selección múltiple </a:t>
            </a:r>
          </a:p>
          <a:p>
            <a:r>
              <a:rPr lang="es-ES" sz="1500" b="1" dirty="0" smtClean="0"/>
              <a:t>Parte uno</a:t>
            </a:r>
            <a:endParaRPr lang="es-ES" sz="1500" b="1" dirty="0" smtClean="0">
              <a:solidFill>
                <a:srgbClr val="FF0000"/>
              </a:solidFill>
            </a:endParaRPr>
          </a:p>
          <a:p>
            <a:endParaRPr lang="es-ES" sz="500" dirty="0" smtClean="0"/>
          </a:p>
          <a:p>
            <a:r>
              <a:rPr lang="es-ES" sz="1050" i="1" dirty="0" smtClean="0"/>
              <a:t>— Esta es una evaluación o “prueba.”  Una evaluación nos permite saber sobre </a:t>
            </a:r>
            <a:r>
              <a:rPr lang="es-ES" sz="1050" b="1" i="1" dirty="0" smtClean="0"/>
              <a:t>qué</a:t>
            </a:r>
            <a:r>
              <a:rPr lang="es-ES" sz="1050" i="1" dirty="0" smtClean="0"/>
              <a:t> podemos aprender más </a:t>
            </a:r>
            <a:r>
              <a:rPr lang="es-ES" sz="1050" dirty="0" smtClean="0"/>
              <a:t>(muéstreles la copia de la evaluación).</a:t>
            </a:r>
          </a:p>
          <a:p>
            <a:endParaRPr lang="es-ES" sz="1050" dirty="0" smtClean="0"/>
          </a:p>
          <a:p>
            <a:r>
              <a:rPr lang="es-ES" sz="1050" i="1" dirty="0" smtClean="0"/>
              <a:t>Voy a leerles un cuento llamado “</a:t>
            </a:r>
            <a:r>
              <a:rPr lang="es-ES" sz="1050" b="1" i="1" u="sng" dirty="0" smtClean="0"/>
              <a:t>El nuevo niño en la ciudad</a:t>
            </a:r>
            <a:r>
              <a:rPr lang="es-ES" sz="1050" i="1" dirty="0" smtClean="0"/>
              <a:t>.” Luego, voy a hacerles algunas preguntas sobre el cuento.</a:t>
            </a:r>
          </a:p>
          <a:p>
            <a:endParaRPr lang="es-ES" sz="1050" dirty="0" smtClean="0"/>
          </a:p>
          <a:p>
            <a:r>
              <a:rPr lang="es-ES" sz="1050" dirty="0" smtClean="0"/>
              <a:t>Lea el cuento</a:t>
            </a:r>
            <a:r>
              <a:rPr lang="es-ES" sz="1050" i="1" dirty="0" smtClean="0"/>
              <a:t> “</a:t>
            </a:r>
            <a:r>
              <a:rPr lang="es-ES" sz="1050" b="1" i="1" u="sng" dirty="0"/>
              <a:t>El nuevo niño en la ciudad</a:t>
            </a:r>
            <a:r>
              <a:rPr lang="es-ES" sz="1050" i="1" dirty="0" smtClean="0"/>
              <a:t>”.</a:t>
            </a:r>
          </a:p>
          <a:p>
            <a:endParaRPr lang="es-ES" sz="500" i="1" dirty="0" smtClean="0"/>
          </a:p>
          <a:p>
            <a:r>
              <a:rPr lang="es-ES" sz="1500" b="1" dirty="0" smtClean="0"/>
              <a:t>Parte dos</a:t>
            </a:r>
          </a:p>
          <a:p>
            <a:endParaRPr lang="es-ES" sz="500" dirty="0" smtClean="0"/>
          </a:p>
          <a:p>
            <a:r>
              <a:rPr lang="es-ES" sz="1050" i="1" dirty="0"/>
              <a:t>— Ahora </a:t>
            </a:r>
            <a:r>
              <a:rPr lang="es-ES" sz="1050" i="1" dirty="0" smtClean="0"/>
              <a:t>voy a hacerles algunas preguntas sobre el cuento. Mantengan las respuestas en su mente </a:t>
            </a:r>
            <a:r>
              <a:rPr lang="es-ES" sz="1050" dirty="0" smtClean="0"/>
              <a:t>(señale su cabeza) </a:t>
            </a:r>
            <a:r>
              <a:rPr lang="es-ES" sz="1050" i="1" dirty="0" smtClean="0"/>
              <a:t>y no la digan en voz alta.</a:t>
            </a:r>
          </a:p>
          <a:p>
            <a:endParaRPr lang="es-ES" sz="1050" i="1" dirty="0" smtClean="0"/>
          </a:p>
          <a:p>
            <a:r>
              <a:rPr lang="es-ES" sz="1050" dirty="0" smtClean="0"/>
              <a:t>Modele haciendo una pregunta y manteniéndola en su mente. Luego modele contestando una pregunta sin decir la respuesta en voz alta. Es posible que desee escribir una pregunta en la pizarra y luego escribir cuatro posibles opciones (A, B, C, D). Lea cada opción, y luego regrese y coloree el círculo de la respuesta correcta. </a:t>
            </a:r>
          </a:p>
          <a:p>
            <a:endParaRPr lang="es-ES" sz="1050" i="1" dirty="0" smtClean="0"/>
          </a:p>
          <a:p>
            <a:r>
              <a:rPr lang="es-ES" sz="1050" dirty="0" smtClean="0"/>
              <a:t>Lea cada pregunta </a:t>
            </a:r>
            <a:r>
              <a:rPr lang="es-ES" sz="1050" dirty="0"/>
              <a:t>de </a:t>
            </a:r>
            <a:r>
              <a:rPr lang="es-ES" sz="1050" dirty="0" smtClean="0"/>
              <a:t>“</a:t>
            </a:r>
            <a:r>
              <a:rPr lang="es-ES" sz="1050" b="1" i="1" u="sng" dirty="0" smtClean="0"/>
              <a:t>El </a:t>
            </a:r>
            <a:r>
              <a:rPr lang="es-ES" sz="1050" b="1" i="1" u="sng" dirty="0"/>
              <a:t>nuevo niño en la ciudad</a:t>
            </a:r>
            <a:r>
              <a:rPr lang="es-ES" sz="1050" dirty="0"/>
              <a:t>.” </a:t>
            </a:r>
            <a:r>
              <a:rPr lang="es-ES" sz="1050" dirty="0" smtClean="0"/>
              <a:t>Haga toda la evaluación como un “proyecto de clase”,  usando  un proyector y permitiendo a los estudiantes marcar  sus respuestas.  Los estudiantes practican manteniendo sus respuestas en la “mente.”</a:t>
            </a:r>
          </a:p>
          <a:p>
            <a:endParaRPr lang="es-ES" sz="1050" i="1" dirty="0" smtClean="0"/>
          </a:p>
          <a:p>
            <a:r>
              <a:rPr lang="es-ES" sz="1050" i="1" dirty="0" smtClean="0"/>
              <a:t>Es importante discutir cada respuesta inmediatamente después de haber sido seleccionada, para ayudar a los estudiantes a  entender por qué  es o no es la respuesta correcta</a:t>
            </a:r>
            <a:r>
              <a:rPr lang="es-ES" sz="1050" i="1" dirty="0"/>
              <a:t>. </a:t>
            </a:r>
            <a:endParaRPr lang="es-ES" sz="1050" i="1" dirty="0" smtClean="0"/>
          </a:p>
          <a:p>
            <a:endParaRPr lang="es-ES" sz="800" dirty="0" smtClean="0"/>
          </a:p>
          <a:p>
            <a:r>
              <a:rPr lang="es-ES" sz="1500" b="1" u="sng" dirty="0"/>
              <a:t>Instrucciones para las Respuestas c</a:t>
            </a:r>
            <a:r>
              <a:rPr lang="es-ES" sz="1500" b="1" u="sng" dirty="0" smtClean="0"/>
              <a:t>onstruidas</a:t>
            </a:r>
          </a:p>
          <a:p>
            <a:r>
              <a:rPr lang="es-ES" sz="1500" b="1" dirty="0" smtClean="0"/>
              <a:t>Parte tres</a:t>
            </a:r>
          </a:p>
          <a:p>
            <a:endParaRPr lang="es-ES" sz="800" dirty="0" smtClean="0"/>
          </a:p>
          <a:p>
            <a:r>
              <a:rPr lang="es-ES" sz="1050" i="1" dirty="0"/>
              <a:t>— Hemos </a:t>
            </a:r>
            <a:r>
              <a:rPr lang="es-ES" sz="1050" i="1" dirty="0" smtClean="0"/>
              <a:t>practicado buscando respuestas sobre el cuento. Hemos llenado o sombreado algunas burbujas para mostrar las respuestas que nosotros creemos que están correctas.</a:t>
            </a:r>
          </a:p>
          <a:p>
            <a:endParaRPr lang="es-ES" sz="1050" i="1" dirty="0" smtClean="0"/>
          </a:p>
          <a:p>
            <a:r>
              <a:rPr lang="es-ES" sz="1050" i="1" dirty="0"/>
              <a:t>— Ahora </a:t>
            </a:r>
            <a:r>
              <a:rPr lang="es-ES" sz="1050" i="1" dirty="0" smtClean="0"/>
              <a:t>vamos a contestar preguntas acerca del cuento de una manera diferente. Vamos a escuchar una pregunta, y luego vamos a escribir y dibujar sobre ella para mostrar qué entendimos.</a:t>
            </a:r>
          </a:p>
          <a:p>
            <a:r>
              <a:rPr lang="es-ES" sz="1050" dirty="0" smtClean="0"/>
              <a:t> </a:t>
            </a:r>
          </a:p>
          <a:p>
            <a:r>
              <a:rPr lang="es-ES" sz="1050" i="1" dirty="0"/>
              <a:t>— Escuchen </a:t>
            </a:r>
            <a:r>
              <a:rPr lang="es-ES" sz="1050" i="1" dirty="0" smtClean="0"/>
              <a:t>la pregunta</a:t>
            </a:r>
            <a:r>
              <a:rPr lang="es-ES" sz="1050" dirty="0" smtClean="0"/>
              <a:t> (lea la primera pregunta de respuesta construida). Discutan </a:t>
            </a:r>
            <a:r>
              <a:rPr lang="es-ES" sz="1050" i="1" dirty="0" smtClean="0"/>
              <a:t>la respuesta entre todos, como clase. </a:t>
            </a:r>
            <a:r>
              <a:rPr lang="es-ES" sz="1050" dirty="0" smtClean="0"/>
              <a:t>Modele en el pizarrón cómo usted respondería a la pregunta con palabras e imágenes.  Permita a 2-3 estudiantes añadir palabras al modelo/esquema de oración ofrecida en la evaluación</a:t>
            </a:r>
            <a:r>
              <a:rPr lang="es-ES" sz="1050" b="1" dirty="0" smtClean="0">
                <a:solidFill>
                  <a:srgbClr val="FF0000"/>
                </a:solidFill>
              </a:rPr>
              <a:t> </a:t>
            </a:r>
            <a:r>
              <a:rPr lang="es-ES" sz="1050" dirty="0" smtClean="0"/>
              <a:t>o añadir dibujos a su modelo. </a:t>
            </a:r>
          </a:p>
          <a:p>
            <a:r>
              <a:rPr lang="es-ES" sz="1050" dirty="0" smtClean="0"/>
              <a:t>Luego pregunte: </a:t>
            </a:r>
            <a:r>
              <a:rPr lang="es-ES" sz="1050" i="1" dirty="0"/>
              <a:t>— ¿</a:t>
            </a:r>
            <a:r>
              <a:rPr lang="es-ES" sz="1050" i="1" dirty="0" smtClean="0"/>
              <a:t>Nuestras palabras e imágenes responden a la pregunta?”</a:t>
            </a:r>
          </a:p>
          <a:p>
            <a:r>
              <a:rPr lang="es-ES" sz="1050" dirty="0" smtClean="0"/>
              <a:t> </a:t>
            </a:r>
          </a:p>
          <a:p>
            <a:r>
              <a:rPr lang="es-ES" sz="1050" dirty="0" smtClean="0"/>
              <a:t>Pida a los estudiantes que completen la siguiente pregunta de respuesta construida en un papel en blanco. Permita que ellos hablen y compartan sus respuestas e ideas.</a:t>
            </a:r>
          </a:p>
          <a:p>
            <a:r>
              <a:rPr lang="es-ES" sz="1100" b="1" dirty="0" smtClean="0"/>
              <a:t>Repita el proceso para el texto informativo:  “Delfines nariz de botella” y todas las preguntas de escritura y lenguaje .  </a:t>
            </a:r>
            <a:endParaRPr lang="es-ES" sz="1400" b="1" dirty="0"/>
          </a:p>
        </p:txBody>
      </p:sp>
      <p:sp>
        <p:nvSpPr>
          <p:cNvPr id="3" name="Slide Number Placeholder 3"/>
          <p:cNvSpPr>
            <a:spLocks noGrp="1"/>
          </p:cNvSpPr>
          <p:nvPr>
            <p:ph type="sldNum" sz="quarter" idx="12"/>
          </p:nvPr>
        </p:nvSpPr>
        <p:spPr>
          <a:xfrm>
            <a:off x="6172200" y="9090025"/>
            <a:ext cx="792480" cy="511175"/>
          </a:xfrm>
        </p:spPr>
        <p:txBody>
          <a:bodyPr/>
          <a:lstStyle/>
          <a:p>
            <a:r>
              <a:rPr lang="en-US" dirty="0" smtClean="0"/>
              <a:t>9</a:t>
            </a:r>
            <a:endParaRPr lang="en-US" dirty="0"/>
          </a:p>
        </p:txBody>
      </p:sp>
    </p:spTree>
    <p:extLst>
      <p:ext uri="{BB962C8B-B14F-4D97-AF65-F5344CB8AC3E}">
        <p14:creationId xmlns:p14="http://schemas.microsoft.com/office/powerpoint/2010/main" val="2369676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8121</TotalTime>
  <Words>8468</Words>
  <Application>Microsoft Office PowerPoint</Application>
  <PresentationFormat>Custom</PresentationFormat>
  <Paragraphs>933</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BookAntiqua-Italic</vt:lpstr>
      <vt:lpstr>Bookman Old Style</vt:lpstr>
      <vt:lpstr>Calibri</vt:lpstr>
      <vt:lpstr>Helvetica</vt:lpstr>
      <vt:lpstr>Lucida Handwriting</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L. Richmond</dc:creator>
  <cp:lastModifiedBy>Rosa, Zaida</cp:lastModifiedBy>
  <cp:revision>500</cp:revision>
  <cp:lastPrinted>2015-08-10T21:42:08Z</cp:lastPrinted>
  <dcterms:created xsi:type="dcterms:W3CDTF">2013-06-13T16:49:22Z</dcterms:created>
  <dcterms:modified xsi:type="dcterms:W3CDTF">2015-08-10T21:42:49Z</dcterms:modified>
</cp:coreProperties>
</file>