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23" r:id="rId2"/>
    <p:sldId id="324" r:id="rId3"/>
    <p:sldId id="357" r:id="rId4"/>
    <p:sldId id="325" r:id="rId5"/>
    <p:sldId id="358" r:id="rId6"/>
    <p:sldId id="326" r:id="rId7"/>
    <p:sldId id="327" r:id="rId8"/>
    <p:sldId id="328" r:id="rId9"/>
    <p:sldId id="329" r:id="rId10"/>
    <p:sldId id="330" r:id="rId11"/>
    <p:sldId id="331" r:id="rId12"/>
    <p:sldId id="332" r:id="rId13"/>
    <p:sldId id="333" r:id="rId14"/>
    <p:sldId id="334" r:id="rId15"/>
    <p:sldId id="335" r:id="rId16"/>
    <p:sldId id="354" r:id="rId17"/>
    <p:sldId id="337" r:id="rId18"/>
    <p:sldId id="338" r:id="rId19"/>
    <p:sldId id="339" r:id="rId20"/>
    <p:sldId id="340" r:id="rId21"/>
    <p:sldId id="356" r:id="rId22"/>
    <p:sldId id="355" r:id="rId23"/>
    <p:sldId id="343" r:id="rId24"/>
    <p:sldId id="344" r:id="rId25"/>
    <p:sldId id="345" r:id="rId26"/>
    <p:sldId id="347" r:id="rId27"/>
    <p:sldId id="349" r:id="rId28"/>
    <p:sldId id="350" r:id="rId29"/>
    <p:sldId id="351" r:id="rId30"/>
    <p:sldId id="353"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94758" autoAdjust="0"/>
  </p:normalViewPr>
  <p:slideViewPr>
    <p:cSldViewPr>
      <p:cViewPr>
        <p:scale>
          <a:sx n="100" d="100"/>
          <a:sy n="100" d="100"/>
        </p:scale>
        <p:origin x="-462" y="1368"/>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26669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129596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12</a:t>
            </a:fld>
            <a:endParaRPr lang="en-US" dirty="0"/>
          </a:p>
        </p:txBody>
      </p:sp>
    </p:spTree>
    <p:extLst>
      <p:ext uri="{BB962C8B-B14F-4D97-AF65-F5344CB8AC3E}">
        <p14:creationId xmlns:p14="http://schemas.microsoft.com/office/powerpoint/2010/main" val="385662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hyperlink" Target="http://www.google.com/url?sa=i&amp;rct=j&amp;q=&amp;esrc=s&amp;frm=1&amp;source=images&amp;cd=&amp;cad=rja&amp;docid=h103afVqGWhdNM&amp;tbnid=IR3quXKxwL94qM:&amp;ved=0CAUQjRw&amp;url=http://www.dreamstime.com/illustration/child-carrying-books.html&amp;ei=xMM8UoqYB6TCigKfzIDgDQ&amp;bvm=bv.52434380,d.cGE&amp;psig=AFQjCNEaKx0sAi9MkgP6Yk48407ewYP9vQ&amp;ust=1379800381543976"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2" name="Group 1"/>
          <p:cNvGrpSpPr/>
          <p:nvPr/>
        </p:nvGrpSpPr>
        <p:grpSpPr>
          <a:xfrm>
            <a:off x="457200" y="1516063"/>
            <a:ext cx="6096502" cy="4960937"/>
            <a:chOff x="553193" y="1404784"/>
            <a:chExt cx="5737884" cy="4735440"/>
          </a:xfrm>
        </p:grpSpPr>
        <p:grpSp>
          <p:nvGrpSpPr>
            <p:cNvPr id="16" name="Group 15"/>
            <p:cNvGrpSpPr/>
            <p:nvPr/>
          </p:nvGrpSpPr>
          <p:grpSpPr>
            <a:xfrm>
              <a:off x="736107" y="1404784"/>
              <a:ext cx="5554970" cy="4735440"/>
              <a:chOff x="736107" y="37450"/>
              <a:chExt cx="5554970" cy="4735440"/>
            </a:xfrm>
          </p:grpSpPr>
          <p:sp>
            <p:nvSpPr>
              <p:cNvPr id="17" name="TextBox 16"/>
              <p:cNvSpPr txBox="1"/>
              <p:nvPr/>
            </p:nvSpPr>
            <p:spPr>
              <a:xfrm>
                <a:off x="856210" y="3181409"/>
                <a:ext cx="5434867" cy="1591481"/>
              </a:xfrm>
              <a:prstGeom prst="rect">
                <a:avLst/>
              </a:prstGeom>
              <a:solidFill>
                <a:schemeClr val="bg1"/>
              </a:solid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a:t>
                </a:r>
                <a:r>
                  <a:rPr lang="en-US" sz="3400" b="1" dirty="0">
                    <a:effectLst>
                      <a:outerShdw blurRad="38100" dist="38100" dir="2700000" algn="tl">
                        <a:srgbClr val="000000">
                          <a:alpha val="43137"/>
                        </a:srgbClr>
                      </a:outerShdw>
                    </a:effectLst>
                  </a:rPr>
                  <a:t>1 Pre-Assessment</a:t>
                </a:r>
              </a:p>
              <a:p>
                <a:endParaRPr lang="en-US" sz="3400" b="1" strike="sngStrike" dirty="0" smtClean="0">
                  <a:effectLst>
                    <a:outerShdw blurRad="38100" dist="38100" dir="2700000" algn="tl">
                      <a:srgbClr val="000000">
                        <a:alpha val="43137"/>
                      </a:srgbClr>
                    </a:outerShdw>
                  </a:effectLst>
                </a:endParaRPr>
              </a:p>
            </p:txBody>
          </p:sp>
          <p:sp>
            <p:nvSpPr>
              <p:cNvPr id="19" name="Rectangle 18"/>
              <p:cNvSpPr/>
              <p:nvPr/>
            </p:nvSpPr>
            <p:spPr>
              <a:xfrm>
                <a:off x="736107" y="37450"/>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5" name="Rectangle 24"/>
            <p:cNvSpPr/>
            <p:nvPr/>
          </p:nvSpPr>
          <p:spPr>
            <a:xfrm>
              <a:off x="553193" y="2184854"/>
              <a:ext cx="1046740" cy="969496"/>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effectLst>
                    <a:outerShdw blurRad="80000" dist="40000" dir="5040000" algn="tl">
                      <a:srgbClr val="000000">
                        <a:alpha val="30000"/>
                      </a:srgbClr>
                    </a:outerShdw>
                  </a:effectLst>
                </a:rPr>
                <a:t>3</a:t>
              </a:r>
              <a:r>
                <a:rPr lang="en-US" sz="6000" b="1" baseline="30000" dirty="0">
                  <a:ln w="11430"/>
                  <a:effectLst>
                    <a:outerShdw blurRad="80000" dist="40000" dir="5040000" algn="tl">
                      <a:srgbClr val="000000">
                        <a:alpha val="30000"/>
                      </a:srgbClr>
                    </a:outerShdw>
                  </a:effectLst>
                </a:rPr>
                <a:t>rd</a:t>
              </a:r>
              <a:endParaRPr lang="en-US" sz="6000" b="1" dirty="0">
                <a:ln w="11430"/>
                <a:effectLst>
                  <a:outerShdw blurRad="80000" dist="40000" dir="5040000" algn="tl">
                    <a:srgbClr val="000000">
                      <a:alpha val="30000"/>
                    </a:srgbClr>
                  </a:outerShdw>
                </a:effectLst>
              </a:endParaRPr>
            </a:p>
          </p:txBody>
        </p:sp>
        <p:grpSp>
          <p:nvGrpSpPr>
            <p:cNvPr id="11" name="Group 10"/>
            <p:cNvGrpSpPr/>
            <p:nvPr/>
          </p:nvGrpSpPr>
          <p:grpSpPr>
            <a:xfrm>
              <a:off x="1064366" y="2271080"/>
              <a:ext cx="2285688" cy="2330038"/>
              <a:chOff x="1975739" y="882135"/>
              <a:chExt cx="3113063" cy="3240142"/>
            </a:xfrm>
          </p:grpSpPr>
          <p:sp>
            <p:nvSpPr>
              <p:cNvPr id="12" name="Parallelogram 11"/>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3" name="Parallelogram 12"/>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14" name="Group 13"/>
              <p:cNvGrpSpPr/>
              <p:nvPr/>
            </p:nvGrpSpPr>
            <p:grpSpPr>
              <a:xfrm>
                <a:off x="2367178" y="1402448"/>
                <a:ext cx="2328450" cy="1796537"/>
                <a:chOff x="-3013272" y="753938"/>
                <a:chExt cx="3048000" cy="2476027"/>
              </a:xfrm>
            </p:grpSpPr>
            <p:sp>
              <p:nvSpPr>
                <p:cNvPr id="21" name="Rectangle 20"/>
                <p:cNvSpPr/>
                <p:nvPr/>
              </p:nvSpPr>
              <p:spPr>
                <a:xfrm rot="20691748">
                  <a:off x="-3013272"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15" descr="http://thumbs.dreamstime.com/x/happy-kids-holding-books-5379901.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819" b="13667"/>
                <a:stretch/>
              </p:blipFill>
              <p:spPr bwMode="auto">
                <a:xfrm rot="21052658">
                  <a:off x="-2793023" y="1008490"/>
                  <a:ext cx="2562185"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15" name="Group 14"/>
              <p:cNvGrpSpPr/>
              <p:nvPr/>
            </p:nvGrpSpPr>
            <p:grpSpPr>
              <a:xfrm>
                <a:off x="3265452" y="2454632"/>
                <a:ext cx="1775149" cy="1667645"/>
                <a:chOff x="5040111" y="2410697"/>
                <a:chExt cx="1775149" cy="1667645"/>
              </a:xfrm>
            </p:grpSpPr>
            <p:pic>
              <p:nvPicPr>
                <p:cNvPr id="18" name="Picture 19" descr="C:\Users\richmons\AppData\Local\Microsoft\Windows\Temporary Internet Files\Content.IE5\ETNPJYOF\MC900439819[1].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C:\Users\richmons\AppData\Local\Microsoft\Windows\Temporary Internet Files\Content.IE5\ETNPJYOF\MC900439819[1].png"/>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26" name="Rectangle 25"/>
          <p:cNvSpPr/>
          <p:nvPr/>
        </p:nvSpPr>
        <p:spPr>
          <a:xfrm>
            <a:off x="797353" y="6626050"/>
            <a:ext cx="3029288" cy="2497976"/>
          </a:xfrm>
          <a:prstGeom prst="rect">
            <a:avLst/>
          </a:prstGeom>
          <a:solidFill>
            <a:schemeClr val="bg1"/>
          </a:solidFill>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Selected-Response Items</a:t>
            </a:r>
            <a:r>
              <a:rPr lang="en-US" sz="1300" b="1" dirty="0">
                <a:solidFill>
                  <a:srgbClr val="C00000"/>
                </a:solidFill>
              </a:rPr>
              <a:t> </a:t>
            </a: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Constructed-Response</a:t>
            </a:r>
          </a:p>
          <a:p>
            <a:r>
              <a:rPr lang="en-US" sz="1300" b="1" dirty="0"/>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a:effectLst>
                  <a:outerShdw blurRad="38100" dist="38100" dir="2700000" algn="tl">
                    <a:srgbClr val="000000">
                      <a:alpha val="43137"/>
                    </a:srgbClr>
                  </a:outerShdw>
                </a:effectLst>
              </a:rPr>
              <a:t>Writing  w/ Integrated 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p:txBody>
      </p:sp>
      <p:sp>
        <p:nvSpPr>
          <p:cNvPr id="28" name="Rectangle 27"/>
          <p:cNvSpPr/>
          <p:nvPr/>
        </p:nvSpPr>
        <p:spPr>
          <a:xfrm>
            <a:off x="4419600" y="6631720"/>
            <a:ext cx="2438400" cy="167045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4029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10</a:t>
            </a:fld>
            <a:endParaRPr sz="1400" dirty="0">
              <a:solidFill>
                <a:srgbClr val="888888"/>
              </a:solidFill>
            </a:endParaRPr>
          </a:p>
        </p:txBody>
      </p:sp>
      <p:graphicFrame>
        <p:nvGraphicFramePr>
          <p:cNvPr id="148" name="Table 148"/>
          <p:cNvGraphicFramePr/>
          <p:nvPr>
            <p:extLst>
              <p:ext uri="{D42A27DB-BD31-4B8C-83A1-F6EECF244321}">
                <p14:modId xmlns:p14="http://schemas.microsoft.com/office/powerpoint/2010/main" val="1553116729"/>
              </p:ext>
            </p:extLst>
          </p:nvPr>
        </p:nvGraphicFramePr>
        <p:xfrm>
          <a:off x="304800" y="533400"/>
          <a:ext cx="6995160" cy="5638800"/>
        </p:xfrm>
        <a:graphic>
          <a:graphicData uri="http://schemas.openxmlformats.org/drawingml/2006/table">
            <a:tbl>
              <a:tblPr firstRow="1"/>
              <a:tblGrid>
                <a:gridCol w="967414"/>
                <a:gridCol w="6027746"/>
              </a:tblGrid>
              <a:tr h="19158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191589">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1589">
                <a:tc gridSpan="2">
                  <a:txBody>
                    <a:bodyPr/>
                    <a:lstStyle/>
                    <a:p>
                      <a:pPr lvl="0" algn="ctr">
                        <a:defRPr sz="1800" b="0" i="0"/>
                      </a:pPr>
                      <a:r>
                        <a:rPr sz="1400" b="1" dirty="0">
                          <a:latin typeface="+mn-lt"/>
                        </a:rPr>
                        <a:t>Standard </a:t>
                      </a:r>
                      <a:r>
                        <a:rPr sz="1400" b="1" dirty="0" smtClean="0">
                          <a:latin typeface="+mn-lt"/>
                        </a:rPr>
                        <a:t>RL.3</a:t>
                      </a:r>
                      <a:r>
                        <a:rPr lang="en-US" sz="1400" b="1" dirty="0" smtClean="0">
                          <a:latin typeface="+mn-lt"/>
                        </a:rPr>
                        <a:t>.3</a:t>
                      </a:r>
                      <a:r>
                        <a:rPr sz="1400" b="1" dirty="0" smtClean="0">
                          <a:latin typeface="+mn-lt"/>
                        </a:rPr>
                        <a:t>   </a:t>
                      </a:r>
                      <a:r>
                        <a:rPr sz="1400" b="1" dirty="0">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242750">
                <a:tc gridSpan="2">
                  <a:txBody>
                    <a:bodyPr/>
                    <a:lstStyle/>
                    <a:p>
                      <a:pPr lvl="0" algn="l">
                        <a:defRPr sz="1800" b="0" i="0"/>
                      </a:pPr>
                      <a:r>
                        <a:rPr sz="1600" b="1" dirty="0">
                          <a:latin typeface="+mn-lt"/>
                        </a:rPr>
                        <a:t>Question </a:t>
                      </a:r>
                      <a:r>
                        <a:rPr lang="en-US" sz="1600" b="1" dirty="0" smtClean="0">
                          <a:latin typeface="+mn-lt"/>
                        </a:rPr>
                        <a:t>#8 </a:t>
                      </a:r>
                      <a:r>
                        <a:rPr sz="1600" b="1" dirty="0" smtClean="0">
                          <a:latin typeface="+mn-lt"/>
                        </a:rPr>
                        <a:t>(prompt</a:t>
                      </a:r>
                      <a:r>
                        <a:rPr sz="1600" b="1" dirty="0">
                          <a:latin typeface="+mn-lt"/>
                        </a:rPr>
                        <a:t>): </a:t>
                      </a:r>
                      <a:endParaRPr lang="en-US" sz="1600" b="1" dirty="0" smtClean="0">
                        <a:latin typeface="+mn-lt"/>
                      </a:endParaRPr>
                    </a:p>
                    <a:p>
                      <a:pPr lvl="0" algn="l">
                        <a:defRPr sz="1800" b="0" i="0"/>
                      </a:pPr>
                      <a:r>
                        <a:rPr sz="1600" b="1" dirty="0" smtClean="0">
                          <a:latin typeface="+mn-lt"/>
                        </a:rPr>
                        <a:t>Why </a:t>
                      </a:r>
                      <a:r>
                        <a:rPr sz="1600" b="1" dirty="0">
                          <a:latin typeface="+mn-lt"/>
                        </a:rPr>
                        <a:t>do you think the moon helped the fly </a:t>
                      </a:r>
                      <a:r>
                        <a:rPr sz="1600" b="1" dirty="0" smtClean="0">
                          <a:latin typeface="+mn-lt"/>
                        </a:rPr>
                        <a:t>shine</a:t>
                      </a:r>
                      <a:r>
                        <a:rPr lang="en-US" sz="1600" b="1" dirty="0" smtClean="0">
                          <a:latin typeface="+mn-lt"/>
                        </a:rPr>
                        <a:t>?  Use details from the story to support your answer.</a:t>
                      </a:r>
                      <a:endParaRPr sz="1600" b="1" dirty="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127760">
                <a:tc gridSpan="2">
                  <a:txBody>
                    <a:bodyPr/>
                    <a:lstStyle/>
                    <a:p>
                      <a:pPr lvl="0" algn="l">
                        <a:defRPr sz="1800" b="0" i="0"/>
                      </a:pPr>
                      <a:r>
                        <a:rPr lang="en-US" sz="1000" u="sng" dirty="0" smtClean="0"/>
                        <a:t>T</a:t>
                      </a:r>
                      <a:r>
                        <a:rPr sz="1000" u="sng" dirty="0" smtClean="0">
                          <a:latin typeface="+mn-lt"/>
                        </a:rPr>
                        <a:t>eacher </a:t>
                      </a:r>
                      <a:r>
                        <a:rPr sz="1000" u="sng" dirty="0">
                          <a:latin typeface="+mn-lt"/>
                        </a:rPr>
                        <a:t>Language and Scoring Notes</a:t>
                      </a:r>
                      <a:r>
                        <a:rPr sz="1000" dirty="0" smtClean="0">
                          <a:latin typeface="+mn-lt"/>
                        </a:rPr>
                        <a:t>:</a:t>
                      </a:r>
                      <a:endParaRPr sz="1000" b="1" dirty="0">
                        <a:latin typeface="+mn-lt"/>
                      </a:endParaRPr>
                    </a:p>
                    <a:p>
                      <a:pPr lvl="0" algn="l">
                        <a:defRPr sz="1800" b="0" i="0"/>
                      </a:pPr>
                      <a:r>
                        <a:rPr sz="1000" b="1" u="sng" dirty="0">
                          <a:latin typeface="+mn-lt"/>
                        </a:rPr>
                        <a:t>Sufficient </a:t>
                      </a:r>
                      <a:r>
                        <a:rPr sz="1000" b="1" u="sng" dirty="0" smtClean="0">
                          <a:latin typeface="+mn-lt"/>
                        </a:rPr>
                        <a:t>Evidence</a:t>
                      </a:r>
                      <a:r>
                        <a:rPr lang="en-US" sz="1000" b="0" u="none" baseline="0" dirty="0" smtClean="0">
                          <a:uFill>
                            <a:solidFill/>
                          </a:uFill>
                          <a:latin typeface="+mn-lt"/>
                        </a:rPr>
                        <a:t> </a:t>
                      </a:r>
                      <a:r>
                        <a:rPr lang="en-US" sz="1000" b="0" baseline="0" dirty="0" smtClean="0">
                          <a:uFill>
                            <a:solidFill/>
                          </a:uFill>
                          <a:latin typeface="+mn-lt"/>
                        </a:rPr>
                        <a:t>should include examples or details explicitly from the text that answer</a:t>
                      </a:r>
                      <a:r>
                        <a:rPr sz="1000" dirty="0" smtClean="0">
                          <a:uFill>
                            <a:solidFill/>
                          </a:uFill>
                          <a:latin typeface="+mn-lt"/>
                        </a:rPr>
                        <a:t> </a:t>
                      </a:r>
                      <a:r>
                        <a:rPr lang="en-US" sz="1000" dirty="0" smtClean="0">
                          <a:uFill>
                            <a:solidFill/>
                          </a:uFill>
                          <a:latin typeface="+mn-lt"/>
                        </a:rPr>
                        <a:t>the question</a:t>
                      </a:r>
                      <a:r>
                        <a:rPr lang="en-US" sz="1000" baseline="0" dirty="0" smtClean="0">
                          <a:uFill>
                            <a:solidFill/>
                          </a:uFill>
                          <a:latin typeface="+mn-lt"/>
                        </a:rPr>
                        <a:t> “Why do you think the moon helped the fly shine?”</a:t>
                      </a:r>
                      <a:endParaRPr sz="1000" b="1" dirty="0">
                        <a:latin typeface="+mn-lt"/>
                      </a:endParaRPr>
                    </a:p>
                    <a:p>
                      <a:pPr lvl="0" algn="l">
                        <a:defRPr sz="1800" b="0" i="0"/>
                      </a:pPr>
                      <a:r>
                        <a:rPr sz="1000" b="1" u="sng" dirty="0" smtClean="0">
                          <a:latin typeface="+mn-lt"/>
                        </a:rPr>
                        <a:t>Specific </a:t>
                      </a:r>
                      <a:r>
                        <a:rPr lang="en-US" sz="1000" b="1" u="sng" dirty="0" smtClean="0">
                          <a:uFill>
                            <a:solidFill/>
                          </a:uFill>
                          <a:latin typeface="+mn-lt"/>
                        </a:rPr>
                        <a:t>I</a:t>
                      </a:r>
                      <a:r>
                        <a:rPr sz="1000" b="1" u="sng" dirty="0" smtClean="0">
                          <a:uFill>
                            <a:solidFill/>
                          </a:uFill>
                          <a:latin typeface="+mn-lt"/>
                        </a:rPr>
                        <a:t>dentifications</a:t>
                      </a:r>
                      <a:r>
                        <a:rPr lang="en-US" sz="1000" b="0" u="none" baseline="0" dirty="0" smtClean="0">
                          <a:uFill>
                            <a:solidFill/>
                          </a:uFill>
                          <a:latin typeface="+mn-lt"/>
                        </a:rPr>
                        <a:t> </a:t>
                      </a:r>
                      <a:r>
                        <a:rPr lang="en-US" sz="1000" b="0" baseline="0" dirty="0" smtClean="0">
                          <a:uFill>
                            <a:solidFill/>
                          </a:uFill>
                          <a:latin typeface="+mn-lt"/>
                        </a:rPr>
                        <a:t>(supporting details) student responses should in some way state that the moon needed a friend.</a:t>
                      </a:r>
                      <a:endParaRPr sz="1000" b="1" dirty="0">
                        <a:latin typeface="+mn-lt"/>
                      </a:endParaRPr>
                    </a:p>
                    <a:p>
                      <a:pPr lvl="0" algn="l">
                        <a:defRPr sz="1800" b="0" i="0"/>
                      </a:pPr>
                      <a:r>
                        <a:rPr sz="1000" b="1" u="sng" dirty="0">
                          <a:latin typeface="+mn-lt"/>
                        </a:rPr>
                        <a:t>Full </a:t>
                      </a:r>
                      <a:r>
                        <a:rPr sz="1000" b="1" u="sng" dirty="0" smtClean="0">
                          <a:latin typeface="+mn-lt"/>
                        </a:rPr>
                        <a:t>Support</a:t>
                      </a:r>
                      <a:r>
                        <a:rPr lang="en-US" sz="1000" b="0" baseline="0" dirty="0" smtClean="0">
                          <a:latin typeface="+mn-lt"/>
                        </a:rPr>
                        <a:t> (other details) to support that the moon needed a friend could include (1) the moon overheard the fly say it wanted to be special, (2) the moon said it would help the fly if the fly would be its friend, (3) the moon told the fly the secret of shining at night and  (4) the fly saying it would always be the moon’s friend since the moon helped it feel special or shine at night.</a:t>
                      </a:r>
                      <a:endParaRPr sz="1000" b="0" dirty="0">
                        <a:uFill>
                          <a:solidFill/>
                        </a:uFill>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51560">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i="1" dirty="0">
                          <a:latin typeface="+mn-lt"/>
                        </a:rPr>
                        <a:t>The student gives a proficient response </a:t>
                      </a:r>
                      <a:r>
                        <a:rPr lang="en-US" sz="1000" i="1" dirty="0" smtClean="0">
                          <a:latin typeface="+mn-lt"/>
                        </a:rPr>
                        <a:t>by stating that the moon helped the fly because it</a:t>
                      </a:r>
                      <a:r>
                        <a:rPr lang="en-US" sz="1000" i="1" baseline="0" dirty="0" smtClean="0">
                          <a:latin typeface="+mn-lt"/>
                        </a:rPr>
                        <a:t> needed a friend and used examples or details explicitly from the text to support the response.</a:t>
                      </a:r>
                    </a:p>
                    <a:p>
                      <a:pPr lvl="0" algn="l">
                        <a:defRPr sz="1800" b="0" i="0"/>
                      </a:pPr>
                      <a:r>
                        <a:rPr lang="en-US" sz="1100" i="0" baseline="0" dirty="0" smtClean="0">
                          <a:latin typeface="+mn-lt"/>
                        </a:rPr>
                        <a:t>The moon heard the fly say it wanted to be special.  The moon told the fly it would help the fly if it would stay out all night and be the moon’s friend.  The fly agreed.  Then the moon told the fly how to shine all night.  It helped the fly feel special.  From then on the fly stayed up all night and the moon was not lonely.  They helped each other.</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n-US" sz="1000" i="1" dirty="0" smtClean="0">
                          <a:latin typeface="+mn-lt"/>
                        </a:rPr>
                        <a:t>The student gives a partial  response by stating that the moon helped the fly because it</a:t>
                      </a:r>
                      <a:r>
                        <a:rPr lang="en-US" sz="1000" i="1" baseline="0" dirty="0" smtClean="0">
                          <a:latin typeface="+mn-lt"/>
                        </a:rPr>
                        <a:t> needed a friend and some examples or details explicitly from the text to support the response.</a:t>
                      </a:r>
                    </a:p>
                    <a:p>
                      <a:pPr lvl="0" algn="l">
                        <a:defRPr sz="1800" b="0" i="0"/>
                      </a:pPr>
                      <a:r>
                        <a:rPr lang="en-US" sz="1100" i="0" dirty="0" smtClean="0">
                          <a:latin typeface="+mn-lt"/>
                        </a:rPr>
                        <a:t>The moon</a:t>
                      </a:r>
                      <a:r>
                        <a:rPr lang="en-US" sz="1100" i="0" baseline="0" dirty="0" smtClean="0">
                          <a:latin typeface="+mn-lt"/>
                        </a:rPr>
                        <a:t> </a:t>
                      </a:r>
                      <a:r>
                        <a:rPr lang="en-US" sz="1100" i="0" dirty="0" smtClean="0">
                          <a:latin typeface="+mn-lt"/>
                        </a:rPr>
                        <a:t>was sad because it was lonely.  Then it had an idea.  It would help the fly and not be lonely anymore.</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533400">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a:t>
                      </a:r>
                      <a:r>
                        <a:rPr lang="en-US" sz="1000" i="1" baseline="0" dirty="0" smtClean="0">
                          <a:latin typeface="+mn-lt"/>
                        </a:rPr>
                        <a:t> minimal </a:t>
                      </a:r>
                      <a:r>
                        <a:rPr lang="en-US" sz="1000" i="1" dirty="0" smtClean="0">
                          <a:latin typeface="+mn-lt"/>
                        </a:rPr>
                        <a:t>response by stating why the moon helped the fly </a:t>
                      </a:r>
                      <a:r>
                        <a:rPr lang="en-US" sz="1000" i="1" baseline="0" dirty="0" smtClean="0">
                          <a:latin typeface="+mn-lt"/>
                        </a:rPr>
                        <a:t>and vague examples or details from the text.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i="0" baseline="0" dirty="0" smtClean="0">
                          <a:latin typeface="+mn-lt"/>
                        </a:rPr>
                        <a:t>I think the moon helped the fly because it felt sorry for the fly.  The fly didn’t feel special.</a:t>
                      </a:r>
                      <a:endParaRPr lang="en-US" sz="1100" i="0" dirty="0" smtClean="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2004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i="1" dirty="0">
                          <a:latin typeface="+mn-lt"/>
                        </a:rPr>
                        <a:t>The student provides no evidence </a:t>
                      </a:r>
                      <a:r>
                        <a:rPr lang="en-US" sz="1000" i="1" dirty="0" smtClean="0">
                          <a:latin typeface="+mn-lt"/>
                        </a:rPr>
                        <a:t>about why the </a:t>
                      </a:r>
                      <a:r>
                        <a:rPr sz="1000" i="1" dirty="0" smtClean="0">
                          <a:latin typeface="+mn-lt"/>
                        </a:rPr>
                        <a:t>moon help</a:t>
                      </a:r>
                      <a:r>
                        <a:rPr lang="en-US" sz="1000" i="1" dirty="0" smtClean="0">
                          <a:latin typeface="+mn-lt"/>
                        </a:rPr>
                        <a:t>ed</a:t>
                      </a:r>
                      <a:r>
                        <a:rPr sz="1000" i="1" dirty="0" smtClean="0">
                          <a:latin typeface="+mn-lt"/>
                        </a:rPr>
                        <a:t> </a:t>
                      </a:r>
                      <a:r>
                        <a:rPr sz="1000" i="1" dirty="0">
                          <a:latin typeface="+mn-lt"/>
                        </a:rPr>
                        <a:t>the fly and no relevant </a:t>
                      </a:r>
                      <a:r>
                        <a:rPr lang="en-US" sz="1000" i="1" dirty="0" smtClean="0">
                          <a:latin typeface="+mn-lt"/>
                        </a:rPr>
                        <a:t>details or examples.</a:t>
                      </a:r>
                    </a:p>
                    <a:p>
                      <a:pPr lvl="0" algn="l">
                        <a:defRPr sz="1800" b="0" i="0"/>
                      </a:pPr>
                      <a:r>
                        <a:rPr lang="en-US" sz="1100" i="0" dirty="0" smtClean="0">
                          <a:latin typeface="+mn-lt"/>
                        </a:rPr>
                        <a:t>Flies can shine at night if they are fireflies.  I caught some</a:t>
                      </a:r>
                      <a:r>
                        <a:rPr lang="en-US" sz="1100" i="0" baseline="0" dirty="0" smtClean="0">
                          <a:latin typeface="+mn-lt"/>
                        </a:rPr>
                        <a:t> in a jar once.</a:t>
                      </a:r>
                      <a:endParaRPr sz="1100" i="0" dirty="0">
                        <a:latin typeface="+mn-lt"/>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139"/>
          <p:cNvGraphicFramePr/>
          <p:nvPr>
            <p:extLst>
              <p:ext uri="{D42A27DB-BD31-4B8C-83A1-F6EECF244321}">
                <p14:modId xmlns:p14="http://schemas.microsoft.com/office/powerpoint/2010/main" val="640071131"/>
              </p:ext>
            </p:extLst>
          </p:nvPr>
        </p:nvGraphicFramePr>
        <p:xfrm>
          <a:off x="5715000" y="6934200"/>
          <a:ext cx="1600200" cy="609600"/>
        </p:xfrm>
        <a:graphic>
          <a:graphicData uri="http://schemas.openxmlformats.org/drawingml/2006/table">
            <a:tbl>
              <a:tblPr firstRow="1"/>
              <a:tblGrid>
                <a:gridCol w="1600200"/>
              </a:tblGrid>
              <a:tr h="146885">
                <a:tc>
                  <a:txBody>
                    <a:bodyPr/>
                    <a:lstStyle/>
                    <a:p>
                      <a:pPr lvl="0" algn="ctr">
                        <a:lnSpc>
                          <a:spcPct val="115000"/>
                        </a:lnSpc>
                        <a:defRPr sz="1800" b="0" i="0"/>
                      </a:pPr>
                      <a:r>
                        <a:rPr lang="en-US" sz="800" b="1" i="1" dirty="0" smtClean="0"/>
                        <a:t>Toward RL.3.3 </a:t>
                      </a:r>
                      <a:r>
                        <a:rPr sz="800" b="1" i="1" dirty="0" smtClean="0"/>
                        <a:t>DOK </a:t>
                      </a:r>
                      <a:r>
                        <a:rPr sz="800" b="1" i="1" dirty="0"/>
                        <a:t>3 - APx</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462715">
                <a:tc>
                  <a:txBody>
                    <a:bodyPr/>
                    <a:lstStyle/>
                    <a:p>
                      <a:pPr lvl="0" algn="l">
                        <a:lnSpc>
                          <a:spcPct val="115000"/>
                        </a:lnSpc>
                        <a:defRPr sz="1800" b="0" i="0"/>
                      </a:pPr>
                      <a:r>
                        <a:rPr sz="800" b="1" dirty="0"/>
                        <a:t>Outline a progression of character traits in a new text (one not read as a class or discussed)</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941696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11</a:t>
            </a:fld>
            <a:endParaRPr sz="1400" dirty="0">
              <a:solidFill>
                <a:srgbClr val="888888"/>
              </a:solidFill>
            </a:endParaRPr>
          </a:p>
        </p:txBody>
      </p:sp>
      <p:graphicFrame>
        <p:nvGraphicFramePr>
          <p:cNvPr id="143" name="Table 143"/>
          <p:cNvGraphicFramePr/>
          <p:nvPr>
            <p:extLst>
              <p:ext uri="{D42A27DB-BD31-4B8C-83A1-F6EECF244321}">
                <p14:modId xmlns:p14="http://schemas.microsoft.com/office/powerpoint/2010/main" val="1573007826"/>
              </p:ext>
            </p:extLst>
          </p:nvPr>
        </p:nvGraphicFramePr>
        <p:xfrm>
          <a:off x="567094" y="914400"/>
          <a:ext cx="6553114" cy="6001248"/>
        </p:xfrm>
        <a:graphic>
          <a:graphicData uri="http://schemas.openxmlformats.org/drawingml/2006/table">
            <a:tbl>
              <a:tblPr firstRow="1"/>
              <a:tblGrid>
                <a:gridCol w="680633"/>
                <a:gridCol w="5872481"/>
              </a:tblGrid>
              <a:tr h="25770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ctr">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ctr">
                        <a:defRPr sz="1800" b="0" i="0"/>
                      </a:pPr>
                      <a:r>
                        <a:rPr sz="1400" b="1" dirty="0"/>
                        <a:t>Standard </a:t>
                      </a:r>
                      <a:r>
                        <a:rPr sz="1400" b="1" dirty="0" smtClean="0"/>
                        <a:t>RI.</a:t>
                      </a:r>
                      <a:r>
                        <a:rPr lang="en-US" sz="1400" b="1" dirty="0" smtClean="0"/>
                        <a:t>3.</a:t>
                      </a:r>
                      <a:r>
                        <a:rPr sz="1400" b="1" dirty="0" smtClean="0"/>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lvl="0" algn="ctr">
                        <a:defRPr sz="1800" b="0" i="0"/>
                      </a:pPr>
                      <a:r>
                        <a:rPr sz="1600" b="1" dirty="0"/>
                        <a:t>Question </a:t>
                      </a:r>
                      <a:r>
                        <a:rPr lang="en-US" sz="1600" b="1" dirty="0" smtClean="0"/>
                        <a:t> #15 </a:t>
                      </a:r>
                      <a:r>
                        <a:rPr sz="1600" b="1" dirty="0" smtClean="0"/>
                        <a:t>(prompt</a:t>
                      </a:r>
                      <a:r>
                        <a:rPr sz="1600" b="1" dirty="0"/>
                        <a:t>): </a:t>
                      </a:r>
                      <a:r>
                        <a:rPr lang="en-US" sz="1600" b="1" dirty="0" smtClean="0"/>
                        <a:t>Why is the title </a:t>
                      </a:r>
                      <a:r>
                        <a:rPr lang="en-US" sz="1600" b="1" i="1" u="sng" dirty="0" smtClean="0"/>
                        <a:t>The</a:t>
                      </a:r>
                      <a:r>
                        <a:rPr lang="en-US" sz="1600" b="1" i="1" u="sng" dirty="0" smtClean="0">
                          <a:ea typeface="Times New Roman"/>
                          <a:cs typeface="Arial,BoldItalic"/>
                        </a:rPr>
                        <a:t> Things Wings Do</a:t>
                      </a:r>
                      <a:r>
                        <a:rPr lang="en-US" sz="1600" b="1" i="1" dirty="0" smtClean="0">
                          <a:ea typeface="Times New Roman"/>
                          <a:cs typeface="Arial,BoldItalic"/>
                        </a:rPr>
                        <a:t> </a:t>
                      </a:r>
                      <a:r>
                        <a:rPr lang="en-US" sz="1600" b="1" dirty="0" smtClean="0">
                          <a:ea typeface="Times New Roman"/>
                          <a:cs typeface="Arial,BoldItalic"/>
                        </a:rPr>
                        <a:t>a good title for</a:t>
                      </a:r>
                    </a:p>
                    <a:p>
                      <a:pPr lvl="0" algn="l">
                        <a:defRPr sz="1800" b="0" i="0"/>
                      </a:pPr>
                      <a:r>
                        <a:rPr lang="en-US" sz="1600" b="1" dirty="0" smtClean="0">
                          <a:ea typeface="Times New Roman"/>
                          <a:cs typeface="Arial,BoldItalic"/>
                        </a:rPr>
                        <a:t>this passage?  Support your answer with details from the text.</a:t>
                      </a:r>
                      <a:r>
                        <a:rPr lang="en-US" sz="1600" b="1" i="1" dirty="0" smtClean="0">
                          <a:ea typeface="Times New Roman"/>
                          <a:cs typeface="Arial,BoldItalic"/>
                        </a:rPr>
                        <a:t> </a:t>
                      </a:r>
                      <a:endParaRPr sz="1600" b="1"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solidFill>
                  </a:tcPr>
                </a:tc>
                <a:tc hMerge="1">
                  <a:txBody>
                    <a:bodyPr/>
                    <a:lstStyle/>
                    <a:p>
                      <a:endParaRPr lang="en-US"/>
                    </a:p>
                  </a:txBody>
                  <a:tcPr/>
                </a:tc>
              </a:tr>
              <a:tr h="1415425">
                <a:tc gridSpan="2">
                  <a:txBody>
                    <a:bodyPr/>
                    <a:lstStyle/>
                    <a:p>
                      <a:pPr lvl="0" algn="l">
                        <a:defRPr sz="1800" b="0" i="0"/>
                      </a:pPr>
                      <a:r>
                        <a:rPr sz="1000" u="sng" dirty="0" smtClean="0"/>
                        <a:t>Teacher Language and Scoring Notes</a:t>
                      </a:r>
                      <a:r>
                        <a:rPr sz="1000" u="none" dirty="0" smtClean="0"/>
                        <a:t>:</a:t>
                      </a:r>
                      <a:endParaRPr sz="1000" b="1" dirty="0" smtClean="0"/>
                    </a:p>
                    <a:p>
                      <a:pPr lvl="0" algn="l">
                        <a:defRPr sz="1800" b="0" i="0"/>
                      </a:pPr>
                      <a:r>
                        <a:rPr sz="1000" b="1" u="sng" dirty="0" smtClean="0"/>
                        <a:t>Sufficient Evidenc</a:t>
                      </a:r>
                      <a:r>
                        <a:rPr lang="en-US" sz="1000" b="1" u="sng" dirty="0" smtClean="0"/>
                        <a:t>e</a:t>
                      </a:r>
                      <a:r>
                        <a:rPr lang="en-US" sz="1000" b="1" u="none" baseline="0" dirty="0" smtClean="0"/>
                        <a:t> </a:t>
                      </a:r>
                      <a:r>
                        <a:rPr lang="en-US" sz="1000" b="0" baseline="0" dirty="0" smtClean="0"/>
                        <a:t>to answer the prompt should include details and examples explicitly from the text that explain why </a:t>
                      </a:r>
                      <a:r>
                        <a:rPr lang="en-US" sz="1000" b="1" i="1" u="sng" baseline="0" dirty="0" smtClean="0"/>
                        <a:t>The</a:t>
                      </a:r>
                      <a:r>
                        <a:rPr lang="en-US" sz="1000" b="1" i="1" baseline="0" dirty="0" smtClean="0"/>
                        <a:t> </a:t>
                      </a:r>
                      <a:r>
                        <a:rPr lang="en-US" sz="1000" b="1" i="1" u="sng" baseline="0" dirty="0" smtClean="0"/>
                        <a:t>Things Wings Do</a:t>
                      </a:r>
                      <a:r>
                        <a:rPr lang="en-US" sz="1000" b="0" u="none" baseline="0" dirty="0" smtClean="0"/>
                        <a:t> </a:t>
                      </a:r>
                      <a:r>
                        <a:rPr lang="en-US" sz="1000" b="0" baseline="0" dirty="0" smtClean="0"/>
                        <a:t>is a good title for this passage because that is the main idea of the passage. </a:t>
                      </a:r>
                      <a:r>
                        <a:rPr lang="en-US" sz="1000" dirty="0" smtClean="0"/>
                        <a:t> Students should include how the title connects to particular details about different purposes for wings.</a:t>
                      </a:r>
                      <a:endParaRPr lang="en-US" sz="1000" dirty="0" smtClean="0">
                        <a:uFill>
                          <a:solidFill/>
                        </a:uFill>
                      </a:endParaRPr>
                    </a:p>
                    <a:p>
                      <a:pPr lvl="0" algn="l">
                        <a:defRPr sz="1800" b="0" i="0"/>
                      </a:pPr>
                      <a:r>
                        <a:rPr sz="1000" b="1" u="sng" dirty="0" smtClean="0"/>
                        <a:t>Specifi</a:t>
                      </a:r>
                      <a:r>
                        <a:rPr lang="en-US" sz="1000" b="1" u="sng" dirty="0" smtClean="0"/>
                        <a:t>c</a:t>
                      </a:r>
                      <a:r>
                        <a:rPr sz="1000" b="1" u="sng" dirty="0" smtClean="0"/>
                        <a:t> </a:t>
                      </a:r>
                      <a:r>
                        <a:rPr lang="en-US" sz="1000" b="1" u="sng" dirty="0" smtClean="0">
                          <a:uFill>
                            <a:solidFill/>
                          </a:uFill>
                        </a:rPr>
                        <a:t>I</a:t>
                      </a:r>
                      <a:r>
                        <a:rPr sz="1000" b="1" u="sng" dirty="0" smtClean="0">
                          <a:uFill>
                            <a:solidFill/>
                          </a:uFill>
                        </a:rPr>
                        <a:t>dentifications </a:t>
                      </a:r>
                      <a:r>
                        <a:rPr lang="en-US" sz="1000" b="1" u="sng" dirty="0" smtClean="0">
                          <a:uFill>
                            <a:solidFill/>
                          </a:uFill>
                        </a:rPr>
                        <a:t>(supporting details)</a:t>
                      </a:r>
                      <a:r>
                        <a:rPr lang="en-US" sz="1000" b="1" u="none" dirty="0" smtClean="0">
                          <a:uFill>
                            <a:solidFill/>
                          </a:uFill>
                        </a:rPr>
                        <a:t> </a:t>
                      </a:r>
                      <a:r>
                        <a:rPr lang="en-US" sz="1000" b="0" dirty="0" smtClean="0">
                          <a:uFill>
                            <a:solidFill/>
                          </a:uFill>
                        </a:rPr>
                        <a:t>could</a:t>
                      </a:r>
                      <a:r>
                        <a:rPr lang="en-US" sz="1000" b="0" baseline="0" dirty="0" smtClean="0">
                          <a:uFill>
                            <a:solidFill/>
                          </a:uFill>
                        </a:rPr>
                        <a:t> include text-based information about the different things wings do, including (1) flying, (2) provide hard coverings for protection, (3) bright colors as a warning sign and (4) hiding beneath the wings.</a:t>
                      </a:r>
                      <a:endParaRPr lang="en-US" sz="1000" b="1" dirty="0" smtClean="0">
                        <a:uFill>
                          <a:solidFill/>
                        </a:uFill>
                      </a:endParaRPr>
                    </a:p>
                    <a:p>
                      <a:pPr lvl="0" algn="l">
                        <a:defRPr sz="1800" b="0" i="0"/>
                      </a:pPr>
                      <a:r>
                        <a:rPr sz="1000" b="1" u="sng" dirty="0" smtClean="0"/>
                        <a:t>Full Support</a:t>
                      </a:r>
                      <a:r>
                        <a:rPr lang="en-US" sz="1000" b="1" u="sng" dirty="0" smtClean="0"/>
                        <a:t> (other details)</a:t>
                      </a:r>
                      <a:r>
                        <a:rPr lang="en-US" sz="1000" b="1" u="none" dirty="0" smtClean="0"/>
                        <a:t> </a:t>
                      </a:r>
                      <a:r>
                        <a:rPr lang="en-US" sz="1000" b="0" dirty="0" smtClean="0"/>
                        <a:t>that</a:t>
                      </a:r>
                      <a:r>
                        <a:rPr lang="en-US" sz="1000" b="0" baseline="0" dirty="0" smtClean="0"/>
                        <a:t> could be used as example of what wings do may include (1) one pair of wings is used for flying, and speed,  (2) specifics about how fast some insects fly, (3) different kinds of wings on different insects, (4) how a beetle uses its wings and (5) insects that use their wings as camouflage.</a:t>
                      </a:r>
                      <a:endParaRPr sz="100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sz="1000" i="1" dirty="0"/>
                        <a:t>The student gives a proficient response by providing evidence </a:t>
                      </a:r>
                      <a:r>
                        <a:rPr lang="en-US" sz="1000" i="1" dirty="0" smtClean="0"/>
                        <a:t>as to why </a:t>
                      </a:r>
                      <a:r>
                        <a:rPr lang="en-US" sz="1000" b="1" i="1" u="sng" dirty="0" smtClean="0"/>
                        <a:t>The Things Wings Do</a:t>
                      </a:r>
                      <a:r>
                        <a:rPr lang="en-US" sz="1000" b="1" i="1" u="none" dirty="0" smtClean="0"/>
                        <a:t> </a:t>
                      </a:r>
                      <a:r>
                        <a:rPr lang="en-US" sz="1000" i="1" dirty="0" smtClean="0"/>
                        <a:t>is a good title for the passage with details</a:t>
                      </a:r>
                      <a:r>
                        <a:rPr lang="en-US" sz="1000" i="1" baseline="0" dirty="0" smtClean="0"/>
                        <a:t> supporting specific examples.</a:t>
                      </a:r>
                      <a:endParaRPr sz="1000" i="1" dirty="0"/>
                    </a:p>
                    <a:p>
                      <a:pPr lvl="0" algn="l">
                        <a:defRPr sz="1800" b="0" i="0"/>
                      </a:pPr>
                      <a:r>
                        <a:rPr lang="en-US" sz="1100" b="1" i="0" u="sng" dirty="0" smtClean="0"/>
                        <a:t>The Things Wings Do</a:t>
                      </a:r>
                      <a:r>
                        <a:rPr lang="en-US" sz="1100" b="1" i="0" u="none" dirty="0" smtClean="0"/>
                        <a:t> </a:t>
                      </a:r>
                      <a:r>
                        <a:rPr lang="en-US" sz="1100" i="0" dirty="0" smtClean="0"/>
                        <a:t>is a good title for this</a:t>
                      </a:r>
                      <a:r>
                        <a:rPr lang="en-US" sz="1100" i="0" baseline="0" dirty="0" smtClean="0"/>
                        <a:t> passage because it is all about what wings can do.  This passage has many examples of how insects use their wings.   Wings aren’t just for flying. One example in the passage that shows wings aren’t just for flying is the example of a beetle’s front wings.  The front wings are used to protect the beetle from being eaten by birds because they are very hard like a shield. Another use for wings besides flying are the colors and patterns on wings.  They can camouflage  an insect like grasshoppers and moths.  These are just a few examples of why I think the title is a good title.</a:t>
                      </a:r>
                      <a:endParaRPr sz="1000" i="1"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n-US" sz="1000" i="1" dirty="0" smtClean="0"/>
                        <a:t>The student gives a partial response by providing some evidence  as to why </a:t>
                      </a:r>
                      <a:r>
                        <a:rPr lang="en-US" sz="1000" b="1" i="1" u="sng" dirty="0" smtClean="0"/>
                        <a:t>The Things Wings Do</a:t>
                      </a:r>
                      <a:r>
                        <a:rPr lang="en-US" sz="1000" b="1" i="1" u="none" dirty="0" smtClean="0"/>
                        <a:t> </a:t>
                      </a:r>
                      <a:r>
                        <a:rPr lang="en-US" sz="1000" i="1" dirty="0" smtClean="0"/>
                        <a:t>is a good title for the passage with few details</a:t>
                      </a:r>
                      <a:r>
                        <a:rPr lang="en-US" sz="1000" i="1" baseline="0" dirty="0" smtClean="0"/>
                        <a:t> supporting specific examples.</a:t>
                      </a:r>
                    </a:p>
                    <a:p>
                      <a:pPr lvl="0" algn="l" defTabSz="914400">
                        <a:defRPr sz="1800" b="0" i="0"/>
                      </a:pPr>
                      <a:r>
                        <a:rPr lang="en-US" sz="1100" i="0" baseline="0" dirty="0" smtClean="0"/>
                        <a:t>I think this is a good title because the story has lots of information about insects and their wings and how they use their wings in different ways.  Some insects use them for flying and also for protection.</a:t>
                      </a:r>
                      <a:endParaRPr lang="en-US" sz="1100" i="0" dirty="0" smtClean="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57200">
                <a:tc>
                  <a:txBody>
                    <a:bodyPr/>
                    <a:lstStyle/>
                    <a:p>
                      <a:pPr lvl="0" algn="ctr">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n-US" sz="1000" i="1" dirty="0" smtClean="0"/>
                        <a:t>The student gives no response with evidence as to why </a:t>
                      </a:r>
                      <a:r>
                        <a:rPr lang="en-US" sz="1000" b="1" i="1" u="sng" dirty="0" smtClean="0"/>
                        <a:t>The Things Wings Do</a:t>
                      </a:r>
                      <a:r>
                        <a:rPr lang="en-US" sz="1000" b="1" i="1" u="none" dirty="0" smtClean="0"/>
                        <a:t> </a:t>
                      </a:r>
                      <a:r>
                        <a:rPr lang="en-US" sz="1000" i="1" dirty="0" smtClean="0"/>
                        <a:t>is a good title for the passage.</a:t>
                      </a:r>
                    </a:p>
                    <a:p>
                      <a:pPr lvl="0" algn="l" defTabSz="914400">
                        <a:defRPr sz="1800" b="0" i="0"/>
                      </a:pPr>
                      <a:r>
                        <a:rPr lang="en-US" sz="1100" i="0" baseline="0" dirty="0" smtClean="0"/>
                        <a:t>Insects have lots of legs and can fly.  You can put them in a jar.  Some of them have wings.</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42303625"/>
              </p:ext>
            </p:extLst>
          </p:nvPr>
        </p:nvGraphicFramePr>
        <p:xfrm>
          <a:off x="5562600" y="7162800"/>
          <a:ext cx="1524000" cy="390725"/>
        </p:xfrm>
        <a:graphic>
          <a:graphicData uri="http://schemas.openxmlformats.org/drawingml/2006/table">
            <a:tbl>
              <a:tblPr firstRow="1" firstCol="1" bandRow="1">
                <a:effectLst/>
                <a:tableStyleId>{5C22544A-7EE6-4342-B048-85BDC9FD1C3A}</a:tableStyleId>
              </a:tblPr>
              <a:tblGrid>
                <a:gridCol w="1524000"/>
              </a:tblGrid>
              <a:tr h="146885">
                <a:tc>
                  <a:txBody>
                    <a:bodyPr/>
                    <a:lstStyle/>
                    <a:p>
                      <a:pPr marL="0" marR="0" algn="ctr">
                        <a:lnSpc>
                          <a:spcPct val="100000"/>
                        </a:lnSpc>
                        <a:spcBef>
                          <a:spcPts val="0"/>
                        </a:spcBef>
                        <a:spcAft>
                          <a:spcPts val="0"/>
                        </a:spcAft>
                      </a:pPr>
                      <a:r>
                        <a:rPr lang="en-US" sz="800" b="1" i="1" dirty="0" smtClean="0">
                          <a:solidFill>
                            <a:schemeClr val="tx1"/>
                          </a:solidFill>
                          <a:effectLst/>
                        </a:rPr>
                        <a:t>Toward RI.3.2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234115">
                <a:tc>
                  <a:txBody>
                    <a:bodyPr/>
                    <a:lstStyle/>
                    <a:p>
                      <a:pPr marL="0" marR="0" algn="l">
                        <a:lnSpc>
                          <a:spcPct val="100000"/>
                        </a:lnSpc>
                        <a:spcBef>
                          <a:spcPts val="0"/>
                        </a:spcBef>
                        <a:spcAft>
                          <a:spcPts val="0"/>
                        </a:spcAft>
                      </a:pPr>
                      <a:r>
                        <a:rPr lang="en-US" sz="800" b="1" dirty="0">
                          <a:solidFill>
                            <a:schemeClr val="tx1"/>
                          </a:solidFill>
                          <a:effectLst/>
                        </a:rPr>
                        <a:t>Locate the specific key details that support the main idea</a:t>
                      </a:r>
                      <a:r>
                        <a:rPr lang="en-US" sz="800" b="1" dirty="0" smtClean="0">
                          <a:solidFill>
                            <a:schemeClr val="tx1"/>
                          </a:solidFill>
                          <a:effectLst/>
                        </a:rPr>
                        <a:t>.</a:t>
                      </a: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25632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12</a:t>
            </a:fld>
            <a:endParaRPr sz="1400" dirty="0">
              <a:solidFill>
                <a:srgbClr val="888888"/>
              </a:solidFill>
            </a:endParaRPr>
          </a:p>
        </p:txBody>
      </p:sp>
      <p:graphicFrame>
        <p:nvGraphicFramePr>
          <p:cNvPr id="148" name="Table 148"/>
          <p:cNvGraphicFramePr/>
          <p:nvPr>
            <p:extLst>
              <p:ext uri="{D42A27DB-BD31-4B8C-83A1-F6EECF244321}">
                <p14:modId xmlns:p14="http://schemas.microsoft.com/office/powerpoint/2010/main" val="1649812607"/>
              </p:ext>
            </p:extLst>
          </p:nvPr>
        </p:nvGraphicFramePr>
        <p:xfrm>
          <a:off x="327986" y="518160"/>
          <a:ext cx="6995160" cy="5745480"/>
        </p:xfrm>
        <a:graphic>
          <a:graphicData uri="http://schemas.openxmlformats.org/drawingml/2006/table">
            <a:tbl>
              <a:tblPr firstRow="1"/>
              <a:tblGrid>
                <a:gridCol w="967414"/>
                <a:gridCol w="6027746"/>
              </a:tblGrid>
              <a:tr h="19158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191589">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1589">
                <a:tc gridSpan="2">
                  <a:txBody>
                    <a:bodyPr/>
                    <a:lstStyle/>
                    <a:p>
                      <a:pPr lvl="0" algn="ctr">
                        <a:defRPr sz="1800" b="0" i="0"/>
                      </a:pPr>
                      <a:r>
                        <a:rPr sz="1400" b="1" dirty="0">
                          <a:latin typeface="+mn-lt"/>
                        </a:rPr>
                        <a:t>Standard </a:t>
                      </a:r>
                      <a:r>
                        <a:rPr sz="1400" b="1" dirty="0" smtClean="0">
                          <a:latin typeface="+mn-lt"/>
                        </a:rPr>
                        <a:t>R</a:t>
                      </a:r>
                      <a:r>
                        <a:rPr lang="en-US" sz="1400" b="1" dirty="0" smtClean="0">
                          <a:latin typeface="+mn-lt"/>
                        </a:rPr>
                        <a:t>I</a:t>
                      </a:r>
                      <a:r>
                        <a:rPr sz="1400" b="1" dirty="0" smtClean="0">
                          <a:latin typeface="+mn-lt"/>
                        </a:rPr>
                        <a:t>.3</a:t>
                      </a:r>
                      <a:r>
                        <a:rPr lang="en-US" sz="1400" b="1" dirty="0" smtClean="0">
                          <a:latin typeface="+mn-lt"/>
                        </a:rPr>
                        <a:t>.3</a:t>
                      </a:r>
                      <a:r>
                        <a:rPr sz="1400" b="1" dirty="0" smtClean="0">
                          <a:latin typeface="+mn-lt"/>
                        </a:rPr>
                        <a:t>   </a:t>
                      </a:r>
                      <a:r>
                        <a:rPr sz="1400" b="1" dirty="0">
                          <a:latin typeface="+mn-lt"/>
                        </a:rPr>
                        <a:t>3 Point Reading Constructed Response Rubric</a:t>
                      </a:r>
                    </a:p>
                  </a:txBody>
                  <a:tcPr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242750">
                <a:tc gridSpan="2">
                  <a:txBody>
                    <a:bodyPr/>
                    <a:lstStyle/>
                    <a:p>
                      <a:pPr marL="457200" indent="-457200" algn="l">
                        <a:buNone/>
                      </a:pPr>
                      <a:r>
                        <a:rPr sz="1600" b="1" dirty="0">
                          <a:latin typeface="+mn-lt"/>
                        </a:rPr>
                        <a:t>Question </a:t>
                      </a:r>
                      <a:r>
                        <a:rPr lang="en-US" sz="1600" b="1" dirty="0" smtClean="0">
                          <a:latin typeface="+mn-lt"/>
                        </a:rPr>
                        <a:t>#16 </a:t>
                      </a:r>
                      <a:r>
                        <a:rPr sz="1600" b="1" dirty="0" smtClean="0">
                          <a:latin typeface="+mn-lt"/>
                        </a:rPr>
                        <a:t>(prompt</a:t>
                      </a:r>
                      <a:r>
                        <a:rPr sz="1600" b="1" dirty="0">
                          <a:latin typeface="+mn-lt"/>
                        </a:rPr>
                        <a:t>): </a:t>
                      </a:r>
                      <a:r>
                        <a:rPr lang="en-US" sz="1600" b="1" baseline="0" dirty="0" smtClean="0">
                          <a:latin typeface="+mn-lt"/>
                        </a:rPr>
                        <a:t> According to the passage </a:t>
                      </a:r>
                      <a:r>
                        <a:rPr lang="en-US" sz="1600" b="1" i="1" u="sng" baseline="0" dirty="0" smtClean="0">
                          <a:latin typeface="+mn-lt"/>
                        </a:rPr>
                        <a:t>The Things Wings Do</a:t>
                      </a:r>
                      <a:r>
                        <a:rPr lang="en-US" sz="1600" b="1" baseline="0" dirty="0" smtClean="0">
                          <a:latin typeface="+mn-lt"/>
                        </a:rPr>
                        <a:t>, why</a:t>
                      </a:r>
                    </a:p>
                    <a:p>
                      <a:pPr marL="457200" indent="-457200" algn="l">
                        <a:buNone/>
                      </a:pPr>
                      <a:r>
                        <a:rPr lang="en-US" sz="1600" b="1" baseline="0" dirty="0" smtClean="0">
                          <a:latin typeface="+mn-lt"/>
                        </a:rPr>
                        <a:t>might some insects act differently than other insects?</a:t>
                      </a:r>
                      <a:endParaRPr lang="en-US" sz="1600" b="1"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05840">
                <a:tc gridSpan="2">
                  <a:txBody>
                    <a:bodyPr/>
                    <a:lstStyle/>
                    <a:p>
                      <a:pPr lvl="0" algn="l">
                        <a:defRPr sz="1800" b="0" i="0"/>
                      </a:pPr>
                      <a:r>
                        <a:rPr lang="en-US" sz="1000" u="sng" dirty="0" smtClean="0"/>
                        <a:t>T</a:t>
                      </a:r>
                      <a:r>
                        <a:rPr sz="1000" u="sng" dirty="0" smtClean="0">
                          <a:latin typeface="+mn-lt"/>
                        </a:rPr>
                        <a:t>eacher </a:t>
                      </a:r>
                      <a:r>
                        <a:rPr sz="1000" u="sng" dirty="0">
                          <a:latin typeface="+mn-lt"/>
                        </a:rPr>
                        <a:t>Language and Scoring Notes</a:t>
                      </a:r>
                      <a:r>
                        <a:rPr sz="1000" dirty="0" smtClean="0">
                          <a:latin typeface="+mn-lt"/>
                        </a:rPr>
                        <a:t>:</a:t>
                      </a:r>
                      <a:endParaRPr sz="1000" b="1" dirty="0">
                        <a:latin typeface="+mn-lt"/>
                      </a:endParaRPr>
                    </a:p>
                    <a:p>
                      <a:pPr lvl="0" algn="l">
                        <a:defRPr sz="1800" b="0" i="0"/>
                      </a:pPr>
                      <a:r>
                        <a:rPr sz="1000" b="1" u="sng" dirty="0">
                          <a:latin typeface="+mn-lt"/>
                        </a:rPr>
                        <a:t>Sufficient </a:t>
                      </a:r>
                      <a:r>
                        <a:rPr sz="1000" b="1" u="sng" dirty="0" smtClean="0">
                          <a:latin typeface="+mn-lt"/>
                        </a:rPr>
                        <a:t>Evidence</a:t>
                      </a:r>
                      <a:r>
                        <a:rPr lang="en-US" sz="1000" b="0" u="none" baseline="0" dirty="0" smtClean="0">
                          <a:uFill>
                            <a:solidFill/>
                          </a:uFill>
                          <a:latin typeface="+mn-lt"/>
                        </a:rPr>
                        <a:t> </a:t>
                      </a:r>
                      <a:r>
                        <a:rPr lang="en-US" sz="1000" b="0" baseline="0" dirty="0" smtClean="0">
                          <a:uFill>
                            <a:solidFill/>
                          </a:uFill>
                          <a:latin typeface="+mn-lt"/>
                        </a:rPr>
                        <a:t>of the prompt would include student responses that indicate that students are connecting information within the passage as to why some insects act differently.  DOK-2 questions require that students summarize details to reach a conclusion.  Student responses should connect the main idea of the passage – wings – to why insects might </a:t>
                      </a:r>
                      <a:r>
                        <a:rPr lang="en-US" sz="1000" b="1" baseline="0" dirty="0" smtClean="0">
                          <a:uFill>
                            <a:solidFill/>
                          </a:uFill>
                          <a:latin typeface="+mn-lt"/>
                        </a:rPr>
                        <a:t>act differently</a:t>
                      </a:r>
                      <a:r>
                        <a:rPr lang="en-US" sz="1000" b="0" baseline="0" dirty="0" smtClean="0">
                          <a:uFill>
                            <a:solidFill/>
                          </a:uFill>
                          <a:latin typeface="+mn-lt"/>
                        </a:rPr>
                        <a:t>.</a:t>
                      </a:r>
                    </a:p>
                    <a:p>
                      <a:pPr lvl="0" algn="l">
                        <a:defRPr sz="1800" b="0" i="0"/>
                      </a:pPr>
                      <a:r>
                        <a:rPr sz="1000" b="1" u="sng" dirty="0" smtClean="0">
                          <a:latin typeface="+mn-lt"/>
                        </a:rPr>
                        <a:t>Specific </a:t>
                      </a:r>
                      <a:r>
                        <a:rPr lang="en-US" sz="1000" b="1" u="sng" dirty="0" smtClean="0">
                          <a:uFill>
                            <a:solidFill/>
                          </a:uFill>
                          <a:latin typeface="+mn-lt"/>
                        </a:rPr>
                        <a:t>I</a:t>
                      </a:r>
                      <a:r>
                        <a:rPr sz="1000" b="1" u="sng" dirty="0" smtClean="0">
                          <a:uFill>
                            <a:solidFill/>
                          </a:uFill>
                          <a:latin typeface="+mn-lt"/>
                        </a:rPr>
                        <a:t>dentifications</a:t>
                      </a:r>
                      <a:r>
                        <a:rPr lang="en-US" sz="1000" b="0" u="none" baseline="0" dirty="0" smtClean="0">
                          <a:uFill>
                            <a:solidFill/>
                          </a:uFill>
                          <a:latin typeface="+mn-lt"/>
                        </a:rPr>
                        <a:t> </a:t>
                      </a:r>
                      <a:r>
                        <a:rPr lang="en-US" sz="1000" b="0" baseline="0" dirty="0" smtClean="0">
                          <a:uFill>
                            <a:solidFill/>
                          </a:uFill>
                          <a:latin typeface="+mn-lt"/>
                        </a:rPr>
                        <a:t>(supporting details) could include differences seen in insects that have different (1) shapes and colors, (2) wing coverings – some are hard, (3) wings that camouflage insects and (4) wings that send a warning to birds.</a:t>
                      </a:r>
                      <a:endParaRPr sz="1000" b="1" dirty="0">
                        <a:latin typeface="+mn-lt"/>
                      </a:endParaRPr>
                    </a:p>
                    <a:p>
                      <a:pPr lvl="0" algn="l">
                        <a:defRPr sz="1800" b="0" i="0"/>
                      </a:pPr>
                      <a:r>
                        <a:rPr sz="1000" b="1" u="sng" dirty="0">
                          <a:latin typeface="+mn-lt"/>
                        </a:rPr>
                        <a:t>Full </a:t>
                      </a:r>
                      <a:r>
                        <a:rPr sz="1000" b="1" u="sng" dirty="0" smtClean="0">
                          <a:latin typeface="+mn-lt"/>
                        </a:rPr>
                        <a:t>Support</a:t>
                      </a:r>
                      <a:r>
                        <a:rPr lang="en-US" sz="1000" b="0" u="none" baseline="0" dirty="0" smtClean="0">
                          <a:latin typeface="+mn-lt"/>
                        </a:rPr>
                        <a:t> </a:t>
                      </a:r>
                      <a:r>
                        <a:rPr lang="en-US" sz="1000" b="0" baseline="0" dirty="0" smtClean="0">
                          <a:latin typeface="+mn-lt"/>
                        </a:rPr>
                        <a:t>(other details) or examples of how insects act differently could include (1) insects with small wings can fly faster but insects with larger wings go more slowly (2) beetles have front wings with hard coverings to protect the beetle from being eaten so it holds its front wings out to the side and flies with its small back wings and (3) some insects hold very still to blend in with their surroundings, while others don’t hold still because they have bright colored wings to warn off birds.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16280">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i="1" dirty="0">
                          <a:latin typeface="+mn-lt"/>
                        </a:rPr>
                        <a:t>The student gives a proficient response </a:t>
                      </a:r>
                      <a:r>
                        <a:rPr lang="en-US" sz="1000" i="1" dirty="0" smtClean="0">
                          <a:latin typeface="+mn-lt"/>
                        </a:rPr>
                        <a:t>by stating that </a:t>
                      </a:r>
                      <a:r>
                        <a:rPr lang="en-US" sz="1000" i="1" baseline="0" dirty="0" smtClean="0">
                          <a:latin typeface="+mn-lt"/>
                        </a:rPr>
                        <a:t>an insect’s wings determines how it acts and uses examples and details explicitly from the text to support the response.</a:t>
                      </a:r>
                    </a:p>
                    <a:p>
                      <a:pPr lvl="0" algn="l">
                        <a:defRPr sz="1800" b="0" i="0"/>
                      </a:pPr>
                      <a:r>
                        <a:rPr lang="en-US" sz="1100" i="0" baseline="0" dirty="0" smtClean="0">
                          <a:latin typeface="+mn-lt"/>
                        </a:rPr>
                        <a:t>Insects have different kinds of wings that make them act different from each other.  An insect with small wings can fly faster than an insect with larger wings.  Bees fly fast and butterflies fly slowly.  Wings protect insects too.  Insects with colorful wings don’t hide because their wings warn birds they are not good to eat.  Insects with wings the same color as where they live have to sit very still so birds don’t see them and eat them.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n-US" sz="1000" i="1" dirty="0" smtClean="0">
                          <a:latin typeface="+mn-lt"/>
                        </a:rPr>
                        <a:t>The student gives a partial  response by stating that </a:t>
                      </a:r>
                      <a:r>
                        <a:rPr lang="en-US" sz="1000" i="1" baseline="0" dirty="0" smtClean="0">
                          <a:latin typeface="+mn-lt"/>
                        </a:rPr>
                        <a:t>an insect’s wings determines how it acts and uses some or partial examples and details from the text to support the response.</a:t>
                      </a:r>
                    </a:p>
                    <a:p>
                      <a:pPr lvl="0" algn="l">
                        <a:defRPr sz="1800" b="0" i="0"/>
                      </a:pPr>
                      <a:r>
                        <a:rPr lang="en-US" sz="1100" i="0" baseline="0" dirty="0" smtClean="0">
                          <a:latin typeface="+mn-lt"/>
                        </a:rPr>
                        <a:t>I think some insects act different than others because their wings are different.  Bees have tiny wings and butterflies have larger wings, so they fly different from each other.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96240">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a:t>
                      </a:r>
                      <a:r>
                        <a:rPr lang="en-US" sz="1000" i="1" baseline="0" dirty="0" smtClean="0">
                          <a:latin typeface="+mn-lt"/>
                        </a:rPr>
                        <a:t> minimal </a:t>
                      </a:r>
                      <a:r>
                        <a:rPr lang="en-US" sz="1000" i="1" dirty="0" smtClean="0">
                          <a:latin typeface="+mn-lt"/>
                        </a:rPr>
                        <a:t>response by stating </a:t>
                      </a:r>
                      <a:r>
                        <a:rPr lang="en-US" sz="1000" i="1" baseline="0" dirty="0" smtClean="0">
                          <a:latin typeface="+mn-lt"/>
                        </a:rPr>
                        <a:t>vague examples or details from the text.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i="0" baseline="0" dirty="0" smtClean="0">
                          <a:latin typeface="+mn-lt"/>
                        </a:rPr>
                        <a:t>Wings are different so insects are different.  Wings are pretty and colorful and so are many insects.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2004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i="1" dirty="0">
                          <a:latin typeface="+mn-lt"/>
                        </a:rPr>
                        <a:t>The student provides no evidence </a:t>
                      </a:r>
                      <a:r>
                        <a:rPr lang="en-US" sz="1000" i="1" dirty="0" smtClean="0">
                          <a:latin typeface="+mn-lt"/>
                        </a:rPr>
                        <a:t>about the</a:t>
                      </a:r>
                      <a:r>
                        <a:rPr lang="en-US" sz="1000" i="1" baseline="0" dirty="0" smtClean="0">
                          <a:latin typeface="+mn-lt"/>
                        </a:rPr>
                        <a:t> prompt</a:t>
                      </a:r>
                      <a:r>
                        <a:rPr lang="en-US" sz="1000" i="1" dirty="0" smtClean="0">
                          <a:latin typeface="+mn-lt"/>
                        </a:rPr>
                        <a:t> </a:t>
                      </a:r>
                      <a:r>
                        <a:rPr sz="1000" i="1" dirty="0" smtClean="0">
                          <a:latin typeface="+mn-lt"/>
                        </a:rPr>
                        <a:t>and </a:t>
                      </a:r>
                      <a:r>
                        <a:rPr sz="1000" i="1" dirty="0">
                          <a:latin typeface="+mn-lt"/>
                        </a:rPr>
                        <a:t>no relevant </a:t>
                      </a:r>
                      <a:r>
                        <a:rPr lang="en-US" sz="1000" i="1" dirty="0" smtClean="0">
                          <a:latin typeface="+mn-lt"/>
                        </a:rPr>
                        <a:t>details or examples.</a:t>
                      </a:r>
                    </a:p>
                    <a:p>
                      <a:pPr lvl="0" algn="l">
                        <a:defRPr sz="1800" b="0" i="0"/>
                      </a:pPr>
                      <a:r>
                        <a:rPr lang="en-US" sz="1100" i="0" dirty="0" smtClean="0">
                          <a:latin typeface="+mn-lt"/>
                        </a:rPr>
                        <a:t>Insects have wings.  So do airplanes.  </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18657350"/>
              </p:ext>
            </p:extLst>
          </p:nvPr>
        </p:nvGraphicFramePr>
        <p:xfrm>
          <a:off x="5334000" y="6477000"/>
          <a:ext cx="1926575" cy="457200"/>
        </p:xfrm>
        <a:graphic>
          <a:graphicData uri="http://schemas.openxmlformats.org/drawingml/2006/table">
            <a:tbl>
              <a:tblPr firstRow="1" firstCol="1" bandRow="1">
                <a:effectLst/>
                <a:tableStyleId>{5C22544A-7EE6-4342-B048-85BDC9FD1C3A}</a:tableStyleId>
              </a:tblPr>
              <a:tblGrid>
                <a:gridCol w="1926575"/>
              </a:tblGrid>
              <a:tr h="146885">
                <a:tc>
                  <a:txBody>
                    <a:bodyPr/>
                    <a:lstStyle/>
                    <a:p>
                      <a:pPr marL="0" marR="0" algn="ctr">
                        <a:lnSpc>
                          <a:spcPct val="115000"/>
                        </a:lnSpc>
                        <a:spcBef>
                          <a:spcPts val="0"/>
                        </a:spcBef>
                        <a:spcAft>
                          <a:spcPts val="0"/>
                        </a:spcAft>
                      </a:pPr>
                      <a:r>
                        <a:rPr lang="en-US" sz="800" b="1" i="1" dirty="0" smtClean="0">
                          <a:solidFill>
                            <a:schemeClr val="tx1"/>
                          </a:solidFill>
                          <a:effectLst/>
                        </a:rPr>
                        <a:t>Toward RI.3.3   DOK 2 </a:t>
                      </a:r>
                      <a:r>
                        <a:rPr lang="en-US" sz="800" b="1" i="1" dirty="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10315">
                <a:tc>
                  <a:txBody>
                    <a:bodyPr/>
                    <a:lstStyle/>
                    <a:p>
                      <a:pPr marL="0" marR="0" algn="l">
                        <a:lnSpc>
                          <a:spcPct val="115000"/>
                        </a:lnSpc>
                        <a:spcBef>
                          <a:spcPts val="0"/>
                        </a:spcBef>
                        <a:spcAft>
                          <a:spcPts val="1200"/>
                        </a:spcAft>
                      </a:pPr>
                      <a:r>
                        <a:rPr lang="en-US" sz="800" b="1" dirty="0" smtClean="0">
                          <a:solidFill>
                            <a:schemeClr val="tx1"/>
                          </a:solidFill>
                          <a:effectLst/>
                        </a:rPr>
                        <a:t>Explain </a:t>
                      </a:r>
                      <a:r>
                        <a:rPr lang="en-US" sz="800" b="1" dirty="0">
                          <a:solidFill>
                            <a:schemeClr val="tx1"/>
                          </a:solidFill>
                          <a:effectLst/>
                        </a:rPr>
                        <a:t>the influence of time and cause/effect on scientific ideas or concepts.</a:t>
                      </a:r>
                      <a:endParaRPr lang="en-US" sz="800" b="1" dirty="0">
                        <a:solidFill>
                          <a:schemeClr val="tx1"/>
                        </a:solidFill>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12725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3931854"/>
              </p:ext>
            </p:extLst>
          </p:nvPr>
        </p:nvGraphicFramePr>
        <p:xfrm>
          <a:off x="458297" y="533400"/>
          <a:ext cx="6918036" cy="6943051"/>
        </p:xfrm>
        <a:graphic>
          <a:graphicData uri="http://schemas.openxmlformats.org/drawingml/2006/table">
            <a:tbl>
              <a:tblPr firstRow="1" firstCol="1" bandRow="1"/>
              <a:tblGrid>
                <a:gridCol w="750743"/>
                <a:gridCol w="6167293"/>
              </a:tblGrid>
              <a:tr h="457200">
                <a:tc gridSpan="2">
                  <a:txBody>
                    <a:bodyPr/>
                    <a:lstStyle/>
                    <a:p>
                      <a:pPr marL="0" marR="0" algn="l">
                        <a:lnSpc>
                          <a:spcPct val="100000"/>
                        </a:lnSpc>
                        <a:spcBef>
                          <a:spcPts val="0"/>
                        </a:spcBef>
                        <a:spcAft>
                          <a:spcPts val="0"/>
                        </a:spcAft>
                      </a:pPr>
                      <a:r>
                        <a:rPr lang="en-US" sz="1100" dirty="0" smtClean="0">
                          <a:effectLst/>
                          <a:latin typeface="Calibri"/>
                          <a:ea typeface="Calibri"/>
                          <a:cs typeface="Times New Roman"/>
                        </a:rPr>
                        <a:t>Note:</a:t>
                      </a:r>
                      <a:r>
                        <a:rPr lang="en-US" sz="1100" baseline="0" dirty="0" smtClean="0">
                          <a:effectLst/>
                          <a:latin typeface="Calibri"/>
                          <a:ea typeface="Calibri"/>
                          <a:cs typeface="Times New Roman"/>
                        </a:rPr>
                        <a:t>  “Brief Writes” should take no longer than 10 minutes.   Brief writes are scored with a 3 point rubric.  Longer writes and/or full compositions are scored with a 4 point rubric.   The difference between this rubric and the constructed response reading rubrics, is that the Brief Write Rubric is assessing writing proficiency, while the reading rubrics are assessing comprehension.  </a:t>
                      </a:r>
                    </a:p>
                    <a:p>
                      <a:pPr marL="0" marR="0" algn="l">
                        <a:lnSpc>
                          <a:spcPct val="100000"/>
                        </a:lnSpc>
                        <a:spcBef>
                          <a:spcPts val="0"/>
                        </a:spcBef>
                        <a:spcAft>
                          <a:spcPts val="0"/>
                        </a:spcAft>
                      </a:pPr>
                      <a:endParaRPr lang="en-US" sz="1100" dirty="0">
                        <a:effectLst/>
                        <a:latin typeface="Calibri"/>
                        <a:ea typeface="Calibri"/>
                        <a:cs typeface="Times New Roman"/>
                      </a:endParaRPr>
                    </a:p>
                  </a:txBody>
                  <a:tcPr marL="68495" marR="68495" marT="9234"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937260">
                <a:tc gridSpan="2">
                  <a:txBody>
                    <a:bodyPr/>
                    <a:lstStyle/>
                    <a:p>
                      <a:pPr marL="0" marR="0" algn="ctr">
                        <a:lnSpc>
                          <a:spcPct val="100000"/>
                        </a:lnSpc>
                        <a:spcBef>
                          <a:spcPts val="0"/>
                        </a:spcBef>
                        <a:spcAft>
                          <a:spcPts val="0"/>
                        </a:spcAft>
                      </a:pPr>
                      <a:r>
                        <a:rPr lang="en-US" sz="1400" b="1" kern="1200" dirty="0">
                          <a:solidFill>
                            <a:srgbClr val="000000"/>
                          </a:solidFill>
                          <a:effectLst/>
                          <a:latin typeface="Calibri"/>
                          <a:ea typeface="Times New Roman"/>
                          <a:cs typeface="Times New Roman"/>
                        </a:rPr>
                        <a:t>Brief Write Rubric </a:t>
                      </a:r>
                      <a:endParaRPr lang="en-US" sz="1400" b="1" kern="1200" dirty="0" smtClean="0">
                        <a:solidFill>
                          <a:srgbClr val="000000"/>
                        </a:solidFill>
                        <a:effectLst/>
                        <a:latin typeface="Calibri"/>
                        <a:ea typeface="Times New Roman"/>
                        <a:cs typeface="Times New Roman"/>
                      </a:endParaRPr>
                    </a:p>
                    <a:p>
                      <a:pPr marL="0" marR="0" algn="ctr">
                        <a:lnSpc>
                          <a:spcPct val="100000"/>
                        </a:lnSpc>
                        <a:spcBef>
                          <a:spcPts val="0"/>
                        </a:spcBef>
                        <a:spcAft>
                          <a:spcPts val="0"/>
                        </a:spcAft>
                      </a:pPr>
                      <a:r>
                        <a:rPr lang="en-US" sz="1300" kern="1200" dirty="0" smtClean="0">
                          <a:solidFill>
                            <a:srgbClr val="000000"/>
                          </a:solidFill>
                          <a:effectLst/>
                          <a:latin typeface="Calibri"/>
                          <a:ea typeface="Times New Roman"/>
                          <a:cs typeface="Times New Roman"/>
                        </a:rPr>
                        <a:t>Writing </a:t>
                      </a:r>
                      <a:r>
                        <a:rPr lang="en-US" sz="1300" kern="1200" dirty="0">
                          <a:solidFill>
                            <a:srgbClr val="000000"/>
                          </a:solidFill>
                          <a:effectLst/>
                          <a:latin typeface="Calibri"/>
                          <a:ea typeface="Times New Roman"/>
                          <a:cs typeface="Times New Roman"/>
                        </a:rPr>
                        <a:t>Standard </a:t>
                      </a:r>
                      <a:r>
                        <a:rPr lang="en-US" sz="1300" kern="1200" dirty="0" smtClean="0">
                          <a:solidFill>
                            <a:srgbClr val="000000"/>
                          </a:solidFill>
                          <a:effectLst/>
                          <a:latin typeface="Calibri"/>
                          <a:ea typeface="Times New Roman"/>
                          <a:cs typeface="Times New Roman"/>
                        </a:rPr>
                        <a:t>W.1a </a:t>
                      </a:r>
                      <a:r>
                        <a:rPr lang="en-US" sz="1300" kern="1200" dirty="0">
                          <a:solidFill>
                            <a:srgbClr val="000000"/>
                          </a:solidFill>
                          <a:effectLst/>
                          <a:latin typeface="Calibri"/>
                          <a:ea typeface="Times New Roman"/>
                          <a:cs typeface="Times New Roman"/>
                        </a:rPr>
                        <a:t>Opinion Writing</a:t>
                      </a:r>
                      <a:endParaRPr lang="en-US" sz="1200" dirty="0">
                        <a:effectLst/>
                        <a:latin typeface="Calibri"/>
                        <a:ea typeface="Calibri"/>
                        <a:cs typeface="Times New Roman"/>
                      </a:endParaRPr>
                    </a:p>
                    <a:p>
                      <a:pPr marL="0" marR="0" algn="ctr">
                        <a:lnSpc>
                          <a:spcPct val="100000"/>
                        </a:lnSpc>
                        <a:spcBef>
                          <a:spcPts val="0"/>
                        </a:spcBef>
                        <a:spcAft>
                          <a:spcPts val="0"/>
                        </a:spcAft>
                      </a:pPr>
                      <a:r>
                        <a:rPr lang="en-US" sz="1300" kern="1200" dirty="0" smtClean="0">
                          <a:solidFill>
                            <a:srgbClr val="000000"/>
                          </a:solidFill>
                          <a:effectLst/>
                          <a:latin typeface="Calibri"/>
                          <a:ea typeface="Times New Roman"/>
                          <a:cs typeface="Times New Roman"/>
                        </a:rPr>
                        <a:t>Writing Target 6a</a:t>
                      </a:r>
                      <a:endParaRPr lang="en-US" sz="1200" dirty="0">
                        <a:effectLst/>
                        <a:latin typeface="Calibri"/>
                        <a:ea typeface="Calibri"/>
                        <a:cs typeface="Times New Roman"/>
                      </a:endParaRPr>
                    </a:p>
                    <a:p>
                      <a:pPr marL="0" marR="0" algn="l">
                        <a:lnSpc>
                          <a:spcPct val="100000"/>
                        </a:lnSpc>
                        <a:spcBef>
                          <a:spcPts val="0"/>
                        </a:spcBef>
                        <a:spcAft>
                          <a:spcPts val="0"/>
                        </a:spcAft>
                      </a:pPr>
                      <a:r>
                        <a:rPr lang="en-US" sz="1100" i="1" kern="1200" dirty="0">
                          <a:solidFill>
                            <a:srgbClr val="000000"/>
                          </a:solidFill>
                          <a:effectLst/>
                          <a:latin typeface="Calibri"/>
                          <a:ea typeface="Times New Roman"/>
                          <a:cs typeface="Times New Roman"/>
                        </a:rPr>
                        <a:t>Introduce a topic or text clearly, state an opinion, and create an organizational structure in which related ideas are grouped to support the writer’s purpose.</a:t>
                      </a:r>
                      <a:endParaRPr lang="en-US" sz="110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4186">
                <a:tc gridSpan="2">
                  <a:txBody>
                    <a:bodyPr/>
                    <a:lstStyle/>
                    <a:p>
                      <a:pPr marL="0" marR="0" algn="l">
                        <a:lnSpc>
                          <a:spcPct val="100000"/>
                        </a:lnSpc>
                        <a:spcBef>
                          <a:spcPts val="0"/>
                        </a:spcBef>
                        <a:spcAft>
                          <a:spcPts val="0"/>
                        </a:spcAft>
                      </a:pPr>
                      <a:r>
                        <a:rPr lang="en-US" sz="1600" b="1" i="0" kern="1200" dirty="0" smtClean="0">
                          <a:solidFill>
                            <a:srgbClr val="000000"/>
                          </a:solidFill>
                          <a:effectLst/>
                          <a:latin typeface="Calibri"/>
                          <a:ea typeface="Times New Roman"/>
                          <a:cs typeface="Times New Roman"/>
                        </a:rPr>
                        <a:t>Question Prompt #18:   </a:t>
                      </a:r>
                      <a:r>
                        <a:rPr lang="en-US" sz="1400" b="1" kern="1200" baseline="0" dirty="0" smtClean="0">
                          <a:solidFill>
                            <a:srgbClr val="000000"/>
                          </a:solidFill>
                          <a:effectLst/>
                          <a:latin typeface="Helvetica" panose="020B0604020202020204" pitchFamily="34" charset="0"/>
                          <a:ea typeface="Times New Roman"/>
                          <a:cs typeface="Helvetica" panose="020B0604020202020204" pitchFamily="34" charset="0"/>
                        </a:rPr>
                        <a:t>Write a paragraph stating your opinion about how the moon and fly helped each other.  Use specific details from the text to support your answer. </a:t>
                      </a:r>
                      <a:endParaRPr lang="en-US" sz="1400" b="1" i="0" dirty="0">
                        <a:effectLst/>
                        <a:latin typeface="Calibri"/>
                        <a:ea typeface="Times New Roman"/>
                        <a:cs typeface="Times New Roman"/>
                      </a:endParaRP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71849">
                <a:tc gridSpan="2">
                  <a:txBody>
                    <a:bodyPr/>
                    <a:lstStyle/>
                    <a:p>
                      <a:pPr marL="0" marR="0" algn="l">
                        <a:lnSpc>
                          <a:spcPct val="100000"/>
                        </a:lnSpc>
                        <a:spcBef>
                          <a:spcPts val="0"/>
                        </a:spcBef>
                        <a:spcAft>
                          <a:spcPts val="0"/>
                        </a:spcAft>
                      </a:pPr>
                      <a:r>
                        <a:rPr lang="en-US" sz="1300" b="1" u="sng" kern="1200" dirty="0">
                          <a:solidFill>
                            <a:srgbClr val="000000"/>
                          </a:solidFill>
                          <a:effectLst/>
                          <a:latin typeface="Calibri"/>
                          <a:ea typeface="Times New Roman"/>
                          <a:cs typeface="Arial"/>
                        </a:rPr>
                        <a:t>Scoring Notes</a:t>
                      </a:r>
                      <a:r>
                        <a:rPr lang="en-US" sz="1300" u="none" kern="1200" dirty="0">
                          <a:solidFill>
                            <a:srgbClr val="000000"/>
                          </a:solidFill>
                          <a:effectLst/>
                          <a:latin typeface="Calibri"/>
                          <a:ea typeface="Times New Roman"/>
                          <a:cs typeface="Arial"/>
                        </a:rPr>
                        <a:t>:</a:t>
                      </a:r>
                      <a:endParaRPr lang="en-US" sz="1100" u="none" dirty="0">
                        <a:effectLst/>
                        <a:latin typeface="Calibri"/>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Calibri"/>
                          <a:ea typeface="Times New Roman"/>
                          <a:cs typeface="Times New Roman"/>
                        </a:rPr>
                        <a:t>Gives </a:t>
                      </a:r>
                      <a:r>
                        <a:rPr lang="en-US" sz="1100" b="1" kern="1200" dirty="0">
                          <a:solidFill>
                            <a:srgbClr val="000000"/>
                          </a:solidFill>
                          <a:effectLst/>
                          <a:latin typeface="Calibri"/>
                          <a:ea typeface="Times New Roman"/>
                          <a:cs typeface="Times New Roman"/>
                        </a:rPr>
                        <a:t>essential elements </a:t>
                      </a:r>
                      <a:r>
                        <a:rPr lang="en-US" sz="1100" kern="1200" dirty="0">
                          <a:solidFill>
                            <a:srgbClr val="000000"/>
                          </a:solidFill>
                          <a:effectLst/>
                          <a:latin typeface="Calibri"/>
                          <a:ea typeface="Times New Roman"/>
                          <a:cs typeface="Times New Roman"/>
                        </a:rPr>
                        <a:t>of a complete interpretation of the </a:t>
                      </a:r>
                      <a:r>
                        <a:rPr lang="en-US" sz="1100" kern="1200" dirty="0" smtClean="0">
                          <a:solidFill>
                            <a:srgbClr val="000000"/>
                          </a:solidFill>
                          <a:effectLst/>
                          <a:latin typeface="Calibri"/>
                          <a:ea typeface="Times New Roman"/>
                          <a:cs typeface="Times New Roman"/>
                        </a:rPr>
                        <a:t>prompt:  Student answers the prompt</a:t>
                      </a:r>
                      <a:r>
                        <a:rPr lang="en-US" sz="1100" kern="1200" baseline="0" dirty="0" smtClean="0">
                          <a:solidFill>
                            <a:srgbClr val="000000"/>
                          </a:solidFill>
                          <a:effectLst/>
                          <a:latin typeface="Calibri"/>
                          <a:ea typeface="Times New Roman"/>
                          <a:cs typeface="Times New Roman"/>
                        </a:rPr>
                        <a:t> by stating an opinion about how the moon and fly helped each other and then supporting that opinion with details from the text.</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b="1" kern="1200" dirty="0">
                          <a:solidFill>
                            <a:srgbClr val="000000"/>
                          </a:solidFill>
                          <a:effectLst/>
                          <a:latin typeface="Calibri"/>
                          <a:ea typeface="Times New Roman"/>
                          <a:cs typeface="Times New Roman"/>
                        </a:rPr>
                        <a:t>A</a:t>
                      </a:r>
                      <a:r>
                        <a:rPr lang="en-US" sz="1100" b="1" kern="1200" dirty="0" smtClean="0">
                          <a:solidFill>
                            <a:srgbClr val="000000"/>
                          </a:solidFill>
                          <a:effectLst/>
                          <a:latin typeface="Calibri"/>
                          <a:ea typeface="Times New Roman"/>
                          <a:cs typeface="Times New Roman"/>
                        </a:rPr>
                        <a:t>ddresses </a:t>
                      </a:r>
                      <a:r>
                        <a:rPr lang="en-US" sz="1100" b="1" kern="1200" dirty="0">
                          <a:solidFill>
                            <a:srgbClr val="000000"/>
                          </a:solidFill>
                          <a:effectLst/>
                          <a:latin typeface="Calibri"/>
                          <a:ea typeface="Times New Roman"/>
                          <a:cs typeface="Times New Roman"/>
                        </a:rPr>
                        <a:t>many aspects </a:t>
                      </a:r>
                      <a:r>
                        <a:rPr lang="en-US" sz="1100" kern="1200" dirty="0">
                          <a:solidFill>
                            <a:srgbClr val="000000"/>
                          </a:solidFill>
                          <a:effectLst/>
                          <a:latin typeface="Calibri"/>
                          <a:ea typeface="Times New Roman"/>
                          <a:cs typeface="Times New Roman"/>
                        </a:rPr>
                        <a:t>of the task and provides </a:t>
                      </a:r>
                      <a:r>
                        <a:rPr lang="en-US" sz="1100" b="1" kern="1200" dirty="0">
                          <a:solidFill>
                            <a:srgbClr val="000000"/>
                          </a:solidFill>
                          <a:effectLst/>
                          <a:latin typeface="Calibri"/>
                          <a:ea typeface="Times New Roman"/>
                          <a:cs typeface="Times New Roman"/>
                        </a:rPr>
                        <a:t>sufficient relevant evidence </a:t>
                      </a:r>
                      <a:r>
                        <a:rPr lang="en-US" sz="1100" kern="1200" dirty="0">
                          <a:solidFill>
                            <a:srgbClr val="000000"/>
                          </a:solidFill>
                          <a:effectLst/>
                          <a:latin typeface="Calibri"/>
                          <a:ea typeface="Times New Roman"/>
                          <a:cs typeface="Times New Roman"/>
                        </a:rPr>
                        <a:t>to support </a:t>
                      </a:r>
                      <a:r>
                        <a:rPr lang="en-US" sz="1100" kern="1200" dirty="0" smtClean="0">
                          <a:solidFill>
                            <a:srgbClr val="000000"/>
                          </a:solidFill>
                          <a:effectLst/>
                          <a:latin typeface="Calibri"/>
                          <a:ea typeface="Times New Roman"/>
                          <a:cs typeface="Times New Roman"/>
                        </a:rPr>
                        <a:t>development: </a:t>
                      </a:r>
                      <a:r>
                        <a:rPr lang="en-US" sz="1100" kern="1200" baseline="0" dirty="0" smtClean="0">
                          <a:solidFill>
                            <a:srgbClr val="000000"/>
                          </a:solidFill>
                          <a:effectLst/>
                          <a:latin typeface="Calibri"/>
                          <a:ea typeface="Times New Roman"/>
                          <a:cs typeface="Times New Roman"/>
                        </a:rPr>
                        <a:t> Student addresses the aspects of the task specifically and  provides  evidence that is relevant to the stated opinion.  Student may/may not agree with how the moon and fly helped each other.  Either answer is allowable IF there are sufficient details to support their opinion statement.  </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Calibri"/>
                          <a:ea typeface="Times New Roman"/>
                          <a:cs typeface="Times New Roman"/>
                        </a:rPr>
                        <a:t>Is focused </a:t>
                      </a:r>
                      <a:r>
                        <a:rPr lang="en-US" sz="1100" b="1" kern="1200" dirty="0">
                          <a:solidFill>
                            <a:srgbClr val="000000"/>
                          </a:solidFill>
                          <a:effectLst/>
                          <a:latin typeface="Calibri"/>
                          <a:ea typeface="Times New Roman"/>
                          <a:cs typeface="Times New Roman"/>
                        </a:rPr>
                        <a:t>and organized</a:t>
                      </a:r>
                      <a:r>
                        <a:rPr lang="en-US" sz="1100" kern="1200" dirty="0">
                          <a:solidFill>
                            <a:srgbClr val="000000"/>
                          </a:solidFill>
                          <a:effectLst/>
                          <a:latin typeface="Calibri"/>
                          <a:ea typeface="Times New Roman"/>
                          <a:cs typeface="Times New Roman"/>
                        </a:rPr>
                        <a:t>, consistently addressing the purpose, audience, and </a:t>
                      </a:r>
                      <a:r>
                        <a:rPr lang="en-US" sz="1100" kern="1200" dirty="0" smtClean="0">
                          <a:solidFill>
                            <a:srgbClr val="000000"/>
                          </a:solidFill>
                          <a:effectLst/>
                          <a:latin typeface="Calibri"/>
                          <a:ea typeface="Times New Roman"/>
                          <a:cs typeface="Times New Roman"/>
                        </a:rPr>
                        <a:t>task: Student is consistent with addressing the prompt and does not bring in extraneous information that is not based</a:t>
                      </a:r>
                      <a:r>
                        <a:rPr lang="en-US" sz="1100" kern="1200" baseline="0" dirty="0" smtClean="0">
                          <a:solidFill>
                            <a:srgbClr val="000000"/>
                          </a:solidFill>
                          <a:effectLst/>
                          <a:latin typeface="Calibri"/>
                          <a:ea typeface="Times New Roman"/>
                          <a:cs typeface="Times New Roman"/>
                        </a:rPr>
                        <a:t> on textual evidence.  </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Calibri"/>
                          <a:ea typeface="Times New Roman"/>
                          <a:cs typeface="Times New Roman"/>
                        </a:rPr>
                        <a:t>Includes </a:t>
                      </a:r>
                      <a:r>
                        <a:rPr lang="en-US" sz="1100" b="1" kern="1200" dirty="0">
                          <a:solidFill>
                            <a:srgbClr val="000000"/>
                          </a:solidFill>
                          <a:effectLst/>
                          <a:latin typeface="Calibri"/>
                          <a:ea typeface="Times New Roman"/>
                          <a:cs typeface="Times New Roman"/>
                        </a:rPr>
                        <a:t>sentences of varied length and </a:t>
                      </a:r>
                      <a:r>
                        <a:rPr lang="en-US" sz="1100" b="1" kern="1200" dirty="0" smtClean="0">
                          <a:solidFill>
                            <a:srgbClr val="000000"/>
                          </a:solidFill>
                          <a:effectLst/>
                          <a:latin typeface="Calibri"/>
                          <a:ea typeface="Times New Roman"/>
                          <a:cs typeface="Times New Roman"/>
                        </a:rPr>
                        <a:t>structure: </a:t>
                      </a:r>
                      <a:r>
                        <a:rPr lang="en-US" sz="1100" b="0" kern="1200" dirty="0" smtClean="0">
                          <a:solidFill>
                            <a:srgbClr val="000000"/>
                          </a:solidFill>
                          <a:effectLst/>
                          <a:latin typeface="Calibri"/>
                          <a:ea typeface="Times New Roman"/>
                          <a:cs typeface="Times New Roman"/>
                        </a:rPr>
                        <a:t>Student</a:t>
                      </a:r>
                      <a:r>
                        <a:rPr lang="en-US" sz="1100" b="0" kern="1200" baseline="0" dirty="0" smtClean="0">
                          <a:solidFill>
                            <a:srgbClr val="000000"/>
                          </a:solidFill>
                          <a:effectLst/>
                          <a:latin typeface="Calibri"/>
                          <a:ea typeface="Times New Roman"/>
                          <a:cs typeface="Times New Roman"/>
                        </a:rPr>
                        <a:t> uses sentences that convey meaning adequately.</a:t>
                      </a:r>
                      <a:endParaRPr lang="en-US" sz="1100" b="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6091">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000" i="1" dirty="0" smtClean="0">
                          <a:effectLst/>
                          <a:latin typeface="Calibri"/>
                          <a:ea typeface="Times New Roman"/>
                          <a:cs typeface="Times New Roman"/>
                        </a:rPr>
                        <a:t>Student states a </a:t>
                      </a:r>
                      <a:r>
                        <a:rPr lang="en-US" sz="1000" b="1" i="1" dirty="0" smtClean="0">
                          <a:effectLst/>
                          <a:latin typeface="Calibri"/>
                          <a:ea typeface="Times New Roman"/>
                          <a:cs typeface="Times New Roman"/>
                        </a:rPr>
                        <a:t>definite opinion</a:t>
                      </a:r>
                      <a:r>
                        <a:rPr lang="en-US" sz="1000" b="1" i="1" baseline="0" dirty="0" smtClean="0">
                          <a:effectLst/>
                          <a:latin typeface="Calibri"/>
                          <a:ea typeface="Times New Roman"/>
                          <a:cs typeface="Times New Roman"/>
                        </a:rPr>
                        <a:t> </a:t>
                      </a:r>
                      <a:r>
                        <a:rPr lang="en-US" sz="1000" b="0" i="1" baseline="0" dirty="0" smtClean="0">
                          <a:effectLst/>
                          <a:latin typeface="Calibri"/>
                          <a:ea typeface="Times New Roman"/>
                          <a:cs typeface="Times New Roman"/>
                        </a:rPr>
                        <a:t>about</a:t>
                      </a:r>
                      <a:r>
                        <a:rPr lang="en-US" sz="1000" b="1" i="1" baseline="0" dirty="0" smtClean="0">
                          <a:effectLst/>
                          <a:latin typeface="Calibri"/>
                          <a:ea typeface="Times New Roman"/>
                          <a:cs typeface="Times New Roman"/>
                        </a:rPr>
                        <a:t> </a:t>
                      </a:r>
                      <a:r>
                        <a:rPr lang="en-US" sz="1000" i="1" baseline="0" dirty="0" smtClean="0">
                          <a:effectLst/>
                          <a:latin typeface="Calibri"/>
                          <a:ea typeface="Times New Roman"/>
                          <a:cs typeface="Times New Roman"/>
                        </a:rPr>
                        <a:t>how the moon and fly helped each other and uses specific and </a:t>
                      </a:r>
                      <a:r>
                        <a:rPr lang="en-US" sz="1000" b="1" i="1" baseline="0" dirty="0" smtClean="0">
                          <a:effectLst/>
                          <a:latin typeface="Calibri"/>
                          <a:ea typeface="Times New Roman"/>
                          <a:cs typeface="Times New Roman"/>
                        </a:rPr>
                        <a:t>sufficient </a:t>
                      </a:r>
                      <a:r>
                        <a:rPr lang="en-US" sz="1000" i="1" baseline="0" dirty="0" smtClean="0">
                          <a:effectLst/>
                          <a:latin typeface="Calibri"/>
                          <a:ea typeface="Times New Roman"/>
                          <a:cs typeface="Times New Roman"/>
                        </a:rPr>
                        <a:t>details from the text to support the opinion statement.</a:t>
                      </a:r>
                    </a:p>
                    <a:p>
                      <a:pPr marL="0" marR="0" algn="l">
                        <a:lnSpc>
                          <a:spcPct val="100000"/>
                        </a:lnSpc>
                        <a:spcBef>
                          <a:spcPts val="0"/>
                        </a:spcBef>
                        <a:spcAft>
                          <a:spcPts val="0"/>
                        </a:spcAft>
                      </a:pPr>
                      <a:r>
                        <a:rPr lang="en-US" sz="1100" i="0" baseline="0" dirty="0" smtClean="0">
                          <a:effectLst/>
                          <a:latin typeface="Calibri"/>
                          <a:ea typeface="Times New Roman"/>
                          <a:cs typeface="Times New Roman"/>
                        </a:rPr>
                        <a:t>In my opinion, it was good that the moon and fly helped each other because they both got what they needed.  The moon got a friend and wasn’t lonely anymore because the moon told the fly the secret of lighting up at night like the stars. The fly got to feel special because he could light up at night.  The fly told the moon it would always shine its light to welcome the moon. They both benefitted.  </a:t>
                      </a:r>
                      <a:endParaRPr lang="en-US" sz="1100" i="0" dirty="0">
                        <a:effectLst/>
                        <a:latin typeface="Calibri"/>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8685">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states a </a:t>
                      </a:r>
                      <a:r>
                        <a:rPr lang="en-US" sz="1000" b="1" i="1" dirty="0" smtClean="0">
                          <a:effectLst/>
                          <a:latin typeface="+mn-lt"/>
                          <a:ea typeface="Times New Roman"/>
                          <a:cs typeface="Times New Roman"/>
                        </a:rPr>
                        <a:t>definite opinion</a:t>
                      </a:r>
                      <a:r>
                        <a:rPr lang="en-US" sz="1000" b="1" i="1" baseline="0" dirty="0" smtClean="0">
                          <a:effectLst/>
                          <a:latin typeface="+mn-lt"/>
                          <a:ea typeface="Times New Roman"/>
                          <a:cs typeface="Times New Roman"/>
                        </a:rPr>
                        <a: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how the moon and fly helped each other and uses </a:t>
                      </a:r>
                      <a:r>
                        <a:rPr lang="en-US" sz="1000" b="1" i="1" baseline="0" dirty="0" smtClean="0">
                          <a:effectLst/>
                          <a:latin typeface="+mn-lt"/>
                          <a:ea typeface="Times New Roman"/>
                          <a:cs typeface="Times New Roman"/>
                        </a:rPr>
                        <a:t>some </a:t>
                      </a:r>
                      <a:r>
                        <a:rPr lang="en-US" sz="1000" i="1" baseline="0" dirty="0" smtClean="0">
                          <a:effectLst/>
                          <a:latin typeface="+mn-lt"/>
                          <a:ea typeface="Times New Roman"/>
                          <a:cs typeface="Times New Roman"/>
                        </a:rPr>
                        <a:t>details from the text to support the opinion statement.</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baseline="0" dirty="0" smtClean="0">
                          <a:effectLst/>
                          <a:latin typeface="+mn-lt"/>
                          <a:ea typeface="Times New Roman"/>
                          <a:cs typeface="Times New Roman"/>
                        </a:rPr>
                        <a:t>I think the moon should help the fly and the fly should help the moon.  They both could help each other. The fly now feels very special.</a:t>
                      </a:r>
                      <a:endParaRPr lang="en-US" sz="1100" i="0" dirty="0" smtClean="0">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7783">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states a </a:t>
                      </a:r>
                      <a:r>
                        <a:rPr lang="en-US" sz="1000" b="1" i="1" dirty="0" smtClean="0">
                          <a:effectLst/>
                          <a:latin typeface="+mn-lt"/>
                          <a:ea typeface="Times New Roman"/>
                          <a:cs typeface="Times New Roman"/>
                        </a:rPr>
                        <a:t>definite opinion</a:t>
                      </a:r>
                      <a:r>
                        <a:rPr lang="en-US" sz="1000" b="1" i="1" baseline="0" dirty="0" smtClean="0">
                          <a:effectLst/>
                          <a:latin typeface="+mn-lt"/>
                          <a:ea typeface="Times New Roman"/>
                          <a:cs typeface="Times New Roman"/>
                        </a:rPr>
                        <a: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how the moon and fly helped each other but does not use details to support the opinion statement.</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dirty="0" smtClean="0">
                          <a:effectLst/>
                          <a:latin typeface="+mn-lt"/>
                          <a:ea typeface="Times New Roman"/>
                          <a:cs typeface="Times New Roman"/>
                        </a:rPr>
                        <a:t>My opinion is it was good they helped each other.  Now they are happy.</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163">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a:t>
                      </a:r>
                      <a:r>
                        <a:rPr lang="en-US" sz="1000" b="1" i="1" dirty="0" smtClean="0">
                          <a:effectLst/>
                          <a:latin typeface="+mn-lt"/>
                          <a:ea typeface="Times New Roman"/>
                          <a:cs typeface="Times New Roman"/>
                        </a:rPr>
                        <a:t>does not </a:t>
                      </a:r>
                      <a:r>
                        <a:rPr lang="en-US" sz="1000" i="1" dirty="0" smtClean="0">
                          <a:effectLst/>
                          <a:latin typeface="+mn-lt"/>
                          <a:ea typeface="Times New Roman"/>
                          <a:cs typeface="Times New Roman"/>
                        </a:rPr>
                        <a:t>state a </a:t>
                      </a:r>
                      <a:r>
                        <a:rPr lang="en-US" sz="1000" b="1" i="1" dirty="0" smtClean="0">
                          <a:effectLst/>
                          <a:latin typeface="+mn-lt"/>
                          <a:ea typeface="Times New Roman"/>
                          <a:cs typeface="Times New Roman"/>
                        </a:rPr>
                        <a:t>definite opinion</a:t>
                      </a:r>
                      <a:r>
                        <a:rPr lang="en-US" sz="1000" b="1" i="1" baseline="0" dirty="0" smtClean="0">
                          <a:effectLst/>
                          <a:latin typeface="+mn-lt"/>
                          <a:ea typeface="Times New Roman"/>
                          <a:cs typeface="Times New Roman"/>
                        </a:rPr>
                        <a: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how the moon and fly helped each other.</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baseline="0" dirty="0" smtClean="0">
                          <a:effectLst/>
                          <a:latin typeface="+mn-lt"/>
                          <a:ea typeface="Times New Roman"/>
                          <a:cs typeface="Times New Roman"/>
                        </a:rPr>
                        <a:t>The moon comes out at night and shines.  </a:t>
                      </a:r>
                      <a:endParaRPr lang="en-US" sz="1100" i="0" dirty="0" smtClean="0">
                        <a:effectLst/>
                        <a:latin typeface="+mn-lt"/>
                        <a:ea typeface="Times New Roman"/>
                        <a:cs typeface="Times New Roman"/>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22922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24217348"/>
              </p:ext>
            </p:extLst>
          </p:nvPr>
        </p:nvGraphicFramePr>
        <p:xfrm>
          <a:off x="323850" y="1143000"/>
          <a:ext cx="7043738" cy="6831437"/>
        </p:xfrm>
        <a:graphic>
          <a:graphicData uri="http://schemas.openxmlformats.org/drawingml/2006/table">
            <a:tbl>
              <a:tblPr firstRow="1" bandRow="1">
                <a:effectLst>
                  <a:innerShdw blurRad="114300">
                    <a:prstClr val="black"/>
                  </a:innerShdw>
                </a:effectLst>
                <a:tableStyleId>{5C22544A-7EE6-4342-B048-85BDC9FD1C3A}</a:tableStyleId>
              </a:tblPr>
              <a:tblGrid>
                <a:gridCol w="5695950"/>
                <a:gridCol w="768239"/>
                <a:gridCol w="579549"/>
              </a:tblGrid>
              <a:tr h="319314">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i="0" u="none" dirty="0" smtClean="0">
                          <a:solidFill>
                            <a:schemeClr val="tx1"/>
                          </a:solidFill>
                          <a:effectLst/>
                          <a:latin typeface="+mn-lt"/>
                        </a:rPr>
                        <a:t>Grade 3 - Quarter</a:t>
                      </a:r>
                      <a:r>
                        <a:rPr lang="en-US" sz="1600" b="1" i="0" u="none" baseline="0" dirty="0" smtClean="0">
                          <a:solidFill>
                            <a:schemeClr val="tx1"/>
                          </a:solidFill>
                          <a:effectLst/>
                          <a:latin typeface="+mn-lt"/>
                        </a:rPr>
                        <a:t> 1 Pre-Assessment Selected Response Answer/Points Key</a:t>
                      </a:r>
                      <a:endParaRPr lang="en-US" sz="1600" b="1" i="0" u="none" dirty="0" smtClean="0">
                        <a:solidFill>
                          <a:schemeClr val="tx1"/>
                        </a:solidFill>
                        <a:effectLst/>
                        <a:latin typeface="+mn-lt"/>
                      </a:endParaRPr>
                    </a:p>
                  </a:txBody>
                  <a:tcPr marL="97155" marR="97155" marT="47897" marB="47897" anchor="ctr">
                    <a:solidFill>
                      <a:schemeClr val="bg1"/>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u="none" dirty="0" smtClean="0">
                          <a:solidFill>
                            <a:schemeClr val="tx1"/>
                          </a:solidFill>
                          <a:effectLst/>
                          <a:latin typeface="+mn-lt"/>
                        </a:rPr>
                        <a:t>Where did the fly get the idea that it wanted to shine? </a:t>
                      </a:r>
                      <a:r>
                        <a:rPr lang="en-US" sz="1100" b="0" i="0" u="none" dirty="0" smtClean="0">
                          <a:solidFill>
                            <a:schemeClr val="tx1"/>
                          </a:solidFill>
                          <a:effectLst/>
                          <a:latin typeface="+mn-lt"/>
                        </a:rPr>
                        <a:t>RL.3.1  DOK-1</a:t>
                      </a:r>
                      <a:r>
                        <a:rPr lang="en-US" sz="1100" b="0" i="0" u="none" baseline="0" dirty="0" smtClean="0">
                          <a:solidFill>
                            <a:schemeClr val="tx1"/>
                          </a:solidFill>
                          <a:effectLst/>
                          <a:latin typeface="+mn-lt"/>
                        </a:rPr>
                        <a:t> </a:t>
                      </a:r>
                      <a:r>
                        <a:rPr lang="en-US" sz="1100" b="0" i="0" u="none" dirty="0" smtClean="0">
                          <a:solidFill>
                            <a:schemeClr val="tx1"/>
                          </a:solidFill>
                          <a:effectLst/>
                          <a:latin typeface="+mn-lt"/>
                        </a:rPr>
                        <a:t>Cf</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lvl="0">
                        <a:defRPr sz="1800"/>
                      </a:pPr>
                      <a:r>
                        <a:rPr lang="en-US" sz="1100" b="1" u="sng" dirty="0" smtClean="0">
                          <a:solidFill>
                            <a:schemeClr val="tx1"/>
                          </a:solidFill>
                          <a:effectLst>
                            <a:outerShdw blurRad="38100" dist="38100" dir="2700000" algn="tl">
                              <a:srgbClr val="000000">
                                <a:alpha val="43137"/>
                              </a:srgbClr>
                            </a:outerShdw>
                          </a:effectLst>
                          <a:latin typeface="+mn-lt"/>
                        </a:rPr>
                        <a:t>Question 2</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sym typeface="Helvetica"/>
                        </a:rPr>
                        <a:t>Which statement below was not said by the moon to the fly</a:t>
                      </a:r>
                      <a:r>
                        <a:rPr lang="en-US" sz="1100" b="0" dirty="0" smtClean="0">
                          <a:latin typeface="+mn-lt"/>
                          <a:sym typeface="Helvetica"/>
                        </a:rPr>
                        <a:t>?</a:t>
                      </a:r>
                      <a:r>
                        <a:rPr lang="en-US" sz="1100" b="1" dirty="0" smtClean="0">
                          <a:latin typeface="+mn-lt"/>
                          <a:sym typeface="Helvetica"/>
                        </a:rPr>
                        <a:t> </a:t>
                      </a:r>
                      <a:r>
                        <a:rPr lang="en-US" sz="1100" i="0" dirty="0" smtClean="0">
                          <a:latin typeface="+mn-lt"/>
                          <a:sym typeface="Helvetica"/>
                        </a:rPr>
                        <a:t> RL.3.1 DOK-2</a:t>
                      </a:r>
                      <a:r>
                        <a:rPr lang="en-US" sz="1100" i="0" baseline="0" dirty="0" smtClean="0">
                          <a:latin typeface="+mn-lt"/>
                          <a:sym typeface="Helvetica"/>
                        </a:rPr>
                        <a:t> Cl</a:t>
                      </a:r>
                      <a:endParaRPr lang="en-US" sz="1100" i="0" dirty="0" smtClean="0">
                        <a:latin typeface="+mn-lt"/>
                        <a:sym typeface="Helvetica"/>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3</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sym typeface="Helvetica"/>
                        </a:rPr>
                        <a:t>Why didn’t the mouse’s mother want it to shine? RL.3.2</a:t>
                      </a:r>
                      <a:r>
                        <a:rPr lang="en-US" sz="1100" b="0" baseline="0" dirty="0" smtClean="0">
                          <a:latin typeface="+mn-lt"/>
                          <a:sym typeface="Helvetica"/>
                        </a:rPr>
                        <a:t> DOK-1 Cf</a:t>
                      </a:r>
                      <a:endParaRPr lang="en-US" sz="1100" b="0" dirty="0" smtClean="0">
                        <a:solidFill>
                          <a:schemeClr val="tx1"/>
                        </a:solidFill>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lvl="0">
                        <a:defRPr sz="1800"/>
                      </a:pPr>
                      <a:r>
                        <a:rPr lang="en-US" sz="1100" b="1" u="sng" dirty="0" smtClean="0">
                          <a:solidFill>
                            <a:schemeClr val="tx1"/>
                          </a:solidFill>
                          <a:effectLst>
                            <a:outerShdw blurRad="38100" dist="38100" dir="2700000" algn="tl">
                              <a:srgbClr val="000000">
                                <a:alpha val="43137"/>
                              </a:srgbClr>
                            </a:outerShdw>
                          </a:effectLst>
                          <a:latin typeface="+mn-lt"/>
                        </a:rPr>
                        <a:t>Question 4</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sym typeface="Helvetica"/>
                        </a:rPr>
                        <a:t>What sentence best summarizes the last paragraph in</a:t>
                      </a:r>
                      <a:r>
                        <a:rPr lang="en-US" sz="1100" b="0" u="none" baseline="0" dirty="0" smtClean="0">
                          <a:latin typeface="+mn-lt"/>
                          <a:sym typeface="Helvetica"/>
                        </a:rPr>
                        <a:t> </a:t>
                      </a:r>
                      <a:r>
                        <a:rPr lang="en-US" sz="1100" b="0" u="none" dirty="0" smtClean="0">
                          <a:latin typeface="+mn-lt"/>
                          <a:sym typeface="Helvetica"/>
                        </a:rPr>
                        <a:t>the story?  RL.3.2</a:t>
                      </a:r>
                      <a:r>
                        <a:rPr lang="en-US" sz="1100" b="0" u="none" baseline="0" dirty="0" smtClean="0">
                          <a:latin typeface="+mn-lt"/>
                          <a:sym typeface="Helvetica"/>
                        </a:rPr>
                        <a:t> DOK-2 Ci</a:t>
                      </a:r>
                      <a:endParaRPr lang="en-US" sz="11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lvl="0">
                        <a:defRPr sz="1800"/>
                      </a:pPr>
                      <a:r>
                        <a:rPr lang="en-US" sz="1100" b="1" u="sng" dirty="0" smtClean="0">
                          <a:solidFill>
                            <a:schemeClr val="tx1"/>
                          </a:solidFill>
                          <a:effectLst>
                            <a:outerShdw blurRad="38100" dist="38100" dir="2700000" algn="tl">
                              <a:srgbClr val="000000">
                                <a:alpha val="43137"/>
                              </a:srgbClr>
                            </a:outerShdw>
                          </a:effectLst>
                          <a:latin typeface="+mn-lt"/>
                        </a:rPr>
                        <a:t>Question 5</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sym typeface="Helvetica"/>
                        </a:rPr>
                        <a:t>What do you predict will happen at night with fly and</a:t>
                      </a:r>
                      <a:r>
                        <a:rPr lang="en-US" sz="1100" b="0" u="none" baseline="0" dirty="0" smtClean="0">
                          <a:latin typeface="+mn-lt"/>
                          <a:sym typeface="Helvetica"/>
                        </a:rPr>
                        <a:t> </a:t>
                      </a:r>
                      <a:r>
                        <a:rPr lang="en-US" sz="1100" b="0" u="none" dirty="0" smtClean="0">
                          <a:latin typeface="+mn-lt"/>
                          <a:sym typeface="Helvetica"/>
                        </a:rPr>
                        <a:t>moon</a:t>
                      </a:r>
                      <a:r>
                        <a:rPr lang="en-US" sz="1100" b="0" dirty="0" smtClean="0">
                          <a:latin typeface="+mn-lt"/>
                          <a:sym typeface="Helvetica"/>
                        </a:rPr>
                        <a:t>? RL.3.3 DOK-2 Cj</a:t>
                      </a:r>
                      <a:endParaRPr lang="en-US" sz="11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lvl="0">
                        <a:defRPr sz="1800"/>
                      </a:pPr>
                      <a:r>
                        <a:rPr lang="en-US" sz="1100" b="1" u="sng" dirty="0" smtClean="0">
                          <a:solidFill>
                            <a:schemeClr val="tx1"/>
                          </a:solidFill>
                          <a:effectLst>
                            <a:outerShdw blurRad="38100" dist="38100" dir="2700000" algn="tl">
                              <a:srgbClr val="000000">
                                <a:alpha val="43137"/>
                              </a:srgbClr>
                            </a:outerShdw>
                          </a:effectLst>
                          <a:latin typeface="+mn-lt"/>
                        </a:rPr>
                        <a:t>Question 6</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sym typeface="Helvetica"/>
                        </a:rPr>
                        <a:t>Why did the moth and mouse not see the fly until it learned how to shine</a:t>
                      </a:r>
                      <a:r>
                        <a:rPr lang="en-US" sz="1100" b="0" dirty="0" smtClean="0">
                          <a:latin typeface="+mn-lt"/>
                          <a:sym typeface="Helvetica"/>
                        </a:rPr>
                        <a:t>? RL.3.3</a:t>
                      </a:r>
                      <a:r>
                        <a:rPr lang="en-US" sz="1100" b="0" baseline="0" dirty="0" smtClean="0">
                          <a:latin typeface="+mn-lt"/>
                          <a:sym typeface="Helvetica"/>
                        </a:rPr>
                        <a:t> DOK-3 Cu</a:t>
                      </a:r>
                      <a:endParaRPr lang="en-US" sz="11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RL.3.2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latin typeface="+mn-lt"/>
                        </a:rPr>
                        <a:t>Question 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RL.3.3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9</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cs typeface="Helvetica" pitchFamily="34" charset="0"/>
                        </a:rPr>
                        <a:t>What determines how fast an insect flies? RI.3.1</a:t>
                      </a:r>
                      <a:r>
                        <a:rPr lang="en-US" sz="1100" b="0" u="none" baseline="0" dirty="0" smtClean="0">
                          <a:latin typeface="+mn-lt"/>
                          <a:cs typeface="Helvetica" pitchFamily="34" charset="0"/>
                        </a:rPr>
                        <a:t> DOK-2 Ch</a:t>
                      </a:r>
                      <a:endParaRPr lang="en-US" sz="1100" b="0" u="non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521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10</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itchFamily="34" charset="0"/>
                        </a:rPr>
                        <a:t>How do hard coverings protect a beetle? RI.3.1 DOK-2</a:t>
                      </a:r>
                      <a:r>
                        <a:rPr lang="en-US" sz="1100" b="0" baseline="0" dirty="0" smtClean="0">
                          <a:latin typeface="+mn-lt"/>
                          <a:cs typeface="Helvetica" pitchFamily="34" charset="0"/>
                        </a:rPr>
                        <a:t> Cl</a:t>
                      </a:r>
                      <a:endParaRPr lang="en-US" sz="11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02109">
                <a:tc>
                  <a:txBody>
                    <a:bodyPr/>
                    <a:lstStyle/>
                    <a:p>
                      <a:pPr marL="0" indent="0">
                        <a:buNone/>
                      </a:pPr>
                      <a:r>
                        <a:rPr lang="en-US" sz="1100" b="1" u="sng" dirty="0" smtClean="0">
                          <a:solidFill>
                            <a:schemeClr val="tx1"/>
                          </a:solidFill>
                          <a:effectLst>
                            <a:outerShdw blurRad="38100" dist="38100" dir="2700000" algn="tl">
                              <a:srgbClr val="000000">
                                <a:alpha val="43137"/>
                              </a:srgbClr>
                            </a:outerShdw>
                          </a:effectLst>
                          <a:latin typeface="+mn-lt"/>
                        </a:rPr>
                        <a:t>Question 11</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Helvetica" pitchFamily="34" charset="0"/>
                          <a:cs typeface="Helvetica" pitchFamily="34" charset="0"/>
                        </a:rPr>
                        <a:t>W</a:t>
                      </a:r>
                      <a:r>
                        <a:rPr lang="en-US" sz="1100" b="0" dirty="0" smtClean="0">
                          <a:latin typeface="+mn-lt"/>
                          <a:cs typeface="Helvetica" pitchFamily="34" charset="0"/>
                        </a:rPr>
                        <a:t>hich answer does not explain how an insect uses its wings?  </a:t>
                      </a:r>
                      <a:r>
                        <a:rPr lang="en-US" sz="1100" b="0" u="none" dirty="0" smtClean="0">
                          <a:latin typeface="+mn-lt"/>
                          <a:cs typeface="Helvetica" pitchFamily="34" charset="0"/>
                        </a:rPr>
                        <a:t>RI.3.2 DOK-1 Cf</a:t>
                      </a:r>
                      <a:endParaRPr lang="en-US" sz="11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342900" indent="-342900">
                        <a:buNone/>
                      </a:pPr>
                      <a:r>
                        <a:rPr lang="en-US" sz="1100" b="1" u="sng" dirty="0" smtClean="0">
                          <a:solidFill>
                            <a:schemeClr val="tx1"/>
                          </a:solidFill>
                          <a:effectLst>
                            <a:outerShdw blurRad="38100" dist="38100" dir="2700000" algn="tl">
                              <a:srgbClr val="000000">
                                <a:alpha val="43137"/>
                              </a:srgbClr>
                            </a:outerShdw>
                          </a:effectLst>
                          <a:latin typeface="+mn-lt"/>
                        </a:rPr>
                        <a:t>Question 12</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itchFamily="34" charset="0"/>
                        </a:rPr>
                        <a:t>What  detail might be added to paragraph three? RI.3.2 DOK-2</a:t>
                      </a:r>
                      <a:r>
                        <a:rPr lang="en-US" sz="1100" b="0" baseline="0" dirty="0" smtClean="0">
                          <a:latin typeface="+mn-lt"/>
                          <a:cs typeface="Helvetica" pitchFamily="34" charset="0"/>
                        </a:rPr>
                        <a:t> Ck</a:t>
                      </a:r>
                      <a:endParaRPr lang="en-US" sz="11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776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13</a:t>
                      </a:r>
                      <a:r>
                        <a:rPr lang="en-US" sz="1100" b="0" i="0" u="none" dirty="0" smtClean="0">
                          <a:solidFill>
                            <a:schemeClr val="tx1"/>
                          </a:solidFill>
                          <a:effectLst>
                            <a:outerShdw blurRad="38100" dist="38100" dir="2700000" algn="tl">
                              <a:srgbClr val="000000">
                                <a:alpha val="43137"/>
                              </a:srgbClr>
                            </a:outerShdw>
                          </a:effectLst>
                          <a:latin typeface="+mn-lt"/>
                        </a:rPr>
                        <a:t>  </a:t>
                      </a:r>
                      <a:r>
                        <a:rPr lang="en-US" sz="1100" b="0" i="0" dirty="0" smtClean="0">
                          <a:latin typeface="+mn-lt"/>
                          <a:cs typeface="Helvetica" pitchFamily="34" charset="0"/>
                        </a:rPr>
                        <a:t>How can some insects’ wings help it hide?  RI.3.3 DOK-1 Cf</a:t>
                      </a:r>
                      <a:endParaRPr lang="en-US" sz="11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60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14</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itchFamily="34" charset="0"/>
                        </a:rPr>
                        <a:t>What might happen if a bird ate a monarch butterfly? RI.3.3</a:t>
                      </a:r>
                      <a:r>
                        <a:rPr lang="en-US" sz="1100" b="0" baseline="0" dirty="0" smtClean="0">
                          <a:latin typeface="+mn-lt"/>
                          <a:cs typeface="Helvetica" pitchFamily="34" charset="0"/>
                        </a:rPr>
                        <a:t> DOK-2 Ch</a:t>
                      </a:r>
                      <a:endParaRPr lang="en-US" sz="1100" b="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none" dirty="0" smtClean="0">
                          <a:solidFill>
                            <a:schemeClr val="tx1"/>
                          </a:solidFill>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u="sng" baseline="0" dirty="0" smtClean="0">
                          <a:solidFill>
                            <a:schemeClr val="tx1"/>
                          </a:solidFill>
                          <a:effectLst>
                            <a:outerShdw blurRad="38100" dist="38100" dir="2700000" algn="tl">
                              <a:srgbClr val="000000">
                                <a:alpha val="43137"/>
                              </a:srgbClr>
                            </a:outerShdw>
                          </a:effectLst>
                          <a:latin typeface="+mn-lt"/>
                        </a:rPr>
                        <a:t> Response</a:t>
                      </a:r>
                      <a:r>
                        <a:rPr lang="en-US" sz="1200" b="0" i="1" u="none" baseline="0" dirty="0" smtClean="0">
                          <a:solidFill>
                            <a:schemeClr val="tx1"/>
                          </a:solidFill>
                          <a:effectLst/>
                          <a:latin typeface="+mn-lt"/>
                        </a:rPr>
                        <a:t>          </a:t>
                      </a:r>
                      <a:endParaRPr lang="en-US" sz="1200" b="0" i="1"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RI.3.2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RI.3.3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Write</a:t>
                      </a:r>
                      <a:r>
                        <a:rPr lang="en-US" sz="1200" b="1" u="sng" baseline="0" dirty="0" smtClean="0">
                          <a:solidFill>
                            <a:schemeClr val="tx1"/>
                          </a:solidFill>
                          <a:effectLst>
                            <a:outerShdw blurRad="38100" dist="38100" dir="2700000" algn="tl">
                              <a:srgbClr val="000000">
                                <a:alpha val="43137"/>
                              </a:srgbClr>
                            </a:outerShdw>
                          </a:effectLst>
                          <a:latin typeface="+mn-lt"/>
                        </a:rPr>
                        <a:t> and Revise</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r>
                        <a:rPr lang="en-US" sz="1100" b="1" u="sng" dirty="0" smtClean="0">
                          <a:solidFill>
                            <a:schemeClr val="tx1"/>
                          </a:solidFill>
                          <a:effectLst>
                            <a:outerShdw blurRad="38100" dist="38100" dir="2700000" algn="tl">
                              <a:srgbClr val="000000">
                                <a:alpha val="43137"/>
                              </a:srgbClr>
                            </a:outerShdw>
                          </a:effectLst>
                          <a:latin typeface="+mn-lt"/>
                        </a:rPr>
                        <a:t>Question 17</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itchFamily="34" charset="0"/>
                        </a:rPr>
                        <a:t>Which sentence does not support the opinion of the</a:t>
                      </a:r>
                      <a:r>
                        <a:rPr lang="en-US" sz="1100" b="0" baseline="0" dirty="0" smtClean="0">
                          <a:latin typeface="+mn-lt"/>
                          <a:cs typeface="Helvetica" pitchFamily="34" charset="0"/>
                        </a:rPr>
                        <a:t>  </a:t>
                      </a:r>
                      <a:r>
                        <a:rPr lang="en-US" sz="1100" b="0" dirty="0" smtClean="0">
                          <a:latin typeface="+mn-lt"/>
                          <a:cs typeface="Helvetica" pitchFamily="34" charset="0"/>
                        </a:rPr>
                        <a:t>paragraph?  W.1b</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18</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1" u="sng" dirty="0" smtClean="0">
                          <a:solidFill>
                            <a:schemeClr val="tx1"/>
                          </a:solidFill>
                          <a:effectLst>
                            <a:outerShdw blurRad="38100" dist="38100" dir="2700000" algn="tl">
                              <a:srgbClr val="000000">
                                <a:alpha val="43137"/>
                              </a:srgbClr>
                            </a:outerShdw>
                          </a:effectLst>
                          <a:latin typeface="+mn-lt"/>
                        </a:rPr>
                        <a:t> Brief Write Rubric</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W.1a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19</a:t>
                      </a:r>
                      <a:r>
                        <a:rPr lang="en-US" sz="1100" b="1"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anose="020B0604020202020204" pitchFamily="34" charset="0"/>
                        </a:rPr>
                        <a:t>Which word means about the same as </a:t>
                      </a:r>
                      <a:r>
                        <a:rPr lang="en-US" sz="1100" b="0" i="1" u="sng" dirty="0" smtClean="0">
                          <a:latin typeface="+mn-lt"/>
                          <a:cs typeface="Helvetica" panose="020B0604020202020204" pitchFamily="34" charset="0"/>
                        </a:rPr>
                        <a:t>drift</a:t>
                      </a:r>
                      <a:r>
                        <a:rPr lang="en-US" sz="1100" b="0" i="1" dirty="0" smtClean="0">
                          <a:latin typeface="+mn-lt"/>
                          <a:cs typeface="Helvetica" panose="020B0604020202020204" pitchFamily="34" charset="0"/>
                        </a:rPr>
                        <a:t> </a:t>
                      </a:r>
                      <a:r>
                        <a:rPr lang="en-US" sz="1100" b="0" dirty="0" smtClean="0">
                          <a:latin typeface="+mn-lt"/>
                          <a:cs typeface="Helvetica" panose="020B0604020202020204" pitchFamily="34" charset="0"/>
                        </a:rPr>
                        <a:t>?</a:t>
                      </a:r>
                      <a:r>
                        <a:rPr lang="en-US" sz="1100" b="0" baseline="0" dirty="0" smtClean="0">
                          <a:latin typeface="+mn-lt"/>
                          <a:cs typeface="Helvetica" panose="020B0604020202020204" pitchFamily="34" charset="0"/>
                        </a:rPr>
                        <a:t>  </a:t>
                      </a:r>
                      <a:r>
                        <a:rPr lang="en-US" sz="1100" b="0" u="none" dirty="0" smtClean="0">
                          <a:latin typeface="+mn-lt"/>
                        </a:rPr>
                        <a:t>L </a:t>
                      </a:r>
                      <a:r>
                        <a:rPr lang="en-US" sz="1100" b="0" dirty="0" smtClean="0">
                          <a:latin typeface="+mn-lt"/>
                        </a:rPr>
                        <a:t>3.3.a </a:t>
                      </a:r>
                      <a:endParaRPr lang="en-US" sz="11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effectLst>
                            <a:outerShdw blurRad="38100" dist="38100" dir="2700000" algn="tl">
                              <a:srgbClr val="000000">
                                <a:alpha val="43137"/>
                              </a:srgbClr>
                            </a:outerShdw>
                          </a:effectLst>
                          <a:latin typeface="+mn-lt"/>
                        </a:rPr>
                        <a:t>Question 20</a:t>
                      </a:r>
                      <a:r>
                        <a:rPr lang="en-US" sz="1100" b="0" u="none" dirty="0" smtClean="0">
                          <a:solidFill>
                            <a:schemeClr val="tx1"/>
                          </a:solidFill>
                          <a:effectLst>
                            <a:outerShdw blurRad="38100" dist="38100" dir="2700000" algn="tl">
                              <a:srgbClr val="000000">
                                <a:alpha val="43137"/>
                              </a:srgbClr>
                            </a:outerShdw>
                          </a:effectLst>
                          <a:latin typeface="+mn-lt"/>
                        </a:rPr>
                        <a:t>   </a:t>
                      </a:r>
                      <a:r>
                        <a:rPr lang="en-US" sz="1100" b="0" u="none" baseline="0"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anose="020B0604020202020204" pitchFamily="34" charset="0"/>
                        </a:rPr>
                        <a:t>Which is the best way to combine the two sentences?</a:t>
                      </a:r>
                      <a:r>
                        <a:rPr lang="en-US" sz="1100" b="0" baseline="0" dirty="0" smtClean="0">
                          <a:latin typeface="+mn-lt"/>
                          <a:cs typeface="+mn-cs"/>
                        </a:rPr>
                        <a:t>  </a:t>
                      </a:r>
                      <a:r>
                        <a:rPr lang="en-US" sz="1100" b="0" u="none" dirty="0" smtClean="0"/>
                        <a:t>L.3.1.i </a:t>
                      </a:r>
                      <a:endParaRPr lang="en-US" sz="1100" b="0" u="none" dirty="0" smtClean="0">
                        <a:latin typeface="+mn-lt"/>
                        <a:cs typeface="Helvetica"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1</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4129123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835909" y="2085200"/>
            <a:ext cx="5829300" cy="5069183"/>
            <a:chOff x="786738" y="1990418"/>
            <a:chExt cx="5486400" cy="4838766"/>
          </a:xfrm>
        </p:grpSpPr>
        <p:grpSp>
          <p:nvGrpSpPr>
            <p:cNvPr id="5" name="Group 19"/>
            <p:cNvGrpSpPr/>
            <p:nvPr/>
          </p:nvGrpSpPr>
          <p:grpSpPr>
            <a:xfrm>
              <a:off x="786738" y="1990418"/>
              <a:ext cx="5486400" cy="4838766"/>
              <a:chOff x="786738" y="623084"/>
              <a:chExt cx="5486400" cy="4838766"/>
            </a:xfrm>
          </p:grpSpPr>
          <p:sp>
            <p:nvSpPr>
              <p:cNvPr id="6" name="TextBox 5"/>
              <p:cNvSpPr txBox="1"/>
              <p:nvPr/>
            </p:nvSpPr>
            <p:spPr>
              <a:xfrm>
                <a:off x="786738" y="3370930"/>
                <a:ext cx="5486400" cy="2090920"/>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1</a:t>
                </a:r>
              </a:p>
              <a:p>
                <a:pPr algn="ctr"/>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2053548" y="623084"/>
                <a:ext cx="1918346" cy="923330"/>
              </a:xfrm>
              <a:prstGeom prst="rect">
                <a:avLst/>
              </a:prstGeom>
            </p:spPr>
            <p:txBody>
              <a:bodyPr wrap="none">
                <a:spAutoFit/>
              </a:bodyPr>
              <a:lstStyle/>
              <a:p>
                <a:r>
                  <a:rPr lang="en-US" sz="5700" b="1" dirty="0">
                    <a:effectLst>
                      <a:outerShdw blurRad="38100" dist="38100" dir="2700000" algn="tl">
                        <a:srgbClr val="000000">
                          <a:alpha val="43137"/>
                        </a:srgbClr>
                      </a:outerShdw>
                    </a:effectLst>
                  </a:rPr>
                  <a:t>Grade</a:t>
                </a:r>
              </a:p>
            </p:txBody>
          </p:sp>
        </p:grpSp>
        <p:sp>
          <p:nvSpPr>
            <p:cNvPr id="22" name="Rectangle 21"/>
            <p:cNvSpPr/>
            <p:nvPr/>
          </p:nvSpPr>
          <p:spPr>
            <a:xfrm>
              <a:off x="2514600" y="2819400"/>
              <a:ext cx="1339665" cy="969496"/>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rd</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10" name="Group 9"/>
            <p:cNvGrpSpPr/>
            <p:nvPr/>
          </p:nvGrpSpPr>
          <p:grpSpPr>
            <a:xfrm>
              <a:off x="3168973" y="2777944"/>
              <a:ext cx="2285688" cy="2330038"/>
              <a:chOff x="1975739" y="882135"/>
              <a:chExt cx="3113063" cy="3240142"/>
            </a:xfrm>
          </p:grpSpPr>
          <p:sp>
            <p:nvSpPr>
              <p:cNvPr id="11" name="Parallelogram 10"/>
              <p:cNvSpPr/>
              <p:nvPr/>
            </p:nvSpPr>
            <p:spPr>
              <a:xfrm rot="1584430" flipH="1">
                <a:off x="1975739" y="1326332"/>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5" name="Parallelogram 14"/>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16" name="Group 15"/>
              <p:cNvGrpSpPr/>
              <p:nvPr/>
            </p:nvGrpSpPr>
            <p:grpSpPr>
              <a:xfrm>
                <a:off x="2232022" y="1402448"/>
                <a:ext cx="2328450" cy="1796537"/>
                <a:chOff x="-3190194" y="753938"/>
                <a:chExt cx="3048000" cy="2476027"/>
              </a:xfrm>
            </p:grpSpPr>
            <p:sp>
              <p:nvSpPr>
                <p:cNvPr id="20" name="Rectangle 19"/>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5" descr="http://thumbs.dreamstime.com/x/happy-kids-holding-books-5379901.jpg">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17" name="Group 16"/>
              <p:cNvGrpSpPr/>
              <p:nvPr/>
            </p:nvGrpSpPr>
            <p:grpSpPr>
              <a:xfrm>
                <a:off x="3265452" y="2454632"/>
                <a:ext cx="1775149" cy="1667645"/>
                <a:chOff x="5040111" y="2410697"/>
                <a:chExt cx="1775149" cy="1667645"/>
              </a:xfrm>
            </p:grpSpPr>
            <p:pic>
              <p:nvPicPr>
                <p:cNvPr id="18" name="Picture 19" descr="C:\Users\richmons\AppData\Local\Microsoft\Windows\Temporary Internet Files\Content.IE5\ETNPJYOF\MC900439819[1].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Users\richmons\AppData\Local\Microsoft\Windows\Temporary Internet Files\Content.IE5\ETNPJYOF\MC900439819[1].png"/>
                <p:cNvPicPr>
                  <a:picLocks noChangeAspect="1" noChangeArrowheads="1"/>
                </p:cNvPicPr>
                <p:nvPr/>
              </p:nvPicPr>
              <p:blipFill>
                <a:blip r:embed="rId7" cstate="print">
                  <a:duotone>
                    <a:schemeClr val="accent6">
                      <a:shade val="45000"/>
                      <a:satMod val="135000"/>
                    </a:schemeClr>
                    <a:prstClr val="white"/>
                  </a:duotone>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Tree>
    <p:extLst>
      <p:ext uri="{BB962C8B-B14F-4D97-AF65-F5344CB8AC3E}">
        <p14:creationId xmlns:p14="http://schemas.microsoft.com/office/powerpoint/2010/main" val="419650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sldNum" sz="quarter" idx="4294967295"/>
          </p:nvPr>
        </p:nvSpPr>
        <p:spPr>
          <a:xfrm>
            <a:off x="6557962" y="9522884"/>
            <a:ext cx="842012" cy="53551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16</a:t>
            </a:fld>
            <a:endParaRPr sz="1400" dirty="0">
              <a:solidFill>
                <a:srgbClr val="888888"/>
              </a:solidFill>
            </a:endParaRPr>
          </a:p>
        </p:txBody>
      </p:sp>
      <p:sp>
        <p:nvSpPr>
          <p:cNvPr id="76" name="Shape 76"/>
          <p:cNvSpPr/>
          <p:nvPr/>
        </p:nvSpPr>
        <p:spPr>
          <a:xfrm>
            <a:off x="607219" y="228600"/>
            <a:ext cx="6557963" cy="9034381"/>
          </a:xfrm>
          <a:prstGeom prst="rect">
            <a:avLst/>
          </a:prstGeom>
          <a:ln w="12700">
            <a:miter lim="400000"/>
          </a:ln>
          <a:extLst>
            <a:ext uri="{C572A759-6A51-4108-AA02-DFA0A04FC94B}">
              <ma14:wrappingTextBoxFlag xmlns="" xmlns:ma14="http://schemas.microsoft.com/office/mac/drawingml/2011/main" val="1"/>
            </a:ext>
          </a:extLst>
        </p:spPr>
        <p:txBody>
          <a:bodyPr lIns="48188" tIns="48189" rIns="48188" bIns="48189">
            <a:spAutoFit/>
          </a:bodyPr>
          <a:lstStyle/>
          <a:p>
            <a:pPr lvl="0" algn="ctr">
              <a:lnSpc>
                <a:spcPct val="115000"/>
              </a:lnSpc>
              <a:defRPr sz="1800"/>
            </a:pPr>
            <a:r>
              <a:rPr b="1" u="sng" dirty="0"/>
              <a:t>How the Firefly Got Its Light</a:t>
            </a:r>
          </a:p>
          <a:p>
            <a:pPr lvl="0" algn="ctr">
              <a:lnSpc>
                <a:spcPct val="115000"/>
              </a:lnSpc>
              <a:defRPr sz="1800"/>
            </a:pPr>
            <a:r>
              <a:rPr lang="en-US" sz="1400" dirty="0" smtClean="0"/>
              <a:t>Aesop Fable</a:t>
            </a:r>
          </a:p>
          <a:p>
            <a:pPr lvl="0" algn="ctr">
              <a:lnSpc>
                <a:spcPct val="115000"/>
              </a:lnSpc>
              <a:defRPr sz="1800"/>
            </a:pPr>
            <a:endParaRPr sz="1400" dirty="0"/>
          </a:p>
          <a:p>
            <a:pPr lvl="0">
              <a:lnSpc>
                <a:spcPct val="115000"/>
              </a:lnSpc>
              <a:defRPr sz="1800"/>
            </a:pPr>
            <a:r>
              <a:rPr sz="1400" dirty="0"/>
              <a:t>This is a story based on an old folktale.</a:t>
            </a:r>
          </a:p>
          <a:p>
            <a:pPr lvl="0">
              <a:lnSpc>
                <a:spcPct val="115000"/>
              </a:lnSpc>
              <a:defRPr sz="1800"/>
            </a:pPr>
            <a:endParaRPr sz="800" dirty="0"/>
          </a:p>
          <a:p>
            <a:pPr lvl="0">
              <a:lnSpc>
                <a:spcPct val="115000"/>
              </a:lnSpc>
              <a:defRPr sz="1800"/>
            </a:pPr>
            <a:r>
              <a:rPr sz="1400" dirty="0"/>
              <a:t>This is a story about long ago.  There was a little fly.  It wanted to be special.  The fly was sad.  It did not feel special.  It looked at the bee and thought it was great.  “Look at how big it is.  Hear it buzz.”  The little fly looked at the butterfly and said, “See how pretty.  Look at the colors.  Look at the big wings.  I am just like all of the other little flies.”</a:t>
            </a:r>
          </a:p>
          <a:p>
            <a:pPr lvl="0">
              <a:lnSpc>
                <a:spcPct val="115000"/>
              </a:lnSpc>
              <a:defRPr sz="1800"/>
            </a:pPr>
            <a:endParaRPr sz="800" dirty="0"/>
          </a:p>
          <a:p>
            <a:pPr lvl="0">
              <a:lnSpc>
                <a:spcPct val="115000"/>
              </a:lnSpc>
              <a:defRPr sz="1800"/>
            </a:pPr>
            <a:r>
              <a:rPr sz="1400" dirty="0"/>
              <a:t>The fly stayed awake one night.  It was worried.  It was sad.  All of the other flies were sleeping.  A moth was awake.  So was a mouse.  The moth and mouse did not notice the little fly.  It was too small.  It was hard to see in the dark.</a:t>
            </a:r>
          </a:p>
          <a:p>
            <a:pPr lvl="0">
              <a:lnSpc>
                <a:spcPct val="115000"/>
              </a:lnSpc>
              <a:defRPr sz="1800"/>
            </a:pPr>
            <a:endParaRPr sz="800" dirty="0"/>
          </a:p>
          <a:p>
            <a:pPr lvl="0">
              <a:lnSpc>
                <a:spcPct val="115000"/>
              </a:lnSpc>
              <a:defRPr sz="1800"/>
            </a:pPr>
            <a:r>
              <a:rPr sz="1400" dirty="0"/>
              <a:t>The little fly saw the stars.  They were shining.  “I want to shine like that.  That would make me very special.”</a:t>
            </a:r>
          </a:p>
          <a:p>
            <a:pPr lvl="0">
              <a:lnSpc>
                <a:spcPct val="115000"/>
              </a:lnSpc>
              <a:defRPr sz="1800"/>
            </a:pPr>
            <a:endParaRPr sz="800" dirty="0"/>
          </a:p>
          <a:p>
            <a:pPr lvl="0">
              <a:lnSpc>
                <a:spcPct val="115000"/>
              </a:lnSpc>
              <a:defRPr sz="1800"/>
            </a:pPr>
            <a:r>
              <a:rPr sz="1400" dirty="0"/>
              <a:t>The moon </a:t>
            </a:r>
            <a:r>
              <a:rPr sz="1400" dirty="0" smtClean="0"/>
              <a:t>hear</a:t>
            </a:r>
            <a:r>
              <a:rPr lang="en-US" sz="1400" dirty="0" smtClean="0"/>
              <a:t>d</a:t>
            </a:r>
            <a:r>
              <a:rPr sz="1400" dirty="0" smtClean="0"/>
              <a:t> </a:t>
            </a:r>
            <a:r>
              <a:rPr sz="1400" dirty="0"/>
              <a:t>the fly.  The moon said, “Little fly.  You can help me.  If you do, I will help you.  I will make you shine.”</a:t>
            </a:r>
          </a:p>
          <a:p>
            <a:pPr lvl="0">
              <a:lnSpc>
                <a:spcPct val="115000"/>
              </a:lnSpc>
              <a:defRPr sz="1800"/>
            </a:pPr>
            <a:endParaRPr sz="800" dirty="0"/>
          </a:p>
          <a:p>
            <a:pPr lvl="0">
              <a:lnSpc>
                <a:spcPct val="115000"/>
              </a:lnSpc>
              <a:defRPr sz="1800"/>
            </a:pPr>
            <a:r>
              <a:rPr sz="1400" dirty="0"/>
              <a:t>“How can I </a:t>
            </a:r>
            <a:r>
              <a:rPr sz="1400" dirty="0" smtClean="0"/>
              <a:t>help</a:t>
            </a:r>
            <a:r>
              <a:rPr lang="en-US" sz="1400" dirty="0" smtClean="0"/>
              <a:t>?</a:t>
            </a:r>
            <a:r>
              <a:rPr sz="1400" dirty="0" smtClean="0"/>
              <a:t>” </a:t>
            </a:r>
            <a:r>
              <a:rPr sz="1400" dirty="0"/>
              <a:t>said the little </a:t>
            </a:r>
            <a:r>
              <a:rPr sz="1400" dirty="0" smtClean="0"/>
              <a:t>fly</a:t>
            </a:r>
            <a:r>
              <a:rPr lang="en-US" sz="1400" dirty="0" smtClean="0"/>
              <a:t>.</a:t>
            </a:r>
            <a:endParaRPr sz="1400" dirty="0"/>
          </a:p>
          <a:p>
            <a:pPr lvl="0">
              <a:lnSpc>
                <a:spcPct val="115000"/>
              </a:lnSpc>
              <a:defRPr sz="1800"/>
            </a:pPr>
            <a:endParaRPr sz="800" dirty="0"/>
          </a:p>
          <a:p>
            <a:pPr lvl="0">
              <a:lnSpc>
                <a:spcPct val="115000"/>
              </a:lnSpc>
              <a:defRPr sz="1800"/>
            </a:pPr>
            <a:r>
              <a:rPr sz="1400" dirty="0"/>
              <a:t>The moon said, “You can be my friend.  I am so lonely at night.  I come out when it is dark when most animals are asleep.  If you stay awake every night I will help you shine.  Then you can be my friend.”</a:t>
            </a:r>
          </a:p>
          <a:p>
            <a:pPr lvl="0">
              <a:lnSpc>
                <a:spcPct val="115000"/>
              </a:lnSpc>
              <a:defRPr sz="1800"/>
            </a:pPr>
            <a:endParaRPr sz="800" dirty="0"/>
          </a:p>
          <a:p>
            <a:pPr lvl="0">
              <a:lnSpc>
                <a:spcPct val="115000"/>
              </a:lnSpc>
              <a:defRPr sz="1800"/>
            </a:pPr>
            <a:r>
              <a:rPr sz="1400" dirty="0"/>
              <a:t>“Yes, yes,” the little fly said.  So the moon helped the little fly.  The moon told the fly the secret.  The moon told the fly how to shine.</a:t>
            </a:r>
          </a:p>
          <a:p>
            <a:pPr lvl="0">
              <a:lnSpc>
                <a:spcPct val="115000"/>
              </a:lnSpc>
              <a:defRPr sz="1800"/>
            </a:pPr>
            <a:endParaRPr sz="800" dirty="0"/>
          </a:p>
          <a:p>
            <a:pPr lvl="0">
              <a:lnSpc>
                <a:spcPct val="115000"/>
              </a:lnSpc>
              <a:defRPr sz="1800"/>
            </a:pPr>
            <a:r>
              <a:rPr sz="1400" dirty="0"/>
              <a:t>The next night, the fly stayed awake.  It used the secret.  It was shining!  On, off, it made its body light up.  It looked like magic.</a:t>
            </a:r>
          </a:p>
          <a:p>
            <a:pPr lvl="0">
              <a:lnSpc>
                <a:spcPct val="115000"/>
              </a:lnSpc>
              <a:defRPr sz="1800"/>
            </a:pPr>
            <a:endParaRPr sz="800" dirty="0"/>
          </a:p>
          <a:p>
            <a:pPr lvl="0">
              <a:lnSpc>
                <a:spcPct val="115000"/>
              </a:lnSpc>
              <a:defRPr sz="1800"/>
            </a:pPr>
            <a:r>
              <a:rPr sz="1400" dirty="0"/>
              <a:t>“Look,” said the mouse.  “Look at that fly.  How special.”  The mouse said, </a:t>
            </a:r>
            <a:r>
              <a:rPr lang="en-US" sz="1400" dirty="0" smtClean="0"/>
              <a:t>"</a:t>
            </a:r>
            <a:r>
              <a:rPr sz="1400" dirty="0" smtClean="0"/>
              <a:t>I’d </a:t>
            </a:r>
            <a:r>
              <a:rPr sz="1400" dirty="0"/>
              <a:t>like to shine too.”  But the mouse’s mother said, “NO!”  That would be dangerous.  You know we need to be able to hide.”</a:t>
            </a:r>
          </a:p>
          <a:p>
            <a:pPr lvl="0">
              <a:lnSpc>
                <a:spcPct val="115000"/>
              </a:lnSpc>
              <a:defRPr sz="1800"/>
            </a:pPr>
            <a:endParaRPr sz="800" dirty="0"/>
          </a:p>
          <a:p>
            <a:pPr lvl="0">
              <a:lnSpc>
                <a:spcPct val="115000"/>
              </a:lnSpc>
              <a:defRPr sz="1800"/>
            </a:pPr>
            <a:r>
              <a:rPr sz="1400" dirty="0"/>
              <a:t>The fly was very glad.  The fly told the moon, “I will always be your friend.  When you come out at night, I will be here.  I will shine my light to welcome you.”  </a:t>
            </a:r>
            <a:r>
              <a:rPr sz="1400" dirty="0" smtClean="0"/>
              <a:t>The </a:t>
            </a:r>
            <a:r>
              <a:rPr sz="1400" dirty="0"/>
              <a:t>fly went </a:t>
            </a:r>
            <a:r>
              <a:rPr lang="en-US" sz="1400" dirty="0" smtClean="0"/>
              <a:t>to </a:t>
            </a:r>
            <a:r>
              <a:rPr sz="1400" dirty="0" smtClean="0"/>
              <a:t>sleep</a:t>
            </a:r>
            <a:r>
              <a:rPr sz="1400" dirty="0"/>
              <a:t>.  “Finally.  Now I have what I need to be special.”</a:t>
            </a:r>
          </a:p>
          <a:p>
            <a:pPr lvl="0">
              <a:lnSpc>
                <a:spcPct val="115000"/>
              </a:lnSpc>
              <a:defRPr sz="1800"/>
            </a:pPr>
            <a:r>
              <a:rPr sz="1700" i="1" dirty="0"/>
              <a:t> </a:t>
            </a:r>
          </a:p>
        </p:txBody>
      </p:sp>
      <p:sp>
        <p:nvSpPr>
          <p:cNvPr id="6" name="TextBox 5"/>
          <p:cNvSpPr txBox="1"/>
          <p:nvPr/>
        </p:nvSpPr>
        <p:spPr>
          <a:xfrm>
            <a:off x="5867400" y="162499"/>
            <a:ext cx="1609165" cy="711835"/>
          </a:xfrm>
          <a:prstGeom prst="rect">
            <a:avLst/>
          </a:prstGeom>
          <a:solidFill>
            <a:schemeClr val="bg1"/>
          </a:solidFill>
          <a:ln>
            <a:noFill/>
          </a:ln>
        </p:spPr>
        <p:txBody>
          <a:bodyPr wrap="square" rtlCol="0">
            <a:spAutoFit/>
          </a:bodyPr>
          <a:lstStyle/>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Grade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Equivalent</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3.2</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Lexile Measure: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200</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Mean Sentence Length: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6.41</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Mean Log Word Frequency: </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3.91</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Word Count:  </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378</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120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sldNum" sz="quarter" idx="4294967295"/>
          </p:nvPr>
        </p:nvSpPr>
        <p:spPr>
          <a:xfrm>
            <a:off x="6557962" y="9522884"/>
            <a:ext cx="842012" cy="53551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17</a:t>
            </a:fld>
            <a:endParaRPr sz="1400" dirty="0">
              <a:solidFill>
                <a:srgbClr val="888888"/>
              </a:solidFill>
            </a:endParaRPr>
          </a:p>
        </p:txBody>
      </p:sp>
      <p:sp>
        <p:nvSpPr>
          <p:cNvPr id="79" name="Shape 79"/>
          <p:cNvSpPr/>
          <p:nvPr/>
        </p:nvSpPr>
        <p:spPr>
          <a:xfrm>
            <a:off x="600028" y="893317"/>
            <a:ext cx="5589246" cy="3396086"/>
          </a:xfrm>
          <a:prstGeom prst="rect">
            <a:avLst/>
          </a:prstGeom>
          <a:ln w="12700">
            <a:miter lim="400000"/>
          </a:ln>
          <a:extLst>
            <a:ext uri="{C572A759-6A51-4108-AA02-DFA0A04FC94B}">
              <ma14:wrappingTextBoxFlag xmlns="" xmlns:ma14="http://schemas.microsoft.com/office/mac/drawingml/2011/main" val="1"/>
            </a:ext>
          </a:extLst>
        </p:spPr>
        <p:txBody>
          <a:bodyPr lIns="50941" tIns="50941" rIns="50941" bIns="50941">
            <a:spAutoFit/>
          </a:bodyPr>
          <a:lstStyle/>
          <a:p>
            <a:pPr marL="342363" indent="-342363">
              <a:buSzPct val="100000"/>
              <a:buFont typeface="Helvetica"/>
              <a:buAutoNum type="arabicPeriod"/>
              <a:defRPr sz="1800"/>
            </a:pPr>
            <a:r>
              <a:rPr lang="en-US" sz="1800" b="1" dirty="0" smtClean="0">
                <a:latin typeface="Helvetica" pitchFamily="34" charset="0"/>
                <a:sym typeface="Helvetica"/>
              </a:rPr>
              <a:t>Where did the fly get the idea that it wanted to shine</a:t>
            </a:r>
            <a:r>
              <a:rPr sz="1800" b="1" dirty="0" smtClean="0">
                <a:latin typeface="Helvetica" pitchFamily="34" charset="0"/>
                <a:sym typeface="Helvetica"/>
              </a:rPr>
              <a:t>? </a:t>
            </a:r>
            <a:r>
              <a:rPr sz="1100" i="1" dirty="0">
                <a:latin typeface="Helvetica" pitchFamily="34" charset="0"/>
                <a:sym typeface="Helvetica"/>
              </a:rPr>
              <a:t>Toward RL.3.1</a:t>
            </a:r>
          </a:p>
          <a:p>
            <a:pPr marL="361383" indent="-361383">
              <a:buSzPct val="100000"/>
              <a:buFont typeface="Helvetica"/>
              <a:buAutoNum type="arabicPeriod" startAt="2"/>
              <a:defRPr sz="1800"/>
            </a:pPr>
            <a:endParaRPr dirty="0">
              <a:latin typeface="Helvetica" pitchFamily="34" charset="0"/>
              <a:sym typeface="Helvetica"/>
            </a:endParaRPr>
          </a:p>
          <a:p>
            <a:pPr marL="911650" indent="-304322">
              <a:buSzPct val="100000"/>
              <a:buFont typeface="Helvetica"/>
              <a:buAutoNum type="alphaUcPeriod"/>
              <a:defRPr sz="1800"/>
            </a:pPr>
            <a:r>
              <a:rPr lang="en-US" sz="1600" dirty="0" smtClean="0">
                <a:latin typeface="Helvetica" pitchFamily="34" charset="0"/>
                <a:sym typeface="Helvetica"/>
              </a:rPr>
              <a:t>from the stars</a:t>
            </a:r>
            <a:endParaRPr sz="1600" dirty="0">
              <a:latin typeface="Helvetica" pitchFamily="34" charset="0"/>
              <a:sym typeface="Helvetica"/>
            </a:endParaRPr>
          </a:p>
          <a:p>
            <a:pPr lvl="0">
              <a:defRPr sz="1800"/>
            </a:pPr>
            <a:endParaRPr sz="1600" dirty="0">
              <a:latin typeface="Helvetica" pitchFamily="34" charset="0"/>
              <a:sym typeface="Helvetica"/>
            </a:endParaRPr>
          </a:p>
          <a:p>
            <a:pPr lvl="0">
              <a:defRPr sz="1800"/>
            </a:pPr>
            <a:endParaRPr sz="1600" dirty="0">
              <a:latin typeface="Helvetica" pitchFamily="34" charset="0"/>
              <a:sym typeface="Helvetica"/>
            </a:endParaRPr>
          </a:p>
          <a:p>
            <a:pPr marL="911650" indent="-304322">
              <a:buSzPct val="100000"/>
              <a:buFont typeface="Helvetica"/>
              <a:buAutoNum type="alphaUcPeriod" startAt="2"/>
              <a:defRPr sz="1800"/>
            </a:pPr>
            <a:r>
              <a:rPr lang="en-US" sz="1600" dirty="0" smtClean="0">
                <a:latin typeface="Helvetica" pitchFamily="34" charset="0"/>
                <a:sym typeface="Helvetica"/>
              </a:rPr>
              <a:t>from the moon</a:t>
            </a:r>
            <a:endParaRPr sz="1600" dirty="0">
              <a:latin typeface="Helvetica" pitchFamily="34" charset="0"/>
              <a:sym typeface="Helvetica"/>
            </a:endParaRPr>
          </a:p>
          <a:p>
            <a:pPr lvl="0">
              <a:defRPr sz="1800"/>
            </a:pPr>
            <a:endParaRPr sz="1600" dirty="0">
              <a:latin typeface="Helvetica" pitchFamily="34" charset="0"/>
              <a:sym typeface="Helvetica"/>
            </a:endParaRPr>
          </a:p>
          <a:p>
            <a:pPr lvl="0">
              <a:defRPr sz="1800"/>
            </a:pPr>
            <a:endParaRPr sz="1600" dirty="0">
              <a:latin typeface="Helvetica" pitchFamily="34" charset="0"/>
              <a:sym typeface="Helvetica"/>
            </a:endParaRPr>
          </a:p>
          <a:p>
            <a:pPr marL="911650" indent="-304322">
              <a:buSzPct val="100000"/>
              <a:buFont typeface="Helvetica"/>
              <a:buAutoNum type="alphaUcPeriod" startAt="3"/>
              <a:defRPr sz="1800"/>
            </a:pPr>
            <a:r>
              <a:rPr lang="en-US" sz="1600" dirty="0" smtClean="0">
                <a:latin typeface="Helvetica" pitchFamily="34" charset="0"/>
                <a:sym typeface="Helvetica"/>
              </a:rPr>
              <a:t>from moths</a:t>
            </a:r>
            <a:endParaRPr sz="1600" dirty="0">
              <a:latin typeface="Helvetica" pitchFamily="34" charset="0"/>
              <a:sym typeface="Helvetica"/>
            </a:endParaRPr>
          </a:p>
          <a:p>
            <a:pPr lvl="0">
              <a:defRPr sz="1800"/>
            </a:pPr>
            <a:endParaRPr sz="1600" dirty="0">
              <a:latin typeface="Helvetica" pitchFamily="34" charset="0"/>
              <a:sym typeface="Helvetica"/>
            </a:endParaRPr>
          </a:p>
          <a:p>
            <a:pPr lvl="0">
              <a:defRPr sz="1800"/>
            </a:pPr>
            <a:endParaRPr sz="1600" dirty="0">
              <a:latin typeface="Helvetica" pitchFamily="34" charset="0"/>
              <a:sym typeface="Helvetica"/>
            </a:endParaRPr>
          </a:p>
          <a:p>
            <a:pPr marL="911650" indent="-304322">
              <a:buSzPct val="100000"/>
              <a:buFont typeface="Helvetica"/>
              <a:buAutoNum type="alphaUcPeriod" startAt="4"/>
              <a:defRPr sz="1800"/>
            </a:pPr>
            <a:r>
              <a:rPr lang="en-US" sz="1600" dirty="0" smtClean="0">
                <a:latin typeface="Helvetica" pitchFamily="34" charset="0"/>
                <a:sym typeface="Helvetica"/>
              </a:rPr>
              <a:t>from a butterfly</a:t>
            </a:r>
            <a:endParaRPr sz="1600" dirty="0">
              <a:latin typeface="Helvetica" pitchFamily="34" charset="0"/>
              <a:sym typeface="Helvetica"/>
            </a:endParaRPr>
          </a:p>
        </p:txBody>
      </p:sp>
      <p:sp>
        <p:nvSpPr>
          <p:cNvPr id="80" name="Shape 80"/>
          <p:cNvSpPr/>
          <p:nvPr/>
        </p:nvSpPr>
        <p:spPr>
          <a:xfrm>
            <a:off x="410115" y="4949371"/>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81" name="Shape 81"/>
          <p:cNvSpPr/>
          <p:nvPr/>
        </p:nvSpPr>
        <p:spPr>
          <a:xfrm>
            <a:off x="907388" y="175720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82" name="Shape 82"/>
          <p:cNvSpPr/>
          <p:nvPr/>
        </p:nvSpPr>
        <p:spPr>
          <a:xfrm>
            <a:off x="900108" y="2471616"/>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83" name="Shape 83"/>
          <p:cNvSpPr/>
          <p:nvPr/>
        </p:nvSpPr>
        <p:spPr>
          <a:xfrm>
            <a:off x="900108" y="3198437"/>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84" name="Shape 84"/>
          <p:cNvSpPr/>
          <p:nvPr/>
        </p:nvSpPr>
        <p:spPr>
          <a:xfrm>
            <a:off x="900108" y="396240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85" name="Shape 85"/>
          <p:cNvSpPr/>
          <p:nvPr/>
        </p:nvSpPr>
        <p:spPr>
          <a:xfrm>
            <a:off x="769015" y="5621178"/>
            <a:ext cx="5707985" cy="27137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lvl="0">
              <a:defRPr sz="1800"/>
            </a:pPr>
            <a:r>
              <a:rPr b="1" dirty="0">
                <a:latin typeface="Helvetica" pitchFamily="34" charset="0"/>
                <a:sym typeface="Helvetica"/>
              </a:rPr>
              <a:t>2. Which statement below was not said by the </a:t>
            </a:r>
            <a:r>
              <a:rPr lang="en-US" b="1" dirty="0" smtClean="0">
                <a:latin typeface="Helvetica" pitchFamily="34" charset="0"/>
                <a:sym typeface="Helvetica"/>
              </a:rPr>
              <a:t> </a:t>
            </a:r>
          </a:p>
          <a:p>
            <a:pPr lvl="0">
              <a:defRPr sz="1800"/>
            </a:pPr>
            <a:r>
              <a:rPr lang="en-US" b="1" dirty="0">
                <a:latin typeface="Helvetica" pitchFamily="34" charset="0"/>
                <a:sym typeface="Helvetica"/>
              </a:rPr>
              <a:t> </a:t>
            </a:r>
            <a:r>
              <a:rPr lang="en-US" b="1" dirty="0" smtClean="0">
                <a:latin typeface="Helvetica" pitchFamily="34" charset="0"/>
                <a:sym typeface="Helvetica"/>
              </a:rPr>
              <a:t>   </a:t>
            </a:r>
            <a:r>
              <a:rPr b="1" dirty="0" smtClean="0">
                <a:latin typeface="Helvetica" pitchFamily="34" charset="0"/>
                <a:sym typeface="Helvetica"/>
              </a:rPr>
              <a:t>moon </a:t>
            </a:r>
            <a:r>
              <a:rPr b="1" dirty="0">
                <a:latin typeface="Helvetica" pitchFamily="34" charset="0"/>
                <a:sym typeface="Helvetica"/>
              </a:rPr>
              <a:t>to the </a:t>
            </a:r>
            <a:r>
              <a:rPr b="1" dirty="0" smtClean="0">
                <a:latin typeface="Helvetica" pitchFamily="34" charset="0"/>
                <a:sym typeface="Helvetica"/>
              </a:rPr>
              <a:t>fly</a:t>
            </a:r>
            <a:r>
              <a:rPr b="1" dirty="0">
                <a:latin typeface="Helvetica" pitchFamily="34" charset="0"/>
                <a:sym typeface="Helvetica"/>
              </a:rPr>
              <a:t>? </a:t>
            </a:r>
            <a:r>
              <a:rPr sz="1100" i="1" dirty="0">
                <a:latin typeface="Helvetica" pitchFamily="34" charset="0"/>
                <a:sym typeface="Helvetica"/>
              </a:rPr>
              <a:t>Toward RL.3.1</a:t>
            </a:r>
          </a:p>
          <a:p>
            <a:pPr marL="361383" indent="-361383">
              <a:buSzPct val="100000"/>
              <a:buFont typeface="Helvetica"/>
              <a:buAutoNum type="arabicPeriod"/>
              <a:defRPr sz="1800"/>
            </a:pPr>
            <a:endParaRPr dirty="0">
              <a:latin typeface="Helvetica" pitchFamily="34" charset="0"/>
              <a:sym typeface="Helvetica"/>
            </a:endParaRPr>
          </a:p>
          <a:p>
            <a:pPr marL="949691" indent="-342363">
              <a:buSzPct val="100000"/>
              <a:buFont typeface="Helvetica"/>
              <a:buAutoNum type="alphaUcPeriod"/>
              <a:defRPr sz="1800"/>
            </a:pPr>
            <a:r>
              <a:rPr dirty="0">
                <a:latin typeface="Helvetica" pitchFamily="34" charset="0"/>
                <a:sym typeface="Helvetica"/>
              </a:rPr>
              <a:t> </a:t>
            </a:r>
            <a:r>
              <a:rPr sz="1600" dirty="0">
                <a:latin typeface="Helvetica" pitchFamily="34" charset="0"/>
                <a:sym typeface="Helvetica"/>
              </a:rPr>
              <a:t>I am lonely at night.</a:t>
            </a:r>
          </a:p>
          <a:p>
            <a:pPr lvl="0">
              <a:defRPr sz="1800"/>
            </a:pPr>
            <a:endParaRPr sz="1600" dirty="0">
              <a:latin typeface="Helvetica" pitchFamily="34" charset="0"/>
              <a:sym typeface="Helvetica"/>
            </a:endParaRPr>
          </a:p>
          <a:p>
            <a:pPr marL="949691" indent="-342363">
              <a:buSzPct val="100000"/>
              <a:buFont typeface="Helvetica"/>
              <a:buAutoNum type="alphaUcPeriod" startAt="2"/>
              <a:defRPr sz="1800"/>
            </a:pPr>
            <a:r>
              <a:rPr sz="1600" dirty="0">
                <a:latin typeface="Helvetica" pitchFamily="34" charset="0"/>
                <a:sym typeface="Helvetica"/>
              </a:rPr>
              <a:t>You can be my friend.</a:t>
            </a:r>
          </a:p>
          <a:p>
            <a:pPr lvl="0">
              <a:defRPr sz="1800"/>
            </a:pPr>
            <a:endParaRPr sz="1600" dirty="0">
              <a:latin typeface="Helvetica" pitchFamily="34" charset="0"/>
              <a:sym typeface="Helvetica"/>
            </a:endParaRPr>
          </a:p>
          <a:p>
            <a:pPr marL="949691" indent="-342363">
              <a:buSzPct val="100000"/>
              <a:buFont typeface="Helvetica"/>
              <a:buAutoNum type="alphaUcPeriod" startAt="3"/>
              <a:defRPr sz="1800"/>
            </a:pPr>
            <a:r>
              <a:rPr sz="1600" dirty="0">
                <a:latin typeface="Helvetica" pitchFamily="34" charset="0"/>
                <a:sym typeface="Helvetica"/>
              </a:rPr>
              <a:t>If you stay awake at night I will help you shine</a:t>
            </a:r>
            <a:r>
              <a:rPr sz="1600" dirty="0" smtClean="0">
                <a:latin typeface="Helvetica" pitchFamily="34" charset="0"/>
                <a:sym typeface="Helvetica"/>
              </a:rPr>
              <a:t>.</a:t>
            </a:r>
            <a:endParaRPr lang="en-US" sz="1600" dirty="0" smtClean="0">
              <a:latin typeface="Helvetica" pitchFamily="34" charset="0"/>
              <a:sym typeface="Helvetica"/>
            </a:endParaRPr>
          </a:p>
          <a:p>
            <a:pPr marL="949691" indent="-342363">
              <a:buSzPct val="100000"/>
              <a:buFont typeface="Helvetica"/>
              <a:buAutoNum type="alphaUcPeriod" startAt="3"/>
              <a:defRPr sz="1800"/>
            </a:pPr>
            <a:endParaRPr sz="1600" dirty="0">
              <a:latin typeface="Helvetica" pitchFamily="34" charset="0"/>
              <a:sym typeface="Helvetica"/>
            </a:endParaRPr>
          </a:p>
          <a:p>
            <a:pPr marL="949691" indent="-342363">
              <a:buSzPct val="100000"/>
              <a:buFont typeface="Helvetica"/>
              <a:buAutoNum type="alphaUcPeriod" startAt="3"/>
              <a:defRPr sz="1800"/>
            </a:pPr>
            <a:r>
              <a:rPr sz="1600" dirty="0">
                <a:latin typeface="Helvetica" pitchFamily="34" charset="0"/>
                <a:sym typeface="Helvetica"/>
              </a:rPr>
              <a:t>I like to come out at night because it is quiet</a:t>
            </a:r>
            <a:r>
              <a:rPr dirty="0">
                <a:latin typeface="Helvetica" pitchFamily="34" charset="0"/>
                <a:sym typeface="Helvetica"/>
              </a:rPr>
              <a:t>. </a:t>
            </a:r>
          </a:p>
        </p:txBody>
      </p:sp>
      <p:graphicFrame>
        <p:nvGraphicFramePr>
          <p:cNvPr id="91" name="Table 91"/>
          <p:cNvGraphicFramePr/>
          <p:nvPr>
            <p:extLst>
              <p:ext uri="{D42A27DB-BD31-4B8C-83A1-F6EECF244321}">
                <p14:modId xmlns:p14="http://schemas.microsoft.com/office/powerpoint/2010/main" val="3092377308"/>
              </p:ext>
            </p:extLst>
          </p:nvPr>
        </p:nvGraphicFramePr>
        <p:xfrm>
          <a:off x="5372101" y="3812772"/>
          <a:ext cx="1752600" cy="1063834"/>
        </p:xfrm>
        <a:graphic>
          <a:graphicData uri="http://schemas.openxmlformats.org/drawingml/2006/table">
            <a:tbl>
              <a:tblPr firstRow="1"/>
              <a:tblGrid>
                <a:gridCol w="1752600"/>
              </a:tblGrid>
              <a:tr h="222586">
                <a:tc>
                  <a:txBody>
                    <a:bodyPr/>
                    <a:lstStyle/>
                    <a:p>
                      <a:pPr lvl="0" algn="ctr">
                        <a:lnSpc>
                          <a:spcPct val="115000"/>
                        </a:lnSpc>
                        <a:defRPr sz="1800" b="0" i="0"/>
                      </a:pPr>
                      <a:r>
                        <a:rPr lang="en-US" sz="800" b="1" i="1" dirty="0" smtClean="0"/>
                        <a:t>Toward RL.3.1  </a:t>
                      </a:r>
                      <a:r>
                        <a:rPr sz="800" b="1" i="1" dirty="0" smtClean="0"/>
                        <a:t>DOK </a:t>
                      </a:r>
                      <a:r>
                        <a:rPr sz="800" b="1" i="1" dirty="0"/>
                        <a:t>1 - </a:t>
                      </a:r>
                      <a:r>
                        <a:rPr sz="800" b="1" i="1" dirty="0" smtClean="0"/>
                        <a:t>C</a:t>
                      </a:r>
                      <a:r>
                        <a:rPr lang="en-US" sz="800" b="1" i="1" dirty="0" smtClean="0"/>
                        <a:t>f</a:t>
                      </a:r>
                      <a:endParaRPr sz="800" b="1"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773365">
                <a:tc>
                  <a:txBody>
                    <a:bodyPr/>
                    <a:lstStyle/>
                    <a:p>
                      <a:pPr lvl="0" algn="l">
                        <a:lnSpc>
                          <a:spcPct val="115000"/>
                        </a:lnSpc>
                        <a:defRPr sz="1800" b="0" i="0"/>
                      </a:pPr>
                      <a:r>
                        <a:rPr sz="800" b="1" dirty="0"/>
                        <a:t>Asks questions about characters, setting, events or conflicts in a text.</a:t>
                      </a:r>
                      <a:endParaRPr sz="800" dirty="0"/>
                    </a:p>
                    <a:p>
                      <a:pPr lvl="0" algn="l">
                        <a:lnSpc>
                          <a:spcPct val="115000"/>
                        </a:lnSpc>
                        <a:defRPr sz="1800" b="0" i="0"/>
                      </a:pPr>
                      <a:r>
                        <a:rPr sz="800" b="1" dirty="0"/>
                        <a:t>Answers who, what, when and where questions found explicitly in a text about characters, setting, events or conflicts.</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2" name="Table 92"/>
          <p:cNvGraphicFramePr/>
          <p:nvPr>
            <p:extLst>
              <p:ext uri="{D42A27DB-BD31-4B8C-83A1-F6EECF244321}">
                <p14:modId xmlns:p14="http://schemas.microsoft.com/office/powerpoint/2010/main" val="1925911849"/>
              </p:ext>
            </p:extLst>
          </p:nvPr>
        </p:nvGraphicFramePr>
        <p:xfrm>
          <a:off x="5448301" y="8814424"/>
          <a:ext cx="1676400" cy="733504"/>
        </p:xfrm>
        <a:graphic>
          <a:graphicData uri="http://schemas.openxmlformats.org/drawingml/2006/table">
            <a:tbl>
              <a:tblPr firstRow="1"/>
              <a:tblGrid>
                <a:gridCol w="1676400"/>
              </a:tblGrid>
              <a:tr h="172672">
                <a:tc>
                  <a:txBody>
                    <a:bodyPr/>
                    <a:lstStyle/>
                    <a:p>
                      <a:pPr lvl="0" algn="ctr">
                        <a:lnSpc>
                          <a:spcPct val="115000"/>
                        </a:lnSpc>
                        <a:defRPr sz="1800" b="0" i="0"/>
                      </a:pPr>
                      <a:r>
                        <a:rPr lang="en-US" sz="800" b="1" i="1" dirty="0" smtClean="0"/>
                        <a:t>Toward RL.3.1 </a:t>
                      </a:r>
                      <a:r>
                        <a:rPr sz="800" b="1" i="1" dirty="0" smtClean="0"/>
                        <a:t>DOK </a:t>
                      </a:r>
                      <a:r>
                        <a:rPr sz="800" b="1" i="1" dirty="0"/>
                        <a:t>2 – </a:t>
                      </a:r>
                      <a:r>
                        <a:rPr sz="800" b="1" i="1" dirty="0" smtClean="0"/>
                        <a:t>C</a:t>
                      </a:r>
                      <a:r>
                        <a:rPr lang="en-US" sz="800" b="0" i="1" dirty="0" smtClean="0"/>
                        <a:t>l</a:t>
                      </a:r>
                      <a:endParaRPr sz="800"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47879">
                <a:tc>
                  <a:txBody>
                    <a:bodyPr/>
                    <a:lstStyle/>
                    <a:p>
                      <a:pPr lvl="0" algn="l">
                        <a:lnSpc>
                          <a:spcPct val="115000"/>
                        </a:lnSpc>
                        <a:defRPr sz="1800" b="0" i="0"/>
                      </a:pPr>
                      <a:r>
                        <a:rPr sz="800" b="1" dirty="0"/>
                        <a:t>Answers questions about a new story (read but not discussed in class) by referring explicitly to the text as the basis for answers.</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7" name="Shape 81"/>
          <p:cNvSpPr/>
          <p:nvPr/>
        </p:nvSpPr>
        <p:spPr>
          <a:xfrm>
            <a:off x="1063723" y="648847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8" name="Shape 82"/>
          <p:cNvSpPr/>
          <p:nvPr/>
        </p:nvSpPr>
        <p:spPr>
          <a:xfrm>
            <a:off x="1063723" y="697803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19" name="Shape 83"/>
          <p:cNvSpPr/>
          <p:nvPr/>
        </p:nvSpPr>
        <p:spPr>
          <a:xfrm>
            <a:off x="1069759" y="746760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0" name="Shape 84"/>
          <p:cNvSpPr/>
          <p:nvPr/>
        </p:nvSpPr>
        <p:spPr>
          <a:xfrm>
            <a:off x="1069759" y="800100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Tree>
    <p:extLst>
      <p:ext uri="{BB962C8B-B14F-4D97-AF65-F5344CB8AC3E}">
        <p14:creationId xmlns:p14="http://schemas.microsoft.com/office/powerpoint/2010/main" val="1982215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sldNum" sz="quarter" idx="4294967295"/>
          </p:nvPr>
        </p:nvSpPr>
        <p:spPr>
          <a:xfrm>
            <a:off x="6557962" y="9522884"/>
            <a:ext cx="842012" cy="53551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18</a:t>
            </a:fld>
            <a:endParaRPr sz="1400" dirty="0">
              <a:solidFill>
                <a:srgbClr val="888888"/>
              </a:solidFill>
            </a:endParaRPr>
          </a:p>
        </p:txBody>
      </p:sp>
      <p:sp>
        <p:nvSpPr>
          <p:cNvPr id="95" name="Shape 95"/>
          <p:cNvSpPr/>
          <p:nvPr/>
        </p:nvSpPr>
        <p:spPr>
          <a:xfrm>
            <a:off x="410115" y="4789714"/>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96" name="Shape 96"/>
          <p:cNvSpPr/>
          <p:nvPr/>
        </p:nvSpPr>
        <p:spPr>
          <a:xfrm>
            <a:off x="323852" y="5120423"/>
            <a:ext cx="6534148" cy="289837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lvl="0">
              <a:defRPr sz="1800"/>
            </a:pPr>
            <a:r>
              <a:rPr b="1" dirty="0">
                <a:latin typeface="Helvetica" pitchFamily="34" charset="0"/>
                <a:sym typeface="Helvetica"/>
              </a:rPr>
              <a:t>4.  What sentence best summarizes the last paragraph </a:t>
            </a:r>
            <a:r>
              <a:rPr b="1" dirty="0" smtClean="0">
                <a:latin typeface="Helvetica" pitchFamily="34" charset="0"/>
                <a:sym typeface="Helvetica"/>
              </a:rPr>
              <a:t>in</a:t>
            </a:r>
            <a:endParaRPr lang="en-US" b="1" dirty="0" smtClean="0">
              <a:latin typeface="Helvetica" pitchFamily="34" charset="0"/>
              <a:sym typeface="Helvetica"/>
            </a:endParaRPr>
          </a:p>
          <a:p>
            <a:pPr lvl="0">
              <a:defRPr sz="1800"/>
            </a:pPr>
            <a:r>
              <a:rPr lang="en-US" b="1" dirty="0">
                <a:latin typeface="Helvetica" pitchFamily="34" charset="0"/>
                <a:sym typeface="Helvetica"/>
              </a:rPr>
              <a:t> </a:t>
            </a:r>
            <a:r>
              <a:rPr lang="en-US" b="1" dirty="0" smtClean="0">
                <a:latin typeface="Helvetica" pitchFamily="34" charset="0"/>
                <a:sym typeface="Helvetica"/>
              </a:rPr>
              <a:t>    </a:t>
            </a:r>
            <a:r>
              <a:rPr b="1" dirty="0" smtClean="0">
                <a:latin typeface="Helvetica" pitchFamily="34" charset="0"/>
                <a:sym typeface="Helvetica"/>
              </a:rPr>
              <a:t>the </a:t>
            </a:r>
            <a:r>
              <a:rPr b="1" dirty="0">
                <a:latin typeface="Helvetica" pitchFamily="34" charset="0"/>
                <a:sym typeface="Helvetica"/>
              </a:rPr>
              <a:t>story? </a:t>
            </a:r>
            <a:r>
              <a:rPr sz="1100" i="1" dirty="0">
                <a:latin typeface="Helvetica" pitchFamily="34" charset="0"/>
                <a:sym typeface="Helvetica"/>
              </a:rPr>
              <a:t>Toward RL.3.2</a:t>
            </a:r>
          </a:p>
          <a:p>
            <a:pPr marL="361383" indent="-361383">
              <a:buSzPct val="100000"/>
              <a:buFont typeface="Helvetica"/>
              <a:buAutoNum type="arabicPeriod"/>
              <a:defRPr sz="1800"/>
            </a:pPr>
            <a:endParaRPr dirty="0">
              <a:latin typeface="Helvetica" pitchFamily="34" charset="0"/>
              <a:sym typeface="Helvetica"/>
            </a:endParaRPr>
          </a:p>
          <a:p>
            <a:pPr marL="911650" indent="-304322">
              <a:buSzPct val="100000"/>
              <a:buFont typeface="Helvetica"/>
              <a:buAutoNum type="alphaUcPeriod"/>
              <a:defRPr sz="1800"/>
            </a:pPr>
            <a:r>
              <a:rPr sz="1600" dirty="0">
                <a:latin typeface="Helvetica" pitchFamily="34" charset="0"/>
                <a:sym typeface="Helvetica"/>
              </a:rPr>
              <a:t>The fly was happy because it finally felt special. </a:t>
            </a:r>
          </a:p>
          <a:p>
            <a:pPr lvl="0">
              <a:defRPr sz="1800"/>
            </a:pPr>
            <a:endParaRPr sz="1600" dirty="0">
              <a:latin typeface="Helvetica" pitchFamily="34" charset="0"/>
              <a:sym typeface="Helvetica"/>
            </a:endParaRPr>
          </a:p>
          <a:p>
            <a:pPr marL="911650" indent="-304322">
              <a:buSzPct val="100000"/>
              <a:buFont typeface="Helvetica"/>
              <a:buAutoNum type="alphaUcPeriod" startAt="2"/>
              <a:defRPr sz="1800"/>
            </a:pPr>
            <a:r>
              <a:rPr sz="1600" dirty="0">
                <a:latin typeface="Helvetica" pitchFamily="34" charset="0"/>
                <a:sym typeface="Helvetica"/>
              </a:rPr>
              <a:t>The fly was happy because he was more special than his friends.</a:t>
            </a:r>
          </a:p>
          <a:p>
            <a:pPr lvl="0">
              <a:defRPr sz="1800"/>
            </a:pPr>
            <a:endParaRPr sz="1600" dirty="0">
              <a:latin typeface="Helvetica" pitchFamily="34" charset="0"/>
              <a:sym typeface="Helvetica"/>
            </a:endParaRPr>
          </a:p>
          <a:p>
            <a:pPr marL="911650" indent="-304322">
              <a:buSzPct val="100000"/>
              <a:buFont typeface="Helvetica"/>
              <a:buAutoNum type="alphaUcPeriod" startAt="3"/>
              <a:defRPr sz="1800"/>
            </a:pPr>
            <a:r>
              <a:rPr sz="1600" dirty="0">
                <a:latin typeface="Helvetica" pitchFamily="34" charset="0"/>
                <a:sym typeface="Helvetica"/>
              </a:rPr>
              <a:t>The fly was glad to finally sleep.</a:t>
            </a:r>
          </a:p>
          <a:p>
            <a:pPr lvl="0">
              <a:defRPr sz="1800"/>
            </a:pPr>
            <a:endParaRPr sz="1600" dirty="0">
              <a:latin typeface="Helvetica" pitchFamily="34" charset="0"/>
              <a:sym typeface="Helvetica"/>
            </a:endParaRPr>
          </a:p>
          <a:p>
            <a:pPr marL="911650" indent="-304322">
              <a:buSzPct val="100000"/>
              <a:buFont typeface="Helvetica"/>
              <a:buAutoNum type="alphaUcPeriod" startAt="4"/>
              <a:defRPr sz="1800"/>
            </a:pPr>
            <a:r>
              <a:rPr sz="1600" dirty="0">
                <a:latin typeface="Helvetica" pitchFamily="34" charset="0"/>
                <a:sym typeface="Helvetica"/>
              </a:rPr>
              <a:t>The moon was happy. </a:t>
            </a:r>
          </a:p>
        </p:txBody>
      </p:sp>
      <p:sp>
        <p:nvSpPr>
          <p:cNvPr id="97" name="Shape 97"/>
          <p:cNvSpPr/>
          <p:nvPr/>
        </p:nvSpPr>
        <p:spPr>
          <a:xfrm>
            <a:off x="564639" y="5990773"/>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98" name="Shape 98"/>
          <p:cNvSpPr/>
          <p:nvPr/>
        </p:nvSpPr>
        <p:spPr>
          <a:xfrm>
            <a:off x="551799" y="7722109"/>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99" name="Shape 99"/>
          <p:cNvSpPr/>
          <p:nvPr/>
        </p:nvSpPr>
        <p:spPr>
          <a:xfrm>
            <a:off x="564639" y="72390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100" name="Shape 100"/>
          <p:cNvSpPr/>
          <p:nvPr/>
        </p:nvSpPr>
        <p:spPr>
          <a:xfrm>
            <a:off x="564639" y="651142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102" name="Shape 102"/>
          <p:cNvSpPr/>
          <p:nvPr/>
        </p:nvSpPr>
        <p:spPr>
          <a:xfrm>
            <a:off x="341606" y="507128"/>
            <a:ext cx="6821193" cy="3365309"/>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lvl="0">
              <a:defRPr sz="1800"/>
            </a:pPr>
            <a:r>
              <a:rPr b="1" dirty="0">
                <a:latin typeface="Helvetica" pitchFamily="34" charset="0"/>
                <a:sym typeface="Helvetica"/>
              </a:rPr>
              <a:t>3.  </a:t>
            </a:r>
            <a:r>
              <a:rPr lang="en-US" b="1" dirty="0" smtClean="0">
                <a:latin typeface="Helvetica" pitchFamily="34" charset="0"/>
                <a:sym typeface="Helvetica"/>
              </a:rPr>
              <a:t>Why didn’t the mouse’s mother want it to shine</a:t>
            </a:r>
            <a:r>
              <a:rPr b="1" dirty="0" smtClean="0">
                <a:latin typeface="Helvetica" pitchFamily="34" charset="0"/>
                <a:sym typeface="Helvetica"/>
              </a:rPr>
              <a:t>? </a:t>
            </a:r>
            <a:r>
              <a:rPr sz="1100" i="1" dirty="0">
                <a:latin typeface="Helvetica" pitchFamily="34" charset="0"/>
                <a:sym typeface="Helvetica"/>
              </a:rPr>
              <a:t>Toward RL.3.2</a:t>
            </a:r>
          </a:p>
          <a:p>
            <a:pPr marL="361383" indent="-361383">
              <a:buSzPct val="100000"/>
              <a:buFont typeface="Helvetica"/>
              <a:buAutoNum type="arabicPeriod"/>
              <a:defRPr sz="1800"/>
            </a:pPr>
            <a:endParaRPr dirty="0">
              <a:latin typeface="Helvetica" pitchFamily="34" charset="0"/>
              <a:sym typeface="Helvetica"/>
            </a:endParaRPr>
          </a:p>
          <a:p>
            <a:pPr marL="968711" indent="-361383">
              <a:buSzPct val="100000"/>
              <a:buFont typeface="Helvetica"/>
              <a:buAutoNum type="alphaUcPeriod"/>
              <a:defRPr sz="1800"/>
            </a:pPr>
            <a:r>
              <a:rPr sz="1600" dirty="0">
                <a:latin typeface="Helvetica" pitchFamily="34" charset="0"/>
                <a:sym typeface="Helvetica"/>
              </a:rPr>
              <a:t>The mother didn’t want the mouse to be made fun of by the other mice and animals. </a:t>
            </a:r>
            <a:endParaRPr lang="en-US" sz="1600" dirty="0" smtClean="0">
              <a:latin typeface="Helvetica" pitchFamily="34" charset="0"/>
              <a:sym typeface="Helvetica"/>
            </a:endParaRPr>
          </a:p>
          <a:p>
            <a:pPr marL="968711" indent="-361383">
              <a:buSzPct val="100000"/>
              <a:buFont typeface="Helvetica"/>
              <a:buAutoNum type="alphaUcPeriod"/>
              <a:defRPr sz="1800"/>
            </a:pPr>
            <a:endParaRPr sz="1600" dirty="0">
              <a:latin typeface="Helvetica" pitchFamily="34" charset="0"/>
              <a:sym typeface="Helvetica"/>
            </a:endParaRPr>
          </a:p>
          <a:p>
            <a:pPr marL="911650" indent="-304322">
              <a:buSzPct val="100000"/>
              <a:buFont typeface="Helvetica"/>
              <a:buAutoNum type="alphaUcPeriod" startAt="2"/>
              <a:defRPr sz="1800"/>
            </a:pPr>
            <a:r>
              <a:rPr sz="1600" dirty="0">
                <a:latin typeface="Helvetica" pitchFamily="34" charset="0"/>
                <a:sym typeface="Helvetica"/>
              </a:rPr>
              <a:t>The mother thought it was dangerous because mice have to be able to hide. </a:t>
            </a:r>
            <a:endParaRPr lang="en-US" sz="1600" dirty="0" smtClean="0">
              <a:latin typeface="Helvetica" pitchFamily="34" charset="0"/>
              <a:sym typeface="Helvetica"/>
            </a:endParaRPr>
          </a:p>
          <a:p>
            <a:pPr marL="911650" indent="-304322">
              <a:buSzPct val="100000"/>
              <a:buFont typeface="Helvetica"/>
              <a:buAutoNum type="alphaUcPeriod" startAt="2"/>
              <a:defRPr sz="1800"/>
            </a:pPr>
            <a:endParaRPr sz="1600" dirty="0">
              <a:latin typeface="Helvetica" pitchFamily="34" charset="0"/>
              <a:sym typeface="Helvetica"/>
            </a:endParaRPr>
          </a:p>
          <a:p>
            <a:pPr marL="911650" indent="-304322">
              <a:buSzPct val="100000"/>
              <a:buFont typeface="Helvetica"/>
              <a:buAutoNum type="alphaUcPeriod" startAt="2"/>
              <a:defRPr sz="1800"/>
            </a:pPr>
            <a:r>
              <a:rPr sz="1600" dirty="0">
                <a:latin typeface="Helvetica" pitchFamily="34" charset="0"/>
                <a:sym typeface="Helvetica"/>
              </a:rPr>
              <a:t>The mother thought a mouse should not shine because it would look silly</a:t>
            </a:r>
            <a:r>
              <a:rPr sz="1600" dirty="0" smtClean="0">
                <a:latin typeface="Helvetica" pitchFamily="34" charset="0"/>
                <a:sym typeface="Helvetica"/>
              </a:rPr>
              <a:t>.</a:t>
            </a:r>
            <a:endParaRPr lang="en-US" sz="1600" dirty="0" smtClean="0">
              <a:latin typeface="Helvetica" pitchFamily="34" charset="0"/>
              <a:sym typeface="Helvetica"/>
            </a:endParaRPr>
          </a:p>
          <a:p>
            <a:pPr marL="911650" indent="-304322">
              <a:buSzPct val="100000"/>
              <a:buFont typeface="Helvetica"/>
              <a:buAutoNum type="alphaUcPeriod" startAt="2"/>
              <a:defRPr sz="1800"/>
            </a:pPr>
            <a:endParaRPr sz="1600" dirty="0">
              <a:latin typeface="Helvetica" pitchFamily="34" charset="0"/>
              <a:sym typeface="Helvetica"/>
            </a:endParaRPr>
          </a:p>
          <a:p>
            <a:pPr marL="911650" indent="-304322">
              <a:buSzPct val="100000"/>
              <a:buFont typeface="Helvetica"/>
              <a:buAutoNum type="alphaUcPeriod" startAt="2"/>
              <a:defRPr sz="1800"/>
            </a:pPr>
            <a:r>
              <a:rPr sz="1600" dirty="0">
                <a:latin typeface="Helvetica" pitchFamily="34" charset="0"/>
                <a:sym typeface="Helvetica"/>
              </a:rPr>
              <a:t>The mother didn’t want the mouse to shine because then it would be awake at night and sleep during the day. </a:t>
            </a:r>
          </a:p>
        </p:txBody>
      </p:sp>
      <p:sp>
        <p:nvSpPr>
          <p:cNvPr id="103" name="Shape 103"/>
          <p:cNvSpPr/>
          <p:nvPr/>
        </p:nvSpPr>
        <p:spPr>
          <a:xfrm>
            <a:off x="685182" y="255349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04" name="Shape 104"/>
          <p:cNvSpPr/>
          <p:nvPr/>
        </p:nvSpPr>
        <p:spPr>
          <a:xfrm>
            <a:off x="692373" y="1839205"/>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05" name="Shape 105"/>
          <p:cNvSpPr/>
          <p:nvPr/>
        </p:nvSpPr>
        <p:spPr>
          <a:xfrm>
            <a:off x="681363" y="3276600"/>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06" name="Shape 106"/>
          <p:cNvSpPr/>
          <p:nvPr/>
        </p:nvSpPr>
        <p:spPr>
          <a:xfrm>
            <a:off x="705213" y="107874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aphicFrame>
        <p:nvGraphicFramePr>
          <p:cNvPr id="107" name="Table 107"/>
          <p:cNvGraphicFramePr/>
          <p:nvPr>
            <p:extLst>
              <p:ext uri="{D42A27DB-BD31-4B8C-83A1-F6EECF244321}">
                <p14:modId xmlns:p14="http://schemas.microsoft.com/office/powerpoint/2010/main" val="300091690"/>
              </p:ext>
            </p:extLst>
          </p:nvPr>
        </p:nvGraphicFramePr>
        <p:xfrm>
          <a:off x="5560012" y="3886200"/>
          <a:ext cx="1600200" cy="759029"/>
        </p:xfrm>
        <a:graphic>
          <a:graphicData uri="http://schemas.openxmlformats.org/drawingml/2006/table">
            <a:tbl>
              <a:tblPr firstRow="1"/>
              <a:tblGrid>
                <a:gridCol w="1600200"/>
              </a:tblGrid>
              <a:tr h="198197">
                <a:tc>
                  <a:txBody>
                    <a:bodyPr/>
                    <a:lstStyle/>
                    <a:p>
                      <a:pPr lvl="0" algn="ctr">
                        <a:lnSpc>
                          <a:spcPct val="115000"/>
                        </a:lnSpc>
                        <a:defRPr sz="1800" b="0" i="0"/>
                      </a:pPr>
                      <a:r>
                        <a:rPr lang="en-US" sz="800" b="1" i="1" dirty="0" smtClean="0"/>
                        <a:t>Toward RL.3.2</a:t>
                      </a:r>
                      <a:r>
                        <a:rPr lang="en-US" sz="800" b="1" i="1" baseline="0" dirty="0" smtClean="0"/>
                        <a:t>  </a:t>
                      </a:r>
                      <a:r>
                        <a:rPr sz="800" b="1" i="1" dirty="0" smtClean="0"/>
                        <a:t>DOK </a:t>
                      </a:r>
                      <a:r>
                        <a:rPr sz="800" b="1" i="1" dirty="0"/>
                        <a:t>1 – Cf </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14152">
                <a:tc>
                  <a:txBody>
                    <a:bodyPr/>
                    <a:lstStyle/>
                    <a:p>
                      <a:pPr lvl="0" algn="l">
                        <a:lnSpc>
                          <a:spcPct val="115000"/>
                        </a:lnSpc>
                        <a:defRPr sz="1800" b="0" i="0"/>
                      </a:pPr>
                      <a:r>
                        <a:rPr sz="800" b="1" dirty="0"/>
                        <a:t>Answers who, what, when, where and how questions requiring a description of key details in a fable, folktale or myth. </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108" name="Table 108"/>
          <p:cNvGraphicFramePr/>
          <p:nvPr>
            <p:extLst>
              <p:ext uri="{D42A27DB-BD31-4B8C-83A1-F6EECF244321}">
                <p14:modId xmlns:p14="http://schemas.microsoft.com/office/powerpoint/2010/main" val="3182738483"/>
              </p:ext>
            </p:extLst>
          </p:nvPr>
        </p:nvGraphicFramePr>
        <p:xfrm>
          <a:off x="5678588" y="8382000"/>
          <a:ext cx="1484212" cy="457200"/>
        </p:xfrm>
        <a:graphic>
          <a:graphicData uri="http://schemas.openxmlformats.org/drawingml/2006/table">
            <a:tbl>
              <a:tblPr firstRow="1"/>
              <a:tblGrid>
                <a:gridCol w="1484212"/>
              </a:tblGrid>
              <a:tr h="146885">
                <a:tc>
                  <a:txBody>
                    <a:bodyPr/>
                    <a:lstStyle/>
                    <a:p>
                      <a:pPr lvl="0" algn="ctr">
                        <a:lnSpc>
                          <a:spcPct val="115000"/>
                        </a:lnSpc>
                        <a:defRPr sz="1800" b="0" i="0"/>
                      </a:pPr>
                      <a:r>
                        <a:rPr lang="en-US" sz="800" b="1" i="1" dirty="0" smtClean="0"/>
                        <a:t>Toward RL.3.2  </a:t>
                      </a:r>
                      <a:r>
                        <a:rPr sz="800" b="1" i="1" dirty="0" smtClean="0"/>
                        <a:t>DOK </a:t>
                      </a:r>
                      <a:r>
                        <a:rPr sz="800" b="1" i="1" dirty="0"/>
                        <a:t>2 – </a:t>
                      </a:r>
                      <a:r>
                        <a:rPr sz="800" b="1" i="1" dirty="0" smtClean="0"/>
                        <a:t>C</a:t>
                      </a:r>
                      <a:r>
                        <a:rPr sz="800" i="1" dirty="0" smtClean="0"/>
                        <a:t>i</a:t>
                      </a:r>
                      <a:endParaRPr sz="800"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310315">
                <a:tc>
                  <a:txBody>
                    <a:bodyPr/>
                    <a:lstStyle/>
                    <a:p>
                      <a:pPr lvl="0" algn="l">
                        <a:lnSpc>
                          <a:spcPct val="115000"/>
                        </a:lnSpc>
                        <a:defRPr sz="1800" b="0" i="0"/>
                      </a:pPr>
                      <a:r>
                        <a:rPr sz="800" b="1" dirty="0"/>
                        <a:t>Uses text evidence to summarize key details of a text.</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400232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sldNum" sz="quarter" idx="4294967295"/>
          </p:nvPr>
        </p:nvSpPr>
        <p:spPr>
          <a:xfrm>
            <a:off x="6557962" y="9522884"/>
            <a:ext cx="842012" cy="53551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19</a:t>
            </a:fld>
            <a:endParaRPr sz="1400" dirty="0">
              <a:solidFill>
                <a:srgbClr val="888888"/>
              </a:solidFill>
            </a:endParaRPr>
          </a:p>
        </p:txBody>
      </p:sp>
      <p:sp>
        <p:nvSpPr>
          <p:cNvPr id="111" name="Shape 111"/>
          <p:cNvSpPr/>
          <p:nvPr/>
        </p:nvSpPr>
        <p:spPr>
          <a:xfrm>
            <a:off x="526422" y="4876800"/>
            <a:ext cx="6714586"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12" name="Shape 112"/>
          <p:cNvSpPr/>
          <p:nvPr/>
        </p:nvSpPr>
        <p:spPr>
          <a:xfrm>
            <a:off x="565946" y="609600"/>
            <a:ext cx="6292054" cy="3283093"/>
          </a:xfrm>
          <a:prstGeom prst="rect">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48331" tIns="48331" rIns="48331" bIns="48331" numCol="1" anchor="t">
            <a:spAutoFit/>
          </a:bodyPr>
          <a:lstStyle/>
          <a:p>
            <a:pPr lvl="0">
              <a:defRPr sz="1800"/>
            </a:pPr>
            <a:r>
              <a:rPr lang="en-US" b="1" dirty="0" smtClean="0">
                <a:latin typeface="Helvetica" pitchFamily="34" charset="0"/>
                <a:sym typeface="Helvetica"/>
              </a:rPr>
              <a:t>5</a:t>
            </a:r>
            <a:r>
              <a:rPr b="1" dirty="0" smtClean="0">
                <a:latin typeface="Helvetica" pitchFamily="34" charset="0"/>
                <a:sym typeface="Helvetica"/>
              </a:rPr>
              <a:t>. </a:t>
            </a:r>
            <a:r>
              <a:rPr b="1" dirty="0">
                <a:latin typeface="Helvetica" pitchFamily="34" charset="0"/>
                <a:sym typeface="Helvetica"/>
              </a:rPr>
              <a:t>What do you predict will happen at night with fly </a:t>
            </a:r>
            <a:r>
              <a:rPr b="1" dirty="0" smtClean="0">
                <a:latin typeface="Helvetica" pitchFamily="34" charset="0"/>
                <a:sym typeface="Helvetica"/>
              </a:rPr>
              <a:t>and</a:t>
            </a:r>
            <a:endParaRPr lang="en-US" b="1" dirty="0" smtClean="0">
              <a:latin typeface="Helvetica" pitchFamily="34" charset="0"/>
              <a:sym typeface="Helvetica"/>
            </a:endParaRPr>
          </a:p>
          <a:p>
            <a:pPr lvl="0">
              <a:defRPr sz="1800"/>
            </a:pPr>
            <a:r>
              <a:rPr lang="en-US" b="1" dirty="0">
                <a:latin typeface="Helvetica" pitchFamily="34" charset="0"/>
                <a:sym typeface="Helvetica"/>
              </a:rPr>
              <a:t> </a:t>
            </a:r>
            <a:r>
              <a:rPr lang="en-US" b="1" dirty="0" smtClean="0">
                <a:latin typeface="Helvetica" pitchFamily="34" charset="0"/>
                <a:sym typeface="Helvetica"/>
              </a:rPr>
              <a:t>   </a:t>
            </a:r>
            <a:r>
              <a:rPr b="1" dirty="0" smtClean="0">
                <a:latin typeface="Helvetica" pitchFamily="34" charset="0"/>
                <a:sym typeface="Helvetica"/>
              </a:rPr>
              <a:t>moon</a:t>
            </a:r>
            <a:r>
              <a:rPr b="1" dirty="0">
                <a:latin typeface="Helvetica" pitchFamily="34" charset="0"/>
                <a:sym typeface="Helvetica"/>
              </a:rPr>
              <a:t>?  </a:t>
            </a:r>
            <a:r>
              <a:rPr sz="1100" i="1" dirty="0">
                <a:latin typeface="Helvetica" pitchFamily="34" charset="0"/>
                <a:sym typeface="Helvetica"/>
              </a:rPr>
              <a:t>Toward </a:t>
            </a:r>
            <a:r>
              <a:rPr sz="1100" i="1" dirty="0" smtClean="0">
                <a:latin typeface="Helvetica" pitchFamily="34" charset="0"/>
                <a:sym typeface="Helvetica"/>
              </a:rPr>
              <a:t>RL.3.3</a:t>
            </a:r>
            <a:endParaRPr lang="en-US" sz="1100" i="1" dirty="0" smtClean="0">
              <a:latin typeface="Helvetica" pitchFamily="34" charset="0"/>
              <a:sym typeface="Helvetica"/>
            </a:endParaRPr>
          </a:p>
          <a:p>
            <a:pPr lvl="0">
              <a:defRPr sz="1800"/>
            </a:pPr>
            <a:endParaRPr sz="1100" dirty="0">
              <a:latin typeface="Helvetica" pitchFamily="34" charset="0"/>
              <a:sym typeface="Helvetica"/>
            </a:endParaRPr>
          </a:p>
          <a:p>
            <a:pPr marL="949691" indent="-342363">
              <a:buSzPct val="100000"/>
              <a:buFont typeface="Helvetica"/>
              <a:buAutoNum type="alphaUcPeriod"/>
              <a:defRPr sz="1800"/>
            </a:pPr>
            <a:r>
              <a:rPr sz="1600" dirty="0">
                <a:latin typeface="Helvetica" pitchFamily="34" charset="0"/>
                <a:sym typeface="Helvetica"/>
              </a:rPr>
              <a:t>Fly will teach all the other flies how to turn into fireflies and shine too</a:t>
            </a:r>
            <a:r>
              <a:rPr sz="1600" dirty="0" smtClean="0">
                <a:latin typeface="Helvetica" pitchFamily="34" charset="0"/>
                <a:sym typeface="Helvetica"/>
              </a:rPr>
              <a:t>.</a:t>
            </a:r>
            <a:endParaRPr lang="en-US" sz="1600" dirty="0" smtClean="0">
              <a:latin typeface="Helvetica" pitchFamily="34" charset="0"/>
              <a:sym typeface="Helvetica"/>
            </a:endParaRPr>
          </a:p>
          <a:p>
            <a:pPr marL="949691" indent="-342363">
              <a:buSzPct val="100000"/>
              <a:buFont typeface="Helvetica"/>
              <a:buAutoNum type="alphaUcPeriod"/>
              <a:defRPr sz="1800"/>
            </a:pPr>
            <a:endParaRPr sz="1600" dirty="0">
              <a:latin typeface="Helvetica" pitchFamily="34" charset="0"/>
              <a:sym typeface="Helvetica"/>
            </a:endParaRPr>
          </a:p>
          <a:p>
            <a:pPr marL="949691" indent="-342363">
              <a:buSzPct val="100000"/>
              <a:buFont typeface="Helvetica"/>
              <a:buAutoNum type="alphaUcPeriod"/>
              <a:defRPr sz="1800"/>
            </a:pPr>
            <a:r>
              <a:rPr sz="1600" dirty="0">
                <a:latin typeface="Helvetica" pitchFamily="34" charset="0"/>
                <a:sym typeface="Helvetica"/>
              </a:rPr>
              <a:t>The moon and fly will live happily ever after</a:t>
            </a:r>
            <a:r>
              <a:rPr sz="1600" dirty="0" smtClean="0">
                <a:latin typeface="Helvetica" pitchFamily="34" charset="0"/>
                <a:sym typeface="Helvetica"/>
              </a:rPr>
              <a:t>.</a:t>
            </a:r>
            <a:endParaRPr lang="en-US" sz="1600" dirty="0" smtClean="0">
              <a:latin typeface="Helvetica" pitchFamily="34" charset="0"/>
              <a:sym typeface="Helvetica"/>
            </a:endParaRPr>
          </a:p>
          <a:p>
            <a:pPr marL="949691" indent="-342363">
              <a:buSzPct val="100000"/>
              <a:buFont typeface="Helvetica"/>
              <a:buAutoNum type="alphaUcPeriod"/>
              <a:defRPr sz="1800"/>
            </a:pPr>
            <a:endParaRPr sz="1600" dirty="0">
              <a:latin typeface="Helvetica" pitchFamily="34" charset="0"/>
              <a:sym typeface="Helvetica"/>
            </a:endParaRPr>
          </a:p>
          <a:p>
            <a:pPr marL="949691" indent="-342363">
              <a:buSzPct val="100000"/>
              <a:buFont typeface="Helvetica"/>
              <a:buAutoNum type="alphaUcPeriod"/>
              <a:defRPr sz="1800"/>
            </a:pPr>
            <a:r>
              <a:rPr sz="1600" dirty="0">
                <a:latin typeface="Helvetica" pitchFamily="34" charset="0"/>
                <a:sym typeface="Helvetica"/>
              </a:rPr>
              <a:t>Fly will welcome the moon every night and become his friend like he promised. </a:t>
            </a:r>
            <a:endParaRPr lang="en-US" sz="1600" dirty="0" smtClean="0">
              <a:latin typeface="Helvetica" pitchFamily="34" charset="0"/>
              <a:sym typeface="Helvetica"/>
            </a:endParaRPr>
          </a:p>
          <a:p>
            <a:pPr marL="949691" indent="-342363">
              <a:buSzPct val="100000"/>
              <a:buFont typeface="Helvetica"/>
              <a:buAutoNum type="alphaUcPeriod"/>
              <a:defRPr sz="1800"/>
            </a:pPr>
            <a:endParaRPr sz="1600" dirty="0">
              <a:latin typeface="Helvetica" pitchFamily="34" charset="0"/>
              <a:sym typeface="Helvetica"/>
            </a:endParaRPr>
          </a:p>
          <a:p>
            <a:pPr marL="949691" indent="-342363">
              <a:buSzPct val="100000"/>
              <a:buFont typeface="Helvetica"/>
              <a:buAutoNum type="alphaUcPeriod"/>
              <a:defRPr sz="1800"/>
            </a:pPr>
            <a:r>
              <a:rPr sz="1600" dirty="0">
                <a:latin typeface="Helvetica" pitchFamily="34" charset="0"/>
                <a:sym typeface="Helvetica"/>
              </a:rPr>
              <a:t>The moon will make all the other insects and animals shine too.</a:t>
            </a:r>
          </a:p>
        </p:txBody>
      </p:sp>
      <p:sp>
        <p:nvSpPr>
          <p:cNvPr id="113" name="Shape 113"/>
          <p:cNvSpPr/>
          <p:nvPr/>
        </p:nvSpPr>
        <p:spPr>
          <a:xfrm>
            <a:off x="868117" y="1392464"/>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114" name="Shape 114"/>
          <p:cNvSpPr/>
          <p:nvPr/>
        </p:nvSpPr>
        <p:spPr>
          <a:xfrm>
            <a:off x="852431" y="3304877"/>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115" name="Shape 115"/>
          <p:cNvSpPr/>
          <p:nvPr/>
        </p:nvSpPr>
        <p:spPr>
          <a:xfrm>
            <a:off x="854434" y="2606015"/>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sp>
        <p:nvSpPr>
          <p:cNvPr id="116" name="Shape 116"/>
          <p:cNvSpPr/>
          <p:nvPr/>
        </p:nvSpPr>
        <p:spPr>
          <a:xfrm>
            <a:off x="845557" y="2113645"/>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itchFamily="34" charset="0"/>
            </a:endParaRPr>
          </a:p>
        </p:txBody>
      </p:sp>
      <p:graphicFrame>
        <p:nvGraphicFramePr>
          <p:cNvPr id="124" name="Table 124"/>
          <p:cNvGraphicFramePr/>
          <p:nvPr>
            <p:extLst>
              <p:ext uri="{D42A27DB-BD31-4B8C-83A1-F6EECF244321}">
                <p14:modId xmlns:p14="http://schemas.microsoft.com/office/powerpoint/2010/main" val="2261123805"/>
              </p:ext>
            </p:extLst>
          </p:nvPr>
        </p:nvGraphicFramePr>
        <p:xfrm>
          <a:off x="5638800" y="3816493"/>
          <a:ext cx="1524000" cy="762000"/>
        </p:xfrm>
        <a:graphic>
          <a:graphicData uri="http://schemas.openxmlformats.org/drawingml/2006/table">
            <a:tbl>
              <a:tblPr firstRow="1"/>
              <a:tblGrid>
                <a:gridCol w="1524000"/>
              </a:tblGrid>
              <a:tr h="146885">
                <a:tc>
                  <a:txBody>
                    <a:bodyPr/>
                    <a:lstStyle/>
                    <a:p>
                      <a:pPr lvl="0" algn="ctr">
                        <a:lnSpc>
                          <a:spcPct val="115000"/>
                        </a:lnSpc>
                        <a:defRPr sz="1800" b="0" i="0"/>
                      </a:pPr>
                      <a:r>
                        <a:rPr lang="en-US" sz="800" b="1" i="1" dirty="0" smtClean="0"/>
                        <a:t>Toward RL</a:t>
                      </a:r>
                      <a:r>
                        <a:rPr lang="en-US" sz="800" b="1" i="1" baseline="0" dirty="0" smtClean="0"/>
                        <a:t> 3.3 </a:t>
                      </a:r>
                      <a:r>
                        <a:rPr lang="en-US" sz="800" b="1" i="1" dirty="0" smtClean="0"/>
                        <a:t>DOK 2 – </a:t>
                      </a:r>
                      <a:r>
                        <a:rPr lang="en-US" sz="800" b="1" i="1" baseline="0" dirty="0" smtClean="0"/>
                        <a:t> Cj</a:t>
                      </a:r>
                      <a:endParaRPr sz="800" i="1" dirty="0"/>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615115">
                <a:tc>
                  <a:txBody>
                    <a:bodyPr/>
                    <a:lstStyle/>
                    <a:p>
                      <a:pPr lvl="0" algn="l">
                        <a:lnSpc>
                          <a:spcPct val="115000"/>
                        </a:lnSpc>
                        <a:defRPr sz="1800" b="0" i="0"/>
                      </a:pPr>
                      <a:r>
                        <a:rPr sz="800" b="1" dirty="0"/>
                        <a:t>Make logical predictions about how a character’s trait may influence an action in a text, supported with textual details.</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6" name="Shape 128"/>
          <p:cNvSpPr/>
          <p:nvPr/>
        </p:nvSpPr>
        <p:spPr>
          <a:xfrm>
            <a:off x="575471" y="5102911"/>
            <a:ext cx="6305550" cy="3396086"/>
          </a:xfrm>
          <a:prstGeom prst="rect">
            <a:avLst/>
          </a:prstGeom>
          <a:ln w="12700">
            <a:miter lim="400000"/>
          </a:ln>
          <a:extLst>
            <a:ext uri="{C572A759-6A51-4108-AA02-DFA0A04FC94B}">
              <ma14:wrappingTextBoxFlag xmlns="" xmlns:ma14="http://schemas.microsoft.com/office/mac/drawingml/2011/main" val="1"/>
            </a:ext>
          </a:extLst>
        </p:spPr>
        <p:txBody>
          <a:bodyPr wrap="square" lIns="50941" tIns="50941" rIns="50941" bIns="50941">
            <a:spAutoFit/>
          </a:bodyPr>
          <a:lstStyle/>
          <a:p>
            <a:pPr lvl="0">
              <a:defRPr sz="1800"/>
            </a:pPr>
            <a:r>
              <a:rPr lang="en-US" b="1" dirty="0" smtClean="0">
                <a:latin typeface="Helvetica" pitchFamily="34" charset="0"/>
                <a:sym typeface="Helvetica"/>
              </a:rPr>
              <a:t>6</a:t>
            </a:r>
            <a:r>
              <a:rPr b="1" dirty="0" smtClean="0">
                <a:latin typeface="Helvetica" pitchFamily="34" charset="0"/>
                <a:sym typeface="Helvetica"/>
              </a:rPr>
              <a:t>. </a:t>
            </a:r>
            <a:r>
              <a:rPr b="1" dirty="0">
                <a:latin typeface="Helvetica" pitchFamily="34" charset="0"/>
                <a:sym typeface="Helvetica"/>
              </a:rPr>
              <a:t>Why did the moth and mouse not see the fly until it </a:t>
            </a:r>
            <a:r>
              <a:rPr lang="en-US" b="1" dirty="0" smtClean="0">
                <a:latin typeface="Helvetica" pitchFamily="34" charset="0"/>
                <a:sym typeface="Helvetica"/>
              </a:rPr>
              <a:t> </a:t>
            </a:r>
          </a:p>
          <a:p>
            <a:pPr lvl="0">
              <a:defRPr sz="1800"/>
            </a:pPr>
            <a:r>
              <a:rPr lang="en-US" b="1" dirty="0">
                <a:latin typeface="Helvetica" pitchFamily="34" charset="0"/>
                <a:sym typeface="Helvetica"/>
              </a:rPr>
              <a:t> </a:t>
            </a:r>
            <a:r>
              <a:rPr lang="en-US" b="1" dirty="0" smtClean="0">
                <a:latin typeface="Helvetica" pitchFamily="34" charset="0"/>
                <a:sym typeface="Helvetica"/>
              </a:rPr>
              <a:t>   </a:t>
            </a:r>
            <a:r>
              <a:rPr b="1" dirty="0" smtClean="0">
                <a:latin typeface="Helvetica" pitchFamily="34" charset="0"/>
                <a:sym typeface="Helvetica"/>
              </a:rPr>
              <a:t>learne</a:t>
            </a:r>
            <a:r>
              <a:rPr lang="en-US" b="1" dirty="0" smtClean="0">
                <a:latin typeface="Helvetica" pitchFamily="34" charset="0"/>
                <a:sym typeface="Helvetica"/>
              </a:rPr>
              <a:t>d </a:t>
            </a:r>
            <a:r>
              <a:rPr b="1" dirty="0" smtClean="0">
                <a:latin typeface="Helvetica" pitchFamily="34" charset="0"/>
                <a:sym typeface="Helvetica"/>
              </a:rPr>
              <a:t>how </a:t>
            </a:r>
            <a:r>
              <a:rPr b="1" dirty="0">
                <a:latin typeface="Helvetica" pitchFamily="34" charset="0"/>
                <a:sym typeface="Helvetica"/>
              </a:rPr>
              <a:t>to shine? </a:t>
            </a:r>
            <a:r>
              <a:rPr sz="1100" i="1" dirty="0">
                <a:latin typeface="Helvetica" pitchFamily="34" charset="0"/>
                <a:sym typeface="Helvetica"/>
              </a:rPr>
              <a:t>Toward </a:t>
            </a:r>
            <a:r>
              <a:rPr sz="1100" i="1" dirty="0" smtClean="0">
                <a:latin typeface="Helvetica" pitchFamily="34" charset="0"/>
                <a:sym typeface="Helvetica"/>
              </a:rPr>
              <a:t>RL.3.3</a:t>
            </a:r>
            <a:endParaRPr lang="en-US" sz="1100" i="1" dirty="0" smtClean="0">
              <a:latin typeface="Helvetica" pitchFamily="34" charset="0"/>
              <a:sym typeface="Helvetica"/>
            </a:endParaRPr>
          </a:p>
          <a:p>
            <a:pPr lvl="0">
              <a:defRPr sz="1800"/>
            </a:pPr>
            <a:endParaRPr dirty="0">
              <a:latin typeface="Helvetica" pitchFamily="34" charset="0"/>
              <a:sym typeface="Helvetica"/>
            </a:endParaRPr>
          </a:p>
          <a:p>
            <a:pPr marL="911650" indent="-304322">
              <a:buSzPct val="100000"/>
              <a:buFont typeface="Helvetica"/>
              <a:buAutoNum type="alphaUcPeriod"/>
              <a:defRPr sz="1800"/>
            </a:pPr>
            <a:r>
              <a:rPr lang="en-US" sz="1600" dirty="0">
                <a:latin typeface="Helvetica" pitchFamily="34" charset="0"/>
                <a:sym typeface="Helvetica"/>
              </a:rPr>
              <a:t>The fly was quiet and hid because it was dangerous to be seen</a:t>
            </a:r>
            <a:r>
              <a:rPr sz="1600" dirty="0" smtClean="0">
                <a:latin typeface="Helvetica" pitchFamily="34" charset="0"/>
                <a:sym typeface="Helvetica"/>
              </a:rPr>
              <a:t>.</a:t>
            </a:r>
            <a:endParaRPr lang="en-US" sz="1600" dirty="0" smtClean="0">
              <a:latin typeface="Helvetica" pitchFamily="34" charset="0"/>
              <a:sym typeface="Helvetica"/>
            </a:endParaRPr>
          </a:p>
          <a:p>
            <a:pPr marL="911650" indent="-304322">
              <a:buSzPct val="100000"/>
              <a:buFont typeface="Helvetica"/>
              <a:buAutoNum type="alphaUcPeriod"/>
              <a:defRPr sz="1800"/>
            </a:pPr>
            <a:endParaRPr lang="en-US" sz="1600" dirty="0">
              <a:latin typeface="Helvetica" pitchFamily="34" charset="0"/>
              <a:sym typeface="Helvetica"/>
            </a:endParaRPr>
          </a:p>
          <a:p>
            <a:pPr marL="911650" indent="-304322">
              <a:buSzPct val="100000"/>
              <a:buFont typeface="Helvetica"/>
              <a:buAutoNum type="alphaUcPeriod"/>
              <a:defRPr sz="1800"/>
            </a:pPr>
            <a:r>
              <a:rPr lang="en-US" sz="1600" dirty="0">
                <a:latin typeface="Helvetica" pitchFamily="34" charset="0"/>
                <a:sym typeface="Helvetica"/>
              </a:rPr>
              <a:t>The fly was too small and it was hard to see it in the dark. </a:t>
            </a:r>
          </a:p>
          <a:p>
            <a:pPr marL="911650" indent="-304322">
              <a:buSzPct val="100000"/>
              <a:buFont typeface="Helvetica"/>
              <a:buAutoNum type="alphaUcPeriod" startAt="2"/>
              <a:defRPr sz="1800"/>
            </a:pPr>
            <a:endParaRPr sz="1600" dirty="0">
              <a:latin typeface="Helvetica" pitchFamily="34" charset="0"/>
              <a:sym typeface="Helvetica"/>
            </a:endParaRPr>
          </a:p>
          <a:p>
            <a:pPr lvl="0">
              <a:defRPr sz="1800"/>
            </a:pPr>
            <a:endParaRPr sz="1600" dirty="0">
              <a:latin typeface="Helvetica" pitchFamily="34" charset="0"/>
              <a:sym typeface="Helvetica"/>
            </a:endParaRPr>
          </a:p>
          <a:p>
            <a:pPr marL="911650" indent="-304322">
              <a:buSzPct val="100000"/>
              <a:buFont typeface="Helvetica"/>
              <a:buAutoNum type="alphaUcPeriod" startAt="3"/>
              <a:defRPr sz="1800"/>
            </a:pPr>
            <a:r>
              <a:rPr sz="1600" dirty="0">
                <a:latin typeface="Helvetica" pitchFamily="34" charset="0"/>
                <a:sym typeface="Helvetica"/>
              </a:rPr>
              <a:t>The </a:t>
            </a:r>
            <a:r>
              <a:rPr lang="en-US" sz="1600" dirty="0" smtClean="0">
                <a:latin typeface="Helvetica" pitchFamily="34" charset="0"/>
                <a:sym typeface="Helvetica"/>
              </a:rPr>
              <a:t>fly </a:t>
            </a:r>
            <a:r>
              <a:rPr sz="1600" dirty="0" smtClean="0">
                <a:latin typeface="Helvetica" pitchFamily="34" charset="0"/>
                <a:sym typeface="Helvetica"/>
              </a:rPr>
              <a:t>did </a:t>
            </a:r>
            <a:r>
              <a:rPr sz="1600" dirty="0">
                <a:latin typeface="Helvetica" pitchFamily="34" charset="0"/>
                <a:sym typeface="Helvetica"/>
              </a:rPr>
              <a:t>not want anyone to know how sad and worried it was.</a:t>
            </a:r>
          </a:p>
          <a:p>
            <a:pPr lvl="0">
              <a:defRPr sz="1800"/>
            </a:pPr>
            <a:endParaRPr sz="1600" dirty="0">
              <a:latin typeface="Helvetica" pitchFamily="34" charset="0"/>
              <a:sym typeface="Helvetica"/>
            </a:endParaRPr>
          </a:p>
          <a:p>
            <a:pPr marL="911650" indent="-304322">
              <a:buSzPct val="100000"/>
              <a:buFont typeface="Helvetica"/>
              <a:buAutoNum type="alphaUcPeriod" startAt="4"/>
              <a:defRPr sz="1800"/>
            </a:pPr>
            <a:r>
              <a:rPr sz="1600" dirty="0">
                <a:latin typeface="Helvetica" pitchFamily="34" charset="0"/>
                <a:sym typeface="Helvetica"/>
              </a:rPr>
              <a:t>The moth and mouse were too busy to notice the fly. </a:t>
            </a:r>
          </a:p>
        </p:txBody>
      </p:sp>
      <p:sp>
        <p:nvSpPr>
          <p:cNvPr id="17" name="Shape 119"/>
          <p:cNvSpPr/>
          <p:nvPr/>
        </p:nvSpPr>
        <p:spPr>
          <a:xfrm>
            <a:off x="864684" y="741341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120"/>
          <p:cNvSpPr/>
          <p:nvPr/>
        </p:nvSpPr>
        <p:spPr>
          <a:xfrm>
            <a:off x="863724" y="6704094"/>
            <a:ext cx="242892" cy="23948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0" name="Shape 121"/>
          <p:cNvSpPr/>
          <p:nvPr/>
        </p:nvSpPr>
        <p:spPr>
          <a:xfrm>
            <a:off x="864684" y="8140684"/>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122"/>
          <p:cNvSpPr/>
          <p:nvPr/>
        </p:nvSpPr>
        <p:spPr>
          <a:xfrm>
            <a:off x="863724" y="5976821"/>
            <a:ext cx="242892"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graphicFrame>
        <p:nvGraphicFramePr>
          <p:cNvPr id="22" name="Table 21"/>
          <p:cNvGraphicFramePr>
            <a:graphicFrameLocks noGrp="1"/>
          </p:cNvGraphicFramePr>
          <p:nvPr>
            <p:extLst>
              <p:ext uri="{D42A27DB-BD31-4B8C-83A1-F6EECF244321}">
                <p14:modId xmlns:p14="http://schemas.microsoft.com/office/powerpoint/2010/main" val="1639224490"/>
              </p:ext>
            </p:extLst>
          </p:nvPr>
        </p:nvGraphicFramePr>
        <p:xfrm>
          <a:off x="5875338" y="8741083"/>
          <a:ext cx="1668462" cy="707717"/>
        </p:xfrm>
        <a:graphic>
          <a:graphicData uri="http://schemas.openxmlformats.org/drawingml/2006/table">
            <a:tbl>
              <a:tblPr firstRow="1" firstCol="1" bandRow="1"/>
              <a:tblGrid>
                <a:gridCol w="1668462"/>
              </a:tblGrid>
              <a:tr h="146885">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RL.3.3 DOK </a:t>
                      </a:r>
                      <a:r>
                        <a:rPr lang="en-US" sz="800" b="1" i="1" dirty="0">
                          <a:solidFill>
                            <a:srgbClr val="000000"/>
                          </a:solidFill>
                          <a:effectLst/>
                          <a:latin typeface="Calibri"/>
                          <a:ea typeface="Times New Roman"/>
                          <a:cs typeface="Times New Roman"/>
                        </a:rPr>
                        <a:t>3 - C</a:t>
                      </a:r>
                      <a:r>
                        <a:rPr lang="en-US" sz="800" i="1" dirty="0">
                          <a:solidFill>
                            <a:srgbClr val="000000"/>
                          </a:solidFill>
                          <a:effectLst/>
                          <a:latin typeface="Calibri"/>
                          <a:ea typeface="Times New Roman"/>
                          <a:cs typeface="Times New Roman"/>
                        </a:rPr>
                        <a:t>u</a:t>
                      </a:r>
                      <a:endParaRPr lang="en-US" sz="800" i="1" dirty="0">
                        <a:effectLst/>
                        <a:latin typeface="Calibri"/>
                        <a:ea typeface="Calibri"/>
                        <a:cs typeface="Times New Roman"/>
                      </a:endParaRPr>
                    </a:p>
                  </a:txBody>
                  <a:tcPr marL="34092" marR="3409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54790">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Explain how a character’s actions contribute to a specific sequence of events using supporting evidence from the text </a:t>
                      </a:r>
                      <a:r>
                        <a:rPr lang="en-US" sz="800" b="1" dirty="0" smtClean="0">
                          <a:solidFill>
                            <a:srgbClr val="000000"/>
                          </a:solidFill>
                          <a:effectLst/>
                          <a:latin typeface="Calibri"/>
                          <a:ea typeface="Times New Roman"/>
                          <a:cs typeface="Times New Roman"/>
                        </a:rPr>
                        <a:t>.</a:t>
                      </a:r>
                    </a:p>
                  </a:txBody>
                  <a:tcPr marR="3409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99272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96055897"/>
              </p:ext>
            </p:extLst>
          </p:nvPr>
        </p:nvGraphicFramePr>
        <p:xfrm>
          <a:off x="1673225" y="2743707"/>
          <a:ext cx="4498975"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246610"/>
                <a:gridCol w="2209800"/>
                <a:gridCol w="685800"/>
              </a:tblGrid>
              <a:tr h="276207">
                <a:tc gridSpan="4">
                  <a:txBody>
                    <a:bodyPr/>
                    <a:lstStyle/>
                    <a:p>
                      <a:pPr algn="ctr"/>
                      <a:r>
                        <a:rPr lang="en-US" sz="1200" b="1" dirty="0" smtClean="0"/>
                        <a:t>Reading: Literature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RL.1</a:t>
                      </a:r>
                      <a:r>
                        <a:rPr lang="en-US" sz="1200" b="1" baseline="0" dirty="0" smtClean="0"/>
                        <a:t>     </a:t>
                      </a:r>
                      <a:r>
                        <a:rPr lang="en-US" sz="1200" b="1" dirty="0" smtClean="0"/>
                        <a:t>RL.3 </a:t>
                      </a:r>
                      <a:r>
                        <a:rPr lang="en-US" sz="900" b="0" dirty="0" smtClean="0"/>
                        <a:t>(can move to a DOK of 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RL.2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43370372"/>
              </p:ext>
            </p:extLst>
          </p:nvPr>
        </p:nvGraphicFramePr>
        <p:xfrm>
          <a:off x="1640840" y="4047744"/>
          <a:ext cx="4531360"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117600"/>
                <a:gridCol w="2209800"/>
                <a:gridCol w="685800"/>
              </a:tblGrid>
              <a:tr h="276207">
                <a:tc gridSpan="4">
                  <a:txBody>
                    <a:bodyPr/>
                    <a:lstStyle/>
                    <a:p>
                      <a:pPr algn="ctr"/>
                      <a:r>
                        <a:rPr lang="en-US" sz="1200" b="1" dirty="0" smtClean="0"/>
                        <a:t>Reading: Informational</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RI.1     RI.3 </a:t>
                      </a:r>
                      <a:r>
                        <a:rPr lang="en-US" sz="900" b="0" dirty="0" smtClean="0"/>
                        <a:t>(can move to a DOK of 3)</a:t>
                      </a:r>
                      <a:endParaRPr lang="en-US" sz="9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RI.2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05318223"/>
              </p:ext>
            </p:extLst>
          </p:nvPr>
        </p:nvGraphicFramePr>
        <p:xfrm>
          <a:off x="1036320" y="5462016"/>
          <a:ext cx="57051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76207">
                <a:tc gridSpan="4">
                  <a:txBody>
                    <a:bodyPr/>
                    <a:lstStyle/>
                    <a:p>
                      <a:pPr algn="ctr"/>
                      <a:r>
                        <a:rPr lang="en-US" sz="1200" b="1" dirty="0" smtClean="0"/>
                        <a:t>Writing</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76207">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76207">
                <a:tc>
                  <a:txBody>
                    <a:bodyPr/>
                    <a:lstStyle/>
                    <a:p>
                      <a:r>
                        <a:rPr lang="en-US" sz="1200" b="1" dirty="0" smtClean="0"/>
                        <a:t>6a</a:t>
                      </a:r>
                      <a:endParaRPr lang="en-US" sz="1200" b="1" dirty="0"/>
                    </a:p>
                  </a:txBody>
                  <a:tcPr marL="103632" marR="103632" marT="50292" marB="50292">
                    <a:solidFill>
                      <a:srgbClr val="FFFFCC"/>
                    </a:solidFill>
                  </a:tcPr>
                </a:tc>
                <a:tc>
                  <a:txBody>
                    <a:bodyPr/>
                    <a:lstStyle/>
                    <a:p>
                      <a:r>
                        <a:rPr lang="en-US" sz="1200" b="1" dirty="0" smtClean="0"/>
                        <a:t>Brief Opinion Write</a:t>
                      </a:r>
                      <a:endParaRPr lang="en-US" sz="1200" b="1" dirty="0"/>
                    </a:p>
                  </a:txBody>
                  <a:tcPr marL="103632" marR="103632" marT="50292" marB="50292">
                    <a:solidFill>
                      <a:srgbClr val="FFFFCC"/>
                    </a:solidFill>
                  </a:tcPr>
                </a:tc>
                <a:tc>
                  <a:txBody>
                    <a:bodyPr/>
                    <a:lstStyle/>
                    <a:p>
                      <a:r>
                        <a:rPr lang="pl-PL" sz="1200" b="1" dirty="0" smtClean="0"/>
                        <a:t>W-1a, W-1b, W-1c, W-1d, W-8</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76207">
                <a:tc>
                  <a:txBody>
                    <a:bodyPr/>
                    <a:lstStyle/>
                    <a:p>
                      <a:r>
                        <a:rPr lang="en-US" sz="1200" b="1" dirty="0" smtClean="0"/>
                        <a:t>6b</a:t>
                      </a:r>
                      <a:endParaRPr lang="en-US" sz="1200" b="1" dirty="0"/>
                    </a:p>
                  </a:txBody>
                  <a:tcPr marL="103632" marR="103632" marT="50292" marB="50292">
                    <a:solidFill>
                      <a:srgbClr val="FFFFCC"/>
                    </a:solidFill>
                  </a:tcPr>
                </a:tc>
                <a:tc>
                  <a:txBody>
                    <a:bodyPr/>
                    <a:lstStyle/>
                    <a:p>
                      <a:r>
                        <a:rPr lang="en-US" sz="1200" b="1" dirty="0" smtClean="0"/>
                        <a:t>Write-Revise Opinion</a:t>
                      </a:r>
                      <a:endParaRPr lang="en-US" sz="1200" b="1" dirty="0"/>
                    </a:p>
                  </a:txBody>
                  <a:tcPr marL="103632" marR="103632" marT="50292" marB="50292">
                    <a:solidFill>
                      <a:srgbClr val="FFFFCC"/>
                    </a:solidFill>
                  </a:tcPr>
                </a:tc>
                <a:tc>
                  <a:txBody>
                    <a:bodyPr/>
                    <a:lstStyle/>
                    <a:p>
                      <a:r>
                        <a:rPr lang="pl-PL" sz="1200" b="1" dirty="0" smtClean="0"/>
                        <a:t>W-1a, W-1b, W-1c, W-1d, W-8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76207">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pl-PL" sz="1200" b="1" dirty="0" smtClean="0"/>
                        <a:t>L-3a</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76207">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t>L.3.1i</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grpSp>
        <p:nvGrpSpPr>
          <p:cNvPr id="4" name="Group 3"/>
          <p:cNvGrpSpPr/>
          <p:nvPr/>
        </p:nvGrpSpPr>
        <p:grpSpPr>
          <a:xfrm>
            <a:off x="296863" y="61371"/>
            <a:ext cx="3022600" cy="2493144"/>
            <a:chOff x="3733800" y="524470"/>
            <a:chExt cx="2757146" cy="2523451"/>
          </a:xfrm>
        </p:grpSpPr>
        <p:sp>
          <p:nvSpPr>
            <p:cNvPr id="5" name="Rectangle 4"/>
            <p:cNvSpPr/>
            <p:nvPr/>
          </p:nvSpPr>
          <p:spPr>
            <a:xfrm>
              <a:off x="3733800" y="524470"/>
              <a:ext cx="1298387" cy="1028009"/>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rd</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nvGrpSpPr>
            <p:cNvPr id="3" name="Group 2"/>
            <p:cNvGrpSpPr/>
            <p:nvPr/>
          </p:nvGrpSpPr>
          <p:grpSpPr>
            <a:xfrm>
              <a:off x="4275685" y="577256"/>
              <a:ext cx="2215261" cy="2470665"/>
              <a:chOff x="1975739" y="882135"/>
              <a:chExt cx="3113063" cy="3240142"/>
            </a:xfrm>
          </p:grpSpPr>
          <p:sp>
            <p:nvSpPr>
              <p:cNvPr id="16" name="Parallelogram 15"/>
              <p:cNvSpPr/>
              <p:nvPr/>
            </p:nvSpPr>
            <p:spPr>
              <a:xfrm rot="1584430" flipH="1">
                <a:off x="1975739" y="1498329"/>
                <a:ext cx="3113063" cy="2076476"/>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sp>
            <p:nvSpPr>
              <p:cNvPr id="17" name="Parallelogram 16"/>
              <p:cNvSpPr/>
              <p:nvPr/>
            </p:nvSpPr>
            <p:spPr>
              <a:xfrm>
                <a:off x="2577440" y="882135"/>
                <a:ext cx="2505901" cy="1981199"/>
              </a:xfrm>
              <a:prstGeom prst="parallelogram">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66612" rtl="0" eaLnBrk="1" latinLnBrk="0" hangingPunct="1">
                  <a:defRPr sz="1900" kern="1200">
                    <a:solidFill>
                      <a:schemeClr val="lt1"/>
                    </a:solidFill>
                    <a:latin typeface="+mn-lt"/>
                    <a:ea typeface="+mn-ea"/>
                    <a:cs typeface="+mn-cs"/>
                  </a:defRPr>
                </a:lvl1pPr>
                <a:lvl2pPr marL="483306" algn="l" defTabSz="966612" rtl="0" eaLnBrk="1" latinLnBrk="0" hangingPunct="1">
                  <a:defRPr sz="1900" kern="1200">
                    <a:solidFill>
                      <a:schemeClr val="lt1"/>
                    </a:solidFill>
                    <a:latin typeface="+mn-lt"/>
                    <a:ea typeface="+mn-ea"/>
                    <a:cs typeface="+mn-cs"/>
                  </a:defRPr>
                </a:lvl2pPr>
                <a:lvl3pPr marL="966612" algn="l" defTabSz="966612" rtl="0" eaLnBrk="1" latinLnBrk="0" hangingPunct="1">
                  <a:defRPr sz="1900" kern="1200">
                    <a:solidFill>
                      <a:schemeClr val="lt1"/>
                    </a:solidFill>
                    <a:latin typeface="+mn-lt"/>
                    <a:ea typeface="+mn-ea"/>
                    <a:cs typeface="+mn-cs"/>
                  </a:defRPr>
                </a:lvl3pPr>
                <a:lvl4pPr marL="1449918" algn="l" defTabSz="966612" rtl="0" eaLnBrk="1" latinLnBrk="0" hangingPunct="1">
                  <a:defRPr sz="1900" kern="1200">
                    <a:solidFill>
                      <a:schemeClr val="lt1"/>
                    </a:solidFill>
                    <a:latin typeface="+mn-lt"/>
                    <a:ea typeface="+mn-ea"/>
                    <a:cs typeface="+mn-cs"/>
                  </a:defRPr>
                </a:lvl4pPr>
                <a:lvl5pPr marL="1933224" algn="l" defTabSz="966612" rtl="0" eaLnBrk="1" latinLnBrk="0" hangingPunct="1">
                  <a:defRPr sz="1900" kern="1200">
                    <a:solidFill>
                      <a:schemeClr val="lt1"/>
                    </a:solidFill>
                    <a:latin typeface="+mn-lt"/>
                    <a:ea typeface="+mn-ea"/>
                    <a:cs typeface="+mn-cs"/>
                  </a:defRPr>
                </a:lvl5pPr>
                <a:lvl6pPr marL="2416531" algn="l" defTabSz="966612" rtl="0" eaLnBrk="1" latinLnBrk="0" hangingPunct="1">
                  <a:defRPr sz="1900" kern="1200">
                    <a:solidFill>
                      <a:schemeClr val="lt1"/>
                    </a:solidFill>
                    <a:latin typeface="+mn-lt"/>
                    <a:ea typeface="+mn-ea"/>
                    <a:cs typeface="+mn-cs"/>
                  </a:defRPr>
                </a:lvl6pPr>
                <a:lvl7pPr marL="2899837" algn="l" defTabSz="966612" rtl="0" eaLnBrk="1" latinLnBrk="0" hangingPunct="1">
                  <a:defRPr sz="1900" kern="1200">
                    <a:solidFill>
                      <a:schemeClr val="lt1"/>
                    </a:solidFill>
                    <a:latin typeface="+mn-lt"/>
                    <a:ea typeface="+mn-ea"/>
                    <a:cs typeface="+mn-cs"/>
                  </a:defRPr>
                </a:lvl7pPr>
                <a:lvl8pPr marL="3383143" algn="l" defTabSz="966612" rtl="0" eaLnBrk="1" latinLnBrk="0" hangingPunct="1">
                  <a:defRPr sz="1900" kern="1200">
                    <a:solidFill>
                      <a:schemeClr val="lt1"/>
                    </a:solidFill>
                    <a:latin typeface="+mn-lt"/>
                    <a:ea typeface="+mn-ea"/>
                    <a:cs typeface="+mn-cs"/>
                  </a:defRPr>
                </a:lvl8pPr>
                <a:lvl9pPr marL="3866449" algn="l" defTabSz="966612" rtl="0" eaLnBrk="1" latinLnBrk="0" hangingPunct="1">
                  <a:defRPr sz="1900" kern="1200">
                    <a:solidFill>
                      <a:schemeClr val="lt1"/>
                    </a:solidFill>
                    <a:latin typeface="+mn-lt"/>
                    <a:ea typeface="+mn-ea"/>
                    <a:cs typeface="+mn-cs"/>
                  </a:defRPr>
                </a:lvl9pPr>
              </a:lstStyle>
              <a:p>
                <a:pPr algn="ctr"/>
                <a:endParaRPr lang="en-US" dirty="0"/>
              </a:p>
            </p:txBody>
          </p:sp>
          <p:grpSp>
            <p:nvGrpSpPr>
              <p:cNvPr id="18" name="Group 17"/>
              <p:cNvGrpSpPr/>
              <p:nvPr/>
            </p:nvGrpSpPr>
            <p:grpSpPr>
              <a:xfrm>
                <a:off x="2232022" y="1402448"/>
                <a:ext cx="2328450" cy="1796537"/>
                <a:chOff x="-3190194" y="753938"/>
                <a:chExt cx="3048000" cy="2476027"/>
              </a:xfrm>
            </p:grpSpPr>
            <p:sp>
              <p:nvSpPr>
                <p:cNvPr id="19" name="Rectangle 18"/>
                <p:cNvSpPr/>
                <p:nvPr/>
              </p:nvSpPr>
              <p:spPr>
                <a:xfrm rot="20691748">
                  <a:off x="-3190194" y="753938"/>
                  <a:ext cx="3048000" cy="247602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5" descr="http://thumbs.dreamstime.com/x/happy-kids-holding-books-5379901.jpg">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819" b="13667"/>
                <a:stretch/>
              </p:blipFill>
              <p:spPr bwMode="auto">
                <a:xfrm rot="21052658">
                  <a:off x="-2990684" y="1008491"/>
                  <a:ext cx="2562184" cy="165531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grpSp>
            <p:nvGrpSpPr>
              <p:cNvPr id="21" name="Group 20"/>
              <p:cNvGrpSpPr/>
              <p:nvPr/>
            </p:nvGrpSpPr>
            <p:grpSpPr>
              <a:xfrm>
                <a:off x="3265452" y="2454632"/>
                <a:ext cx="1775149" cy="1667645"/>
                <a:chOff x="5040111" y="2410697"/>
                <a:chExt cx="1775149" cy="1667645"/>
              </a:xfrm>
            </p:grpSpPr>
            <p:pic>
              <p:nvPicPr>
                <p:cNvPr id="22" name="Picture 19" descr="C:\Users\richmons\AppData\Local\Microsoft\Windows\Temporary Internet Files\Content.IE5\ETNPJYOF\MC900439819[1].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7834802">
                  <a:off x="5040111" y="2410697"/>
                  <a:ext cx="1349748" cy="134974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9" descr="C:\Users\richmons\AppData\Local\Microsoft\Windows\Temporary Internet Files\Content.IE5\ETNPJYOF\MC900439819[1].png"/>
                <p:cNvPicPr>
                  <a:picLocks noChangeAspect="1" noChangeArrowheads="1"/>
                </p:cNvPicPr>
                <p:nvPr/>
              </p:nvPicPr>
              <p:blipFill>
                <a:blip r:embed="rId6" cstate="print">
                  <a:duotone>
                    <a:schemeClr val="accent6">
                      <a:shade val="45000"/>
                      <a:satMod val="135000"/>
                    </a:schemeClr>
                    <a:prstClr val="white"/>
                  </a:duotone>
                  <a:extLst>
                    <a:ext uri="{BEBA8EAE-BF5A-486C-A8C5-ECC9F3942E4B}">
                      <a14:imgProps xmlns:a14="http://schemas.microsoft.com/office/drawing/2010/main">
                        <a14:imgLayer r:embed="rId7">
                          <a14:imgEffect>
                            <a14:artisticMarker/>
                          </a14:imgEffect>
                        </a14:imgLayer>
                      </a14:imgProps>
                    </a:ext>
                    <a:ext uri="{28A0092B-C50C-407E-A947-70E740481C1C}">
                      <a14:useLocalDpi xmlns:a14="http://schemas.microsoft.com/office/drawing/2010/main" val="0"/>
                    </a:ext>
                  </a:extLst>
                </a:blip>
                <a:srcRect/>
                <a:stretch>
                  <a:fillRect/>
                </a:stretch>
              </p:blipFill>
              <p:spPr bwMode="auto">
                <a:xfrm rot="19570370">
                  <a:off x="5465512" y="2728594"/>
                  <a:ext cx="1349748" cy="1349748"/>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7" name="TextBox 6"/>
          <p:cNvSpPr txBox="1"/>
          <p:nvPr/>
        </p:nvSpPr>
        <p:spPr>
          <a:xfrm>
            <a:off x="3486728" y="1389911"/>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One </a:t>
            </a:r>
            <a:r>
              <a:rPr lang="en-US" sz="2400" b="1" dirty="0" smtClean="0">
                <a:latin typeface="Bookman Old Style" pitchFamily="18" charset="0"/>
              </a:rPr>
              <a:t>Pre-Assessment</a:t>
            </a:r>
            <a:endParaRPr lang="en-US" b="1" dirty="0" smtClean="0">
              <a:latin typeface="Bookman Old Style" pitchFamily="18" charset="0"/>
            </a:endParaRPr>
          </a:p>
        </p:txBody>
      </p:sp>
      <p:sp>
        <p:nvSpPr>
          <p:cNvPr id="2" name="Oval 1"/>
          <p:cNvSpPr/>
          <p:nvPr/>
        </p:nvSpPr>
        <p:spPr>
          <a:xfrm>
            <a:off x="4113994" y="6039612"/>
            <a:ext cx="4572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3695700" y="6315456"/>
            <a:ext cx="456394" cy="2667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3"/>
          <p:cNvSpPr txBox="1"/>
          <p:nvPr/>
        </p:nvSpPr>
        <p:spPr>
          <a:xfrm>
            <a:off x="1657541" y="5163979"/>
            <a:ext cx="4457317" cy="246221"/>
          </a:xfrm>
          <a:prstGeom prst="rect">
            <a:avLst/>
          </a:prstGeom>
          <a:noFill/>
        </p:spPr>
        <p:txBody>
          <a:bodyPr wrap="square" rtlCol="0">
            <a:spAutoFit/>
          </a:bodyPr>
          <a:ls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a:lstStyle>
          <a:p>
            <a:pPr algn="ctr"/>
            <a:r>
              <a:rPr lang="en-US" sz="1000" b="1" i="1" dirty="0" smtClean="0"/>
              <a:t>The actual assessed writing standard s on this assessment are circled.</a:t>
            </a:r>
            <a:endParaRPr lang="en-US" sz="1000" b="1" i="1" dirty="0"/>
          </a:p>
        </p:txBody>
      </p:sp>
    </p:spTree>
    <p:extLst>
      <p:ext uri="{BB962C8B-B14F-4D97-AF65-F5344CB8AC3E}">
        <p14:creationId xmlns:p14="http://schemas.microsoft.com/office/powerpoint/2010/main" val="197990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20</a:t>
            </a:fld>
            <a:endParaRPr sz="1400" dirty="0">
              <a:solidFill>
                <a:srgbClr val="888888"/>
              </a:solidFill>
            </a:endParaRPr>
          </a:p>
        </p:txBody>
      </p:sp>
      <p:graphicFrame>
        <p:nvGraphicFramePr>
          <p:cNvPr id="136" name="Table 136"/>
          <p:cNvGraphicFramePr/>
          <p:nvPr>
            <p:extLst>
              <p:ext uri="{D42A27DB-BD31-4B8C-83A1-F6EECF244321}">
                <p14:modId xmlns:p14="http://schemas.microsoft.com/office/powerpoint/2010/main" val="1079582936"/>
              </p:ext>
            </p:extLst>
          </p:nvPr>
        </p:nvGraphicFramePr>
        <p:xfrm>
          <a:off x="323850" y="176281"/>
          <a:ext cx="7043739" cy="3731400"/>
        </p:xfrm>
        <a:graphic>
          <a:graphicData uri="http://schemas.openxmlformats.org/drawingml/2006/table">
            <a:tbl>
              <a:tblPr/>
              <a:tblGrid>
                <a:gridCol w="7043739"/>
              </a:tblGrid>
              <a:tr h="891540">
                <a:tc>
                  <a:txBody>
                    <a:bodyPr/>
                    <a:lstStyle/>
                    <a:p>
                      <a:pPr lvl="0" algn="l">
                        <a:lnSpc>
                          <a:spcPct val="100000"/>
                        </a:lnSpc>
                        <a:defRPr sz="1800" b="0" i="0"/>
                      </a:pPr>
                      <a:r>
                        <a:rPr lang="en-US" sz="1600" b="1" dirty="0" smtClean="0">
                          <a:latin typeface="Helvetica" pitchFamily="34" charset="0"/>
                        </a:rPr>
                        <a:t>7</a:t>
                      </a:r>
                      <a:r>
                        <a:rPr sz="1600" b="1" dirty="0" smtClean="0">
                          <a:latin typeface="Helvetica" pitchFamily="34" charset="0"/>
                        </a:rPr>
                        <a:t>.</a:t>
                      </a:r>
                      <a:r>
                        <a:rPr sz="1600" dirty="0">
                          <a:latin typeface="Helvetica" pitchFamily="34" charset="0"/>
                        </a:rPr>
                        <a:t> </a:t>
                      </a:r>
                      <a:r>
                        <a:rPr sz="1600" b="1" dirty="0">
                          <a:latin typeface="Helvetica" pitchFamily="34" charset="0"/>
                        </a:rPr>
                        <a:t>Why did the fly not feel special? </a:t>
                      </a:r>
                      <a:r>
                        <a:rPr lang="en-US" sz="1600" b="1" dirty="0" smtClean="0">
                          <a:latin typeface="Helvetica" pitchFamily="34" charset="0"/>
                        </a:rPr>
                        <a:t>  </a:t>
                      </a:r>
                      <a:r>
                        <a:rPr sz="1600" b="1" dirty="0" smtClean="0">
                          <a:latin typeface="Helvetica" pitchFamily="34" charset="0"/>
                        </a:rPr>
                        <a:t>Use </a:t>
                      </a:r>
                      <a:r>
                        <a:rPr sz="1600" b="1" dirty="0">
                          <a:latin typeface="Helvetica" pitchFamily="34" charset="0"/>
                        </a:rPr>
                        <a:t>details from the story </a:t>
                      </a:r>
                      <a:r>
                        <a:rPr sz="1600" b="1" dirty="0" smtClean="0">
                          <a:latin typeface="Helvetica" pitchFamily="34" charset="0"/>
                        </a:rPr>
                        <a:t>to</a:t>
                      </a:r>
                      <a:endParaRPr lang="en-US" sz="1600" b="1" dirty="0" smtClean="0">
                        <a:latin typeface="Helvetica" pitchFamily="34" charset="0"/>
                      </a:endParaRPr>
                    </a:p>
                    <a:p>
                      <a:pPr lvl="0" algn="l">
                        <a:lnSpc>
                          <a:spcPct val="100000"/>
                        </a:lnSpc>
                        <a:defRPr sz="1800" b="0" i="0"/>
                      </a:pPr>
                      <a:r>
                        <a:rPr lang="en-US" sz="1600" b="1" baseline="0" dirty="0" smtClean="0">
                          <a:latin typeface="Helvetica" pitchFamily="34" charset="0"/>
                        </a:rPr>
                        <a:t>   </a:t>
                      </a:r>
                      <a:r>
                        <a:rPr sz="1600" b="1" dirty="0" smtClean="0">
                          <a:latin typeface="Helvetica" pitchFamily="34" charset="0"/>
                        </a:rPr>
                        <a:t>support your</a:t>
                      </a:r>
                      <a:r>
                        <a:rPr lang="en-US" sz="1600" b="1" baseline="0" dirty="0" smtClean="0">
                          <a:latin typeface="Helvetica" pitchFamily="34" charset="0"/>
                        </a:rPr>
                        <a:t> </a:t>
                      </a:r>
                      <a:r>
                        <a:rPr sz="1600" b="1" dirty="0" smtClean="0">
                          <a:latin typeface="Helvetica" pitchFamily="34" charset="0"/>
                        </a:rPr>
                        <a:t>answer</a:t>
                      </a:r>
                      <a:r>
                        <a:rPr sz="2000" b="1" dirty="0">
                          <a:latin typeface="Helvetica" pitchFamily="34" charset="0"/>
                        </a:rPr>
                        <a:t>. </a:t>
                      </a:r>
                      <a:r>
                        <a:rPr lang="en-US" sz="2000" b="1" dirty="0" smtClean="0">
                          <a:latin typeface="Helvetica" pitchFamily="34" charset="0"/>
                        </a:rPr>
                        <a:t> </a:t>
                      </a:r>
                      <a:r>
                        <a:rPr sz="1200" i="1" u="none" dirty="0" smtClean="0">
                          <a:latin typeface="Helvetica" pitchFamily="34" charset="0"/>
                        </a:rPr>
                        <a:t>(Teacher </a:t>
                      </a:r>
                      <a:r>
                        <a:rPr sz="1200" i="1" u="none" dirty="0">
                          <a:latin typeface="Helvetica" pitchFamily="34" charset="0"/>
                        </a:rPr>
                        <a:t>Only) Final Score</a:t>
                      </a:r>
                      <a:r>
                        <a:rPr sz="1200" i="1" u="none" dirty="0" smtClean="0">
                          <a:latin typeface="Helvetica" pitchFamily="34" charset="0"/>
                        </a:rPr>
                        <a:t>____</a:t>
                      </a:r>
                      <a:r>
                        <a:rPr lang="en-US" sz="1200" i="1" u="none" dirty="0" smtClean="0">
                          <a:latin typeface="Helvetica" pitchFamily="34" charset="0"/>
                        </a:rPr>
                        <a:t>/2</a:t>
                      </a:r>
                      <a:endParaRPr sz="1200" i="1" u="none" dirty="0">
                        <a:latin typeface="Helvetica" pitchFamily="34" charset="0"/>
                      </a:endParaRPr>
                    </a:p>
                  </a:txBody>
                  <a:tcPr marL="51816" marR="51816" marT="51090" marB="51090" horzOverflow="overflow">
                    <a:lnL w="12700">
                      <a:miter lim="400000"/>
                    </a:lnL>
                    <a:lnR w="12700">
                      <a:miter lim="400000"/>
                    </a:lnR>
                    <a:lnT w="12700">
                      <a:miter lim="400000"/>
                    </a:lnT>
                    <a:lnB w="12700">
                      <a:solidFill>
                        <a:srgbClr val="000000"/>
                      </a:solidFill>
                      <a:round/>
                    </a:lnB>
                  </a:tcPr>
                </a:tc>
              </a:tr>
              <a:tr h="228600">
                <a:tc>
                  <a:txBody>
                    <a:bodyPr/>
                    <a:lstStyle/>
                    <a:p>
                      <a:pPr lvl="0" algn="l">
                        <a:lnSpc>
                          <a:spcPct val="100000"/>
                        </a:lnSpc>
                        <a:defRPr sz="1800" b="0" i="0"/>
                      </a:pPr>
                      <a:r>
                        <a:rPr sz="1400" dirty="0">
                          <a:latin typeface="Helvetica" pitchFamily="34" charset="0"/>
                        </a:rPr>
                        <a:t> </a:t>
                      </a: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21786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20712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27258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18564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17490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24036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24036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240360">
                <a:tc>
                  <a:txBody>
                    <a:bodyPr/>
                    <a:lstStyle/>
                    <a:p>
                      <a:pPr lvl="0" algn="l">
                        <a:lnSpc>
                          <a:spcPct val="100000"/>
                        </a:lnSpc>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graphicFrame>
        <p:nvGraphicFramePr>
          <p:cNvPr id="137" name="Table 137"/>
          <p:cNvGraphicFramePr/>
          <p:nvPr>
            <p:extLst>
              <p:ext uri="{D42A27DB-BD31-4B8C-83A1-F6EECF244321}">
                <p14:modId xmlns:p14="http://schemas.microsoft.com/office/powerpoint/2010/main" val="106945360"/>
              </p:ext>
            </p:extLst>
          </p:nvPr>
        </p:nvGraphicFramePr>
        <p:xfrm>
          <a:off x="381000" y="4961579"/>
          <a:ext cx="7043739" cy="3649019"/>
        </p:xfrm>
        <a:graphic>
          <a:graphicData uri="http://schemas.openxmlformats.org/drawingml/2006/table">
            <a:tbl>
              <a:tblPr/>
              <a:tblGrid>
                <a:gridCol w="7043739"/>
              </a:tblGrid>
              <a:tr h="838763">
                <a:tc>
                  <a:txBody>
                    <a:bodyPr/>
                    <a:lstStyle/>
                    <a:p>
                      <a:pPr marL="230188" lvl="0" indent="-230188" algn="l">
                        <a:defRPr sz="1800" b="0" i="0"/>
                      </a:pPr>
                      <a:r>
                        <a:rPr lang="en-US" sz="1600" b="1" dirty="0" smtClean="0">
                          <a:latin typeface="Helvetica" pitchFamily="34" charset="0"/>
                        </a:rPr>
                        <a:t>8</a:t>
                      </a:r>
                      <a:r>
                        <a:rPr sz="1600" b="1" dirty="0" smtClean="0">
                          <a:latin typeface="Helvetica" pitchFamily="34" charset="0"/>
                        </a:rPr>
                        <a:t>. Why </a:t>
                      </a:r>
                      <a:r>
                        <a:rPr sz="1600" b="1" dirty="0">
                          <a:latin typeface="Helvetica" pitchFamily="34" charset="0"/>
                        </a:rPr>
                        <a:t>do you think the moon helped the fly </a:t>
                      </a:r>
                      <a:r>
                        <a:rPr sz="1600" b="1" dirty="0" smtClean="0">
                          <a:latin typeface="Helvetica" pitchFamily="34" charset="0"/>
                        </a:rPr>
                        <a:t>shine?</a:t>
                      </a:r>
                      <a:r>
                        <a:rPr lang="en-US" sz="1600" b="1" baseline="0" dirty="0" smtClean="0">
                          <a:latin typeface="Helvetica" pitchFamily="34" charset="0"/>
                        </a:rPr>
                        <a:t>  </a:t>
                      </a:r>
                      <a:r>
                        <a:rPr sz="1600" b="1" dirty="0" smtClean="0">
                          <a:latin typeface="Helvetica" pitchFamily="34" charset="0"/>
                        </a:rPr>
                        <a:t>Use </a:t>
                      </a:r>
                      <a:r>
                        <a:rPr sz="1600" b="1" dirty="0">
                          <a:latin typeface="Helvetica" pitchFamily="34" charset="0"/>
                        </a:rPr>
                        <a:t>details from </a:t>
                      </a:r>
                      <a:r>
                        <a:rPr lang="en-US" sz="1600" b="1" dirty="0" smtClean="0">
                          <a:latin typeface="Helvetica" pitchFamily="34" charset="0"/>
                        </a:rPr>
                        <a:t>                 </a:t>
                      </a:r>
                      <a:r>
                        <a:rPr sz="1600" b="1" dirty="0" smtClean="0">
                          <a:latin typeface="Helvetica" pitchFamily="34" charset="0"/>
                        </a:rPr>
                        <a:t>the story </a:t>
                      </a:r>
                      <a:r>
                        <a:rPr sz="1600" b="1" dirty="0">
                          <a:latin typeface="Helvetica" pitchFamily="34" charset="0"/>
                        </a:rPr>
                        <a:t>to support </a:t>
                      </a:r>
                      <a:r>
                        <a:rPr sz="1600" b="1" dirty="0" smtClean="0">
                          <a:latin typeface="Helvetica" pitchFamily="34" charset="0"/>
                        </a:rPr>
                        <a:t>your answer</a:t>
                      </a:r>
                      <a:r>
                        <a:rPr sz="1600" b="1" i="0" u="none" dirty="0" smtClean="0">
                          <a:latin typeface="Helvetica" pitchFamily="34" charset="0"/>
                        </a:rPr>
                        <a:t>.</a:t>
                      </a:r>
                      <a:r>
                        <a:rPr lang="en-US" sz="1600" b="1" i="0" u="none" dirty="0" smtClean="0">
                          <a:latin typeface="Helvetica" pitchFamily="34" charset="0"/>
                        </a:rPr>
                        <a:t>   </a:t>
                      </a:r>
                      <a:r>
                        <a:rPr sz="1200" i="1" u="none" dirty="0" smtClean="0">
                          <a:latin typeface="Helvetica" pitchFamily="34" charset="0"/>
                        </a:rPr>
                        <a:t>(Teacher Only) Final Score___</a:t>
                      </a:r>
                      <a:r>
                        <a:rPr lang="en-US" sz="1200" i="1" u="none" dirty="0" smtClean="0">
                          <a:latin typeface="Helvetica" pitchFamily="34" charset="0"/>
                        </a:rPr>
                        <a:t>_/3</a:t>
                      </a:r>
                      <a:endParaRPr sz="1200" i="1" u="none" dirty="0">
                        <a:latin typeface="Helvetica" pitchFamily="34" charset="0"/>
                      </a:endParaRPr>
                    </a:p>
                  </a:txBody>
                  <a:tcPr marL="51816" marR="51816" marT="51090" marB="51090" horzOverflow="overflow">
                    <a:lnL w="12700">
                      <a:miter lim="400000"/>
                    </a:lnL>
                    <a:lnR w="12700">
                      <a:miter lim="400000"/>
                    </a:lnR>
                    <a:lnT w="12700">
                      <a:miter lim="400000"/>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cap="flat" cmpd="sng" algn="ctr">
                      <a:solidFill>
                        <a:srgbClr val="000000"/>
                      </a:solidFill>
                      <a:prstDash val="solid"/>
                      <a:round/>
                      <a:headEnd type="none" w="med" len="med"/>
                      <a:tailEnd type="none" w="med" len="med"/>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351282">
                <a:tc>
                  <a:txBody>
                    <a:bodyPr/>
                    <a:lstStyle/>
                    <a:p>
                      <a:pPr lvl="0" algn="l">
                        <a:defRPr sz="1800" b="0" i="0"/>
                      </a:pPr>
                      <a:endParaRPr sz="1400" dirty="0">
                        <a:latin typeface="Helvetica"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graphicFrame>
        <p:nvGraphicFramePr>
          <p:cNvPr id="138" name="Table 138"/>
          <p:cNvGraphicFramePr/>
          <p:nvPr>
            <p:extLst>
              <p:ext uri="{D42A27DB-BD31-4B8C-83A1-F6EECF244321}">
                <p14:modId xmlns:p14="http://schemas.microsoft.com/office/powerpoint/2010/main" val="3815557719"/>
              </p:ext>
            </p:extLst>
          </p:nvPr>
        </p:nvGraphicFramePr>
        <p:xfrm>
          <a:off x="5614036" y="4191000"/>
          <a:ext cx="1785938" cy="422710"/>
        </p:xfrm>
        <a:graphic>
          <a:graphicData uri="http://schemas.openxmlformats.org/drawingml/2006/table">
            <a:tbl>
              <a:tblPr firstRow="1"/>
              <a:tblGrid>
                <a:gridCol w="1785938"/>
              </a:tblGrid>
              <a:tr h="76200">
                <a:tc>
                  <a:txBody>
                    <a:bodyPr/>
                    <a:lstStyle/>
                    <a:p>
                      <a:pPr lvl="0" algn="ctr">
                        <a:lnSpc>
                          <a:spcPct val="115000"/>
                        </a:lnSpc>
                        <a:defRPr sz="1800" b="0" i="0"/>
                      </a:pPr>
                      <a:r>
                        <a:rPr lang="en-US" sz="800" b="1" i="1" dirty="0" smtClean="0"/>
                        <a:t>Toward RL3.2</a:t>
                      </a:r>
                      <a:r>
                        <a:rPr lang="en-US" sz="800" b="1" i="1" baseline="0" dirty="0" smtClean="0"/>
                        <a:t>    </a:t>
                      </a:r>
                      <a:r>
                        <a:rPr sz="800" b="1" i="1" dirty="0" smtClean="0"/>
                        <a:t>DOK </a:t>
                      </a:r>
                      <a:r>
                        <a:rPr sz="800" b="1" i="1" dirty="0"/>
                        <a:t>2 - C</a:t>
                      </a:r>
                      <a:r>
                        <a:rPr sz="800" i="1" dirty="0"/>
                        <a:t>l</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282502">
                <a:tc>
                  <a:txBody>
                    <a:bodyPr/>
                    <a:lstStyle/>
                    <a:p>
                      <a:pPr lvl="0" algn="l">
                        <a:lnSpc>
                          <a:spcPct val="115000"/>
                        </a:lnSpc>
                        <a:defRPr sz="1800" b="0" i="0"/>
                      </a:pPr>
                      <a:r>
                        <a:rPr sz="800" b="1" dirty="0"/>
                        <a:t>Locate key details that support a central message, lesson or moral for a </a:t>
                      </a:r>
                      <a:r>
                        <a:rPr sz="800" b="1" dirty="0" smtClean="0"/>
                        <a:t>purpose</a:t>
                      </a:r>
                      <a:r>
                        <a:rPr lang="en-US" sz="800" b="1" dirty="0" smtClean="0"/>
                        <a:t>.</a:t>
                      </a:r>
                      <a:endParaRPr sz="800" b="1" dirty="0"/>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9" name="Table 139"/>
          <p:cNvGraphicFramePr/>
          <p:nvPr>
            <p:extLst>
              <p:ext uri="{D42A27DB-BD31-4B8C-83A1-F6EECF244321}">
                <p14:modId xmlns:p14="http://schemas.microsoft.com/office/powerpoint/2010/main" val="1011163822"/>
              </p:ext>
            </p:extLst>
          </p:nvPr>
        </p:nvGraphicFramePr>
        <p:xfrm>
          <a:off x="5715000" y="8686800"/>
          <a:ext cx="1752600" cy="567509"/>
        </p:xfrm>
        <a:graphic>
          <a:graphicData uri="http://schemas.openxmlformats.org/drawingml/2006/table">
            <a:tbl>
              <a:tblPr firstRow="1"/>
              <a:tblGrid>
                <a:gridCol w="1752600"/>
              </a:tblGrid>
              <a:tr h="146885">
                <a:tc>
                  <a:txBody>
                    <a:bodyPr/>
                    <a:lstStyle/>
                    <a:p>
                      <a:pPr lvl="0" algn="ctr">
                        <a:lnSpc>
                          <a:spcPct val="115000"/>
                        </a:lnSpc>
                        <a:defRPr sz="1800" b="0" i="0"/>
                      </a:pPr>
                      <a:r>
                        <a:rPr lang="en-US" sz="800" b="1" i="1" dirty="0" smtClean="0"/>
                        <a:t>Toward RL.3.3 </a:t>
                      </a:r>
                      <a:r>
                        <a:rPr sz="800" b="1" i="1" dirty="0" smtClean="0"/>
                        <a:t>DOK </a:t>
                      </a:r>
                      <a:r>
                        <a:rPr sz="800" b="1" i="1" dirty="0"/>
                        <a:t>3 - APx</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386515">
                <a:tc>
                  <a:txBody>
                    <a:bodyPr/>
                    <a:lstStyle/>
                    <a:p>
                      <a:pPr lvl="0" algn="l">
                        <a:lnSpc>
                          <a:spcPct val="115000"/>
                        </a:lnSpc>
                        <a:defRPr sz="1800" b="0" i="0"/>
                      </a:pPr>
                      <a:r>
                        <a:rPr sz="800" b="1" dirty="0"/>
                        <a:t>Outline a progression of character traits in a new text (one not read as a class or discussed)</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795634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8" name="Rectangle 7"/>
          <p:cNvSpPr/>
          <p:nvPr/>
        </p:nvSpPr>
        <p:spPr>
          <a:xfrm>
            <a:off x="566737" y="319314"/>
            <a:ext cx="6557963" cy="8851254"/>
          </a:xfrm>
          <a:prstGeom prst="rect">
            <a:avLst/>
          </a:prstGeom>
        </p:spPr>
        <p:txBody>
          <a:bodyPr wrap="square" lIns="96378" tIns="48189" rIns="96378" bIns="48189">
            <a:spAutoFit/>
          </a:bodyPr>
          <a:lstStyle/>
          <a:p>
            <a:pPr algn="ctr">
              <a:lnSpc>
                <a:spcPct val="115000"/>
              </a:lnSpc>
            </a:pPr>
            <a:r>
              <a:rPr lang="en-US" sz="2200" b="1" i="1" u="sng" dirty="0" smtClean="0">
                <a:ea typeface="Times New Roman"/>
                <a:cs typeface="Arial,BoldItalic"/>
              </a:rPr>
              <a:t>The Things Wings Do</a:t>
            </a:r>
            <a:endParaRPr lang="en-US" sz="2200" u="sng" dirty="0">
              <a:ea typeface="Times New Roman"/>
              <a:cs typeface="Times New Roman"/>
            </a:endParaRPr>
          </a:p>
          <a:p>
            <a:pPr algn="ctr">
              <a:lnSpc>
                <a:spcPct val="115000"/>
              </a:lnSpc>
            </a:pPr>
            <a:endParaRPr lang="en-US" sz="1300" dirty="0">
              <a:ea typeface="Times New Roman"/>
              <a:cs typeface="Times New Roman"/>
            </a:endParaRPr>
          </a:p>
          <a:p>
            <a:pPr>
              <a:lnSpc>
                <a:spcPct val="115000"/>
              </a:lnSpc>
            </a:pPr>
            <a:r>
              <a:rPr lang="en-US" sz="1200" i="1" dirty="0">
                <a:ea typeface="Times New Roman"/>
                <a:cs typeface="BookAntiqua-Italic"/>
              </a:rPr>
              <a:t>Did you think that insects only use their wings to fly? Read this article by Keith</a:t>
            </a:r>
            <a:r>
              <a:rPr lang="en-US" sz="1200" dirty="0">
                <a:ea typeface="Times New Roman"/>
                <a:cs typeface="Times New Roman"/>
              </a:rPr>
              <a:t> </a:t>
            </a:r>
            <a:r>
              <a:rPr lang="en-US" sz="1200" i="1" dirty="0">
                <a:ea typeface="Times New Roman"/>
                <a:cs typeface="BookAntiqua-Italic"/>
              </a:rPr>
              <a:t>Waddington to find out some interesting facts about other ways wings can be useful.</a:t>
            </a:r>
          </a:p>
          <a:p>
            <a:pPr>
              <a:lnSpc>
                <a:spcPct val="115000"/>
              </a:lnSpc>
            </a:pPr>
            <a:endParaRPr lang="en-US" sz="1700" i="1" dirty="0">
              <a:ea typeface="Times New Roman"/>
              <a:cs typeface="BookAntiqua-Italic"/>
            </a:endParaRPr>
          </a:p>
          <a:p>
            <a:r>
              <a:rPr lang="en-US" sz="1700" dirty="0">
                <a:ea typeface="Times New Roman"/>
                <a:cs typeface="Times New Roman"/>
              </a:rPr>
              <a:t>1</a:t>
            </a:r>
            <a:endParaRPr lang="en-US" sz="1300" dirty="0">
              <a:ea typeface="Times New Roman"/>
              <a:cs typeface="Times New Roman"/>
            </a:endParaRPr>
          </a:p>
          <a:p>
            <a:r>
              <a:rPr lang="en-US" sz="1700" b="1" dirty="0">
                <a:ea typeface="Times New Roman"/>
                <a:cs typeface="BookAntiqua"/>
              </a:rPr>
              <a:t>INSECT WINGS </a:t>
            </a:r>
            <a:r>
              <a:rPr lang="en-US" sz="1700" dirty="0">
                <a:ea typeface="Times New Roman"/>
                <a:cs typeface="BookAntiqua"/>
              </a:rPr>
              <a:t>have many different shapes and colors.  They also have different uses.  Most insects have two pairs of wings, with one pair behind the other. These wings are used for flying, of course. But wings can help an insect in other ways, too</a:t>
            </a:r>
            <a:r>
              <a:rPr lang="en-US" sz="1700" dirty="0" smtClean="0">
                <a:ea typeface="Times New Roman"/>
                <a:cs typeface="BookAntiqua"/>
              </a:rPr>
              <a:t>.</a:t>
            </a:r>
          </a:p>
          <a:p>
            <a:endParaRPr lang="en-US" sz="1700" dirty="0">
              <a:ea typeface="Times New Roman"/>
              <a:cs typeface="BookAntiqua"/>
            </a:endParaRPr>
          </a:p>
          <a:p>
            <a:r>
              <a:rPr lang="en-US" sz="1700" dirty="0">
                <a:ea typeface="Times New Roman"/>
                <a:cs typeface="Times New Roman"/>
              </a:rPr>
              <a:t>2</a:t>
            </a:r>
            <a:endParaRPr lang="en-US" sz="1300" dirty="0">
              <a:ea typeface="Times New Roman"/>
              <a:cs typeface="Times New Roman"/>
            </a:endParaRPr>
          </a:p>
          <a:p>
            <a:r>
              <a:rPr lang="en-US" sz="1700" b="1" u="sng" dirty="0">
                <a:ea typeface="Times New Roman"/>
                <a:cs typeface="Arial,Bold"/>
              </a:rPr>
              <a:t>FLYING</a:t>
            </a:r>
            <a:endParaRPr lang="en-US" sz="1300" u="sng" dirty="0">
              <a:ea typeface="Times New Roman"/>
              <a:cs typeface="Times New Roman"/>
            </a:endParaRPr>
          </a:p>
          <a:p>
            <a:r>
              <a:rPr lang="en-US" sz="1700" dirty="0">
                <a:ea typeface="Times New Roman"/>
                <a:cs typeface="BookAntiqua"/>
              </a:rPr>
              <a:t>How fast can an insect fly? That depends on the size and speed of the wings. Houseflies can go fast because they have small wings that flap quickly.  The same is true for honeybees. A honeybee can flap its small wings 225 times each second, and it can fly fourteen miles an hour. That’s fast for an insect.  </a:t>
            </a:r>
          </a:p>
          <a:p>
            <a:endParaRPr lang="en-US" sz="1700" dirty="0">
              <a:ea typeface="Times New Roman"/>
              <a:cs typeface="BookAntiqua"/>
            </a:endParaRPr>
          </a:p>
          <a:p>
            <a:r>
              <a:rPr lang="en-US" sz="1700" dirty="0">
                <a:ea typeface="Times New Roman"/>
                <a:cs typeface="Times New Roman"/>
              </a:rPr>
              <a:t>3</a:t>
            </a:r>
            <a:endParaRPr lang="en-US" sz="1300" dirty="0">
              <a:ea typeface="Times New Roman"/>
              <a:cs typeface="Times New Roman"/>
            </a:endParaRPr>
          </a:p>
          <a:p>
            <a:r>
              <a:rPr lang="en-US" sz="1700" dirty="0">
                <a:ea typeface="Times New Roman"/>
                <a:cs typeface="BookAntiqua"/>
              </a:rPr>
              <a:t>But butterflies drift from flower to flower. They flap their broad wings slowly. Sometimes they glide without flapping at all. These big wings could break if the butterfly flapped as hard as a bee does.</a:t>
            </a:r>
          </a:p>
          <a:p>
            <a:endParaRPr lang="en-US" sz="1700" dirty="0">
              <a:ea typeface="Times New Roman"/>
              <a:cs typeface="Times New Roman"/>
            </a:endParaRPr>
          </a:p>
          <a:p>
            <a:r>
              <a:rPr lang="en-US" sz="1700" dirty="0">
                <a:ea typeface="Times New Roman"/>
                <a:cs typeface="Times New Roman"/>
              </a:rPr>
              <a:t>4</a:t>
            </a:r>
            <a:endParaRPr lang="en-US" sz="1300" dirty="0">
              <a:ea typeface="Times New Roman"/>
              <a:cs typeface="Times New Roman"/>
            </a:endParaRPr>
          </a:p>
          <a:p>
            <a:pPr>
              <a:lnSpc>
                <a:spcPct val="115000"/>
              </a:lnSpc>
            </a:pPr>
            <a:r>
              <a:rPr lang="en-US" sz="1700" b="1" u="sng" dirty="0">
                <a:ea typeface="Times New Roman"/>
                <a:cs typeface="Arial,Bold"/>
              </a:rPr>
              <a:t>HARD COVERINGS</a:t>
            </a:r>
            <a:endParaRPr lang="en-US" sz="1300" u="sng" dirty="0">
              <a:ea typeface="Times New Roman"/>
              <a:cs typeface="Times New Roman"/>
            </a:endParaRPr>
          </a:p>
          <a:p>
            <a:pPr>
              <a:lnSpc>
                <a:spcPct val="115000"/>
              </a:lnSpc>
            </a:pPr>
            <a:r>
              <a:rPr lang="en-US" sz="1700" dirty="0">
                <a:ea typeface="Times New Roman"/>
                <a:cs typeface="BookAntiqua"/>
              </a:rPr>
              <a:t>Wings are not just for flying. In fact, a beetle’s front wings are not for flying at all. These two wings are hard.  When the beetle rests or walks, they cover its soft body like two pieces of </a:t>
            </a:r>
            <a:r>
              <a:rPr lang="en-US" sz="1700" dirty="0" smtClean="0">
                <a:ea typeface="Times New Roman"/>
                <a:cs typeface="BookAntiqua"/>
              </a:rPr>
              <a:t>a nutshell</a:t>
            </a:r>
            <a:r>
              <a:rPr lang="en-US" sz="1700" dirty="0">
                <a:ea typeface="Times New Roman"/>
                <a:cs typeface="BookAntiqua"/>
              </a:rPr>
              <a:t>. These wings help protect the beetle from being eaten by birds.  When the beetle flies, it holds its front wings out to the sides. With these hard wings out of the way, the beetle can fly with its small back wings.</a:t>
            </a:r>
            <a:endParaRPr lang="en-US" sz="1300" dirty="0">
              <a:ea typeface="Times New Roman"/>
              <a:cs typeface="Times New Roman"/>
            </a:endParaRPr>
          </a:p>
        </p:txBody>
      </p:sp>
      <p:sp>
        <p:nvSpPr>
          <p:cNvPr id="5" name="TextBox 4"/>
          <p:cNvSpPr txBox="1"/>
          <p:nvPr/>
        </p:nvSpPr>
        <p:spPr>
          <a:xfrm>
            <a:off x="5752148" y="228600"/>
            <a:ext cx="1666875" cy="711835"/>
          </a:xfrm>
          <a:prstGeom prst="rect">
            <a:avLst/>
          </a:prstGeom>
          <a:solidFill>
            <a:schemeClr val="bg1"/>
          </a:solidFill>
          <a:ln>
            <a:noFill/>
          </a:ln>
        </p:spPr>
        <p:txBody>
          <a:bodyPr wrap="square" rtlCol="0">
            <a:spAutoFit/>
          </a:bodyPr>
          <a:lstStyle/>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Grade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Equivalent</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3.2</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Lexile Measure: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89</a:t>
            </a:r>
            <a:r>
              <a:rPr lang="en-US" sz="800"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Mean Sentence Length: </a:t>
            </a:r>
            <a:r>
              <a:rPr lang="en-U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13.26</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Mean Log Word Frequency: </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3.51</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Word Count:  </a:t>
            </a:r>
            <a:r>
              <a:rPr lang="en-U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a:t>
            </a:r>
            <a:r>
              <a:rPr lang="en-US" sz="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64</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48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4"/>
          <p:cNvSpPr/>
          <p:nvPr/>
        </p:nvSpPr>
        <p:spPr>
          <a:xfrm>
            <a:off x="566737" y="884955"/>
            <a:ext cx="6557963" cy="7591678"/>
          </a:xfrm>
          <a:prstGeom prst="rect">
            <a:avLst/>
          </a:prstGeom>
        </p:spPr>
        <p:txBody>
          <a:bodyPr wrap="square" lIns="96378" tIns="48189" rIns="96378" bIns="48189">
            <a:spAutoFit/>
          </a:bodyPr>
          <a:lstStyle/>
          <a:p>
            <a:r>
              <a:rPr lang="en-US" sz="1700" b="1" i="1" u="sng" dirty="0">
                <a:ea typeface="Times New Roman"/>
                <a:cs typeface="Arial,BoldItalic"/>
              </a:rPr>
              <a:t>The Things Wings </a:t>
            </a:r>
            <a:r>
              <a:rPr lang="en-US" sz="1700" b="1" i="1" u="sng" dirty="0" smtClean="0">
                <a:ea typeface="Times New Roman"/>
                <a:cs typeface="Arial,BoldItalic"/>
              </a:rPr>
              <a:t>Do</a:t>
            </a:r>
            <a:r>
              <a:rPr lang="en-US" sz="1700" dirty="0" smtClean="0">
                <a:ea typeface="Times New Roman"/>
                <a:cs typeface="Arial,BoldItalic"/>
              </a:rPr>
              <a:t> </a:t>
            </a:r>
            <a:r>
              <a:rPr lang="en-US" sz="1400" i="1" dirty="0" smtClean="0">
                <a:ea typeface="Times New Roman"/>
                <a:cs typeface="Arial,BoldItalic"/>
              </a:rPr>
              <a:t>(continued)</a:t>
            </a:r>
            <a:endParaRPr lang="en-US" sz="1400" b="1" i="1" u="sng" dirty="0">
              <a:ea typeface="Times New Roman"/>
              <a:cs typeface="Arial,BoldItalic"/>
            </a:endParaRPr>
          </a:p>
          <a:p>
            <a:endParaRPr lang="en-US" sz="1700" b="1" i="1" u="sng" dirty="0">
              <a:ea typeface="Times New Roman"/>
              <a:cs typeface="Times New Roman"/>
            </a:endParaRPr>
          </a:p>
          <a:p>
            <a:endParaRPr lang="en-US" sz="1100" u="sng" dirty="0">
              <a:ea typeface="Times New Roman"/>
              <a:cs typeface="Times New Roman"/>
            </a:endParaRPr>
          </a:p>
          <a:p>
            <a:r>
              <a:rPr lang="en-US" sz="1700" dirty="0"/>
              <a:t>5</a:t>
            </a:r>
          </a:p>
          <a:p>
            <a:r>
              <a:rPr lang="en-US" sz="1700" b="1" u="sng" dirty="0"/>
              <a:t>COLORS FOR HIDING</a:t>
            </a:r>
            <a:endParaRPr lang="en-US" sz="1700" u="sng" dirty="0"/>
          </a:p>
          <a:p>
            <a:r>
              <a:rPr lang="en-US" sz="1700" dirty="0"/>
              <a:t>Some wings have colors and patterns that make the insect hard to see.  These wings look like the places where the insect rests.  When the creature holds still, it doesn’t look like an insect. It looks like a leaf or stone or piece of bark. The colors help the insect hide from animals that might eat it. This kind of coloring is called camouflage.  </a:t>
            </a:r>
          </a:p>
          <a:p>
            <a:endParaRPr lang="en-US" sz="1700" dirty="0"/>
          </a:p>
          <a:p>
            <a:r>
              <a:rPr lang="en-US" sz="1700" dirty="0"/>
              <a:t>6</a:t>
            </a:r>
          </a:p>
          <a:p>
            <a:r>
              <a:rPr lang="en-US" sz="1700" dirty="0"/>
              <a:t>Grasshoppers have camouflage. When they sit on plants, their wings look like the leaves around them.  Some moths have wings with camouflage that looks like tree bark. They can rest on trees without being found.</a:t>
            </a:r>
          </a:p>
          <a:p>
            <a:endParaRPr lang="en-US" sz="1700" dirty="0"/>
          </a:p>
          <a:p>
            <a:r>
              <a:rPr lang="en-US" sz="1700" dirty="0"/>
              <a:t>7</a:t>
            </a:r>
          </a:p>
          <a:p>
            <a:r>
              <a:rPr lang="en-US" sz="1700" b="1" u="sng" dirty="0"/>
              <a:t>BRIGHT COLORS</a:t>
            </a:r>
            <a:endParaRPr lang="en-US" sz="1700" u="sng" dirty="0"/>
          </a:p>
          <a:p>
            <a:r>
              <a:rPr lang="en-US" sz="1700" dirty="0"/>
              <a:t>Some insects don’t hide at all. Instead, their wings have bright colors that can be seen from far away. Scientists say these wings have warning colors because the colors warn birds that the insects are not good to eat.  The wings of the monarch butterfly have warning colors of bright orange with black. </a:t>
            </a:r>
          </a:p>
          <a:p>
            <a:endParaRPr lang="en-US" sz="1700" dirty="0"/>
          </a:p>
          <a:p>
            <a:r>
              <a:rPr lang="en-US" sz="1700" dirty="0"/>
              <a:t>8</a:t>
            </a:r>
          </a:p>
          <a:p>
            <a:r>
              <a:rPr lang="en-US" sz="1700" dirty="0"/>
              <a:t>A bird might eat one of these butterflies. But after the bad taste of that meal, the colors warn the bird not to eat another one.  Most people think wings are just for flying. I tell them about these amazing uses.</a:t>
            </a:r>
          </a:p>
        </p:txBody>
      </p:sp>
    </p:spTree>
    <p:extLst>
      <p:ext uri="{BB962C8B-B14F-4D97-AF65-F5344CB8AC3E}">
        <p14:creationId xmlns:p14="http://schemas.microsoft.com/office/powerpoint/2010/main" val="444967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Rectangle 4"/>
          <p:cNvSpPr/>
          <p:nvPr/>
        </p:nvSpPr>
        <p:spPr>
          <a:xfrm>
            <a:off x="702016" y="778037"/>
            <a:ext cx="6155984" cy="3396086"/>
          </a:xfrm>
          <a:prstGeom prst="rect">
            <a:avLst/>
          </a:prstGeom>
          <a:ln>
            <a:noFill/>
          </a:ln>
        </p:spPr>
        <p:txBody>
          <a:bodyPr wrap="square" lIns="101881" tIns="50941" rIns="101881" bIns="50941">
            <a:spAutoFit/>
          </a:bodyPr>
          <a:lstStyle/>
          <a:p>
            <a:r>
              <a:rPr lang="en-US" sz="1900" b="1" dirty="0" smtClean="0">
                <a:latin typeface="Helvetica" pitchFamily="34" charset="0"/>
                <a:cs typeface="Helvetica" pitchFamily="34" charset="0"/>
              </a:rPr>
              <a:t>9.  </a:t>
            </a:r>
            <a:r>
              <a:rPr lang="en-US" sz="1800" b="1" dirty="0" smtClean="0">
                <a:latin typeface="Helvetica" pitchFamily="34" charset="0"/>
                <a:cs typeface="Helvetica" pitchFamily="34" charset="0"/>
              </a:rPr>
              <a:t>What </a:t>
            </a:r>
            <a:r>
              <a:rPr lang="en-US" sz="1800" b="1" dirty="0">
                <a:latin typeface="Helvetica" pitchFamily="34" charset="0"/>
                <a:cs typeface="Helvetica" pitchFamily="34" charset="0"/>
              </a:rPr>
              <a:t>determines how fast an insect flies? </a:t>
            </a:r>
            <a:r>
              <a:rPr lang="en-US" sz="1800" i="1" dirty="0">
                <a:latin typeface="Helvetica" pitchFamily="34" charset="0"/>
                <a:cs typeface="Helvetica" pitchFamily="34" charset="0"/>
              </a:rPr>
              <a:t> </a:t>
            </a:r>
            <a:r>
              <a:rPr lang="en-US" sz="1300" i="1" dirty="0">
                <a:latin typeface="Helvetica" pitchFamily="34" charset="0"/>
                <a:cs typeface="Helvetica" pitchFamily="34" charset="0"/>
              </a:rPr>
              <a:t>RI.3.1</a:t>
            </a:r>
            <a:r>
              <a:rPr lang="en-US" sz="1500" i="1" dirty="0">
                <a:latin typeface="Helvetica" pitchFamily="34" charset="0"/>
                <a:cs typeface="Helvetica" pitchFamily="34" charset="0"/>
              </a:rPr>
              <a:t> </a:t>
            </a:r>
          </a:p>
          <a:p>
            <a:pPr marL="361417" indent="-361417"/>
            <a:endParaRPr lang="en-US" sz="1900" dirty="0">
              <a:latin typeface="Helvetica" pitchFamily="34" charset="0"/>
              <a:cs typeface="Helvetica" pitchFamily="34" charset="0"/>
            </a:endParaRPr>
          </a:p>
          <a:p>
            <a:pPr marL="968798" indent="-361417">
              <a:buFont typeface="+mj-lt"/>
              <a:buAutoNum type="alphaUcPeriod"/>
            </a:pPr>
            <a:r>
              <a:rPr lang="en-US" sz="1600" dirty="0">
                <a:latin typeface="Helvetica" pitchFamily="34" charset="0"/>
              </a:rPr>
              <a:t>The number of pairs of wings the insect has determines how fast an insect can fly.</a:t>
            </a:r>
            <a:endParaRPr lang="en-US" sz="1600" dirty="0">
              <a:solidFill>
                <a:srgbClr val="FF0000"/>
              </a:solidFill>
              <a:latin typeface="Helvetica" pitchFamily="34" charset="0"/>
              <a:cs typeface="Helvetica" pitchFamily="34" charset="0"/>
            </a:endParaRPr>
          </a:p>
          <a:p>
            <a:pPr marL="968798" indent="-361417">
              <a:buFont typeface="+mj-lt"/>
              <a:buAutoNum type="alphaUcPeriod"/>
            </a:pPr>
            <a:endParaRPr lang="en-US" sz="1600" dirty="0">
              <a:latin typeface="Helvetica" pitchFamily="34" charset="0"/>
              <a:cs typeface="Helvetica" pitchFamily="34" charset="0"/>
            </a:endParaRPr>
          </a:p>
          <a:p>
            <a:pPr marL="968798" indent="-361417">
              <a:buFont typeface="+mj-lt"/>
              <a:buAutoNum type="alphaUcPeriod"/>
            </a:pPr>
            <a:r>
              <a:rPr lang="en-US" sz="1600" dirty="0">
                <a:latin typeface="Helvetica" pitchFamily="34" charset="0"/>
              </a:rPr>
              <a:t>The size of the insect determines how fast an insect can fly.</a:t>
            </a:r>
          </a:p>
          <a:p>
            <a:pPr marL="968798" indent="-361417">
              <a:buFont typeface="+mj-lt"/>
              <a:buAutoNum type="alphaUcPeriod"/>
            </a:pPr>
            <a:endParaRPr lang="en-US" sz="1600" dirty="0">
              <a:latin typeface="Helvetica" pitchFamily="34" charset="0"/>
              <a:cs typeface="Helvetica" pitchFamily="34" charset="0"/>
            </a:endParaRPr>
          </a:p>
          <a:p>
            <a:pPr marL="968798" indent="-361417">
              <a:buFont typeface="+mj-lt"/>
              <a:buAutoNum type="alphaUcPeriod"/>
            </a:pPr>
            <a:r>
              <a:rPr lang="en-US" sz="1600" dirty="0">
                <a:latin typeface="Helvetica" pitchFamily="34" charset="0"/>
                <a:cs typeface="Helvetica" pitchFamily="34" charset="0"/>
              </a:rPr>
              <a:t>The size and speed of the wings</a:t>
            </a:r>
            <a:r>
              <a:rPr lang="en-US" sz="1600" dirty="0">
                <a:latin typeface="Helvetica" pitchFamily="34" charset="0"/>
              </a:rPr>
              <a:t> determines how fast an insect can fly.</a:t>
            </a:r>
            <a:endParaRPr lang="en-US" sz="1600" dirty="0">
              <a:latin typeface="Helvetica" pitchFamily="34" charset="0"/>
              <a:cs typeface="Helvetica" pitchFamily="34" charset="0"/>
            </a:endParaRPr>
          </a:p>
          <a:p>
            <a:pPr marL="968798" indent="-361417">
              <a:buFont typeface="+mj-lt"/>
              <a:buAutoNum type="alphaUcPeriod"/>
            </a:pPr>
            <a:endParaRPr lang="en-US" sz="1600" dirty="0">
              <a:latin typeface="Helvetica" pitchFamily="34" charset="0"/>
              <a:cs typeface="Helvetica" pitchFamily="34" charset="0"/>
            </a:endParaRPr>
          </a:p>
          <a:p>
            <a:pPr marL="968798" indent="-361417">
              <a:buFont typeface="+mj-lt"/>
              <a:buAutoNum type="alphaUcPeriod" startAt="4"/>
            </a:pPr>
            <a:r>
              <a:rPr lang="en-US" sz="1600" dirty="0">
                <a:latin typeface="Helvetica" pitchFamily="34" charset="0"/>
              </a:rPr>
              <a:t>The wings’ hard coverings determine how fast an </a:t>
            </a:r>
          </a:p>
          <a:p>
            <a:pPr marL="968798" indent="-361417"/>
            <a:r>
              <a:rPr lang="en-US" sz="1600" dirty="0">
                <a:latin typeface="Helvetica" pitchFamily="34" charset="0"/>
              </a:rPr>
              <a:t>      insect can fly.</a:t>
            </a:r>
          </a:p>
        </p:txBody>
      </p:sp>
      <p:cxnSp>
        <p:nvCxnSpPr>
          <p:cNvPr id="11" name="Straight Connector 10"/>
          <p:cNvCxnSpPr/>
          <p:nvPr/>
        </p:nvCxnSpPr>
        <p:spPr>
          <a:xfrm>
            <a:off x="369658"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066800" y="1447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1063966" y="2209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17" name="Oval 16"/>
          <p:cNvSpPr/>
          <p:nvPr/>
        </p:nvSpPr>
        <p:spPr>
          <a:xfrm>
            <a:off x="1066163" y="35982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8" name="Rectangle 7"/>
          <p:cNvSpPr/>
          <p:nvPr/>
        </p:nvSpPr>
        <p:spPr>
          <a:xfrm>
            <a:off x="702016" y="5427078"/>
            <a:ext cx="6471648" cy="3149865"/>
          </a:xfrm>
          <a:prstGeom prst="rect">
            <a:avLst/>
          </a:prstGeom>
        </p:spPr>
        <p:txBody>
          <a:bodyPr wrap="square" lIns="101881" tIns="50941" rIns="101881" bIns="50941">
            <a:spAutoFit/>
          </a:bodyPr>
          <a:lstStyle/>
          <a:p>
            <a:pPr marL="361417" indent="-361417"/>
            <a:r>
              <a:rPr lang="en-US" sz="1900" b="1" dirty="0" smtClean="0">
                <a:latin typeface="Helvetica" pitchFamily="34" charset="0"/>
                <a:cs typeface="Helvetica" pitchFamily="34" charset="0"/>
              </a:rPr>
              <a:t>10.  </a:t>
            </a:r>
            <a:r>
              <a:rPr lang="en-US" sz="1800" b="1" dirty="0">
                <a:latin typeface="Helvetica" pitchFamily="34" charset="0"/>
                <a:cs typeface="Helvetica" pitchFamily="34" charset="0"/>
              </a:rPr>
              <a:t>How do hard coverings protect a beetle?  </a:t>
            </a:r>
            <a:r>
              <a:rPr lang="en-US" sz="1300" i="1" dirty="0">
                <a:latin typeface="Helvetica" pitchFamily="34" charset="0"/>
                <a:cs typeface="Helvetica" pitchFamily="34" charset="0"/>
              </a:rPr>
              <a:t>RI.3.1</a:t>
            </a:r>
            <a:endParaRPr lang="en-US" sz="1300" i="1" dirty="0">
              <a:solidFill>
                <a:srgbClr val="C00000"/>
              </a:solidFill>
              <a:latin typeface="Helvetica" pitchFamily="34" charset="0"/>
              <a:cs typeface="Helvetica" pitchFamily="34" charset="0"/>
            </a:endParaRPr>
          </a:p>
          <a:p>
            <a:pPr marL="512763" indent="-55563"/>
            <a:r>
              <a:rPr lang="en-US" sz="1900" b="1" dirty="0">
                <a:solidFill>
                  <a:srgbClr val="C00000"/>
                </a:solidFill>
                <a:latin typeface="Helvetica" pitchFamily="34" charset="0"/>
                <a:cs typeface="Helvetica" pitchFamily="34" charset="0"/>
              </a:rPr>
              <a:t>     </a:t>
            </a:r>
            <a:endParaRPr lang="en-US" sz="1900" b="1" dirty="0">
              <a:latin typeface="Helvetica" pitchFamily="34" charset="0"/>
              <a:cs typeface="Helvetica" pitchFamily="34" charset="0"/>
            </a:endParaRPr>
          </a:p>
          <a:p>
            <a:pPr marL="512763" indent="-55563"/>
            <a:r>
              <a:rPr lang="en-US" sz="1600" dirty="0" smtClean="0">
                <a:latin typeface="Helvetica" pitchFamily="34" charset="0"/>
                <a:cs typeface="Helvetica" pitchFamily="34" charset="0"/>
              </a:rPr>
              <a:t>A.   The </a:t>
            </a:r>
            <a:r>
              <a:rPr lang="en-US" sz="1600" dirty="0">
                <a:latin typeface="Helvetica" pitchFamily="34" charset="0"/>
                <a:cs typeface="Helvetica" pitchFamily="34" charset="0"/>
              </a:rPr>
              <a:t>hard coverings allow a beetle to fly to safety faster </a:t>
            </a:r>
            <a:r>
              <a:rPr lang="en-US" sz="1600" dirty="0" smtClean="0">
                <a:latin typeface="Helvetica" pitchFamily="34" charset="0"/>
                <a:cs typeface="Helvetica" pitchFamily="34" charset="0"/>
              </a:rPr>
              <a:t>than</a:t>
            </a:r>
          </a:p>
          <a:p>
            <a:pPr marL="512763" indent="-55563"/>
            <a:r>
              <a:rPr lang="en-US" sz="1600" dirty="0" smtClean="0">
                <a:latin typeface="Helvetica" pitchFamily="34" charset="0"/>
                <a:cs typeface="Helvetica" pitchFamily="34" charset="0"/>
              </a:rPr>
              <a:t>       insects </a:t>
            </a:r>
            <a:r>
              <a:rPr lang="en-US" sz="1600" dirty="0">
                <a:latin typeface="Helvetica" pitchFamily="34" charset="0"/>
                <a:cs typeface="Helvetica" pitchFamily="34" charset="0"/>
              </a:rPr>
              <a:t>without a hard cover.</a:t>
            </a:r>
          </a:p>
          <a:p>
            <a:pPr marL="512763" indent="-55563">
              <a:buFont typeface="+mj-lt"/>
              <a:buAutoNum type="alphaUcPeriod"/>
            </a:pPr>
            <a:endParaRPr lang="en-US" sz="1600" dirty="0">
              <a:latin typeface="Helvetica" pitchFamily="34" charset="0"/>
              <a:cs typeface="Helvetica" pitchFamily="34" charset="0"/>
            </a:endParaRPr>
          </a:p>
          <a:p>
            <a:pPr marL="512763" indent="-55563">
              <a:buAutoNum type="alphaUcPeriod" startAt="2"/>
            </a:pPr>
            <a:r>
              <a:rPr lang="en-US" sz="1600" dirty="0" smtClean="0">
                <a:latin typeface="Helvetica" pitchFamily="34" charset="0"/>
                <a:cs typeface="Helvetica" pitchFamily="34" charset="0"/>
              </a:rPr>
              <a:t>   The </a:t>
            </a:r>
            <a:r>
              <a:rPr lang="en-US" sz="1600" dirty="0">
                <a:latin typeface="Helvetica" pitchFamily="34" charset="0"/>
                <a:cs typeface="Helvetica" pitchFamily="34" charset="0"/>
              </a:rPr>
              <a:t>hard coverings cover its soft body so birds can’t eat  </a:t>
            </a:r>
          </a:p>
          <a:p>
            <a:pPr marL="512763" indent="-55563"/>
            <a:r>
              <a:rPr lang="en-US" sz="1600" dirty="0">
                <a:latin typeface="Helvetica" pitchFamily="34" charset="0"/>
                <a:cs typeface="Helvetica" pitchFamily="34" charset="0"/>
              </a:rPr>
              <a:t>       the beetle.</a:t>
            </a:r>
          </a:p>
          <a:p>
            <a:pPr marL="512763" indent="-55563">
              <a:buFont typeface="+mj-lt"/>
              <a:buAutoNum type="alphaUcPeriod"/>
            </a:pPr>
            <a:endParaRPr lang="en-US" sz="1600" dirty="0">
              <a:latin typeface="Helvetica" pitchFamily="34" charset="0"/>
              <a:cs typeface="Helvetica" pitchFamily="34" charset="0"/>
            </a:endParaRPr>
          </a:p>
          <a:p>
            <a:pPr marL="512763" indent="-55563"/>
            <a:r>
              <a:rPr lang="en-US" sz="1600" dirty="0">
                <a:latin typeface="Helvetica" pitchFamily="34" charset="0"/>
                <a:cs typeface="Helvetica" pitchFamily="34" charset="0"/>
              </a:rPr>
              <a:t>C.   The hard coverings camouflage the beetle.</a:t>
            </a:r>
          </a:p>
          <a:p>
            <a:pPr marL="512763" indent="-55563"/>
            <a:endParaRPr lang="en-US" sz="1600" dirty="0">
              <a:latin typeface="Helvetica" pitchFamily="34" charset="0"/>
              <a:cs typeface="Helvetica" pitchFamily="34" charset="0"/>
            </a:endParaRPr>
          </a:p>
          <a:p>
            <a:pPr marL="858838" indent="-401638">
              <a:buAutoNum type="alphaUcPeriod" startAt="4"/>
            </a:pPr>
            <a:r>
              <a:rPr lang="en-US" sz="1600" dirty="0" smtClean="0">
                <a:latin typeface="Helvetica" pitchFamily="34" charset="0"/>
                <a:cs typeface="Helvetica" pitchFamily="34" charset="0"/>
              </a:rPr>
              <a:t>The </a:t>
            </a:r>
            <a:r>
              <a:rPr lang="en-US" sz="1600" dirty="0">
                <a:latin typeface="Helvetica" pitchFamily="34" charset="0"/>
                <a:cs typeface="Helvetica" pitchFamily="34" charset="0"/>
              </a:rPr>
              <a:t>hard coverings protect the beetle from being stepped  </a:t>
            </a:r>
            <a:r>
              <a:rPr lang="en-US" sz="1600" dirty="0" smtClean="0">
                <a:latin typeface="Helvetica" pitchFamily="34" charset="0"/>
                <a:cs typeface="Helvetica" pitchFamily="34" charset="0"/>
              </a:rPr>
              <a:t> on</a:t>
            </a:r>
            <a:r>
              <a:rPr lang="en-US" sz="1600" dirty="0">
                <a:latin typeface="Helvetica" pitchFamily="34" charset="0"/>
                <a:cs typeface="Helvetica" pitchFamily="34" charset="0"/>
              </a:rPr>
              <a:t>.</a:t>
            </a:r>
          </a:p>
        </p:txBody>
      </p:sp>
      <p:sp>
        <p:nvSpPr>
          <p:cNvPr id="22" name="Oval 21"/>
          <p:cNvSpPr/>
          <p:nvPr/>
        </p:nvSpPr>
        <p:spPr>
          <a:xfrm>
            <a:off x="1063966" y="28520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8" name="Oval 27"/>
          <p:cNvSpPr/>
          <p:nvPr/>
        </p:nvSpPr>
        <p:spPr>
          <a:xfrm>
            <a:off x="835680" y="60851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r>
              <a:rPr lang="en-US" dirty="0" smtClean="0"/>
              <a:t>   </a:t>
            </a:r>
            <a:endParaRPr lang="en-US" dirty="0"/>
          </a:p>
        </p:txBody>
      </p:sp>
      <p:sp>
        <p:nvSpPr>
          <p:cNvPr id="29" name="Oval 28"/>
          <p:cNvSpPr/>
          <p:nvPr/>
        </p:nvSpPr>
        <p:spPr>
          <a:xfrm>
            <a:off x="840316" y="67903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46832" y="74956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46832" y="80024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88620673"/>
              </p:ext>
            </p:extLst>
          </p:nvPr>
        </p:nvGraphicFramePr>
        <p:xfrm>
          <a:off x="5334000" y="4155073"/>
          <a:ext cx="1524000" cy="569327"/>
        </p:xfrm>
        <a:graphic>
          <a:graphicData uri="http://schemas.openxmlformats.org/drawingml/2006/table">
            <a:tbl>
              <a:tblPr firstRow="1" firstCol="1" bandRow="1">
                <a:effectLst/>
                <a:tableStyleId>{5C22544A-7EE6-4342-B048-85BDC9FD1C3A}</a:tableStyleId>
              </a:tblPr>
              <a:tblGrid>
                <a:gridCol w="1524000"/>
              </a:tblGrid>
              <a:tr h="146885">
                <a:tc>
                  <a:txBody>
                    <a:bodyPr/>
                    <a:lstStyle/>
                    <a:p>
                      <a:pPr marL="0" marR="0" algn="ctr">
                        <a:lnSpc>
                          <a:spcPct val="100000"/>
                        </a:lnSpc>
                        <a:spcBef>
                          <a:spcPts val="0"/>
                        </a:spcBef>
                        <a:spcAft>
                          <a:spcPts val="0"/>
                        </a:spcAft>
                      </a:pPr>
                      <a:r>
                        <a:rPr lang="en-US" sz="800" b="1" i="1" dirty="0" smtClean="0">
                          <a:solidFill>
                            <a:schemeClr val="tx1"/>
                          </a:solidFill>
                          <a:effectLst/>
                        </a:rPr>
                        <a:t>Toward RI.3.1 DOK </a:t>
                      </a:r>
                      <a:r>
                        <a:rPr lang="en-US" sz="800" b="1" i="1" dirty="0">
                          <a:solidFill>
                            <a:schemeClr val="tx1"/>
                          </a:solidFill>
                          <a:effectLst/>
                        </a:rPr>
                        <a:t>2 - Ch</a:t>
                      </a:r>
                      <a:endParaRPr lang="en-US" sz="800" b="1" i="1" dirty="0">
                        <a:solidFill>
                          <a:schemeClr val="tx1"/>
                        </a:solidFill>
                        <a:effectLst/>
                        <a:latin typeface="Calibri"/>
                        <a:ea typeface="Calibri"/>
                        <a:cs typeface="Times New Roman"/>
                      </a:endParaRPr>
                    </a:p>
                  </a:txBody>
                  <a:tcPr marL="34245" marR="342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60000"/>
                        <a:lumOff val="40000"/>
                      </a:schemeClr>
                    </a:solidFill>
                  </a:tcPr>
                </a:tc>
              </a:tr>
              <a:tr h="422442">
                <a:tc>
                  <a:txBody>
                    <a:bodyPr/>
                    <a:lstStyle/>
                    <a:p>
                      <a:pPr marL="0" marR="0" algn="l">
                        <a:lnSpc>
                          <a:spcPct val="100000"/>
                        </a:lnSpc>
                        <a:spcBef>
                          <a:spcPts val="0"/>
                        </a:spcBef>
                        <a:spcAft>
                          <a:spcPts val="0"/>
                        </a:spcAft>
                      </a:pPr>
                      <a:r>
                        <a:rPr lang="en-US" sz="800" b="1" dirty="0">
                          <a:solidFill>
                            <a:schemeClr val="tx1"/>
                          </a:solidFill>
                          <a:effectLst/>
                        </a:rPr>
                        <a:t>Show relationships between why questions and </a:t>
                      </a:r>
                      <a:r>
                        <a:rPr lang="en-US" sz="800" b="1" dirty="0" smtClean="0">
                          <a:solidFill>
                            <a:schemeClr val="tx1"/>
                          </a:solidFill>
                          <a:effectLst/>
                        </a:rPr>
                        <a:t>answers</a:t>
                      </a:r>
                      <a:r>
                        <a:rPr lang="en-US" sz="800" b="1" baseline="0" dirty="0" smtClean="0">
                          <a:solidFill>
                            <a:schemeClr val="tx1"/>
                          </a:solidFill>
                          <a:effectLst/>
                        </a:rPr>
                        <a:t> found explicitly in informational text.</a:t>
                      </a:r>
                      <a:endParaRPr lang="en-US" sz="800" b="1" dirty="0" smtClean="0">
                        <a:solidFill>
                          <a:schemeClr val="tx1"/>
                        </a:solidFill>
                        <a:effectLst/>
                      </a:endParaRPr>
                    </a:p>
                  </a:txBody>
                  <a:tcPr marR="342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86832455"/>
              </p:ext>
            </p:extLst>
          </p:nvPr>
        </p:nvGraphicFramePr>
        <p:xfrm>
          <a:off x="5410200" y="8610600"/>
          <a:ext cx="1905000" cy="711147"/>
        </p:xfrm>
        <a:graphic>
          <a:graphicData uri="http://schemas.openxmlformats.org/drawingml/2006/table">
            <a:tbl>
              <a:tblPr firstRow="1" firstCol="1" bandRow="1">
                <a:effectLst/>
                <a:tableStyleId>{5C22544A-7EE6-4342-B048-85BDC9FD1C3A}</a:tableStyleId>
              </a:tblPr>
              <a:tblGrid>
                <a:gridCol w="1905000"/>
              </a:tblGrid>
              <a:tr h="223467">
                <a:tc>
                  <a:txBody>
                    <a:bodyPr/>
                    <a:lstStyle/>
                    <a:p>
                      <a:pPr marL="0" marR="0" algn="ctr">
                        <a:lnSpc>
                          <a:spcPct val="100000"/>
                        </a:lnSpc>
                        <a:spcBef>
                          <a:spcPts val="0"/>
                        </a:spcBef>
                        <a:spcAft>
                          <a:spcPts val="0"/>
                        </a:spcAft>
                      </a:pPr>
                      <a:r>
                        <a:rPr lang="en-US" sz="800" b="1" i="1" dirty="0" smtClean="0">
                          <a:solidFill>
                            <a:schemeClr val="tx1"/>
                          </a:solidFill>
                          <a:effectLst/>
                        </a:rPr>
                        <a:t>Toward RI.3.1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245" marR="3424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60000"/>
                        <a:lumOff val="40000"/>
                      </a:schemeClr>
                    </a:solidFill>
                  </a:tcPr>
                </a:tc>
              </a:tr>
              <a:tr h="309933">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Answers questions about a specific detail, idea or topic in an informational text and then goes back to the text as a reference to support the answer(s).</a:t>
                      </a:r>
                      <a:endParaRPr lang="en-US" sz="800" b="1" dirty="0" smtClean="0">
                        <a:solidFill>
                          <a:schemeClr val="tx1"/>
                        </a:solidFill>
                        <a:effectLst/>
                      </a:endParaRPr>
                    </a:p>
                  </a:txBody>
                  <a:tcPr marR="3424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981455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50595" y="5034090"/>
            <a:ext cx="6955304" cy="2642034"/>
          </a:xfrm>
          <a:prstGeom prst="rect">
            <a:avLst/>
          </a:prstGeom>
        </p:spPr>
        <p:txBody>
          <a:bodyPr wrap="square" lIns="101881" tIns="50941" rIns="101881" bIns="50941">
            <a:spAutoFit/>
          </a:bodyPr>
          <a:lstStyle/>
          <a:p>
            <a:pPr marL="361417" indent="-361417"/>
            <a:r>
              <a:rPr lang="en-US" sz="1800" b="1" dirty="0" smtClean="0">
                <a:latin typeface="Helvetica" pitchFamily="34" charset="0"/>
                <a:cs typeface="Helvetica" pitchFamily="34" charset="0"/>
              </a:rPr>
              <a:t>12.    </a:t>
            </a:r>
            <a:r>
              <a:rPr lang="en-US" sz="1800" b="1" dirty="0">
                <a:latin typeface="Helvetica" pitchFamily="34" charset="0"/>
                <a:cs typeface="Helvetica" pitchFamily="34" charset="0"/>
              </a:rPr>
              <a:t>What </a:t>
            </a:r>
            <a:r>
              <a:rPr lang="en-US" sz="1800" b="1" dirty="0" smtClean="0">
                <a:latin typeface="Helvetica" pitchFamily="34" charset="0"/>
                <a:cs typeface="Helvetica" pitchFamily="34" charset="0"/>
              </a:rPr>
              <a:t>detail </a:t>
            </a:r>
            <a:r>
              <a:rPr lang="en-US" sz="1800" b="1" dirty="0">
                <a:latin typeface="Helvetica" pitchFamily="34" charset="0"/>
                <a:cs typeface="Helvetica" pitchFamily="34" charset="0"/>
              </a:rPr>
              <a:t>might be added to paragraph three? </a:t>
            </a:r>
            <a:r>
              <a:rPr lang="en-US" sz="1100" i="1" dirty="0">
                <a:latin typeface="Helvetica" pitchFamily="34" charset="0"/>
                <a:cs typeface="Helvetica" pitchFamily="34" charset="0"/>
              </a:rPr>
              <a:t>RI.3.2</a:t>
            </a:r>
          </a:p>
          <a:p>
            <a:pPr marL="361417" indent="-361417">
              <a:buFont typeface="+mj-lt"/>
              <a:buAutoNum type="arabicPeriod" startAt="9"/>
            </a:pPr>
            <a:endParaRPr lang="en-US" sz="19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It’s </a:t>
            </a:r>
            <a:r>
              <a:rPr lang="en-US" sz="1600" dirty="0">
                <a:latin typeface="Helvetica" pitchFamily="34" charset="0"/>
                <a:cs typeface="Helvetica" pitchFamily="34" charset="0"/>
              </a:rPr>
              <a:t>a good thing butterflies don’t flap their wings as much as a bee does</a:t>
            </a:r>
            <a:r>
              <a:rPr lang="en-US" sz="1600" dirty="0" smtClean="0">
                <a:latin typeface="Helvetica" pitchFamily="34" charset="0"/>
                <a:cs typeface="Helvetica" pitchFamily="34" charset="0"/>
              </a:rPr>
              <a: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Scientists study insects so we can learn about them too.</a:t>
            </a:r>
          </a:p>
          <a:p>
            <a:pPr marL="834940" indent="-361417">
              <a:buFont typeface="+mj-lt"/>
              <a:buAutoNum type="alphaUcPeriod"/>
            </a:pPr>
            <a:endParaRPr lang="en-US" sz="1600" dirty="0">
              <a:solidFill>
                <a:srgbClr val="FF0000"/>
              </a:solidFill>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Wings can be a good </a:t>
            </a:r>
            <a:r>
              <a:rPr lang="en-US" sz="1600" dirty="0" smtClean="0">
                <a:latin typeface="Helvetica" pitchFamily="34" charset="0"/>
                <a:cs typeface="Helvetica" pitchFamily="34" charset="0"/>
              </a:rPr>
              <a:t>camouflage.</a:t>
            </a:r>
          </a:p>
          <a:p>
            <a:pPr marL="834940" indent="-361417">
              <a:buFont typeface="+mj-lt"/>
              <a:buAutoNum type="alphaUcPeriod"/>
            </a:pPr>
            <a:endParaRPr lang="en-US" sz="1600" dirty="0">
              <a:solidFill>
                <a:srgbClr val="FF0000"/>
              </a:solidFill>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Butterflies have wings that are very colorful.</a:t>
            </a:r>
          </a:p>
        </p:txBody>
      </p:sp>
      <p:sp>
        <p:nvSpPr>
          <p:cNvPr id="19" name="Rectangle 18"/>
          <p:cNvSpPr/>
          <p:nvPr/>
        </p:nvSpPr>
        <p:spPr>
          <a:xfrm>
            <a:off x="566738" y="878115"/>
            <a:ext cx="6268990" cy="2626645"/>
          </a:xfrm>
          <a:prstGeom prst="rect">
            <a:avLst/>
          </a:prstGeom>
        </p:spPr>
        <p:txBody>
          <a:bodyPr wrap="square" lIns="101881" tIns="50941" rIns="101881" bIns="50941">
            <a:spAutoFit/>
          </a:bodyPr>
          <a:lstStyle/>
          <a:p>
            <a:pPr marL="361417" indent="-361417">
              <a:buAutoNum type="arabicPeriod" startAt="11"/>
            </a:pPr>
            <a:r>
              <a:rPr lang="en-US" sz="1800" b="1" dirty="0" smtClean="0">
                <a:latin typeface="Helvetica" pitchFamily="34" charset="0"/>
                <a:cs typeface="Helvetica" pitchFamily="34" charset="0"/>
              </a:rPr>
              <a:t>Which answer does not explain how an insect uses its wings?    </a:t>
            </a:r>
            <a:r>
              <a:rPr lang="en-US" sz="1100" i="1" dirty="0">
                <a:latin typeface="Helvetica" pitchFamily="34" charset="0"/>
                <a:cs typeface="Helvetica" pitchFamily="34" charset="0"/>
              </a:rPr>
              <a:t>RI.3.2</a:t>
            </a:r>
          </a:p>
          <a:p>
            <a:pPr marL="418306" indent="-354724"/>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Insects’ </a:t>
            </a:r>
            <a:r>
              <a:rPr lang="en-US" sz="1600" dirty="0" smtClean="0">
                <a:latin typeface="Helvetica" pitchFamily="34" charset="0"/>
                <a:cs typeface="Helvetica" pitchFamily="34" charset="0"/>
              </a:rPr>
              <a:t>wings can be used for camouflage.</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Some insects have bright colored wings to warn birds. </a:t>
            </a:r>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Insects’ wings </a:t>
            </a:r>
            <a:r>
              <a:rPr lang="en-US" sz="1600" dirty="0" smtClean="0">
                <a:latin typeface="Helvetica" pitchFamily="34" charset="0"/>
                <a:cs typeface="Helvetica" pitchFamily="34" charset="0"/>
              </a:rPr>
              <a:t>are used for flying. </a:t>
            </a:r>
            <a:endParaRPr lang="en-US" sz="1600" dirty="0">
              <a:latin typeface="Helvetica" pitchFamily="34" charset="0"/>
              <a:cs typeface="Helvetica" pitchFamily="34" charset="0"/>
            </a:endParaRPr>
          </a:p>
          <a:p>
            <a:pPr marL="839959" indent="-358070"/>
            <a:endParaRPr lang="en-US" sz="1600" dirty="0">
              <a:solidFill>
                <a:srgbClr val="FF0000"/>
              </a:solidFill>
              <a:latin typeface="Helvetica" pitchFamily="34" charset="0"/>
              <a:cs typeface="Helvetica" pitchFamily="34" charset="0"/>
            </a:endParaRPr>
          </a:p>
          <a:p>
            <a:pPr marL="839959" indent="-358070">
              <a:buFont typeface="+mj-lt"/>
              <a:buAutoNum type="alphaUcPeriod" startAt="4"/>
            </a:pPr>
            <a:r>
              <a:rPr lang="en-US" sz="1600" dirty="0" smtClean="0">
                <a:latin typeface="Helvetica" pitchFamily="34" charset="0"/>
                <a:cs typeface="Helvetica" pitchFamily="34" charset="0"/>
              </a:rPr>
              <a:t>All insects have wings. </a:t>
            </a:r>
            <a:endParaRPr lang="en-US"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410115"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12441" y="1717716"/>
            <a:ext cx="284173"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798683" y="2199132"/>
            <a:ext cx="284173"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798683" y="2674257"/>
            <a:ext cx="284173"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01407" y="3168385"/>
            <a:ext cx="284173"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700606" y="56387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697881" y="68736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93203" y="73604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03422" y="63795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373278"/>
              </p:ext>
            </p:extLst>
          </p:nvPr>
        </p:nvGraphicFramePr>
        <p:xfrm>
          <a:off x="5791200" y="3800275"/>
          <a:ext cx="1447800" cy="634565"/>
        </p:xfrm>
        <a:graphic>
          <a:graphicData uri="http://schemas.openxmlformats.org/drawingml/2006/table">
            <a:tbl>
              <a:tblPr firstRow="1" firstCol="1" bandRow="1">
                <a:effectLst/>
                <a:tableStyleId>{5C22544A-7EE6-4342-B048-85BDC9FD1C3A}</a:tableStyleId>
              </a:tblPr>
              <a:tblGrid>
                <a:gridCol w="1447800"/>
              </a:tblGrid>
              <a:tr h="146885">
                <a:tc>
                  <a:txBody>
                    <a:bodyPr/>
                    <a:lstStyle/>
                    <a:p>
                      <a:pPr marL="0" marR="0" algn="ctr">
                        <a:lnSpc>
                          <a:spcPct val="100000"/>
                        </a:lnSpc>
                        <a:spcBef>
                          <a:spcPts val="0"/>
                        </a:spcBef>
                        <a:spcAft>
                          <a:spcPts val="0"/>
                        </a:spcAft>
                      </a:pPr>
                      <a:r>
                        <a:rPr lang="en-US" sz="800" b="1" i="1" dirty="0" smtClean="0">
                          <a:solidFill>
                            <a:schemeClr val="tx1"/>
                          </a:solidFill>
                          <a:effectLst/>
                        </a:rPr>
                        <a:t>Toward RI 3.2 DOK </a:t>
                      </a:r>
                      <a:r>
                        <a:rPr lang="en-US" sz="800" b="1" i="1" dirty="0">
                          <a:solidFill>
                            <a:schemeClr val="tx1"/>
                          </a:solidFill>
                          <a:effectLst/>
                        </a:rPr>
                        <a:t>1 - Cf</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234115">
                <a:tc>
                  <a:txBody>
                    <a:bodyPr/>
                    <a:lstStyle/>
                    <a:p>
                      <a:pPr marL="0" marR="0" algn="l">
                        <a:lnSpc>
                          <a:spcPct val="100000"/>
                        </a:lnSpc>
                        <a:spcBef>
                          <a:spcPts val="0"/>
                        </a:spcBef>
                        <a:spcAft>
                          <a:spcPts val="0"/>
                        </a:spcAft>
                      </a:pPr>
                      <a:r>
                        <a:rPr lang="en-US" sz="800" b="1" dirty="0" smtClean="0">
                          <a:solidFill>
                            <a:schemeClr val="tx1"/>
                          </a:solidFill>
                          <a:effectLst/>
                          <a:latin typeface="+mn-lt"/>
                          <a:ea typeface="Times New Roman"/>
                          <a:cs typeface="Times New Roman"/>
                        </a:rPr>
                        <a:t>Answers who, what, when, where and how questions about specific key details found in an informational text </a:t>
                      </a:r>
                      <a:r>
                        <a:rPr lang="en-US" sz="800" b="1" dirty="0" smtClean="0">
                          <a:solidFill>
                            <a:schemeClr val="tx1"/>
                          </a:solidFill>
                          <a:effectLst/>
                          <a:latin typeface="+mn-lt"/>
                          <a:ea typeface="Times New Roman"/>
                          <a:cs typeface="Times New Roman"/>
                        </a:rPr>
                        <a:t>.</a:t>
                      </a:r>
                      <a:endParaRPr lang="en-US" sz="800" b="1" dirty="0" smtClean="0">
                        <a:solidFill>
                          <a:schemeClr val="tx1"/>
                        </a:solidFill>
                        <a:effectLst/>
                      </a:endParaRPr>
                    </a:p>
                  </a:txBody>
                  <a:tcPr marL="34106" marR="3410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01456578"/>
              </p:ext>
            </p:extLst>
          </p:nvPr>
        </p:nvGraphicFramePr>
        <p:xfrm>
          <a:off x="5562600" y="8001000"/>
          <a:ext cx="1249908" cy="533400"/>
        </p:xfrm>
        <a:graphic>
          <a:graphicData uri="http://schemas.openxmlformats.org/drawingml/2006/table">
            <a:tbl>
              <a:tblPr firstRow="1" firstCol="1" bandRow="1">
                <a:effectLst/>
                <a:tableStyleId>{5C22544A-7EE6-4342-B048-85BDC9FD1C3A}</a:tableStyleId>
              </a:tblPr>
              <a:tblGrid>
                <a:gridCol w="1249908"/>
              </a:tblGrid>
              <a:tr h="146885">
                <a:tc>
                  <a:txBody>
                    <a:bodyPr/>
                    <a:lstStyle/>
                    <a:p>
                      <a:pPr marL="0" marR="0" algn="ctr">
                        <a:lnSpc>
                          <a:spcPct val="100000"/>
                        </a:lnSpc>
                        <a:spcBef>
                          <a:spcPts val="0"/>
                        </a:spcBef>
                        <a:spcAft>
                          <a:spcPts val="0"/>
                        </a:spcAft>
                      </a:pPr>
                      <a:r>
                        <a:rPr lang="en-US" sz="800" b="1" i="1" dirty="0" smtClean="0">
                          <a:solidFill>
                            <a:schemeClr val="tx1"/>
                          </a:solidFill>
                          <a:effectLst/>
                        </a:rPr>
                        <a:t>Toward RI 3.2 DOK </a:t>
                      </a:r>
                      <a:r>
                        <a:rPr lang="en-US" sz="800" b="1" i="1" dirty="0">
                          <a:solidFill>
                            <a:schemeClr val="tx1"/>
                          </a:solidFill>
                          <a:effectLst/>
                        </a:rPr>
                        <a:t>2 - Ck</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386515">
                <a:tc>
                  <a:txBody>
                    <a:bodyPr/>
                    <a:lstStyle/>
                    <a:p>
                      <a:pPr marL="0" marR="0" algn="l">
                        <a:lnSpc>
                          <a:spcPct val="100000"/>
                        </a:lnSpc>
                        <a:spcBef>
                          <a:spcPts val="0"/>
                        </a:spcBef>
                        <a:spcAft>
                          <a:spcPts val="0"/>
                        </a:spcAft>
                      </a:pPr>
                      <a:r>
                        <a:rPr lang="en-US" sz="800" b="1" dirty="0">
                          <a:solidFill>
                            <a:schemeClr val="tx1"/>
                          </a:solidFill>
                          <a:effectLst/>
                        </a:rPr>
                        <a:t>Determine the main idea of the text by evidence of key details</a:t>
                      </a:r>
                      <a:r>
                        <a:rPr lang="en-US" sz="800" b="1" dirty="0" smtClean="0">
                          <a:solidFill>
                            <a:schemeClr val="tx1"/>
                          </a:solidFill>
                          <a:effectLst/>
                        </a:rPr>
                        <a:t>.</a:t>
                      </a:r>
                    </a:p>
                  </a:txBody>
                  <a:tcPr marL="34106" marR="3410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65590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85775" y="718457"/>
            <a:ext cx="6315075" cy="2903644"/>
          </a:xfrm>
          <a:prstGeom prst="rect">
            <a:avLst/>
          </a:prstGeom>
        </p:spPr>
        <p:txBody>
          <a:bodyPr wrap="square" lIns="101881" tIns="50941" rIns="101881" bIns="50941">
            <a:spAutoFit/>
          </a:bodyPr>
          <a:lstStyle/>
          <a:p>
            <a:pPr marL="361417" indent="-361417"/>
            <a:r>
              <a:rPr lang="en-US" sz="1900" b="1" dirty="0" smtClean="0">
                <a:latin typeface="Helvetica" pitchFamily="34" charset="0"/>
                <a:cs typeface="Helvetica" pitchFamily="34" charset="0"/>
              </a:rPr>
              <a:t>13.   </a:t>
            </a:r>
            <a:r>
              <a:rPr lang="en-US" sz="1900" b="1" dirty="0">
                <a:latin typeface="Helvetica" pitchFamily="34" charset="0"/>
                <a:cs typeface="Helvetica" pitchFamily="34" charset="0"/>
              </a:rPr>
              <a:t>How can some insects’ wings help it hide? </a:t>
            </a:r>
            <a:r>
              <a:rPr lang="en-US" sz="1100" i="1" dirty="0">
                <a:latin typeface="Helvetica" pitchFamily="34" charset="0"/>
                <a:cs typeface="Helvetica" pitchFamily="34" charset="0"/>
              </a:rPr>
              <a:t>RI.3.3</a:t>
            </a:r>
          </a:p>
          <a:p>
            <a:pPr marL="361417" indent="-361417">
              <a:buFont typeface="+mj-lt"/>
              <a:buAutoNum type="arabicPeriod" startAt="9"/>
            </a:pPr>
            <a:endParaRPr lang="en-US" sz="19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Wings can help insects hide</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Some insects’ wings have bright colors.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Some insects rest on trees.</a:t>
            </a:r>
          </a:p>
          <a:p>
            <a:pPr marL="834940" indent="-361417"/>
            <a:endParaRPr lang="en-US" sz="1600" dirty="0">
              <a:latin typeface="Helvetica" pitchFamily="34" charset="0"/>
              <a:cs typeface="Helvetica" pitchFamily="34" charset="0"/>
            </a:endParaRPr>
          </a:p>
          <a:p>
            <a:pPr marL="834940" indent="-361417"/>
            <a:r>
              <a:rPr lang="en-US" sz="1600" dirty="0">
                <a:latin typeface="Helvetica" pitchFamily="34" charset="0"/>
                <a:cs typeface="Helvetica" pitchFamily="34" charset="0"/>
              </a:rPr>
              <a:t>D. </a:t>
            </a:r>
            <a:r>
              <a:rPr lang="en-US" sz="1600" dirty="0" smtClean="0">
                <a:latin typeface="Helvetica" pitchFamily="34" charset="0"/>
                <a:cs typeface="Helvetica" pitchFamily="34" charset="0"/>
              </a:rPr>
              <a:t>  Some </a:t>
            </a:r>
            <a:r>
              <a:rPr lang="en-US" sz="1600" dirty="0">
                <a:latin typeface="Helvetica" pitchFamily="34" charset="0"/>
                <a:cs typeface="Helvetica" pitchFamily="34" charset="0"/>
              </a:rPr>
              <a:t>insects’ wings have colors and patterns that make the insect hard to see.</a:t>
            </a:r>
          </a:p>
          <a:p>
            <a:pPr marL="834940" indent="-361417"/>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cxnSp>
        <p:nvCxnSpPr>
          <p:cNvPr id="10" name="Straight Connector 9"/>
          <p:cNvCxnSpPr/>
          <p:nvPr/>
        </p:nvCxnSpPr>
        <p:spPr>
          <a:xfrm>
            <a:off x="410116"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38187" y="13570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35806" y="18350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30791" y="23120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38187" y="27867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Rectangle 14"/>
          <p:cNvSpPr/>
          <p:nvPr/>
        </p:nvSpPr>
        <p:spPr>
          <a:xfrm>
            <a:off x="499540" y="5105125"/>
            <a:ext cx="7286625" cy="2395812"/>
          </a:xfrm>
          <a:prstGeom prst="rect">
            <a:avLst/>
          </a:prstGeom>
        </p:spPr>
        <p:txBody>
          <a:bodyPr wrap="square" lIns="101881" tIns="50941" rIns="101881" bIns="50941">
            <a:spAutoFit/>
          </a:bodyPr>
          <a:lstStyle/>
          <a:p>
            <a:r>
              <a:rPr lang="en-US" sz="1800" b="1" dirty="0" smtClean="0">
                <a:latin typeface="Helvetica" pitchFamily="34" charset="0"/>
                <a:cs typeface="Helvetica" pitchFamily="34" charset="0"/>
              </a:rPr>
              <a:t>14.  What </a:t>
            </a:r>
            <a:r>
              <a:rPr lang="en-US" sz="1800" b="1" dirty="0">
                <a:latin typeface="Helvetica" pitchFamily="34" charset="0"/>
                <a:cs typeface="Helvetica" pitchFamily="34" charset="0"/>
              </a:rPr>
              <a:t>might happen if a bird ate a monarch butterfly? </a:t>
            </a:r>
            <a:r>
              <a:rPr lang="en-US" sz="1100" i="1" dirty="0">
                <a:latin typeface="Helvetica" pitchFamily="34" charset="0"/>
                <a:cs typeface="Helvetica" pitchFamily="34" charset="0"/>
              </a:rPr>
              <a:t>RI.3.3</a:t>
            </a:r>
          </a:p>
          <a:p>
            <a:pPr marL="361417" indent="-361417">
              <a:buFont typeface="+mj-lt"/>
              <a:buAutoNum type="arabicPeriod" startAt="9"/>
            </a:pPr>
            <a:endParaRPr lang="en-US" sz="19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The bird would turn black and orange.</a:t>
            </a:r>
          </a:p>
          <a:p>
            <a:pPr marL="834940" indent="-361417"/>
            <a:endParaRPr lang="en-US" sz="1600" dirty="0">
              <a:latin typeface="Helvetica" pitchFamily="34" charset="0"/>
              <a:cs typeface="Helvetica" pitchFamily="34" charset="0"/>
            </a:endParaRPr>
          </a:p>
          <a:p>
            <a:pPr marL="473523"/>
            <a:r>
              <a:rPr lang="en-US" sz="1600" dirty="0">
                <a:latin typeface="Helvetica" pitchFamily="34" charset="0"/>
                <a:cs typeface="Helvetica" pitchFamily="34" charset="0"/>
              </a:rPr>
              <a:t>B. </a:t>
            </a:r>
            <a:r>
              <a:rPr lang="en-US" sz="1600" dirty="0" smtClean="0">
                <a:latin typeface="Helvetica" pitchFamily="34" charset="0"/>
                <a:cs typeface="Helvetica" pitchFamily="34" charset="0"/>
              </a:rPr>
              <a:t>  The </a:t>
            </a:r>
            <a:r>
              <a:rPr lang="en-US" sz="1600" dirty="0">
                <a:latin typeface="Helvetica" pitchFamily="34" charset="0"/>
                <a:cs typeface="Helvetica" pitchFamily="34" charset="0"/>
              </a:rPr>
              <a:t>bird would not eat a monarch again. </a:t>
            </a:r>
          </a:p>
          <a:p>
            <a:pPr marL="473523"/>
            <a:endParaRPr lang="en-US" sz="1600" dirty="0">
              <a:solidFill>
                <a:srgbClr val="FF0000"/>
              </a:solidFill>
              <a:latin typeface="Helvetica" pitchFamily="34" charset="0"/>
              <a:cs typeface="Helvetica" pitchFamily="34" charset="0"/>
            </a:endParaRPr>
          </a:p>
          <a:p>
            <a:pPr marL="473523"/>
            <a:r>
              <a:rPr lang="en-US" sz="1600" dirty="0">
                <a:latin typeface="Helvetica" pitchFamily="34" charset="0"/>
                <a:cs typeface="Helvetica" pitchFamily="34" charset="0"/>
              </a:rPr>
              <a:t>C.   The wings would choke the bird. </a:t>
            </a:r>
          </a:p>
          <a:p>
            <a:pPr marL="834940" indent="-361417">
              <a:buFont typeface="+mj-lt"/>
              <a:buAutoNum type="alphaUcPeriod"/>
            </a:pPr>
            <a:endParaRPr lang="en-US" sz="1600" dirty="0">
              <a:solidFill>
                <a:srgbClr val="FF0000"/>
              </a:solidFill>
              <a:latin typeface="Helvetica" pitchFamily="34" charset="0"/>
              <a:cs typeface="Helvetica" pitchFamily="34" charset="0"/>
            </a:endParaRPr>
          </a:p>
          <a:p>
            <a:pPr marL="834940" indent="-361417">
              <a:buAutoNum type="alphaUcPeriod" startAt="4"/>
            </a:pPr>
            <a:r>
              <a:rPr lang="en-US" sz="1600" dirty="0">
                <a:latin typeface="Helvetica" pitchFamily="34" charset="0"/>
                <a:cs typeface="Helvetica" pitchFamily="34" charset="0"/>
              </a:rPr>
              <a:t>The bird would die</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09768279"/>
              </p:ext>
            </p:extLst>
          </p:nvPr>
        </p:nvGraphicFramePr>
        <p:xfrm>
          <a:off x="5334000" y="3581400"/>
          <a:ext cx="1447800" cy="634565"/>
        </p:xfrm>
        <a:graphic>
          <a:graphicData uri="http://schemas.openxmlformats.org/drawingml/2006/table">
            <a:tbl>
              <a:tblPr firstRow="1" firstCol="1" bandRow="1">
                <a:effectLst/>
                <a:tableStyleId>{5C22544A-7EE6-4342-B048-85BDC9FD1C3A}</a:tableStyleId>
              </a:tblPr>
              <a:tblGrid>
                <a:gridCol w="1447800"/>
              </a:tblGrid>
              <a:tr h="146885">
                <a:tc>
                  <a:txBody>
                    <a:bodyPr/>
                    <a:lstStyle/>
                    <a:p>
                      <a:pPr marL="0" marR="0" algn="ctr">
                        <a:lnSpc>
                          <a:spcPct val="115000"/>
                        </a:lnSpc>
                        <a:spcBef>
                          <a:spcPts val="0"/>
                        </a:spcBef>
                        <a:spcAft>
                          <a:spcPts val="0"/>
                        </a:spcAft>
                      </a:pPr>
                      <a:r>
                        <a:rPr lang="en-US" sz="800" b="1" i="1" dirty="0" smtClean="0">
                          <a:solidFill>
                            <a:schemeClr val="tx1"/>
                          </a:solidFill>
                          <a:effectLst/>
                        </a:rPr>
                        <a:t>Toward</a:t>
                      </a:r>
                      <a:r>
                        <a:rPr lang="en-US" sz="800" b="1" i="1" baseline="0" dirty="0" smtClean="0">
                          <a:solidFill>
                            <a:schemeClr val="tx1"/>
                          </a:solidFill>
                          <a:effectLst/>
                        </a:rPr>
                        <a:t> RI.</a:t>
                      </a:r>
                      <a:r>
                        <a:rPr lang="en-US" sz="800" b="1" i="1" dirty="0" smtClean="0">
                          <a:solidFill>
                            <a:schemeClr val="tx1"/>
                          </a:solidFill>
                          <a:effectLst/>
                        </a:rPr>
                        <a:t>3.3   DOK </a:t>
                      </a:r>
                      <a:r>
                        <a:rPr lang="en-US" sz="800" b="1" i="1" dirty="0">
                          <a:solidFill>
                            <a:schemeClr val="tx1"/>
                          </a:solidFill>
                          <a:effectLst/>
                        </a:rPr>
                        <a:t>1 - Cf</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r>
              <a:tr h="478590">
                <a:tc>
                  <a:txBody>
                    <a:bodyPr/>
                    <a:lstStyle/>
                    <a:p>
                      <a:pPr marL="0" marR="0" algn="l">
                        <a:lnSpc>
                          <a:spcPct val="100000"/>
                        </a:lnSpc>
                        <a:spcBef>
                          <a:spcPts val="0"/>
                        </a:spcBef>
                        <a:spcAft>
                          <a:spcPts val="0"/>
                        </a:spcAft>
                      </a:pPr>
                      <a:r>
                        <a:rPr lang="en-US" sz="800" b="1" dirty="0">
                          <a:solidFill>
                            <a:schemeClr val="tx1"/>
                          </a:solidFill>
                          <a:effectLst/>
                        </a:rPr>
                        <a:t>Describe how a series of events or ideas are related by explaining who, what, when, where or how</a:t>
                      </a:r>
                      <a:r>
                        <a:rPr lang="en-US" sz="800" b="1" dirty="0" smtClean="0">
                          <a:solidFill>
                            <a:schemeClr val="tx1"/>
                          </a:solidFill>
                          <a:effectLst/>
                        </a:rPr>
                        <a:t>.</a:t>
                      </a:r>
                    </a:p>
                  </a:txBody>
                  <a:tcPr marL="33695" marR="3369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58882237"/>
              </p:ext>
            </p:extLst>
          </p:nvPr>
        </p:nvGraphicFramePr>
        <p:xfrm>
          <a:off x="5334000" y="8229600"/>
          <a:ext cx="1926575" cy="304800"/>
        </p:xfrm>
        <a:graphic>
          <a:graphicData uri="http://schemas.openxmlformats.org/drawingml/2006/table">
            <a:tbl>
              <a:tblPr firstRow="1" firstCol="1" bandRow="1">
                <a:effectLst/>
                <a:tableStyleId>{5C22544A-7EE6-4342-B048-85BDC9FD1C3A}</a:tableStyleId>
              </a:tblPr>
              <a:tblGrid>
                <a:gridCol w="1926575"/>
              </a:tblGrid>
              <a:tr h="146885">
                <a:tc>
                  <a:txBody>
                    <a:bodyPr/>
                    <a:lstStyle/>
                    <a:p>
                      <a:pPr marL="0" marR="0" algn="ctr">
                        <a:lnSpc>
                          <a:spcPct val="115000"/>
                        </a:lnSpc>
                        <a:spcBef>
                          <a:spcPts val="0"/>
                        </a:spcBef>
                        <a:spcAft>
                          <a:spcPts val="0"/>
                        </a:spcAft>
                      </a:pPr>
                      <a:r>
                        <a:rPr lang="en-US" sz="800" b="1" i="1" dirty="0" smtClean="0">
                          <a:solidFill>
                            <a:schemeClr val="tx1"/>
                          </a:solidFill>
                          <a:effectLst/>
                        </a:rPr>
                        <a:t>Toward RI.3.3  DOK 2 </a:t>
                      </a:r>
                      <a:r>
                        <a:rPr lang="en-US" sz="800" b="1" i="1" dirty="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r>
              <a:tr h="157915">
                <a:tc>
                  <a:txBody>
                    <a:bodyPr/>
                    <a:lstStyle/>
                    <a:p>
                      <a:pPr marL="0" marR="0" algn="l">
                        <a:lnSpc>
                          <a:spcPct val="115000"/>
                        </a:lnSpc>
                        <a:spcBef>
                          <a:spcPts val="0"/>
                        </a:spcBef>
                        <a:spcAft>
                          <a:spcPts val="1200"/>
                        </a:spcAft>
                      </a:pPr>
                      <a:r>
                        <a:rPr lang="en-US" sz="800" b="1" dirty="0">
                          <a:solidFill>
                            <a:schemeClr val="tx1"/>
                          </a:solidFill>
                          <a:effectLst/>
                        </a:rPr>
                        <a:t>Explain a cause and effect of </a:t>
                      </a:r>
                      <a:r>
                        <a:rPr lang="en-US" sz="800" b="1" dirty="0" smtClean="0">
                          <a:solidFill>
                            <a:schemeClr val="tx1"/>
                          </a:solidFill>
                          <a:effectLst/>
                        </a:rPr>
                        <a:t>an</a:t>
                      </a:r>
                      <a:r>
                        <a:rPr lang="en-US" sz="800" b="1" baseline="0" dirty="0" smtClean="0">
                          <a:solidFill>
                            <a:schemeClr val="tx1"/>
                          </a:solidFill>
                          <a:effectLst/>
                        </a:rPr>
                        <a:t> event.</a:t>
                      </a:r>
                      <a:endParaRPr lang="en-US" sz="800" b="1" dirty="0">
                        <a:solidFill>
                          <a:schemeClr val="tx1"/>
                        </a:solidFill>
                        <a:effectLst/>
                      </a:endParaRPr>
                    </a:p>
                  </a:txBody>
                  <a:tcPr marL="33695" marR="3369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7" name="Oval 16"/>
          <p:cNvSpPr/>
          <p:nvPr/>
        </p:nvSpPr>
        <p:spPr>
          <a:xfrm>
            <a:off x="735806" y="57140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r>
              <a:rPr lang="en-US" dirty="0" smtClean="0"/>
              <a:t>    </a:t>
            </a:r>
            <a:endParaRPr lang="en-US" dirty="0"/>
          </a:p>
        </p:txBody>
      </p:sp>
      <p:sp>
        <p:nvSpPr>
          <p:cNvPr id="18" name="Oval 17"/>
          <p:cNvSpPr/>
          <p:nvPr/>
        </p:nvSpPr>
        <p:spPr>
          <a:xfrm>
            <a:off x="740510" y="62121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735806" y="66871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735806" y="71562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445907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cxnSp>
        <p:nvCxnSpPr>
          <p:cNvPr id="10" name="Straight Connector 9"/>
          <p:cNvCxnSpPr/>
          <p:nvPr/>
        </p:nvCxnSpPr>
        <p:spPr>
          <a:xfrm>
            <a:off x="533400" y="5334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1800698182"/>
              </p:ext>
            </p:extLst>
          </p:nvPr>
        </p:nvGraphicFramePr>
        <p:xfrm>
          <a:off x="242887" y="391335"/>
          <a:ext cx="7043738" cy="4425198"/>
        </p:xfrm>
        <a:graphic>
          <a:graphicData uri="http://schemas.openxmlformats.org/drawingml/2006/table">
            <a:tbl>
              <a:tblPr firstRow="1" bandRow="1">
                <a:tableStyleId>{5940675A-B579-460E-94D1-54222C63F5DA}</a:tableStyleId>
              </a:tblPr>
              <a:tblGrid>
                <a:gridCol w="7043738"/>
              </a:tblGrid>
              <a:tr h="1132665">
                <a:tc>
                  <a:txBody>
                    <a:bodyPr/>
                    <a:lstStyle/>
                    <a:p>
                      <a:pPr marL="457200" indent="-457200">
                        <a:buNone/>
                      </a:pPr>
                      <a:r>
                        <a:rPr lang="en-US" sz="1900" b="1" dirty="0" smtClean="0"/>
                        <a:t>15.   Why is the title </a:t>
                      </a:r>
                      <a:r>
                        <a:rPr lang="en-US" sz="1900" b="1" i="1" u="sng" dirty="0" smtClean="0"/>
                        <a:t>The</a:t>
                      </a:r>
                      <a:r>
                        <a:rPr lang="en-US" sz="1900" b="1" i="1" u="sng" dirty="0" smtClean="0">
                          <a:ea typeface="Times New Roman"/>
                          <a:cs typeface="Arial,BoldItalic"/>
                        </a:rPr>
                        <a:t> Things Wings Do</a:t>
                      </a:r>
                      <a:r>
                        <a:rPr lang="en-US" sz="1900" b="1" i="1" dirty="0" smtClean="0">
                          <a:ea typeface="Times New Roman"/>
                          <a:cs typeface="Arial,BoldItalic"/>
                        </a:rPr>
                        <a:t> </a:t>
                      </a:r>
                      <a:r>
                        <a:rPr lang="en-US" sz="1900" b="1" dirty="0" smtClean="0">
                          <a:ea typeface="Times New Roman"/>
                          <a:cs typeface="Arial,BoldItalic"/>
                        </a:rPr>
                        <a:t>a good title for this passage?  Support your answer with details from the text.</a:t>
                      </a:r>
                      <a:r>
                        <a:rPr lang="en-US" sz="1900" b="1" i="1" dirty="0" smtClean="0">
                          <a:ea typeface="Times New Roman"/>
                          <a:cs typeface="Arial,BoldItalic"/>
                        </a:rPr>
                        <a:t> </a:t>
                      </a:r>
                      <a:r>
                        <a:rPr lang="en-US" sz="1500" b="1" dirty="0" smtClean="0">
                          <a:solidFill>
                            <a:schemeClr val="tx1"/>
                          </a:solidFill>
                        </a:rPr>
                        <a:t>                                                                                           </a:t>
                      </a:r>
                    </a:p>
                    <a:p>
                      <a:pPr marL="457200" indent="-457200">
                        <a:buNone/>
                      </a:pPr>
                      <a:r>
                        <a:rPr lang="en-US" sz="1200" b="0" i="1" dirty="0" smtClean="0">
                          <a:solidFill>
                            <a:schemeClr val="tx1"/>
                          </a:solidFill>
                        </a:rPr>
                        <a:t>                                                                                                                                        (Teacher Only) Final Score____/2</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33575204"/>
              </p:ext>
            </p:extLst>
          </p:nvPr>
        </p:nvGraphicFramePr>
        <p:xfrm>
          <a:off x="259474" y="5507864"/>
          <a:ext cx="7162801" cy="3472996"/>
        </p:xfrm>
        <a:graphic>
          <a:graphicData uri="http://schemas.openxmlformats.org/drawingml/2006/table">
            <a:tbl>
              <a:tblPr firstRow="1" bandRow="1">
                <a:tableStyleId>{5940675A-B579-460E-94D1-54222C63F5DA}</a:tableStyleId>
              </a:tblPr>
              <a:tblGrid>
                <a:gridCol w="7162801"/>
              </a:tblGrid>
              <a:tr h="893956">
                <a:tc>
                  <a:txBody>
                    <a:bodyPr/>
                    <a:lstStyle/>
                    <a:p>
                      <a:pPr marL="457200" indent="-457200">
                        <a:buNone/>
                      </a:pPr>
                      <a:r>
                        <a:rPr lang="en-US" sz="1900" b="1" dirty="0" smtClean="0"/>
                        <a:t>16. </a:t>
                      </a:r>
                      <a:r>
                        <a:rPr lang="en-US" sz="1600" b="1" baseline="0" dirty="0" smtClean="0">
                          <a:latin typeface="Helvetica" panose="020B0604020202020204" pitchFamily="34" charset="0"/>
                          <a:cs typeface="Helvetica" panose="020B0604020202020204" pitchFamily="34" charset="0"/>
                        </a:rPr>
                        <a:t>According to the passage </a:t>
                      </a:r>
                      <a:r>
                        <a:rPr lang="en-US" sz="1600" b="1" i="1" u="sng" baseline="0" dirty="0" smtClean="0">
                          <a:latin typeface="Helvetica" panose="020B0604020202020204" pitchFamily="34" charset="0"/>
                          <a:cs typeface="Helvetica" panose="020B0604020202020204" pitchFamily="34" charset="0"/>
                        </a:rPr>
                        <a:t>The Things Wings Can Do</a:t>
                      </a:r>
                      <a:r>
                        <a:rPr lang="en-US" sz="1600" b="1" baseline="0" dirty="0" smtClean="0">
                          <a:latin typeface="Helvetica" panose="020B0604020202020204" pitchFamily="34" charset="0"/>
                          <a:cs typeface="Helvetica" panose="020B0604020202020204" pitchFamily="34" charset="0"/>
                        </a:rPr>
                        <a:t>, why might</a:t>
                      </a:r>
                    </a:p>
                    <a:p>
                      <a:pPr marL="457200" marR="0" indent="-457200" algn="l" defTabSz="1018809" rtl="0" eaLnBrk="1" fontAlgn="auto" latinLnBrk="0" hangingPunct="1">
                        <a:lnSpc>
                          <a:spcPct val="100000"/>
                        </a:lnSpc>
                        <a:spcBef>
                          <a:spcPts val="0"/>
                        </a:spcBef>
                        <a:spcAft>
                          <a:spcPts val="0"/>
                        </a:spcAft>
                        <a:buClrTx/>
                        <a:buSzTx/>
                        <a:buFontTx/>
                        <a:buNone/>
                        <a:tabLst/>
                        <a:defRPr/>
                      </a:pPr>
                      <a:r>
                        <a:rPr lang="en-US" sz="1600" b="1" baseline="0" dirty="0" smtClean="0">
                          <a:latin typeface="Helvetica" panose="020B0604020202020204" pitchFamily="34" charset="0"/>
                          <a:cs typeface="Helvetica" panose="020B0604020202020204" pitchFamily="34" charset="0"/>
                        </a:rPr>
                        <a:t>    some insects act differently than other insects</a:t>
                      </a:r>
                      <a:r>
                        <a:rPr lang="en-US" sz="2000" b="1" baseline="0" dirty="0" smtClean="0">
                          <a:latin typeface="+mn-lt"/>
                        </a:rPr>
                        <a:t>? </a:t>
                      </a:r>
                      <a:r>
                        <a:rPr lang="en-US" sz="1200" b="0" i="1" dirty="0" smtClean="0">
                          <a:solidFill>
                            <a:schemeClr val="tx1"/>
                          </a:solidFill>
                        </a:rPr>
                        <a:t>(Teacher Only) Final Score____/3</a:t>
                      </a:r>
                    </a:p>
                    <a:p>
                      <a:pPr marL="457200" indent="-457200">
                        <a:buNone/>
                      </a:pPr>
                      <a:r>
                        <a:rPr lang="en-US" sz="1500" b="1" dirty="0" smtClean="0">
                          <a:solidFill>
                            <a:schemeClr val="tx1"/>
                          </a:solidFill>
                        </a:rPr>
                        <a:t>                                                                                  </a:t>
                      </a:r>
                      <a:endParaRPr lang="en-US" sz="1200" b="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616">
                <a:tc>
                  <a:txBody>
                    <a:bodyPr/>
                    <a:lstStyle/>
                    <a:p>
                      <a:r>
                        <a:rPr lang="en-US" sz="1400" dirty="0" smtClean="0">
                          <a:solidFill>
                            <a:schemeClr val="tx1"/>
                          </a:solidFill>
                        </a:rPr>
                        <a:t> </a:t>
                      </a:r>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07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06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2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8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4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84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749615595"/>
              </p:ext>
            </p:extLst>
          </p:nvPr>
        </p:nvGraphicFramePr>
        <p:xfrm>
          <a:off x="304799" y="4876800"/>
          <a:ext cx="1600201" cy="472440"/>
        </p:xfrm>
        <a:graphic>
          <a:graphicData uri="http://schemas.openxmlformats.org/drawingml/2006/table">
            <a:tbl>
              <a:tblPr firstRow="1" firstCol="1" bandRow="1">
                <a:effectLst/>
                <a:tableStyleId>{5C22544A-7EE6-4342-B048-85BDC9FD1C3A}</a:tableStyleId>
              </a:tblPr>
              <a:tblGrid>
                <a:gridCol w="1600201"/>
              </a:tblGrid>
              <a:tr h="228600">
                <a:tc>
                  <a:txBody>
                    <a:bodyPr/>
                    <a:lstStyle/>
                    <a:p>
                      <a:pPr marL="0" marR="0" algn="ctr">
                        <a:lnSpc>
                          <a:spcPct val="100000"/>
                        </a:lnSpc>
                        <a:spcBef>
                          <a:spcPts val="0"/>
                        </a:spcBef>
                        <a:spcAft>
                          <a:spcPts val="0"/>
                        </a:spcAft>
                      </a:pPr>
                      <a:r>
                        <a:rPr lang="en-US" sz="800" b="1" i="1" dirty="0" smtClean="0">
                          <a:solidFill>
                            <a:schemeClr val="tx1"/>
                          </a:solidFill>
                          <a:effectLst/>
                        </a:rPr>
                        <a:t>Toward  RI.3.2 DOK </a:t>
                      </a:r>
                      <a:r>
                        <a:rPr lang="en-US" sz="800" b="1" i="1" dirty="0">
                          <a:solidFill>
                            <a:schemeClr val="tx1"/>
                          </a:solidFill>
                          <a:effectLst/>
                        </a:rPr>
                        <a:t>2 - Cl</a:t>
                      </a:r>
                      <a:endParaRPr lang="en-US" sz="800" b="1" i="1" dirty="0">
                        <a:solidFill>
                          <a:schemeClr val="tx1"/>
                        </a:solidFill>
                        <a:effectLst/>
                        <a:latin typeface="Calibri"/>
                        <a:ea typeface="Calibri"/>
                        <a:cs typeface="Times New Roman"/>
                      </a:endParaRPr>
                    </a:p>
                  </a:txBody>
                  <a:tcPr marL="34106" marR="3410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20000"/>
                        <a:lumOff val="80000"/>
                      </a:schemeClr>
                    </a:solidFill>
                  </a:tcPr>
                </a:tc>
              </a:tr>
              <a:tr h="203958">
                <a:tc>
                  <a:txBody>
                    <a:bodyPr/>
                    <a:lstStyle/>
                    <a:p>
                      <a:pPr marL="0" marR="0" algn="l">
                        <a:lnSpc>
                          <a:spcPct val="100000"/>
                        </a:lnSpc>
                        <a:spcBef>
                          <a:spcPts val="0"/>
                        </a:spcBef>
                        <a:spcAft>
                          <a:spcPts val="0"/>
                        </a:spcAft>
                      </a:pPr>
                      <a:r>
                        <a:rPr lang="en-US" sz="800" b="1" dirty="0">
                          <a:solidFill>
                            <a:schemeClr val="tx1"/>
                          </a:solidFill>
                          <a:effectLst/>
                        </a:rPr>
                        <a:t>Locate the specific key details that support the main idea</a:t>
                      </a:r>
                      <a:r>
                        <a:rPr lang="en-US" sz="800" b="1" dirty="0" smtClean="0">
                          <a:solidFill>
                            <a:schemeClr val="tx1"/>
                          </a:solidFill>
                          <a:effectLst/>
                        </a:rPr>
                        <a:t>.</a:t>
                      </a:r>
                    </a:p>
                  </a:txBody>
                  <a:tcPr marL="34106" marR="3410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09923003"/>
              </p:ext>
            </p:extLst>
          </p:nvPr>
        </p:nvGraphicFramePr>
        <p:xfrm>
          <a:off x="228600" y="8991600"/>
          <a:ext cx="1926575" cy="457200"/>
        </p:xfrm>
        <a:graphic>
          <a:graphicData uri="http://schemas.openxmlformats.org/drawingml/2006/table">
            <a:tbl>
              <a:tblPr firstRow="1" firstCol="1" bandRow="1">
                <a:effectLst/>
                <a:tableStyleId>{5C22544A-7EE6-4342-B048-85BDC9FD1C3A}</a:tableStyleId>
              </a:tblPr>
              <a:tblGrid>
                <a:gridCol w="1926575"/>
              </a:tblGrid>
              <a:tr h="146885">
                <a:tc>
                  <a:txBody>
                    <a:bodyPr/>
                    <a:lstStyle/>
                    <a:p>
                      <a:pPr marL="0" marR="0" algn="ctr">
                        <a:lnSpc>
                          <a:spcPct val="115000"/>
                        </a:lnSpc>
                        <a:spcBef>
                          <a:spcPts val="0"/>
                        </a:spcBef>
                        <a:spcAft>
                          <a:spcPts val="0"/>
                        </a:spcAft>
                      </a:pPr>
                      <a:r>
                        <a:rPr lang="en-US" sz="800" b="1" i="1" dirty="0" smtClean="0">
                          <a:solidFill>
                            <a:schemeClr val="tx1"/>
                          </a:solidFill>
                          <a:effectLst/>
                        </a:rPr>
                        <a:t>Toward  RI.3.3   DOK 2 </a:t>
                      </a:r>
                      <a:r>
                        <a:rPr lang="en-US" sz="800" b="1" i="1" dirty="0">
                          <a:solidFill>
                            <a:schemeClr val="tx1"/>
                          </a:solidFill>
                          <a:effectLst/>
                        </a:rPr>
                        <a:t>Ch</a:t>
                      </a:r>
                      <a:endParaRPr lang="en-US" sz="800" b="1" i="1" dirty="0">
                        <a:solidFill>
                          <a:schemeClr val="tx1"/>
                        </a:solidFill>
                        <a:effectLst/>
                        <a:latin typeface="Calibri"/>
                        <a:ea typeface="Calibri"/>
                        <a:cs typeface="Times New Roman"/>
                      </a:endParaRPr>
                    </a:p>
                  </a:txBody>
                  <a:tcPr marL="33695" marR="33695"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r>
              <a:tr h="310315">
                <a:tc>
                  <a:txBody>
                    <a:bodyPr/>
                    <a:lstStyle/>
                    <a:p>
                      <a:pPr marL="0" marR="0" algn="l">
                        <a:lnSpc>
                          <a:spcPct val="115000"/>
                        </a:lnSpc>
                        <a:spcBef>
                          <a:spcPts val="0"/>
                        </a:spcBef>
                        <a:spcAft>
                          <a:spcPts val="1200"/>
                        </a:spcAft>
                      </a:pPr>
                      <a:r>
                        <a:rPr lang="en-US" sz="800" b="1" dirty="0" smtClean="0">
                          <a:solidFill>
                            <a:schemeClr val="tx1"/>
                          </a:solidFill>
                          <a:effectLst/>
                        </a:rPr>
                        <a:t>Explain </a:t>
                      </a:r>
                      <a:r>
                        <a:rPr lang="en-US" sz="800" b="1" dirty="0">
                          <a:solidFill>
                            <a:schemeClr val="tx1"/>
                          </a:solidFill>
                          <a:effectLst/>
                        </a:rPr>
                        <a:t>the influence of time and cause/effect on scientific ideas or concepts.</a:t>
                      </a:r>
                      <a:endParaRPr lang="en-US" sz="800" b="1" dirty="0">
                        <a:solidFill>
                          <a:schemeClr val="tx1"/>
                        </a:solidFill>
                        <a:effectLst/>
                        <a:latin typeface="Calibri"/>
                        <a:ea typeface="Calibri"/>
                        <a:cs typeface="Times New Roman"/>
                      </a:endParaRPr>
                    </a:p>
                  </a:txBody>
                  <a:tcPr marL="33695" marR="33695"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5022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83876664"/>
              </p:ext>
            </p:extLst>
          </p:nvPr>
        </p:nvGraphicFramePr>
        <p:xfrm>
          <a:off x="431800" y="4724400"/>
          <a:ext cx="7043739" cy="4587932"/>
        </p:xfrm>
        <a:graphic>
          <a:graphicData uri="http://schemas.openxmlformats.org/drawingml/2006/table">
            <a:tbl>
              <a:tblPr firstRow="1" bandRow="1">
                <a:tableStyleId>{5940675A-B579-460E-94D1-54222C63F5DA}</a:tableStyleId>
              </a:tblPr>
              <a:tblGrid>
                <a:gridCol w="7043739"/>
              </a:tblGrid>
              <a:tr h="1295399">
                <a:tc>
                  <a:txBody>
                    <a:bodyPr/>
                    <a:lstStyle/>
                    <a:p>
                      <a:pPr marL="400050" marR="0" indent="-342900" algn="l">
                        <a:lnSpc>
                          <a:spcPct val="100000"/>
                        </a:lnSpc>
                        <a:spcBef>
                          <a:spcPts val="0"/>
                        </a:spcBef>
                        <a:spcAft>
                          <a:spcPts val="0"/>
                        </a:spcAft>
                        <a:buNone/>
                      </a:pPr>
                      <a:r>
                        <a:rPr lang="en-US" sz="1800" b="1" kern="1200" baseline="0" dirty="0" smtClean="0">
                          <a:solidFill>
                            <a:srgbClr val="000000"/>
                          </a:solidFill>
                          <a:effectLst/>
                          <a:latin typeface="Helvetica" panose="020B0604020202020204" pitchFamily="34" charset="0"/>
                          <a:ea typeface="Times New Roman"/>
                          <a:cs typeface="Helvetica" panose="020B0604020202020204" pitchFamily="34" charset="0"/>
                        </a:rPr>
                        <a:t>18. </a:t>
                      </a:r>
                      <a:r>
                        <a:rPr lang="en-US" sz="1600" b="1" kern="1200" baseline="0" dirty="0" smtClean="0">
                          <a:solidFill>
                            <a:srgbClr val="000000"/>
                          </a:solidFill>
                          <a:effectLst/>
                          <a:latin typeface="Helvetica" panose="020B0604020202020204" pitchFamily="34" charset="0"/>
                          <a:ea typeface="Times New Roman"/>
                          <a:cs typeface="Helvetica" panose="020B0604020202020204" pitchFamily="34" charset="0"/>
                        </a:rPr>
                        <a:t>Write a paragraph stating your opinion about how the moon and  fly helped each other.  Use specific details from the text to support  your answer.   </a:t>
                      </a:r>
                      <a:r>
                        <a:rPr lang="en-US" sz="900" b="0" dirty="0" smtClean="0">
                          <a:solidFill>
                            <a:schemeClr val="tx1"/>
                          </a:solidFill>
                          <a:latin typeface="Helvetica" panose="020B0604020202020204" pitchFamily="34" charset="0"/>
                          <a:cs typeface="Helvetica" panose="020B0604020202020204" pitchFamily="34" charset="0"/>
                        </a:rPr>
                        <a:t>Brief</a:t>
                      </a:r>
                      <a:r>
                        <a:rPr lang="en-US" sz="900" b="0" baseline="0" dirty="0" smtClean="0">
                          <a:solidFill>
                            <a:schemeClr val="tx1"/>
                          </a:solidFill>
                          <a:latin typeface="Helvetica" panose="020B0604020202020204" pitchFamily="34" charset="0"/>
                          <a:cs typeface="Helvetica" panose="020B0604020202020204" pitchFamily="34" charset="0"/>
                        </a:rPr>
                        <a:t> Write </a:t>
                      </a:r>
                      <a:r>
                        <a:rPr lang="en-US" sz="900" b="0" dirty="0" smtClean="0">
                          <a:solidFill>
                            <a:schemeClr val="tx1"/>
                          </a:solidFill>
                          <a:latin typeface="Helvetica" panose="020B0604020202020204" pitchFamily="34" charset="0"/>
                          <a:cs typeface="Helvetica" panose="020B0604020202020204" pitchFamily="34" charset="0"/>
                        </a:rPr>
                        <a:t>W.1a</a:t>
                      </a:r>
                      <a:r>
                        <a:rPr lang="en-US" sz="900" b="0" baseline="0" dirty="0" smtClean="0">
                          <a:solidFill>
                            <a:schemeClr val="tx1"/>
                          </a:solidFill>
                          <a:latin typeface="Helvetica" panose="020B0604020202020204" pitchFamily="34" charset="0"/>
                          <a:cs typeface="Helvetica" panose="020B0604020202020204" pitchFamily="34" charset="0"/>
                        </a:rPr>
                        <a:t> </a:t>
                      </a:r>
                      <a:r>
                        <a:rPr lang="en-US" sz="900" b="0" dirty="0" smtClean="0">
                          <a:solidFill>
                            <a:schemeClr val="tx1"/>
                          </a:solidFill>
                          <a:latin typeface="Helvetica" panose="020B0604020202020204" pitchFamily="34" charset="0"/>
                          <a:cs typeface="Helvetica" panose="020B0604020202020204" pitchFamily="34" charset="0"/>
                        </a:rPr>
                        <a:t>Opinion Writing</a:t>
                      </a:r>
                      <a:r>
                        <a:rPr lang="en-US" sz="900" b="0" baseline="0" dirty="0" smtClean="0">
                          <a:solidFill>
                            <a:schemeClr val="tx1"/>
                          </a:solidFill>
                          <a:latin typeface="Helvetica" panose="020B0604020202020204" pitchFamily="34" charset="0"/>
                          <a:cs typeface="Helvetica" panose="020B0604020202020204" pitchFamily="34" charset="0"/>
                        </a:rPr>
                        <a:t> </a:t>
                      </a:r>
                      <a:r>
                        <a:rPr lang="en-US" sz="900" b="0" dirty="0" smtClean="0">
                          <a:solidFill>
                            <a:schemeClr val="tx1"/>
                          </a:solidFill>
                          <a:latin typeface="Helvetica" panose="020B0604020202020204" pitchFamily="34" charset="0"/>
                          <a:cs typeface="Helvetica" panose="020B0604020202020204" pitchFamily="34" charset="0"/>
                        </a:rPr>
                        <a:t>Target</a:t>
                      </a:r>
                      <a:r>
                        <a:rPr lang="en-US" sz="900" b="0" baseline="0" dirty="0" smtClean="0">
                          <a:solidFill>
                            <a:schemeClr val="tx1"/>
                          </a:solidFill>
                          <a:latin typeface="Helvetica" panose="020B0604020202020204" pitchFamily="34" charset="0"/>
                          <a:cs typeface="Helvetica" panose="020B0604020202020204" pitchFamily="34" charset="0"/>
                        </a:rPr>
                        <a:t> 6a</a:t>
                      </a:r>
                    </a:p>
                    <a:p>
                      <a:pPr marL="457200" indent="-457200">
                        <a:buNone/>
                      </a:pPr>
                      <a:endParaRPr lang="en-US" sz="1600" b="0" baseline="0" dirty="0" smtClean="0">
                        <a:solidFill>
                          <a:schemeClr val="tx1"/>
                        </a:solidFill>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3">
                <a:tc>
                  <a:txBody>
                    <a:bodyPr/>
                    <a:lstStyle/>
                    <a:p>
                      <a:r>
                        <a:rPr lang="en-US" sz="1900" dirty="0" smtClean="0">
                          <a:solidFill>
                            <a:schemeClr val="tx1"/>
                          </a:solidFill>
                        </a:rPr>
                        <a:t> </a:t>
                      </a:r>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9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609600" y="152400"/>
            <a:ext cx="6629400" cy="4119351"/>
          </a:xfrm>
          <a:prstGeom prst="rect">
            <a:avLst/>
          </a:prstGeom>
        </p:spPr>
        <p:txBody>
          <a:bodyPr wrap="square" lIns="101872" tIns="50936" rIns="101872" bIns="50936">
            <a:spAutoFit/>
          </a:bodyPr>
          <a:lstStyle/>
          <a:p>
            <a:r>
              <a:rPr lang="en-US" sz="1700" b="1" dirty="0" smtClean="0">
                <a:latin typeface="Helvetica" panose="020B0604020202020204" pitchFamily="34" charset="0"/>
                <a:ea typeface="Times New Roman"/>
                <a:cs typeface="Helvetica" panose="020B0604020202020204" pitchFamily="34" charset="0"/>
              </a:rPr>
              <a:t>17. Read the paragraph below:</a:t>
            </a:r>
            <a:r>
              <a:rPr lang="en-US" sz="1700" dirty="0" smtClean="0"/>
              <a:t>   </a:t>
            </a:r>
            <a:r>
              <a:rPr lang="en-US" sz="1000" dirty="0" smtClean="0"/>
              <a:t>Revise a brief Text W.1b, Target 6b</a:t>
            </a:r>
            <a:endParaRPr lang="en-US" sz="1700" dirty="0" smtClean="0"/>
          </a:p>
          <a:p>
            <a:r>
              <a:rPr lang="en-US" sz="800" dirty="0" smtClean="0"/>
              <a:t>     </a:t>
            </a:r>
          </a:p>
          <a:p>
            <a:r>
              <a:rPr lang="en-US" sz="1800" b="1" dirty="0">
                <a:latin typeface="Helvetica" pitchFamily="34" charset="0"/>
              </a:rPr>
              <a:t> </a:t>
            </a:r>
            <a:r>
              <a:rPr lang="en-US" sz="1800" b="1" dirty="0" smtClean="0">
                <a:latin typeface="Helvetica" pitchFamily="34" charset="0"/>
              </a:rPr>
              <a:t>    </a:t>
            </a:r>
            <a:r>
              <a:rPr lang="en-US" sz="1600" b="1" dirty="0" smtClean="0">
                <a:latin typeface="Helvetica" pitchFamily="34" charset="0"/>
              </a:rPr>
              <a:t>There </a:t>
            </a:r>
            <a:r>
              <a:rPr lang="en-US" sz="1600" b="1" dirty="0">
                <a:latin typeface="Helvetica" pitchFamily="34" charset="0"/>
              </a:rPr>
              <a:t>are many reasons why people are interested in </a:t>
            </a:r>
            <a:r>
              <a:rPr lang="en-US" sz="1600" b="1" dirty="0" smtClean="0">
                <a:latin typeface="Helvetica" pitchFamily="34" charset="0"/>
              </a:rPr>
              <a:t> </a:t>
            </a:r>
          </a:p>
          <a:p>
            <a:r>
              <a:rPr lang="en-US" sz="1600" b="1" dirty="0">
                <a:latin typeface="Helvetica" pitchFamily="34" charset="0"/>
              </a:rPr>
              <a:t> </a:t>
            </a:r>
            <a:r>
              <a:rPr lang="en-US" sz="1600" b="1" dirty="0" smtClean="0">
                <a:latin typeface="Helvetica" pitchFamily="34" charset="0"/>
              </a:rPr>
              <a:t>     insects. Many </a:t>
            </a:r>
            <a:r>
              <a:rPr lang="en-US" sz="1600" b="1" dirty="0">
                <a:latin typeface="Helvetica" pitchFamily="34" charset="0"/>
              </a:rPr>
              <a:t>insects are colorful. Many insects fly </a:t>
            </a:r>
            <a:r>
              <a:rPr lang="en-US" sz="1600" b="1" dirty="0" smtClean="0">
                <a:latin typeface="Helvetica" pitchFamily="34" charset="0"/>
              </a:rPr>
              <a:t> </a:t>
            </a:r>
          </a:p>
          <a:p>
            <a:r>
              <a:rPr lang="en-US" sz="1600" b="1" dirty="0">
                <a:latin typeface="Helvetica" pitchFamily="34" charset="0"/>
              </a:rPr>
              <a:t> </a:t>
            </a:r>
            <a:r>
              <a:rPr lang="en-US" sz="1600" b="1" dirty="0" smtClean="0">
                <a:latin typeface="Helvetica" pitchFamily="34" charset="0"/>
              </a:rPr>
              <a:t>     very </a:t>
            </a:r>
            <a:r>
              <a:rPr lang="en-US" sz="1600" b="1" dirty="0">
                <a:latin typeface="Helvetica" pitchFamily="34" charset="0"/>
              </a:rPr>
              <a:t>fast.  </a:t>
            </a:r>
            <a:r>
              <a:rPr lang="en-US" sz="1600" b="1" dirty="0" smtClean="0">
                <a:latin typeface="Helvetica" pitchFamily="34" charset="0"/>
              </a:rPr>
              <a:t>Some Insects </a:t>
            </a:r>
            <a:r>
              <a:rPr lang="en-US" sz="1600" b="1" dirty="0">
                <a:latin typeface="Helvetica" pitchFamily="34" charset="0"/>
              </a:rPr>
              <a:t>make unusual sounds. </a:t>
            </a:r>
            <a:r>
              <a:rPr lang="en-US" sz="1600" b="1" dirty="0" smtClean="0">
                <a:latin typeface="Helvetica" pitchFamily="34" charset="0"/>
              </a:rPr>
              <a:t>  </a:t>
            </a:r>
          </a:p>
          <a:p>
            <a:r>
              <a:rPr lang="en-US" sz="1600" b="1" dirty="0">
                <a:latin typeface="Helvetica" pitchFamily="34" charset="0"/>
              </a:rPr>
              <a:t> </a:t>
            </a:r>
            <a:r>
              <a:rPr lang="en-US" sz="1600" b="1" dirty="0" smtClean="0">
                <a:latin typeface="Helvetica" pitchFamily="34" charset="0"/>
              </a:rPr>
              <a:t>     Insects </a:t>
            </a:r>
            <a:r>
              <a:rPr lang="en-US" sz="1600" b="1" dirty="0">
                <a:latin typeface="Helvetica" pitchFamily="34" charset="0"/>
              </a:rPr>
              <a:t>can sting and bite</a:t>
            </a:r>
            <a:r>
              <a:rPr lang="en-US" sz="1600" b="1" dirty="0" smtClean="0">
                <a:latin typeface="Helvetica" pitchFamily="34" charset="0"/>
              </a:rPr>
              <a:t>.</a:t>
            </a:r>
          </a:p>
          <a:p>
            <a:endParaRPr lang="en-US" sz="800" b="1" dirty="0" smtClean="0">
              <a:latin typeface="Helvetica" pitchFamily="34" charset="0"/>
              <a:cs typeface="Helvetica" pitchFamily="34" charset="0"/>
            </a:endParaRPr>
          </a:p>
          <a:p>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Which sentence does not support the opinion of the</a:t>
            </a:r>
          </a:p>
          <a:p>
            <a:r>
              <a:rPr lang="en-US" sz="1600" b="1" dirty="0">
                <a:latin typeface="Helvetica" pitchFamily="34" charset="0"/>
                <a:cs typeface="Helvetica" pitchFamily="34" charset="0"/>
              </a:rPr>
              <a:t> </a:t>
            </a:r>
            <a:r>
              <a:rPr lang="en-US" sz="1600" b="1" dirty="0" smtClean="0">
                <a:latin typeface="Helvetica" pitchFamily="34" charset="0"/>
                <a:cs typeface="Helvetica" pitchFamily="34" charset="0"/>
              </a:rPr>
              <a:t>   paragraph?</a:t>
            </a:r>
            <a:endParaRPr lang="en-US" sz="1600" b="1" dirty="0">
              <a:latin typeface="Helvetica" pitchFamily="34" charset="0"/>
              <a:cs typeface="Helvetica" pitchFamily="34" charset="0"/>
            </a:endParaRPr>
          </a:p>
          <a:p>
            <a:pPr marL="844904" indent="-361384">
              <a:buFont typeface="+mj-lt"/>
              <a:buAutoNum type="alphaUcPeriod"/>
            </a:pPr>
            <a:endParaRPr lang="en-US" sz="1800" dirty="0">
              <a:latin typeface="Helvetica" pitchFamily="34" charset="0"/>
              <a:cs typeface="Helvetica" pitchFamily="34" charset="0"/>
            </a:endParaRPr>
          </a:p>
          <a:p>
            <a:pPr marL="844904" indent="-361384">
              <a:buFont typeface="+mj-lt"/>
              <a:buAutoNum type="alphaUcPeriod"/>
            </a:pPr>
            <a:r>
              <a:rPr lang="en-US" sz="1600" dirty="0">
                <a:latin typeface="Helvetica" pitchFamily="34" charset="0"/>
              </a:rPr>
              <a:t>Many insects are </a:t>
            </a:r>
            <a:r>
              <a:rPr lang="en-US" sz="1600" dirty="0" smtClean="0">
                <a:latin typeface="Helvetica" pitchFamily="34" charset="0"/>
              </a:rPr>
              <a:t>colorful.</a:t>
            </a:r>
          </a:p>
          <a:p>
            <a:pPr marL="844904" indent="-361384">
              <a:buFont typeface="+mj-lt"/>
              <a:buAutoNum type="alphaUcPeriod"/>
            </a:pPr>
            <a:endParaRPr lang="en-US" sz="1600" dirty="0">
              <a:latin typeface="Helvetica" pitchFamily="34" charset="0"/>
            </a:endParaRPr>
          </a:p>
          <a:p>
            <a:pPr marL="844904" indent="-361384">
              <a:buFont typeface="+mj-lt"/>
              <a:buAutoNum type="alphaUcPeriod"/>
            </a:pPr>
            <a:r>
              <a:rPr lang="en-US" sz="1600" dirty="0" smtClean="0">
                <a:latin typeface="Helvetica" pitchFamily="34" charset="0"/>
              </a:rPr>
              <a:t>Many insects fly very fast. </a:t>
            </a:r>
            <a:endParaRPr lang="en-US" sz="1600" dirty="0" smtClean="0">
              <a:latin typeface="Helvetica" pitchFamily="34" charset="0"/>
              <a:cs typeface="Helvetica" pitchFamily="34" charset="0"/>
            </a:endParaRPr>
          </a:p>
          <a:p>
            <a:pPr marL="844904" indent="-361384">
              <a:buFont typeface="+mj-lt"/>
              <a:buAutoNum type="alphaUcPeriod"/>
            </a:pPr>
            <a:endParaRPr lang="en-US" sz="1600" dirty="0" smtClean="0">
              <a:latin typeface="Helvetica" pitchFamily="34" charset="0"/>
              <a:cs typeface="Helvetica" pitchFamily="34" charset="0"/>
            </a:endParaRPr>
          </a:p>
          <a:p>
            <a:pPr marL="844904" indent="-361384">
              <a:buFont typeface="+mj-lt"/>
              <a:buAutoNum type="alphaUcPeriod"/>
            </a:pPr>
            <a:r>
              <a:rPr lang="en-US" sz="1600" dirty="0">
                <a:latin typeface="Helvetica" pitchFamily="34" charset="0"/>
              </a:rPr>
              <a:t>Some Insects make unusual </a:t>
            </a:r>
            <a:r>
              <a:rPr lang="en-US" sz="1600" dirty="0" smtClean="0">
                <a:latin typeface="Helvetica" pitchFamily="34" charset="0"/>
              </a:rPr>
              <a:t>sounds.</a:t>
            </a:r>
          </a:p>
          <a:p>
            <a:pPr marL="844904" indent="-361384">
              <a:buFont typeface="+mj-lt"/>
              <a:buAutoNum type="alphaUcPeriod"/>
            </a:pPr>
            <a:endParaRPr lang="en-US" sz="1600" dirty="0">
              <a:latin typeface="Helvetica" pitchFamily="34" charset="0"/>
            </a:endParaRPr>
          </a:p>
          <a:p>
            <a:pPr marL="844904" indent="-361384">
              <a:buFont typeface="+mj-lt"/>
              <a:buAutoNum type="alphaUcPeriod"/>
            </a:pPr>
            <a:r>
              <a:rPr lang="en-US" sz="1600" dirty="0" smtClean="0">
                <a:latin typeface="Helvetica" pitchFamily="34" charset="0"/>
              </a:rPr>
              <a:t>Insects </a:t>
            </a:r>
            <a:r>
              <a:rPr lang="en-US" sz="1600" dirty="0">
                <a:latin typeface="Helvetica" pitchFamily="34" charset="0"/>
              </a:rPr>
              <a:t>can sting and bite</a:t>
            </a:r>
            <a:r>
              <a:rPr lang="en-US" sz="1600" dirty="0" smtClean="0">
                <a:latin typeface="Helvetica" pitchFamily="34" charset="0"/>
              </a:rPr>
              <a:t>.</a:t>
            </a:r>
            <a:endParaRPr lang="en-US" sz="1600" dirty="0">
              <a:latin typeface="Helvetica" pitchFamily="34" charset="0"/>
            </a:endParaRPr>
          </a:p>
        </p:txBody>
      </p:sp>
      <p:sp>
        <p:nvSpPr>
          <p:cNvPr id="2" name="Rectangle 1"/>
          <p:cNvSpPr/>
          <p:nvPr/>
        </p:nvSpPr>
        <p:spPr>
          <a:xfrm>
            <a:off x="803313" y="533400"/>
            <a:ext cx="59436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417820" y="4419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38201" y="297180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9" name="Oval 8"/>
          <p:cNvSpPr/>
          <p:nvPr/>
        </p:nvSpPr>
        <p:spPr>
          <a:xfrm>
            <a:off x="838202" y="2450167"/>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0" name="Oval 9"/>
          <p:cNvSpPr/>
          <p:nvPr/>
        </p:nvSpPr>
        <p:spPr>
          <a:xfrm>
            <a:off x="851080" y="350520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1" name="Oval 10"/>
          <p:cNvSpPr/>
          <p:nvPr/>
        </p:nvSpPr>
        <p:spPr>
          <a:xfrm>
            <a:off x="851080" y="392871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Tree>
    <p:extLst>
      <p:ext uri="{BB962C8B-B14F-4D97-AF65-F5344CB8AC3E}">
        <p14:creationId xmlns:p14="http://schemas.microsoft.com/office/powerpoint/2010/main" val="478595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410117" y="494538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5120422"/>
            <a:ext cx="7016750" cy="4540734"/>
          </a:xfrm>
          <a:prstGeom prst="rect">
            <a:avLst/>
          </a:prstGeom>
          <a:noFill/>
        </p:spPr>
        <p:txBody>
          <a:bodyPr wrap="square" lIns="107698" tIns="53850" rIns="107698" bIns="53850">
            <a:spAutoFit/>
          </a:bodyPr>
          <a:lstStyle/>
          <a:p>
            <a:r>
              <a:rPr lang="en-US" sz="1800" b="1" dirty="0">
                <a:latin typeface="Helvetica" panose="020B0604020202020204" pitchFamily="34" charset="0"/>
                <a:cs typeface="Helvetica" pitchFamily="34" charset="0"/>
              </a:rPr>
              <a:t>20. Read </a:t>
            </a:r>
            <a:r>
              <a:rPr lang="en-US" sz="1800" b="1" dirty="0" smtClean="0">
                <a:latin typeface="Helvetica" panose="020B0604020202020204" pitchFamily="34" charset="0"/>
                <a:cs typeface="Helvetica" pitchFamily="34" charset="0"/>
              </a:rPr>
              <a:t>the two sentences. </a:t>
            </a:r>
            <a:r>
              <a:rPr lang="en-US" sz="1000" dirty="0" smtClean="0"/>
              <a:t>L.3.1.i</a:t>
            </a:r>
            <a:r>
              <a:rPr lang="en-US" sz="1000" b="1" dirty="0" smtClean="0"/>
              <a:t> </a:t>
            </a:r>
            <a:r>
              <a:rPr lang="en-US" sz="1000" dirty="0"/>
              <a:t>Produce simple, compound and complex sentences</a:t>
            </a:r>
            <a:r>
              <a:rPr lang="en-US" sz="1000" dirty="0" smtClean="0"/>
              <a:t>.</a:t>
            </a:r>
          </a:p>
          <a:p>
            <a:endParaRPr lang="en-US" sz="1000" dirty="0"/>
          </a:p>
          <a:p>
            <a:r>
              <a:rPr lang="en-US" sz="1000" dirty="0" smtClean="0"/>
              <a:t>              </a:t>
            </a:r>
          </a:p>
          <a:p>
            <a:r>
              <a:rPr lang="en-US" sz="1000" dirty="0" smtClean="0">
                <a:ea typeface="Times New Roman"/>
                <a:cs typeface="BookAntiqua"/>
              </a:rPr>
              <a:t>                </a:t>
            </a:r>
            <a:r>
              <a:rPr lang="en-US" sz="1800" dirty="0" smtClean="0">
                <a:latin typeface="Helvetica" panose="020B0604020202020204" pitchFamily="34" charset="0"/>
                <a:ea typeface="Times New Roman"/>
                <a:cs typeface="Helvetica" panose="020B0604020202020204" pitchFamily="34" charset="0"/>
              </a:rPr>
              <a:t>A </a:t>
            </a:r>
            <a:r>
              <a:rPr lang="en-US" sz="1800" dirty="0">
                <a:latin typeface="Helvetica" panose="020B0604020202020204" pitchFamily="34" charset="0"/>
                <a:ea typeface="Times New Roman"/>
                <a:cs typeface="Helvetica" panose="020B0604020202020204" pitchFamily="34" charset="0"/>
              </a:rPr>
              <a:t>honeybee can flap its small wings 225 times each </a:t>
            </a:r>
            <a:r>
              <a:rPr lang="en-US" sz="1800" dirty="0" smtClean="0">
                <a:latin typeface="Helvetica" panose="020B0604020202020204" pitchFamily="34" charset="0"/>
                <a:ea typeface="Times New Roman"/>
                <a:cs typeface="Helvetica" panose="020B0604020202020204" pitchFamily="34" charset="0"/>
              </a:rPr>
              <a:t>second.</a:t>
            </a:r>
          </a:p>
          <a:p>
            <a:r>
              <a:rPr lang="en-US" sz="1000" dirty="0" smtClean="0">
                <a:latin typeface="Helvetica" panose="020B0604020202020204" pitchFamily="34" charset="0"/>
                <a:ea typeface="Times New Roman"/>
                <a:cs typeface="Helvetica" panose="020B0604020202020204" pitchFamily="34" charset="0"/>
              </a:rPr>
              <a:t>             </a:t>
            </a:r>
            <a:r>
              <a:rPr lang="en-US" sz="1800" dirty="0" smtClean="0">
                <a:latin typeface="Helvetica" panose="020B0604020202020204" pitchFamily="34" charset="0"/>
                <a:ea typeface="Times New Roman"/>
                <a:cs typeface="Helvetica" panose="020B0604020202020204" pitchFamily="34" charset="0"/>
              </a:rPr>
              <a:t>A honeybee can </a:t>
            </a:r>
            <a:r>
              <a:rPr lang="en-US" sz="1800" dirty="0">
                <a:latin typeface="Helvetica" panose="020B0604020202020204" pitchFamily="34" charset="0"/>
                <a:ea typeface="Times New Roman"/>
                <a:cs typeface="Helvetica" panose="020B0604020202020204" pitchFamily="34" charset="0"/>
              </a:rPr>
              <a:t>fly fourteen miles an </a:t>
            </a:r>
            <a:r>
              <a:rPr lang="en-US" sz="1800" dirty="0" smtClean="0">
                <a:latin typeface="Helvetica" panose="020B0604020202020204" pitchFamily="34" charset="0"/>
                <a:ea typeface="Times New Roman"/>
                <a:cs typeface="Helvetica" panose="020B0604020202020204" pitchFamily="34" charset="0"/>
              </a:rPr>
              <a:t>hour.</a:t>
            </a:r>
            <a:endParaRPr lang="en-US" sz="1800" dirty="0">
              <a:latin typeface="Helvetica" panose="020B0604020202020204" pitchFamily="34" charset="0"/>
              <a:cs typeface="Helvetica" panose="020B0604020202020204" pitchFamily="34" charset="0"/>
            </a:endParaRPr>
          </a:p>
          <a:p>
            <a:endParaRPr lang="en-US" sz="1000" b="1" dirty="0" smtClean="0">
              <a:latin typeface="Helvetica" panose="020B0604020202020204" pitchFamily="34" charset="0"/>
              <a:cs typeface="Helvetica" panose="020B0604020202020204" pitchFamily="34" charset="0"/>
            </a:endParaRPr>
          </a:p>
          <a:p>
            <a:r>
              <a:rPr lang="en-US" sz="1000" b="1" dirty="0">
                <a:latin typeface="Helvetica" panose="020B0604020202020204" pitchFamily="34" charset="0"/>
                <a:cs typeface="Helvetica" panose="020B0604020202020204" pitchFamily="34" charset="0"/>
              </a:rPr>
              <a:t> </a:t>
            </a:r>
            <a:r>
              <a:rPr lang="en-US" sz="1000" b="1" dirty="0" smtClean="0">
                <a:latin typeface="Helvetica" panose="020B0604020202020204" pitchFamily="34" charset="0"/>
                <a:cs typeface="Helvetica" panose="020B0604020202020204" pitchFamily="34" charset="0"/>
              </a:rPr>
              <a:t>          </a:t>
            </a:r>
            <a:r>
              <a:rPr lang="en-US" sz="1800" b="1" dirty="0" smtClean="0">
                <a:latin typeface="Helvetica" panose="020B0604020202020204" pitchFamily="34" charset="0"/>
                <a:cs typeface="Helvetica" panose="020B0604020202020204" pitchFamily="34" charset="0"/>
              </a:rPr>
              <a:t>Which is the best way to combine the two sentences?</a:t>
            </a:r>
            <a:endParaRPr lang="en-US" sz="1000" b="1" dirty="0"/>
          </a:p>
          <a:p>
            <a:endParaRPr lang="en-US" sz="1000" dirty="0">
              <a:latin typeface="Helvetica" pitchFamily="34" charset="0"/>
              <a:cs typeface="Helvetica" pitchFamily="34" charset="0"/>
            </a:endParaRPr>
          </a:p>
          <a:p>
            <a:pPr marL="839884" indent="-361384">
              <a:buFont typeface="+mj-lt"/>
              <a:buAutoNum type="alphaUcPeriod"/>
            </a:pPr>
            <a:r>
              <a:rPr lang="en-US" sz="1600" dirty="0" smtClean="0">
                <a:latin typeface="Helvetica" pitchFamily="34" charset="0"/>
                <a:cs typeface="Helvetica" pitchFamily="34" charset="0"/>
              </a:rPr>
              <a:t>A honeybee can flap its small wings 225 times each second, and it can fly fourteen miles an hour.</a:t>
            </a:r>
          </a:p>
          <a:p>
            <a:pPr marL="839884" indent="-361384">
              <a:buFont typeface="+mj-lt"/>
              <a:buAutoNum type="alphaUcPeriod"/>
            </a:pPr>
            <a:endParaRPr lang="en-US" sz="1600" dirty="0">
              <a:latin typeface="Helvetica" pitchFamily="34" charset="0"/>
              <a:cs typeface="Helvetica" pitchFamily="34" charset="0"/>
            </a:endParaRPr>
          </a:p>
          <a:p>
            <a:pPr marL="839884" indent="-361384">
              <a:buFont typeface="+mj-lt"/>
              <a:buAutoNum type="alphaUcPeriod"/>
            </a:pPr>
            <a:r>
              <a:rPr lang="en-US" sz="1600" dirty="0" smtClean="0">
                <a:latin typeface="Helvetica" pitchFamily="34" charset="0"/>
                <a:cs typeface="Helvetica" pitchFamily="34" charset="0"/>
              </a:rPr>
              <a:t>A honeybee can flap its small wings 225 times each second and a honeybee can fly fourteen miles an hour.</a:t>
            </a:r>
          </a:p>
          <a:p>
            <a:pPr marL="839884" indent="-361384">
              <a:buFont typeface="+mj-lt"/>
              <a:buAutoNum type="alphaUcPeriod"/>
            </a:pPr>
            <a:endParaRPr lang="en-US" sz="1600" dirty="0">
              <a:latin typeface="Helvetica" pitchFamily="34" charset="0"/>
              <a:cs typeface="Helvetica" pitchFamily="34" charset="0"/>
            </a:endParaRPr>
          </a:p>
          <a:p>
            <a:pPr marL="839884" indent="-361384">
              <a:buFont typeface="+mj-lt"/>
              <a:buAutoNum type="alphaUcPeriod"/>
            </a:pPr>
            <a:r>
              <a:rPr lang="en-US" sz="1600" dirty="0" smtClean="0">
                <a:latin typeface="Helvetica" pitchFamily="34" charset="0"/>
                <a:cs typeface="Helvetica" pitchFamily="34" charset="0"/>
              </a:rPr>
              <a:t>A honeybee can flap its small wings 225 times each second but it can fly fourteen miles an hour.</a:t>
            </a:r>
          </a:p>
          <a:p>
            <a:pPr marL="839884" indent="-361384">
              <a:buFont typeface="+mj-lt"/>
              <a:buAutoNum type="alphaUcPeriod"/>
            </a:pPr>
            <a:endParaRPr lang="en-US" sz="1600" dirty="0">
              <a:latin typeface="Helvetica" pitchFamily="34" charset="0"/>
              <a:cs typeface="Helvetica" pitchFamily="34" charset="0"/>
            </a:endParaRPr>
          </a:p>
          <a:p>
            <a:pPr marL="839884" indent="-361384">
              <a:buFont typeface="+mj-lt"/>
              <a:buAutoNum type="alphaUcPeriod"/>
            </a:pPr>
            <a:r>
              <a:rPr lang="en-US" sz="1600" dirty="0" smtClean="0">
                <a:latin typeface="Helvetica" pitchFamily="34" charset="0"/>
                <a:cs typeface="Helvetica" pitchFamily="34" charset="0"/>
              </a:rPr>
              <a:t>A honeybee can flap its wings 225 times each second and fly fourteen miles an hour.</a:t>
            </a:r>
            <a:endParaRPr lang="en-US" sz="1600" dirty="0">
              <a:latin typeface="Helvetica" pitchFamily="34" charset="0"/>
              <a:cs typeface="Helvetica" pitchFamily="34" charset="0"/>
            </a:endParaRPr>
          </a:p>
        </p:txBody>
      </p:sp>
      <p:sp>
        <p:nvSpPr>
          <p:cNvPr id="3" name="Rectangle 2"/>
          <p:cNvSpPr/>
          <p:nvPr/>
        </p:nvSpPr>
        <p:spPr>
          <a:xfrm>
            <a:off x="704850" y="574355"/>
            <a:ext cx="6153150" cy="4227073"/>
          </a:xfrm>
          <a:prstGeom prst="rect">
            <a:avLst/>
          </a:prstGeom>
        </p:spPr>
        <p:txBody>
          <a:bodyPr wrap="square" lIns="101872" tIns="50936" rIns="101872" bIns="50936">
            <a:spAutoFit/>
          </a:bodyPr>
          <a:lstStyle/>
          <a:p>
            <a:pPr marL="342900" indent="-342900">
              <a:buFontTx/>
              <a:buAutoNum type="arabicPeriod" startAt="19"/>
            </a:pPr>
            <a:r>
              <a:rPr lang="en-US" sz="1800" b="1" dirty="0" smtClean="0">
                <a:latin typeface="Helvetica" panose="020B0604020202020204" pitchFamily="34" charset="0"/>
                <a:ea typeface="Times New Roman"/>
                <a:cs typeface="Helvetica" panose="020B0604020202020204" pitchFamily="34" charset="0"/>
              </a:rPr>
              <a:t>Read the sentence below:</a:t>
            </a:r>
            <a:r>
              <a:rPr lang="en-US" sz="1800" dirty="0" smtClean="0"/>
              <a:t>        </a:t>
            </a:r>
            <a:r>
              <a:rPr lang="en-US" sz="1000" dirty="0" smtClean="0"/>
              <a:t>L </a:t>
            </a:r>
            <a:r>
              <a:rPr lang="en-US" sz="1000" dirty="0"/>
              <a:t>3.3.a Choose words/phrases for effect</a:t>
            </a:r>
            <a:r>
              <a:rPr lang="en-US" sz="1000" b="1" dirty="0"/>
              <a:t>.</a:t>
            </a:r>
          </a:p>
          <a:p>
            <a:endParaRPr lang="en-US" sz="1800" b="1" dirty="0">
              <a:latin typeface="Helvetica" panose="020B0604020202020204" pitchFamily="34" charset="0"/>
              <a:ea typeface="Times New Roman"/>
              <a:cs typeface="Helvetica" panose="020B0604020202020204" pitchFamily="34" charset="0"/>
            </a:endParaRPr>
          </a:p>
          <a:p>
            <a:r>
              <a:rPr lang="en-US" sz="1800" b="1" dirty="0" smtClean="0">
                <a:latin typeface="Helvetica" panose="020B0604020202020204" pitchFamily="34" charset="0"/>
                <a:ea typeface="Times New Roman"/>
                <a:cs typeface="Helvetica" panose="020B0604020202020204" pitchFamily="34" charset="0"/>
              </a:rPr>
              <a:t>     But </a:t>
            </a:r>
            <a:r>
              <a:rPr lang="en-US" sz="1800" b="1" dirty="0">
                <a:latin typeface="Helvetica" panose="020B0604020202020204" pitchFamily="34" charset="0"/>
                <a:ea typeface="Times New Roman"/>
                <a:cs typeface="Helvetica" panose="020B0604020202020204" pitchFamily="34" charset="0"/>
              </a:rPr>
              <a:t>butterflies </a:t>
            </a:r>
            <a:r>
              <a:rPr lang="en-US" sz="1800" b="1" i="1" u="sng" dirty="0">
                <a:latin typeface="Helvetica" panose="020B0604020202020204" pitchFamily="34" charset="0"/>
                <a:ea typeface="Times New Roman"/>
                <a:cs typeface="Helvetica" panose="020B0604020202020204" pitchFamily="34" charset="0"/>
              </a:rPr>
              <a:t>drift</a:t>
            </a:r>
            <a:r>
              <a:rPr lang="en-US" sz="1800" b="1" dirty="0">
                <a:latin typeface="Helvetica" panose="020B0604020202020204" pitchFamily="34" charset="0"/>
                <a:ea typeface="Times New Roman"/>
                <a:cs typeface="Helvetica" panose="020B0604020202020204" pitchFamily="34" charset="0"/>
              </a:rPr>
              <a:t> from flower to </a:t>
            </a:r>
            <a:r>
              <a:rPr lang="en-US" sz="1800" b="1" dirty="0" smtClean="0">
                <a:latin typeface="Helvetica" panose="020B0604020202020204" pitchFamily="34" charset="0"/>
                <a:ea typeface="Times New Roman"/>
                <a:cs typeface="Helvetica" panose="020B0604020202020204" pitchFamily="34" charset="0"/>
              </a:rPr>
              <a:t>flower.</a:t>
            </a:r>
          </a:p>
          <a:p>
            <a:endParaRPr lang="en-US" sz="1800" b="1" dirty="0">
              <a:latin typeface="Helvetica" panose="020B0604020202020204" pitchFamily="34" charset="0"/>
              <a:cs typeface="Helvetica" panose="020B0604020202020204" pitchFamily="34" charset="0"/>
            </a:endParaRPr>
          </a:p>
          <a:p>
            <a:r>
              <a:rPr lang="en-US" sz="1800" b="1" dirty="0" smtClean="0">
                <a:latin typeface="Helvetica" panose="020B0604020202020204" pitchFamily="34" charset="0"/>
                <a:cs typeface="Helvetica" panose="020B0604020202020204" pitchFamily="34" charset="0"/>
              </a:rPr>
              <a:t>     Which word means about the same as </a:t>
            </a:r>
            <a:r>
              <a:rPr lang="en-US" sz="1800" b="1" i="1" u="sng" dirty="0" smtClean="0">
                <a:latin typeface="Helvetica" panose="020B0604020202020204" pitchFamily="34" charset="0"/>
                <a:cs typeface="Helvetica" panose="020B0604020202020204" pitchFamily="34" charset="0"/>
              </a:rPr>
              <a:t>drift</a:t>
            </a:r>
            <a:r>
              <a:rPr lang="en-US" sz="1800" b="1" i="1" dirty="0" smtClean="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endParaRPr lang="en-US" sz="1600" b="1" dirty="0">
              <a:solidFill>
                <a:srgbClr val="FF0000"/>
              </a:solidFill>
              <a:latin typeface="Helvetica" pitchFamily="34" charset="0"/>
              <a:cs typeface="Helvetica" pitchFamily="34" charset="0"/>
            </a:endParaRPr>
          </a:p>
          <a:p>
            <a:pPr marL="844904" indent="-361384">
              <a:buFont typeface="+mj-lt"/>
              <a:buAutoNum type="alphaUcPeriod"/>
            </a:pPr>
            <a:endParaRPr lang="en-US" sz="18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hover</a:t>
            </a: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drop</a:t>
            </a: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float</a:t>
            </a: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soar </a:t>
            </a: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p:txBody>
      </p:sp>
      <p:sp>
        <p:nvSpPr>
          <p:cNvPr id="15" name="Oval 14"/>
          <p:cNvSpPr/>
          <p:nvPr/>
        </p:nvSpPr>
        <p:spPr>
          <a:xfrm>
            <a:off x="965461" y="297180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6" name="Oval 15"/>
          <p:cNvSpPr/>
          <p:nvPr/>
        </p:nvSpPr>
        <p:spPr>
          <a:xfrm>
            <a:off x="965462" y="2450167"/>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7" name="Oval 16"/>
          <p:cNvSpPr/>
          <p:nvPr/>
        </p:nvSpPr>
        <p:spPr>
          <a:xfrm>
            <a:off x="978340" y="350520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8" name="Oval 17"/>
          <p:cNvSpPr/>
          <p:nvPr/>
        </p:nvSpPr>
        <p:spPr>
          <a:xfrm>
            <a:off x="965460" y="396240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2" name="Rectangle 1"/>
          <p:cNvSpPr/>
          <p:nvPr/>
        </p:nvSpPr>
        <p:spPr>
          <a:xfrm>
            <a:off x="704850" y="5638800"/>
            <a:ext cx="630555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3331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0404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302761452"/>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3707840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50021402"/>
              </p:ext>
            </p:extLst>
          </p:nvPr>
        </p:nvGraphicFramePr>
        <p:xfrm>
          <a:off x="381000" y="4415118"/>
          <a:ext cx="6629400" cy="3770326"/>
        </p:xfrm>
        <a:graphic>
          <a:graphicData uri="http://schemas.openxmlformats.org/drawingml/2006/table">
            <a:tbl>
              <a:tblPr firstRow="1" bandRow="1">
                <a:tableStyleId>{5940675A-B579-460E-94D1-54222C63F5DA}</a:tableStyleId>
              </a:tblPr>
              <a:tblGrid>
                <a:gridCol w="609600"/>
                <a:gridCol w="3276600"/>
                <a:gridCol w="762000"/>
                <a:gridCol w="533400"/>
                <a:gridCol w="723900"/>
                <a:gridCol w="723900"/>
              </a:tblGrid>
              <a:tr h="324394">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rPr>
                        <a:t>I can answer a “why” question.</a:t>
                      </a:r>
                      <a:r>
                        <a:rPr kumimoji="0" lang="en-US" sz="1200" b="1"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RI.3.1</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rPr>
                        <a:t>I can locate information found in the text.</a:t>
                      </a:r>
                      <a:r>
                        <a:rPr lang="en-US" sz="1200" b="1" baseline="0" dirty="0" smtClean="0">
                          <a:solidFill>
                            <a:schemeClr val="tx1"/>
                          </a:solidFill>
                          <a:effectLst/>
                          <a:latin typeface="+mn-lt"/>
                          <a:cs typeface="Times New Roman"/>
                        </a:rPr>
                        <a:t> </a:t>
                      </a:r>
                      <a:r>
                        <a:rPr lang="en-US" sz="1000" b="0" i="1" dirty="0" smtClean="0">
                          <a:latin typeface="+mn-lt"/>
                          <a:ea typeface="Times New Roman"/>
                          <a:cs typeface="Times New Roman"/>
                        </a:rPr>
                        <a:t>RI.3.1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61554">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dirty="0" smtClean="0">
                          <a:effectLst/>
                        </a:rPr>
                        <a:t>I can select a key detail that supports a main idea.</a:t>
                      </a:r>
                      <a:r>
                        <a:rPr lang="en-US" sz="1200" b="1" baseline="0" dirty="0" smtClean="0">
                          <a:effectLst/>
                          <a:latin typeface="+mn-lt"/>
                          <a:cs typeface="Times New Roman"/>
                        </a:rPr>
                        <a:t> </a:t>
                      </a:r>
                      <a:r>
                        <a:rPr lang="en-US" sz="1000" b="0" i="1" baseline="0" dirty="0" smtClean="0">
                          <a:latin typeface="+mn-lt"/>
                          <a:ea typeface="Times New Roman"/>
                          <a:cs typeface="Times New Roman"/>
                        </a:rPr>
                        <a:t>RI.3.2</a:t>
                      </a:r>
                      <a:endParaRPr lang="en-US"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 can determine the main idea of a passage.</a:t>
                      </a:r>
                      <a:r>
                        <a:rPr lang="en-US" sz="1200" b="1" baseline="0" dirty="0" smtClean="0">
                          <a:effectLst/>
                        </a:rPr>
                        <a:t>  </a:t>
                      </a:r>
                      <a:r>
                        <a:rPr lang="en-US" sz="1000" b="0" i="1" baseline="0" dirty="0" smtClean="0">
                          <a:latin typeface="+mn-lt"/>
                          <a:ea typeface="Times New Roman"/>
                          <a:cs typeface="Times New Roman"/>
                        </a:rPr>
                        <a:t>RI.3.2</a:t>
                      </a:r>
                      <a:endParaRPr lang="en-US"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 can answer a “how” question</a:t>
                      </a:r>
                      <a:r>
                        <a:rPr lang="en-US" sz="1200" b="1" baseline="0" dirty="0" smtClean="0">
                          <a:effectLst/>
                        </a:rPr>
                        <a:t> about an event.</a:t>
                      </a:r>
                      <a:r>
                        <a:rPr lang="en-US" sz="1200" b="1" baseline="0" dirty="0" smtClean="0">
                          <a:effectLst/>
                          <a:latin typeface="+mn-lt"/>
                          <a:cs typeface="Times New Roman"/>
                        </a:rPr>
                        <a:t> </a:t>
                      </a:r>
                      <a:r>
                        <a:rPr lang="en-US" sz="1200" b="1" baseline="0" dirty="0" smtClean="0">
                          <a:latin typeface="+mn-lt"/>
                          <a:ea typeface="Times New Roman"/>
                          <a:cs typeface="Times New Roman"/>
                        </a:rPr>
                        <a:t> </a:t>
                      </a:r>
                      <a:r>
                        <a:rPr lang="en-US" sz="1000" b="0" i="1" baseline="0" dirty="0" smtClean="0">
                          <a:latin typeface="+mn-lt"/>
                          <a:ea typeface="Times New Roman"/>
                          <a:cs typeface="Times New Roman"/>
                        </a:rPr>
                        <a:t>RI.3.3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 can explain</a:t>
                      </a:r>
                      <a:r>
                        <a:rPr lang="en-US" sz="1200" b="1" baseline="0" dirty="0" smtClean="0">
                          <a:effectLst/>
                        </a:rPr>
                        <a:t> the</a:t>
                      </a:r>
                      <a:r>
                        <a:rPr lang="en-US" sz="1200" b="1" dirty="0" smtClean="0">
                          <a:effectLst/>
                        </a:rPr>
                        <a:t> cause and effect of an</a:t>
                      </a:r>
                      <a:r>
                        <a:rPr lang="en-US" sz="1200" b="1" baseline="0" dirty="0" smtClean="0">
                          <a:effectLst/>
                        </a:rPr>
                        <a:t> </a:t>
                      </a:r>
                      <a:r>
                        <a:rPr lang="en-US" sz="1200" b="1" dirty="0" smtClean="0">
                          <a:effectLst/>
                        </a:rPr>
                        <a:t>event.</a:t>
                      </a:r>
                      <a:r>
                        <a:rPr lang="en-US" sz="1200" b="1" baseline="0" dirty="0" smtClean="0">
                          <a:effectLst/>
                        </a:rPr>
                        <a:t> </a:t>
                      </a:r>
                      <a:r>
                        <a:rPr lang="en-US" sz="1000" b="0" i="1" baseline="0" dirty="0" smtClean="0">
                          <a:latin typeface="+mn-lt"/>
                          <a:ea typeface="Times New Roman"/>
                          <a:cs typeface="Times New Roman"/>
                        </a:rPr>
                        <a:t>RI.3.3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61554">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 can locat</a:t>
                      </a:r>
                      <a:r>
                        <a:rPr lang="en-US" sz="1200" b="1" baseline="0" dirty="0" smtClean="0">
                          <a:effectLst/>
                        </a:rPr>
                        <a:t>e </a:t>
                      </a:r>
                      <a:r>
                        <a:rPr lang="en-US" sz="1200" b="1" dirty="0" smtClean="0">
                          <a:effectLst/>
                        </a:rPr>
                        <a:t>specific key details that support the main idea.</a:t>
                      </a:r>
                      <a:r>
                        <a:rPr lang="en-US" sz="1200" b="1" baseline="0" dirty="0" smtClean="0">
                          <a:effectLst/>
                          <a:latin typeface="+mn-lt"/>
                          <a:cs typeface="Times New Roman"/>
                        </a:rPr>
                        <a:t> </a:t>
                      </a:r>
                      <a:r>
                        <a:rPr lang="en-US" sz="1200" b="1" baseline="0" dirty="0" smtClean="0">
                          <a:latin typeface="+mn-lt"/>
                          <a:ea typeface="Times New Roman"/>
                          <a:cs typeface="Times New Roman"/>
                        </a:rPr>
                        <a:t> </a:t>
                      </a:r>
                      <a:r>
                        <a:rPr lang="en-US" sz="1000" b="0" i="1" baseline="0" dirty="0" smtClean="0">
                          <a:latin typeface="+mn-lt"/>
                          <a:ea typeface="Times New Roman"/>
                          <a:cs typeface="Times New Roman"/>
                        </a:rPr>
                        <a:t>RI.3.2</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i="0" dirty="0" smtClean="0"/>
                        <a:t>1</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0</a:t>
                      </a:r>
                      <a:endParaRPr lang="en-US" sz="1400" b="1" i="0" dirty="0"/>
                    </a:p>
                  </a:txBody>
                  <a:tcPr marL="97155" marR="97155" marT="47897" marB="47897" anchor="ctr">
                    <a:solidFill>
                      <a:schemeClr val="bg1"/>
                    </a:solidFill>
                  </a:tcPr>
                </a:tc>
              </a:tr>
              <a:tr h="644434">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a:t>
                      </a:r>
                      <a:r>
                        <a:rPr lang="en-US" sz="1200" b="1" baseline="0" dirty="0" smtClean="0">
                          <a:effectLst/>
                        </a:rPr>
                        <a:t> can e</a:t>
                      </a:r>
                      <a:r>
                        <a:rPr lang="en-US" sz="1200" b="1" dirty="0" smtClean="0">
                          <a:effectLst/>
                        </a:rPr>
                        <a:t>xplain the influence of time and cause/effect on scientific ideas or concepts.   </a:t>
                      </a:r>
                      <a:r>
                        <a:rPr lang="en-US" sz="1000" b="0" i="1" dirty="0" smtClean="0">
                          <a:latin typeface="+mn-lt"/>
                          <a:ea typeface="+mn-ea"/>
                          <a:cs typeface="+mn-cs"/>
                        </a:rPr>
                        <a:t>RI.3.3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a:t>
                      </a:r>
                    </a:p>
                  </a:txBody>
                  <a:tcPr marL="97155" marR="97155" marT="47897" marB="47897" anchor="ctr">
                    <a:solidFill>
                      <a:schemeClr val="bg1"/>
                    </a:solidFill>
                  </a:tcPr>
                </a:tc>
                <a:tc>
                  <a:txBody>
                    <a:bodyPr/>
                    <a:lstStyle/>
                    <a:p>
                      <a:pPr algn="ctr"/>
                      <a:r>
                        <a:rPr lang="en-US" sz="1400" b="1" i="0" dirty="0" smtClean="0"/>
                        <a:t>2</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1</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0</a:t>
                      </a:r>
                      <a:endParaRPr lang="en-US" sz="1400" b="1" i="0" dirty="0"/>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64256475"/>
              </p:ext>
            </p:extLst>
          </p:nvPr>
        </p:nvGraphicFramePr>
        <p:xfrm>
          <a:off x="381000" y="685800"/>
          <a:ext cx="6629400" cy="3800566"/>
        </p:xfrm>
        <a:graphic>
          <a:graphicData uri="http://schemas.openxmlformats.org/drawingml/2006/table">
            <a:tbl>
              <a:tblPr firstRow="1" bandRow="1">
                <a:tableStyleId>{5940675A-B579-460E-94D1-54222C63F5DA}</a:tableStyleId>
              </a:tblPr>
              <a:tblGrid>
                <a:gridCol w="685800"/>
                <a:gridCol w="3276600"/>
                <a:gridCol w="685800"/>
                <a:gridCol w="609600"/>
                <a:gridCol w="685800"/>
                <a:gridCol w="685800"/>
              </a:tblGrid>
              <a:tr h="324394">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15109">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rPr>
                        <a:t>I can answer a “what” question using key details.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 RL.3.1</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15109">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latin typeface="+mn-lt"/>
                          <a:ea typeface="Calibri"/>
                          <a:cs typeface="Times New Roman"/>
                        </a:rPr>
                        <a:t>I can</a:t>
                      </a:r>
                      <a:r>
                        <a:rPr lang="en-US" sz="1200" b="1" baseline="0" dirty="0" smtClean="0">
                          <a:solidFill>
                            <a:schemeClr val="tx1"/>
                          </a:solidFill>
                          <a:effectLst/>
                          <a:latin typeface="+mn-lt"/>
                          <a:ea typeface="Calibri"/>
                          <a:cs typeface="Times New Roman"/>
                        </a:rPr>
                        <a:t> locate the answer to a question in the text</a:t>
                      </a:r>
                      <a:r>
                        <a:rPr lang="en-US" sz="1200" b="1" dirty="0" smtClean="0">
                          <a:solidFill>
                            <a:schemeClr val="tx1"/>
                          </a:solidFill>
                          <a:effectLst/>
                          <a:latin typeface="+mn-lt"/>
                          <a:ea typeface="Calibri"/>
                          <a:cs typeface="Times New Roman"/>
                        </a:rPr>
                        <a:t>. </a:t>
                      </a:r>
                      <a:r>
                        <a:rPr lang="en-US" sz="1000" b="0" i="1" dirty="0" smtClean="0">
                          <a:solidFill>
                            <a:schemeClr val="tx1"/>
                          </a:solidFill>
                          <a:effectLst/>
                          <a:latin typeface="+mn-lt"/>
                          <a:ea typeface="Calibri"/>
                          <a:cs typeface="Times New Roman"/>
                        </a:rPr>
                        <a:t>RL.3.1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1554">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200" b="1" dirty="0" smtClean="0">
                          <a:latin typeface="+mn-lt"/>
                          <a:ea typeface="Calibri"/>
                          <a:cs typeface="Times New Roman"/>
                        </a:rPr>
                        <a:t>I can</a:t>
                      </a:r>
                      <a:r>
                        <a:rPr lang="en-US" sz="1200" b="1" baseline="0" dirty="0" smtClean="0">
                          <a:latin typeface="+mn-lt"/>
                          <a:ea typeface="Calibri"/>
                          <a:cs typeface="Times New Roman"/>
                        </a:rPr>
                        <a:t> answer questions about a folktale. </a:t>
                      </a:r>
                      <a:r>
                        <a:rPr lang="en-US" sz="1000" b="0" i="1" baseline="0" dirty="0" smtClean="0">
                          <a:latin typeface="+mn-lt"/>
                          <a:ea typeface="Calibri"/>
                          <a:cs typeface="Times New Roman"/>
                        </a:rPr>
                        <a:t>RL.3.2</a:t>
                      </a:r>
                      <a:endParaRPr lang="en-US"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15109">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latin typeface="+mn-lt"/>
                          <a:ea typeface="Calibri"/>
                          <a:cs typeface="Times New Roman"/>
                        </a:rPr>
                        <a:t>I can summarize a text using key details. </a:t>
                      </a:r>
                      <a:r>
                        <a:rPr lang="en-US" sz="1000" b="0" i="1" dirty="0" smtClean="0">
                          <a:effectLst/>
                          <a:latin typeface="+mn-lt"/>
                          <a:ea typeface="Calibri"/>
                          <a:cs typeface="Times New Roman"/>
                        </a:rPr>
                        <a:t>RL.3.2</a:t>
                      </a:r>
                      <a:endParaRPr lang="en-US"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15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predict how a character will act. </a:t>
                      </a:r>
                      <a:r>
                        <a:rPr lang="en-US" sz="1000" b="0" i="1" dirty="0" smtClean="0">
                          <a:latin typeface="+mn-lt"/>
                          <a:ea typeface="Calibri"/>
                          <a:cs typeface="Times New Roman"/>
                        </a:rPr>
                        <a:t>RL.3.3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1510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show cause and effect of a character’s actions. </a:t>
                      </a:r>
                      <a:r>
                        <a:rPr lang="en-US" sz="1000" b="0" i="1" dirty="0" smtClean="0">
                          <a:latin typeface="+mn-lt"/>
                          <a:ea typeface="Calibri"/>
                          <a:cs typeface="Times New Roman"/>
                        </a:rPr>
                        <a:t>RL.3.3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3107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locate key details to support a central message. </a:t>
                      </a:r>
                      <a:r>
                        <a:rPr lang="en-US" sz="1000" b="0" i="1" dirty="0" smtClean="0">
                          <a:latin typeface="+mn-lt"/>
                          <a:ea typeface="Calibri"/>
                          <a:cs typeface="Times New Roman"/>
                        </a:rPr>
                        <a:t>RL.3.2</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t>2</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0</a:t>
                      </a:r>
                      <a:endParaRPr lang="en-US" sz="1400" b="1" dirty="0"/>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follow how a character acted throughout a text. </a:t>
                      </a:r>
                      <a:r>
                        <a:rPr lang="en-US" sz="1000" b="0" i="1" dirty="0" smtClean="0">
                          <a:latin typeface="+mn-lt"/>
                          <a:ea typeface="Calibri"/>
                          <a:cs typeface="Times New Roman"/>
                        </a:rPr>
                        <a:t>RL.3.3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0</a:t>
                      </a:r>
                      <a:endParaRPr lang="en-US" sz="1400" b="1" dirty="0"/>
                    </a:p>
                  </a:txBody>
                  <a:tcPr marL="97155" marR="97155" marT="47897" marB="47897" anchor="ctr">
                    <a:solidFill>
                      <a:schemeClr val="bg1"/>
                    </a:solidFill>
                  </a:tcPr>
                </a:tc>
              </a:tr>
            </a:tbl>
          </a:graphicData>
        </a:graphic>
      </p:graphicFrame>
      <p:sp>
        <p:nvSpPr>
          <p:cNvPr id="2" name="TextBox 1"/>
          <p:cNvSpPr txBox="1"/>
          <p:nvPr/>
        </p:nvSpPr>
        <p:spPr>
          <a:xfrm>
            <a:off x="1066800" y="0"/>
            <a:ext cx="5181600" cy="651311"/>
          </a:xfrm>
          <a:prstGeom prst="rect">
            <a:avLst/>
          </a:prstGeom>
          <a:noFill/>
        </p:spPr>
        <p:txBody>
          <a:bodyPr wrap="square" lIns="96371" tIns="48186" rIns="96371" bIns="48186" rtlCol="0">
            <a:spAutoFit/>
          </a:bodyPr>
          <a:lstStyle/>
          <a:p>
            <a:r>
              <a:rPr lang="en-US" sz="1200" u="sng" dirty="0"/>
              <a:t>Student Scoring</a:t>
            </a:r>
          </a:p>
          <a:p>
            <a:r>
              <a:rPr lang="en-US" sz="1200" dirty="0"/>
              <a:t>Color the box green if your answer was correct.</a:t>
            </a:r>
          </a:p>
          <a:p>
            <a:r>
              <a:rPr lang="en-US" sz="1200" dirty="0"/>
              <a:t>Color the box red if your answer was not correct.</a:t>
            </a:r>
          </a:p>
        </p:txBody>
      </p:sp>
      <p:sp>
        <p:nvSpPr>
          <p:cNvPr id="6" name="Curved Down Arrow 5"/>
          <p:cNvSpPr/>
          <p:nvPr/>
        </p:nvSpPr>
        <p:spPr>
          <a:xfrm rot="1521726">
            <a:off x="5318508" y="4572682"/>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7" name="Curved Down Arrow 6"/>
          <p:cNvSpPr/>
          <p:nvPr/>
        </p:nvSpPr>
        <p:spPr>
          <a:xfrm rot="1521726">
            <a:off x="4974469" y="686482"/>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282804845"/>
              </p:ext>
            </p:extLst>
          </p:nvPr>
        </p:nvGraphicFramePr>
        <p:xfrm>
          <a:off x="381000" y="8229600"/>
          <a:ext cx="6629402" cy="1681409"/>
        </p:xfrm>
        <a:graphic>
          <a:graphicData uri="http://schemas.openxmlformats.org/drawingml/2006/table">
            <a:tbl>
              <a:tblPr firstRow="1" bandRow="1">
                <a:tableStyleId>{5940675A-B579-460E-94D1-54222C63F5DA}</a:tableStyleId>
              </a:tblPr>
              <a:tblGrid>
                <a:gridCol w="587133"/>
                <a:gridCol w="3375267"/>
                <a:gridCol w="607954"/>
                <a:gridCol w="607954"/>
                <a:gridCol w="725547"/>
                <a:gridCol w="725547"/>
              </a:tblGrid>
              <a:tr h="152400">
                <a:tc gridSpan="6">
                  <a:txBody>
                    <a:bodyPr/>
                    <a:lstStyle/>
                    <a:p>
                      <a:pPr algn="ctr">
                        <a:lnSpc>
                          <a:spcPct val="100000"/>
                        </a:lnSpc>
                        <a:spcAft>
                          <a:spcPts val="0"/>
                        </a:spcAft>
                      </a:pPr>
                      <a:r>
                        <a:rPr lang="en-US" sz="1400" b="1" dirty="0" smtClean="0"/>
                        <a:t>Writing</a:t>
                      </a:r>
                      <a:endParaRPr lang="en-US" sz="14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endParaRPr lang="en-US"/>
                    </a:p>
                  </a:txBody>
                  <a:tcPr/>
                </a:tc>
              </a:tr>
              <a:tr h="251027">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gridSpan="3">
                  <a:txBody>
                    <a:bodyPr/>
                    <a:lstStyle/>
                    <a:p>
                      <a:r>
                        <a:rPr lang="en-US" sz="1100" b="1" dirty="0" smtClean="0">
                          <a:latin typeface="Helvetica" pitchFamily="34" charset="0"/>
                          <a:cs typeface="Helvetica" pitchFamily="34" charset="0"/>
                        </a:rPr>
                        <a:t>Which sentence does not support the opinion of the</a:t>
                      </a:r>
                      <a:r>
                        <a:rPr lang="en-US" sz="1100" b="1" baseline="0" dirty="0" smtClean="0">
                          <a:latin typeface="Helvetica" pitchFamily="34" charset="0"/>
                          <a:cs typeface="Helvetica" pitchFamily="34" charset="0"/>
                        </a:rPr>
                        <a:t> </a:t>
                      </a:r>
                      <a:r>
                        <a:rPr lang="en-US" sz="1100" b="1" dirty="0" smtClean="0">
                          <a:latin typeface="Helvetica" pitchFamily="34" charset="0"/>
                          <a:cs typeface="Helvetica" pitchFamily="34" charset="0"/>
                        </a:rPr>
                        <a:t> paragraph? W.1b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latin typeface="Helvetica" panose="020B0604020202020204" pitchFamily="34" charset="0"/>
                          <a:cs typeface="Helvetica" panose="020B0604020202020204" pitchFamily="34" charset="0"/>
                        </a:rPr>
                        <a:t> Brief Write W.1a Opinion Writing Target 6a</a:t>
                      </a: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latin typeface="+mn-lt"/>
                          <a:cs typeface="Helvetica" panose="020B0604020202020204" pitchFamily="34" charset="0"/>
                        </a:rPr>
                        <a:t>    </a:t>
                      </a:r>
                      <a:r>
                        <a:rPr lang="en-US" sz="1400" b="1" dirty="0" smtClean="0">
                          <a:latin typeface="+mn-lt"/>
                          <a:cs typeface="Helvetica" panose="020B0604020202020204" pitchFamily="34" charset="0"/>
                        </a:rPr>
                        <a:t>3</a:t>
                      </a:r>
                      <a:endParaRPr lang="en-US" sz="1100" b="0" dirty="0" smtClean="0">
                        <a:latin typeface="+mn-lt"/>
                        <a:cs typeface="Helvetica" panose="020B0604020202020204" pitchFamily="34" charset="0"/>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1" baseline="0" dirty="0" smtClean="0">
                          <a:latin typeface="+mn-lt"/>
                          <a:cs typeface="Helvetica" panose="020B0604020202020204" pitchFamily="34" charset="0"/>
                        </a:rPr>
                        <a:t>   </a:t>
                      </a:r>
                      <a:r>
                        <a:rPr lang="en-US" sz="1400" b="1" baseline="0" dirty="0" smtClean="0">
                          <a:latin typeface="+mn-lt"/>
                          <a:cs typeface="Helvetica" panose="020B0604020202020204" pitchFamily="34" charset="0"/>
                        </a:rPr>
                        <a:t>2</a:t>
                      </a:r>
                      <a:endParaRPr lang="en-US" sz="1100" b="1" dirty="0" smtClean="0">
                        <a:latin typeface="+mn-lt"/>
                        <a:cs typeface="Helvetica" panose="020B0604020202020204" pitchFamily="34" charset="0"/>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dirty="0" smtClean="0">
                          <a:latin typeface="Helvetica" panose="020B0604020202020204" pitchFamily="34" charset="0"/>
                          <a:cs typeface="Helvetica" panose="020B0604020202020204" pitchFamily="34" charset="0"/>
                        </a:rPr>
                        <a:t>Which word means about the same as </a:t>
                      </a:r>
                      <a:r>
                        <a:rPr lang="en-US" sz="1100" b="0" u="sng" dirty="0" smtClean="0">
                          <a:latin typeface="Helvetica" panose="020B0604020202020204" pitchFamily="34" charset="0"/>
                          <a:cs typeface="Helvetica" panose="020B0604020202020204" pitchFamily="34" charset="0"/>
                        </a:rPr>
                        <a:t>drift</a:t>
                      </a:r>
                      <a:r>
                        <a:rPr lang="en-US" sz="1100" b="0" u="none" dirty="0" smtClean="0">
                          <a:latin typeface="Helvetica" panose="020B0604020202020204" pitchFamily="34" charset="0"/>
                          <a:cs typeface="Helvetica" panose="020B0604020202020204" pitchFamily="34" charset="0"/>
                        </a:rPr>
                        <a:t>?</a:t>
                      </a:r>
                      <a:r>
                        <a:rPr lang="en-US" sz="1100" b="0" u="none" baseline="0" dirty="0" smtClean="0">
                          <a:latin typeface="Helvetica" panose="020B0604020202020204" pitchFamily="34" charset="0"/>
                          <a:cs typeface="Helvetica" panose="020B0604020202020204" pitchFamily="34" charset="0"/>
                        </a:rPr>
                        <a:t>  L 3.3.a</a:t>
                      </a:r>
                      <a:endParaRPr lang="en-US" sz="1100" b="0" dirty="0" smtClean="0">
                        <a:latin typeface="Helvetica" panose="020B0604020202020204" pitchFamily="34" charset="0"/>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Which is the best way to combine the two sentences? L.3.1.i</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91039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7" y="839069"/>
            <a:ext cx="6816633" cy="3042143"/>
          </a:xfrm>
          <a:prstGeom prst="rect">
            <a:avLst/>
          </a:prstGeom>
          <a:noFill/>
        </p:spPr>
        <p:txBody>
          <a:bodyPr wrap="square" lIns="101874" tIns="50938" rIns="101874" bIns="50938" rtlCol="0">
            <a:spAutoFit/>
          </a:bodyPr>
          <a:lstStyle/>
          <a:p>
            <a:pPr lvl="0"/>
            <a:r>
              <a:rPr lang="en-US" sz="1800" b="1" u="sng" dirty="0">
                <a:solidFill>
                  <a:prstClr val="black"/>
                </a:solidFill>
              </a:rPr>
              <a:t>Directions</a:t>
            </a:r>
            <a:endParaRPr lang="en-US" sz="1600" dirty="0"/>
          </a:p>
          <a:p>
            <a:r>
              <a:rPr lang="en-US" sz="1200" dirty="0"/>
              <a:t>The HSD Elementary </a:t>
            </a:r>
            <a:r>
              <a:rPr lang="en-US" sz="1200" dirty="0" smtClean="0"/>
              <a:t>Assessments </a:t>
            </a:r>
            <a:r>
              <a:rPr lang="en-US" sz="1200" dirty="0"/>
              <a:t>are neither scripted nor timed assessments.   They are a tool to inform instructional decision making.  </a:t>
            </a:r>
          </a:p>
          <a:p>
            <a:endParaRPr lang="en-US" sz="1200" dirty="0"/>
          </a:p>
          <a:p>
            <a:r>
              <a:rPr lang="en-US" sz="1200" dirty="0"/>
              <a:t>All students should “move toward” taking the assessments independently but many will need scaffolding strategies.  </a:t>
            </a:r>
          </a:p>
          <a:p>
            <a:endParaRPr lang="en-US" sz="1200" dirty="0"/>
          </a:p>
          <a:p>
            <a:r>
              <a:rPr lang="en-US" sz="1200" dirty="0"/>
              <a:t>It is not the intent of these assessments to have students “guess and check” answers for the sake of finishing an assessment.  If that seems the case, please scaffold to gain a true understanding of student ability, noting when and what accommodations were needed</a:t>
            </a:r>
            <a:r>
              <a:rPr lang="en-US" sz="1300" dirty="0"/>
              <a:t>.</a:t>
            </a:r>
          </a:p>
          <a:p>
            <a:endParaRPr lang="en-US" sz="1300" dirty="0"/>
          </a:p>
          <a:p>
            <a:r>
              <a:rPr lang="en-US" sz="1500" b="1" u="sng" dirty="0"/>
              <a:t>Connecting Assessment to Classroom Instruction</a:t>
            </a:r>
          </a:p>
          <a:p>
            <a:r>
              <a:rPr lang="en-US" sz="1200" dirty="0"/>
              <a:t>How do the assessments connect to classroom instruction?  Assessment is not an isolated event.  The HSD assessments are an extension of classroom instruction. In the classroom assessment is on-going and monitors progress toward standards mastery. </a:t>
            </a:r>
          </a:p>
        </p:txBody>
      </p:sp>
      <p:sp>
        <p:nvSpPr>
          <p:cNvPr id="2" name="Rectangle 1"/>
          <p:cNvSpPr/>
          <p:nvPr/>
        </p:nvSpPr>
        <p:spPr>
          <a:xfrm>
            <a:off x="4776787" y="159659"/>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t"/>
          <a:lstStyle/>
          <a:p>
            <a:r>
              <a:rPr lang="en-US" sz="1200" b="1" dirty="0">
                <a:solidFill>
                  <a:schemeClr val="tx1"/>
                </a:solidFill>
              </a:rPr>
              <a:t>Order at HSD Print Shop…</a:t>
            </a:r>
          </a:p>
          <a:p>
            <a:r>
              <a:rPr lang="en-US" sz="800" dirty="0">
                <a:solidFill>
                  <a:schemeClr val="tx1"/>
                </a:solidFill>
                <a:hlinkClick r:id="rId2"/>
              </a:rPr>
              <a:t>http://www.hsd.k12.or.us/Departments/PrintShop/WebSubmissionForms.aspx</a:t>
            </a:r>
            <a:endParaRPr lang="en-US" sz="800" dirty="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93973144"/>
              </p:ext>
            </p:extLst>
          </p:nvPr>
        </p:nvGraphicFramePr>
        <p:xfrm>
          <a:off x="509348" y="4151086"/>
          <a:ext cx="6638925" cy="4917440"/>
        </p:xfrm>
        <a:graphic>
          <a:graphicData uri="http://schemas.openxmlformats.org/drawingml/2006/table">
            <a:tbl>
              <a:tblPr firstRow="1" bandRow="1">
                <a:tableStyleId>{5940675A-B579-460E-94D1-54222C63F5DA}</a:tableStyleId>
              </a:tblPr>
              <a:tblGrid>
                <a:gridCol w="2428875"/>
                <a:gridCol w="4210050"/>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a Routine Classroom Practices</a:t>
                      </a:r>
                      <a:r>
                        <a:rPr lang="en-US" sz="1000" dirty="0" smtClean="0"/>
                        <a:t> </a:t>
                      </a:r>
                    </a:p>
                  </a:txBody>
                  <a:tcPr marL="97155" marR="97155"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n-US" sz="1000" b="1" dirty="0" smtClean="0"/>
                        <a:t>Assessment Components</a:t>
                      </a:r>
                      <a:endParaRPr lang="en-US" sz="1000" b="1" dirty="0"/>
                    </a:p>
                  </a:txBody>
                  <a:tcPr marL="97155" marR="97155" marT="47897" marB="47897">
                    <a:solidFill>
                      <a:schemeClr val="accent3">
                        <a:lumMod val="20000"/>
                        <a:lumOff val="80000"/>
                      </a:schemeClr>
                    </a:solidFill>
                  </a:tcPr>
                </a:tc>
                <a:tc>
                  <a:txBody>
                    <a:bodyPr/>
                    <a:lstStyle/>
                    <a:p>
                      <a:pPr algn="ctr"/>
                      <a:r>
                        <a:rPr lang="en-US" sz="1000" b="1" dirty="0" smtClean="0"/>
                        <a:t>Instructional Components</a:t>
                      </a:r>
                      <a:endParaRPr lang="en-US" sz="1000" b="1" dirty="0"/>
                    </a:p>
                  </a:txBody>
                  <a:tcPr marL="97155" marR="97155" marT="47897" marB="47897">
                    <a:solidFill>
                      <a:schemeClr val="accent3">
                        <a:lumMod val="20000"/>
                        <a:lumOff val="80000"/>
                      </a:schemeClr>
                    </a:solidFill>
                  </a:tcPr>
                </a:tc>
              </a:tr>
              <a:tr h="239486">
                <a:tc>
                  <a:txBody>
                    <a:bodyPr/>
                    <a:lstStyle/>
                    <a:p>
                      <a:r>
                        <a:rPr lang="en-US" sz="900" dirty="0" smtClean="0"/>
                        <a:t>Pre-Assessments</a:t>
                      </a:r>
                      <a:endParaRPr lang="en-US" sz="900" dirty="0"/>
                    </a:p>
                  </a:txBody>
                  <a:tcPr marL="97155" marR="97155"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marL="97155" marR="97155" marT="47897" marB="47897" anchor="ctr">
                    <a:solidFill>
                      <a:schemeClr val="bg1"/>
                    </a:solidFill>
                  </a:tcPr>
                </a:tc>
              </a:tr>
              <a:tr h="239486">
                <a:tc>
                  <a:txBody>
                    <a:bodyPr/>
                    <a:lstStyle/>
                    <a:p>
                      <a:r>
                        <a:rPr lang="en-US" sz="900" dirty="0" smtClean="0"/>
                        <a:t>Standard DOK Level</a:t>
                      </a:r>
                      <a:endParaRPr lang="en-US" sz="900" dirty="0"/>
                    </a:p>
                  </a:txBody>
                  <a:tcPr marL="97155" marR="97155" marT="47897" marB="47897">
                    <a:solidFill>
                      <a:schemeClr val="bg1"/>
                    </a:solidFill>
                  </a:tcPr>
                </a:tc>
                <a:tc vMerge="1">
                  <a:txBody>
                    <a:bodyPr/>
                    <a:lstStyle/>
                    <a:p>
                      <a:endParaRPr lang="en-US" sz="900" dirty="0"/>
                    </a:p>
                  </a:txBody>
                  <a:tcPr>
                    <a:solidFill>
                      <a:schemeClr val="bg1"/>
                    </a:solidFill>
                  </a:tcPr>
                </a:tc>
              </a:tr>
              <a:tr h="239486">
                <a:tc>
                  <a:txBody>
                    <a:bodyPr/>
                    <a:lstStyle/>
                    <a:p>
                      <a:r>
                        <a:rPr lang="en-US" sz="900" dirty="0" smtClean="0"/>
                        <a:t>50% Literary</a:t>
                      </a:r>
                      <a:r>
                        <a:rPr lang="en-US" sz="900" baseline="0" dirty="0" smtClean="0"/>
                        <a:t> and 50% Informational Text</a:t>
                      </a:r>
                      <a:endParaRPr lang="en-US" sz="900" dirty="0"/>
                    </a:p>
                  </a:txBody>
                  <a:tcPr marL="97155" marR="97155" marT="47897" marB="47897">
                    <a:solidFill>
                      <a:schemeClr val="bg1"/>
                    </a:solidFill>
                  </a:tcPr>
                </a:tc>
                <a:tc>
                  <a:txBody>
                    <a:bodyPr/>
                    <a:lstStyle/>
                    <a:p>
                      <a:r>
                        <a:rPr lang="en-US" sz="900" dirty="0" smtClean="0"/>
                        <a:t>Students have equal access to both text types.</a:t>
                      </a:r>
                      <a:endParaRPr lang="en-US" sz="900" dirty="0"/>
                    </a:p>
                  </a:txBody>
                  <a:tcPr marL="97155" marR="97155" marT="47897" marB="47897">
                    <a:solidFill>
                      <a:schemeClr val="bg1"/>
                    </a:solidFill>
                  </a:tcPr>
                </a:tc>
              </a:tr>
              <a:tr h="239486">
                <a:tc>
                  <a:txBody>
                    <a:bodyPr/>
                    <a:lstStyle/>
                    <a:p>
                      <a:r>
                        <a:rPr lang="en-US" sz="900" dirty="0" smtClean="0"/>
                        <a:t>Grade Level Content-Rich Text</a:t>
                      </a:r>
                      <a:endParaRPr lang="en-US" sz="900" dirty="0"/>
                    </a:p>
                  </a:txBody>
                  <a:tcPr marL="97155" marR="97155" marT="47897" marB="47897">
                    <a:solidFill>
                      <a:schemeClr val="bg1"/>
                    </a:solidFill>
                  </a:tcPr>
                </a:tc>
                <a:tc>
                  <a:txBody>
                    <a:bodyPr/>
                    <a:lstStyle/>
                    <a:p>
                      <a:r>
                        <a:rPr lang="en-US" sz="900" dirty="0" smtClean="0"/>
                        <a:t>All</a:t>
                      </a:r>
                      <a:r>
                        <a:rPr lang="en-US" sz="900" baseline="0" dirty="0" smtClean="0"/>
                        <a:t> students read grade-level text, content rich text (with scaffolds as needed).</a:t>
                      </a:r>
                      <a:endParaRPr lang="en-US" sz="900" dirty="0"/>
                    </a:p>
                  </a:txBody>
                  <a:tcPr marL="97155" marR="97155" marT="47897" marB="47897">
                    <a:solidFill>
                      <a:schemeClr val="bg1"/>
                    </a:solidFill>
                  </a:tcPr>
                </a:tc>
              </a:tr>
              <a:tr h="383177">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marL="97155" marR="97155" marT="47897" marB="47897"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marL="97155" marR="97155" marT="47897" marB="47897" anchor="ctr">
                    <a:solidFill>
                      <a:schemeClr val="bg1"/>
                    </a:solidFill>
                  </a:tcPr>
                </a:tc>
              </a:tr>
              <a:tr h="239486">
                <a:tc>
                  <a:txBody>
                    <a:bodyPr/>
                    <a:lstStyle/>
                    <a:p>
                      <a:r>
                        <a:rPr lang="en-US" sz="900" dirty="0" smtClean="0"/>
                        <a:t>Text –Dependent</a:t>
                      </a:r>
                      <a:r>
                        <a:rPr lang="en-US" sz="900" baseline="0" dirty="0" smtClean="0"/>
                        <a:t> Questions</a:t>
                      </a:r>
                      <a:endParaRPr lang="en-US" sz="900" dirty="0"/>
                    </a:p>
                  </a:txBody>
                  <a:tcPr marL="97155" marR="97155" marT="47897" marB="47897">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marL="97155" marR="97155" marT="47897" marB="47897">
                    <a:solidFill>
                      <a:schemeClr val="bg1"/>
                    </a:solidFill>
                  </a:tcPr>
                </a:tc>
              </a:tr>
              <a:tr h="383177">
                <a:tc>
                  <a:txBody>
                    <a:bodyPr/>
                    <a:lstStyle/>
                    <a:p>
                      <a:r>
                        <a:rPr lang="en-US" sz="900" dirty="0" smtClean="0"/>
                        <a:t>Selected and Constructed Responses</a:t>
                      </a:r>
                      <a:endParaRPr lang="en-US" sz="900" dirty="0"/>
                    </a:p>
                  </a:txBody>
                  <a:tcPr marL="97155" marR="97155" marT="47897" marB="47897" anchor="ctr">
                    <a:solidFill>
                      <a:schemeClr val="bg1"/>
                    </a:solidFill>
                  </a:tcPr>
                </a:tc>
                <a:tc>
                  <a:txBody>
                    <a:bodyPr/>
                    <a:lstStyle/>
                    <a:p>
                      <a:r>
                        <a:rPr lang="en-US" sz="900" dirty="0" smtClean="0"/>
                        <a:t>Students have many opportunities to answer selected extended or constructed responses.</a:t>
                      </a:r>
                      <a:endParaRPr lang="en-US" sz="900" dirty="0"/>
                    </a:p>
                  </a:txBody>
                  <a:tcPr marL="97155" marR="97155" marT="47897" marB="47897" anchor="ctr">
                    <a:solidFill>
                      <a:schemeClr val="bg1"/>
                    </a:solidFill>
                  </a:tcPr>
                </a:tc>
              </a:tr>
              <a:tr h="383177">
                <a:tc>
                  <a:txBody>
                    <a:bodyPr/>
                    <a:lstStyle/>
                    <a:p>
                      <a:r>
                        <a:rPr lang="en-US" sz="900" dirty="0" smtClean="0"/>
                        <a:t>Reading for Meaning</a:t>
                      </a:r>
                      <a:endParaRPr lang="en-US" sz="900" dirty="0"/>
                    </a:p>
                  </a:txBody>
                  <a:tcPr marL="97155" marR="97155" marT="47897" marB="47897"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marL="97155" marR="97155" marT="47897" marB="47897" anchor="ctr">
                    <a:solidFill>
                      <a:schemeClr val="bg1"/>
                    </a:solidFill>
                  </a:tcPr>
                </a:tc>
              </a:tr>
              <a:tr h="383177">
                <a:tc>
                  <a:txBody>
                    <a:bodyPr/>
                    <a:lstStyle/>
                    <a:p>
                      <a:r>
                        <a:rPr lang="en-US" sz="900" dirty="0" smtClean="0"/>
                        <a:t>Note-Taking</a:t>
                      </a:r>
                      <a:endParaRPr lang="en-US" sz="900" dirty="0"/>
                    </a:p>
                  </a:txBody>
                  <a:tcPr marL="97155" marR="97155" marT="47897" marB="47897"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marL="97155" marR="97155" marT="47897" marB="47897" anchor="ctr">
                    <a:solidFill>
                      <a:schemeClr val="bg1"/>
                    </a:solidFill>
                  </a:tcPr>
                </a:tc>
              </a:tr>
              <a:tr h="239486">
                <a:tc>
                  <a:txBody>
                    <a:bodyPr/>
                    <a:lstStyle/>
                    <a:p>
                      <a:r>
                        <a:rPr lang="en-US" sz="900" dirty="0" smtClean="0"/>
                        <a:t>SBAC Reading/Writing Rubrics</a:t>
                      </a:r>
                      <a:endParaRPr lang="en-US" sz="900" dirty="0"/>
                    </a:p>
                  </a:txBody>
                  <a:tcPr marL="97155" marR="97155" marT="47897" marB="47897">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marL="97155" marR="97155" marT="47897" marB="47897">
                    <a:solidFill>
                      <a:schemeClr val="bg1"/>
                    </a:solidFill>
                  </a:tcPr>
                </a:tc>
              </a:tr>
              <a:tr h="383177">
                <a:tc>
                  <a:txBody>
                    <a:bodyPr/>
                    <a:lstStyle/>
                    <a:p>
                      <a:r>
                        <a:rPr lang="en-US" sz="900" dirty="0" smtClean="0"/>
                        <a:t>Read to Write Evidenced-Based Model</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marL="97155" marR="97155" marT="47897" marB="47897" anchor="ctr">
                    <a:solidFill>
                      <a:schemeClr val="bg1"/>
                    </a:solidFill>
                  </a:tcPr>
                </a:tc>
              </a:tr>
              <a:tr h="383177">
                <a:tc>
                  <a:txBody>
                    <a:bodyPr/>
                    <a:lstStyle/>
                    <a:p>
                      <a:r>
                        <a:rPr lang="en-US" sz="900" dirty="0" smtClean="0"/>
                        <a:t>Write and Revise</a:t>
                      </a:r>
                      <a:endParaRPr lang="en-US" sz="900" dirty="0"/>
                    </a:p>
                  </a:txBody>
                  <a:tcPr marL="97155" marR="97155" marT="47897" marB="47897"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marL="97155" marR="97155" marT="47897" marB="47897" anchor="ctr">
                    <a:solidFill>
                      <a:schemeClr val="bg1"/>
                    </a:solidFill>
                  </a:tcPr>
                </a:tc>
              </a:tr>
              <a:tr h="670560">
                <a:tc>
                  <a:txBody>
                    <a:bodyPr/>
                    <a:lstStyle/>
                    <a:p>
                      <a:r>
                        <a:rPr lang="en-US" sz="900" dirty="0" smtClean="0"/>
                        <a:t>Performance</a:t>
                      </a:r>
                      <a:r>
                        <a:rPr lang="en-US" sz="900" baseline="0" dirty="0" smtClean="0"/>
                        <a:t> Tasks</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criteria.</a:t>
                      </a:r>
                      <a:endParaRPr lang="en-US" sz="9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128123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767061"/>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992251402"/>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309431293"/>
              </p:ext>
            </p:extLst>
          </p:nvPr>
        </p:nvGraphicFramePr>
        <p:xfrm>
          <a:off x="259080" y="5410200"/>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392919"/>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600200" y="9199932"/>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386239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666595265"/>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52400" y="54603"/>
            <a:ext cx="7382136" cy="8004982"/>
            <a:chOff x="152400" y="228600"/>
            <a:chExt cx="6947893" cy="7641119"/>
          </a:xfrm>
        </p:grpSpPr>
        <p:sp>
          <p:nvSpPr>
            <p:cNvPr id="6" name="TextBox 5"/>
            <p:cNvSpPr txBox="1"/>
            <p:nvPr/>
          </p:nvSpPr>
          <p:spPr>
            <a:xfrm>
              <a:off x="352425" y="228600"/>
              <a:ext cx="6553200" cy="7506250"/>
            </a:xfrm>
            <a:prstGeom prst="rect">
              <a:avLst/>
            </a:prstGeom>
            <a:noFill/>
          </p:spPr>
          <p:txBody>
            <a:bodyPr wrap="square" rtlCol="0">
              <a:spAutoFit/>
            </a:bodyPr>
            <a:lstStyle/>
            <a:p>
              <a:pPr algn="ctr"/>
              <a:r>
                <a:rPr lang="en-US" sz="1500" b="1" u="sng" dirty="0"/>
                <a:t>Pre-Assessment and Learning Progressions</a:t>
              </a:r>
            </a:p>
            <a:p>
              <a:pPr algn="ctr"/>
              <a:endParaRPr lang="en-US" sz="1500" b="1" u="sng" dirty="0"/>
            </a:p>
            <a:p>
              <a:r>
                <a:rPr lang="en-US" sz="1200" dirty="0"/>
                <a:t>The </a:t>
              </a:r>
              <a:r>
                <a:rPr lang="en-US" sz="1200" b="1" u="sng" dirty="0"/>
                <a:t>pre-assessments</a:t>
              </a:r>
              <a:r>
                <a:rPr lang="en-US" sz="1200" dirty="0"/>
                <a:t> are </a:t>
              </a:r>
              <a:r>
                <a:rPr lang="en-US" sz="1200" dirty="0" smtClean="0"/>
                <a:t>unique</a:t>
              </a:r>
              <a:r>
                <a:rPr lang="en-US" sz="1200" dirty="0"/>
                <a:t>.  </a:t>
              </a:r>
            </a:p>
            <a:p>
              <a:endParaRPr lang="en-US" sz="800" dirty="0"/>
            </a:p>
            <a:p>
              <a:r>
                <a:rPr lang="en-US" sz="1200" dirty="0"/>
                <a:t>They measure progress </a:t>
              </a:r>
              <a:r>
                <a:rPr lang="en-US" sz="1200" b="1" i="1" u="sng" dirty="0">
                  <a:effectLst>
                    <a:outerShdw blurRad="38100" dist="38100" dir="2700000" algn="tl">
                      <a:srgbClr val="000000">
                        <a:alpha val="43137"/>
                      </a:srgbClr>
                    </a:outerShdw>
                  </a:effectLst>
                </a:rPr>
                <a:t>toward a standard</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a:t>
              </a:r>
              <a:r>
                <a:rPr lang="en-US" sz="1200" dirty="0" smtClean="0"/>
                <a:t>concepts students </a:t>
              </a:r>
              <a:r>
                <a:rPr lang="en-US" sz="1200" dirty="0"/>
                <a:t>need “</a:t>
              </a:r>
              <a:r>
                <a:rPr lang="en-US" sz="1200" b="1" i="1" dirty="0"/>
                <a:t>along the way</a:t>
              </a:r>
              <a:r>
                <a:rPr lang="en-US" sz="1200" dirty="0"/>
                <a:t>,” 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endParaRPr lang="en-US" sz="1200" dirty="0" smtClean="0"/>
            </a:p>
            <a:p>
              <a:r>
                <a:rPr lang="en-US" sz="1200" dirty="0" smtClean="0"/>
                <a:t>So </a:t>
              </a:r>
              <a:r>
                <a:rPr lang="en-US" sz="1200" dirty="0"/>
                <a:t>what about a “post-assessment?”  There is not a standardized post-assessment.</a:t>
              </a:r>
            </a:p>
            <a:p>
              <a:r>
                <a:rPr lang="en-US" sz="1200" dirty="0"/>
                <a:t>The true measure of how students are doing “</a:t>
              </a:r>
              <a:r>
                <a:rPr lang="en-US" sz="1200" b="1" i="1" dirty="0"/>
                <a:t>along the way</a:t>
              </a:r>
              <a:r>
                <a:rPr lang="en-US" sz="1200" dirty="0"/>
                <a:t>,” is assessed in the classroom during instruction and classroom formative assessment.  For this reason The CFA’s are not called  “post-assessments.”  The CFAs measure the “</a:t>
              </a:r>
              <a:r>
                <a:rPr lang="en-US" sz="1200" b="1" i="1" dirty="0"/>
                <a:t>end goal</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p>
          </p:txBody>
        </p:sp>
        <p:sp>
          <p:nvSpPr>
            <p:cNvPr id="28" name="Rectangle 27"/>
            <p:cNvSpPr/>
            <p:nvPr/>
          </p:nvSpPr>
          <p:spPr>
            <a:xfrm>
              <a:off x="1949335" y="7620000"/>
              <a:ext cx="2927464" cy="249719"/>
            </a:xfrm>
            <a:prstGeom prst="rect">
              <a:avLst/>
            </a:prstGeom>
          </p:spPr>
          <p:txBody>
            <a:bodyPr wrap="square">
              <a:spAutoFit/>
            </a:bodyPr>
            <a:lstStyle/>
            <a:p>
              <a:r>
                <a:rPr lang="en-US" sz="1100" dirty="0">
                  <a:hlinkClick r:id="rId3"/>
                </a:rPr>
                <a:t>http://</a:t>
              </a:r>
              <a:r>
                <a:rPr lang="en-US" sz="1100" dirty="0" smtClean="0">
                  <a:hlinkClick r:id="rId3"/>
                </a:rPr>
                <a:t>sresource.homestead.com/Grade-3.html</a:t>
              </a:r>
              <a:endParaRPr lang="en-US" sz="1100" dirty="0"/>
            </a:p>
          </p:txBody>
        </p:sp>
        <p:grpSp>
          <p:nvGrpSpPr>
            <p:cNvPr id="3" name="Group 2"/>
            <p:cNvGrpSpPr/>
            <p:nvPr/>
          </p:nvGrpSpPr>
          <p:grpSpPr>
            <a:xfrm>
              <a:off x="152400" y="1665308"/>
              <a:ext cx="6947893" cy="3027573"/>
              <a:chOff x="152400" y="1665308"/>
              <a:chExt cx="6947893" cy="3027573"/>
            </a:xfrm>
          </p:grpSpPr>
          <p:grpSp>
            <p:nvGrpSpPr>
              <p:cNvPr id="15" name="Group 14"/>
              <p:cNvGrpSpPr/>
              <p:nvPr/>
            </p:nvGrpSpPr>
            <p:grpSpPr>
              <a:xfrm>
                <a:off x="390525" y="1950720"/>
                <a:ext cx="6477000" cy="885998"/>
                <a:chOff x="381000" y="304800"/>
                <a:chExt cx="6477000" cy="885998"/>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90798"/>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2266390" y="4329198"/>
                <a:ext cx="2725271" cy="363683"/>
              </a:xfrm>
              <a:prstGeom prst="roundRect">
                <a:avLst>
                  <a:gd name="adj" fmla="val 50000"/>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2466432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45919119"/>
              </p:ext>
            </p:extLst>
          </p:nvPr>
        </p:nvGraphicFramePr>
        <p:xfrm>
          <a:off x="409873" y="1995714"/>
          <a:ext cx="6996508" cy="1542288"/>
        </p:xfrm>
        <a:graphic>
          <a:graphicData uri="http://schemas.openxmlformats.org/drawingml/2006/table">
            <a:tbl>
              <a:tblPr firstRow="1" firstCol="1" bandRow="1"/>
              <a:tblGrid>
                <a:gridCol w="870212"/>
                <a:gridCol w="1079063"/>
                <a:gridCol w="1284165"/>
                <a:gridCol w="1214438"/>
                <a:gridCol w="1295400"/>
                <a:gridCol w="1253230"/>
              </a:tblGrid>
              <a:tr h="138304">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982" marR="33982"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smtClean="0">
                          <a:solidFill>
                            <a:srgbClr val="000000"/>
                          </a:solidFill>
                          <a:effectLst/>
                          <a:latin typeface="Calibri"/>
                          <a:ea typeface="Times New Roman"/>
                          <a:cs typeface="Times New Roman"/>
                        </a:rPr>
                        <a:t>Cf</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982" marR="33982"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13380">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Locate and recalls basic facts or events found explicitly in a story (read and discussed in class).</a:t>
                      </a:r>
                      <a:endParaRPr lang="en-US" sz="800" dirty="0">
                        <a:effectLst/>
                        <a:latin typeface="Calibri"/>
                        <a:ea typeface="Calibri"/>
                        <a:cs typeface="Times New Roman"/>
                      </a:endParaRPr>
                    </a:p>
                  </a:txBody>
                  <a:tcPr marL="33982" marR="33982"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 Understand the meaning standard academic language:  text, questions, answers and asks, refer, explicitly, basis</a:t>
                      </a:r>
                      <a:endParaRPr lang="en-US" sz="800" dirty="0">
                        <a:effectLst/>
                        <a:latin typeface="Calibri"/>
                        <a:ea typeface="Calibri"/>
                        <a:cs typeface="Times New Roman"/>
                      </a:endParaRPr>
                    </a:p>
                  </a:txBody>
                  <a:tcPr marL="33982" marR="339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Asks questions about characters, setting, events or conflicts in a text.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Answers who, what, when and where questions found explicitly in a text about characters, setting, events or conflicts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Times New Roman"/>
                          <a:cs typeface="Times New Roman"/>
                        </a:rPr>
                        <a:t>SELECTED RESPONSE</a:t>
                      </a:r>
                    </a:p>
                    <a:p>
                      <a:pPr marL="0" marR="0" algn="l">
                        <a:lnSpc>
                          <a:spcPct val="115000"/>
                        </a:lnSpc>
                        <a:spcBef>
                          <a:spcPts val="0"/>
                        </a:spcBef>
                        <a:spcAft>
                          <a:spcPts val="0"/>
                        </a:spcAft>
                      </a:pPr>
                      <a:endParaRPr lang="en-US" sz="800" dirty="0">
                        <a:effectLst/>
                        <a:latin typeface="Calibri"/>
                        <a:ea typeface="Calibri"/>
                        <a:cs typeface="Times New Roman"/>
                      </a:endParaRPr>
                    </a:p>
                  </a:txBody>
                  <a:tcPr marL="33982" marR="339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Asks or answers questions about story elements (demonstrating an understanding that the text provides information needed to answer questions).</a:t>
                      </a:r>
                      <a:endParaRPr lang="en-US" sz="800" dirty="0">
                        <a:effectLst/>
                        <a:latin typeface="Calibri"/>
                        <a:ea typeface="Calibri"/>
                        <a:cs typeface="Times New Roman"/>
                      </a:endParaRPr>
                    </a:p>
                  </a:txBody>
                  <a:tcPr marL="33982" marR="339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smtClean="0">
                          <a:solidFill>
                            <a:srgbClr val="000000"/>
                          </a:solidFill>
                          <a:effectLst/>
                          <a:latin typeface="Calibri"/>
                          <a:ea typeface="Times New Roman"/>
                          <a:cs typeface="Times New Roman"/>
                        </a:rPr>
                        <a:t>Answers questions about a new story (read but not discussed in class) by referring explicitly to the text as the basis for answers.</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a:t>
                      </a:r>
                      <a:r>
                        <a:rPr lang="en-US" sz="800" b="1" baseline="0" dirty="0" smtClean="0">
                          <a:solidFill>
                            <a:srgbClr val="000000"/>
                          </a:solidFill>
                          <a:effectLst/>
                          <a:latin typeface="Calibri"/>
                          <a:ea typeface="Calibri"/>
                          <a:cs typeface="Times New Roman"/>
                        </a:rPr>
                        <a:t> </a:t>
                      </a:r>
                      <a:r>
                        <a:rPr lang="en-US" sz="800" b="1" baseline="0" dirty="0" smtClean="0">
                          <a:solidFill>
                            <a:srgbClr val="000000"/>
                          </a:solidFill>
                          <a:effectLst/>
                          <a:latin typeface="Calibri"/>
                          <a:ea typeface="Calibri"/>
                          <a:cs typeface="Times New Roman"/>
                        </a:rPr>
                        <a:t>RESPONSE</a:t>
                      </a:r>
                      <a:endParaRPr lang="en-US" sz="800" dirty="0">
                        <a:effectLst/>
                        <a:latin typeface="Calibri"/>
                        <a:ea typeface="Calibri"/>
                        <a:cs typeface="Times New Roman"/>
                      </a:endParaRPr>
                    </a:p>
                  </a:txBody>
                  <a:tcPr marL="33982" marR="3398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RL.3.1</a:t>
                      </a:r>
                      <a:r>
                        <a:rPr lang="en-US" sz="800" dirty="0">
                          <a:effectLst/>
                          <a:latin typeface="Calibri"/>
                          <a:ea typeface="Calibri"/>
                          <a:cs typeface="Helvetica"/>
                        </a:rPr>
                        <a:t> Ask and answer questions to demonstrate understanding of a text, referring explicitly to the text as the basis for the answers.</a:t>
                      </a:r>
                      <a:r>
                        <a:rPr lang="en-US" sz="800" dirty="0">
                          <a:solidFill>
                            <a:srgbClr val="3B3B3A"/>
                          </a:solidFill>
                          <a:effectLst/>
                          <a:latin typeface="Calibri"/>
                          <a:ea typeface="Calibri"/>
                          <a:cs typeface="Helvetica"/>
                        </a:rPr>
                        <a:t> </a:t>
                      </a:r>
                      <a:endParaRPr lang="en-US" sz="800" dirty="0">
                        <a:effectLst/>
                        <a:latin typeface="Calibri"/>
                        <a:ea typeface="Calibri"/>
                        <a:cs typeface="Times New Roman"/>
                      </a:endParaRPr>
                    </a:p>
                  </a:txBody>
                  <a:tcPr marL="33982" marR="33982"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85151028"/>
              </p:ext>
            </p:extLst>
          </p:nvPr>
        </p:nvGraphicFramePr>
        <p:xfrm>
          <a:off x="387946" y="3911600"/>
          <a:ext cx="6996510" cy="1680982"/>
        </p:xfrm>
        <a:graphic>
          <a:graphicData uri="http://schemas.openxmlformats.org/drawingml/2006/table">
            <a:tbl>
              <a:tblPr firstRow="1" firstCol="1" bandRow="1"/>
              <a:tblGrid>
                <a:gridCol w="823926"/>
                <a:gridCol w="858257"/>
                <a:gridCol w="885721"/>
                <a:gridCol w="755265"/>
                <a:gridCol w="686606"/>
                <a:gridCol w="945805"/>
                <a:gridCol w="971550"/>
                <a:gridCol w="106938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241" marR="34241" marT="0" marB="0" anchor="ctr">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i</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k</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241" marR="34241" marT="0" marB="0" anchor="ctr">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1468846">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events and key details from a fable, folktale or myth from diverse cultures (read and discussed in class).</a:t>
                      </a:r>
                      <a:endParaRPr lang="en-US" sz="800" dirty="0">
                        <a:effectLst/>
                        <a:latin typeface="Calibri"/>
                        <a:ea typeface="Calibri"/>
                        <a:cs typeface="Times New Roman"/>
                      </a:endParaRPr>
                    </a:p>
                  </a:txBody>
                  <a:tcPr marL="34241" marR="34241"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standard academic language - myth, fable, folktales, culture, moral, central message, key details, and lesson and convey.</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Answers who, what, when, where and how questions requiring a description of key details in a fable, folktale or myth</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Times New Roman"/>
                          <a:cs typeface="Times New Roman"/>
                        </a:rPr>
                        <a:t>SELECTED RESPONSE</a:t>
                      </a: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Understands that a text has clues (details) indicating the central message.  </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text evidence to summarize key details of a text</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Identify the central message, lesson or moral of a folktale, myth or fables (read but not discussed in class).</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smtClean="0">
                          <a:solidFill>
                            <a:srgbClr val="000000"/>
                          </a:solidFill>
                          <a:effectLst/>
                          <a:latin typeface="Calibri"/>
                          <a:ea typeface="Times New Roman"/>
                          <a:cs typeface="Times New Roman"/>
                        </a:rPr>
                        <a:t>Locate key details that support a central message, lesson or moral for a purpose (author’s message, purpose or theme), (read but not discussed in class).</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CONSTRUCTED </a:t>
                      </a:r>
                      <a:r>
                        <a:rPr lang="en-US" sz="800" b="1" dirty="0" smtClean="0">
                          <a:solidFill>
                            <a:srgbClr val="000000"/>
                          </a:solidFill>
                          <a:effectLst/>
                          <a:latin typeface="Calibri"/>
                          <a:ea typeface="Calibri"/>
                          <a:cs typeface="Times New Roman"/>
                        </a:rPr>
                        <a:t>RESPONSE</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smtClean="0">
                          <a:effectLst/>
                          <a:latin typeface="Calibri"/>
                          <a:ea typeface="Calibri"/>
                          <a:cs typeface="Helvetica"/>
                        </a:rPr>
                        <a:t>RL.3.2</a:t>
                      </a:r>
                      <a:r>
                        <a:rPr lang="en-US" sz="800" b="1" dirty="0" smtClean="0">
                          <a:effectLst/>
                          <a:latin typeface="Calibri"/>
                          <a:ea typeface="Calibri"/>
                          <a:cs typeface="Helvetica"/>
                        </a:rPr>
                        <a:t> </a:t>
                      </a:r>
                      <a:r>
                        <a:rPr lang="en-US" sz="800" dirty="0">
                          <a:effectLst/>
                          <a:latin typeface="Calibri"/>
                          <a:ea typeface="Calibri"/>
                          <a:cs typeface="Helvetica"/>
                        </a:rPr>
                        <a:t>Recount stories, including fables, folktales, and myths from diverse cultures; determine the central message, lesson, or moral and explain how it is conveyed through key details in the text.</a:t>
                      </a:r>
                      <a:endParaRPr lang="en-US" sz="800" dirty="0">
                        <a:effectLst/>
                        <a:latin typeface="Calibri"/>
                        <a:ea typeface="Calibri"/>
                        <a:cs typeface="Times New Roman"/>
                      </a:endParaRPr>
                    </a:p>
                  </a:txBody>
                  <a:tcPr marL="34241" marR="34241"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188965"/>
              </p:ext>
            </p:extLst>
          </p:nvPr>
        </p:nvGraphicFramePr>
        <p:xfrm>
          <a:off x="242888" y="5987143"/>
          <a:ext cx="7286627" cy="2056384"/>
        </p:xfrm>
        <a:graphic>
          <a:graphicData uri="http://schemas.openxmlformats.org/drawingml/2006/table">
            <a:tbl>
              <a:tblPr firstRow="1" firstCol="1" bandRow="1"/>
              <a:tblGrid>
                <a:gridCol w="566738"/>
                <a:gridCol w="830430"/>
                <a:gridCol w="626896"/>
                <a:gridCol w="728661"/>
                <a:gridCol w="667943"/>
                <a:gridCol w="708421"/>
                <a:gridCol w="732037"/>
                <a:gridCol w="887213"/>
                <a:gridCol w="728663"/>
                <a:gridCol w="809625"/>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092" marR="34092" marT="0" marB="0" anchor="ctr">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j</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ANq</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APx</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092" marR="34092" marT="0" marB="0" anchor="ctr">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basic questions about characters and events in a story (read and discussed in class).</a:t>
                      </a:r>
                      <a:endParaRPr lang="en-US" sz="800" dirty="0">
                        <a:effectLst/>
                        <a:latin typeface="Calibri"/>
                        <a:ea typeface="Calibri"/>
                        <a:cs typeface="Times New Roman"/>
                      </a:endParaRPr>
                    </a:p>
                  </a:txBody>
                  <a:tcPr marL="34092" marR="34092" marT="0" marB="0">
                    <a:lnL w="12700" cap="flat" cmpd="sng" algn="ctr">
                      <a:solidFill>
                        <a:schemeClr val="tx1"/>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 character, character traits (characteristics, motivation, feelings, etc), events and sequence of time and “contributes to...”</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Explain the meaning of character traits and give examples.</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Explain the meaning of a sequence of events and give an example.</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 who, what, when, where and how questions about characters, traits, motivations and feelings in a story read and discussed in class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u="none" strike="noStrike"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Explain how characters’ traits may influence their actions with examples from a text.</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Make logical predictions about how a character’s trait may influence an action in a text, supported with textual details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Times New Roman"/>
                          <a:cs typeface="Times New Roman"/>
                        </a:rPr>
                        <a:t>SELECTED RESPONSE</a:t>
                      </a: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Identify use of literary devices used to describe character traits (i.e., characterization, word usage, vivid descriptions).</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Explain how a character’s actions contribute to a specific sequence of events using supporting evidence from the text (</a:t>
                      </a:r>
                      <a:r>
                        <a:rPr lang="en-US" sz="800" b="1" u="sng" dirty="0">
                          <a:solidFill>
                            <a:srgbClr val="000000"/>
                          </a:solidFill>
                          <a:effectLst/>
                          <a:latin typeface="Calibri"/>
                          <a:ea typeface="Times New Roman"/>
                          <a:cs typeface="Times New Roman"/>
                        </a:rPr>
                        <a:t>not discussed in class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Outline a progression of character traits in a new text (one not read as a class or discussed</a:t>
                      </a:r>
                      <a:r>
                        <a:rPr lang="en-US" sz="800" b="1" dirty="0" smtClean="0">
                          <a:solidFill>
                            <a:srgbClr val="000000"/>
                          </a:solidFill>
                          <a:effectLst/>
                          <a:latin typeface="Calibri"/>
                          <a:ea typeface="Times New Roman"/>
                          <a:cs typeface="Times New Roman"/>
                        </a:rPr>
                        <a:t>). CONSTRUCTED</a:t>
                      </a:r>
                      <a:r>
                        <a:rPr lang="en-US" sz="800" b="1" baseline="0" dirty="0" smtClean="0">
                          <a:solidFill>
                            <a:srgbClr val="000000"/>
                          </a:solidFill>
                          <a:effectLst/>
                          <a:latin typeface="Calibri"/>
                          <a:ea typeface="Times New Roman"/>
                          <a:cs typeface="Times New Roman"/>
                        </a:rPr>
                        <a:t> RESPONSE</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smtClean="0">
                          <a:solidFill>
                            <a:srgbClr val="000000"/>
                          </a:solidFill>
                          <a:effectLst/>
                          <a:latin typeface="Calibri"/>
                          <a:ea typeface="Times New Roman"/>
                          <a:cs typeface="Times New Roman"/>
                        </a:rPr>
                        <a:t>RL.3.</a:t>
                      </a:r>
                      <a:r>
                        <a:rPr lang="en-US" sz="800" b="1" u="sng" dirty="0" smtClean="0">
                          <a:effectLst/>
                          <a:latin typeface="Calibri"/>
                          <a:ea typeface="Times New Roman"/>
                          <a:cs typeface="Times New Roman"/>
                        </a:rPr>
                        <a:t>3</a:t>
                      </a:r>
                      <a:r>
                        <a:rPr lang="en-US" sz="800" b="1" dirty="0" smtClean="0">
                          <a:effectLst/>
                          <a:latin typeface="Calibri"/>
                          <a:ea typeface="Times New Roman"/>
                          <a:cs typeface="Times New Roman"/>
                        </a:rPr>
                        <a:t> </a:t>
                      </a:r>
                      <a:r>
                        <a:rPr lang="en-US" sz="800" dirty="0">
                          <a:effectLst/>
                          <a:latin typeface="Calibri"/>
                          <a:ea typeface="Calibri"/>
                          <a:cs typeface="Helvetica"/>
                        </a:rPr>
                        <a:t>Describe characters in a story (e.g., their traits, motivations, or feelings) and explain how their actions contribute to the sequence of events</a:t>
                      </a:r>
                      <a:endParaRPr lang="en-US" sz="800" dirty="0">
                        <a:effectLst/>
                        <a:latin typeface="Calibri"/>
                        <a:ea typeface="Calibri"/>
                        <a:cs typeface="Times New Roman"/>
                      </a:endParaRPr>
                    </a:p>
                  </a:txBody>
                  <a:tcPr marL="34092" marR="34092" marT="0" marB="0">
                    <a:lnL w="12700" cap="flat" cmpd="sng" algn="ctr">
                      <a:solidFill>
                        <a:srgbClr val="80808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2" name="Rectangle 1"/>
          <p:cNvSpPr/>
          <p:nvPr/>
        </p:nvSpPr>
        <p:spPr>
          <a:xfrm>
            <a:off x="323850" y="718457"/>
            <a:ext cx="7124700" cy="1143760"/>
          </a:xfrm>
          <a:prstGeom prst="rect">
            <a:avLst/>
          </a:prstGeom>
        </p:spPr>
        <p:txBody>
          <a:bodyPr wrap="square" lIns="96378" tIns="48189" rIns="96378" bIns="48189">
            <a:spAutoFit/>
          </a:bodyPr>
          <a:lstStyle/>
          <a:p>
            <a:r>
              <a:rPr lang="en-US" sz="1700" b="1" dirty="0"/>
              <a:t>Quarter One </a:t>
            </a:r>
            <a:r>
              <a:rPr lang="en-US" sz="1700" dirty="0"/>
              <a:t>Reading Literature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9" name="Rectangle 8"/>
          <p:cNvSpPr/>
          <p:nvPr/>
        </p:nvSpPr>
        <p:spPr>
          <a:xfrm>
            <a:off x="2209800" y="7790156"/>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spcCol="0" rtlCol="0" anchor="ctr"/>
          <a:lstStyle/>
          <a:p>
            <a:pPr algn="ctr"/>
            <a:endParaRPr lang="en-US" dirty="0"/>
          </a:p>
        </p:txBody>
      </p:sp>
    </p:spTree>
    <p:extLst>
      <p:ext uri="{BB962C8B-B14F-4D97-AF65-F5344CB8AC3E}">
        <p14:creationId xmlns:p14="http://schemas.microsoft.com/office/powerpoint/2010/main" val="240889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17319124"/>
              </p:ext>
            </p:extLst>
          </p:nvPr>
        </p:nvGraphicFramePr>
        <p:xfrm>
          <a:off x="406021" y="2248408"/>
          <a:ext cx="6996508" cy="1028192"/>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1148680"/>
                <a:gridCol w="1183489"/>
                <a:gridCol w="1218298"/>
                <a:gridCol w="974638"/>
                <a:gridCol w="1148680"/>
                <a:gridCol w="1322723"/>
              </a:tblGrid>
              <a:tr h="146885">
                <a:tc>
                  <a:txBody>
                    <a:bodyPr/>
                    <a:lstStyle/>
                    <a:p>
                      <a:pPr marL="0" marR="0" algn="ctr">
                        <a:lnSpc>
                          <a:spcPct val="100000"/>
                        </a:lnSpc>
                        <a:spcBef>
                          <a:spcPts val="0"/>
                        </a:spcBef>
                        <a:spcAft>
                          <a:spcPts val="0"/>
                        </a:spcAft>
                      </a:pPr>
                      <a:r>
                        <a:rPr lang="en-US" sz="800" dirty="0">
                          <a:solidFill>
                            <a:schemeClr val="tx1"/>
                          </a:solidFill>
                          <a:effectLst/>
                        </a:rPr>
                        <a:t>DOK 1 - K1a</a:t>
                      </a:r>
                      <a:endParaRPr lang="en-US" sz="800"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1 - K1c</a:t>
                      </a:r>
                      <a:endParaRPr lang="en-US" sz="800" b="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1 - C1f</a:t>
                      </a:r>
                      <a:endParaRPr lang="en-US" sz="800" b="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Ch</a:t>
                      </a:r>
                      <a:endParaRPr lang="en-US" sz="800" b="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Cl</a:t>
                      </a:r>
                      <a:endParaRPr lang="en-US" sz="800" b="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Standard</a:t>
                      </a:r>
                      <a:endParaRPr lang="en-US" sz="800" b="1" dirty="0">
                        <a:solidFill>
                          <a:schemeClr val="tx1"/>
                        </a:solidFill>
                        <a:effectLst/>
                        <a:latin typeface="Calibri"/>
                        <a:ea typeface="Calibri"/>
                        <a:cs typeface="Times New Roman"/>
                      </a:endParaRPr>
                    </a:p>
                  </a:txBody>
                  <a:tcPr marL="34245" marR="342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881307">
                <a:tc>
                  <a:txBody>
                    <a:bodyPr/>
                    <a:lstStyle/>
                    <a:p>
                      <a:pPr marL="0" marR="0" algn="l">
                        <a:lnSpc>
                          <a:spcPct val="100000"/>
                        </a:lnSpc>
                        <a:spcBef>
                          <a:spcPts val="0"/>
                        </a:spcBef>
                        <a:spcAft>
                          <a:spcPts val="0"/>
                        </a:spcAft>
                      </a:pPr>
                      <a:r>
                        <a:rPr lang="en-US" sz="800" dirty="0">
                          <a:solidFill>
                            <a:schemeClr val="tx1"/>
                          </a:solidFill>
                          <a:effectLst/>
                        </a:rPr>
                        <a:t>Locate basic facts or events in a story.</a:t>
                      </a:r>
                      <a:endParaRPr lang="en-US" sz="800" dirty="0">
                        <a:solidFill>
                          <a:schemeClr val="tx1"/>
                        </a:solidFill>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effectLst/>
                        </a:rPr>
                        <a:t>Define the terms (understands) text, questions, answers and asks.</a:t>
                      </a:r>
                      <a:endParaRPr lang="en-US" sz="800" dirty="0">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effectLst/>
                        </a:rPr>
                        <a:t>Explain who, what, where, when or how when asking or answering questions about the text</a:t>
                      </a:r>
                      <a:r>
                        <a:rPr lang="en-US" sz="800" b="1" dirty="0" smtClean="0">
                          <a:effectLst/>
                        </a:rPr>
                        <a:t>.</a:t>
                      </a:r>
                    </a:p>
                    <a:p>
                      <a:pPr marL="0" marR="0" algn="l">
                        <a:lnSpc>
                          <a:spcPct val="100000"/>
                        </a:lnSpc>
                        <a:spcBef>
                          <a:spcPts val="0"/>
                        </a:spcBef>
                        <a:spcAft>
                          <a:spcPts val="0"/>
                        </a:spcAft>
                      </a:pPr>
                      <a:endParaRPr lang="en-US" sz="800" b="1" dirty="0" smtClean="0">
                        <a:effectLst/>
                        <a:latin typeface="Calibri"/>
                        <a:ea typeface="Calibri"/>
                        <a:cs typeface="Times New Roman"/>
                      </a:endParaRPr>
                    </a:p>
                    <a:p>
                      <a:pPr marL="0" marR="0" algn="ctr">
                        <a:lnSpc>
                          <a:spcPct val="100000"/>
                        </a:lnSpc>
                        <a:spcBef>
                          <a:spcPts val="0"/>
                        </a:spcBef>
                        <a:spcAft>
                          <a:spcPts val="0"/>
                        </a:spcAft>
                      </a:pPr>
                      <a:r>
                        <a:rPr lang="en-US" sz="800" b="1" dirty="0" smtClean="0">
                          <a:effectLst/>
                          <a:latin typeface="Calibri"/>
                          <a:ea typeface="Calibri"/>
                          <a:cs typeface="Times New Roman"/>
                        </a:rPr>
                        <a:t>NOT ASSESSED</a:t>
                      </a:r>
                      <a:endParaRPr lang="en-US" sz="800" b="1" dirty="0">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black"/>
                          </a:solidFill>
                          <a:effectLst/>
                          <a:uLnTx/>
                          <a:uFillTx/>
                          <a:latin typeface="+mn-lt"/>
                          <a:ea typeface="+mn-ea"/>
                          <a:cs typeface="+mn-cs"/>
                        </a:rPr>
                        <a:t>Show relationships between why questions and answers found explicitly in informational text.</a:t>
                      </a:r>
                    </a:p>
                    <a:p>
                      <a:pPr marL="0" marR="0" algn="l">
                        <a:lnSpc>
                          <a:spcPct val="100000"/>
                        </a:lnSpc>
                        <a:spcBef>
                          <a:spcPts val="0"/>
                        </a:spcBef>
                        <a:spcAft>
                          <a:spcPts val="0"/>
                        </a:spcAft>
                      </a:pPr>
                      <a:r>
                        <a:rPr lang="en-US" sz="800" b="1" dirty="0" smtClean="0">
                          <a:effectLst/>
                          <a:latin typeface="Calibri"/>
                          <a:ea typeface="Calibri"/>
                          <a:cs typeface="Times New Roman"/>
                        </a:rPr>
                        <a:t>SELECTED </a:t>
                      </a:r>
                      <a:r>
                        <a:rPr lang="en-US" sz="800" b="1" dirty="0" smtClean="0">
                          <a:effectLst/>
                          <a:latin typeface="Calibri"/>
                          <a:ea typeface="Calibri"/>
                          <a:cs typeface="Times New Roman"/>
                        </a:rPr>
                        <a:t>RESPONSE</a:t>
                      </a:r>
                      <a:endParaRPr lang="en-US" sz="800" b="1" dirty="0">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srgbClr val="000000"/>
                          </a:solidFill>
                          <a:effectLst/>
                          <a:uLnTx/>
                          <a:uFillTx/>
                          <a:latin typeface="+mn-lt"/>
                          <a:ea typeface="Times New Roman"/>
                          <a:cs typeface="Times New Roman"/>
                        </a:rPr>
                        <a:t>Answers questions about a specific detail, idea or topic in an informational text and then goes back to the text as a reference to support the answer(s).</a:t>
                      </a:r>
                      <a:endParaRPr kumimoji="0" lang="en-US" sz="800" b="1" i="0" u="none" strike="noStrike" kern="1200" cap="none" spc="0" normalizeH="0" baseline="0" noProof="0" dirty="0" smtClean="0">
                        <a:ln>
                          <a:noFill/>
                        </a:ln>
                        <a:solidFill>
                          <a:prstClr val="black"/>
                        </a:solidFill>
                        <a:effectLst/>
                        <a:uLnTx/>
                        <a:uFillTx/>
                        <a:latin typeface="+mn-lt"/>
                        <a:ea typeface="+mn-ea"/>
                        <a:cs typeface="+mn-cs"/>
                      </a:endParaRPr>
                    </a:p>
                    <a:p>
                      <a:pPr marL="0" marR="0" algn="l">
                        <a:lnSpc>
                          <a:spcPct val="100000"/>
                        </a:lnSpc>
                        <a:spcBef>
                          <a:spcPts val="0"/>
                        </a:spcBef>
                        <a:spcAft>
                          <a:spcPts val="0"/>
                        </a:spcAft>
                      </a:pPr>
                      <a:r>
                        <a:rPr lang="en-US" sz="800" b="1" dirty="0" smtClean="0">
                          <a:effectLst/>
                          <a:latin typeface="Calibri"/>
                          <a:ea typeface="Calibri"/>
                          <a:cs typeface="Times New Roman"/>
                        </a:rPr>
                        <a:t>SELECTED </a:t>
                      </a:r>
                      <a:r>
                        <a:rPr lang="en-US" sz="800" b="1" dirty="0" smtClean="0">
                          <a:effectLst/>
                          <a:latin typeface="Calibri"/>
                          <a:ea typeface="Calibri"/>
                          <a:cs typeface="Times New Roman"/>
                        </a:rPr>
                        <a:t>RESPONSE</a:t>
                      </a:r>
                      <a:endParaRPr lang="en-US" sz="800" b="1" dirty="0">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effectLst/>
                        </a:rPr>
                        <a:t>RI.3.1</a:t>
                      </a:r>
                      <a:r>
                        <a:rPr lang="en-US" sz="800" b="0" u="sng" dirty="0" smtClean="0">
                          <a:effectLst/>
                        </a:rPr>
                        <a:t> </a:t>
                      </a:r>
                      <a:r>
                        <a:rPr lang="en-US" sz="800" dirty="0" smtClean="0">
                          <a:effectLst/>
                        </a:rPr>
                        <a:t>  </a:t>
                      </a:r>
                      <a:r>
                        <a:rPr lang="en-US" sz="800" dirty="0">
                          <a:effectLst/>
                        </a:rPr>
                        <a:t>Ask and answer questions to demonstrate understanding of a text, referring explicitly to the text as the basis for the answers.</a:t>
                      </a:r>
                      <a:endParaRPr lang="en-US" sz="800" dirty="0">
                        <a:effectLst/>
                        <a:latin typeface="Calibri"/>
                        <a:ea typeface="Calibri"/>
                        <a:cs typeface="Times New Roman"/>
                      </a:endParaRPr>
                    </a:p>
                  </a:txBody>
                  <a:tcPr marL="34245" marR="342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245562"/>
              </p:ext>
            </p:extLst>
          </p:nvPr>
        </p:nvGraphicFramePr>
        <p:xfrm>
          <a:off x="416620" y="3735676"/>
          <a:ext cx="6996510" cy="1064924"/>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896104"/>
                <a:gridCol w="896104"/>
                <a:gridCol w="930570"/>
                <a:gridCol w="861640"/>
                <a:gridCol w="758243"/>
                <a:gridCol w="792708"/>
                <a:gridCol w="827173"/>
                <a:gridCol w="1033968"/>
              </a:tblGrid>
              <a:tr h="183617">
                <a:tc>
                  <a:txBody>
                    <a:bodyPr/>
                    <a:lstStyle/>
                    <a:p>
                      <a:pPr marL="0" marR="0" algn="ctr">
                        <a:lnSpc>
                          <a:spcPct val="100000"/>
                        </a:lnSpc>
                        <a:spcBef>
                          <a:spcPts val="0"/>
                        </a:spcBef>
                        <a:spcAft>
                          <a:spcPts val="0"/>
                        </a:spcAft>
                      </a:pPr>
                      <a:r>
                        <a:rPr lang="en-US" sz="800" dirty="0">
                          <a:solidFill>
                            <a:schemeClr val="tx1"/>
                          </a:solidFill>
                          <a:effectLst/>
                        </a:rPr>
                        <a:t>DOK 1 - Ka</a:t>
                      </a:r>
                      <a:endParaRPr lang="en-US" sz="800"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1 - Kc</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1 - Cf</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Ch</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Ci</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Ck</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DOK 2 - Cl</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00000"/>
                        </a:lnSpc>
                        <a:spcBef>
                          <a:spcPts val="0"/>
                        </a:spcBef>
                        <a:spcAft>
                          <a:spcPts val="0"/>
                        </a:spcAft>
                      </a:pPr>
                      <a:r>
                        <a:rPr lang="en-US" sz="800" b="1" dirty="0">
                          <a:solidFill>
                            <a:schemeClr val="tx1"/>
                          </a:solidFill>
                          <a:effectLst/>
                        </a:rPr>
                        <a:t>Standard</a:t>
                      </a:r>
                      <a:endParaRPr lang="en-US" sz="800" b="1" dirty="0">
                        <a:solidFill>
                          <a:schemeClr val="tx1"/>
                        </a:solidFill>
                        <a:effectLst/>
                        <a:latin typeface="Calibri"/>
                        <a:ea typeface="Calibri"/>
                        <a:cs typeface="Times New Roman"/>
                      </a:endParaRPr>
                    </a:p>
                  </a:txBody>
                  <a:tcPr marL="34106" marR="341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81307">
                <a:tc>
                  <a:txBody>
                    <a:bodyPr/>
                    <a:lstStyle/>
                    <a:p>
                      <a:pPr marL="0" marR="0" algn="l">
                        <a:lnSpc>
                          <a:spcPct val="100000"/>
                        </a:lnSpc>
                        <a:spcBef>
                          <a:spcPts val="0"/>
                        </a:spcBef>
                        <a:spcAft>
                          <a:spcPts val="0"/>
                        </a:spcAft>
                      </a:pPr>
                      <a:r>
                        <a:rPr lang="en-US" sz="800" dirty="0">
                          <a:solidFill>
                            <a:schemeClr val="tx1"/>
                          </a:solidFill>
                          <a:effectLst/>
                        </a:rPr>
                        <a:t>Recall key details and from the text</a:t>
                      </a:r>
                      <a:r>
                        <a:rPr lang="en-US" sz="800" dirty="0">
                          <a:effectLst/>
                        </a:rPr>
                        <a:t>.</a:t>
                      </a:r>
                      <a:endParaRPr lang="en-US" sz="800"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effectLst/>
                        </a:rPr>
                        <a:t>Define main idea, support, and key details.</a:t>
                      </a:r>
                      <a:endParaRPr lang="en-US" sz="800"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effectLst/>
                        </a:rPr>
                        <a:t>Describe parts of the text that have key details</a:t>
                      </a:r>
                      <a:r>
                        <a:rPr lang="en-US" sz="800" b="1" dirty="0" smtClean="0">
                          <a:effectLst/>
                        </a:rPr>
                        <a:t>.</a:t>
                      </a:r>
                    </a:p>
                    <a:p>
                      <a:pPr marL="0" marR="0" algn="l">
                        <a:lnSpc>
                          <a:spcPct val="100000"/>
                        </a:lnSpc>
                        <a:spcBef>
                          <a:spcPts val="0"/>
                        </a:spcBef>
                        <a:spcAft>
                          <a:spcPts val="0"/>
                        </a:spcAft>
                      </a:pPr>
                      <a:r>
                        <a:rPr lang="en-US" sz="800" b="1" dirty="0" smtClean="0">
                          <a:effectLst/>
                          <a:latin typeface="Calibri"/>
                          <a:ea typeface="Calibri"/>
                          <a:cs typeface="Times New Roman"/>
                        </a:rPr>
                        <a:t>SELECTED RESPONSE</a:t>
                      </a:r>
                      <a:endParaRPr lang="en-US" sz="800" b="1"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rPr>
                        <a:t>Explain how key details indicate a main idea (in general).</a:t>
                      </a:r>
                      <a:endParaRPr lang="en-US" sz="800"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effectLst/>
                        </a:rPr>
                        <a:t>Summarize the text by recounting the key details.</a:t>
                      </a:r>
                      <a:endParaRPr lang="en-US" sz="800"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effectLst/>
                        </a:rPr>
                        <a:t>Determine the main idea of the text by evidence of key details</a:t>
                      </a:r>
                      <a:r>
                        <a:rPr lang="en-US" sz="800" b="1" dirty="0" smtClean="0">
                          <a:effectLst/>
                        </a:rPr>
                        <a:t>.</a:t>
                      </a:r>
                    </a:p>
                    <a:p>
                      <a:pPr marL="0" marR="0" algn="l">
                        <a:lnSpc>
                          <a:spcPct val="100000"/>
                        </a:lnSpc>
                        <a:spcBef>
                          <a:spcPts val="0"/>
                        </a:spcBef>
                        <a:spcAft>
                          <a:spcPts val="0"/>
                        </a:spcAft>
                      </a:pPr>
                      <a:r>
                        <a:rPr lang="en-US" sz="800" b="1" dirty="0" smtClean="0">
                          <a:effectLst/>
                          <a:latin typeface="Calibri"/>
                          <a:ea typeface="Calibri"/>
                          <a:cs typeface="Times New Roman"/>
                        </a:rPr>
                        <a:t>SELECTED</a:t>
                      </a:r>
                      <a:r>
                        <a:rPr lang="en-US" sz="800" b="1" baseline="0" dirty="0" smtClean="0">
                          <a:effectLst/>
                          <a:latin typeface="Calibri"/>
                          <a:ea typeface="Calibri"/>
                          <a:cs typeface="Times New Roman"/>
                        </a:rPr>
                        <a:t> RESPONSE</a:t>
                      </a:r>
                      <a:endParaRPr lang="en-US" sz="800" b="1"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rPr>
                        <a:t>Locate the specific key details that support the main idea</a:t>
                      </a:r>
                      <a:r>
                        <a:rPr lang="en-US" sz="800" b="1" dirty="0" smtClean="0">
                          <a:effectLst/>
                        </a:rPr>
                        <a:t>.</a:t>
                      </a:r>
                    </a:p>
                    <a:p>
                      <a:pPr marL="0" marR="0" algn="l">
                        <a:lnSpc>
                          <a:spcPct val="100000"/>
                        </a:lnSpc>
                        <a:spcBef>
                          <a:spcPts val="0"/>
                        </a:spcBef>
                        <a:spcAft>
                          <a:spcPts val="0"/>
                        </a:spcAft>
                      </a:pPr>
                      <a:r>
                        <a:rPr lang="en-US" sz="800" b="1" dirty="0" smtClean="0">
                          <a:effectLst/>
                          <a:latin typeface="Calibri"/>
                          <a:ea typeface="Calibri"/>
                          <a:cs typeface="Times New Roman"/>
                        </a:rPr>
                        <a:t>CONSTRUCTED RESPONSE</a:t>
                      </a:r>
                      <a:endParaRPr lang="en-US" sz="800" b="1"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effectLst/>
                        </a:rPr>
                        <a:t>RI.3.2</a:t>
                      </a:r>
                      <a:r>
                        <a:rPr lang="en-US" sz="800" b="1" dirty="0" smtClean="0">
                          <a:effectLst/>
                        </a:rPr>
                        <a:t> </a:t>
                      </a:r>
                      <a:r>
                        <a:rPr lang="en-US" sz="800" dirty="0">
                          <a:effectLst/>
                        </a:rPr>
                        <a:t>Determine the main idea of a text; recount the key details and explain how they support the main idea.</a:t>
                      </a:r>
                      <a:endParaRPr lang="en-US" sz="800" dirty="0">
                        <a:effectLst/>
                        <a:latin typeface="Calibri"/>
                        <a:ea typeface="Calibri"/>
                        <a:cs typeface="Times New Roman"/>
                      </a:endParaRPr>
                    </a:p>
                  </a:txBody>
                  <a:tcPr marL="34106" marR="341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80765720"/>
              </p:ext>
            </p:extLst>
          </p:nvPr>
        </p:nvGraphicFramePr>
        <p:xfrm>
          <a:off x="404813" y="5156635"/>
          <a:ext cx="6996510" cy="2158565"/>
        </p:xfrm>
        <a:graphic>
          <a:graphicData uri="http://schemas.openxmlformats.org/drawingml/2006/table">
            <a:tbl>
              <a:tblPr firstRow="1" firstCol="1" bandRow="1">
                <a:effectLst>
                  <a:innerShdw blurRad="114300">
                    <a:prstClr val="black"/>
                  </a:innerShdw>
                </a:effectLst>
                <a:tableStyleId>{5C22544A-7EE6-4342-B048-85BDC9FD1C3A}</a:tableStyleId>
              </a:tblPr>
              <a:tblGrid>
                <a:gridCol w="1054546"/>
                <a:gridCol w="1480421"/>
                <a:gridCol w="1216785"/>
                <a:gridCol w="1926575"/>
                <a:gridCol w="1318183"/>
              </a:tblGrid>
              <a:tr h="146885">
                <a:tc>
                  <a:txBody>
                    <a:bodyPr/>
                    <a:lstStyle/>
                    <a:p>
                      <a:pPr marL="0" marR="0" algn="ctr">
                        <a:lnSpc>
                          <a:spcPct val="115000"/>
                        </a:lnSpc>
                        <a:spcBef>
                          <a:spcPts val="0"/>
                        </a:spcBef>
                        <a:spcAft>
                          <a:spcPts val="0"/>
                        </a:spcAft>
                      </a:pPr>
                      <a:r>
                        <a:rPr lang="en-US" sz="800" dirty="0">
                          <a:solidFill>
                            <a:schemeClr val="tx1"/>
                          </a:solidFill>
                          <a:effectLst/>
                        </a:rPr>
                        <a:t>DOK 1 - Ka</a:t>
                      </a:r>
                      <a:endParaRPr lang="en-US" sz="800"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solidFill>
                            <a:schemeClr val="tx1"/>
                          </a:solidFill>
                          <a:effectLst/>
                        </a:rPr>
                        <a:t>DOK 1 - Kc</a:t>
                      </a:r>
                      <a:endParaRPr lang="en-US" sz="800" b="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solidFill>
                            <a:schemeClr val="tx1"/>
                          </a:solidFill>
                          <a:effectLst/>
                        </a:rPr>
                        <a:t>DOK 1 - Cf</a:t>
                      </a:r>
                      <a:endParaRPr lang="en-US" sz="800" b="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solidFill>
                            <a:schemeClr val="tx1"/>
                          </a:solidFill>
                          <a:effectLst/>
                        </a:rPr>
                        <a:t>DOK </a:t>
                      </a:r>
                      <a:r>
                        <a:rPr lang="en-US" sz="800" b="1" dirty="0" smtClean="0">
                          <a:solidFill>
                            <a:schemeClr val="tx1"/>
                          </a:solidFill>
                          <a:effectLst/>
                        </a:rPr>
                        <a:t>2 </a:t>
                      </a:r>
                      <a:r>
                        <a:rPr lang="en-US" sz="800" b="1" dirty="0">
                          <a:solidFill>
                            <a:schemeClr val="tx1"/>
                          </a:solidFill>
                          <a:effectLst/>
                        </a:rPr>
                        <a:t>Ch</a:t>
                      </a:r>
                      <a:endParaRPr lang="en-US" sz="800" b="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800" b="1" dirty="0">
                          <a:solidFill>
                            <a:schemeClr val="tx1"/>
                          </a:solidFill>
                          <a:effectLst/>
                        </a:rPr>
                        <a:t>Standard</a:t>
                      </a:r>
                      <a:endParaRPr lang="en-US" sz="800" b="1" dirty="0">
                        <a:solidFill>
                          <a:schemeClr val="tx1"/>
                        </a:solidFill>
                        <a:effectLst/>
                        <a:latin typeface="Calibri"/>
                        <a:ea typeface="Calibri"/>
                        <a:cs typeface="Times New Roman"/>
                      </a:endParaRPr>
                    </a:p>
                  </a:txBody>
                  <a:tcPr marL="33695" marR="336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620081">
                <a:tc>
                  <a:txBody>
                    <a:bodyPr/>
                    <a:lstStyle/>
                    <a:p>
                      <a:pPr marL="0" marR="0" algn="l">
                        <a:lnSpc>
                          <a:spcPct val="115000"/>
                        </a:lnSpc>
                        <a:spcBef>
                          <a:spcPts val="0"/>
                        </a:spcBef>
                        <a:spcAft>
                          <a:spcPts val="0"/>
                        </a:spcAft>
                      </a:pPr>
                      <a:r>
                        <a:rPr lang="en-US" sz="800" dirty="0">
                          <a:solidFill>
                            <a:schemeClr val="tx1"/>
                          </a:solidFill>
                          <a:effectLst/>
                        </a:rPr>
                        <a:t>Locate or recall specific steps in a technical procedure, historical event or scientific idea or concept.</a:t>
                      </a:r>
                    </a:p>
                    <a:p>
                      <a:pPr marL="0" marR="0" algn="l">
                        <a:lnSpc>
                          <a:spcPct val="115000"/>
                        </a:lnSpc>
                        <a:spcBef>
                          <a:spcPts val="0"/>
                        </a:spcBef>
                        <a:spcAft>
                          <a:spcPts val="0"/>
                        </a:spcAft>
                      </a:pPr>
                      <a:r>
                        <a:rPr lang="en-US" sz="800" dirty="0">
                          <a:solidFill>
                            <a:schemeClr val="tx1"/>
                          </a:solidFill>
                          <a:effectLst/>
                        </a:rPr>
                        <a:t> </a:t>
                      </a:r>
                    </a:p>
                    <a:p>
                      <a:pPr marL="0" marR="0" algn="l">
                        <a:lnSpc>
                          <a:spcPct val="115000"/>
                        </a:lnSpc>
                        <a:spcBef>
                          <a:spcPts val="0"/>
                        </a:spcBef>
                        <a:spcAft>
                          <a:spcPts val="0"/>
                        </a:spcAft>
                      </a:pPr>
                      <a:r>
                        <a:rPr lang="en-US" sz="800" dirty="0">
                          <a:solidFill>
                            <a:schemeClr val="tx1"/>
                          </a:solidFill>
                          <a:effectLst/>
                        </a:rPr>
                        <a:t> </a:t>
                      </a:r>
                      <a:endParaRPr lang="en-US" sz="800" dirty="0">
                        <a:solidFill>
                          <a:schemeClr val="tx1"/>
                        </a:solidFill>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effectLst/>
                        </a:rPr>
                        <a:t>Define transitional words pertaining to time sequence and cause and effect such as; first, then, next, after that, finally.</a:t>
                      </a:r>
                    </a:p>
                    <a:p>
                      <a:pPr marL="0" marR="0" algn="l">
                        <a:lnSpc>
                          <a:spcPct val="115000"/>
                        </a:lnSpc>
                        <a:spcBef>
                          <a:spcPts val="0"/>
                        </a:spcBef>
                        <a:spcAft>
                          <a:spcPts val="0"/>
                        </a:spcAft>
                      </a:pPr>
                      <a:r>
                        <a:rPr lang="en-US" sz="800" dirty="0">
                          <a:effectLst/>
                        </a:rPr>
                        <a:t> </a:t>
                      </a:r>
                    </a:p>
                    <a:p>
                      <a:pPr marL="0" marR="0" algn="l">
                        <a:lnSpc>
                          <a:spcPct val="115000"/>
                        </a:lnSpc>
                        <a:spcBef>
                          <a:spcPts val="0"/>
                        </a:spcBef>
                        <a:spcAft>
                          <a:spcPts val="0"/>
                        </a:spcAft>
                      </a:pPr>
                      <a:r>
                        <a:rPr lang="en-US" sz="800" dirty="0">
                          <a:effectLst/>
                        </a:rPr>
                        <a:t>Define (understand) the terms historical, scientific and technical as well as time, sequence and cause/effect.</a:t>
                      </a:r>
                      <a:endParaRPr lang="en-US" sz="800" dirty="0">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effectLst/>
                        </a:rPr>
                        <a:t>Describe how a series of events or ideas are related by explaining who, what, when, where or how</a:t>
                      </a:r>
                      <a:r>
                        <a:rPr lang="en-US" sz="800" b="1" dirty="0" smtClean="0">
                          <a:effectLst/>
                        </a:rPr>
                        <a:t>.</a:t>
                      </a:r>
                    </a:p>
                    <a:p>
                      <a:pPr marL="0" marR="0" algn="l">
                        <a:lnSpc>
                          <a:spcPct val="100000"/>
                        </a:lnSpc>
                        <a:spcBef>
                          <a:spcPts val="0"/>
                        </a:spcBef>
                        <a:spcAft>
                          <a:spcPts val="0"/>
                        </a:spcAft>
                      </a:pPr>
                      <a:endParaRPr lang="en-US" sz="800" b="1" dirty="0" smtClean="0">
                        <a:effectLst/>
                      </a:endParaRPr>
                    </a:p>
                    <a:p>
                      <a:pPr marL="0" marR="0" algn="l">
                        <a:lnSpc>
                          <a:spcPct val="100000"/>
                        </a:lnSpc>
                        <a:spcBef>
                          <a:spcPts val="0"/>
                        </a:spcBef>
                        <a:spcAft>
                          <a:spcPts val="0"/>
                        </a:spcAft>
                      </a:pPr>
                      <a:r>
                        <a:rPr lang="en-US" sz="800" b="1" dirty="0" smtClean="0">
                          <a:effectLst/>
                          <a:latin typeface="Calibri"/>
                          <a:ea typeface="Calibri"/>
                          <a:cs typeface="Times New Roman"/>
                        </a:rPr>
                        <a:t>SELECTED RESPONSE</a:t>
                      </a:r>
                      <a:endParaRPr lang="en-US" sz="800" b="1" dirty="0">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b="1" dirty="0">
                          <a:effectLst/>
                        </a:rPr>
                        <a:t>Explain a cause and effect of a historical event.</a:t>
                      </a:r>
                    </a:p>
                    <a:p>
                      <a:pPr marL="0" marR="0" algn="l">
                        <a:lnSpc>
                          <a:spcPct val="115000"/>
                        </a:lnSpc>
                        <a:spcBef>
                          <a:spcPts val="0"/>
                        </a:spcBef>
                        <a:spcAft>
                          <a:spcPts val="1200"/>
                        </a:spcAft>
                      </a:pPr>
                      <a:r>
                        <a:rPr lang="en-US" sz="800" b="1" dirty="0">
                          <a:effectLst/>
                        </a:rPr>
                        <a:t>Explain the sequence of steps in a technical procedure.</a:t>
                      </a:r>
                    </a:p>
                    <a:p>
                      <a:pPr marL="0" marR="0" algn="l">
                        <a:lnSpc>
                          <a:spcPct val="115000"/>
                        </a:lnSpc>
                        <a:spcBef>
                          <a:spcPts val="0"/>
                        </a:spcBef>
                        <a:spcAft>
                          <a:spcPts val="1200"/>
                        </a:spcAft>
                      </a:pPr>
                      <a:r>
                        <a:rPr lang="en-US" sz="800" b="1" dirty="0">
                          <a:effectLst/>
                        </a:rPr>
                        <a:t>Explain time elements between a series of historical </a:t>
                      </a:r>
                      <a:r>
                        <a:rPr lang="en-US" sz="800" b="1" dirty="0" smtClean="0">
                          <a:effectLst/>
                        </a:rPr>
                        <a:t>events.Explain </a:t>
                      </a:r>
                      <a:r>
                        <a:rPr lang="en-US" sz="800" b="1" dirty="0">
                          <a:effectLst/>
                        </a:rPr>
                        <a:t>the influence of time and cause/effect on scientific ideas or concepts</a:t>
                      </a:r>
                      <a:r>
                        <a:rPr lang="en-US" sz="800" b="1" dirty="0" smtClean="0">
                          <a:effectLst/>
                        </a:rPr>
                        <a:t>.</a:t>
                      </a:r>
                    </a:p>
                    <a:p>
                      <a:pPr marL="0" marR="0" algn="l">
                        <a:lnSpc>
                          <a:spcPct val="115000"/>
                        </a:lnSpc>
                        <a:spcBef>
                          <a:spcPts val="0"/>
                        </a:spcBef>
                        <a:spcAft>
                          <a:spcPts val="1200"/>
                        </a:spcAft>
                      </a:pPr>
                      <a:r>
                        <a:rPr lang="en-US" sz="800" b="1" dirty="0" smtClean="0">
                          <a:effectLst/>
                          <a:latin typeface="Calibri"/>
                          <a:ea typeface="Calibri"/>
                          <a:cs typeface="Times New Roman"/>
                        </a:rPr>
                        <a:t>CONSTRUCTED RESPONSE</a:t>
                      </a:r>
                    </a:p>
                    <a:p>
                      <a:pPr marL="0" marR="0" algn="l">
                        <a:lnSpc>
                          <a:spcPct val="115000"/>
                        </a:lnSpc>
                        <a:spcBef>
                          <a:spcPts val="0"/>
                        </a:spcBef>
                        <a:spcAft>
                          <a:spcPts val="1200"/>
                        </a:spcAft>
                      </a:pPr>
                      <a:endParaRPr lang="en-US" sz="800" b="1" dirty="0">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b="1" u="sng" dirty="0" smtClean="0">
                          <a:effectLst/>
                        </a:rPr>
                        <a:t>RI.3.3</a:t>
                      </a:r>
                      <a:r>
                        <a:rPr lang="en-US" sz="800" dirty="0" smtClean="0">
                          <a:effectLst/>
                        </a:rPr>
                        <a:t>  </a:t>
                      </a:r>
                      <a:r>
                        <a:rPr lang="en-US" sz="800" dirty="0">
                          <a:effectLst/>
                        </a:rPr>
                        <a:t>Describe the relationship between a series of historical events, scientific ideas or concepts, or steps in technical procedures in a text, using language that pertains to time, sequence, and cause/effect</a:t>
                      </a:r>
                      <a:endParaRPr lang="en-US" sz="800" dirty="0">
                        <a:effectLst/>
                        <a:latin typeface="Calibri"/>
                        <a:ea typeface="Calibri"/>
                        <a:cs typeface="Times New Roman"/>
                      </a:endParaRPr>
                    </a:p>
                  </a:txBody>
                  <a:tcPr marL="33695" marR="336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8" name="Rectangle 7"/>
          <p:cNvSpPr/>
          <p:nvPr/>
        </p:nvSpPr>
        <p:spPr>
          <a:xfrm>
            <a:off x="323850" y="718457"/>
            <a:ext cx="7124700" cy="1143760"/>
          </a:xfrm>
          <a:prstGeom prst="rect">
            <a:avLst/>
          </a:prstGeom>
        </p:spPr>
        <p:txBody>
          <a:bodyPr wrap="square" lIns="96378" tIns="48189" rIns="96378" bIns="48189">
            <a:spAutoFit/>
          </a:bodyPr>
          <a:lstStyle/>
          <a:p>
            <a:r>
              <a:rPr lang="en-US" sz="1700" b="1" dirty="0"/>
              <a:t>Quarter One </a:t>
            </a:r>
            <a:r>
              <a:rPr lang="en-US" sz="1700" dirty="0"/>
              <a:t>Reading </a:t>
            </a:r>
            <a:r>
              <a:rPr lang="en-US" sz="1700" dirty="0" smtClean="0"/>
              <a:t>Informational </a:t>
            </a:r>
            <a:r>
              <a:rPr lang="en-US" sz="1700" dirty="0"/>
              <a:t>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10" name="Rectangle 9"/>
          <p:cNvSpPr/>
          <p:nvPr/>
        </p:nvSpPr>
        <p:spPr>
          <a:xfrm>
            <a:off x="2895600" y="2971800"/>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spcCol="0" rtlCol="0" anchor="ctr"/>
          <a:lstStyle/>
          <a:p>
            <a:pPr algn="ctr"/>
            <a:endParaRPr lang="en-US" dirty="0"/>
          </a:p>
        </p:txBody>
      </p:sp>
    </p:spTree>
    <p:extLst>
      <p:ext uri="{BB962C8B-B14F-4D97-AF65-F5344CB8AC3E}">
        <p14:creationId xmlns:p14="http://schemas.microsoft.com/office/powerpoint/2010/main" val="170647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3" y="9372466"/>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400">
                <a:solidFill>
                  <a:srgbClr val="888888"/>
                </a:solidFill>
              </a:rPr>
              <a:t>9</a:t>
            </a:fld>
            <a:endParaRPr sz="1400" dirty="0">
              <a:solidFill>
                <a:srgbClr val="888888"/>
              </a:solidFill>
            </a:endParaRPr>
          </a:p>
        </p:txBody>
      </p:sp>
      <p:graphicFrame>
        <p:nvGraphicFramePr>
          <p:cNvPr id="143" name="Table 143"/>
          <p:cNvGraphicFramePr/>
          <p:nvPr>
            <p:extLst>
              <p:ext uri="{D42A27DB-BD31-4B8C-83A1-F6EECF244321}">
                <p14:modId xmlns:p14="http://schemas.microsoft.com/office/powerpoint/2010/main" val="1658915494"/>
              </p:ext>
            </p:extLst>
          </p:nvPr>
        </p:nvGraphicFramePr>
        <p:xfrm>
          <a:off x="567094" y="1277178"/>
          <a:ext cx="6553114" cy="4919208"/>
        </p:xfrm>
        <a:graphic>
          <a:graphicData uri="http://schemas.openxmlformats.org/drawingml/2006/table">
            <a:tbl>
              <a:tblPr firstRow="1"/>
              <a:tblGrid>
                <a:gridCol w="680633"/>
                <a:gridCol w="5872481"/>
              </a:tblGrid>
              <a:tr h="25770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ctr">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ctr">
                        <a:defRPr sz="1800" b="0" i="0"/>
                      </a:pPr>
                      <a:r>
                        <a:rPr sz="1400" b="1" dirty="0"/>
                        <a:t>Standard </a:t>
                      </a:r>
                      <a:r>
                        <a:rPr sz="1400" b="1" dirty="0" smtClean="0"/>
                        <a:t>R</a:t>
                      </a:r>
                      <a:r>
                        <a:rPr lang="en-US" sz="1400" b="1" dirty="0" smtClean="0"/>
                        <a:t>L</a:t>
                      </a:r>
                      <a:r>
                        <a:rPr lang="en-US" sz="1400" b="1" baseline="0" dirty="0" smtClean="0"/>
                        <a:t> 3.</a:t>
                      </a:r>
                      <a:r>
                        <a:rPr sz="1400" b="1" dirty="0" smtClean="0"/>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chemeClr val="bg1"/>
                    </a:solidFill>
                  </a:tcPr>
                </a:tc>
                <a:tc hMerge="1">
                  <a:txBody>
                    <a:bodyPr/>
                    <a:lstStyle/>
                    <a:p>
                      <a:endParaRPr lang="en-US"/>
                    </a:p>
                  </a:txBody>
                  <a:tcPr/>
                </a:tc>
              </a:tr>
              <a:tr h="551384">
                <a:tc gridSpan="2">
                  <a:txBody>
                    <a:bodyPr/>
                    <a:lstStyle/>
                    <a:p>
                      <a:pPr lvl="0" algn="l">
                        <a:defRPr sz="1800" b="0" i="0"/>
                      </a:pPr>
                      <a:r>
                        <a:rPr sz="1600" b="1" dirty="0"/>
                        <a:t>Question </a:t>
                      </a:r>
                      <a:r>
                        <a:rPr lang="en-US" sz="1600" b="1" dirty="0" smtClean="0"/>
                        <a:t> #7 </a:t>
                      </a:r>
                      <a:r>
                        <a:rPr sz="1600" b="1" dirty="0" smtClean="0"/>
                        <a:t>(prompt</a:t>
                      </a:r>
                      <a:r>
                        <a:rPr sz="1600" b="1" dirty="0"/>
                        <a:t>): </a:t>
                      </a:r>
                      <a:r>
                        <a:rPr sz="1600" b="1" i="0" dirty="0"/>
                        <a:t>Why </a:t>
                      </a:r>
                      <a:r>
                        <a:rPr sz="1600" b="1" i="0" dirty="0" smtClean="0"/>
                        <a:t>did </a:t>
                      </a:r>
                      <a:r>
                        <a:rPr sz="1600" b="1" i="0" dirty="0"/>
                        <a:t>the fly </a:t>
                      </a:r>
                      <a:r>
                        <a:rPr sz="1600" b="1" i="0" dirty="0" smtClean="0"/>
                        <a:t>not feel </a:t>
                      </a:r>
                      <a:r>
                        <a:rPr sz="1600" b="1" i="0" dirty="0"/>
                        <a:t>special? Use details from the story to support your </a:t>
                      </a:r>
                      <a:r>
                        <a:rPr sz="1600" b="1" i="0" dirty="0" smtClean="0"/>
                        <a:t>answer</a:t>
                      </a:r>
                      <a:r>
                        <a:rPr lang="en-US" sz="1600" b="1" i="0" dirty="0" smtClean="0"/>
                        <a:t>.</a:t>
                      </a:r>
                      <a:endParaRPr sz="1600" b="1"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219200">
                <a:tc gridSpan="2">
                  <a:txBody>
                    <a:bodyPr/>
                    <a:lstStyle/>
                    <a:p>
                      <a:pPr lvl="0" algn="l">
                        <a:defRPr sz="1800" b="0" i="0"/>
                      </a:pPr>
                      <a:r>
                        <a:rPr sz="1000" u="sng" dirty="0" smtClean="0"/>
                        <a:t>Teacher Language and Scoring Notes</a:t>
                      </a:r>
                      <a:r>
                        <a:rPr sz="1000" u="none" dirty="0" smtClean="0"/>
                        <a:t>:</a:t>
                      </a:r>
                      <a:endParaRPr sz="1000" b="1" dirty="0" smtClean="0"/>
                    </a:p>
                    <a:p>
                      <a:pPr lvl="0" algn="l">
                        <a:defRPr sz="1800" b="0" i="0"/>
                      </a:pPr>
                      <a:r>
                        <a:rPr sz="1000" b="1" u="sng" dirty="0" smtClean="0"/>
                        <a:t>Sufficient Evidence</a:t>
                      </a:r>
                      <a:r>
                        <a:rPr sz="1000" b="1" u="none" dirty="0" smtClean="0"/>
                        <a:t> </a:t>
                      </a:r>
                      <a:r>
                        <a:rPr sz="1000" u="none" dirty="0" smtClean="0">
                          <a:uFill>
                            <a:solidFill/>
                          </a:uFill>
                        </a:rPr>
                        <a:t> </a:t>
                      </a:r>
                      <a:r>
                        <a:rPr sz="1000" dirty="0" smtClean="0">
                          <a:uFill>
                            <a:solidFill/>
                          </a:uFill>
                        </a:rPr>
                        <a:t>may include (1) The fly did not feel special</a:t>
                      </a:r>
                      <a:r>
                        <a:rPr lang="en-US" sz="1000" dirty="0" smtClean="0">
                          <a:uFill>
                            <a:solidFill/>
                          </a:uFill>
                        </a:rPr>
                        <a:t>,</a:t>
                      </a:r>
                      <a:r>
                        <a:rPr sz="1000" dirty="0" smtClean="0">
                          <a:uFill>
                            <a:solidFill/>
                          </a:uFill>
                        </a:rPr>
                        <a:t> it was just like all the other flies</a:t>
                      </a:r>
                      <a:r>
                        <a:rPr lang="en-US" sz="1000" dirty="0" smtClean="0">
                          <a:uFill>
                            <a:solidFill/>
                          </a:uFill>
                        </a:rPr>
                        <a:t>,</a:t>
                      </a:r>
                      <a:r>
                        <a:rPr sz="1000" dirty="0" smtClean="0">
                          <a:uFill>
                            <a:solidFill/>
                          </a:uFill>
                        </a:rPr>
                        <a:t> (2) The moth and mouse didn’t even notice the fly  </a:t>
                      </a:r>
                      <a:r>
                        <a:rPr lang="en-US" sz="1000" dirty="0" smtClean="0">
                          <a:uFill>
                            <a:solidFill/>
                          </a:uFill>
                        </a:rPr>
                        <a:t>and </a:t>
                      </a:r>
                      <a:r>
                        <a:rPr sz="1000" dirty="0" smtClean="0">
                          <a:uFill>
                            <a:solidFill/>
                          </a:uFill>
                        </a:rPr>
                        <a:t>(3) The fly didn’t have anything special that </a:t>
                      </a:r>
                      <a:r>
                        <a:rPr lang="en-US" sz="1000" dirty="0" smtClean="0">
                          <a:uFill>
                            <a:solidFill/>
                          </a:uFill>
                        </a:rPr>
                        <a:t>it</a:t>
                      </a:r>
                      <a:r>
                        <a:rPr sz="1000" dirty="0" smtClean="0">
                          <a:uFill>
                            <a:solidFill/>
                          </a:uFill>
                        </a:rPr>
                        <a:t> could do like the other animals</a:t>
                      </a:r>
                      <a:r>
                        <a:rPr lang="en-US" sz="1000" dirty="0" smtClean="0">
                          <a:uFill>
                            <a:solidFill/>
                          </a:uFill>
                        </a:rPr>
                        <a:t>.</a:t>
                      </a:r>
                      <a:endParaRPr sz="1000" dirty="0" smtClean="0"/>
                    </a:p>
                    <a:p>
                      <a:pPr lvl="0" algn="l">
                        <a:defRPr sz="1800" b="0" i="0"/>
                      </a:pPr>
                      <a:r>
                        <a:rPr sz="1000" b="1" u="sng" dirty="0" smtClean="0"/>
                        <a:t>Specifi</a:t>
                      </a:r>
                      <a:r>
                        <a:rPr lang="en-US" sz="1000" b="1" u="sng" dirty="0" smtClean="0"/>
                        <a:t>c</a:t>
                      </a:r>
                      <a:r>
                        <a:rPr sz="1000" b="1" u="sng" dirty="0" smtClean="0"/>
                        <a:t> </a:t>
                      </a:r>
                      <a:r>
                        <a:rPr lang="en-US" sz="1000" b="1" u="sng" dirty="0" smtClean="0">
                          <a:uFill>
                            <a:solidFill/>
                          </a:uFill>
                        </a:rPr>
                        <a:t>I</a:t>
                      </a:r>
                      <a:r>
                        <a:rPr sz="1000" b="1" u="sng" dirty="0" smtClean="0">
                          <a:uFill>
                            <a:solidFill/>
                          </a:uFill>
                        </a:rPr>
                        <a:t>dentifications</a:t>
                      </a:r>
                      <a:r>
                        <a:rPr sz="1000" b="1" u="none" dirty="0" smtClean="0">
                          <a:uFill>
                            <a:solidFill/>
                          </a:uFill>
                        </a:rPr>
                        <a:t> </a:t>
                      </a:r>
                      <a:r>
                        <a:rPr sz="1000" dirty="0" smtClean="0">
                          <a:uFill>
                            <a:solidFill/>
                          </a:uFill>
                        </a:rPr>
                        <a:t>from the text could include (</a:t>
                      </a:r>
                      <a:r>
                        <a:rPr lang="en-US" sz="1000" dirty="0" smtClean="0">
                          <a:uFill>
                            <a:solidFill/>
                          </a:uFill>
                        </a:rPr>
                        <a:t>1</a:t>
                      </a:r>
                      <a:r>
                        <a:rPr sz="1000" dirty="0" smtClean="0">
                          <a:uFill>
                            <a:solidFill/>
                          </a:uFill>
                        </a:rPr>
                        <a:t>) The fly wasn’t big and couldn’t buzz like the bee </a:t>
                      </a:r>
                      <a:r>
                        <a:rPr lang="en-US" sz="1000" dirty="0" smtClean="0">
                          <a:uFill>
                            <a:solidFill/>
                          </a:uFill>
                        </a:rPr>
                        <a:t>and </a:t>
                      </a:r>
                      <a:r>
                        <a:rPr sz="1000" dirty="0" smtClean="0">
                          <a:uFill>
                            <a:solidFill/>
                          </a:uFill>
                        </a:rPr>
                        <a:t>(</a:t>
                      </a:r>
                      <a:r>
                        <a:rPr lang="en-US" sz="1000" dirty="0" smtClean="0">
                          <a:uFill>
                            <a:solidFill/>
                          </a:uFill>
                        </a:rPr>
                        <a:t>2</a:t>
                      </a:r>
                      <a:r>
                        <a:rPr sz="1000" dirty="0" smtClean="0">
                          <a:uFill>
                            <a:solidFill/>
                          </a:uFill>
                        </a:rPr>
                        <a:t>) the fly wasn’t colorful and it didn’t have big wings like the butterfly</a:t>
                      </a:r>
                      <a:r>
                        <a:rPr lang="en-US" sz="1000" dirty="0" smtClean="0">
                          <a:uFill>
                            <a:solidFill/>
                          </a:uFill>
                        </a:rPr>
                        <a:t>.</a:t>
                      </a:r>
                      <a:endParaRPr sz="1000" b="1" dirty="0" smtClean="0">
                        <a:latin typeface="+mn-lt"/>
                      </a:endParaRPr>
                    </a:p>
                    <a:p>
                      <a:pPr lvl="0" algn="l">
                        <a:defRPr sz="1800" b="0" i="0"/>
                      </a:pPr>
                      <a:r>
                        <a:rPr sz="1000" b="1" u="sng" dirty="0" smtClean="0"/>
                        <a:t>Full Support</a:t>
                      </a:r>
                      <a:r>
                        <a:rPr lang="en-US" sz="1000" b="1" u="none" baseline="0" dirty="0" smtClean="0"/>
                        <a:t> </a:t>
                      </a:r>
                      <a:r>
                        <a:rPr sz="1000" dirty="0" smtClean="0">
                          <a:uFill>
                            <a:solidFill/>
                          </a:uFill>
                        </a:rPr>
                        <a:t>from the text include</a:t>
                      </a:r>
                      <a:r>
                        <a:rPr lang="en-US" sz="1000" dirty="0" smtClean="0">
                          <a:uFill>
                            <a:solidFill/>
                          </a:uFill>
                        </a:rPr>
                        <a:t>s</a:t>
                      </a:r>
                      <a:r>
                        <a:rPr sz="1000" dirty="0" smtClean="0">
                          <a:uFill>
                            <a:solidFill/>
                          </a:uFill>
                        </a:rPr>
                        <a:t> other relevant details or examples from the text that support the reasons such as (</a:t>
                      </a:r>
                      <a:r>
                        <a:rPr lang="en-US" sz="1000" dirty="0" smtClean="0">
                          <a:uFill>
                            <a:solidFill/>
                          </a:uFill>
                        </a:rPr>
                        <a:t>1</a:t>
                      </a:r>
                      <a:r>
                        <a:rPr sz="1000" dirty="0" smtClean="0">
                          <a:uFill>
                            <a:solidFill/>
                          </a:uFill>
                        </a:rPr>
                        <a:t>) the moth and mouse did not notice the fly at night because the fly was small and it was too dark</a:t>
                      </a:r>
                      <a:r>
                        <a:rPr lang="en-US" sz="1000" baseline="0" dirty="0" smtClean="0">
                          <a:uFill>
                            <a:solidFill/>
                          </a:uFill>
                        </a:rPr>
                        <a:t> </a:t>
                      </a:r>
                      <a:r>
                        <a:rPr sz="1000" dirty="0" smtClean="0">
                          <a:uFill>
                            <a:solidFill/>
                          </a:uFill>
                        </a:rPr>
                        <a:t>(</a:t>
                      </a:r>
                      <a:r>
                        <a:rPr lang="en-US" sz="1000" dirty="0" smtClean="0">
                          <a:uFill>
                            <a:solidFill/>
                          </a:uFill>
                        </a:rPr>
                        <a:t>2</a:t>
                      </a:r>
                      <a:r>
                        <a:rPr sz="1000" dirty="0" smtClean="0">
                          <a:uFill>
                            <a:solidFill/>
                          </a:uFill>
                        </a:rPr>
                        <a:t>) the fly wanted to shine like the stars</a:t>
                      </a:r>
                      <a:r>
                        <a:rPr lang="en-US" sz="1000" dirty="0" smtClean="0">
                          <a:uFill>
                            <a:solidFill/>
                          </a:uFill>
                        </a:rPr>
                        <a:t>.</a:t>
                      </a:r>
                      <a:endParaRPr sz="100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chemeClr val="bg1"/>
                    </a:solidFill>
                  </a:tcPr>
                </a:tc>
                <a:tc hMerge="1">
                  <a:txBody>
                    <a:bodyPr/>
                    <a:lstStyle/>
                    <a:p>
                      <a:endParaRPr lang="en-US"/>
                    </a:p>
                  </a:txBody>
                  <a:tcPr/>
                </a:tc>
              </a:tr>
              <a:tr h="685800">
                <a:tc>
                  <a:txBody>
                    <a:bodyPr/>
                    <a:lstStyle/>
                    <a:p>
                      <a:pPr lvl="0" algn="ctr">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sz="1000" i="1" dirty="0"/>
                        <a:t>The student gives a proficient response by providing evidence that the fly did not feel special and uses specific examples from the text as well as details about (supports) each example</a:t>
                      </a:r>
                      <a:r>
                        <a:rPr sz="1000" i="1" dirty="0" smtClean="0"/>
                        <a:t>.</a:t>
                      </a:r>
                      <a:endParaRPr sz="1000" i="1" dirty="0"/>
                    </a:p>
                    <a:p>
                      <a:pPr lvl="0" algn="l">
                        <a:defRPr sz="1800" b="0" i="0"/>
                      </a:pPr>
                      <a:r>
                        <a:rPr sz="1100" i="0" dirty="0"/>
                        <a:t>The fly did not feel special because it was just like all the other flies. It wasn’t big and couldn’t buzz like the bee. It didn’t  have large, colorful wings like the butterfly and it didn’t shine like the stars</a:t>
                      </a:r>
                      <a:r>
                        <a:rPr sz="1000" i="1" dirty="0"/>
                        <a:t>.  </a:t>
                      </a:r>
                      <a:r>
                        <a:rPr lang="en-US" sz="1000" i="0" dirty="0" smtClean="0"/>
                        <a:t>It</a:t>
                      </a:r>
                      <a:r>
                        <a:rPr lang="en-US" sz="1000" i="0" baseline="0" dirty="0" smtClean="0"/>
                        <a:t> wasn’t noticed by the moth and mouse.</a:t>
                      </a:r>
                      <a:endParaRPr sz="1000" i="1"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sz="1000" i="1" dirty="0"/>
                        <a:t>The student gives a partial response by providing </a:t>
                      </a:r>
                      <a:r>
                        <a:rPr sz="1000" i="1" u="sng" dirty="0"/>
                        <a:t>some</a:t>
                      </a:r>
                      <a:r>
                        <a:rPr sz="1000" i="1" dirty="0"/>
                        <a:t> evidence that the fly did not feel special </a:t>
                      </a:r>
                      <a:r>
                        <a:rPr lang="en-US" sz="1000" i="1" dirty="0" smtClean="0"/>
                        <a:t>but few details</a:t>
                      </a:r>
                      <a:r>
                        <a:rPr lang="en-US" sz="1000" i="1" baseline="0" dirty="0" smtClean="0"/>
                        <a:t> to support the response.</a:t>
                      </a:r>
                      <a:endParaRPr lang="en-US" sz="1000" i="1" dirty="0" smtClean="0"/>
                    </a:p>
                    <a:p>
                      <a:pPr lvl="0" algn="l" defTabSz="914400">
                        <a:defRPr sz="1800" b="0" i="0"/>
                      </a:pPr>
                      <a:r>
                        <a:rPr sz="1100" i="0" dirty="0" smtClean="0"/>
                        <a:t>The </a:t>
                      </a:r>
                      <a:r>
                        <a:rPr sz="1100" i="0" dirty="0"/>
                        <a:t>fly didn't feel special because it was just like all the other flies. </a:t>
                      </a:r>
                      <a:r>
                        <a:rPr lang="en-US" sz="1100" i="0" baseline="0" dirty="0" smtClean="0"/>
                        <a:t> It really wanted to feel special.</a:t>
                      </a:r>
                      <a:endParaRPr sz="1100"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57200">
                <a:tc>
                  <a:txBody>
                    <a:bodyPr/>
                    <a:lstStyle/>
                    <a:p>
                      <a:pPr lvl="0" algn="ctr">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sz="1000" i="1" dirty="0"/>
                        <a:t>The student provides no evidence that the fly did not feel special and no relevant information or examples from the text</a:t>
                      </a:r>
                      <a:r>
                        <a:rPr sz="1000" i="1" dirty="0" smtClean="0"/>
                        <a:t>.</a:t>
                      </a:r>
                      <a:endParaRPr sz="1000" i="1" dirty="0"/>
                    </a:p>
                    <a:p>
                      <a:pPr lvl="0" algn="l">
                        <a:defRPr sz="1800" b="0" i="0"/>
                      </a:pPr>
                      <a:r>
                        <a:rPr sz="1100" i="0" dirty="0"/>
                        <a:t>The fly was sad because it did not feel special. </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6" name="Table 138"/>
          <p:cNvGraphicFramePr/>
          <p:nvPr>
            <p:extLst>
              <p:ext uri="{D42A27DB-BD31-4B8C-83A1-F6EECF244321}">
                <p14:modId xmlns:p14="http://schemas.microsoft.com/office/powerpoint/2010/main" val="1053767089"/>
              </p:ext>
            </p:extLst>
          </p:nvPr>
        </p:nvGraphicFramePr>
        <p:xfrm>
          <a:off x="5257800" y="6553200"/>
          <a:ext cx="1981200" cy="762000"/>
        </p:xfrm>
        <a:graphic>
          <a:graphicData uri="http://schemas.openxmlformats.org/drawingml/2006/table">
            <a:tbl>
              <a:tblPr firstRow="1"/>
              <a:tblGrid>
                <a:gridCol w="1981200"/>
              </a:tblGrid>
              <a:tr h="174698">
                <a:tc>
                  <a:txBody>
                    <a:bodyPr/>
                    <a:lstStyle/>
                    <a:p>
                      <a:pPr lvl="0" algn="ctr">
                        <a:lnSpc>
                          <a:spcPct val="115000"/>
                        </a:lnSpc>
                        <a:defRPr sz="1800" b="0" i="0"/>
                      </a:pPr>
                      <a:r>
                        <a:rPr lang="en-US" sz="800" b="1" i="1" dirty="0" smtClean="0"/>
                        <a:t>Toward RL3.2</a:t>
                      </a:r>
                      <a:r>
                        <a:rPr lang="en-US" sz="800" b="1" i="1" baseline="0" dirty="0" smtClean="0"/>
                        <a:t>    </a:t>
                      </a:r>
                      <a:r>
                        <a:rPr sz="800" b="1" i="1" dirty="0" smtClean="0"/>
                        <a:t>DOK </a:t>
                      </a:r>
                      <a:r>
                        <a:rPr sz="800" b="1" i="1" dirty="0"/>
                        <a:t>2 - C</a:t>
                      </a:r>
                      <a:r>
                        <a:rPr sz="800" i="1" dirty="0"/>
                        <a:t>l</a:t>
                      </a: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587302">
                <a:tc>
                  <a:txBody>
                    <a:bodyPr/>
                    <a:lstStyle/>
                    <a:p>
                      <a:pPr lvl="0" algn="l">
                        <a:lnSpc>
                          <a:spcPct val="115000"/>
                        </a:lnSpc>
                        <a:defRPr sz="1800" b="0" i="0"/>
                      </a:pPr>
                      <a:r>
                        <a:rPr sz="800" b="1" dirty="0"/>
                        <a:t>Locate key details that support a central message, lesson or moral for a purpose (author’s message, purpose or theme), (read but not discussed in class).</a:t>
                      </a:r>
                    </a:p>
                  </a:txBody>
                  <a:tcPr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TextBox 1"/>
          <p:cNvSpPr txBox="1"/>
          <p:nvPr/>
        </p:nvSpPr>
        <p:spPr>
          <a:xfrm>
            <a:off x="2590800" y="8153400"/>
            <a:ext cx="2667000" cy="40011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671956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8656</Words>
  <Application>Microsoft Office PowerPoint</Application>
  <PresentationFormat>Custom</PresentationFormat>
  <Paragraphs>945</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343</cp:revision>
  <cp:lastPrinted>2014-08-25T23:20:37Z</cp:lastPrinted>
  <dcterms:created xsi:type="dcterms:W3CDTF">2013-06-13T16:49:22Z</dcterms:created>
  <dcterms:modified xsi:type="dcterms:W3CDTF">2015-08-10T19:52:38Z</dcterms:modified>
</cp:coreProperties>
</file>