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76" r:id="rId2"/>
  </p:sldMasterIdLst>
  <p:notesMasterIdLst>
    <p:notesMasterId r:id="rId33"/>
  </p:notesMasterIdLst>
  <p:sldIdLst>
    <p:sldId id="383" r:id="rId3"/>
    <p:sldId id="385" r:id="rId4"/>
    <p:sldId id="416" r:id="rId5"/>
    <p:sldId id="415" r:id="rId6"/>
    <p:sldId id="417" r:id="rId7"/>
    <p:sldId id="414" r:id="rId8"/>
    <p:sldId id="386" r:id="rId9"/>
    <p:sldId id="387" r:id="rId10"/>
    <p:sldId id="388" r:id="rId11"/>
    <p:sldId id="389" r:id="rId12"/>
    <p:sldId id="390" r:id="rId13"/>
    <p:sldId id="391" r:id="rId14"/>
    <p:sldId id="392" r:id="rId15"/>
    <p:sldId id="393" r:id="rId16"/>
    <p:sldId id="394" r:id="rId17"/>
    <p:sldId id="395" r:id="rId18"/>
    <p:sldId id="396" r:id="rId19"/>
    <p:sldId id="397" r:id="rId20"/>
    <p:sldId id="398" r:id="rId21"/>
    <p:sldId id="399" r:id="rId22"/>
    <p:sldId id="401" r:id="rId23"/>
    <p:sldId id="402" r:id="rId24"/>
    <p:sldId id="403" r:id="rId25"/>
    <p:sldId id="404" r:id="rId26"/>
    <p:sldId id="405" r:id="rId27"/>
    <p:sldId id="406" r:id="rId28"/>
    <p:sldId id="407" r:id="rId29"/>
    <p:sldId id="408" r:id="rId30"/>
    <p:sldId id="409" r:id="rId31"/>
    <p:sldId id="410" r:id="rId32"/>
  </p:sldIdLst>
  <p:sldSz cx="7772400" cy="10058400"/>
  <p:notesSz cx="7010400" cy="9296400"/>
  <p:defaultText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168">
          <p15:clr>
            <a:srgbClr val="A4A3A4"/>
          </p15:clr>
        </p15:guide>
        <p15:guide id="2" pos="244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ndt, Aliceson" initials="BA"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0" autoAdjust="0"/>
    <p:restoredTop sz="94765" autoAdjust="0"/>
  </p:normalViewPr>
  <p:slideViewPr>
    <p:cSldViewPr>
      <p:cViewPr>
        <p:scale>
          <a:sx n="112" d="100"/>
          <a:sy n="112" d="100"/>
        </p:scale>
        <p:origin x="-82" y="806"/>
      </p:cViewPr>
      <p:guideLst>
        <p:guide orient="horz" pos="3168"/>
        <p:guide pos="244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5812E32-FA1A-4F4E-BBE4-59F7E9A50687}" type="datetimeFigureOut">
              <a:rPr lang="en-US" smtClean="0"/>
              <a:pPr/>
              <a:t>8/16/2015</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3EF0EC3-FE0B-4500-8F04-EC8B20A7C129}" type="slidenum">
              <a:rPr lang="en-US" smtClean="0"/>
              <a:pPr/>
              <a:t>‹#›</a:t>
            </a:fld>
            <a:endParaRPr lang="en-US" dirty="0"/>
          </a:p>
        </p:txBody>
      </p:sp>
    </p:spTree>
    <p:extLst>
      <p:ext uri="{BB962C8B-B14F-4D97-AF65-F5344CB8AC3E}">
        <p14:creationId xmlns:p14="http://schemas.microsoft.com/office/powerpoint/2010/main" val="4131208749"/>
      </p:ext>
    </p:extLst>
  </p:cSld>
  <p:clrMap bg1="lt1" tx1="dk1" bg2="lt2" tx2="dk2" accent1="accent1" accent2="accent2" accent3="accent3" accent4="accent4" accent5="accent5" accent6="accent6" hlink="hlink" folHlink="folHlink"/>
  <p:notesStyle>
    <a:lvl1pPr marL="0" algn="l" defTabSz="1018809" rtl="0" eaLnBrk="1" latinLnBrk="0" hangingPunct="1">
      <a:defRPr sz="1400" kern="1200">
        <a:solidFill>
          <a:schemeClr val="tx1"/>
        </a:solidFill>
        <a:latin typeface="+mn-lt"/>
        <a:ea typeface="+mn-ea"/>
        <a:cs typeface="+mn-cs"/>
      </a:defRPr>
    </a:lvl1pPr>
    <a:lvl2pPr marL="509405" algn="l" defTabSz="1018809" rtl="0" eaLnBrk="1" latinLnBrk="0" hangingPunct="1">
      <a:defRPr sz="1400" kern="1200">
        <a:solidFill>
          <a:schemeClr val="tx1"/>
        </a:solidFill>
        <a:latin typeface="+mn-lt"/>
        <a:ea typeface="+mn-ea"/>
        <a:cs typeface="+mn-cs"/>
      </a:defRPr>
    </a:lvl2pPr>
    <a:lvl3pPr marL="1018809" algn="l" defTabSz="1018809" rtl="0" eaLnBrk="1" latinLnBrk="0" hangingPunct="1">
      <a:defRPr sz="1400" kern="1200">
        <a:solidFill>
          <a:schemeClr val="tx1"/>
        </a:solidFill>
        <a:latin typeface="+mn-lt"/>
        <a:ea typeface="+mn-ea"/>
        <a:cs typeface="+mn-cs"/>
      </a:defRPr>
    </a:lvl3pPr>
    <a:lvl4pPr marL="1528214" algn="l" defTabSz="1018809" rtl="0" eaLnBrk="1" latinLnBrk="0" hangingPunct="1">
      <a:defRPr sz="1400" kern="1200">
        <a:solidFill>
          <a:schemeClr val="tx1"/>
        </a:solidFill>
        <a:latin typeface="+mn-lt"/>
        <a:ea typeface="+mn-ea"/>
        <a:cs typeface="+mn-cs"/>
      </a:defRPr>
    </a:lvl4pPr>
    <a:lvl5pPr marL="2037618" algn="l" defTabSz="1018809" rtl="0" eaLnBrk="1" latinLnBrk="0" hangingPunct="1">
      <a:defRPr sz="1400" kern="1200">
        <a:solidFill>
          <a:schemeClr val="tx1"/>
        </a:solidFill>
        <a:latin typeface="+mn-lt"/>
        <a:ea typeface="+mn-ea"/>
        <a:cs typeface="+mn-cs"/>
      </a:defRPr>
    </a:lvl5pPr>
    <a:lvl6pPr marL="2547024" algn="l" defTabSz="1018809" rtl="0" eaLnBrk="1" latinLnBrk="0" hangingPunct="1">
      <a:defRPr sz="1400" kern="1200">
        <a:solidFill>
          <a:schemeClr val="tx1"/>
        </a:solidFill>
        <a:latin typeface="+mn-lt"/>
        <a:ea typeface="+mn-ea"/>
        <a:cs typeface="+mn-cs"/>
      </a:defRPr>
    </a:lvl6pPr>
    <a:lvl7pPr marL="3056428" algn="l" defTabSz="1018809" rtl="0" eaLnBrk="1" latinLnBrk="0" hangingPunct="1">
      <a:defRPr sz="1400" kern="1200">
        <a:solidFill>
          <a:schemeClr val="tx1"/>
        </a:solidFill>
        <a:latin typeface="+mn-lt"/>
        <a:ea typeface="+mn-ea"/>
        <a:cs typeface="+mn-cs"/>
      </a:defRPr>
    </a:lvl7pPr>
    <a:lvl8pPr marL="3565833" algn="l" defTabSz="1018809" rtl="0" eaLnBrk="1" latinLnBrk="0" hangingPunct="1">
      <a:defRPr sz="1400" kern="1200">
        <a:solidFill>
          <a:schemeClr val="tx1"/>
        </a:solidFill>
        <a:latin typeface="+mn-lt"/>
        <a:ea typeface="+mn-ea"/>
        <a:cs typeface="+mn-cs"/>
      </a:defRPr>
    </a:lvl8pPr>
    <a:lvl9pPr marL="4075237" algn="l" defTabSz="1018809"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6</a:t>
            </a:fld>
            <a:endParaRPr lang="en-US" dirty="0"/>
          </a:p>
        </p:txBody>
      </p:sp>
    </p:spTree>
    <p:extLst>
      <p:ext uri="{BB962C8B-B14F-4D97-AF65-F5344CB8AC3E}">
        <p14:creationId xmlns:p14="http://schemas.microsoft.com/office/powerpoint/2010/main" val="334119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7</a:t>
            </a:fld>
            <a:endParaRPr lang="en-US" dirty="0"/>
          </a:p>
        </p:txBody>
      </p:sp>
    </p:spTree>
    <p:extLst>
      <p:ext uri="{BB962C8B-B14F-4D97-AF65-F5344CB8AC3E}">
        <p14:creationId xmlns:p14="http://schemas.microsoft.com/office/powerpoint/2010/main" val="1629904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14</a:t>
            </a:fld>
            <a:endParaRPr lang="en-US" dirty="0"/>
          </a:p>
        </p:txBody>
      </p:sp>
    </p:spTree>
    <p:extLst>
      <p:ext uri="{BB962C8B-B14F-4D97-AF65-F5344CB8AC3E}">
        <p14:creationId xmlns:p14="http://schemas.microsoft.com/office/powerpoint/2010/main" val="1954836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17</a:t>
            </a:fld>
            <a:endParaRPr lang="en-US" dirty="0"/>
          </a:p>
        </p:txBody>
      </p:sp>
    </p:spTree>
    <p:extLst>
      <p:ext uri="{BB962C8B-B14F-4D97-AF65-F5344CB8AC3E}">
        <p14:creationId xmlns:p14="http://schemas.microsoft.com/office/powerpoint/2010/main" val="2228517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20</a:t>
            </a:fld>
            <a:endParaRPr lang="en-US" dirty="0"/>
          </a:p>
        </p:txBody>
      </p:sp>
    </p:spTree>
    <p:extLst>
      <p:ext uri="{BB962C8B-B14F-4D97-AF65-F5344CB8AC3E}">
        <p14:creationId xmlns:p14="http://schemas.microsoft.com/office/powerpoint/2010/main" val="18550348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30</a:t>
            </a:fld>
            <a:endParaRPr lang="en-US" dirty="0"/>
          </a:p>
        </p:txBody>
      </p:sp>
    </p:spTree>
    <p:extLst>
      <p:ext uri="{BB962C8B-B14F-4D97-AF65-F5344CB8AC3E}">
        <p14:creationId xmlns:p14="http://schemas.microsoft.com/office/powerpoint/2010/main" val="3927871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05" indent="0" algn="ctr">
              <a:buNone/>
              <a:defRPr>
                <a:solidFill>
                  <a:schemeClr val="tx1">
                    <a:tint val="75000"/>
                  </a:schemeClr>
                </a:solidFill>
              </a:defRPr>
            </a:lvl2pPr>
            <a:lvl3pPr marL="1018809" indent="0" algn="ctr">
              <a:buNone/>
              <a:defRPr>
                <a:solidFill>
                  <a:schemeClr val="tx1">
                    <a:tint val="75000"/>
                  </a:schemeClr>
                </a:solidFill>
              </a:defRPr>
            </a:lvl3pPr>
            <a:lvl4pPr marL="1528214" indent="0" algn="ctr">
              <a:buNone/>
              <a:defRPr>
                <a:solidFill>
                  <a:schemeClr val="tx1">
                    <a:tint val="75000"/>
                  </a:schemeClr>
                </a:solidFill>
              </a:defRPr>
            </a:lvl4pPr>
            <a:lvl5pPr marL="2037618" indent="0" algn="ctr">
              <a:buNone/>
              <a:defRPr>
                <a:solidFill>
                  <a:schemeClr val="tx1">
                    <a:tint val="75000"/>
                  </a:schemeClr>
                </a:solidFill>
              </a:defRPr>
            </a:lvl5pPr>
            <a:lvl6pPr marL="2547024" indent="0" algn="ctr">
              <a:buNone/>
              <a:defRPr>
                <a:solidFill>
                  <a:schemeClr val="tx1">
                    <a:tint val="75000"/>
                  </a:schemeClr>
                </a:solidFill>
              </a:defRPr>
            </a:lvl6pPr>
            <a:lvl7pPr marL="3056428" indent="0" algn="ctr">
              <a:buNone/>
              <a:defRPr>
                <a:solidFill>
                  <a:schemeClr val="tx1">
                    <a:tint val="75000"/>
                  </a:schemeClr>
                </a:solidFill>
              </a:defRPr>
            </a:lvl7pPr>
            <a:lvl8pPr marL="3565833" indent="0" algn="ctr">
              <a:buNone/>
              <a:defRPr>
                <a:solidFill>
                  <a:schemeClr val="tx1">
                    <a:tint val="75000"/>
                  </a:schemeClr>
                </a:solidFill>
              </a:defRPr>
            </a:lvl8pPr>
            <a:lvl9pPr marL="407523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23ABC3-F9D5-41E6-920C-361B5D1D5261}" type="datetime1">
              <a:rPr lang="en-US" smtClean="0"/>
              <a:pPr/>
              <a:t>8/16/2015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539423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C7A764-92AC-498C-A948-6B40651C68CD}" type="datetime1">
              <a:rPr lang="en-US" smtClean="0"/>
              <a:pPr/>
              <a:t>8/16/2015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3202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7"/>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5" y="537847"/>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69223-152C-48B7-829B-A8B733C6AC0A}" type="datetime1">
              <a:rPr lang="en-US" smtClean="0"/>
              <a:pPr/>
              <a:t>8/16/2015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721848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8/16/2015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kern="1200" dirty="0" smtClean="0">
                <a:solidFill>
                  <a:schemeClr val="tx1"/>
                </a:solidFill>
                <a:latin typeface="+mn-lt"/>
                <a:ea typeface="+mn-ea"/>
                <a:cs typeface="+mn-cs"/>
              </a:rPr>
              <a:t>Rev. Control:  08/01/2013 HSD – OSP and Susan Richmond</a:t>
            </a:r>
            <a:endParaRPr lang="en-US" sz="900" dirty="0"/>
          </a:p>
        </p:txBody>
      </p:sp>
    </p:spTree>
    <p:extLst>
      <p:ext uri="{BB962C8B-B14F-4D97-AF65-F5344CB8AC3E}">
        <p14:creationId xmlns:p14="http://schemas.microsoft.com/office/powerpoint/2010/main" val="41588088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8/16/2015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kern="1200" dirty="0" smtClean="0">
                <a:solidFill>
                  <a:schemeClr val="tx1"/>
                </a:solidFill>
                <a:latin typeface="+mn-lt"/>
                <a:ea typeface="+mn-ea"/>
                <a:cs typeface="+mn-cs"/>
              </a:rPr>
              <a:t>Rev. Control:  08/01/2013 HSD – OSP and Susan Richmond</a:t>
            </a:r>
            <a:endParaRPr lang="en-US" sz="900" dirty="0"/>
          </a:p>
        </p:txBody>
      </p:sp>
    </p:spTree>
    <p:extLst>
      <p:ext uri="{BB962C8B-B14F-4D97-AF65-F5344CB8AC3E}">
        <p14:creationId xmlns:p14="http://schemas.microsoft.com/office/powerpoint/2010/main" val="10581618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8/16/2015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kern="1200" dirty="0" smtClean="0">
                <a:solidFill>
                  <a:schemeClr val="tx1"/>
                </a:solidFill>
                <a:latin typeface="+mn-lt"/>
                <a:ea typeface="+mn-ea"/>
                <a:cs typeface="+mn-cs"/>
              </a:rPr>
              <a:t>Rev. Control:  08/01/2013 HSD – OSP and Susan Richmond</a:t>
            </a:r>
            <a:endParaRPr lang="en-US" sz="900" dirty="0"/>
          </a:p>
        </p:txBody>
      </p:sp>
    </p:spTree>
    <p:extLst>
      <p:ext uri="{BB962C8B-B14F-4D97-AF65-F5344CB8AC3E}">
        <p14:creationId xmlns:p14="http://schemas.microsoft.com/office/powerpoint/2010/main" val="10581618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8/16/2015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kern="1200" dirty="0" smtClean="0">
                <a:solidFill>
                  <a:schemeClr val="tx1"/>
                </a:solidFill>
                <a:latin typeface="+mn-lt"/>
                <a:ea typeface="+mn-ea"/>
                <a:cs typeface="+mn-cs"/>
              </a:rPr>
              <a:t>Rev. Control:  08/01/2013 HSD – OSP and Susan Richmond</a:t>
            </a:r>
            <a:endParaRPr lang="en-US" sz="900" dirty="0"/>
          </a:p>
        </p:txBody>
      </p:sp>
    </p:spTree>
    <p:extLst>
      <p:ext uri="{BB962C8B-B14F-4D97-AF65-F5344CB8AC3E}">
        <p14:creationId xmlns:p14="http://schemas.microsoft.com/office/powerpoint/2010/main" val="10581618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3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8/16/2015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
        <p:nvSpPr>
          <p:cNvPr id="7" name="Rectangle 6"/>
          <p:cNvSpPr/>
          <p:nvPr userDrawn="1"/>
        </p:nvSpPr>
        <p:spPr>
          <a:xfrm>
            <a:off x="3481387" y="9659257"/>
            <a:ext cx="3481388" cy="241824"/>
          </a:xfrm>
          <a:prstGeom prst="rect">
            <a:avLst/>
          </a:prstGeom>
        </p:spPr>
        <p:txBody>
          <a:bodyPr wrap="square" lIns="96378" tIns="48189" rIns="96378" bIns="48189">
            <a:spAutoFit/>
          </a:bodyPr>
          <a:lstStyle/>
          <a:p>
            <a:r>
              <a:rPr lang="en-US" sz="900" kern="1200" dirty="0" smtClean="0">
                <a:solidFill>
                  <a:schemeClr val="tx1"/>
                </a:solidFill>
                <a:latin typeface="+mn-lt"/>
                <a:ea typeface="+mn-ea"/>
                <a:cs typeface="+mn-cs"/>
              </a:rPr>
              <a:t>Rev. Control:  08/01/2013 HSD – OSP and Susan Richmond</a:t>
            </a:r>
            <a:endParaRPr lang="en-US" sz="900" dirty="0"/>
          </a:p>
        </p:txBody>
      </p:sp>
    </p:spTree>
    <p:extLst>
      <p:ext uri="{BB962C8B-B14F-4D97-AF65-F5344CB8AC3E}">
        <p14:creationId xmlns:p14="http://schemas.microsoft.com/office/powerpoint/2010/main" val="10581618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05" indent="0" algn="ctr">
              <a:buNone/>
              <a:defRPr>
                <a:solidFill>
                  <a:schemeClr val="tx1">
                    <a:tint val="75000"/>
                  </a:schemeClr>
                </a:solidFill>
              </a:defRPr>
            </a:lvl2pPr>
            <a:lvl3pPr marL="1018809" indent="0" algn="ctr">
              <a:buNone/>
              <a:defRPr>
                <a:solidFill>
                  <a:schemeClr val="tx1">
                    <a:tint val="75000"/>
                  </a:schemeClr>
                </a:solidFill>
              </a:defRPr>
            </a:lvl3pPr>
            <a:lvl4pPr marL="1528214" indent="0" algn="ctr">
              <a:buNone/>
              <a:defRPr>
                <a:solidFill>
                  <a:schemeClr val="tx1">
                    <a:tint val="75000"/>
                  </a:schemeClr>
                </a:solidFill>
              </a:defRPr>
            </a:lvl4pPr>
            <a:lvl5pPr marL="2037618" indent="0" algn="ctr">
              <a:buNone/>
              <a:defRPr>
                <a:solidFill>
                  <a:schemeClr val="tx1">
                    <a:tint val="75000"/>
                  </a:schemeClr>
                </a:solidFill>
              </a:defRPr>
            </a:lvl5pPr>
            <a:lvl6pPr marL="2547024" indent="0" algn="ctr">
              <a:buNone/>
              <a:defRPr>
                <a:solidFill>
                  <a:schemeClr val="tx1">
                    <a:tint val="75000"/>
                  </a:schemeClr>
                </a:solidFill>
              </a:defRPr>
            </a:lvl6pPr>
            <a:lvl7pPr marL="3056428" indent="0" algn="ctr">
              <a:buNone/>
              <a:defRPr>
                <a:solidFill>
                  <a:schemeClr val="tx1">
                    <a:tint val="75000"/>
                  </a:schemeClr>
                </a:solidFill>
              </a:defRPr>
            </a:lvl7pPr>
            <a:lvl8pPr marL="3565833" indent="0" algn="ctr">
              <a:buNone/>
              <a:defRPr>
                <a:solidFill>
                  <a:schemeClr val="tx1">
                    <a:tint val="75000"/>
                  </a:schemeClr>
                </a:solidFill>
              </a:defRPr>
            </a:lvl8pPr>
            <a:lvl9pPr marL="407523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23ABC3-F9D5-41E6-920C-361B5D1D5261}" type="datetime1">
              <a:rPr lang="en-US" smtClean="0">
                <a:solidFill>
                  <a:prstClr val="black">
                    <a:tint val="75000"/>
                  </a:prstClr>
                </a:solidFill>
              </a:rPr>
              <a:pPr/>
              <a:t>8/16/2015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150714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704300" y="9297436"/>
            <a:ext cx="1781175" cy="535517"/>
          </a:xfr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557963" y="9522884"/>
            <a:ext cx="842010" cy="535517"/>
          </a:xfrm>
        </p:spPr>
        <p:txBody>
          <a:bodyPr/>
          <a:lstStyle>
            <a:lvl1pPr algn="r">
              <a:defRPr/>
            </a:lvl1p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
        <p:nvSpPr>
          <p:cNvPr id="7" name="Rectangle 6"/>
          <p:cNvSpPr/>
          <p:nvPr userDrawn="1"/>
        </p:nvSpPr>
        <p:spPr>
          <a:xfrm>
            <a:off x="3481388" y="9816576"/>
            <a:ext cx="3886200" cy="241824"/>
          </a:xfrm>
          <a:prstGeom prst="rect">
            <a:avLst/>
          </a:prstGeom>
        </p:spPr>
        <p:txBody>
          <a:bodyPr lIns="96378" tIns="48189" rIns="96378" bIns="48189">
            <a:spAutoFit/>
          </a:bodyPr>
          <a:lstStyle/>
          <a:p>
            <a:r>
              <a:rPr lang="en-US" sz="900" dirty="0" smtClean="0">
                <a:solidFill>
                  <a:prstClr val="black"/>
                </a:solidFill>
              </a:rPr>
              <a:t>Rev. Control:  11/10/2014 HSD – OSP and Susan Richmond</a:t>
            </a:r>
            <a:endParaRPr lang="en-US" sz="900" dirty="0">
              <a:solidFill>
                <a:prstClr val="black"/>
              </a:solidFill>
            </a:endParaRPr>
          </a:p>
        </p:txBody>
      </p:sp>
    </p:spTree>
    <p:extLst>
      <p:ext uri="{BB962C8B-B14F-4D97-AF65-F5344CB8AC3E}">
        <p14:creationId xmlns:p14="http://schemas.microsoft.com/office/powerpoint/2010/main" val="3752391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4"/>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2"/>
            <a:ext cx="6606540" cy="2200273"/>
          </a:xfrm>
        </p:spPr>
        <p:txBody>
          <a:bodyPr anchor="b"/>
          <a:lstStyle>
            <a:lvl1pPr marL="0" indent="0">
              <a:buNone/>
              <a:defRPr sz="2200">
                <a:solidFill>
                  <a:schemeClr val="tx1">
                    <a:tint val="75000"/>
                  </a:schemeClr>
                </a:solidFill>
              </a:defRPr>
            </a:lvl1pPr>
            <a:lvl2pPr marL="509405" indent="0">
              <a:buNone/>
              <a:defRPr sz="2000">
                <a:solidFill>
                  <a:schemeClr val="tx1">
                    <a:tint val="75000"/>
                  </a:schemeClr>
                </a:solidFill>
              </a:defRPr>
            </a:lvl2pPr>
            <a:lvl3pPr marL="1018809" indent="0">
              <a:buNone/>
              <a:defRPr sz="1800">
                <a:solidFill>
                  <a:schemeClr val="tx1">
                    <a:tint val="75000"/>
                  </a:schemeClr>
                </a:solidFill>
              </a:defRPr>
            </a:lvl3pPr>
            <a:lvl4pPr marL="1528214" indent="0">
              <a:buNone/>
              <a:defRPr sz="1600">
                <a:solidFill>
                  <a:schemeClr val="tx1">
                    <a:tint val="75000"/>
                  </a:schemeClr>
                </a:solidFill>
              </a:defRPr>
            </a:lvl4pPr>
            <a:lvl5pPr marL="2037618" indent="0">
              <a:buNone/>
              <a:defRPr sz="1600">
                <a:solidFill>
                  <a:schemeClr val="tx1">
                    <a:tint val="75000"/>
                  </a:schemeClr>
                </a:solidFill>
              </a:defRPr>
            </a:lvl5pPr>
            <a:lvl6pPr marL="2547024" indent="0">
              <a:buNone/>
              <a:defRPr sz="1600">
                <a:solidFill>
                  <a:schemeClr val="tx1">
                    <a:tint val="75000"/>
                  </a:schemeClr>
                </a:solidFill>
              </a:defRPr>
            </a:lvl6pPr>
            <a:lvl7pPr marL="3056428" indent="0">
              <a:buNone/>
              <a:defRPr sz="1600">
                <a:solidFill>
                  <a:schemeClr val="tx1">
                    <a:tint val="75000"/>
                  </a:schemeClr>
                </a:solidFill>
              </a:defRPr>
            </a:lvl7pPr>
            <a:lvl8pPr marL="3565833" indent="0">
              <a:buNone/>
              <a:defRPr sz="1600">
                <a:solidFill>
                  <a:schemeClr val="tx1">
                    <a:tint val="75000"/>
                  </a:schemeClr>
                </a:solidFill>
              </a:defRPr>
            </a:lvl8pPr>
            <a:lvl9pPr marL="407523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EE7BD-3C42-46C4-A835-3E3BDF1AE10E}" type="datetime1">
              <a:rPr lang="en-US" smtClean="0">
                <a:solidFill>
                  <a:prstClr val="black">
                    <a:tint val="75000"/>
                  </a:prstClr>
                </a:solidFill>
              </a:rPr>
              <a:pPr/>
              <a:t>8/16/2015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65764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704300" y="9297436"/>
            <a:ext cx="1781175" cy="535517"/>
          </a:xfrm>
        </p:spPr>
        <p:txBody>
          <a:bodyPr/>
          <a:lstStyle/>
          <a:p>
            <a:endParaRPr lang="en-US" dirty="0"/>
          </a:p>
        </p:txBody>
      </p:sp>
      <p:sp>
        <p:nvSpPr>
          <p:cNvPr id="6" name="Slide Number Placeholder 5"/>
          <p:cNvSpPr>
            <a:spLocks noGrp="1"/>
          </p:cNvSpPr>
          <p:nvPr>
            <p:ph type="sldNum" sz="quarter" idx="12"/>
          </p:nvPr>
        </p:nvSpPr>
        <p:spPr>
          <a:xfrm>
            <a:off x="6557963" y="9522884"/>
            <a:ext cx="842010" cy="535517"/>
          </a:xfrm>
        </p:spPr>
        <p:txBody>
          <a:bodyPr/>
          <a:lstStyle>
            <a:lvl1pPr algn="r">
              <a:defRPr/>
            </a:lvl1pPr>
          </a:lstStyle>
          <a:p>
            <a:fld id="{F177B04D-AEB5-43ED-B9BA-B3D1EC9C9067}" type="slidenum">
              <a:rPr lang="en-US" smtClean="0"/>
              <a:pPr/>
              <a:t>‹#›</a:t>
            </a:fld>
            <a:endParaRPr lang="en-US" dirty="0"/>
          </a:p>
        </p:txBody>
      </p:sp>
      <p:sp>
        <p:nvSpPr>
          <p:cNvPr id="7" name="Rectangle 6"/>
          <p:cNvSpPr/>
          <p:nvPr userDrawn="1"/>
        </p:nvSpPr>
        <p:spPr>
          <a:xfrm>
            <a:off x="3481388" y="9659257"/>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a:t>
            </a:r>
            <a:r>
              <a:rPr lang="en-US" sz="900" kern="1200" smtClean="0">
                <a:solidFill>
                  <a:schemeClr val="tx1"/>
                </a:solidFill>
                <a:latin typeface="+mn-lt"/>
                <a:ea typeface="+mn-ea"/>
                <a:cs typeface="+mn-cs"/>
              </a:rPr>
              <a:t>:  07/01/2015</a:t>
            </a:r>
            <a:r>
              <a:rPr lang="en-US" sz="900" kern="1200" baseline="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Tree>
    <p:extLst>
      <p:ext uri="{BB962C8B-B14F-4D97-AF65-F5344CB8AC3E}">
        <p14:creationId xmlns:p14="http://schemas.microsoft.com/office/powerpoint/2010/main" val="220119833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C9F3C-5175-4E3A-98BB-AD089760102E}" type="datetime1">
              <a:rPr lang="en-US" smtClean="0">
                <a:solidFill>
                  <a:prstClr val="black">
                    <a:tint val="75000"/>
                  </a:prstClr>
                </a:solidFill>
              </a:rPr>
              <a:pPr/>
              <a:t>8/16/2015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131173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7CBA6-CA2A-4158-A07A-774E5EDEE07A}" type="datetime1">
              <a:rPr lang="en-US" smtClean="0">
                <a:solidFill>
                  <a:prstClr val="black">
                    <a:tint val="75000"/>
                  </a:prstClr>
                </a:solidFill>
              </a:rPr>
              <a:pPr/>
              <a:t>8/16/2015</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258964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DE2B7-079F-4A3E-85C4-519141386CD3}" type="datetime1">
              <a:rPr lang="en-US" smtClean="0">
                <a:solidFill>
                  <a:prstClr val="black">
                    <a:tint val="75000"/>
                  </a:prstClr>
                </a:solidFill>
              </a:rPr>
              <a:pPr/>
              <a:t>8/16/2015</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466764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DBED1-8F41-4E2A-84FA-EC900252CBF6}" type="datetime1">
              <a:rPr lang="en-US" smtClean="0">
                <a:solidFill>
                  <a:prstClr val="black">
                    <a:tint val="75000"/>
                  </a:prstClr>
                </a:solidFill>
              </a:rPr>
              <a:pPr/>
              <a:t>8/16/2015</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580509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5"/>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7" cy="6880227"/>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3E275-2333-457D-B231-ACDEC9BE2BD1}" type="datetime1">
              <a:rPr lang="en-US" smtClean="0">
                <a:solidFill>
                  <a:prstClr val="black">
                    <a:tint val="75000"/>
                  </a:prstClr>
                </a:solidFill>
              </a:rPr>
              <a:pPr/>
              <a:t>8/16/2015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374172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0"/>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405" indent="0">
              <a:buNone/>
              <a:defRPr sz="3200"/>
            </a:lvl2pPr>
            <a:lvl3pPr marL="1018809" indent="0">
              <a:buNone/>
              <a:defRPr sz="2600"/>
            </a:lvl3pPr>
            <a:lvl4pPr marL="1528214" indent="0">
              <a:buNone/>
              <a:defRPr sz="2200"/>
            </a:lvl4pPr>
            <a:lvl5pPr marL="2037618" indent="0">
              <a:buNone/>
              <a:defRPr sz="2200"/>
            </a:lvl5pPr>
            <a:lvl6pPr marL="2547024" indent="0">
              <a:buNone/>
              <a:defRPr sz="2200"/>
            </a:lvl6pPr>
            <a:lvl7pPr marL="3056428" indent="0">
              <a:buNone/>
              <a:defRPr sz="2200"/>
            </a:lvl7pPr>
            <a:lvl8pPr marL="3565833" indent="0">
              <a:buNone/>
              <a:defRPr sz="2200"/>
            </a:lvl8pPr>
            <a:lvl9pPr marL="4075237" indent="0">
              <a:buNone/>
              <a:defRPr sz="2200"/>
            </a:lvl9pPr>
          </a:lstStyle>
          <a:p>
            <a:endParaRPr lang="en-US" dirty="0"/>
          </a:p>
        </p:txBody>
      </p:sp>
      <p:sp>
        <p:nvSpPr>
          <p:cNvPr id="4" name="Text Placeholder 3"/>
          <p:cNvSpPr>
            <a:spLocks noGrp="1"/>
          </p:cNvSpPr>
          <p:nvPr>
            <p:ph type="body" sz="half" idx="2"/>
          </p:nvPr>
        </p:nvSpPr>
        <p:spPr>
          <a:xfrm>
            <a:off x="1523444" y="7872097"/>
            <a:ext cx="4663440" cy="1180463"/>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07EFA-7667-4272-80CC-C78D5DB339E5}" type="datetime1">
              <a:rPr lang="en-US" smtClean="0">
                <a:solidFill>
                  <a:prstClr val="black">
                    <a:tint val="75000"/>
                  </a:prstClr>
                </a:solidFill>
              </a:rPr>
              <a:pPr/>
              <a:t>8/16/2015</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45899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C7A764-92AC-498C-A948-6B40651C68CD}" type="datetime1">
              <a:rPr lang="en-US" smtClean="0">
                <a:solidFill>
                  <a:prstClr val="black">
                    <a:tint val="75000"/>
                  </a:prstClr>
                </a:solidFill>
              </a:rPr>
              <a:pPr/>
              <a:t>8/16/2015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9909656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7"/>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5" y="537847"/>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69223-152C-48B7-829B-A8B733C6AC0A}" type="datetime1">
              <a:rPr lang="en-US" smtClean="0">
                <a:solidFill>
                  <a:prstClr val="black">
                    <a:tint val="75000"/>
                  </a:prstClr>
                </a:solidFill>
              </a:rPr>
              <a:pPr/>
              <a:t>8/16/2015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763960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solidFill>
                  <a:prstClr val="black">
                    <a:tint val="75000"/>
                  </a:prstClr>
                </a:solidFill>
              </a:rPr>
              <a:pPr/>
              <a:t>8/16/2015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50624527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solidFill>
                  <a:prstClr val="black">
                    <a:tint val="75000"/>
                  </a:prstClr>
                </a:solidFill>
              </a:rPr>
              <a:pPr/>
              <a:t>8/16/2015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63404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4"/>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2"/>
            <a:ext cx="6606540" cy="2200273"/>
          </a:xfrm>
        </p:spPr>
        <p:txBody>
          <a:bodyPr anchor="b"/>
          <a:lstStyle>
            <a:lvl1pPr marL="0" indent="0">
              <a:buNone/>
              <a:defRPr sz="2200">
                <a:solidFill>
                  <a:schemeClr val="tx1">
                    <a:tint val="75000"/>
                  </a:schemeClr>
                </a:solidFill>
              </a:defRPr>
            </a:lvl1pPr>
            <a:lvl2pPr marL="509405" indent="0">
              <a:buNone/>
              <a:defRPr sz="2000">
                <a:solidFill>
                  <a:schemeClr val="tx1">
                    <a:tint val="75000"/>
                  </a:schemeClr>
                </a:solidFill>
              </a:defRPr>
            </a:lvl2pPr>
            <a:lvl3pPr marL="1018809" indent="0">
              <a:buNone/>
              <a:defRPr sz="1800">
                <a:solidFill>
                  <a:schemeClr val="tx1">
                    <a:tint val="75000"/>
                  </a:schemeClr>
                </a:solidFill>
              </a:defRPr>
            </a:lvl3pPr>
            <a:lvl4pPr marL="1528214" indent="0">
              <a:buNone/>
              <a:defRPr sz="1600">
                <a:solidFill>
                  <a:schemeClr val="tx1">
                    <a:tint val="75000"/>
                  </a:schemeClr>
                </a:solidFill>
              </a:defRPr>
            </a:lvl4pPr>
            <a:lvl5pPr marL="2037618" indent="0">
              <a:buNone/>
              <a:defRPr sz="1600">
                <a:solidFill>
                  <a:schemeClr val="tx1">
                    <a:tint val="75000"/>
                  </a:schemeClr>
                </a:solidFill>
              </a:defRPr>
            </a:lvl5pPr>
            <a:lvl6pPr marL="2547024" indent="0">
              <a:buNone/>
              <a:defRPr sz="1600">
                <a:solidFill>
                  <a:schemeClr val="tx1">
                    <a:tint val="75000"/>
                  </a:schemeClr>
                </a:solidFill>
              </a:defRPr>
            </a:lvl6pPr>
            <a:lvl7pPr marL="3056428" indent="0">
              <a:buNone/>
              <a:defRPr sz="1600">
                <a:solidFill>
                  <a:schemeClr val="tx1">
                    <a:tint val="75000"/>
                  </a:schemeClr>
                </a:solidFill>
              </a:defRPr>
            </a:lvl7pPr>
            <a:lvl8pPr marL="3565833" indent="0">
              <a:buNone/>
              <a:defRPr sz="1600">
                <a:solidFill>
                  <a:schemeClr val="tx1">
                    <a:tint val="75000"/>
                  </a:schemeClr>
                </a:solidFill>
              </a:defRPr>
            </a:lvl8pPr>
            <a:lvl9pPr marL="407523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EE7BD-3C42-46C4-A835-3E3BDF1AE10E}" type="datetime1">
              <a:rPr lang="en-US" smtClean="0"/>
              <a:pPr/>
              <a:t>8/16/2015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83004466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solidFill>
                  <a:prstClr val="black">
                    <a:tint val="75000"/>
                  </a:prstClr>
                </a:solidFill>
              </a:rPr>
              <a:pPr/>
              <a:t>8/16/2015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717859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solidFill>
                  <a:prstClr val="black">
                    <a:tint val="75000"/>
                  </a:prstClr>
                </a:solidFill>
              </a:rPr>
              <a:pPr/>
              <a:t>8/16/2015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73775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C9F3C-5175-4E3A-98BB-AD089760102E}" type="datetime1">
              <a:rPr lang="en-US" smtClean="0"/>
              <a:pPr/>
              <a:t>8/16/2015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798838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7CBA6-CA2A-4158-A07A-774E5EDEE07A}" type="datetime1">
              <a:rPr lang="en-US" smtClean="0"/>
              <a:pPr/>
              <a:t>8/16/2015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907518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DE2B7-079F-4A3E-85C4-519141386CD3}" type="datetime1">
              <a:rPr lang="en-US" smtClean="0"/>
              <a:pPr/>
              <a:t>8/16/2015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00114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DBED1-8F41-4E2A-84FA-EC900252CBF6}" type="datetime1">
              <a:rPr lang="en-US" smtClean="0"/>
              <a:pPr/>
              <a:t>8/16/2015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38970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5"/>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7" cy="6880227"/>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3E275-2333-457D-B231-ACDEC9BE2BD1}" type="datetime1">
              <a:rPr lang="en-US" smtClean="0"/>
              <a:pPr/>
              <a:t>8/16/2015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439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0"/>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405" indent="0">
              <a:buNone/>
              <a:defRPr sz="3200"/>
            </a:lvl2pPr>
            <a:lvl3pPr marL="1018809" indent="0">
              <a:buNone/>
              <a:defRPr sz="2600"/>
            </a:lvl3pPr>
            <a:lvl4pPr marL="1528214" indent="0">
              <a:buNone/>
              <a:defRPr sz="2200"/>
            </a:lvl4pPr>
            <a:lvl5pPr marL="2037618" indent="0">
              <a:buNone/>
              <a:defRPr sz="2200"/>
            </a:lvl5pPr>
            <a:lvl6pPr marL="2547024" indent="0">
              <a:buNone/>
              <a:defRPr sz="2200"/>
            </a:lvl6pPr>
            <a:lvl7pPr marL="3056428" indent="0">
              <a:buNone/>
              <a:defRPr sz="2200"/>
            </a:lvl7pPr>
            <a:lvl8pPr marL="3565833" indent="0">
              <a:buNone/>
              <a:defRPr sz="2200"/>
            </a:lvl8pPr>
            <a:lvl9pPr marL="4075237" indent="0">
              <a:buNone/>
              <a:defRPr sz="2200"/>
            </a:lvl9pPr>
          </a:lstStyle>
          <a:p>
            <a:endParaRPr lang="en-US" dirty="0"/>
          </a:p>
        </p:txBody>
      </p:sp>
      <p:sp>
        <p:nvSpPr>
          <p:cNvPr id="4" name="Text Placeholder 3"/>
          <p:cNvSpPr>
            <a:spLocks noGrp="1"/>
          </p:cNvSpPr>
          <p:nvPr>
            <p:ph type="body" sz="half" idx="2"/>
          </p:nvPr>
        </p:nvSpPr>
        <p:spPr>
          <a:xfrm>
            <a:off x="1523444" y="7872097"/>
            <a:ext cx="4663440" cy="1180463"/>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07EFA-7667-4272-80CC-C78D5DB339E5}" type="datetime1">
              <a:rPr lang="en-US" smtClean="0"/>
              <a:pPr/>
              <a:t>8/16/2015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4120520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6" Type="http://schemas.openxmlformats.org/officeDocument/2006/relationships/theme" Target="../theme/theme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1" tIns="50941" rIns="101881"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1" tIns="50941" rIns="101881"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7"/>
          </a:xfrm>
          <a:prstGeom prst="rect">
            <a:avLst/>
          </a:prstGeom>
        </p:spPr>
        <p:txBody>
          <a:bodyPr vert="horz" lIns="101881" tIns="50941" rIns="101881" bIns="50941" rtlCol="0" anchor="ctr"/>
          <a:lstStyle>
            <a:lvl1pPr algn="l">
              <a:defRPr sz="1400">
                <a:solidFill>
                  <a:schemeClr val="tx1">
                    <a:tint val="75000"/>
                  </a:schemeClr>
                </a:solidFill>
              </a:defRPr>
            </a:lvl1pPr>
          </a:lstStyle>
          <a:p>
            <a:fld id="{3783A756-94F7-43CF-A3C1-1FB444D8776B}" type="datetime1">
              <a:rPr lang="en-US" smtClean="0"/>
              <a:pPr/>
              <a:t>8/16/2015</a:t>
            </a:fld>
            <a:endParaRPr lang="en-US" dirty="0"/>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01881" tIns="50941" rIns="101881" bIns="50941" rtlCol="0" anchor="ctr"/>
          <a:lstStyle>
            <a:lvl1pPr algn="ctr">
              <a:defRPr sz="1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01881" tIns="50941" rIns="101881" bIns="50941" rtlCol="0" anchor="ctr"/>
          <a:lstStyle>
            <a:lvl1pPr algn="r">
              <a:defRPr sz="1400">
                <a:solidFill>
                  <a:schemeClr val="tx1">
                    <a:tint val="75000"/>
                  </a:schemeClr>
                </a:solidFill>
              </a:defRPr>
            </a:lvl1p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37330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70" r:id="rId13"/>
    <p:sldLayoutId id="2147483671" r:id="rId14"/>
    <p:sldLayoutId id="2147483672" r:id="rId15"/>
    <p:sldLayoutId id="2147483675" r:id="rId16"/>
  </p:sldLayoutIdLst>
  <p:hf hdr="0" ftr="0" dt="0"/>
  <p:txStyles>
    <p:titleStyle>
      <a:lvl1pPr algn="ctr" defTabSz="1018809" rtl="0" eaLnBrk="1" latinLnBrk="0" hangingPunct="1">
        <a:spcBef>
          <a:spcPct val="0"/>
        </a:spcBef>
        <a:buNone/>
        <a:defRPr sz="5000" kern="1200">
          <a:solidFill>
            <a:schemeClr val="tx1"/>
          </a:solidFill>
          <a:latin typeface="+mj-lt"/>
          <a:ea typeface="+mj-ea"/>
          <a:cs typeface="+mj-cs"/>
        </a:defRPr>
      </a:lvl1pPr>
    </p:titleStyle>
    <p:bodyStyle>
      <a:lvl1pPr marL="382054" indent="-382054" algn="l" defTabSz="1018809"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82" indent="-318378" algn="l" defTabSz="1018809"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511" indent="-254702" algn="l" defTabSz="1018809"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91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21"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2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3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35"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94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1" tIns="50941" rIns="101881"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1" tIns="50941" rIns="101881"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7"/>
          </a:xfrm>
          <a:prstGeom prst="rect">
            <a:avLst/>
          </a:prstGeom>
        </p:spPr>
        <p:txBody>
          <a:bodyPr vert="horz" lIns="101881" tIns="50941" rIns="101881" bIns="50941" rtlCol="0" anchor="ctr"/>
          <a:lstStyle>
            <a:lvl1pPr algn="l">
              <a:defRPr sz="1400">
                <a:solidFill>
                  <a:schemeClr val="tx1">
                    <a:tint val="75000"/>
                  </a:schemeClr>
                </a:solidFill>
              </a:defRPr>
            </a:lvl1pPr>
          </a:lstStyle>
          <a:p>
            <a:fld id="{3783A756-94F7-43CF-A3C1-1FB444D8776B}" type="datetime1">
              <a:rPr lang="en-US" smtClean="0">
                <a:solidFill>
                  <a:prstClr val="black">
                    <a:tint val="75000"/>
                  </a:prstClr>
                </a:solidFill>
              </a:rPr>
              <a:pPr/>
              <a:t>8/16/2015</a:t>
            </a:fld>
            <a:endParaRPr lang="en-US" dirty="0">
              <a:solidFill>
                <a:prstClr val="black">
                  <a:tint val="75000"/>
                </a:prstClr>
              </a:solidFill>
            </a:endParaRPr>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01881" tIns="50941" rIns="101881" bIns="50941" rtlCol="0" anchor="ctr"/>
          <a:lstStyle>
            <a:lvl1pPr algn="ctr">
              <a:defRPr sz="14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01881" tIns="50941" rIns="101881" bIns="50941" rtlCol="0" anchor="ctr"/>
          <a:lstStyle>
            <a:lvl1pPr algn="r">
              <a:defRPr sz="1400">
                <a:solidFill>
                  <a:schemeClr val="tx1">
                    <a:tint val="75000"/>
                  </a:schemeClr>
                </a:solidFill>
              </a:defRPr>
            </a:lvl1pPr>
          </a:lstStyle>
          <a:p>
            <a:fld id="{F177B04D-AEB5-43ED-B9BA-B3D1EC9C9067}" type="slidenum">
              <a:rPr lang="en-US" smtClean="0">
                <a:solidFill>
                  <a:prstClr val="black">
                    <a:tint val="75000"/>
                  </a:prstClr>
                </a:solidFill>
              </a:rPr>
              <a:pPr/>
              <a:t>‹#›</a:t>
            </a:fld>
            <a:endParaRPr lang="en-US" dirty="0">
              <a:solidFill>
                <a:prstClr val="black">
                  <a:tint val="75000"/>
                </a:prstClr>
              </a:solidFill>
            </a:endParaRPr>
          </a:p>
        </p:txBody>
      </p:sp>
      <p:sp>
        <p:nvSpPr>
          <p:cNvPr id="7" name="Rectangle 6"/>
          <p:cNvSpPr/>
          <p:nvPr userDrawn="1"/>
        </p:nvSpPr>
        <p:spPr>
          <a:xfrm>
            <a:off x="3481388" y="9816576"/>
            <a:ext cx="3886200" cy="241824"/>
          </a:xfrm>
          <a:prstGeom prst="rect">
            <a:avLst/>
          </a:prstGeom>
        </p:spPr>
        <p:txBody>
          <a:bodyPr lIns="96378" tIns="48189" rIns="96378" bIns="48189">
            <a:spAutoFit/>
          </a:bodyPr>
          <a:lstStyle/>
          <a:p>
            <a:r>
              <a:rPr lang="en-US" sz="900" dirty="0" smtClean="0">
                <a:solidFill>
                  <a:prstClr val="black"/>
                </a:solidFill>
              </a:rPr>
              <a:t>Rev. Control:  11/10/2014 HSD – OSP and Susan Richmond</a:t>
            </a:r>
            <a:endParaRPr lang="en-US" sz="900" dirty="0">
              <a:solidFill>
                <a:prstClr val="black"/>
              </a:solidFill>
            </a:endParaRPr>
          </a:p>
        </p:txBody>
      </p:sp>
    </p:spTree>
    <p:extLst>
      <p:ext uri="{BB962C8B-B14F-4D97-AF65-F5344CB8AC3E}">
        <p14:creationId xmlns:p14="http://schemas.microsoft.com/office/powerpoint/2010/main" val="3668219601"/>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Lst>
  <p:hf hdr="0" ftr="0" dt="0"/>
  <p:txStyles>
    <p:titleStyle>
      <a:lvl1pPr algn="ctr" defTabSz="1018809" rtl="0" eaLnBrk="1" latinLnBrk="0" hangingPunct="1">
        <a:spcBef>
          <a:spcPct val="0"/>
        </a:spcBef>
        <a:buNone/>
        <a:defRPr sz="5000" kern="1200">
          <a:solidFill>
            <a:schemeClr val="tx1"/>
          </a:solidFill>
          <a:latin typeface="+mj-lt"/>
          <a:ea typeface="+mj-ea"/>
          <a:cs typeface="+mj-cs"/>
        </a:defRPr>
      </a:lvl1pPr>
    </p:titleStyle>
    <p:bodyStyle>
      <a:lvl1pPr marL="382054" indent="-382054" algn="l" defTabSz="1018809"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82" indent="-318378" algn="l" defTabSz="1018809"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511" indent="-254702" algn="l" defTabSz="1018809"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91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21"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2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3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35"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94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hsd.k12.or.us/Departments/PrintShop/WebSubmissionForms.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2"/>
          <p:cNvSpPr>
            <a:spLocks noGrp="1"/>
          </p:cNvSpPr>
          <p:nvPr>
            <p:ph type="sldNum" sz="quarter" idx="12"/>
          </p:nvPr>
        </p:nvSpPr>
        <p:spPr>
          <a:xfrm>
            <a:off x="7310914" y="7102970"/>
            <a:ext cx="2380298" cy="408013"/>
          </a:xfrm>
        </p:spPr>
        <p:txBody>
          <a:bodyPr/>
          <a:lstStyle/>
          <a:p>
            <a:fld id="{D192E466-86B2-498F-86F8-110F8D9584F2}" type="slidenum">
              <a:rPr lang="en-US" smtClean="0"/>
              <a:pPr/>
              <a:t>1</a:t>
            </a:fld>
            <a:endParaRPr lang="en-US" dirty="0"/>
          </a:p>
        </p:txBody>
      </p:sp>
      <p:sp>
        <p:nvSpPr>
          <p:cNvPr id="22" name="Right Triangle 21"/>
          <p:cNvSpPr/>
          <p:nvPr/>
        </p:nvSpPr>
        <p:spPr>
          <a:xfrm rot="5400000" flipH="1">
            <a:off x="660173" y="7641998"/>
            <a:ext cx="1756229" cy="3076575"/>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Right Triangle 22"/>
          <p:cNvSpPr/>
          <p:nvPr/>
        </p:nvSpPr>
        <p:spPr>
          <a:xfrm rot="16200000" flipH="1">
            <a:off x="5476308" y="-699521"/>
            <a:ext cx="1596571" cy="2995613"/>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nvGrpSpPr>
          <p:cNvPr id="4" name="Group 3"/>
          <p:cNvGrpSpPr/>
          <p:nvPr/>
        </p:nvGrpSpPr>
        <p:grpSpPr>
          <a:xfrm>
            <a:off x="762000" y="1447800"/>
            <a:ext cx="5829300" cy="4764435"/>
            <a:chOff x="815669" y="1479530"/>
            <a:chExt cx="5829300" cy="4764435"/>
          </a:xfrm>
        </p:grpSpPr>
        <p:grpSp>
          <p:nvGrpSpPr>
            <p:cNvPr id="16" name="Group 15"/>
            <p:cNvGrpSpPr/>
            <p:nvPr/>
          </p:nvGrpSpPr>
          <p:grpSpPr>
            <a:xfrm>
              <a:off x="815669" y="1479530"/>
              <a:ext cx="5829300" cy="4764435"/>
              <a:chOff x="767688" y="44945"/>
              <a:chExt cx="5486400" cy="4547869"/>
            </a:xfrm>
          </p:grpSpPr>
          <p:sp>
            <p:nvSpPr>
              <p:cNvPr id="17" name="TextBox 16"/>
              <p:cNvSpPr txBox="1"/>
              <p:nvPr/>
            </p:nvSpPr>
            <p:spPr>
              <a:xfrm>
                <a:off x="767688" y="3001333"/>
                <a:ext cx="5486400" cy="1591481"/>
              </a:xfrm>
              <a:prstGeom prst="rect">
                <a:avLst/>
              </a:prstGeom>
              <a:noFill/>
              <a:ln>
                <a:noFill/>
              </a:ln>
            </p:spPr>
            <p:txBody>
              <a:bodyPr wrap="square" lIns="96661" tIns="48331" rIns="96661" bIns="48331" rtlCol="0">
                <a:spAutoFit/>
              </a:bodyPr>
              <a:lstStyle/>
              <a:p>
                <a:r>
                  <a:rPr lang="en-US" sz="3400" b="1" dirty="0" smtClean="0">
                    <a:effectLst>
                      <a:outerShdw blurRad="38100" dist="38100" dir="2700000" algn="tl">
                        <a:srgbClr val="000000">
                          <a:alpha val="43137"/>
                        </a:srgbClr>
                      </a:outerShdw>
                    </a:effectLst>
                  </a:rPr>
                  <a:t>Teacher Directions</a:t>
                </a:r>
              </a:p>
              <a:p>
                <a:r>
                  <a:rPr lang="en-US" sz="3400" b="1" dirty="0" smtClean="0">
                    <a:effectLst>
                      <a:outerShdw blurRad="38100" dist="38100" dir="2700000" algn="tl">
                        <a:srgbClr val="000000">
                          <a:alpha val="43137"/>
                        </a:srgbClr>
                      </a:outerShdw>
                    </a:effectLst>
                  </a:rPr>
                  <a:t>Quarter </a:t>
                </a:r>
                <a:r>
                  <a:rPr lang="en-US" sz="3400" b="1" dirty="0">
                    <a:effectLst>
                      <a:outerShdw blurRad="38100" dist="38100" dir="2700000" algn="tl">
                        <a:srgbClr val="000000">
                          <a:alpha val="43137"/>
                        </a:srgbClr>
                      </a:outerShdw>
                    </a:effectLst>
                  </a:rPr>
                  <a:t>1 Pre-Assessment</a:t>
                </a:r>
              </a:p>
              <a:p>
                <a:pPr algn="ctr"/>
                <a:endParaRPr lang="en-US" sz="3400" b="1" dirty="0">
                  <a:effectLst>
                    <a:outerShdw blurRad="38100" dist="38100" dir="2700000" algn="tl">
                      <a:srgbClr val="000000">
                        <a:alpha val="43137"/>
                      </a:srgbClr>
                    </a:outerShdw>
                  </a:effectLst>
                </a:endParaRPr>
              </a:p>
            </p:txBody>
          </p:sp>
          <p:sp>
            <p:nvSpPr>
              <p:cNvPr id="19" name="Rectangle 18"/>
              <p:cNvSpPr/>
              <p:nvPr/>
            </p:nvSpPr>
            <p:spPr>
              <a:xfrm>
                <a:off x="914400" y="44945"/>
                <a:ext cx="1727652" cy="830997"/>
              </a:xfrm>
              <a:prstGeom prst="rect">
                <a:avLst/>
              </a:prstGeom>
            </p:spPr>
            <p:txBody>
              <a:bodyPr wrap="none">
                <a:spAutoFit/>
              </a:bodyPr>
              <a:lstStyle/>
              <a:p>
                <a:r>
                  <a:rPr lang="en-US" sz="5100" b="1" dirty="0">
                    <a:effectLst>
                      <a:outerShdw blurRad="38100" dist="38100" dir="2700000" algn="tl">
                        <a:srgbClr val="000000">
                          <a:alpha val="43137"/>
                        </a:srgbClr>
                      </a:outerShdw>
                    </a:effectLst>
                  </a:rPr>
                  <a:t>Grade</a:t>
                </a:r>
              </a:p>
            </p:txBody>
          </p:sp>
        </p:grpSp>
        <p:sp>
          <p:nvSpPr>
            <p:cNvPr id="18" name="Parallelogram 17"/>
            <p:cNvSpPr/>
            <p:nvPr/>
          </p:nvSpPr>
          <p:spPr>
            <a:xfrm rot="1293572" flipH="1">
              <a:off x="1031136" y="2725596"/>
              <a:ext cx="2352248" cy="1620569"/>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18809" rtl="0" eaLnBrk="1" latinLnBrk="0" hangingPunct="1">
                <a:defRPr sz="2000" kern="1200">
                  <a:solidFill>
                    <a:schemeClr val="lt1"/>
                  </a:solidFill>
                  <a:latin typeface="+mn-lt"/>
                  <a:ea typeface="+mn-ea"/>
                  <a:cs typeface="+mn-cs"/>
                </a:defRPr>
              </a:lvl1pPr>
              <a:lvl2pPr marL="509405" algn="l" defTabSz="1018809" rtl="0" eaLnBrk="1" latinLnBrk="0" hangingPunct="1">
                <a:defRPr sz="2000" kern="1200">
                  <a:solidFill>
                    <a:schemeClr val="lt1"/>
                  </a:solidFill>
                  <a:latin typeface="+mn-lt"/>
                  <a:ea typeface="+mn-ea"/>
                  <a:cs typeface="+mn-cs"/>
                </a:defRPr>
              </a:lvl2pPr>
              <a:lvl3pPr marL="1018809" algn="l" defTabSz="1018809" rtl="0" eaLnBrk="1" latinLnBrk="0" hangingPunct="1">
                <a:defRPr sz="2000" kern="1200">
                  <a:solidFill>
                    <a:schemeClr val="lt1"/>
                  </a:solidFill>
                  <a:latin typeface="+mn-lt"/>
                  <a:ea typeface="+mn-ea"/>
                  <a:cs typeface="+mn-cs"/>
                </a:defRPr>
              </a:lvl3pPr>
              <a:lvl4pPr marL="1528214" algn="l" defTabSz="1018809" rtl="0" eaLnBrk="1" latinLnBrk="0" hangingPunct="1">
                <a:defRPr sz="2000" kern="1200">
                  <a:solidFill>
                    <a:schemeClr val="lt1"/>
                  </a:solidFill>
                  <a:latin typeface="+mn-lt"/>
                  <a:ea typeface="+mn-ea"/>
                  <a:cs typeface="+mn-cs"/>
                </a:defRPr>
              </a:lvl4pPr>
              <a:lvl5pPr marL="2037618" algn="l" defTabSz="1018809" rtl="0" eaLnBrk="1" latinLnBrk="0" hangingPunct="1">
                <a:defRPr sz="2000" kern="1200">
                  <a:solidFill>
                    <a:schemeClr val="lt1"/>
                  </a:solidFill>
                  <a:latin typeface="+mn-lt"/>
                  <a:ea typeface="+mn-ea"/>
                  <a:cs typeface="+mn-cs"/>
                </a:defRPr>
              </a:lvl5pPr>
              <a:lvl6pPr marL="2547024" algn="l" defTabSz="1018809" rtl="0" eaLnBrk="1" latinLnBrk="0" hangingPunct="1">
                <a:defRPr sz="2000" kern="1200">
                  <a:solidFill>
                    <a:schemeClr val="lt1"/>
                  </a:solidFill>
                  <a:latin typeface="+mn-lt"/>
                  <a:ea typeface="+mn-ea"/>
                  <a:cs typeface="+mn-cs"/>
                </a:defRPr>
              </a:lvl6pPr>
              <a:lvl7pPr marL="3056428" algn="l" defTabSz="1018809" rtl="0" eaLnBrk="1" latinLnBrk="0" hangingPunct="1">
                <a:defRPr sz="2000" kern="1200">
                  <a:solidFill>
                    <a:schemeClr val="lt1"/>
                  </a:solidFill>
                  <a:latin typeface="+mn-lt"/>
                  <a:ea typeface="+mn-ea"/>
                  <a:cs typeface="+mn-cs"/>
                </a:defRPr>
              </a:lvl7pPr>
              <a:lvl8pPr marL="3565833" algn="l" defTabSz="1018809" rtl="0" eaLnBrk="1" latinLnBrk="0" hangingPunct="1">
                <a:defRPr sz="2000" kern="1200">
                  <a:solidFill>
                    <a:schemeClr val="lt1"/>
                  </a:solidFill>
                  <a:latin typeface="+mn-lt"/>
                  <a:ea typeface="+mn-ea"/>
                  <a:cs typeface="+mn-cs"/>
                </a:defRPr>
              </a:lvl8pPr>
              <a:lvl9pPr marL="4075237" algn="l" defTabSz="1018809" rtl="0" eaLnBrk="1" latinLnBrk="0" hangingPunct="1">
                <a:defRPr sz="2000" kern="1200">
                  <a:solidFill>
                    <a:schemeClr val="lt1"/>
                  </a:solidFill>
                  <a:latin typeface="+mn-lt"/>
                  <a:ea typeface="+mn-ea"/>
                  <a:cs typeface="+mn-cs"/>
                </a:defRPr>
              </a:lvl9pPr>
            </a:lstStyle>
            <a:p>
              <a:pPr algn="ctr"/>
              <a:endParaRPr lang="en-US" dirty="0"/>
            </a:p>
          </p:txBody>
        </p:sp>
        <p:sp>
          <p:nvSpPr>
            <p:cNvPr id="20" name="Parallelogram 19"/>
            <p:cNvSpPr/>
            <p:nvPr/>
          </p:nvSpPr>
          <p:spPr>
            <a:xfrm>
              <a:off x="1371601" y="2703148"/>
              <a:ext cx="2039324" cy="1665463"/>
            </a:xfrm>
            <a:prstGeom prst="parallelogram">
              <a:avLst/>
            </a:prstGeom>
            <a:gradFill>
              <a:gsLst>
                <a:gs pos="0">
                  <a:srgbClr val="DDEBCF"/>
                </a:gs>
                <a:gs pos="50000">
                  <a:srgbClr val="9CB86E"/>
                </a:gs>
                <a:gs pos="100000">
                  <a:srgbClr val="156B1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18809" rtl="0" eaLnBrk="1" latinLnBrk="0" hangingPunct="1">
                <a:defRPr sz="2000" kern="1200">
                  <a:solidFill>
                    <a:schemeClr val="lt1"/>
                  </a:solidFill>
                  <a:latin typeface="+mn-lt"/>
                  <a:ea typeface="+mn-ea"/>
                  <a:cs typeface="+mn-cs"/>
                </a:defRPr>
              </a:lvl1pPr>
              <a:lvl2pPr marL="509405" algn="l" defTabSz="1018809" rtl="0" eaLnBrk="1" latinLnBrk="0" hangingPunct="1">
                <a:defRPr sz="2000" kern="1200">
                  <a:solidFill>
                    <a:schemeClr val="lt1"/>
                  </a:solidFill>
                  <a:latin typeface="+mn-lt"/>
                  <a:ea typeface="+mn-ea"/>
                  <a:cs typeface="+mn-cs"/>
                </a:defRPr>
              </a:lvl2pPr>
              <a:lvl3pPr marL="1018809" algn="l" defTabSz="1018809" rtl="0" eaLnBrk="1" latinLnBrk="0" hangingPunct="1">
                <a:defRPr sz="2000" kern="1200">
                  <a:solidFill>
                    <a:schemeClr val="lt1"/>
                  </a:solidFill>
                  <a:latin typeface="+mn-lt"/>
                  <a:ea typeface="+mn-ea"/>
                  <a:cs typeface="+mn-cs"/>
                </a:defRPr>
              </a:lvl3pPr>
              <a:lvl4pPr marL="1528214" algn="l" defTabSz="1018809" rtl="0" eaLnBrk="1" latinLnBrk="0" hangingPunct="1">
                <a:defRPr sz="2000" kern="1200">
                  <a:solidFill>
                    <a:schemeClr val="lt1"/>
                  </a:solidFill>
                  <a:latin typeface="+mn-lt"/>
                  <a:ea typeface="+mn-ea"/>
                  <a:cs typeface="+mn-cs"/>
                </a:defRPr>
              </a:lvl4pPr>
              <a:lvl5pPr marL="2037618" algn="l" defTabSz="1018809" rtl="0" eaLnBrk="1" latinLnBrk="0" hangingPunct="1">
                <a:defRPr sz="2000" kern="1200">
                  <a:solidFill>
                    <a:schemeClr val="lt1"/>
                  </a:solidFill>
                  <a:latin typeface="+mn-lt"/>
                  <a:ea typeface="+mn-ea"/>
                  <a:cs typeface="+mn-cs"/>
                </a:defRPr>
              </a:lvl5pPr>
              <a:lvl6pPr marL="2547024" algn="l" defTabSz="1018809" rtl="0" eaLnBrk="1" latinLnBrk="0" hangingPunct="1">
                <a:defRPr sz="2000" kern="1200">
                  <a:solidFill>
                    <a:schemeClr val="lt1"/>
                  </a:solidFill>
                  <a:latin typeface="+mn-lt"/>
                  <a:ea typeface="+mn-ea"/>
                  <a:cs typeface="+mn-cs"/>
                </a:defRPr>
              </a:lvl6pPr>
              <a:lvl7pPr marL="3056428" algn="l" defTabSz="1018809" rtl="0" eaLnBrk="1" latinLnBrk="0" hangingPunct="1">
                <a:defRPr sz="2000" kern="1200">
                  <a:solidFill>
                    <a:schemeClr val="lt1"/>
                  </a:solidFill>
                  <a:latin typeface="+mn-lt"/>
                  <a:ea typeface="+mn-ea"/>
                  <a:cs typeface="+mn-cs"/>
                </a:defRPr>
              </a:lvl7pPr>
              <a:lvl8pPr marL="3565833" algn="l" defTabSz="1018809" rtl="0" eaLnBrk="1" latinLnBrk="0" hangingPunct="1">
                <a:defRPr sz="2000" kern="1200">
                  <a:solidFill>
                    <a:schemeClr val="lt1"/>
                  </a:solidFill>
                  <a:latin typeface="+mn-lt"/>
                  <a:ea typeface="+mn-ea"/>
                  <a:cs typeface="+mn-cs"/>
                </a:defRPr>
              </a:lvl8pPr>
              <a:lvl9pPr marL="4075237" algn="l" defTabSz="1018809" rtl="0" eaLnBrk="1" latinLnBrk="0" hangingPunct="1">
                <a:defRPr sz="2000" kern="1200">
                  <a:solidFill>
                    <a:schemeClr val="lt1"/>
                  </a:solidFill>
                  <a:latin typeface="+mn-lt"/>
                  <a:ea typeface="+mn-ea"/>
                  <a:cs typeface="+mn-cs"/>
                </a:defRPr>
              </a:lvl9pPr>
            </a:lstStyle>
            <a:p>
              <a:pPr algn="ctr"/>
              <a:endParaRPr lang="en-US" dirty="0"/>
            </a:p>
          </p:txBody>
        </p:sp>
        <p:sp>
          <p:nvSpPr>
            <p:cNvPr id="25" name="Rectangle 24"/>
            <p:cNvSpPr/>
            <p:nvPr/>
          </p:nvSpPr>
          <p:spPr>
            <a:xfrm>
              <a:off x="1911137" y="3070066"/>
              <a:ext cx="988762" cy="923330"/>
            </a:xfrm>
            <a:prstGeom prst="rect">
              <a:avLst/>
            </a:prstGeom>
            <a:solidFill>
              <a:schemeClr val="accent3">
                <a:lumMod val="20000"/>
                <a:lumOff val="80000"/>
              </a:schemeClr>
            </a:solidFill>
            <a:ln>
              <a:solidFill>
                <a:srgbClr val="00206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5400" b="1" kern="0" dirty="0">
                  <a:ln w="11430"/>
                  <a:solidFill>
                    <a:srgbClr val="002060"/>
                  </a:solidFill>
                  <a:effectLst>
                    <a:outerShdw blurRad="80000" dist="40000" dir="5040000" algn="tl">
                      <a:srgbClr val="000000">
                        <a:alpha val="30000"/>
                      </a:srgbClr>
                    </a:outerShdw>
                  </a:effectLst>
                  <a:latin typeface="Franklin Gothic Book"/>
                </a:rPr>
                <a:t>6</a:t>
              </a:r>
              <a:r>
                <a:rPr kumimoji="0" lang="en-US" sz="5400" b="1" i="0" u="none" strike="noStrike" kern="0" cap="none" spc="0" normalizeH="0" baseline="0" noProof="0" dirty="0" smtClean="0">
                  <a:ln w="11430"/>
                  <a:solidFill>
                    <a:srgbClr val="002060"/>
                  </a:solidFill>
                  <a:effectLst>
                    <a:outerShdw blurRad="80000" dist="40000" dir="5040000" algn="tl">
                      <a:srgbClr val="000000">
                        <a:alpha val="30000"/>
                      </a:srgbClr>
                    </a:outerShdw>
                  </a:effectLst>
                  <a:uLnTx/>
                  <a:uFillTx/>
                  <a:latin typeface="Franklin Gothic Book"/>
                </a:rPr>
                <a:t> </a:t>
              </a:r>
            </a:p>
          </p:txBody>
        </p:sp>
      </p:grpSp>
      <p:sp>
        <p:nvSpPr>
          <p:cNvPr id="5" name="TextBox 4"/>
          <p:cNvSpPr txBox="1"/>
          <p:nvPr/>
        </p:nvSpPr>
        <p:spPr>
          <a:xfrm>
            <a:off x="1130781" y="5860432"/>
            <a:ext cx="3352800" cy="2800767"/>
          </a:xfrm>
          <a:prstGeom prst="rect">
            <a:avLst/>
          </a:prstGeom>
          <a:noFill/>
          <a:ln>
            <a:noFill/>
          </a:ln>
        </p:spPr>
        <p:txBody>
          <a:bodyPr wrap="square" rtlCol="0">
            <a:spAutoFit/>
          </a:bodyPr>
          <a:lstStyle/>
          <a:p>
            <a:r>
              <a:rPr lang="en-US" sz="1300" b="1" u="sng" dirty="0">
                <a:effectLst>
                  <a:outerShdw blurRad="38100" dist="38100" dir="2700000" algn="tl">
                    <a:srgbClr val="000000">
                      <a:alpha val="43137"/>
                    </a:srgbClr>
                  </a:outerShdw>
                </a:effectLst>
              </a:rPr>
              <a:t>Readin</a:t>
            </a:r>
            <a:r>
              <a:rPr lang="en-US" sz="1300" b="1" dirty="0">
                <a:effectLst>
                  <a:outerShdw blurRad="38100" dist="38100" dir="2700000" algn="tl">
                    <a:srgbClr val="000000">
                      <a:alpha val="43137"/>
                    </a:srgbClr>
                  </a:outerShdw>
                </a:effectLst>
              </a:rPr>
              <a:t>g</a:t>
            </a:r>
          </a:p>
          <a:p>
            <a:r>
              <a:rPr lang="en-US" sz="1300" b="1" dirty="0">
                <a:solidFill>
                  <a:srgbClr val="C00000"/>
                </a:solidFill>
              </a:rPr>
              <a:t>12</a:t>
            </a:r>
            <a:r>
              <a:rPr lang="en-US" sz="1300" b="1" dirty="0"/>
              <a:t> </a:t>
            </a:r>
            <a:r>
              <a:rPr lang="en-US" sz="1300" b="1" dirty="0" smtClean="0"/>
              <a:t>Selected Response </a:t>
            </a:r>
            <a:r>
              <a:rPr lang="en-US" sz="1300" b="1" dirty="0"/>
              <a:t>Items</a:t>
            </a:r>
            <a:r>
              <a:rPr lang="en-US" sz="1300" b="1" dirty="0">
                <a:solidFill>
                  <a:srgbClr val="C00000"/>
                </a:solidFill>
              </a:rPr>
              <a:t> </a:t>
            </a:r>
          </a:p>
          <a:p>
            <a:r>
              <a:rPr lang="en-US" sz="1300" b="1" dirty="0">
                <a:solidFill>
                  <a:srgbClr val="C00000"/>
                </a:solidFill>
              </a:rPr>
              <a:t>  1 </a:t>
            </a:r>
            <a:r>
              <a:rPr lang="en-US" sz="1300" b="1" dirty="0"/>
              <a:t>Constructed Response </a:t>
            </a:r>
          </a:p>
          <a:p>
            <a:r>
              <a:rPr lang="en-US" sz="1300" b="1" u="sng" dirty="0">
                <a:effectLst>
                  <a:outerShdw blurRad="38100" dist="38100" dir="2700000" algn="tl">
                    <a:srgbClr val="000000">
                      <a:alpha val="43137"/>
                    </a:srgbClr>
                  </a:outerShdw>
                </a:effectLst>
              </a:rPr>
              <a:t>Research</a:t>
            </a:r>
          </a:p>
          <a:p>
            <a:r>
              <a:rPr lang="en-US" sz="1300" b="1" dirty="0">
                <a:solidFill>
                  <a:srgbClr val="C00000"/>
                </a:solidFill>
              </a:rPr>
              <a:t>  3</a:t>
            </a:r>
            <a:r>
              <a:rPr lang="en-US" sz="1300" b="1" dirty="0"/>
              <a:t> </a:t>
            </a:r>
            <a:r>
              <a:rPr lang="en-US" sz="1300" b="1" dirty="0" smtClean="0"/>
              <a:t>Constructed Response</a:t>
            </a:r>
            <a:endParaRPr lang="en-US" sz="1300" b="1" dirty="0"/>
          </a:p>
          <a:p>
            <a:r>
              <a:rPr lang="en-US" sz="1300" b="1" u="sng" dirty="0">
                <a:effectLst>
                  <a:outerShdw blurRad="38100" dist="38100" dir="2700000" algn="tl">
                    <a:srgbClr val="000000">
                      <a:alpha val="43137"/>
                    </a:srgbClr>
                  </a:outerShdw>
                </a:effectLst>
              </a:rPr>
              <a:t>Writing</a:t>
            </a:r>
          </a:p>
          <a:p>
            <a:r>
              <a:rPr lang="en-US" sz="1300" b="1" dirty="0"/>
              <a:t>  </a:t>
            </a:r>
            <a:r>
              <a:rPr lang="en-US" sz="1300" b="1" dirty="0">
                <a:solidFill>
                  <a:srgbClr val="FF0000"/>
                </a:solidFill>
              </a:rPr>
              <a:t>1</a:t>
            </a:r>
            <a:r>
              <a:rPr lang="en-US" sz="1300" b="1" dirty="0"/>
              <a:t> Full Composition (Performance Task)</a:t>
            </a:r>
          </a:p>
          <a:p>
            <a:r>
              <a:rPr lang="en-US" sz="1300" b="1" dirty="0"/>
              <a:t>  </a:t>
            </a:r>
            <a:r>
              <a:rPr lang="en-US" sz="1300" b="1" dirty="0">
                <a:solidFill>
                  <a:srgbClr val="C00000"/>
                </a:solidFill>
              </a:rPr>
              <a:t>1</a:t>
            </a:r>
            <a:r>
              <a:rPr lang="en-US" sz="1300" b="1" dirty="0"/>
              <a:t> Brief Write </a:t>
            </a:r>
          </a:p>
          <a:p>
            <a:r>
              <a:rPr lang="en-US" sz="1300" b="1" dirty="0"/>
              <a:t>  </a:t>
            </a:r>
            <a:r>
              <a:rPr lang="en-US" sz="1300" b="1" dirty="0">
                <a:solidFill>
                  <a:srgbClr val="C00000"/>
                </a:solidFill>
              </a:rPr>
              <a:t>1 </a:t>
            </a:r>
            <a:r>
              <a:rPr lang="en-US" sz="1300" b="1" dirty="0"/>
              <a:t>Write to Revise </a:t>
            </a:r>
          </a:p>
          <a:p>
            <a:r>
              <a:rPr lang="en-US" sz="1300" b="1" u="sng" dirty="0">
                <a:effectLst>
                  <a:outerShdw blurRad="38100" dist="38100" dir="2700000" algn="tl">
                    <a:srgbClr val="000000">
                      <a:alpha val="43137"/>
                    </a:srgbClr>
                  </a:outerShdw>
                </a:effectLst>
              </a:rPr>
              <a:t>Writing w/ Integrated Language</a:t>
            </a:r>
          </a:p>
          <a:p>
            <a:r>
              <a:rPr lang="en-US" sz="1300" b="1" dirty="0"/>
              <a:t>  </a:t>
            </a:r>
            <a:r>
              <a:rPr lang="en-US" sz="1300" b="1" dirty="0">
                <a:solidFill>
                  <a:srgbClr val="C00000"/>
                </a:solidFill>
              </a:rPr>
              <a:t>1 </a:t>
            </a:r>
            <a:r>
              <a:rPr lang="en-US" sz="1300" b="1" dirty="0"/>
              <a:t>Language/Vocabulary</a:t>
            </a:r>
          </a:p>
          <a:p>
            <a:r>
              <a:rPr lang="en-US" sz="1300" b="1" dirty="0"/>
              <a:t>  </a:t>
            </a:r>
            <a:r>
              <a:rPr lang="en-US" sz="1300" b="1" dirty="0">
                <a:solidFill>
                  <a:srgbClr val="FF0000"/>
                </a:solidFill>
              </a:rPr>
              <a:t>1</a:t>
            </a:r>
            <a:r>
              <a:rPr lang="en-US" sz="1300" b="1" dirty="0"/>
              <a:t> Edit/Clarify</a:t>
            </a:r>
          </a:p>
          <a:p>
            <a:endParaRPr lang="en-US" dirty="0"/>
          </a:p>
        </p:txBody>
      </p:sp>
      <p:pic>
        <p:nvPicPr>
          <p:cNvPr id="7" name="Picture 6"/>
          <p:cNvPicPr>
            <a:picLocks noChangeAspect="1"/>
          </p:cNvPicPr>
          <p:nvPr/>
        </p:nvPicPr>
        <p:blipFill>
          <a:blip r:embed="rId3"/>
          <a:stretch>
            <a:fillRect/>
          </a:stretch>
        </p:blipFill>
        <p:spPr>
          <a:xfrm>
            <a:off x="4591862" y="7494417"/>
            <a:ext cx="2719052" cy="877900"/>
          </a:xfrm>
          <a:prstGeom prst="rect">
            <a:avLst/>
          </a:prstGeom>
        </p:spPr>
      </p:pic>
    </p:spTree>
    <p:extLst>
      <p:ext uri="{BB962C8B-B14F-4D97-AF65-F5344CB8AC3E}">
        <p14:creationId xmlns:p14="http://schemas.microsoft.com/office/powerpoint/2010/main" val="2524528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sldNum" sz="quarter" idx="4294967295"/>
          </p:nvPr>
        </p:nvSpPr>
        <p:spPr>
          <a:xfrm>
            <a:off x="6557964" y="9372467"/>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t>10</a:t>
            </a:fld>
            <a:endParaRPr dirty="0">
              <a:solidFill>
                <a:srgbClr val="888888"/>
              </a:solidFill>
            </a:endParaRPr>
          </a:p>
        </p:txBody>
      </p:sp>
      <p:graphicFrame>
        <p:nvGraphicFramePr>
          <p:cNvPr id="148" name="Table 148"/>
          <p:cNvGraphicFramePr/>
          <p:nvPr>
            <p:extLst>
              <p:ext uri="{D42A27DB-BD31-4B8C-83A1-F6EECF244321}">
                <p14:modId xmlns:p14="http://schemas.microsoft.com/office/powerpoint/2010/main" val="1443746923"/>
              </p:ext>
            </p:extLst>
          </p:nvPr>
        </p:nvGraphicFramePr>
        <p:xfrm>
          <a:off x="327986" y="518160"/>
          <a:ext cx="6995160" cy="5953034"/>
        </p:xfrm>
        <a:graphic>
          <a:graphicData uri="http://schemas.openxmlformats.org/drawingml/2006/table">
            <a:tbl>
              <a:tblPr firstRow="1"/>
              <a:tblGrid>
                <a:gridCol w="967414"/>
                <a:gridCol w="6027746"/>
              </a:tblGrid>
              <a:tr h="798286">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b="0" i="1" dirty="0" smtClean="0">
                          <a:effectLst/>
                        </a:rPr>
                        <a:t>A </a:t>
                      </a:r>
                      <a:r>
                        <a:rPr lang="en-US" sz="1000" b="0" i="1" strike="noStrike" dirty="0" smtClean="0">
                          <a:solidFill>
                            <a:schemeClr val="tx1"/>
                          </a:solidFill>
                          <a:effectLst/>
                        </a:rPr>
                        <a:t>note</a:t>
                      </a:r>
                      <a:r>
                        <a:rPr lang="en-US" sz="1000" b="0" i="1" dirty="0" smtClean="0">
                          <a:solidFill>
                            <a:schemeClr val="tx1"/>
                          </a:solidFill>
                          <a:effectLst/>
                        </a:rPr>
                        <a:t> </a:t>
                      </a:r>
                      <a:r>
                        <a:rPr lang="en-US" sz="1000" b="0" i="1" dirty="0" smtClean="0">
                          <a:effectLst/>
                        </a:rPr>
                        <a:t>about constructed responses:  Constructed </a:t>
                      </a:r>
                      <a:r>
                        <a:rPr lang="en-US" sz="1000" b="0" i="1" baseline="0" dirty="0" smtClean="0">
                          <a:effectLst/>
                        </a:rPr>
                        <a:t>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p>
                      <a:pPr marL="0" marR="0" lvl="0" indent="0" algn="l" defTabSz="1018809" rtl="0" eaLnBrk="1" fontAlgn="auto" latinLnBrk="0" hangingPunct="1">
                        <a:lnSpc>
                          <a:spcPct val="100000"/>
                        </a:lnSpc>
                        <a:spcBef>
                          <a:spcPts val="0"/>
                        </a:spcBef>
                        <a:spcAft>
                          <a:spcPts val="0"/>
                        </a:spcAft>
                        <a:buClrTx/>
                        <a:buSzTx/>
                        <a:buFontTx/>
                        <a:buNone/>
                        <a:tabLst/>
                        <a:defRPr sz="1800" b="0" i="0"/>
                      </a:pPr>
                      <a:endParaRPr lang="en-US" sz="1000" b="0" i="1" baseline="0" dirty="0" smtClean="0">
                        <a:effectLst/>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tcPr>
                </a:tc>
                <a:tc hMerge="1">
                  <a:txBody>
                    <a:bodyPr/>
                    <a:lstStyle/>
                    <a:p>
                      <a:endParaRPr lang="en-US"/>
                    </a:p>
                  </a:txBody>
                  <a:tcPr/>
                </a:tc>
              </a:tr>
              <a:tr h="21336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400" b="1" dirty="0" smtClean="0"/>
                        <a:t>Quarter 1 Pre-Assessment Constructed Response</a:t>
                      </a:r>
                      <a:r>
                        <a:rPr lang="en-US" sz="1400" b="1" baseline="0" dirty="0" smtClean="0"/>
                        <a:t> Answer Key</a:t>
                      </a:r>
                      <a:endParaRPr lang="en-US" sz="1400" b="1" dirty="0" smtClean="0"/>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13360">
                <a:tc gridSpan="2">
                  <a:txBody>
                    <a:bodyPr/>
                    <a:lstStyle/>
                    <a:p>
                      <a:pPr lvl="0" algn="l">
                        <a:defRPr sz="1800" b="0" i="0"/>
                      </a:pPr>
                      <a:r>
                        <a:rPr sz="1400" b="1" dirty="0">
                          <a:latin typeface="+mn-lt"/>
                        </a:rPr>
                        <a:t>Standard </a:t>
                      </a:r>
                      <a:r>
                        <a:rPr sz="1400" b="1" dirty="0" smtClean="0">
                          <a:solidFill>
                            <a:schemeClr val="tx1"/>
                          </a:solidFill>
                          <a:latin typeface="+mn-lt"/>
                        </a:rPr>
                        <a:t>RL.</a:t>
                      </a:r>
                      <a:r>
                        <a:rPr lang="en-US" sz="1400" b="1" strike="noStrike" dirty="0" smtClean="0">
                          <a:solidFill>
                            <a:schemeClr val="tx1"/>
                          </a:solidFill>
                          <a:latin typeface="+mn-lt"/>
                        </a:rPr>
                        <a:t>6</a:t>
                      </a:r>
                      <a:r>
                        <a:rPr lang="en-US" sz="1400" b="1" dirty="0" smtClean="0">
                          <a:solidFill>
                            <a:schemeClr val="tx1"/>
                          </a:solidFill>
                          <a:latin typeface="+mn-lt"/>
                        </a:rPr>
                        <a:t>.3</a:t>
                      </a:r>
                      <a:r>
                        <a:rPr sz="1400" b="1" dirty="0" smtClean="0">
                          <a:solidFill>
                            <a:schemeClr val="tx1"/>
                          </a:solidFill>
                          <a:latin typeface="+mn-lt"/>
                        </a:rPr>
                        <a:t>   </a:t>
                      </a:r>
                      <a:r>
                        <a:rPr sz="1400" b="1" dirty="0">
                          <a:latin typeface="+mn-lt"/>
                        </a:rPr>
                        <a:t>3 Point Reading Constructed Response Rubric</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542834">
                <a:tc gridSpan="2">
                  <a:txBody>
                    <a:bodyPr/>
                    <a:lstStyle/>
                    <a:p>
                      <a:pPr marL="342900" marR="0" indent="-342900" algn="l" defTabSz="1018809" rtl="0" eaLnBrk="1" fontAlgn="auto" latinLnBrk="0" hangingPunct="1">
                        <a:lnSpc>
                          <a:spcPct val="100000"/>
                        </a:lnSpc>
                        <a:spcBef>
                          <a:spcPts val="0"/>
                        </a:spcBef>
                        <a:spcAft>
                          <a:spcPts val="0"/>
                        </a:spcAft>
                        <a:buClrTx/>
                        <a:buSzTx/>
                        <a:buFont typeface="+mj-lt"/>
                        <a:buNone/>
                        <a:tabLst/>
                        <a:defRPr/>
                      </a:pPr>
                      <a:r>
                        <a:rPr sz="1600" b="1" dirty="0">
                          <a:latin typeface="+mn-lt"/>
                        </a:rPr>
                        <a:t>Question </a:t>
                      </a:r>
                      <a:r>
                        <a:rPr lang="en-US" sz="1600" b="1" dirty="0" smtClean="0">
                          <a:latin typeface="+mn-lt"/>
                        </a:rPr>
                        <a:t>#8 </a:t>
                      </a:r>
                      <a:r>
                        <a:rPr sz="1600" b="1" dirty="0" smtClean="0">
                          <a:latin typeface="+mn-lt"/>
                        </a:rPr>
                        <a:t>(prompt):</a:t>
                      </a:r>
                      <a:r>
                        <a:rPr lang="en-US" sz="1600" b="1" dirty="0" smtClean="0">
                          <a:latin typeface="+mn-lt"/>
                        </a:rPr>
                        <a:t> </a:t>
                      </a:r>
                      <a:r>
                        <a:rPr lang="en-US" sz="1600" b="0" dirty="0" smtClean="0">
                          <a:solidFill>
                            <a:schemeClr val="tx1"/>
                          </a:solidFill>
                        </a:rPr>
                        <a:t>Explain why rescuing</a:t>
                      </a:r>
                      <a:r>
                        <a:rPr lang="en-US" sz="1600" b="0" baseline="0" dirty="0" smtClean="0">
                          <a:solidFill>
                            <a:schemeClr val="tx1"/>
                          </a:solidFill>
                        </a:rPr>
                        <a:t> the whale might have been more</a:t>
                      </a:r>
                    </a:p>
                    <a:p>
                      <a:pPr marL="342900" marR="0" indent="-342900" algn="l" defTabSz="1018809" rtl="0" eaLnBrk="1" fontAlgn="auto" latinLnBrk="0" hangingPunct="1">
                        <a:lnSpc>
                          <a:spcPct val="100000"/>
                        </a:lnSpc>
                        <a:spcBef>
                          <a:spcPts val="0"/>
                        </a:spcBef>
                        <a:spcAft>
                          <a:spcPts val="0"/>
                        </a:spcAft>
                        <a:buClrTx/>
                        <a:buSzTx/>
                        <a:buFont typeface="+mj-lt"/>
                        <a:buNone/>
                        <a:tabLst/>
                        <a:defRPr/>
                      </a:pPr>
                      <a:r>
                        <a:rPr lang="en-US" sz="1600" b="0" baseline="0" dirty="0" smtClean="0">
                          <a:solidFill>
                            <a:schemeClr val="tx1"/>
                          </a:solidFill>
                        </a:rPr>
                        <a:t>difficult if the whale sightings had not been made public.</a:t>
                      </a: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762000">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u="sng" kern="1200" dirty="0" smtClean="0">
                          <a:solidFill>
                            <a:schemeClr val="tx1"/>
                          </a:solidFill>
                          <a:effectLst/>
                          <a:latin typeface="+mn-lt"/>
                          <a:ea typeface="+mn-ea"/>
                          <a:cs typeface="+mn-cs"/>
                        </a:rPr>
                        <a:t>Directions</a:t>
                      </a:r>
                      <a:r>
                        <a:rPr lang="en-US" sz="1000" u="sng" kern="1200" baseline="0" dirty="0" smtClean="0">
                          <a:solidFill>
                            <a:schemeClr val="tx1"/>
                          </a:solidFill>
                          <a:effectLst/>
                          <a:latin typeface="+mn-lt"/>
                          <a:ea typeface="+mn-ea"/>
                          <a:cs typeface="+mn-cs"/>
                        </a:rPr>
                        <a:t> for Scoring</a:t>
                      </a:r>
                      <a:r>
                        <a:rPr lang="en-US" sz="1000" kern="1200" baseline="0" dirty="0" smtClean="0">
                          <a:solidFill>
                            <a:schemeClr val="tx1"/>
                          </a:solidFill>
                          <a:effectLst/>
                          <a:latin typeface="+mn-lt"/>
                          <a:ea typeface="+mn-ea"/>
                          <a:cs typeface="+mn-cs"/>
                        </a:rPr>
                        <a:t>: </a:t>
                      </a:r>
                      <a:r>
                        <a:rPr lang="en-US" sz="1000" kern="1200" dirty="0" smtClean="0">
                          <a:solidFill>
                            <a:srgbClr val="000000"/>
                          </a:solidFill>
                          <a:effectLst/>
                          <a:latin typeface="+mn-lt"/>
                          <a:ea typeface="Times New Roman"/>
                          <a:cs typeface="Arial"/>
                        </a:rPr>
                        <a:t>Write an overview of what students could include in a proficient response with examples from the text.  Be very specific and detailed. </a:t>
                      </a:r>
                      <a:r>
                        <a:rPr lang="en-US" sz="1000" u="sng" dirty="0" smtClean="0"/>
                        <a:t>T</a:t>
                      </a:r>
                      <a:r>
                        <a:rPr sz="1000" u="sng" dirty="0" smtClean="0">
                          <a:latin typeface="+mn-lt"/>
                        </a:rPr>
                        <a:t>eacher </a:t>
                      </a:r>
                      <a:r>
                        <a:rPr sz="1000" u="sng" dirty="0">
                          <a:latin typeface="+mn-lt"/>
                        </a:rPr>
                        <a:t>Language and Scoring </a:t>
                      </a:r>
                      <a:r>
                        <a:rPr sz="1000" u="sng" dirty="0" smtClean="0">
                          <a:latin typeface="+mn-lt"/>
                        </a:rPr>
                        <a:t>Notes</a:t>
                      </a:r>
                      <a:r>
                        <a:rPr sz="1000" u="none" dirty="0" smtClean="0">
                          <a:latin typeface="+mn-lt"/>
                        </a:rPr>
                        <a:t>:</a:t>
                      </a:r>
                      <a:endParaRPr sz="1000" b="1" dirty="0">
                        <a:solidFill>
                          <a:schemeClr val="tx1"/>
                        </a:solidFill>
                        <a:latin typeface="+mn-lt"/>
                      </a:endParaRPr>
                    </a:p>
                    <a:p>
                      <a:pPr lvl="0" algn="l">
                        <a:defRPr sz="1800" b="0" i="0"/>
                      </a:pPr>
                      <a:r>
                        <a:rPr sz="1000" b="1" dirty="0">
                          <a:latin typeface="+mn-lt"/>
                        </a:rPr>
                        <a:t>Sufficient </a:t>
                      </a:r>
                      <a:r>
                        <a:rPr sz="1000" b="1" dirty="0" smtClean="0">
                          <a:latin typeface="+mn-lt"/>
                        </a:rPr>
                        <a:t>Evidence</a:t>
                      </a:r>
                      <a:r>
                        <a:rPr lang="en-US" sz="1000" b="0" baseline="0" dirty="0" smtClean="0">
                          <a:uFill>
                            <a:solidFill/>
                          </a:uFill>
                          <a:latin typeface="+mn-lt"/>
                        </a:rPr>
                        <a:t> </a:t>
                      </a:r>
                      <a:r>
                        <a:rPr lang="en-US" sz="1000" u="none" dirty="0" smtClean="0">
                          <a:solidFill>
                            <a:schemeClr val="tx1"/>
                          </a:solidFill>
                        </a:rPr>
                        <a:t>should answer the prompt by connecting the whale’s rescue to</a:t>
                      </a:r>
                      <a:r>
                        <a:rPr lang="en-US" sz="1000" u="none" baseline="0" dirty="0" smtClean="0">
                          <a:solidFill>
                            <a:schemeClr val="tx1"/>
                          </a:solidFill>
                        </a:rPr>
                        <a:t> the fact that the reported whale sightings brought more people to the beach which may have resulted in the whale being rescued in a timely manner.  This connection involves a lot of reasoning as it is a DOK-3 question.</a:t>
                      </a:r>
                      <a:endParaRPr lang="en-US" sz="1000" u="none" dirty="0" smtClean="0">
                        <a:solidFill>
                          <a:schemeClr val="tx1"/>
                        </a:solidFill>
                      </a:endParaRPr>
                    </a:p>
                    <a:p>
                      <a:pPr lvl="0" algn="l">
                        <a:defRPr sz="1800" b="0" i="0"/>
                      </a:pPr>
                      <a:r>
                        <a:rPr sz="1000" b="1" dirty="0" smtClean="0">
                          <a:latin typeface="+mn-lt"/>
                        </a:rPr>
                        <a:t>Specific </a:t>
                      </a:r>
                      <a:r>
                        <a:rPr sz="1000" b="1" dirty="0" smtClean="0">
                          <a:uFill>
                            <a:solidFill/>
                          </a:uFill>
                          <a:latin typeface="+mn-lt"/>
                        </a:rPr>
                        <a:t>identifications</a:t>
                      </a:r>
                      <a:r>
                        <a:rPr lang="en-US" sz="1000" b="0" baseline="0" dirty="0" smtClean="0">
                          <a:uFill>
                            <a:solidFill/>
                          </a:uFill>
                          <a:latin typeface="+mn-lt"/>
                        </a:rPr>
                        <a:t> (supporting details) should include any reasonable answer that connects how the rescue of the whale was made easier by the amount of people that were at the beach when the whale became stranded.  Some of these details could include (1) more people were at the beach because the sightings were reported in the newspaper, (2) the whale stranding was reported more quickly because people at the beach were there and (3) the number of people at the beach were able to use their car headlights to shine on the whale for the rescue workers when it became dark.</a:t>
                      </a:r>
                    </a:p>
                    <a:p>
                      <a:pPr lvl="0" algn="l">
                        <a:defRPr sz="1800" b="0" i="0"/>
                      </a:pPr>
                      <a:r>
                        <a:rPr sz="1000" b="1" dirty="0" smtClean="0">
                          <a:latin typeface="+mn-lt"/>
                        </a:rPr>
                        <a:t>Full Support</a:t>
                      </a:r>
                      <a:r>
                        <a:rPr lang="en-US" sz="1000" b="0" baseline="0" dirty="0" smtClean="0">
                          <a:latin typeface="+mn-lt"/>
                        </a:rPr>
                        <a:t> (other details) would include any details from the text that supports how the number of people at the beach made an impact on rescuing the whale.</a:t>
                      </a:r>
                      <a:endParaRPr sz="1000" b="0" dirty="0">
                        <a:uFill>
                          <a:solidFill/>
                        </a:uFill>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573314">
                <a:tc>
                  <a:txBody>
                    <a:bodyPr/>
                    <a:lstStyle/>
                    <a:p>
                      <a:pPr lvl="0" algn="ctr">
                        <a:defRPr sz="1800" b="0" i="0"/>
                      </a:pPr>
                      <a:r>
                        <a:rPr sz="2000" b="1" dirty="0">
                          <a:latin typeface="+mn-lt"/>
                        </a:rPr>
                        <a:t>3</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sz="1000" i="1" dirty="0">
                          <a:latin typeface="+mn-lt"/>
                        </a:rPr>
                        <a:t>The student gives a proficient response </a:t>
                      </a:r>
                      <a:r>
                        <a:rPr lang="en-US" sz="1000" i="1" dirty="0" smtClean="0">
                          <a:latin typeface="+mn-lt"/>
                        </a:rPr>
                        <a:t>by</a:t>
                      </a:r>
                      <a:r>
                        <a:rPr lang="en-US" sz="1000" i="1" baseline="0" dirty="0" smtClean="0">
                          <a:latin typeface="+mn-lt"/>
                        </a:rPr>
                        <a:t> explaining the connection between the whale rescue and the public involvement using supporting details.</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i="0" baseline="0" dirty="0" smtClean="0">
                          <a:latin typeface="+mn-lt"/>
                        </a:rPr>
                        <a:t>The whale sightings in the passage were reported by a newspaper.  Many people read the newspaper and went to see the whales that were sighted swimming close to shore.  When a whale became stranded on the beach everyone tried to help.  If people had not seen the whale become stranded, it probably would have not been reported as quickly which would have been dangerous for the whale.  Rescuers came while the people lined up their cars to keep headlights shining on the beach.  It was a good thing the whale sightings were made public.</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81000">
                <a:tc>
                  <a:txBody>
                    <a:bodyPr/>
                    <a:lstStyle/>
                    <a:p>
                      <a:pPr lvl="0" algn="ctr">
                        <a:defRPr sz="1800" b="0" i="0"/>
                      </a:pPr>
                      <a:r>
                        <a:rPr sz="2000" b="1" dirty="0">
                          <a:latin typeface="+mn-lt"/>
                        </a:rPr>
                        <a:t>2</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i="1" dirty="0" smtClean="0">
                          <a:latin typeface="+mn-lt"/>
                        </a:rPr>
                        <a:t>The student gives a partial  response by</a:t>
                      </a:r>
                      <a:r>
                        <a:rPr lang="en-US" sz="1000" i="1" baseline="0" dirty="0" smtClean="0">
                          <a:latin typeface="+mn-lt"/>
                        </a:rPr>
                        <a:t> explaining the connection between the whale rescue and the public involvement using some supporting details.</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i="0" baseline="0" dirty="0" smtClean="0">
                          <a:latin typeface="+mn-lt"/>
                        </a:rPr>
                        <a:t>A newspaper reported that there were whale sightings on the beach so a lot of people went to see the whales</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i="0" baseline="0" dirty="0" smtClean="0">
                          <a:latin typeface="+mn-lt"/>
                        </a:rPr>
                        <a:t>and were able to help with the whale by supporting the rescue workers.</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44714">
                <a:tc>
                  <a:txBody>
                    <a:bodyPr/>
                    <a:lstStyle/>
                    <a:p>
                      <a:pPr lvl="0" algn="ctr">
                        <a:defRPr sz="1800" b="0" i="0"/>
                      </a:pPr>
                      <a:r>
                        <a:rPr sz="2000" b="1" dirty="0">
                          <a:latin typeface="+mn-lt"/>
                        </a:rPr>
                        <a:t>1</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i="1" dirty="0" smtClean="0">
                          <a:latin typeface="+mn-lt"/>
                        </a:rPr>
                        <a:t>The student gives a minimal response of</a:t>
                      </a:r>
                      <a:r>
                        <a:rPr lang="en-US" sz="1000" i="1" baseline="0" dirty="0" smtClean="0">
                          <a:latin typeface="+mn-lt"/>
                        </a:rPr>
                        <a:t> connection between the whale rescue and the public involvement.</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i="0" baseline="0" dirty="0" smtClean="0">
                          <a:latin typeface="+mn-lt"/>
                        </a:rPr>
                        <a:t>The whale was on the beach.  Jake and his family were able to help.</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35280">
                <a:tc>
                  <a:txBody>
                    <a:bodyPr/>
                    <a:lstStyle/>
                    <a:p>
                      <a:pPr lvl="0" algn="ctr">
                        <a:defRPr sz="1800" b="0" i="0"/>
                      </a:pPr>
                      <a:r>
                        <a:rPr sz="2000" b="1" dirty="0">
                          <a:latin typeface="+mn-lt"/>
                        </a:rPr>
                        <a:t>0</a:t>
                      </a:r>
                    </a:p>
                  </a:txBody>
                  <a:tcPr marL="0"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i="1" dirty="0" smtClean="0">
                          <a:latin typeface="+mn-lt"/>
                        </a:rPr>
                        <a:t>The student gives no response</a:t>
                      </a:r>
                      <a:r>
                        <a:rPr lang="en-US" sz="1000" i="1" baseline="0" dirty="0" smtClean="0">
                          <a:latin typeface="+mn-lt"/>
                        </a:rPr>
                        <a:t> that sufficiently addresses the prompt.</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i="0" baseline="0" dirty="0" smtClean="0">
                          <a:latin typeface="+mn-lt"/>
                        </a:rPr>
                        <a:t>People enjoy seeing whales especially when they are so close to the short.  I know I would!</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241415290"/>
              </p:ext>
            </p:extLst>
          </p:nvPr>
        </p:nvGraphicFramePr>
        <p:xfrm>
          <a:off x="5791200" y="6610159"/>
          <a:ext cx="1524000" cy="560832"/>
        </p:xfrm>
        <a:graphic>
          <a:graphicData uri="http://schemas.openxmlformats.org/drawingml/2006/table">
            <a:tbl>
              <a:tblPr firstRow="1" firstCol="1" bandRow="1"/>
              <a:tblGrid>
                <a:gridCol w="1524000"/>
              </a:tblGrid>
              <a:tr h="67269">
                <a:tc>
                  <a:txBody>
                    <a:bodyPr/>
                    <a:lstStyle/>
                    <a:p>
                      <a:pPr marL="0" marR="0" algn="ctr">
                        <a:lnSpc>
                          <a:spcPct val="115000"/>
                        </a:lnSpc>
                        <a:spcBef>
                          <a:spcPts val="0"/>
                        </a:spcBef>
                        <a:spcAft>
                          <a:spcPts val="0"/>
                        </a:spcAft>
                      </a:pPr>
                      <a:r>
                        <a:rPr lang="en-US" sz="800" b="1" dirty="0" smtClean="0">
                          <a:solidFill>
                            <a:srgbClr val="000000"/>
                          </a:solidFill>
                          <a:effectLst/>
                          <a:latin typeface="Calibri"/>
                          <a:ea typeface="Times New Roman"/>
                          <a:cs typeface="Times New Roman"/>
                        </a:rPr>
                        <a:t>Toward</a:t>
                      </a:r>
                      <a:r>
                        <a:rPr lang="en-US" sz="800" b="1" baseline="0" dirty="0" smtClean="0">
                          <a:solidFill>
                            <a:srgbClr val="000000"/>
                          </a:solidFill>
                          <a:effectLst/>
                          <a:latin typeface="Calibri"/>
                          <a:ea typeface="Times New Roman"/>
                          <a:cs typeface="Times New Roman"/>
                        </a:rPr>
                        <a:t> RL.6.3  </a:t>
                      </a:r>
                      <a:r>
                        <a:rPr lang="en-US" sz="800" b="1" dirty="0" smtClean="0">
                          <a:solidFill>
                            <a:srgbClr val="000000"/>
                          </a:solidFill>
                          <a:effectLst/>
                          <a:latin typeface="Calibri"/>
                          <a:ea typeface="Times New Roman"/>
                          <a:cs typeface="Times New Roman"/>
                        </a:rPr>
                        <a:t>DOK </a:t>
                      </a:r>
                      <a:r>
                        <a:rPr lang="en-US" sz="800" b="1" dirty="0">
                          <a:solidFill>
                            <a:srgbClr val="000000"/>
                          </a:solidFill>
                          <a:effectLst/>
                          <a:latin typeface="Calibri"/>
                          <a:ea typeface="Times New Roman"/>
                          <a:cs typeface="Times New Roman"/>
                        </a:rPr>
                        <a:t>4 - EVS</a:t>
                      </a:r>
                      <a:endParaRPr lang="en-US" sz="800" dirty="0">
                        <a:effectLst/>
                        <a:latin typeface="Calibri"/>
                        <a:ea typeface="Calibri"/>
                        <a:cs typeface="Times New Roman"/>
                      </a:endParaRPr>
                    </a:p>
                  </a:txBody>
                  <a:tcPr marL="33440" marR="3344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393192">
                <a:tc>
                  <a:txBody>
                    <a:bodyPr/>
                    <a:lstStyle/>
                    <a:p>
                      <a:pPr marL="0" marR="0" algn="l">
                        <a:lnSpc>
                          <a:spcPct val="115000"/>
                        </a:lnSpc>
                        <a:spcBef>
                          <a:spcPts val="0"/>
                        </a:spcBef>
                        <a:spcAft>
                          <a:spcPts val="0"/>
                        </a:spcAft>
                      </a:pPr>
                      <a:r>
                        <a:rPr lang="en-US" sz="800" b="1" dirty="0">
                          <a:effectLst/>
                          <a:latin typeface="Calibri"/>
                          <a:ea typeface="Times New Roman"/>
                          <a:cs typeface="Times New Roman"/>
                        </a:rPr>
                        <a:t>Justify how a character responds or changes as the plot moves </a:t>
                      </a:r>
                      <a:r>
                        <a:rPr lang="en-US" sz="800" b="1" dirty="0" smtClean="0">
                          <a:effectLst/>
                          <a:latin typeface="Calibri"/>
                          <a:ea typeface="Times New Roman"/>
                          <a:cs typeface="Times New Roman"/>
                        </a:rPr>
                        <a:t>toward </a:t>
                      </a:r>
                      <a:r>
                        <a:rPr lang="en-US" sz="800" b="1" dirty="0">
                          <a:effectLst/>
                          <a:latin typeface="Calibri"/>
                          <a:ea typeface="Times New Roman"/>
                          <a:cs typeface="Times New Roman"/>
                        </a:rPr>
                        <a:t>a resolution</a:t>
                      </a:r>
                      <a:r>
                        <a:rPr lang="en-US" sz="800" b="1" dirty="0" smtClean="0">
                          <a:effectLst/>
                          <a:latin typeface="Calibri"/>
                          <a:ea typeface="Times New Roman"/>
                          <a:cs typeface="Times New Roman"/>
                        </a:rPr>
                        <a:t>.</a:t>
                      </a:r>
                    </a:p>
                  </a:txBody>
                  <a:tcPr marL="33440" marR="33440"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31247547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a:spLocks noGrp="1"/>
          </p:cNvSpPr>
          <p:nvPr>
            <p:ph type="sldNum" sz="quarter" idx="4294967295"/>
          </p:nvPr>
        </p:nvSpPr>
        <p:spPr>
          <a:xfrm>
            <a:off x="6557964" y="9372467"/>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t>11</a:t>
            </a:fld>
            <a:endParaRPr dirty="0">
              <a:solidFill>
                <a:srgbClr val="888888"/>
              </a:solidFill>
            </a:endParaRPr>
          </a:p>
        </p:txBody>
      </p:sp>
      <p:graphicFrame>
        <p:nvGraphicFramePr>
          <p:cNvPr id="143" name="Table 143"/>
          <p:cNvGraphicFramePr/>
          <p:nvPr>
            <p:extLst>
              <p:ext uri="{D42A27DB-BD31-4B8C-83A1-F6EECF244321}">
                <p14:modId xmlns:p14="http://schemas.microsoft.com/office/powerpoint/2010/main" val="3995936686"/>
              </p:ext>
            </p:extLst>
          </p:nvPr>
        </p:nvGraphicFramePr>
        <p:xfrm>
          <a:off x="609600" y="521472"/>
          <a:ext cx="6553114" cy="5581060"/>
        </p:xfrm>
        <a:graphic>
          <a:graphicData uri="http://schemas.openxmlformats.org/drawingml/2006/table">
            <a:tbl>
              <a:tblPr firstRow="1"/>
              <a:tblGrid>
                <a:gridCol w="680633"/>
                <a:gridCol w="5872481"/>
              </a:tblGrid>
              <a:tr h="780222">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b="0" i="1" dirty="0" smtClean="0">
                          <a:effectLst/>
                        </a:rPr>
                        <a:t>A</a:t>
                      </a:r>
                      <a:r>
                        <a:rPr lang="en-US" sz="1000" b="0" i="1" strike="noStrike" baseline="0" dirty="0" smtClean="0">
                          <a:solidFill>
                            <a:schemeClr val="tx1"/>
                          </a:solidFill>
                          <a:effectLst/>
                        </a:rPr>
                        <a:t> note </a:t>
                      </a:r>
                      <a:r>
                        <a:rPr lang="en-US" sz="1000" b="0" i="1" dirty="0" smtClean="0">
                          <a:effectLst/>
                        </a:rPr>
                        <a:t>about constructed responses:  Constructed </a:t>
                      </a:r>
                      <a:r>
                        <a:rPr lang="en-US" sz="1000" b="0" i="1" baseline="0" dirty="0" smtClean="0">
                          <a:effectLst/>
                        </a:rPr>
                        <a:t>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p>
                      <a:pPr marL="0" marR="0" lvl="0" indent="0" algn="l" defTabSz="1018809" rtl="0" eaLnBrk="1" fontAlgn="auto" latinLnBrk="0" hangingPunct="1">
                        <a:lnSpc>
                          <a:spcPct val="100000"/>
                        </a:lnSpc>
                        <a:spcBef>
                          <a:spcPts val="0"/>
                        </a:spcBef>
                        <a:spcAft>
                          <a:spcPts val="0"/>
                        </a:spcAft>
                        <a:buClrTx/>
                        <a:buSzTx/>
                        <a:buFontTx/>
                        <a:buNone/>
                        <a:tabLst/>
                        <a:defRPr sz="1800" b="0" i="0"/>
                      </a:pPr>
                      <a:endParaRPr lang="en-US" sz="1000" b="0" i="1" baseline="0" dirty="0" smtClean="0">
                        <a:effectLst/>
                      </a:endParaRPr>
                    </a:p>
                  </a:txBody>
                  <a:tcPr marL="9241" marR="9241" marT="9111" marB="911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solidFill>
                      <a:srgbClr val="FFFFFF"/>
                    </a:solidFill>
                  </a:tcPr>
                </a:tc>
                <a:tc hMerge="1">
                  <a:txBody>
                    <a:bodyPr/>
                    <a:lstStyle/>
                    <a:p>
                      <a:endParaRPr lang="en-US"/>
                    </a:p>
                  </a:txBody>
                  <a:tcPr/>
                </a:tc>
              </a:tr>
              <a:tr h="257708">
                <a:tc gridSpan="2">
                  <a:txBody>
                    <a:bodyPr/>
                    <a:lstStyle/>
                    <a:p>
                      <a:pPr lvl="0" algn="l">
                        <a:lnSpc>
                          <a:spcPct val="100000"/>
                        </a:lnSpc>
                        <a:spcBef>
                          <a:spcPts val="0"/>
                        </a:spcBef>
                        <a:spcAft>
                          <a:spcPts val="0"/>
                        </a:spcAft>
                        <a:defRPr sz="1800" b="0" i="0"/>
                      </a:pPr>
                      <a:r>
                        <a:rPr lang="en-US" sz="1400" b="1" dirty="0" smtClean="0"/>
                        <a:t>Quarter 1 Pre-Assessment Constructed Response</a:t>
                      </a:r>
                      <a:r>
                        <a:rPr lang="en-US" sz="1400" b="1" baseline="0" dirty="0" smtClean="0"/>
                        <a:t> Answer Key</a:t>
                      </a:r>
                      <a:endParaRPr sz="1400" b="1" dirty="0"/>
                    </a:p>
                  </a:txBody>
                  <a:tcPr marL="9241" marR="9241" marT="9111" marB="9111"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57708">
                <a:tc gridSpan="2">
                  <a:txBody>
                    <a:bodyPr/>
                    <a:lstStyle/>
                    <a:p>
                      <a:pPr lvl="0" algn="l">
                        <a:lnSpc>
                          <a:spcPct val="100000"/>
                        </a:lnSpc>
                        <a:spcBef>
                          <a:spcPts val="0"/>
                        </a:spcBef>
                        <a:spcAft>
                          <a:spcPts val="0"/>
                        </a:spcAft>
                        <a:defRPr sz="1800" b="0" i="0"/>
                      </a:pPr>
                      <a:r>
                        <a:rPr sz="1400" b="1" dirty="0"/>
                        <a:t>Standard </a:t>
                      </a:r>
                      <a:r>
                        <a:rPr sz="1400" b="1" dirty="0" smtClean="0">
                          <a:solidFill>
                            <a:schemeClr val="tx1"/>
                          </a:solidFill>
                        </a:rPr>
                        <a:t>RI.</a:t>
                      </a:r>
                      <a:r>
                        <a:rPr lang="en-US" sz="1400" b="1" dirty="0" smtClean="0">
                          <a:solidFill>
                            <a:schemeClr val="tx1"/>
                          </a:solidFill>
                        </a:rPr>
                        <a:t>6.</a:t>
                      </a:r>
                      <a:r>
                        <a:rPr sz="1400" b="1" dirty="0" smtClean="0">
                          <a:solidFill>
                            <a:schemeClr val="tx1"/>
                          </a:solidFill>
                        </a:rPr>
                        <a:t>2</a:t>
                      </a:r>
                      <a:r>
                        <a:rPr sz="1400" b="1" dirty="0"/>
                        <a:t>:   2 Point </a:t>
                      </a:r>
                      <a:r>
                        <a:rPr sz="1400" b="1" i="1" dirty="0"/>
                        <a:t>Short Reading </a:t>
                      </a:r>
                      <a:r>
                        <a:rPr sz="1400" b="1" dirty="0"/>
                        <a:t>Constructed Response Rubric</a:t>
                      </a:r>
                    </a:p>
                  </a:txBody>
                  <a:tcPr marL="9241" marR="9241" marT="9111" marB="9111"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solidFill>
                      <a:srgbClr val="FFFFFF"/>
                    </a:solidFill>
                  </a:tcPr>
                </a:tc>
                <a:tc hMerge="1">
                  <a:txBody>
                    <a:bodyPr/>
                    <a:lstStyle/>
                    <a:p>
                      <a:endParaRPr lang="en-US"/>
                    </a:p>
                  </a:txBody>
                  <a:tcPr/>
                </a:tc>
              </a:tr>
              <a:tr h="551384">
                <a:tc gridSpan="2">
                  <a:txBody>
                    <a:bodyPr/>
                    <a:lstStyle/>
                    <a:p>
                      <a:pPr marL="0" indent="0">
                        <a:buNone/>
                      </a:pPr>
                      <a:r>
                        <a:rPr sz="1600" b="1" dirty="0"/>
                        <a:t>Question </a:t>
                      </a:r>
                      <a:r>
                        <a:rPr lang="en-US" sz="1600" b="1" dirty="0" smtClean="0"/>
                        <a:t>#15 </a:t>
                      </a:r>
                      <a:r>
                        <a:rPr sz="1600" b="1" dirty="0" smtClean="0"/>
                        <a:t>(prompt</a:t>
                      </a:r>
                      <a:r>
                        <a:rPr sz="1600" b="0" dirty="0"/>
                        <a:t>): </a:t>
                      </a:r>
                      <a:r>
                        <a:rPr lang="en-US" sz="1600" b="0" i="0" dirty="0" smtClean="0"/>
                        <a:t> </a:t>
                      </a:r>
                      <a:r>
                        <a:rPr lang="en-US" sz="1400" b="0" dirty="0" smtClean="0">
                          <a:solidFill>
                            <a:schemeClr val="tx1"/>
                          </a:solidFill>
                        </a:rPr>
                        <a:t>Read these details:</a:t>
                      </a:r>
                    </a:p>
                    <a:p>
                      <a:pPr marL="0" indent="0">
                        <a:buNone/>
                      </a:pPr>
                      <a:r>
                        <a:rPr lang="en-US" sz="1400" b="0" baseline="0" dirty="0" smtClean="0">
                          <a:solidFill>
                            <a:schemeClr val="tx1"/>
                          </a:solidFill>
                        </a:rPr>
                        <a:t>        </a:t>
                      </a:r>
                      <a:r>
                        <a:rPr lang="en-US" sz="1400" b="0" dirty="0" smtClean="0">
                          <a:solidFill>
                            <a:schemeClr val="tx1"/>
                          </a:solidFill>
                        </a:rPr>
                        <a:t>a.  Scientists receive signals from radio transmitters attached to animals. </a:t>
                      </a:r>
                    </a:p>
                    <a:p>
                      <a:pPr marL="416634" indent="-416634"/>
                      <a:r>
                        <a:rPr lang="en-US" sz="1400" b="0" dirty="0" smtClean="0">
                          <a:solidFill>
                            <a:schemeClr val="tx1"/>
                          </a:solidFill>
                        </a:rPr>
                        <a:t>        b   Satellites relay information from the signals.</a:t>
                      </a:r>
                    </a:p>
                    <a:p>
                      <a:pPr marL="416634" indent="-416634"/>
                      <a:r>
                        <a:rPr lang="en-US" sz="1400" b="0" dirty="0" smtClean="0">
                          <a:solidFill>
                            <a:schemeClr val="tx1"/>
                          </a:solidFill>
                        </a:rPr>
                        <a:t>        c.  Signals are received from thousands of migrating animals.</a:t>
                      </a:r>
                    </a:p>
                    <a:p>
                      <a:pPr marL="416634" indent="-416634"/>
                      <a:r>
                        <a:rPr lang="en-US" sz="1600" b="1" i="1" dirty="0" smtClean="0">
                          <a:solidFill>
                            <a:schemeClr val="tx1"/>
                          </a:solidFill>
                        </a:rPr>
                        <a:t>What is the central idea of these particular details</a:t>
                      </a:r>
                      <a:r>
                        <a:rPr lang="en-US" sz="1400" b="0" i="1" dirty="0" smtClean="0">
                          <a:solidFill>
                            <a:schemeClr val="tx1"/>
                          </a:solidFill>
                        </a:rPr>
                        <a:t>.</a:t>
                      </a:r>
                      <a:endParaRPr lang="en-US" sz="1400" b="0" i="1" dirty="0">
                        <a:solidFill>
                          <a:schemeClr val="tx1"/>
                        </a:solidFill>
                      </a:endParaRP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hMerge="1">
                  <a:txBody>
                    <a:bodyPr/>
                    <a:lstStyle/>
                    <a:p>
                      <a:endParaRPr lang="en-US"/>
                    </a:p>
                  </a:txBody>
                  <a:tcPr/>
                </a:tc>
              </a:tr>
              <a:tr h="972378">
                <a:tc gridSpan="2">
                  <a:txBody>
                    <a:bodyPr/>
                    <a:lstStyle/>
                    <a:p>
                      <a:pPr lvl="0" algn="l">
                        <a:lnSpc>
                          <a:spcPct val="100000"/>
                        </a:lnSpc>
                        <a:spcBef>
                          <a:spcPts val="0"/>
                        </a:spcBef>
                        <a:spcAft>
                          <a:spcPts val="0"/>
                        </a:spcAft>
                        <a:defRPr sz="1800" b="0" i="0"/>
                      </a:pPr>
                      <a:r>
                        <a:rPr lang="en-US" sz="1000" u="sng" dirty="0" smtClean="0"/>
                        <a:t>Directions for Scoring</a:t>
                      </a:r>
                      <a:r>
                        <a:rPr lang="en-US" sz="1000" u="none" dirty="0" smtClean="0"/>
                        <a:t>: </a:t>
                      </a:r>
                      <a:r>
                        <a:rPr lang="en-US" sz="1000" kern="1200" dirty="0" smtClean="0">
                          <a:solidFill>
                            <a:srgbClr val="000000"/>
                          </a:solidFill>
                          <a:effectLst/>
                          <a:latin typeface="+mn-lt"/>
                          <a:ea typeface="Times New Roman"/>
                          <a:cs typeface="Arial"/>
                        </a:rPr>
                        <a:t>Write an overview of what students could include in a proficient response with examples from the text.  Be very specific and detailed.</a:t>
                      </a:r>
                      <a:r>
                        <a:rPr lang="en-US" sz="1000" u="none" baseline="0" dirty="0" smtClean="0"/>
                        <a:t> </a:t>
                      </a:r>
                      <a:r>
                        <a:rPr sz="1000" u="sng" dirty="0" smtClean="0"/>
                        <a:t>Teacher Language and Scoring Notes</a:t>
                      </a:r>
                      <a:r>
                        <a:rPr sz="1000" u="none" dirty="0" smtClean="0"/>
                        <a:t>:</a:t>
                      </a:r>
                      <a:endParaRPr sz="1000" b="1" dirty="0" smtClean="0"/>
                    </a:p>
                    <a:p>
                      <a:pPr lvl="0" algn="l">
                        <a:lnSpc>
                          <a:spcPct val="100000"/>
                        </a:lnSpc>
                        <a:spcBef>
                          <a:spcPts val="0"/>
                        </a:spcBef>
                        <a:spcAft>
                          <a:spcPts val="0"/>
                        </a:spcAft>
                        <a:defRPr sz="1800" b="0" i="0"/>
                      </a:pPr>
                      <a:r>
                        <a:rPr sz="1000" b="1" dirty="0" smtClean="0"/>
                        <a:t>Sufficient Evidence </a:t>
                      </a:r>
                      <a:r>
                        <a:rPr sz="1000" dirty="0" smtClean="0">
                          <a:uFill>
                            <a:solidFill/>
                          </a:uFill>
                        </a:rPr>
                        <a:t> </a:t>
                      </a:r>
                      <a:r>
                        <a:rPr lang="en-US" sz="1000" dirty="0" smtClean="0">
                          <a:uFill>
                            <a:solidFill/>
                          </a:uFill>
                        </a:rPr>
                        <a:t>for</a:t>
                      </a:r>
                      <a:r>
                        <a:rPr lang="en-US" sz="1000" baseline="0" dirty="0" smtClean="0">
                          <a:uFill>
                            <a:solidFill/>
                          </a:uFill>
                        </a:rPr>
                        <a:t> the prompt should include a central idea statement or summary of the three details cited. Students should connect the idea of satellites, signals transmitters and migration to formulate a purpose or central idea.</a:t>
                      </a:r>
                    </a:p>
                    <a:p>
                      <a:pPr lvl="0" algn="l">
                        <a:lnSpc>
                          <a:spcPct val="100000"/>
                        </a:lnSpc>
                        <a:spcBef>
                          <a:spcPts val="0"/>
                        </a:spcBef>
                        <a:spcAft>
                          <a:spcPts val="0"/>
                        </a:spcAft>
                        <a:defRPr sz="1800" b="0" i="0"/>
                      </a:pPr>
                      <a:r>
                        <a:rPr sz="1000" b="1" dirty="0" smtClean="0"/>
                        <a:t>Specifi</a:t>
                      </a:r>
                      <a:r>
                        <a:rPr lang="en-US" sz="1000" b="1" dirty="0" smtClean="0"/>
                        <a:t>c</a:t>
                      </a:r>
                      <a:r>
                        <a:rPr sz="1000" b="1" dirty="0" smtClean="0"/>
                        <a:t> </a:t>
                      </a:r>
                      <a:r>
                        <a:rPr sz="1000" b="1" dirty="0" smtClean="0">
                          <a:uFill>
                            <a:solidFill/>
                          </a:uFill>
                        </a:rPr>
                        <a:t>identifications </a:t>
                      </a:r>
                      <a:r>
                        <a:rPr lang="en-US" sz="1000" b="1" dirty="0" smtClean="0">
                          <a:uFill>
                            <a:solidFill/>
                          </a:uFill>
                        </a:rPr>
                        <a:t>(supporting details) </a:t>
                      </a:r>
                      <a:r>
                        <a:rPr lang="en-US" sz="1000" b="0" dirty="0" smtClean="0">
                          <a:uFill>
                            <a:solidFill/>
                          </a:uFill>
                        </a:rPr>
                        <a:t>for the prompt</a:t>
                      </a:r>
                      <a:r>
                        <a:rPr lang="en-US" sz="1000" b="0" baseline="0" dirty="0" smtClean="0">
                          <a:solidFill>
                            <a:schemeClr val="tx1"/>
                          </a:solidFill>
                          <a:uFillTx/>
                        </a:rPr>
                        <a:t> would include what each of the three details have in common toward the stated goal or central idea (e.g., scientists tracking animals for a reason).  Some of these details would include, (1) to ensure animal safety and survival while migrating, (2) details on how scientists plan to accomplish tracking migrating animals such as satellites.</a:t>
                      </a:r>
                      <a:endParaRPr lang="en-US" sz="1000" b="0" dirty="0" smtClean="0">
                        <a:solidFill>
                          <a:schemeClr val="tx1"/>
                        </a:solidFill>
                        <a:uFill>
                          <a:solidFill/>
                        </a:uFill>
                      </a:endParaRPr>
                    </a:p>
                    <a:p>
                      <a:pPr lvl="0" algn="l">
                        <a:lnSpc>
                          <a:spcPct val="100000"/>
                        </a:lnSpc>
                        <a:spcBef>
                          <a:spcPts val="0"/>
                        </a:spcBef>
                        <a:spcAft>
                          <a:spcPts val="0"/>
                        </a:spcAft>
                        <a:defRPr sz="1800" b="0" i="0"/>
                      </a:pPr>
                      <a:r>
                        <a:rPr sz="1000" b="1" dirty="0" smtClean="0"/>
                        <a:t>Full Support</a:t>
                      </a:r>
                      <a:r>
                        <a:rPr lang="en-US" sz="1000" b="1" dirty="0" smtClean="0"/>
                        <a:t> </a:t>
                      </a:r>
                      <a:r>
                        <a:rPr lang="en-US" sz="1000" b="0" dirty="0" smtClean="0"/>
                        <a:t>would include only details that would support the two listed main ideas.</a:t>
                      </a:r>
                      <a:r>
                        <a:rPr lang="en-US" sz="1000" b="0" baseline="0" dirty="0" smtClean="0"/>
                        <a:t> </a:t>
                      </a:r>
                      <a:r>
                        <a:rPr lang="en-US" sz="1000" dirty="0" smtClean="0">
                          <a:solidFill>
                            <a:schemeClr val="tx1"/>
                          </a:solidFill>
                        </a:rPr>
                        <a:t>Details and explanations are consistently connected to the central idea.  </a:t>
                      </a: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hMerge="1">
                  <a:txBody>
                    <a:bodyPr/>
                    <a:lstStyle/>
                    <a:p>
                      <a:endParaRPr lang="en-US"/>
                    </a:p>
                  </a:txBody>
                  <a:tcPr/>
                </a:tc>
              </a:tr>
              <a:tr h="685800">
                <a:tc>
                  <a:txBody>
                    <a:bodyPr/>
                    <a:lstStyle/>
                    <a:p>
                      <a:pPr lvl="0" algn="ctr">
                        <a:lnSpc>
                          <a:spcPct val="100000"/>
                        </a:lnSpc>
                        <a:spcBef>
                          <a:spcPts val="0"/>
                        </a:spcBef>
                        <a:spcAft>
                          <a:spcPts val="0"/>
                        </a:spcAft>
                        <a:defRPr sz="1800" b="0" i="0"/>
                      </a:pPr>
                      <a:r>
                        <a:rPr sz="2000" b="1" dirty="0"/>
                        <a:t>2</a:t>
                      </a:r>
                    </a:p>
                  </a:txBody>
                  <a:tcPr marL="9241"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lnSpc>
                          <a:spcPct val="100000"/>
                        </a:lnSpc>
                        <a:spcBef>
                          <a:spcPts val="0"/>
                        </a:spcBef>
                        <a:spcAft>
                          <a:spcPts val="0"/>
                        </a:spcAft>
                        <a:defRPr sz="1800" b="0" i="0"/>
                      </a:pPr>
                      <a:r>
                        <a:rPr sz="1000" i="1" dirty="0">
                          <a:solidFill>
                            <a:schemeClr val="tx1"/>
                          </a:solidFill>
                        </a:rPr>
                        <a:t>The student gives a proficient </a:t>
                      </a:r>
                      <a:r>
                        <a:rPr sz="1000" i="1" dirty="0" smtClean="0">
                          <a:solidFill>
                            <a:schemeClr val="tx1"/>
                          </a:solidFill>
                        </a:rPr>
                        <a:t>response</a:t>
                      </a:r>
                      <a:r>
                        <a:rPr lang="en-US" sz="1000" i="1" dirty="0" smtClean="0">
                          <a:solidFill>
                            <a:schemeClr val="tx1"/>
                          </a:solidFill>
                        </a:rPr>
                        <a:t> identifying</a:t>
                      </a:r>
                      <a:r>
                        <a:rPr lang="en-US" sz="1000" i="1" baseline="0" dirty="0" smtClean="0">
                          <a:solidFill>
                            <a:schemeClr val="tx1"/>
                          </a:solidFill>
                        </a:rPr>
                        <a:t> the central idea and supporting it with details.</a:t>
                      </a:r>
                      <a:endParaRPr lang="en-US" sz="1000" i="1"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sz="1800" b="0" i="0"/>
                      </a:pPr>
                      <a:r>
                        <a:rPr lang="en-US" sz="1000" b="0" u="none" kern="1200" baseline="0" dirty="0" smtClean="0">
                          <a:solidFill>
                            <a:schemeClr val="tx1"/>
                          </a:solidFill>
                          <a:latin typeface="+mn-lt"/>
                          <a:ea typeface="+mn-ea"/>
                          <a:cs typeface="+mn-cs"/>
                        </a:rPr>
                        <a:t>This passage is about helping migrating animals.  Using satellites to track animals while they migrate can be done by putting transmitters on animals.  Scientists receive signals that help them understand where animals are and how they get there.  This information can be used to make migration safer for animals.  Because many migrating animals are in danger of disappearing the central idea of this passage is how technology can save these animals.</a:t>
                      </a: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r h="490662">
                <a:tc>
                  <a:txBody>
                    <a:bodyPr/>
                    <a:lstStyle/>
                    <a:p>
                      <a:pPr lvl="0" algn="ctr">
                        <a:lnSpc>
                          <a:spcPct val="100000"/>
                        </a:lnSpc>
                        <a:spcBef>
                          <a:spcPts val="0"/>
                        </a:spcBef>
                        <a:spcAft>
                          <a:spcPts val="0"/>
                        </a:spcAft>
                        <a:defRPr sz="1800" b="0" i="0"/>
                      </a:pPr>
                      <a:r>
                        <a:rPr sz="2000" b="1" dirty="0"/>
                        <a:t>1</a:t>
                      </a:r>
                    </a:p>
                  </a:txBody>
                  <a:tcPr marL="9241"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lnSpc>
                          <a:spcPct val="100000"/>
                        </a:lnSpc>
                        <a:spcBef>
                          <a:spcPts val="0"/>
                        </a:spcBef>
                        <a:spcAft>
                          <a:spcPts val="0"/>
                        </a:spcAft>
                        <a:defRPr sz="1800" b="0" i="0"/>
                      </a:pPr>
                      <a:r>
                        <a:rPr lang="en-US" sz="1000" i="1" dirty="0" smtClean="0">
                          <a:solidFill>
                            <a:schemeClr val="tx1"/>
                          </a:solidFill>
                        </a:rPr>
                        <a:t>The student gives a partial response identifying the central idea</a:t>
                      </a:r>
                      <a:r>
                        <a:rPr lang="en-US" sz="1000" i="1" baseline="0" dirty="0" smtClean="0">
                          <a:solidFill>
                            <a:schemeClr val="tx1"/>
                          </a:solidFill>
                        </a:rPr>
                        <a:t> and supporting it with partial details.</a:t>
                      </a:r>
                      <a:endParaRPr lang="en-US" sz="1000" i="1"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sz="1800" b="0" i="0"/>
                      </a:pPr>
                      <a:r>
                        <a:rPr lang="en-US" sz="1000" b="0" u="none" kern="1200" baseline="0" dirty="0" smtClean="0">
                          <a:solidFill>
                            <a:schemeClr val="tx1"/>
                          </a:solidFill>
                          <a:latin typeface="+mn-lt"/>
                          <a:ea typeface="+mn-ea"/>
                          <a:cs typeface="+mn-cs"/>
                        </a:rPr>
                        <a:t>Animals have a hard time migrating because they can’t find enough food.  Scientists can help the animals with transmitters so they know what is happening.</a:t>
                      </a: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r h="326334">
                <a:tc>
                  <a:txBody>
                    <a:bodyPr/>
                    <a:lstStyle/>
                    <a:p>
                      <a:pPr lvl="0" algn="ctr">
                        <a:lnSpc>
                          <a:spcPct val="100000"/>
                        </a:lnSpc>
                        <a:spcBef>
                          <a:spcPts val="0"/>
                        </a:spcBef>
                        <a:spcAft>
                          <a:spcPts val="0"/>
                        </a:spcAft>
                        <a:defRPr sz="1800" b="0" i="0"/>
                      </a:pPr>
                      <a:r>
                        <a:rPr sz="2000" b="1" dirty="0"/>
                        <a:t>0</a:t>
                      </a:r>
                    </a:p>
                  </a:txBody>
                  <a:tcPr marL="9241"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lnSpc>
                          <a:spcPct val="100000"/>
                        </a:lnSpc>
                        <a:spcBef>
                          <a:spcPts val="0"/>
                        </a:spcBef>
                        <a:spcAft>
                          <a:spcPts val="0"/>
                        </a:spcAft>
                        <a:defRPr sz="1800" b="0" i="0"/>
                      </a:pPr>
                      <a:r>
                        <a:rPr lang="en-US" sz="1000" i="1" dirty="0" smtClean="0">
                          <a:solidFill>
                            <a:schemeClr val="tx1"/>
                          </a:solidFill>
                        </a:rPr>
                        <a:t>The student does not give a stated main idea.</a:t>
                      </a:r>
                    </a:p>
                    <a:p>
                      <a:pPr marL="0" marR="0" lvl="0" indent="0" algn="l" defTabSz="914400" rtl="0" eaLnBrk="1" fontAlgn="auto" latinLnBrk="0" hangingPunct="1">
                        <a:lnSpc>
                          <a:spcPct val="100000"/>
                        </a:lnSpc>
                        <a:spcBef>
                          <a:spcPts val="0"/>
                        </a:spcBef>
                        <a:spcAft>
                          <a:spcPts val="0"/>
                        </a:spcAft>
                        <a:buClrTx/>
                        <a:buSzTx/>
                        <a:buFontTx/>
                        <a:buNone/>
                        <a:tabLst/>
                        <a:defRPr sz="1800" b="0" i="0"/>
                      </a:pPr>
                      <a:r>
                        <a:rPr lang="en-US" sz="1000" b="0" i="0" u="none" kern="1200" baseline="0" dirty="0" smtClean="0">
                          <a:solidFill>
                            <a:schemeClr val="tx1"/>
                          </a:solidFill>
                          <a:latin typeface="+mn-lt"/>
                          <a:ea typeface="+mn-ea"/>
                          <a:cs typeface="+mn-cs"/>
                        </a:rPr>
                        <a:t>We all need food to survive.</a:t>
                      </a:r>
                      <a:endParaRPr lang="en-US" sz="1000" b="1" u="sng" kern="1200" baseline="0" dirty="0" smtClean="0">
                        <a:solidFill>
                          <a:schemeClr val="tx1"/>
                        </a:solidFill>
                        <a:latin typeface="+mn-lt"/>
                        <a:ea typeface="+mn-ea"/>
                        <a:cs typeface="+mn-cs"/>
                      </a:endParaRP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323122776"/>
              </p:ext>
            </p:extLst>
          </p:nvPr>
        </p:nvGraphicFramePr>
        <p:xfrm>
          <a:off x="5638800" y="6248400"/>
          <a:ext cx="1524000" cy="626422"/>
        </p:xfrm>
        <a:graphic>
          <a:graphicData uri="http://schemas.openxmlformats.org/drawingml/2006/table">
            <a:tbl>
              <a:tblPr firstRow="1" firstCol="1" bandRow="1"/>
              <a:tblGrid>
                <a:gridCol w="1524000"/>
              </a:tblGrid>
              <a:tr h="138742">
                <a:tc>
                  <a:txBody>
                    <a:bodyPr/>
                    <a:lstStyle/>
                    <a:p>
                      <a:pPr marL="0" marR="0" algn="ctr">
                        <a:lnSpc>
                          <a:spcPct val="100000"/>
                        </a:lnSpc>
                        <a:spcBef>
                          <a:spcPts val="0"/>
                        </a:spcBef>
                        <a:spcAft>
                          <a:spcPts val="0"/>
                        </a:spcAft>
                      </a:pPr>
                      <a:r>
                        <a:rPr lang="en-US" sz="800" b="1" i="1" dirty="0" smtClean="0">
                          <a:solidFill>
                            <a:srgbClr val="000000"/>
                          </a:solidFill>
                          <a:effectLst/>
                          <a:latin typeface="Calibri"/>
                          <a:ea typeface="Times New Roman"/>
                          <a:cs typeface="Times New Roman"/>
                        </a:rPr>
                        <a:t>Toward RI.6.2 DOK </a:t>
                      </a:r>
                      <a:r>
                        <a:rPr lang="en-US" sz="800" b="1" i="1" dirty="0">
                          <a:solidFill>
                            <a:srgbClr val="000000"/>
                          </a:solidFill>
                          <a:effectLst/>
                          <a:latin typeface="Calibri"/>
                          <a:ea typeface="Times New Roman"/>
                          <a:cs typeface="Times New Roman"/>
                        </a:rPr>
                        <a:t>2 - C</a:t>
                      </a:r>
                      <a:r>
                        <a:rPr lang="en-US" sz="800" i="1" dirty="0">
                          <a:solidFill>
                            <a:srgbClr val="000000"/>
                          </a:solidFill>
                          <a:effectLst/>
                          <a:latin typeface="Calibri"/>
                          <a:ea typeface="Times New Roman"/>
                          <a:cs typeface="Times New Roman"/>
                        </a:rPr>
                        <a:t>l</a:t>
                      </a:r>
                      <a:endParaRPr lang="en-US" sz="800" i="1" dirty="0">
                        <a:effectLst/>
                        <a:latin typeface="Calibri"/>
                        <a:ea typeface="Calibri"/>
                        <a:cs typeface="Times New Roman"/>
                      </a:endParaRPr>
                    </a:p>
                  </a:txBody>
                  <a:tcPr marL="34446" marR="3444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470858">
                <a:tc>
                  <a:txBody>
                    <a:bodyPr/>
                    <a:lstStyle/>
                    <a:p>
                      <a:pPr marL="0" marR="0" algn="l">
                        <a:lnSpc>
                          <a:spcPct val="100000"/>
                        </a:lnSpc>
                        <a:spcBef>
                          <a:spcPts val="0"/>
                        </a:spcBef>
                        <a:spcAft>
                          <a:spcPts val="0"/>
                        </a:spcAft>
                      </a:pPr>
                      <a:r>
                        <a:rPr lang="en-US" sz="800" b="1" dirty="0">
                          <a:effectLst/>
                          <a:latin typeface="Calibri"/>
                          <a:ea typeface="Times New Roman"/>
                          <a:cs typeface="Times New Roman"/>
                        </a:rPr>
                        <a:t>Locates specific information, examples or particular details about a central idea (text not read or discussed in class).</a:t>
                      </a:r>
                      <a:endParaRPr lang="en-US" sz="800" dirty="0">
                        <a:effectLst/>
                        <a:latin typeface="Calibri"/>
                        <a:ea typeface="Calibri"/>
                        <a:cs typeface="Times New Roman"/>
                      </a:endParaRPr>
                    </a:p>
                  </a:txBody>
                  <a:tcPr marR="34446"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6826843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sldNum" sz="quarter" idx="4294967295"/>
          </p:nvPr>
        </p:nvSpPr>
        <p:spPr>
          <a:xfrm>
            <a:off x="6557964" y="9372467"/>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t>12</a:t>
            </a:fld>
            <a:endParaRPr dirty="0">
              <a:solidFill>
                <a:srgbClr val="888888"/>
              </a:solidFill>
            </a:endParaRPr>
          </a:p>
        </p:txBody>
      </p:sp>
      <p:graphicFrame>
        <p:nvGraphicFramePr>
          <p:cNvPr id="148" name="Table 148"/>
          <p:cNvGraphicFramePr/>
          <p:nvPr>
            <p:extLst>
              <p:ext uri="{D42A27DB-BD31-4B8C-83A1-F6EECF244321}">
                <p14:modId xmlns:p14="http://schemas.microsoft.com/office/powerpoint/2010/main" val="1963496016"/>
              </p:ext>
            </p:extLst>
          </p:nvPr>
        </p:nvGraphicFramePr>
        <p:xfrm>
          <a:off x="327986" y="405674"/>
          <a:ext cx="6995160" cy="6147526"/>
        </p:xfrm>
        <a:graphic>
          <a:graphicData uri="http://schemas.openxmlformats.org/drawingml/2006/table">
            <a:tbl>
              <a:tblPr firstRow="1"/>
              <a:tblGrid>
                <a:gridCol w="967414"/>
                <a:gridCol w="6027746"/>
              </a:tblGrid>
              <a:tr h="798286">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b="0" i="1" dirty="0" smtClean="0">
                          <a:effectLst/>
                        </a:rPr>
                        <a:t>A </a:t>
                      </a:r>
                      <a:r>
                        <a:rPr lang="en-US" sz="1000" b="0" i="1" strike="noStrike" dirty="0" smtClean="0">
                          <a:solidFill>
                            <a:schemeClr val="tx1"/>
                          </a:solidFill>
                          <a:effectLst/>
                        </a:rPr>
                        <a:t>note</a:t>
                      </a:r>
                      <a:r>
                        <a:rPr lang="en-US" sz="1000" b="0" i="1" dirty="0" smtClean="0">
                          <a:solidFill>
                            <a:schemeClr val="tx1"/>
                          </a:solidFill>
                          <a:effectLst/>
                        </a:rPr>
                        <a:t> </a:t>
                      </a:r>
                      <a:r>
                        <a:rPr lang="en-US" sz="1000" b="0" i="1" dirty="0" smtClean="0">
                          <a:effectLst/>
                        </a:rPr>
                        <a:t>about constructed responses:  Constructed </a:t>
                      </a:r>
                      <a:r>
                        <a:rPr lang="en-US" sz="1000" b="0" i="1" baseline="0" dirty="0" smtClean="0">
                          <a:effectLst/>
                        </a:rPr>
                        <a:t>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p>
                      <a:pPr marL="0" marR="0" lvl="0" indent="0" algn="l" defTabSz="1018809" rtl="0" eaLnBrk="1" fontAlgn="auto" latinLnBrk="0" hangingPunct="1">
                        <a:lnSpc>
                          <a:spcPct val="100000"/>
                        </a:lnSpc>
                        <a:spcBef>
                          <a:spcPts val="0"/>
                        </a:spcBef>
                        <a:spcAft>
                          <a:spcPts val="0"/>
                        </a:spcAft>
                        <a:buClrTx/>
                        <a:buSzTx/>
                        <a:buFontTx/>
                        <a:buNone/>
                        <a:tabLst/>
                        <a:defRPr sz="1800" b="0" i="0"/>
                      </a:pPr>
                      <a:endParaRPr lang="en-US" sz="1000" b="0" i="1" baseline="0" dirty="0" smtClean="0">
                        <a:effectLst/>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tcPr>
                </a:tc>
                <a:tc hMerge="1">
                  <a:txBody>
                    <a:bodyPr/>
                    <a:lstStyle/>
                    <a:p>
                      <a:endParaRPr lang="en-US"/>
                    </a:p>
                  </a:txBody>
                  <a:tcPr/>
                </a:tc>
              </a:tr>
              <a:tr h="213360">
                <a:tc gridSpan="2">
                  <a:txBody>
                    <a:bodyPr/>
                    <a:lstStyle/>
                    <a:p>
                      <a:pPr marL="52388" marR="0" lvl="0" indent="0" algn="l" defTabSz="1018809" rtl="0" eaLnBrk="1" fontAlgn="auto" latinLnBrk="0" hangingPunct="1">
                        <a:lnSpc>
                          <a:spcPct val="100000"/>
                        </a:lnSpc>
                        <a:spcBef>
                          <a:spcPts val="0"/>
                        </a:spcBef>
                        <a:spcAft>
                          <a:spcPts val="0"/>
                        </a:spcAft>
                        <a:buClrTx/>
                        <a:buSzTx/>
                        <a:buFontTx/>
                        <a:buNone/>
                        <a:tabLst/>
                        <a:defRPr sz="1800" b="0" i="0"/>
                      </a:pPr>
                      <a:r>
                        <a:rPr lang="en-US" sz="1400" b="1" dirty="0" smtClean="0"/>
                        <a:t>Quarter 1 Pre-Assessment Constructed Response</a:t>
                      </a:r>
                      <a:r>
                        <a:rPr lang="en-US" sz="1400" b="1" baseline="0" dirty="0" smtClean="0"/>
                        <a:t> Answer Key</a:t>
                      </a:r>
                      <a:endParaRPr lang="en-US" sz="1400" b="1" dirty="0" smtClean="0"/>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13360">
                <a:tc gridSpan="2">
                  <a:txBody>
                    <a:bodyPr/>
                    <a:lstStyle/>
                    <a:p>
                      <a:pPr marL="52388" lvl="0" indent="0" algn="l">
                        <a:lnSpc>
                          <a:spcPct val="100000"/>
                        </a:lnSpc>
                        <a:spcBef>
                          <a:spcPts val="0"/>
                        </a:spcBef>
                        <a:spcAft>
                          <a:spcPts val="0"/>
                        </a:spcAft>
                        <a:defRPr sz="1800" b="0" i="0"/>
                      </a:pPr>
                      <a:r>
                        <a:rPr sz="1400" b="1" dirty="0">
                          <a:latin typeface="+mn-lt"/>
                        </a:rPr>
                        <a:t>Standard </a:t>
                      </a:r>
                      <a:r>
                        <a:rPr sz="1400" b="1" dirty="0" smtClean="0">
                          <a:latin typeface="+mn-lt"/>
                        </a:rPr>
                        <a:t>R</a:t>
                      </a:r>
                      <a:r>
                        <a:rPr lang="en-US" sz="1400" b="1" dirty="0" smtClean="0">
                          <a:latin typeface="+mn-lt"/>
                        </a:rPr>
                        <a:t>I</a:t>
                      </a:r>
                      <a:r>
                        <a:rPr sz="1400" b="1" dirty="0" smtClean="0">
                          <a:solidFill>
                            <a:schemeClr val="tx1"/>
                          </a:solidFill>
                          <a:latin typeface="+mn-lt"/>
                        </a:rPr>
                        <a:t>.</a:t>
                      </a:r>
                      <a:r>
                        <a:rPr lang="en-US" sz="1400" b="1" strike="noStrike" dirty="0" smtClean="0">
                          <a:solidFill>
                            <a:schemeClr val="tx1"/>
                          </a:solidFill>
                          <a:latin typeface="+mn-lt"/>
                        </a:rPr>
                        <a:t>6</a:t>
                      </a:r>
                      <a:r>
                        <a:rPr lang="en-US" sz="1400" b="1" dirty="0" smtClean="0">
                          <a:solidFill>
                            <a:schemeClr val="tx1"/>
                          </a:solidFill>
                          <a:latin typeface="+mn-lt"/>
                        </a:rPr>
                        <a:t>.3</a:t>
                      </a:r>
                      <a:r>
                        <a:rPr sz="1400" b="1" dirty="0" smtClean="0">
                          <a:solidFill>
                            <a:schemeClr val="tx1"/>
                          </a:solidFill>
                          <a:latin typeface="+mn-lt"/>
                        </a:rPr>
                        <a:t>   </a:t>
                      </a:r>
                      <a:r>
                        <a:rPr sz="1400" b="1" dirty="0">
                          <a:latin typeface="+mn-lt"/>
                        </a:rPr>
                        <a:t>3 Point Reading Constructed Response Rubric</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542834">
                <a:tc gridSpan="2">
                  <a:txBody>
                    <a:bodyPr/>
                    <a:lstStyle/>
                    <a:p>
                      <a:pPr marL="52388" indent="0">
                        <a:lnSpc>
                          <a:spcPct val="100000"/>
                        </a:lnSpc>
                        <a:spcBef>
                          <a:spcPts val="0"/>
                        </a:spcBef>
                        <a:spcAft>
                          <a:spcPts val="0"/>
                        </a:spcAft>
                        <a:buFont typeface="+mj-lt"/>
                        <a:buNone/>
                        <a:tabLst/>
                      </a:pPr>
                      <a:r>
                        <a:rPr sz="1600" b="1" dirty="0" smtClean="0">
                          <a:latin typeface="+mn-lt"/>
                        </a:rPr>
                        <a:t>Question </a:t>
                      </a:r>
                      <a:r>
                        <a:rPr lang="en-US" sz="1600" b="1" dirty="0" smtClean="0">
                          <a:latin typeface="+mn-lt"/>
                        </a:rPr>
                        <a:t>#16 </a:t>
                      </a:r>
                      <a:r>
                        <a:rPr sz="1600" b="1" dirty="0" smtClean="0">
                          <a:latin typeface="+mn-lt"/>
                        </a:rPr>
                        <a:t>(prompt):</a:t>
                      </a:r>
                      <a:r>
                        <a:rPr lang="en-US" sz="1600" b="1" dirty="0" smtClean="0">
                          <a:latin typeface="+mn-lt"/>
                        </a:rPr>
                        <a:t> </a:t>
                      </a:r>
                      <a:r>
                        <a:rPr lang="en-US" sz="1600" b="0" dirty="0" smtClean="0">
                          <a:latin typeface="+mn-lt"/>
                        </a:rPr>
                        <a:t>Analyze how the author helps the reader understand why   tracking migrating animals could impact their survival. Use examples from the passage in your analysis.  </a:t>
                      </a:r>
                      <a:endParaRPr lang="en-US" sz="1600" b="0" baseline="0" dirty="0" smtClean="0">
                        <a:solidFill>
                          <a:srgbClr val="002060"/>
                        </a:solidFill>
                      </a:endParaRP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1295400">
                <a:tc gridSpan="2">
                  <a:txBody>
                    <a:bodyPr/>
                    <a:lstStyle/>
                    <a:p>
                      <a:pPr lvl="0" algn="l">
                        <a:lnSpc>
                          <a:spcPct val="100000"/>
                        </a:lnSpc>
                        <a:spcBef>
                          <a:spcPts val="0"/>
                        </a:spcBef>
                        <a:spcAft>
                          <a:spcPts val="0"/>
                        </a:spcAft>
                        <a:defRPr sz="1800" b="0" i="0"/>
                      </a:pPr>
                      <a:r>
                        <a:rPr lang="en-US" sz="1000" u="sng" kern="1200" dirty="0" smtClean="0">
                          <a:solidFill>
                            <a:schemeClr val="tx1"/>
                          </a:solidFill>
                          <a:effectLst/>
                          <a:latin typeface="+mn-lt"/>
                          <a:ea typeface="+mn-ea"/>
                          <a:cs typeface="+mn-cs"/>
                        </a:rPr>
                        <a:t>Directions</a:t>
                      </a:r>
                      <a:r>
                        <a:rPr lang="en-US" sz="1000" u="sng" kern="1200" baseline="0" dirty="0" smtClean="0">
                          <a:solidFill>
                            <a:schemeClr val="tx1"/>
                          </a:solidFill>
                          <a:effectLst/>
                          <a:latin typeface="+mn-lt"/>
                          <a:ea typeface="+mn-ea"/>
                          <a:cs typeface="+mn-cs"/>
                        </a:rPr>
                        <a:t> for Scoring</a:t>
                      </a:r>
                      <a:r>
                        <a:rPr lang="en-US" sz="1000" kern="1200" baseline="0" dirty="0" smtClean="0">
                          <a:solidFill>
                            <a:schemeClr val="tx1"/>
                          </a:solidFill>
                          <a:effectLst/>
                          <a:latin typeface="+mn-lt"/>
                          <a:ea typeface="+mn-ea"/>
                          <a:cs typeface="+mn-cs"/>
                        </a:rPr>
                        <a:t>: </a:t>
                      </a:r>
                      <a:r>
                        <a:rPr lang="en-US" sz="1000" kern="1200" dirty="0" smtClean="0">
                          <a:solidFill>
                            <a:srgbClr val="000000"/>
                          </a:solidFill>
                          <a:effectLst/>
                          <a:latin typeface="+mn-lt"/>
                          <a:ea typeface="Times New Roman"/>
                          <a:cs typeface="Arial"/>
                        </a:rPr>
                        <a:t>Write an overview of what students could include in a proficient response with examples from the text.  Be very specific and detailed.</a:t>
                      </a:r>
                      <a:r>
                        <a:rPr lang="en-US" sz="1000" u="none" dirty="0" smtClean="0"/>
                        <a:t> </a:t>
                      </a:r>
                      <a:r>
                        <a:rPr lang="en-US" sz="1000" u="sng" dirty="0" smtClean="0"/>
                        <a:t>T</a:t>
                      </a:r>
                      <a:r>
                        <a:rPr sz="1000" u="sng" dirty="0" smtClean="0">
                          <a:latin typeface="+mn-lt"/>
                        </a:rPr>
                        <a:t>eacher </a:t>
                      </a:r>
                      <a:r>
                        <a:rPr sz="1000" u="sng" dirty="0">
                          <a:latin typeface="+mn-lt"/>
                        </a:rPr>
                        <a:t>Language and Scoring Notes</a:t>
                      </a:r>
                      <a:r>
                        <a:rPr sz="1000" dirty="0" smtClean="0">
                          <a:latin typeface="+mn-lt"/>
                        </a:rPr>
                        <a:t>:</a:t>
                      </a:r>
                      <a:endParaRPr sz="1000" b="1" dirty="0">
                        <a:latin typeface="+mn-lt"/>
                      </a:endParaRPr>
                    </a:p>
                    <a:p>
                      <a:pPr lvl="0" algn="l">
                        <a:lnSpc>
                          <a:spcPct val="100000"/>
                        </a:lnSpc>
                        <a:spcBef>
                          <a:spcPts val="0"/>
                        </a:spcBef>
                        <a:spcAft>
                          <a:spcPts val="0"/>
                        </a:spcAft>
                        <a:defRPr sz="1800" b="0" i="0"/>
                      </a:pPr>
                      <a:r>
                        <a:rPr sz="1000" b="1" dirty="0">
                          <a:latin typeface="+mn-lt"/>
                        </a:rPr>
                        <a:t>Sufficient </a:t>
                      </a:r>
                      <a:r>
                        <a:rPr sz="1000" b="1" dirty="0" smtClean="0">
                          <a:latin typeface="+mn-lt"/>
                        </a:rPr>
                        <a:t>Evidence</a:t>
                      </a:r>
                      <a:r>
                        <a:rPr lang="en-US" sz="1000" b="0" baseline="0" dirty="0" smtClean="0">
                          <a:uFill>
                            <a:solidFill/>
                          </a:uFill>
                          <a:latin typeface="+mn-lt"/>
                        </a:rPr>
                        <a:t> should include an analysis of how the author emphasizes tracking migrating animals to impact their survival.</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sz="1000" b="1" dirty="0" smtClean="0">
                          <a:latin typeface="+mn-lt"/>
                        </a:rPr>
                        <a:t>Specific </a:t>
                      </a:r>
                      <a:r>
                        <a:rPr sz="1000" b="1" dirty="0" smtClean="0">
                          <a:uFill>
                            <a:solidFill/>
                          </a:uFill>
                          <a:latin typeface="+mn-lt"/>
                        </a:rPr>
                        <a:t>identifications</a:t>
                      </a:r>
                      <a:r>
                        <a:rPr lang="en-US" sz="1000" b="0" baseline="0" dirty="0" smtClean="0">
                          <a:uFill>
                            <a:solidFill/>
                          </a:uFill>
                          <a:latin typeface="+mn-lt"/>
                        </a:rPr>
                        <a:t> (supporting details) </a:t>
                      </a:r>
                      <a:r>
                        <a:rPr sz="1000" b="1" dirty="0" smtClean="0">
                          <a:latin typeface="+mn-lt"/>
                        </a:rPr>
                        <a:t>Full Support</a:t>
                      </a:r>
                      <a:r>
                        <a:rPr lang="en-US" sz="1000" b="0" baseline="0" dirty="0" smtClean="0">
                          <a:latin typeface="+mn-lt"/>
                        </a:rPr>
                        <a:t>  </a:t>
                      </a:r>
                      <a:r>
                        <a:rPr lang="en-US" sz="1000" dirty="0" smtClean="0">
                          <a:solidFill>
                            <a:schemeClr val="tx1"/>
                          </a:solidFill>
                        </a:rPr>
                        <a:t>should include reasons</a:t>
                      </a:r>
                      <a:r>
                        <a:rPr lang="en-US" sz="1000" baseline="0" dirty="0" smtClean="0">
                          <a:solidFill>
                            <a:schemeClr val="tx1"/>
                          </a:solidFill>
                        </a:rPr>
                        <a:t> </a:t>
                      </a:r>
                      <a:r>
                        <a:rPr lang="en-US" sz="1000" dirty="0" smtClean="0">
                          <a:solidFill>
                            <a:schemeClr val="tx1"/>
                          </a:solidFill>
                        </a:rPr>
                        <a:t>to explain why scientists feel they need to study migration.  Responses should center around specific reasons stated by the author that could convince a reader that tracking migrating animals is necessary</a:t>
                      </a:r>
                      <a:r>
                        <a:rPr lang="en-US" sz="1000" dirty="0" smtClean="0">
                          <a:solidFill>
                            <a:srgbClr val="002060"/>
                          </a:solidFill>
                        </a:rPr>
                        <a:t>.  </a:t>
                      </a:r>
                      <a:r>
                        <a:rPr lang="en-US" sz="1000" dirty="0" smtClean="0">
                          <a:solidFill>
                            <a:schemeClr val="tx1"/>
                          </a:solidFill>
                        </a:rPr>
                        <a:t>Responses should</a:t>
                      </a:r>
                      <a:r>
                        <a:rPr lang="en-US" sz="1000" baseline="0" dirty="0" smtClean="0">
                          <a:solidFill>
                            <a:schemeClr val="tx1"/>
                          </a:solidFill>
                        </a:rPr>
                        <a:t> include the connection between tracking animals and survival such as (1) </a:t>
                      </a:r>
                      <a:r>
                        <a:rPr lang="en-US" sz="1000" dirty="0" smtClean="0"/>
                        <a:t>Some migrating</a:t>
                      </a:r>
                      <a:r>
                        <a:rPr lang="en-US" sz="1000" baseline="0" dirty="0" smtClean="0"/>
                        <a:t> </a:t>
                      </a:r>
                      <a:r>
                        <a:rPr lang="en-US" sz="1000" dirty="0" smtClean="0"/>
                        <a:t>animals are shrinking in population, migrating</a:t>
                      </a:r>
                      <a:r>
                        <a:rPr lang="en-US" sz="1000" baseline="0" dirty="0" smtClean="0"/>
                        <a:t> </a:t>
                      </a:r>
                      <a:r>
                        <a:rPr lang="en-US" sz="1000" dirty="0" smtClean="0"/>
                        <a:t>birds must follow their food supply and they must return to certain locations to breed. (which could impact their survival), and (2) scientists want to know what is happening to them and why.</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914400">
                <a:tc>
                  <a:txBody>
                    <a:bodyPr/>
                    <a:lstStyle/>
                    <a:p>
                      <a:pPr lvl="0" algn="ctr">
                        <a:lnSpc>
                          <a:spcPct val="100000"/>
                        </a:lnSpc>
                        <a:spcBef>
                          <a:spcPts val="0"/>
                        </a:spcBef>
                        <a:spcAft>
                          <a:spcPts val="0"/>
                        </a:spcAft>
                        <a:defRPr sz="1800" b="0" i="0"/>
                      </a:pPr>
                      <a:r>
                        <a:rPr sz="2000" b="1" dirty="0">
                          <a:latin typeface="+mn-lt"/>
                        </a:rPr>
                        <a:t>3</a:t>
                      </a: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sz="1000" i="1" dirty="0">
                          <a:latin typeface="+mn-lt"/>
                        </a:rPr>
                        <a:t>The student gives a proficient response </a:t>
                      </a:r>
                      <a:r>
                        <a:rPr lang="en-US" sz="1000" i="1" dirty="0" smtClean="0">
                          <a:latin typeface="+mn-lt"/>
                        </a:rPr>
                        <a:t>by</a:t>
                      </a:r>
                      <a:r>
                        <a:rPr lang="en-US" sz="1000" i="1" baseline="0" dirty="0" smtClean="0">
                          <a:latin typeface="+mn-lt"/>
                        </a:rPr>
                        <a:t> connecting why tracking migrating animals could impact their survival using examples and ideas from the passage.</a:t>
                      </a:r>
                      <a:endParaRPr lang="en-US" sz="1000" i="1" dirty="0" smtClean="0">
                        <a:latin typeface="+mn-lt"/>
                      </a:endParaRPr>
                    </a:p>
                    <a:p>
                      <a:pPr marL="0" marR="0" indent="0" algn="l" defTabSz="966612" rtl="0" eaLnBrk="1" fontAlgn="auto" latinLnBrk="0" hangingPunct="1">
                        <a:lnSpc>
                          <a:spcPct val="100000"/>
                        </a:lnSpc>
                        <a:spcBef>
                          <a:spcPts val="0"/>
                        </a:spcBef>
                        <a:spcAft>
                          <a:spcPts val="0"/>
                        </a:spcAft>
                        <a:buClrTx/>
                        <a:buSzTx/>
                        <a:buFontTx/>
                        <a:buNone/>
                        <a:tabLst/>
                        <a:defRPr/>
                      </a:pPr>
                      <a:r>
                        <a:rPr lang="en-US" sz="1000" dirty="0" smtClean="0">
                          <a:solidFill>
                            <a:schemeClr val="tx1"/>
                          </a:solidFill>
                        </a:rPr>
                        <a:t>The author tells the reader that many birds and animals that migrate are shrinking in population.  Furthermore, unless scientists understand</a:t>
                      </a:r>
                      <a:r>
                        <a:rPr lang="en-US" sz="1000" baseline="0" dirty="0" smtClean="0">
                          <a:solidFill>
                            <a:schemeClr val="tx1"/>
                          </a:solidFill>
                        </a:rPr>
                        <a:t> why they are shrinking, these animals could disappear forever!  These birds and animals need to eat to survive as they journey (sometimes thousands of miles).  Is something happening to their food supply or is there another reason?  One way to find out is for satellites to track their journey by  putting transmitters on thousands of these birds and animals.</a:t>
                      </a:r>
                      <a:endParaRPr lang="en-US" sz="1000" b="0" dirty="0">
                        <a:solidFill>
                          <a:schemeClr val="tx1"/>
                        </a:solidFill>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472440">
                <a:tc>
                  <a:txBody>
                    <a:bodyPr/>
                    <a:lstStyle/>
                    <a:p>
                      <a:pPr lvl="0" algn="ctr">
                        <a:lnSpc>
                          <a:spcPct val="100000"/>
                        </a:lnSpc>
                        <a:spcBef>
                          <a:spcPts val="0"/>
                        </a:spcBef>
                        <a:spcAft>
                          <a:spcPts val="0"/>
                        </a:spcAft>
                        <a:defRPr sz="1800" b="0" i="0"/>
                      </a:pPr>
                      <a:r>
                        <a:rPr sz="2000" b="1" dirty="0">
                          <a:latin typeface="+mn-lt"/>
                        </a:rPr>
                        <a:t>2</a:t>
                      </a: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lang="en-US" sz="1000" i="1" dirty="0" smtClean="0">
                          <a:latin typeface="+mn-lt"/>
                        </a:rPr>
                        <a:t>The student gives a partial response of</a:t>
                      </a:r>
                      <a:r>
                        <a:rPr lang="en-US" sz="1000" i="1" baseline="0" dirty="0" smtClean="0">
                          <a:latin typeface="+mn-lt"/>
                        </a:rPr>
                        <a:t> connecting why tracking migrating animals could impact their survival with few examples from the passage.</a:t>
                      </a:r>
                      <a:endParaRPr lang="en-US" sz="1000" i="1" dirty="0" smtClean="0">
                        <a:latin typeface="+mn-lt"/>
                      </a:endParaRP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b="0" u="none" kern="1200" baseline="0" dirty="0" smtClean="0">
                          <a:solidFill>
                            <a:schemeClr val="tx1"/>
                          </a:solidFill>
                          <a:latin typeface="+mn-lt"/>
                          <a:ea typeface="+mn-ea"/>
                          <a:cs typeface="+mn-cs"/>
                        </a:rPr>
                        <a:t>We need to know why animals are not migrating as much as they used to.  If scientists find out they can help save migrating birds and animals.  Many scientists are trying to solve the puzzle of what’s happening to the migrating population.  I think it’s a very worthy cause.</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65760">
                <a:tc>
                  <a:txBody>
                    <a:bodyPr/>
                    <a:lstStyle/>
                    <a:p>
                      <a:pPr lvl="0" algn="ctr">
                        <a:lnSpc>
                          <a:spcPct val="100000"/>
                        </a:lnSpc>
                        <a:spcBef>
                          <a:spcPts val="0"/>
                        </a:spcBef>
                        <a:spcAft>
                          <a:spcPts val="0"/>
                        </a:spcAft>
                        <a:defRPr sz="1800" b="0" i="0"/>
                      </a:pPr>
                      <a:r>
                        <a:rPr sz="2000" b="1" dirty="0">
                          <a:latin typeface="+mn-lt"/>
                        </a:rPr>
                        <a:t>1</a:t>
                      </a: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lang="en-US" sz="1000" i="1" dirty="0" smtClean="0">
                          <a:latin typeface="+mn-lt"/>
                        </a:rPr>
                        <a:t>The student gives a</a:t>
                      </a:r>
                      <a:r>
                        <a:rPr lang="en-US" sz="1000" i="1" baseline="0" dirty="0" smtClean="0">
                          <a:latin typeface="+mn-lt"/>
                        </a:rPr>
                        <a:t> vague response to the prompt without connecting why tracking migrating animals could impact their survival and uses no examples from the passage.</a:t>
                      </a:r>
                      <a:endParaRPr lang="en-US" sz="1000" i="1" dirty="0" smtClean="0">
                        <a:latin typeface="+mn-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000" i="0" dirty="0" smtClean="0">
                          <a:solidFill>
                            <a:schemeClr val="tx1"/>
                          </a:solidFill>
                          <a:latin typeface="+mn-lt"/>
                        </a:rPr>
                        <a:t>The author wants the reader to know that some animals migrate and some animals are dying when they migrate.  That explains how its impacting their survival rate.</a:t>
                      </a:r>
                      <a:endParaRPr lang="en-US" sz="1000" b="0" u="none" kern="1200" baseline="0" dirty="0" smtClean="0">
                        <a:solidFill>
                          <a:schemeClr val="tx1"/>
                        </a:solidFill>
                        <a:latin typeface="+mn-lt"/>
                        <a:ea typeface="+mn-ea"/>
                        <a:cs typeface="+mn-cs"/>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192314">
                <a:tc>
                  <a:txBody>
                    <a:bodyPr/>
                    <a:lstStyle/>
                    <a:p>
                      <a:pPr lvl="0" algn="ctr">
                        <a:lnSpc>
                          <a:spcPct val="100000"/>
                        </a:lnSpc>
                        <a:spcBef>
                          <a:spcPts val="0"/>
                        </a:spcBef>
                        <a:spcAft>
                          <a:spcPts val="0"/>
                        </a:spcAft>
                        <a:defRPr sz="1800" b="0" i="0"/>
                      </a:pPr>
                      <a:r>
                        <a:rPr sz="2000" b="1" dirty="0">
                          <a:latin typeface="+mn-lt"/>
                        </a:rPr>
                        <a:t>0</a:t>
                      </a: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lang="en-US" sz="1000" i="1" dirty="0" smtClean="0">
                          <a:latin typeface="+mn-lt"/>
                        </a:rPr>
                        <a:t>The student does not address the prompt.</a:t>
                      </a:r>
                    </a:p>
                    <a:p>
                      <a:pPr lvl="0" algn="l">
                        <a:lnSpc>
                          <a:spcPct val="100000"/>
                        </a:lnSpc>
                        <a:spcBef>
                          <a:spcPts val="0"/>
                        </a:spcBef>
                        <a:spcAft>
                          <a:spcPts val="0"/>
                        </a:spcAft>
                        <a:defRPr sz="1800" b="0" i="0"/>
                      </a:pPr>
                      <a:r>
                        <a:rPr lang="en-US" sz="1000" i="0" dirty="0" smtClean="0">
                          <a:latin typeface="+mn-lt"/>
                        </a:rPr>
                        <a:t>Animals can migrate.  They can go many miles to migrate and even go South</a:t>
                      </a:r>
                      <a:r>
                        <a:rPr lang="en-US" sz="1000" i="0" baseline="0" dirty="0" smtClean="0">
                          <a:latin typeface="+mn-lt"/>
                        </a:rPr>
                        <a:t> for the winter where its warmer and there is more food.</a:t>
                      </a:r>
                      <a:endParaRPr lang="en-US" sz="1000" i="0" dirty="0" smtClean="0">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924035987"/>
              </p:ext>
            </p:extLst>
          </p:nvPr>
        </p:nvGraphicFramePr>
        <p:xfrm>
          <a:off x="5334000" y="6781800"/>
          <a:ext cx="1981200" cy="701040"/>
        </p:xfrm>
        <a:graphic>
          <a:graphicData uri="http://schemas.openxmlformats.org/drawingml/2006/table">
            <a:tbl>
              <a:tblPr/>
              <a:tblGrid>
                <a:gridCol w="1981200"/>
              </a:tblGrid>
              <a:tr h="0">
                <a:tc>
                  <a:txBody>
                    <a:bodyPr/>
                    <a:lstStyle/>
                    <a:p>
                      <a:pPr marL="0" marR="0" algn="ctr">
                        <a:lnSpc>
                          <a:spcPct val="115000"/>
                        </a:lnSpc>
                        <a:spcBef>
                          <a:spcPts val="0"/>
                        </a:spcBef>
                        <a:spcAft>
                          <a:spcPts val="0"/>
                        </a:spcAft>
                      </a:pPr>
                      <a:r>
                        <a:rPr lang="en-US" sz="800" b="1" dirty="0" smtClean="0">
                          <a:solidFill>
                            <a:schemeClr val="tx1"/>
                          </a:solidFill>
                          <a:effectLst/>
                          <a:latin typeface="Calibri"/>
                          <a:ea typeface="Times New Roman"/>
                          <a:cs typeface="Times New Roman"/>
                        </a:rPr>
                        <a:t>Toward RL.6.3   DOK </a:t>
                      </a:r>
                      <a:r>
                        <a:rPr lang="en-US" sz="800" b="1" dirty="0">
                          <a:solidFill>
                            <a:schemeClr val="tx1"/>
                          </a:solidFill>
                          <a:effectLst/>
                          <a:latin typeface="Calibri"/>
                          <a:ea typeface="Times New Roman"/>
                          <a:cs typeface="Times New Roman"/>
                        </a:rPr>
                        <a:t>3 - </a:t>
                      </a:r>
                      <a:r>
                        <a:rPr lang="en-US" sz="800" b="1" dirty="0" err="1">
                          <a:solidFill>
                            <a:schemeClr val="tx1"/>
                          </a:solidFill>
                          <a:effectLst/>
                          <a:latin typeface="Calibri"/>
                          <a:ea typeface="Times New Roman"/>
                          <a:cs typeface="Times New Roman"/>
                        </a:rPr>
                        <a:t>AP</a:t>
                      </a:r>
                      <a:r>
                        <a:rPr lang="en-US" sz="800" dirty="0" err="1">
                          <a:solidFill>
                            <a:schemeClr val="tx1"/>
                          </a:solidFill>
                          <a:effectLst/>
                          <a:latin typeface="Calibri"/>
                          <a:ea typeface="Times New Roman"/>
                          <a:cs typeface="Times New Roman"/>
                        </a:rPr>
                        <a:t>x</a:t>
                      </a:r>
                      <a:endParaRPr lang="en-US" sz="800" dirty="0">
                        <a:solidFill>
                          <a:schemeClr val="tx1"/>
                        </a:solidFill>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371734">
                <a:tc>
                  <a:txBody>
                    <a:bodyPr/>
                    <a:lstStyle/>
                    <a:p>
                      <a:pPr marL="0" marR="0" algn="l">
                        <a:lnSpc>
                          <a:spcPct val="115000"/>
                        </a:lnSpc>
                        <a:spcBef>
                          <a:spcPts val="0"/>
                        </a:spcBef>
                        <a:spcAft>
                          <a:spcPts val="1200"/>
                        </a:spcAft>
                      </a:pPr>
                      <a:r>
                        <a:rPr lang="en-US" sz="800" b="1" dirty="0">
                          <a:solidFill>
                            <a:schemeClr val="tx1"/>
                          </a:solidFill>
                          <a:effectLst/>
                          <a:latin typeface="Calibri"/>
                          <a:ea typeface="Times New Roman"/>
                          <a:cs typeface="Times New Roman"/>
                        </a:rPr>
                        <a:t>Students analyze in</a:t>
                      </a:r>
                      <a:r>
                        <a:rPr lang="en-US" sz="800" b="1" u="sng" dirty="0">
                          <a:solidFill>
                            <a:schemeClr val="tx1"/>
                          </a:solidFill>
                          <a:effectLst/>
                          <a:latin typeface="Calibri"/>
                          <a:ea typeface="Times New Roman"/>
                          <a:cs typeface="Times New Roman"/>
                        </a:rPr>
                        <a:t> detail</a:t>
                      </a:r>
                      <a:r>
                        <a:rPr lang="en-US" sz="800" b="1" dirty="0">
                          <a:solidFill>
                            <a:schemeClr val="tx1"/>
                          </a:solidFill>
                          <a:effectLst/>
                          <a:latin typeface="Calibri"/>
                          <a:ea typeface="Times New Roman"/>
                          <a:cs typeface="Times New Roman"/>
                        </a:rPr>
                        <a:t> an event, idea or individual by providing details about the introduction, illustration and elaboration (use reasoning </a:t>
                      </a:r>
                      <a:r>
                        <a:rPr lang="en-US" sz="800" b="1" dirty="0" smtClean="0">
                          <a:solidFill>
                            <a:schemeClr val="tx1"/>
                          </a:solidFill>
                          <a:effectLst/>
                          <a:latin typeface="Calibri"/>
                          <a:ea typeface="Times New Roman"/>
                          <a:cs typeface="Times New Roman"/>
                        </a:rPr>
                        <a:t>skills.</a:t>
                      </a: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22990796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solidFill>
                  <a:prstClr val="black">
                    <a:tint val="75000"/>
                  </a:prstClr>
                </a:solidFill>
              </a:rPr>
              <a:pPr/>
              <a:t>13</a:t>
            </a:fld>
            <a:endParaRPr lang="en-US" dirty="0">
              <a:solidFill>
                <a:prstClr val="black">
                  <a:tint val="75000"/>
                </a:prstClr>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2662503634"/>
              </p:ext>
            </p:extLst>
          </p:nvPr>
        </p:nvGraphicFramePr>
        <p:xfrm>
          <a:off x="385434" y="251461"/>
          <a:ext cx="6822440" cy="9127096"/>
        </p:xfrm>
        <a:graphic>
          <a:graphicData uri="http://schemas.openxmlformats.org/drawingml/2006/table">
            <a:tbl>
              <a:tblPr firstRow="1" bandRow="1">
                <a:tableStyleId>{5940675A-B579-460E-94D1-54222C63F5DA}</a:tableStyleId>
              </a:tblPr>
              <a:tblGrid>
                <a:gridCol w="539750"/>
                <a:gridCol w="6282690"/>
              </a:tblGrid>
              <a:tr h="507047">
                <a:tc gridSpan="2">
                  <a: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kumimoji="0" lang="en-US" sz="900" b="0" i="1" u="none" strike="noStrike" kern="1200" cap="none" spc="0" normalizeH="0" baseline="0" noProof="0" dirty="0" smtClean="0">
                          <a:ln>
                            <a:noFill/>
                          </a:ln>
                          <a:solidFill>
                            <a:prstClr val="black"/>
                          </a:solidFill>
                          <a:effectLst/>
                          <a:uLnTx/>
                          <a:uFillTx/>
                          <a:latin typeface="+mn-lt"/>
                          <a:ea typeface="Calibri"/>
                          <a:cs typeface="Times New Roman"/>
                        </a:rPr>
                        <a:t>Note:  “Brief Writes” should take no longer than 10 minutes.   Brief writes are scored with a 2-3 point rubric. Full compositions are scored with a 4 point rubric.   The difference between this rubric and the constructed response reading rubrics, is that the Brief Write Rubric is assessing writing proficiency in a specific area, while the reading rubrics are assessing comprehension.  </a:t>
                      </a:r>
                    </a:p>
                  </a:txBody>
                  <a:tcPr marL="103632" marR="103632" marT="50292" marB="50292"/>
                </a:tc>
                <a:tc hMerge="1">
                  <a:txBody>
                    <a:bodyPr/>
                    <a:lstStyle/>
                    <a:p>
                      <a:endParaRPr lang="en-US"/>
                    </a:p>
                  </a:txBody>
                  <a:tcPr/>
                </a:tc>
              </a:tr>
              <a:tr h="280687">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Quarter 1 Pre-Assessment </a:t>
                      </a:r>
                      <a:r>
                        <a:rPr kumimoji="0" lang="en-US" sz="1200" b="1" i="0" u="sng" strike="noStrike" kern="1200" cap="none" spc="0" normalizeH="0" baseline="0" noProof="0" dirty="0" smtClean="0">
                          <a:ln>
                            <a:noFill/>
                          </a:ln>
                          <a:solidFill>
                            <a:prstClr val="black"/>
                          </a:solidFill>
                          <a:effectLst/>
                          <a:uLnTx/>
                          <a:uFillTx/>
                          <a:latin typeface="+mn-lt"/>
                          <a:ea typeface="+mn-ea"/>
                          <a:cs typeface="+mn-cs"/>
                        </a:rPr>
                        <a:t>Brief Write Constructed Response</a:t>
                      </a:r>
                      <a:r>
                        <a:rPr kumimoji="0" lang="en-US" sz="1200" b="1" i="0" u="none" strike="noStrike" kern="1200" cap="none" spc="0" normalizeH="0" baseline="0" noProof="0" dirty="0" smtClean="0">
                          <a:ln>
                            <a:noFill/>
                          </a:ln>
                          <a:solidFill>
                            <a:prstClr val="black"/>
                          </a:solidFill>
                          <a:effectLst/>
                          <a:uLnTx/>
                          <a:uFillTx/>
                          <a:latin typeface="+mn-lt"/>
                          <a:ea typeface="+mn-ea"/>
                          <a:cs typeface="+mn-cs"/>
                        </a:rPr>
                        <a:t> Answer Key</a:t>
                      </a:r>
                    </a:p>
                  </a:txBody>
                  <a:tcPr marL="103632" marR="103632" marT="50292" marB="50292"/>
                </a:tc>
                <a:tc hMerge="1">
                  <a:txBody>
                    <a:bodyPr/>
                    <a:lstStyle/>
                    <a:p>
                      <a:endParaRPr lang="en-US"/>
                    </a:p>
                  </a:txBody>
                  <a:tcPr/>
                </a:tc>
              </a:tr>
              <a:tr h="582501">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100" b="1" u="none" dirty="0" smtClean="0"/>
                        <a:t>OPINION</a:t>
                      </a:r>
                      <a:r>
                        <a:rPr lang="en-US" sz="1100" b="1" u="none" baseline="0" dirty="0" smtClean="0"/>
                        <a:t> </a:t>
                      </a:r>
                      <a:r>
                        <a:rPr lang="en-US" sz="1100" u="none" dirty="0" smtClean="0">
                          <a:solidFill>
                            <a:schemeClr val="tx1"/>
                          </a:solidFill>
                        </a:rPr>
                        <a:t>W.6.1.b</a:t>
                      </a:r>
                      <a:r>
                        <a:rPr lang="en-US" sz="1100" dirty="0" smtClean="0">
                          <a:solidFill>
                            <a:srgbClr val="FF0000"/>
                          </a:solidFill>
                        </a:rPr>
                        <a:t/>
                      </a:r>
                      <a:br>
                        <a:rPr lang="en-US" sz="1100" dirty="0" smtClean="0">
                          <a:solidFill>
                            <a:srgbClr val="FF0000"/>
                          </a:solidFill>
                        </a:rPr>
                      </a:br>
                      <a:r>
                        <a:rPr lang="en-US" sz="1050" dirty="0" smtClean="0"/>
                        <a:t>Support claim(s) with clear reasons and relevant evidence, using credible sources and demonstrating an understanding of the topic or text.</a:t>
                      </a:r>
                      <a:endParaRPr lang="en-US" sz="1050" i="1" dirty="0" smtClean="0">
                        <a:effectLst/>
                        <a:latin typeface="+mn-lt"/>
                        <a:ea typeface="Calibri"/>
                        <a:cs typeface="Times New Roman"/>
                      </a:endParaRPr>
                    </a:p>
                  </a:txBody>
                  <a:tcPr marL="103632" marR="103632" marT="50292" marB="50292"/>
                </a:tc>
                <a:tc hMerge="1">
                  <a:txBody>
                    <a:bodyPr/>
                    <a:lstStyle/>
                    <a:p>
                      <a:endParaRPr lang="en-US"/>
                    </a:p>
                  </a:txBody>
                  <a:tcPr/>
                </a:tc>
              </a:tr>
              <a:tr h="574955">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050" b="1" i="0" kern="1200" dirty="0" smtClean="0">
                          <a:solidFill>
                            <a:srgbClr val="000000"/>
                          </a:solidFill>
                          <a:effectLst/>
                          <a:latin typeface="Helvetica" pitchFamily="34" charset="0"/>
                          <a:ea typeface="Times New Roman"/>
                          <a:cs typeface="Times New Roman"/>
                        </a:rPr>
                        <a:t>Question Prompt #17:   </a:t>
                      </a:r>
                      <a:r>
                        <a:rPr lang="en-US" sz="1050" b="0" dirty="0" smtClean="0">
                          <a:latin typeface="Helvetica" panose="020B0604020202020204" pitchFamily="34" charset="0"/>
                          <a:cs typeface="Helvetica" panose="020B0604020202020204" pitchFamily="34" charset="0"/>
                        </a:rPr>
                        <a:t>You have read two passages about helping animals. In your opinion, which passage had the best information about helping animals?  Why? Explain your reasons with evidence from both passages.</a:t>
                      </a:r>
                      <a:r>
                        <a:rPr lang="en-US" sz="1050" b="0" baseline="0" dirty="0" smtClean="0">
                          <a:latin typeface="Helvetica" panose="020B0604020202020204" pitchFamily="34" charset="0"/>
                          <a:cs typeface="Helvetica" panose="020B0604020202020204" pitchFamily="34" charset="0"/>
                        </a:rPr>
                        <a:t> </a:t>
                      </a:r>
                      <a:endParaRPr lang="en-US" sz="1050" b="0" i="0" u="sng" dirty="0" smtClean="0">
                        <a:effectLst/>
                        <a:latin typeface="+mn-lt"/>
                        <a:ea typeface="Times New Roman"/>
                        <a:cs typeface="Times New Roman"/>
                      </a:endParaRPr>
                    </a:p>
                  </a:txBody>
                  <a:tcPr marL="103632" marR="103632" marT="50292" marB="50292"/>
                </a:tc>
                <a:tc hMerge="1">
                  <a:txBody>
                    <a:bodyPr/>
                    <a:lstStyle/>
                    <a:p>
                      <a:endParaRPr lang="en-US" dirty="0"/>
                    </a:p>
                  </a:txBody>
                  <a:tcPr/>
                </a:tc>
              </a:tr>
              <a:tr h="280687">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n-US" sz="1200" b="1" dirty="0" smtClean="0"/>
                        <a:t>Teacher</a:t>
                      </a:r>
                      <a:r>
                        <a:rPr lang="en-US" sz="1200" b="1" baseline="0" dirty="0" smtClean="0"/>
                        <a:t> /Rubric Language Response</a:t>
                      </a:r>
                      <a:endParaRPr lang="en-US" sz="1200" b="1" dirty="0" smtClean="0"/>
                    </a:p>
                  </a:txBody>
                  <a:tcPr marL="103632" marR="103632" marT="50292" marB="50292">
                    <a:solidFill>
                      <a:schemeClr val="bg1">
                        <a:lumMod val="85000"/>
                      </a:schemeClr>
                    </a:solidFill>
                  </a:tcPr>
                </a:tc>
                <a:tc hMerge="1">
                  <a:txBody>
                    <a:bodyPr/>
                    <a:lstStyle/>
                    <a:p>
                      <a:endParaRPr lang="en-US"/>
                    </a:p>
                  </a:txBody>
                  <a:tcPr/>
                </a:tc>
              </a:tr>
              <a:tr h="2061389">
                <a:tc gridSpan="2">
                  <a:txBody>
                    <a:bodyPr/>
                    <a:lstStyle/>
                    <a:p>
                      <a:pPr lvl="0" algn="l">
                        <a:defRPr sz="1800" b="0" i="0"/>
                      </a:pPr>
                      <a:r>
                        <a:rPr lang="en-US" sz="1000" u="sng" kern="1200" dirty="0" smtClean="0">
                          <a:solidFill>
                            <a:schemeClr val="tx1"/>
                          </a:solidFill>
                          <a:effectLst/>
                          <a:latin typeface="+mn-lt"/>
                          <a:ea typeface="+mn-ea"/>
                          <a:cs typeface="+mn-cs"/>
                        </a:rPr>
                        <a:t>Directions</a:t>
                      </a:r>
                      <a:r>
                        <a:rPr lang="en-US" sz="1000" u="sng" kern="1200" baseline="0" dirty="0" smtClean="0">
                          <a:solidFill>
                            <a:schemeClr val="tx1"/>
                          </a:solidFill>
                          <a:effectLst/>
                          <a:latin typeface="+mn-lt"/>
                          <a:ea typeface="+mn-ea"/>
                          <a:cs typeface="+mn-cs"/>
                        </a:rPr>
                        <a:t> for Scoring</a:t>
                      </a:r>
                      <a:r>
                        <a:rPr lang="en-US" sz="1000" kern="1200" baseline="0" dirty="0" smtClean="0">
                          <a:solidFill>
                            <a:schemeClr val="tx1"/>
                          </a:solidFill>
                          <a:effectLst/>
                          <a:latin typeface="+mn-lt"/>
                          <a:ea typeface="+mn-ea"/>
                          <a:cs typeface="+mn-cs"/>
                        </a:rPr>
                        <a:t>: </a:t>
                      </a:r>
                      <a:r>
                        <a:rPr lang="en-US" sz="1000" kern="1200" dirty="0" smtClean="0">
                          <a:solidFill>
                            <a:srgbClr val="000000"/>
                          </a:solidFill>
                          <a:effectLst/>
                          <a:latin typeface="+mn-lt"/>
                          <a:ea typeface="Times New Roman"/>
                          <a:cs typeface="Arial"/>
                        </a:rPr>
                        <a:t>Write an overview of what students could include in a proficient response with examples from the text.  Be very specific and “lengthy.”</a:t>
                      </a:r>
                      <a:r>
                        <a:rPr lang="en-US" sz="1000" u="none" dirty="0" smtClean="0"/>
                        <a:t> </a:t>
                      </a:r>
                    </a:p>
                    <a:p>
                      <a:pPr lvl="0" algn="l">
                        <a:defRPr sz="1800" b="0" i="0"/>
                      </a:pPr>
                      <a:r>
                        <a:rPr lang="en-US" sz="1000" u="sng" dirty="0" smtClean="0"/>
                        <a:t>T</a:t>
                      </a:r>
                      <a:r>
                        <a:rPr lang="en-US" sz="1000" u="sng" dirty="0" smtClean="0">
                          <a:latin typeface="+mn-lt"/>
                        </a:rPr>
                        <a:t>eacher Language and Scoring Notes</a:t>
                      </a:r>
                      <a:r>
                        <a:rPr lang="en-US" sz="1000" dirty="0" smtClean="0">
                          <a:latin typeface="+mn-lt"/>
                        </a:rPr>
                        <a:t>:</a:t>
                      </a:r>
                      <a:endParaRPr lang="en-US" sz="1000" b="1" dirty="0" smtClean="0">
                        <a:latin typeface="+mn-lt"/>
                      </a:endParaRPr>
                    </a:p>
                    <a:p>
                      <a:pPr marL="0" marR="0" algn="l">
                        <a:lnSpc>
                          <a:spcPct val="100000"/>
                        </a:lnSpc>
                        <a:spcBef>
                          <a:spcPts val="0"/>
                        </a:spcBef>
                        <a:spcAft>
                          <a:spcPts val="0"/>
                        </a:spcAft>
                      </a:pPr>
                      <a:r>
                        <a:rPr lang="en-US" sz="1000" b="1" kern="1200" dirty="0" smtClean="0">
                          <a:solidFill>
                            <a:srgbClr val="000000"/>
                          </a:solidFill>
                          <a:effectLst/>
                          <a:latin typeface="+mn-lt"/>
                          <a:ea typeface="Times New Roman"/>
                          <a:cs typeface="Times New Roman"/>
                        </a:rPr>
                        <a:t>Gives essential elements </a:t>
                      </a:r>
                      <a:r>
                        <a:rPr lang="en-US" sz="1000" kern="1200" dirty="0" smtClean="0">
                          <a:solidFill>
                            <a:srgbClr val="000000"/>
                          </a:solidFill>
                          <a:effectLst/>
                          <a:latin typeface="+mn-lt"/>
                          <a:ea typeface="Times New Roman"/>
                          <a:cs typeface="Times New Roman"/>
                        </a:rPr>
                        <a:t>of a complete interpretation of the prompt which would include a</a:t>
                      </a:r>
                      <a:r>
                        <a:rPr lang="en-US" sz="1000" kern="1200" baseline="0" dirty="0" smtClean="0">
                          <a:solidFill>
                            <a:srgbClr val="000000"/>
                          </a:solidFill>
                          <a:effectLst/>
                          <a:latin typeface="+mn-lt"/>
                          <a:ea typeface="Times New Roman"/>
                          <a:cs typeface="Times New Roman"/>
                        </a:rPr>
                        <a:t> specific opinion statement about which passage had the best information about helping animals.  Students explain why supported by reasons and evidence from both passages.</a:t>
                      </a:r>
                    </a:p>
                    <a:p>
                      <a:pPr marL="0" marR="0" algn="l">
                        <a:lnSpc>
                          <a:spcPct val="100000"/>
                        </a:lnSpc>
                        <a:spcBef>
                          <a:spcPts val="0"/>
                        </a:spcBef>
                        <a:spcAft>
                          <a:spcPts val="0"/>
                        </a:spcAft>
                      </a:pPr>
                      <a:r>
                        <a:rPr lang="en-US" sz="1000" b="1" kern="1200" dirty="0" smtClean="0">
                          <a:solidFill>
                            <a:srgbClr val="000000"/>
                          </a:solidFill>
                          <a:effectLst/>
                          <a:latin typeface="+mn-lt"/>
                          <a:ea typeface="Times New Roman"/>
                          <a:cs typeface="Times New Roman"/>
                        </a:rPr>
                        <a:t>Addresses many aspects </a:t>
                      </a:r>
                      <a:r>
                        <a:rPr lang="en-US" sz="1000" kern="1200" dirty="0" smtClean="0">
                          <a:solidFill>
                            <a:srgbClr val="000000"/>
                          </a:solidFill>
                          <a:effectLst/>
                          <a:latin typeface="+mn-lt"/>
                          <a:ea typeface="Times New Roman"/>
                          <a:cs typeface="Times New Roman"/>
                        </a:rPr>
                        <a:t>of the task</a:t>
                      </a:r>
                      <a:r>
                        <a:rPr lang="en-US" sz="1000" kern="1200" baseline="0" dirty="0" smtClean="0">
                          <a:solidFill>
                            <a:srgbClr val="000000"/>
                          </a:solidFill>
                          <a:effectLst/>
                          <a:latin typeface="+mn-lt"/>
                          <a:ea typeface="Times New Roman"/>
                          <a:cs typeface="Times New Roman"/>
                        </a:rPr>
                        <a:t> including information from both passages.  An example could be the following opinion statement: </a:t>
                      </a:r>
                      <a:r>
                        <a:rPr lang="en-US" sz="1000" b="1" i="1" kern="1200" baseline="0" dirty="0" smtClean="0">
                          <a:solidFill>
                            <a:srgbClr val="000000"/>
                          </a:solidFill>
                          <a:effectLst/>
                          <a:latin typeface="+mn-lt"/>
                          <a:ea typeface="Times New Roman"/>
                          <a:cs typeface="Times New Roman"/>
                        </a:rPr>
                        <a:t>“Animals on the Move,” had the best information about helping animals</a:t>
                      </a:r>
                      <a:r>
                        <a:rPr lang="en-US" sz="1000" kern="1200" baseline="0" dirty="0" smtClean="0">
                          <a:solidFill>
                            <a:srgbClr val="000000"/>
                          </a:solidFill>
                          <a:effectLst/>
                          <a:latin typeface="+mn-lt"/>
                          <a:ea typeface="Times New Roman"/>
                          <a:cs typeface="Times New Roman"/>
                        </a:rPr>
                        <a:t>. </a:t>
                      </a:r>
                      <a:r>
                        <a:rPr lang="en-US" sz="1000" i="0" kern="1200" baseline="0" dirty="0" smtClean="0">
                          <a:solidFill>
                            <a:srgbClr val="000000"/>
                          </a:solidFill>
                          <a:effectLst/>
                          <a:latin typeface="+mn-lt"/>
                          <a:ea typeface="Times New Roman"/>
                          <a:cs typeface="Times New Roman"/>
                        </a:rPr>
                        <a:t>The statement would then be supported with reasons such as the passage Animals on the Move (1) had information about how far animals migrate, (2) included more than one animal (3) explained the problem thoroughly and (4) explained how scientists were going to help and why. </a:t>
                      </a:r>
                    </a:p>
                    <a:p>
                      <a:pPr marL="0" marR="0" algn="l">
                        <a:lnSpc>
                          <a:spcPct val="100000"/>
                        </a:lnSpc>
                        <a:spcBef>
                          <a:spcPts val="0"/>
                        </a:spcBef>
                        <a:spcAft>
                          <a:spcPts val="0"/>
                        </a:spcAft>
                      </a:pPr>
                      <a:r>
                        <a:rPr lang="en-US" sz="1000" i="0" kern="1200" baseline="0" dirty="0" smtClean="0">
                          <a:solidFill>
                            <a:srgbClr val="000000"/>
                          </a:solidFill>
                          <a:effectLst/>
                          <a:latin typeface="+mn-lt"/>
                          <a:ea typeface="Times New Roman"/>
                          <a:cs typeface="Times New Roman"/>
                        </a:rPr>
                        <a:t>Students should compare the two passages.  For example, in comparison with Animals on the Move, a response could be that  </a:t>
                      </a:r>
                      <a:r>
                        <a:rPr lang="en-US" sz="1000" b="1" i="1" u="none" kern="1200" baseline="0" dirty="0" smtClean="0">
                          <a:solidFill>
                            <a:srgbClr val="000000"/>
                          </a:solidFill>
                          <a:effectLst/>
                          <a:latin typeface="+mn-lt"/>
                          <a:ea typeface="Times New Roman"/>
                          <a:cs typeface="Times New Roman"/>
                        </a:rPr>
                        <a:t>Save the Whales</a:t>
                      </a:r>
                      <a:r>
                        <a:rPr lang="en-US" sz="1000" i="0" kern="1200" baseline="0" dirty="0" smtClean="0">
                          <a:solidFill>
                            <a:srgbClr val="000000"/>
                          </a:solidFill>
                          <a:effectLst/>
                          <a:latin typeface="+mn-lt"/>
                          <a:ea typeface="Times New Roman"/>
                          <a:cs typeface="Times New Roman"/>
                        </a:rPr>
                        <a:t> (1) was about one animal, (2) was more of an experience for a boy than a scientific understanding, (3) did not give any further information about how or why whales become stranded.</a:t>
                      </a:r>
                    </a:p>
                  </a:txBody>
                  <a:tcPr marL="103632" marR="103632" marT="50292" marB="50292"/>
                </a:tc>
                <a:tc hMerge="1">
                  <a:txBody>
                    <a:bodyPr/>
                    <a:lstStyle/>
                    <a:p>
                      <a:endParaRPr lang="en-US" sz="1200" baseline="0" dirty="0" smtClean="0"/>
                    </a:p>
                  </a:txBody>
                  <a:tcPr marL="97536" marR="97536" marT="50292" marB="50292"/>
                </a:tc>
              </a:tr>
              <a:tr h="280687">
                <a:tc gridSpan="2">
                  <a:txBody>
                    <a:bodyPr/>
                    <a:lstStyle/>
                    <a:p>
                      <a:pPr algn="ctr"/>
                      <a:r>
                        <a:rPr lang="en-US" sz="1200" b="1" dirty="0" smtClean="0"/>
                        <a:t>Student </a:t>
                      </a:r>
                      <a:r>
                        <a:rPr lang="en-US" sz="1200" b="1" baseline="0" dirty="0" smtClean="0"/>
                        <a:t> </a:t>
                      </a:r>
                      <a:r>
                        <a:rPr lang="en-US" sz="1200" b="1" dirty="0" smtClean="0"/>
                        <a:t>Language Response Example</a:t>
                      </a:r>
                      <a:endParaRPr lang="en-US" sz="1200" b="1" dirty="0"/>
                    </a:p>
                  </a:txBody>
                  <a:tcPr marL="103632" marR="103632" marT="50292" marB="50292">
                    <a:solidFill>
                      <a:schemeClr val="bg1">
                        <a:lumMod val="85000"/>
                      </a:schemeClr>
                    </a:solidFill>
                  </a:tcPr>
                </a:tc>
                <a:tc hMerge="1">
                  <a:txBody>
                    <a:bodyPr/>
                    <a:lstStyle/>
                    <a:p>
                      <a:endParaRPr lang="en-US" sz="1000" dirty="0"/>
                    </a:p>
                  </a:txBody>
                  <a:tcPr/>
                </a:tc>
              </a:tr>
              <a:tr h="1798622">
                <a:tc>
                  <a:txBody>
                    <a:bodyPr/>
                    <a:lstStyle/>
                    <a:p>
                      <a:pPr marL="0" marR="0" algn="ctr">
                        <a:lnSpc>
                          <a:spcPct val="100000"/>
                        </a:lnSpc>
                        <a:spcBef>
                          <a:spcPts val="0"/>
                        </a:spcBef>
                        <a:spcAft>
                          <a:spcPts val="0"/>
                        </a:spcAft>
                      </a:pPr>
                      <a:r>
                        <a:rPr lang="en-US" sz="2600" b="1" dirty="0" smtClean="0">
                          <a:effectLst/>
                          <a:latin typeface="Calibri"/>
                          <a:ea typeface="Times New Roman"/>
                          <a:cs typeface="Times New Roman"/>
                        </a:rPr>
                        <a:t>3</a:t>
                      </a:r>
                      <a:endParaRPr lang="en-US" sz="2600" b="1" dirty="0">
                        <a:effectLst/>
                        <a:latin typeface="Calibri"/>
                        <a:ea typeface="Times New Roman"/>
                        <a:cs typeface="Times New Roman"/>
                      </a:endParaRPr>
                    </a:p>
                  </a:txBody>
                  <a:tcPr marL="77724" marR="77724" marT="10477" marB="0" anchor="ct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950" i="1" dirty="0" smtClean="0">
                          <a:effectLst/>
                          <a:latin typeface="+mn-lt"/>
                          <a:ea typeface="Times New Roman"/>
                          <a:cs typeface="Times New Roman"/>
                        </a:rPr>
                        <a:t>Student gives a proficient response by stating a </a:t>
                      </a:r>
                      <a:r>
                        <a:rPr lang="en-US" sz="950" b="1" i="1" dirty="0" smtClean="0">
                          <a:effectLst/>
                          <a:latin typeface="+mn-lt"/>
                          <a:ea typeface="Times New Roman"/>
                          <a:cs typeface="Times New Roman"/>
                        </a:rPr>
                        <a:t>definite opinion</a:t>
                      </a:r>
                      <a:r>
                        <a:rPr lang="en-US" sz="950" b="1" i="1" baseline="0" dirty="0" smtClean="0">
                          <a:effectLst/>
                          <a:latin typeface="+mn-lt"/>
                          <a:ea typeface="Times New Roman"/>
                          <a:cs typeface="Times New Roman"/>
                        </a:rPr>
                        <a:t> (essential element) </a:t>
                      </a:r>
                      <a:r>
                        <a:rPr lang="en-US" sz="950" b="0" i="1" baseline="0" dirty="0" smtClean="0">
                          <a:effectLst/>
                          <a:latin typeface="+mn-lt"/>
                          <a:ea typeface="Times New Roman"/>
                          <a:cs typeface="Times New Roman"/>
                        </a:rPr>
                        <a:t>about</a:t>
                      </a:r>
                      <a:r>
                        <a:rPr lang="en-US" sz="950" b="1" i="1" baseline="0" dirty="0" smtClean="0">
                          <a:effectLst/>
                          <a:latin typeface="+mn-lt"/>
                          <a:ea typeface="Times New Roman"/>
                          <a:cs typeface="Times New Roman"/>
                        </a:rPr>
                        <a:t> </a:t>
                      </a:r>
                      <a:r>
                        <a:rPr lang="en-US" sz="950" b="0" i="1" baseline="0" dirty="0" smtClean="0">
                          <a:effectLst/>
                          <a:latin typeface="+mn-lt"/>
                          <a:ea typeface="Times New Roman"/>
                          <a:cs typeface="Times New Roman"/>
                        </a:rPr>
                        <a:t>which passage had the best information about helping animals, </a:t>
                      </a:r>
                      <a:r>
                        <a:rPr lang="en-US" sz="950" i="1" baseline="0" dirty="0" smtClean="0">
                          <a:effectLst/>
                          <a:latin typeface="+mn-lt"/>
                          <a:ea typeface="Times New Roman"/>
                          <a:cs typeface="Times New Roman"/>
                        </a:rPr>
                        <a:t>supported by reasons (</a:t>
                      </a:r>
                      <a:r>
                        <a:rPr lang="en-US" sz="950" b="1" i="1" baseline="0" dirty="0" smtClean="0">
                          <a:effectLst/>
                          <a:latin typeface="+mn-lt"/>
                          <a:ea typeface="Times New Roman"/>
                          <a:cs typeface="Times New Roman"/>
                        </a:rPr>
                        <a:t>many aspects</a:t>
                      </a:r>
                      <a:r>
                        <a:rPr lang="en-US" sz="950" i="1" baseline="0" dirty="0" smtClean="0">
                          <a:effectLst/>
                          <a:latin typeface="+mn-lt"/>
                          <a:ea typeface="Times New Roman"/>
                          <a:cs typeface="Times New Roman"/>
                        </a:rPr>
                        <a:t>) specific to the opinion and consistently addressing the purpose (</a:t>
                      </a:r>
                      <a:r>
                        <a:rPr lang="en-US" sz="950" b="1" i="1" baseline="0" dirty="0" smtClean="0">
                          <a:effectLst/>
                          <a:latin typeface="+mn-lt"/>
                          <a:ea typeface="Times New Roman"/>
                          <a:cs typeface="Times New Roman"/>
                        </a:rPr>
                        <a:t>focused and organized</a:t>
                      </a:r>
                      <a:r>
                        <a:rPr lang="en-US" sz="950" i="1" baseline="0" dirty="0" smtClean="0">
                          <a:effectLst/>
                          <a:latin typeface="+mn-lt"/>
                          <a:ea typeface="Times New Roman"/>
                          <a:cs typeface="Times New Roman"/>
                        </a:rPr>
                        <a:t>).</a:t>
                      </a:r>
                    </a:p>
                    <a:p>
                      <a:pPr marL="0" marR="0" indent="0" algn="l" defTabSz="1018809" rtl="0" eaLnBrk="1" fontAlgn="auto" latinLnBrk="0" hangingPunct="1">
                        <a:lnSpc>
                          <a:spcPct val="100000"/>
                        </a:lnSpc>
                        <a:spcBef>
                          <a:spcPts val="0"/>
                        </a:spcBef>
                        <a:spcAft>
                          <a:spcPts val="0"/>
                        </a:spcAft>
                        <a:buClrTx/>
                        <a:buSzTx/>
                        <a:buFontTx/>
                        <a:buNone/>
                        <a:tabLst/>
                        <a:defRPr/>
                      </a:pPr>
                      <a:r>
                        <a:rPr lang="en-US" sz="1000" i="0" baseline="0" dirty="0" smtClean="0">
                          <a:effectLst/>
                          <a:latin typeface="+mn-lt"/>
                          <a:ea typeface="Times New Roman"/>
                          <a:cs typeface="Times New Roman"/>
                        </a:rPr>
                        <a:t>Animals on the Move had much more thorough information about helping animals than Save the Whales.  The information in Animals on the Move focused on why migrating animals are disappearing and what could be done about it.  The information in Save the Whales focused on the experience of one boy and his part in rescuing a whale.  The focus was more on the boy than the whale.  An example of this is the statement, “</a:t>
                      </a:r>
                      <a:r>
                        <a:rPr lang="en-US" sz="1000" dirty="0" smtClean="0"/>
                        <a:t>Then, in what looked like a leap of joy, it rose in an arc over the water—a sight that was their reward for helping.”  In contrast</a:t>
                      </a:r>
                      <a:r>
                        <a:rPr lang="en-US" sz="1000" baseline="0" dirty="0" smtClean="0"/>
                        <a:t> </a:t>
                      </a:r>
                      <a:r>
                        <a:rPr lang="en-US" sz="1000" i="0" baseline="0" dirty="0" smtClean="0">
                          <a:effectLst/>
                          <a:latin typeface="+mn-lt"/>
                          <a:ea typeface="Times New Roman"/>
                          <a:cs typeface="Times New Roman"/>
                        </a:rPr>
                        <a:t>in Animals on the Move, the statement, “</a:t>
                      </a:r>
                      <a:r>
                        <a:rPr lang="en-US" sz="1000" dirty="0" smtClean="0"/>
                        <a:t>Tracking migrating animals using satellites may help us figure out how to make their journeys as safe as possible and help them survive,” shows where the focus is – the animals.</a:t>
                      </a:r>
                      <a:r>
                        <a:rPr lang="en-US" sz="1000" i="0" baseline="0" dirty="0" smtClean="0">
                          <a:effectLst/>
                          <a:latin typeface="+mn-lt"/>
                          <a:cs typeface="Times New Roman"/>
                        </a:rPr>
                        <a:t>  Animals on the Move gave very scientific information about how the scientists were going to track migrating animals.   In Save the Whales, there was no scientific information or explanation about how to save whales in general.</a:t>
                      </a:r>
                      <a:endParaRPr lang="en-US" sz="1000" dirty="0" smtClean="0"/>
                    </a:p>
                  </a:txBody>
                  <a:tcPr marL="77724" marR="77724" marT="10477" marB="0"/>
                </a:tc>
              </a:tr>
              <a:tr h="1194994">
                <a:tc>
                  <a:txBody>
                    <a:bodyPr/>
                    <a:lstStyle/>
                    <a:p>
                      <a:pPr algn="ctr">
                        <a:lnSpc>
                          <a:spcPct val="100000"/>
                        </a:lnSpc>
                        <a:spcAft>
                          <a:spcPts val="0"/>
                        </a:spcAft>
                      </a:pPr>
                      <a:r>
                        <a:rPr lang="en-US" sz="2600" b="1" dirty="0" smtClean="0">
                          <a:effectLst/>
                          <a:latin typeface="Calibri"/>
                        </a:rPr>
                        <a:t>2</a:t>
                      </a:r>
                      <a:endParaRPr lang="en-US" sz="2600" b="1" dirty="0">
                        <a:effectLst/>
                        <a:latin typeface="Calibri"/>
                      </a:endParaRPr>
                    </a:p>
                  </a:txBody>
                  <a:tcPr marL="77724" marR="77724" marT="10477" marB="0" anchor="ct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950" i="1" dirty="0" smtClean="0">
                          <a:effectLst/>
                          <a:latin typeface="+mn-lt"/>
                          <a:ea typeface="Times New Roman"/>
                          <a:cs typeface="Times New Roman"/>
                        </a:rPr>
                        <a:t>Student gives a partial response by stating a </a:t>
                      </a:r>
                      <a:r>
                        <a:rPr lang="en-US" sz="950" b="1" i="1" dirty="0" smtClean="0">
                          <a:effectLst/>
                          <a:latin typeface="+mn-lt"/>
                          <a:ea typeface="Times New Roman"/>
                          <a:cs typeface="Times New Roman"/>
                        </a:rPr>
                        <a:t>definite opinion</a:t>
                      </a:r>
                      <a:r>
                        <a:rPr lang="en-US" sz="950" b="1" i="1" baseline="0" dirty="0" smtClean="0">
                          <a:effectLst/>
                          <a:latin typeface="+mn-lt"/>
                          <a:ea typeface="Times New Roman"/>
                          <a:cs typeface="Times New Roman"/>
                        </a:rPr>
                        <a:t> (essential element) </a:t>
                      </a:r>
                      <a:r>
                        <a:rPr lang="en-US" sz="950" b="0" i="1" baseline="0" dirty="0" smtClean="0">
                          <a:effectLst/>
                          <a:latin typeface="+mn-lt"/>
                          <a:ea typeface="Times New Roman"/>
                          <a:cs typeface="Times New Roman"/>
                        </a:rPr>
                        <a:t>about</a:t>
                      </a:r>
                      <a:r>
                        <a:rPr lang="en-US" sz="950" b="1" i="1" baseline="0" dirty="0" smtClean="0">
                          <a:effectLst/>
                          <a:latin typeface="+mn-lt"/>
                          <a:ea typeface="Times New Roman"/>
                          <a:cs typeface="Times New Roman"/>
                        </a:rPr>
                        <a:t> </a:t>
                      </a:r>
                      <a:r>
                        <a:rPr lang="en-US" sz="950" b="0" i="1" baseline="0" dirty="0" smtClean="0">
                          <a:effectLst/>
                          <a:latin typeface="+mn-lt"/>
                          <a:ea typeface="Times New Roman"/>
                          <a:cs typeface="Times New Roman"/>
                        </a:rPr>
                        <a:t>which passage had the best information about helping animals, </a:t>
                      </a:r>
                      <a:r>
                        <a:rPr lang="en-US" sz="950" i="1" baseline="0" dirty="0" smtClean="0">
                          <a:effectLst/>
                          <a:latin typeface="+mn-lt"/>
                          <a:ea typeface="Times New Roman"/>
                          <a:cs typeface="Times New Roman"/>
                        </a:rPr>
                        <a:t>supported by some reasons (</a:t>
                      </a:r>
                      <a:r>
                        <a:rPr lang="en-US" sz="950" b="1" i="1" baseline="0" dirty="0" smtClean="0">
                          <a:effectLst/>
                          <a:latin typeface="+mn-lt"/>
                          <a:ea typeface="Times New Roman"/>
                          <a:cs typeface="Times New Roman"/>
                        </a:rPr>
                        <a:t>some aspects</a:t>
                      </a:r>
                      <a:r>
                        <a:rPr lang="en-US" sz="950" i="1" baseline="0" dirty="0" smtClean="0">
                          <a:effectLst/>
                          <a:latin typeface="+mn-lt"/>
                          <a:ea typeface="Times New Roman"/>
                          <a:cs typeface="Times New Roman"/>
                        </a:rPr>
                        <a:t>) specific to the opinion and consistently addressing the purpose (</a:t>
                      </a:r>
                      <a:r>
                        <a:rPr lang="en-US" sz="950" b="1" i="1" baseline="0" dirty="0" smtClean="0">
                          <a:effectLst/>
                          <a:latin typeface="+mn-lt"/>
                          <a:ea typeface="Times New Roman"/>
                          <a:cs typeface="Times New Roman"/>
                        </a:rPr>
                        <a:t>focused and organized</a:t>
                      </a:r>
                      <a:r>
                        <a:rPr lang="en-US" sz="950" i="1" baseline="0" dirty="0" smtClean="0">
                          <a:effectLst/>
                          <a:latin typeface="+mn-lt"/>
                          <a:ea typeface="Times New Roman"/>
                          <a:cs typeface="Times New Roman"/>
                        </a:rPr>
                        <a:t>).</a:t>
                      </a:r>
                    </a:p>
                    <a:p>
                      <a:pPr marL="0" marR="0" indent="0" algn="l" defTabSz="1018809" rtl="0" eaLnBrk="1" fontAlgn="auto" latinLnBrk="0" hangingPunct="1">
                        <a:lnSpc>
                          <a:spcPct val="100000"/>
                        </a:lnSpc>
                        <a:spcBef>
                          <a:spcPts val="0"/>
                        </a:spcBef>
                        <a:spcAft>
                          <a:spcPts val="0"/>
                        </a:spcAft>
                        <a:buClrTx/>
                        <a:buSzTx/>
                        <a:buFontTx/>
                        <a:buNone/>
                        <a:tabLst/>
                        <a:defRPr/>
                      </a:pPr>
                      <a:r>
                        <a:rPr lang="en-US" sz="1000" i="0" baseline="0" dirty="0" smtClean="0">
                          <a:effectLst/>
                          <a:latin typeface="+mn-lt"/>
                          <a:ea typeface="Times New Roman"/>
                          <a:cs typeface="Times New Roman"/>
                        </a:rPr>
                        <a:t>I thought that Animals on the Move had the best information.  If I were a scientist or wanted to be one I could use this story to understand exactly how scientists follow migrating animals.  It told step by step what the scientists were going to do to help the animals.  It was a lot of information that I could use to write a report or something.  The other story was Save the Whales and it was about how a boy helped save a whale.  It really didn’t have information for writing a report or anything like that.</a:t>
                      </a:r>
                    </a:p>
                  </a:txBody>
                  <a:tcPr marL="77724" marR="77724" marT="10477" marB="0"/>
                </a:tc>
              </a:tr>
              <a:tr h="742273">
                <a:tc>
                  <a:txBody>
                    <a:bodyPr/>
                    <a:lstStyle/>
                    <a:p>
                      <a:pPr algn="ctr">
                        <a:lnSpc>
                          <a:spcPct val="100000"/>
                        </a:lnSpc>
                        <a:spcAft>
                          <a:spcPts val="0"/>
                        </a:spcAft>
                      </a:pPr>
                      <a:r>
                        <a:rPr lang="en-US" sz="2600" b="1" dirty="0" smtClean="0">
                          <a:effectLst/>
                          <a:latin typeface="Calibri"/>
                        </a:rPr>
                        <a:t>1</a:t>
                      </a:r>
                      <a:endParaRPr lang="en-US" sz="2600" b="1" dirty="0">
                        <a:effectLst/>
                        <a:latin typeface="Calibri"/>
                      </a:endParaRPr>
                    </a:p>
                  </a:txBody>
                  <a:tcPr marL="77724" marR="77724" marT="10477" marB="0" anchor="ct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950" i="1" dirty="0" smtClean="0">
                          <a:effectLst/>
                          <a:latin typeface="+mn-lt"/>
                          <a:ea typeface="Times New Roman"/>
                          <a:cs typeface="Times New Roman"/>
                        </a:rPr>
                        <a:t>Student gives a minimal response by stating a </a:t>
                      </a:r>
                      <a:r>
                        <a:rPr lang="en-US" sz="950" b="1" i="1" dirty="0" smtClean="0">
                          <a:effectLst/>
                          <a:latin typeface="+mn-lt"/>
                          <a:ea typeface="Times New Roman"/>
                          <a:cs typeface="Times New Roman"/>
                        </a:rPr>
                        <a:t>vague</a:t>
                      </a:r>
                      <a:r>
                        <a:rPr lang="en-US" sz="950" i="1" dirty="0" smtClean="0">
                          <a:effectLst/>
                          <a:latin typeface="+mn-lt"/>
                          <a:ea typeface="Times New Roman"/>
                          <a:cs typeface="Times New Roman"/>
                        </a:rPr>
                        <a:t> </a:t>
                      </a:r>
                      <a:r>
                        <a:rPr lang="en-US" sz="950" b="1" i="1" dirty="0" smtClean="0">
                          <a:effectLst/>
                          <a:latin typeface="+mn-lt"/>
                          <a:ea typeface="Times New Roman"/>
                          <a:cs typeface="Times New Roman"/>
                        </a:rPr>
                        <a:t>opinion</a:t>
                      </a:r>
                      <a:r>
                        <a:rPr lang="en-US" sz="950" b="1" i="1" baseline="0" dirty="0" smtClean="0">
                          <a:effectLst/>
                          <a:latin typeface="+mn-lt"/>
                          <a:ea typeface="Times New Roman"/>
                          <a:cs typeface="Times New Roman"/>
                        </a:rPr>
                        <a:t> (essential element) </a:t>
                      </a:r>
                      <a:r>
                        <a:rPr lang="en-US" sz="950" b="0" i="1" baseline="0" dirty="0" smtClean="0">
                          <a:effectLst/>
                          <a:latin typeface="+mn-lt"/>
                          <a:ea typeface="Times New Roman"/>
                          <a:cs typeface="Times New Roman"/>
                        </a:rPr>
                        <a:t>about</a:t>
                      </a:r>
                      <a:r>
                        <a:rPr lang="en-US" sz="950" b="1" i="1" baseline="0" dirty="0" smtClean="0">
                          <a:effectLst/>
                          <a:latin typeface="+mn-lt"/>
                          <a:ea typeface="Times New Roman"/>
                          <a:cs typeface="Times New Roman"/>
                        </a:rPr>
                        <a:t> </a:t>
                      </a:r>
                      <a:r>
                        <a:rPr lang="en-US" sz="950" b="0" i="1" baseline="0" dirty="0" smtClean="0">
                          <a:effectLst/>
                          <a:latin typeface="+mn-lt"/>
                          <a:ea typeface="Times New Roman"/>
                          <a:cs typeface="Times New Roman"/>
                        </a:rPr>
                        <a:t>which passage had the best information about helping animals, but not </a:t>
                      </a:r>
                      <a:r>
                        <a:rPr lang="en-US" sz="950" i="1" baseline="0" dirty="0" smtClean="0">
                          <a:effectLst/>
                          <a:latin typeface="+mn-lt"/>
                          <a:ea typeface="Times New Roman"/>
                          <a:cs typeface="Times New Roman"/>
                        </a:rPr>
                        <a:t>supported by reasons (</a:t>
                      </a:r>
                      <a:r>
                        <a:rPr lang="en-US" sz="950" b="1" i="1" baseline="0" dirty="0" smtClean="0">
                          <a:effectLst/>
                          <a:latin typeface="+mn-lt"/>
                          <a:ea typeface="Times New Roman"/>
                          <a:cs typeface="Times New Roman"/>
                        </a:rPr>
                        <a:t>aspects</a:t>
                      </a:r>
                      <a:r>
                        <a:rPr lang="en-US" sz="950" i="1" baseline="0" dirty="0" smtClean="0">
                          <a:effectLst/>
                          <a:latin typeface="+mn-lt"/>
                          <a:ea typeface="Times New Roman"/>
                          <a:cs typeface="Times New Roman"/>
                        </a:rPr>
                        <a:t>) specific to the opinion and consistently addressing the purpose (</a:t>
                      </a:r>
                      <a:r>
                        <a:rPr lang="en-US" sz="950" b="1" i="1" baseline="0" dirty="0" smtClean="0">
                          <a:effectLst/>
                          <a:latin typeface="+mn-lt"/>
                          <a:ea typeface="Times New Roman"/>
                          <a:cs typeface="Times New Roman"/>
                        </a:rPr>
                        <a:t>focused and organized</a:t>
                      </a:r>
                      <a:r>
                        <a:rPr lang="en-US" sz="950" i="1" baseline="0" dirty="0" smtClean="0">
                          <a:effectLst/>
                          <a:latin typeface="+mn-lt"/>
                          <a:ea typeface="Times New Roman"/>
                          <a:cs typeface="Times New Roman"/>
                        </a:rPr>
                        <a:t>).</a:t>
                      </a:r>
                    </a:p>
                    <a:p>
                      <a:pPr marL="0" marR="0" indent="0" algn="l" defTabSz="1018809" rtl="0" eaLnBrk="1" fontAlgn="auto" latinLnBrk="0" hangingPunct="1">
                        <a:lnSpc>
                          <a:spcPct val="100000"/>
                        </a:lnSpc>
                        <a:spcBef>
                          <a:spcPts val="0"/>
                        </a:spcBef>
                        <a:spcAft>
                          <a:spcPts val="0"/>
                        </a:spcAft>
                        <a:buClrTx/>
                        <a:buSzTx/>
                        <a:buFontTx/>
                        <a:buNone/>
                        <a:tabLst/>
                        <a:defRPr/>
                      </a:pPr>
                      <a:r>
                        <a:rPr lang="en-US" sz="1000" i="0" baseline="0" dirty="0" smtClean="0">
                          <a:effectLst/>
                          <a:latin typeface="+mn-lt"/>
                          <a:ea typeface="Times New Roman"/>
                          <a:cs typeface="Times New Roman"/>
                        </a:rPr>
                        <a:t>One story was about a lot of animals that migrate like birds, turtles and just about everything and it had lots of ideas.  The other story was about a whale.</a:t>
                      </a:r>
                    </a:p>
                  </a:txBody>
                  <a:tcPr marL="77724" marR="77724" marT="10477" marB="0"/>
                </a:tc>
              </a:tr>
              <a:tr h="741097">
                <a:tc>
                  <a:txBody>
                    <a:bodyPr/>
                    <a:lstStyle/>
                    <a:p>
                      <a:pPr algn="ctr">
                        <a:lnSpc>
                          <a:spcPct val="100000"/>
                        </a:lnSpc>
                        <a:spcAft>
                          <a:spcPts val="0"/>
                        </a:spcAft>
                      </a:pPr>
                      <a:r>
                        <a:rPr lang="en-US" sz="2600" b="1" dirty="0" smtClean="0">
                          <a:effectLst/>
                          <a:latin typeface="Calibri"/>
                        </a:rPr>
                        <a:t>0</a:t>
                      </a:r>
                      <a:endParaRPr lang="en-US" sz="2600" b="1" dirty="0">
                        <a:effectLst/>
                        <a:latin typeface="Calibri"/>
                      </a:endParaRPr>
                    </a:p>
                  </a:txBody>
                  <a:tcPr marL="77724" marR="77724" marT="10477" marB="0" anchor="ct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950" i="1" dirty="0" smtClean="0">
                          <a:effectLst/>
                          <a:latin typeface="+mn-lt"/>
                          <a:ea typeface="Times New Roman"/>
                          <a:cs typeface="Times New Roman"/>
                        </a:rPr>
                        <a:t>Student gives </a:t>
                      </a:r>
                      <a:r>
                        <a:rPr lang="en-US" sz="950" b="1" i="1" dirty="0" smtClean="0">
                          <a:effectLst/>
                          <a:latin typeface="+mn-lt"/>
                          <a:ea typeface="Times New Roman"/>
                          <a:cs typeface="Times New Roman"/>
                        </a:rPr>
                        <a:t>no</a:t>
                      </a:r>
                      <a:r>
                        <a:rPr lang="en-US" sz="950" i="1" dirty="0" smtClean="0">
                          <a:effectLst/>
                          <a:latin typeface="+mn-lt"/>
                          <a:ea typeface="Times New Roman"/>
                          <a:cs typeface="Times New Roman"/>
                        </a:rPr>
                        <a:t> </a:t>
                      </a:r>
                      <a:r>
                        <a:rPr lang="en-US" sz="950" b="1" i="1" dirty="0" smtClean="0">
                          <a:effectLst/>
                          <a:latin typeface="+mn-lt"/>
                          <a:ea typeface="Times New Roman"/>
                          <a:cs typeface="Times New Roman"/>
                        </a:rPr>
                        <a:t>opinion</a:t>
                      </a:r>
                      <a:r>
                        <a:rPr lang="en-US" sz="950" b="1" i="1" baseline="0" dirty="0" smtClean="0">
                          <a:effectLst/>
                          <a:latin typeface="+mn-lt"/>
                          <a:ea typeface="Times New Roman"/>
                          <a:cs typeface="Times New Roman"/>
                        </a:rPr>
                        <a:t> (essential element) </a:t>
                      </a:r>
                      <a:r>
                        <a:rPr lang="en-US" sz="950" b="0" i="1" baseline="0" dirty="0" smtClean="0">
                          <a:effectLst/>
                          <a:latin typeface="+mn-lt"/>
                          <a:ea typeface="Times New Roman"/>
                          <a:cs typeface="Times New Roman"/>
                        </a:rPr>
                        <a:t>to answer the prompt.</a:t>
                      </a:r>
                    </a:p>
                    <a:p>
                      <a:pPr marL="0" marR="0" indent="0" algn="l" defTabSz="1018809" rtl="0" eaLnBrk="1" fontAlgn="auto" latinLnBrk="0" hangingPunct="1">
                        <a:lnSpc>
                          <a:spcPct val="100000"/>
                        </a:lnSpc>
                        <a:spcBef>
                          <a:spcPts val="0"/>
                        </a:spcBef>
                        <a:spcAft>
                          <a:spcPts val="0"/>
                        </a:spcAft>
                        <a:buClrTx/>
                        <a:buSzTx/>
                        <a:buFontTx/>
                        <a:buNone/>
                        <a:tabLst/>
                        <a:defRPr/>
                      </a:pPr>
                      <a:r>
                        <a:rPr lang="en-US" sz="1000" b="0" i="0" baseline="0" dirty="0" smtClean="0">
                          <a:effectLst/>
                          <a:latin typeface="+mn-lt"/>
                          <a:ea typeface="Times New Roman"/>
                          <a:cs typeface="Times New Roman"/>
                        </a:rPr>
                        <a:t>Well, I think whales are really pretty and big.  I’d like to see one.  More than just a bird.</a:t>
                      </a:r>
                      <a:endParaRPr lang="en-US" sz="1000" i="0" baseline="0" dirty="0" smtClean="0">
                        <a:effectLst/>
                        <a:latin typeface="+mn-lt"/>
                        <a:ea typeface="Times New Roman"/>
                        <a:cs typeface="Times New Roman"/>
                      </a:endParaRPr>
                    </a:p>
                  </a:txBody>
                  <a:tcPr marL="77724" marR="77724" marT="10477" marB="0"/>
                </a:tc>
              </a:tr>
            </a:tbl>
          </a:graphicData>
        </a:graphic>
      </p:graphicFrame>
    </p:spTree>
    <p:extLst>
      <p:ext uri="{BB962C8B-B14F-4D97-AF65-F5344CB8AC3E}">
        <p14:creationId xmlns:p14="http://schemas.microsoft.com/office/powerpoint/2010/main" val="38587425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14</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984957949"/>
              </p:ext>
            </p:extLst>
          </p:nvPr>
        </p:nvGraphicFramePr>
        <p:xfrm>
          <a:off x="323850" y="564752"/>
          <a:ext cx="7189470" cy="7855564"/>
        </p:xfrm>
        <a:graphic>
          <a:graphicData uri="http://schemas.openxmlformats.org/drawingml/2006/table">
            <a:tbl>
              <a:tblPr firstRow="1" bandRow="1">
                <a:effectLst>
                  <a:innerShdw blurRad="114300">
                    <a:prstClr val="black"/>
                  </a:innerShdw>
                </a:effectLst>
                <a:tableStyleId>{5C22544A-7EE6-4342-B048-85BDC9FD1C3A}</a:tableStyleId>
              </a:tblPr>
              <a:tblGrid>
                <a:gridCol w="6534150"/>
                <a:gridCol w="655320"/>
              </a:tblGrid>
              <a:tr h="349648">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200" b="1" u="none" baseline="0" dirty="0" smtClean="0">
                          <a:solidFill>
                            <a:schemeClr val="tx1"/>
                          </a:solidFill>
                          <a:effectLst/>
                          <a:latin typeface="+mn-lt"/>
                        </a:rPr>
                        <a:t>Grade 6, Quarter 1 Pre-Assessment Selected Response Answer Key</a:t>
                      </a: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pPr algn="ct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r>
              <a:tr h="31931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1</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0" dirty="0" smtClean="0">
                          <a:latin typeface="+mn-lt"/>
                          <a:cs typeface="Helvetica" pitchFamily="34" charset="0"/>
                        </a:rPr>
                        <a:t>What does the sentence, “Suddenly, Jake and his family and all the others were no longer sightseers,” tell the reader? </a:t>
                      </a:r>
                      <a:r>
                        <a:rPr lang="en-US" sz="1000" b="0" i="1" strike="noStrike" baseline="0" dirty="0" smtClean="0">
                          <a:solidFill>
                            <a:schemeClr val="tx1"/>
                          </a:solidFill>
                          <a:latin typeface="+mn-lt"/>
                          <a:cs typeface="Helvetica" pitchFamily="34" charset="0"/>
                        </a:rPr>
                        <a:t>T</a:t>
                      </a:r>
                      <a:r>
                        <a:rPr lang="en-US" sz="1000" b="0" i="1" baseline="0" dirty="0" smtClean="0">
                          <a:solidFill>
                            <a:schemeClr val="tx1"/>
                          </a:solidFill>
                          <a:latin typeface="+mn-lt"/>
                          <a:cs typeface="Helvetica" pitchFamily="34" charset="0"/>
                        </a:rPr>
                        <a:t>oward </a:t>
                      </a:r>
                      <a:r>
                        <a:rPr lang="en-US" sz="1000" b="0" i="1" u="none" dirty="0" smtClean="0">
                          <a:solidFill>
                            <a:schemeClr val="tx1"/>
                          </a:solidFill>
                          <a:effectLst/>
                          <a:latin typeface="+mn-lt"/>
                        </a:rPr>
                        <a:t>RL.6.1 DOK </a:t>
                      </a:r>
                      <a:r>
                        <a:rPr lang="en-US" sz="1000" b="0" i="1" u="none" dirty="0" smtClean="0">
                          <a:solidFill>
                            <a:schemeClr val="tx1"/>
                          </a:solidFill>
                          <a:effectLst/>
                          <a:latin typeface="+mn-lt"/>
                        </a:rPr>
                        <a:t>2-Cl</a:t>
                      </a:r>
                      <a:endParaRPr lang="en-US" sz="1000" b="1" dirty="0" smtClean="0">
                        <a:solidFill>
                          <a:schemeClr val="tx1"/>
                        </a:solidFill>
                        <a:latin typeface="+mn-lt"/>
                        <a:cs typeface="Helvetica" pitchFamily="34" charset="0"/>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latin typeface="+mn-lt"/>
                        </a:rPr>
                        <a:t>B</a:t>
                      </a:r>
                      <a:endParaRPr lang="en-US" sz="1200" b="1" dirty="0">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2</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aseline="0" dirty="0" smtClean="0">
                          <a:latin typeface="+mn-lt"/>
                          <a:ea typeface="Calibri"/>
                          <a:cs typeface="Helvetica"/>
                        </a:rPr>
                        <a:t> </a:t>
                      </a:r>
                      <a:r>
                        <a:rPr lang="en-US" sz="1200" b="0" dirty="0" smtClean="0">
                          <a:latin typeface="+mn-lt"/>
                          <a:cs typeface="Helvetica" pitchFamily="34" charset="0"/>
                        </a:rPr>
                        <a:t>Which statement tells what event will occur in the passage?</a:t>
                      </a:r>
                      <a:r>
                        <a:rPr lang="en-US" sz="1200" b="0" baseline="0" dirty="0" smtClean="0">
                          <a:latin typeface="+mn-lt"/>
                          <a:cs typeface="Helvetica" pitchFamily="34" charset="0"/>
                        </a:rPr>
                        <a:t> </a:t>
                      </a:r>
                      <a:r>
                        <a:rPr lang="en-US" sz="1000" b="0" i="1" strike="noStrike" baseline="0" dirty="0" smtClean="0">
                          <a:solidFill>
                            <a:schemeClr val="tx1"/>
                          </a:solidFill>
                          <a:latin typeface="+mn-lt"/>
                          <a:cs typeface="Helvetica" pitchFamily="34" charset="0"/>
                        </a:rPr>
                        <a:t>T</a:t>
                      </a:r>
                      <a:r>
                        <a:rPr lang="en-US" sz="1000" b="0" i="1" baseline="0" dirty="0" smtClean="0">
                          <a:solidFill>
                            <a:schemeClr val="tx1"/>
                          </a:solidFill>
                          <a:latin typeface="+mn-lt"/>
                          <a:cs typeface="Helvetica" pitchFamily="34" charset="0"/>
                        </a:rPr>
                        <a:t>oward</a:t>
                      </a:r>
                      <a:r>
                        <a:rPr lang="en-US" sz="1200" b="0" i="1" baseline="0" dirty="0" smtClean="0">
                          <a:solidFill>
                            <a:schemeClr val="tx1"/>
                          </a:solidFill>
                          <a:latin typeface="+mn-lt"/>
                          <a:cs typeface="Helvetica" pitchFamily="34" charset="0"/>
                        </a:rPr>
                        <a:t> </a:t>
                      </a:r>
                      <a:r>
                        <a:rPr lang="en-US" sz="1000" b="0" i="1" u="none" dirty="0" smtClean="0">
                          <a:solidFill>
                            <a:schemeClr val="tx1"/>
                          </a:solidFill>
                          <a:effectLst/>
                          <a:latin typeface="+mn-lt"/>
                        </a:rPr>
                        <a:t>RL.6.1 DOK </a:t>
                      </a:r>
                      <a:r>
                        <a:rPr lang="en-US" sz="1000" b="0" i="1" u="none" dirty="0" smtClean="0">
                          <a:solidFill>
                            <a:schemeClr val="tx1"/>
                          </a:solidFill>
                          <a:effectLst/>
                          <a:latin typeface="+mn-lt"/>
                        </a:rPr>
                        <a:t>2-Cn</a:t>
                      </a:r>
                      <a:endParaRPr lang="en-US" sz="1000" b="0" i="1" u="none" dirty="0" smtClean="0">
                        <a:solidFill>
                          <a:schemeClr val="tx1"/>
                        </a:solidFill>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US" sz="1200" b="1" dirty="0" smtClean="0">
                          <a:effectLst>
                            <a:outerShdw blurRad="38100" dist="38100" dir="2700000" algn="tl">
                              <a:srgbClr val="000000">
                                <a:alpha val="43137"/>
                              </a:srgbClr>
                            </a:outerShdw>
                          </a:effectLst>
                          <a:latin typeface="+mn-lt"/>
                        </a:rPr>
                        <a:t>C</a:t>
                      </a:r>
                      <a:endParaRPr lang="en-US" sz="1200" b="1" dirty="0">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r>
              <a:tr h="287383">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3</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0" dirty="0" smtClean="0">
                          <a:latin typeface="+mn-lt"/>
                          <a:cs typeface="Helvetica" pitchFamily="34" charset="0"/>
                        </a:rPr>
                        <a:t> What happened when the waves receded?</a:t>
                      </a:r>
                      <a:r>
                        <a:rPr lang="en-US" sz="1200" b="0" baseline="0" dirty="0" smtClean="0">
                          <a:latin typeface="+mn-lt"/>
                          <a:cs typeface="Helvetica" pitchFamily="34" charset="0"/>
                        </a:rPr>
                        <a:t> </a:t>
                      </a:r>
                      <a:r>
                        <a:rPr lang="en-US" sz="1000" b="0" i="1" strike="noStrike" baseline="0" dirty="0" smtClean="0">
                          <a:solidFill>
                            <a:schemeClr val="tx1"/>
                          </a:solidFill>
                          <a:latin typeface="+mn-lt"/>
                          <a:cs typeface="Helvetica" pitchFamily="34" charset="0"/>
                        </a:rPr>
                        <a:t>T</a:t>
                      </a:r>
                      <a:r>
                        <a:rPr lang="en-US" sz="1000" b="0" i="1" baseline="0" dirty="0" smtClean="0">
                          <a:solidFill>
                            <a:schemeClr val="tx1"/>
                          </a:solidFill>
                          <a:latin typeface="+mn-lt"/>
                          <a:cs typeface="Helvetica" pitchFamily="34" charset="0"/>
                        </a:rPr>
                        <a:t>oward  </a:t>
                      </a:r>
                      <a:r>
                        <a:rPr lang="en-US" sz="1000" b="0" i="1" u="none" baseline="0" dirty="0" smtClean="0">
                          <a:solidFill>
                            <a:schemeClr val="tx1"/>
                          </a:solidFill>
                          <a:effectLst/>
                          <a:latin typeface="+mn-lt"/>
                        </a:rPr>
                        <a:t>RL.6.2 </a:t>
                      </a:r>
                      <a:r>
                        <a:rPr lang="en-US" sz="1000" b="0" i="1" u="none" dirty="0" smtClean="0">
                          <a:solidFill>
                            <a:schemeClr val="tx1"/>
                          </a:solidFill>
                          <a:effectLst/>
                          <a:latin typeface="+mn-lt"/>
                        </a:rPr>
                        <a:t>DOK </a:t>
                      </a:r>
                      <a:r>
                        <a:rPr lang="en-US" sz="1000" b="0" i="1" u="none" dirty="0" smtClean="0">
                          <a:solidFill>
                            <a:schemeClr val="tx1"/>
                          </a:solidFill>
                          <a:effectLst/>
                          <a:latin typeface="+mn-lt"/>
                        </a:rPr>
                        <a:t>1-Cf</a:t>
                      </a:r>
                      <a:endParaRPr lang="en-US" sz="1000" b="0" i="1" u="none" dirty="0" smtClean="0">
                        <a:solidFill>
                          <a:schemeClr val="tx1"/>
                        </a:solidFill>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latin typeface="+mn-lt"/>
                        </a:rPr>
                        <a:t>A</a:t>
                      </a:r>
                      <a:endParaRPr lang="en-US" sz="1200" b="1" dirty="0">
                        <a:effectLst>
                          <a:outerShdw blurRad="38100" dist="38100" dir="2700000" algn="tl">
                            <a:srgbClr val="000000">
                              <a:alpha val="43137"/>
                            </a:srgbClr>
                          </a:outerShdw>
                        </a:effectLst>
                        <a:latin typeface="+mn-lt"/>
                      </a:endParaRPr>
                    </a:p>
                  </a:txBody>
                  <a:tcPr marL="97155" marR="97155" marT="47897" marB="47897">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4</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1" dirty="0" smtClean="0">
                          <a:latin typeface="+mn-lt"/>
                          <a:cs typeface="Helvetica" pitchFamily="34" charset="0"/>
                        </a:rPr>
                        <a:t>Whic</a:t>
                      </a:r>
                      <a:r>
                        <a:rPr lang="en-US" sz="1200" b="0" dirty="0" smtClean="0">
                          <a:latin typeface="+mn-lt"/>
                          <a:cs typeface="Helvetica" pitchFamily="34" charset="0"/>
                        </a:rPr>
                        <a:t>h statement is based on fact?</a:t>
                      </a:r>
                      <a:r>
                        <a:rPr lang="en-US" sz="1200" b="0" baseline="0" dirty="0" smtClean="0">
                          <a:latin typeface="+mn-lt"/>
                          <a:cs typeface="Helvetica" pitchFamily="34" charset="0"/>
                        </a:rPr>
                        <a:t> </a:t>
                      </a:r>
                      <a:r>
                        <a:rPr lang="en-US" sz="1000" b="0" i="1" strike="noStrike" baseline="0" dirty="0" smtClean="0">
                          <a:solidFill>
                            <a:schemeClr val="tx1"/>
                          </a:solidFill>
                          <a:latin typeface="+mn-lt"/>
                          <a:cs typeface="Helvetica" pitchFamily="34" charset="0"/>
                        </a:rPr>
                        <a:t>T</a:t>
                      </a:r>
                      <a:r>
                        <a:rPr lang="en-US" sz="1000" b="0" i="1" baseline="0" dirty="0" smtClean="0">
                          <a:solidFill>
                            <a:schemeClr val="tx1"/>
                          </a:solidFill>
                          <a:latin typeface="+mn-lt"/>
                          <a:cs typeface="Helvetica" pitchFamily="34" charset="0"/>
                        </a:rPr>
                        <a:t>oward</a:t>
                      </a:r>
                      <a:r>
                        <a:rPr lang="en-US" sz="1200" b="0" i="1" baseline="0" dirty="0" smtClean="0">
                          <a:solidFill>
                            <a:schemeClr val="tx1"/>
                          </a:solidFill>
                          <a:latin typeface="+mn-lt"/>
                          <a:cs typeface="Helvetica" pitchFamily="34" charset="0"/>
                        </a:rPr>
                        <a:t> </a:t>
                      </a:r>
                      <a:r>
                        <a:rPr lang="en-US" sz="1000" b="0" i="1" u="none" baseline="0" dirty="0" smtClean="0">
                          <a:solidFill>
                            <a:schemeClr val="tx1"/>
                          </a:solidFill>
                          <a:effectLst/>
                          <a:latin typeface="+mn-lt"/>
                        </a:rPr>
                        <a:t>RL.6.2 </a:t>
                      </a:r>
                      <a:r>
                        <a:rPr lang="en-US" sz="1000" b="0" i="1" u="none" dirty="0" smtClean="0">
                          <a:solidFill>
                            <a:schemeClr val="tx1"/>
                          </a:solidFill>
                          <a:effectLst/>
                          <a:latin typeface="+mn-lt"/>
                        </a:rPr>
                        <a:t>DOK 2-Cj</a:t>
                      </a: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US" sz="1200" b="1" dirty="0" smtClean="0">
                          <a:effectLst>
                            <a:outerShdw blurRad="38100" dist="38100" dir="2700000" algn="tl">
                              <a:srgbClr val="000000">
                                <a:alpha val="43137"/>
                              </a:srgbClr>
                            </a:outerShdw>
                          </a:effectLst>
                          <a:latin typeface="+mn-lt"/>
                        </a:rPr>
                        <a:t>A</a:t>
                      </a:r>
                      <a:endParaRPr lang="en-US" sz="1200" b="1" dirty="0">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r>
              <a:tr h="28919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5</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0" dirty="0" smtClean="0">
                          <a:latin typeface="+mn-lt"/>
                          <a:cs typeface="Helvetica" pitchFamily="34" charset="0"/>
                        </a:rPr>
                        <a:t>Which was not a direct factor of the whale’s rescue?</a:t>
                      </a:r>
                      <a:r>
                        <a:rPr lang="en-US" sz="1200" b="0" baseline="0" dirty="0" smtClean="0">
                          <a:latin typeface="+mn-lt"/>
                          <a:cs typeface="Helvetica" pitchFamily="34" charset="0"/>
                        </a:rPr>
                        <a:t> </a:t>
                      </a:r>
                      <a:r>
                        <a:rPr lang="en-US" sz="1000" b="0" i="1" strike="noStrike" baseline="0" dirty="0" smtClean="0">
                          <a:solidFill>
                            <a:schemeClr val="tx1"/>
                          </a:solidFill>
                          <a:latin typeface="+mn-lt"/>
                          <a:cs typeface="Helvetica" pitchFamily="34" charset="0"/>
                        </a:rPr>
                        <a:t>T</a:t>
                      </a:r>
                      <a:r>
                        <a:rPr lang="en-US" sz="1000" b="0" i="1" baseline="0" dirty="0" smtClean="0">
                          <a:latin typeface="+mn-lt"/>
                          <a:cs typeface="Helvetica" pitchFamily="34" charset="0"/>
                        </a:rPr>
                        <a:t>oward</a:t>
                      </a:r>
                      <a:r>
                        <a:rPr lang="en-US" sz="1200" b="0" i="1" baseline="0" dirty="0" smtClean="0">
                          <a:latin typeface="+mn-lt"/>
                          <a:cs typeface="Helvetica" pitchFamily="34" charset="0"/>
                        </a:rPr>
                        <a:t> </a:t>
                      </a:r>
                      <a:r>
                        <a:rPr lang="en-US" sz="1000" b="0" i="1" u="none" dirty="0" smtClean="0">
                          <a:solidFill>
                            <a:schemeClr val="tx1"/>
                          </a:solidFill>
                          <a:effectLst/>
                          <a:latin typeface="+mn-lt"/>
                        </a:rPr>
                        <a:t>RL.6.3 DOK 2-Cn</a:t>
                      </a: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latin typeface="+mn-lt"/>
                        </a:rPr>
                        <a:t>C</a:t>
                      </a:r>
                      <a:endParaRPr lang="en-US" sz="1200" b="1" dirty="0">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1524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6</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0" dirty="0" smtClean="0">
                          <a:latin typeface="+mn-lt"/>
                          <a:cs typeface="Helvetica" pitchFamily="34" charset="0"/>
                        </a:rPr>
                        <a:t>What reason most supports Jake’s attitude about making sandwiches?</a:t>
                      </a:r>
                      <a:r>
                        <a:rPr lang="en-US" sz="1200" b="0" baseline="0" dirty="0" smtClean="0">
                          <a:latin typeface="+mn-lt"/>
                          <a:cs typeface="Helvetica" pitchFamily="34" charset="0"/>
                        </a:rPr>
                        <a:t>   </a:t>
                      </a:r>
                    </a:p>
                    <a:p>
                      <a:pPr marL="0" marR="0" indent="0" algn="l" defTabSz="966612" rtl="0" eaLnBrk="1" fontAlgn="auto" latinLnBrk="0" hangingPunct="1">
                        <a:lnSpc>
                          <a:spcPct val="100000"/>
                        </a:lnSpc>
                        <a:spcBef>
                          <a:spcPts val="0"/>
                        </a:spcBef>
                        <a:spcAft>
                          <a:spcPts val="0"/>
                        </a:spcAft>
                        <a:buClrTx/>
                        <a:buSzTx/>
                        <a:buFontTx/>
                        <a:buNone/>
                        <a:tabLst/>
                        <a:defRPr/>
                      </a:pPr>
                      <a:r>
                        <a:rPr lang="en-US" sz="1000" b="0" i="1" dirty="0" smtClean="0">
                          <a:latin typeface="+mn-lt"/>
                          <a:cs typeface="Helvetica" pitchFamily="34" charset="0"/>
                        </a:rPr>
                        <a:t>Toward </a:t>
                      </a:r>
                      <a:r>
                        <a:rPr lang="en-US" sz="1000" b="0" i="1" u="none" dirty="0" smtClean="0">
                          <a:solidFill>
                            <a:schemeClr val="tx1"/>
                          </a:solidFill>
                          <a:effectLst/>
                          <a:latin typeface="+mn-lt"/>
                        </a:rPr>
                        <a:t>RL.6.3 DOK 3- </a:t>
                      </a:r>
                      <a:r>
                        <a:rPr lang="en-US" sz="1000" b="0" i="1" u="none" dirty="0" err="1" smtClean="0">
                          <a:solidFill>
                            <a:schemeClr val="tx1"/>
                          </a:solidFill>
                          <a:effectLst/>
                          <a:latin typeface="+mn-lt"/>
                        </a:rPr>
                        <a:t>APx</a:t>
                      </a:r>
                      <a:endParaRPr lang="en-US" sz="1000" b="0" i="1" u="none" dirty="0" smtClean="0">
                        <a:solidFill>
                          <a:schemeClr val="tx1"/>
                        </a:solidFill>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pPr algn="ctr"/>
                      <a:r>
                        <a:rPr lang="en-US" sz="1200" b="1" dirty="0" smtClean="0">
                          <a:effectLst>
                            <a:outerShdw blurRad="38100" dist="38100" dir="2700000" algn="tl">
                              <a:srgbClr val="000000">
                                <a:alpha val="43137"/>
                              </a:srgbClr>
                            </a:outerShdw>
                          </a:effectLst>
                          <a:latin typeface="+mn-lt"/>
                        </a:rPr>
                        <a:t>D</a:t>
                      </a:r>
                      <a:endParaRPr lang="en-US" sz="1200" b="1" dirty="0">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7</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1" u="sng" dirty="0" smtClean="0">
                          <a:solidFill>
                            <a:schemeClr val="tx1"/>
                          </a:solidFill>
                          <a:effectLst>
                            <a:outerShdw blurRad="38100" dist="38100" dir="2700000" algn="tl">
                              <a:srgbClr val="000000">
                                <a:alpha val="43137"/>
                              </a:srgbClr>
                            </a:outerShdw>
                          </a:effectLst>
                          <a:latin typeface="+mn-lt"/>
                        </a:rPr>
                        <a:t>Literary Constructed Response </a:t>
                      </a:r>
                      <a:r>
                        <a:rPr lang="en-US" sz="1200" b="1" u="none" dirty="0" smtClean="0">
                          <a:solidFill>
                            <a:schemeClr val="tx1"/>
                          </a:solidFill>
                          <a:effectLst>
                            <a:outerShdw blurRad="38100" dist="38100" dir="2700000" algn="tl">
                              <a:srgbClr val="000000">
                                <a:alpha val="43137"/>
                              </a:srgbClr>
                            </a:outerShdw>
                          </a:effectLst>
                          <a:latin typeface="+mn-lt"/>
                        </a:rPr>
                        <a:t> </a:t>
                      </a:r>
                      <a:r>
                        <a:rPr lang="en-US" sz="1000" b="0" i="1" dirty="0" smtClean="0">
                          <a:solidFill>
                            <a:schemeClr val="tx1"/>
                          </a:solidFill>
                          <a:latin typeface="+mn-lt"/>
                          <a:cs typeface="Helvetica" pitchFamily="34" charset="0"/>
                        </a:rPr>
                        <a:t>Toward </a:t>
                      </a:r>
                      <a:r>
                        <a:rPr lang="en-US" sz="1000" b="0" i="1" u="none" dirty="0" smtClean="0">
                          <a:solidFill>
                            <a:schemeClr val="tx1"/>
                          </a:solidFill>
                          <a:effectLst/>
                          <a:latin typeface="+mn-lt"/>
                        </a:rPr>
                        <a:t>RL.6.2 DOK 2- </a:t>
                      </a:r>
                      <a:r>
                        <a:rPr lang="en-US" sz="1000" b="0" i="1" u="none" dirty="0" smtClean="0">
                          <a:solidFill>
                            <a:schemeClr val="tx1"/>
                          </a:solidFill>
                          <a:effectLst/>
                          <a:latin typeface="+mn-lt"/>
                        </a:rPr>
                        <a:t>Cm</a:t>
                      </a:r>
                      <a:endParaRPr lang="en-US" sz="1000" b="0" i="1" u="none" dirty="0" smtClean="0">
                        <a:solidFill>
                          <a:schemeClr val="tx1"/>
                        </a:solidFill>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2 pts.</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287383">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8</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1" u="sng" dirty="0" smtClean="0">
                          <a:solidFill>
                            <a:schemeClr val="tx1"/>
                          </a:solidFill>
                          <a:effectLst>
                            <a:outerShdw blurRad="38100" dist="38100" dir="2700000" algn="tl">
                              <a:srgbClr val="000000">
                                <a:alpha val="43137"/>
                              </a:srgbClr>
                            </a:outerShdw>
                          </a:effectLst>
                          <a:latin typeface="+mn-lt"/>
                        </a:rPr>
                        <a:t>Literary Constructed Response </a:t>
                      </a:r>
                      <a:r>
                        <a:rPr lang="en-US" sz="1200" b="1" u="none" baseline="0" dirty="0" smtClean="0">
                          <a:solidFill>
                            <a:schemeClr val="tx1"/>
                          </a:solidFill>
                          <a:effectLst>
                            <a:outerShdw blurRad="38100" dist="38100" dir="2700000" algn="tl">
                              <a:srgbClr val="000000">
                                <a:alpha val="43137"/>
                              </a:srgbClr>
                            </a:outerShdw>
                          </a:effectLst>
                          <a:latin typeface="+mn-lt"/>
                        </a:rPr>
                        <a:t> </a:t>
                      </a:r>
                      <a:r>
                        <a:rPr lang="en-US" sz="1000" b="0" i="1" dirty="0" smtClean="0">
                          <a:solidFill>
                            <a:schemeClr val="tx1"/>
                          </a:solidFill>
                          <a:latin typeface="+mn-lt"/>
                          <a:cs typeface="Helvetica" pitchFamily="34" charset="0"/>
                        </a:rPr>
                        <a:t>Toward </a:t>
                      </a:r>
                      <a:r>
                        <a:rPr lang="en-US" sz="1000" b="0" i="1" u="none" dirty="0" smtClean="0">
                          <a:solidFill>
                            <a:schemeClr val="tx1"/>
                          </a:solidFill>
                          <a:effectLst/>
                          <a:latin typeface="+mn-lt"/>
                        </a:rPr>
                        <a:t>RL.6.3 DOK</a:t>
                      </a:r>
                      <a:r>
                        <a:rPr lang="en-US" sz="1000" b="0" i="1" u="none" baseline="0" dirty="0" smtClean="0">
                          <a:solidFill>
                            <a:schemeClr val="tx1"/>
                          </a:solidFill>
                          <a:effectLst/>
                          <a:latin typeface="+mn-lt"/>
                        </a:rPr>
                        <a:t> </a:t>
                      </a:r>
                      <a:r>
                        <a:rPr lang="en-US" sz="1000" b="0" i="1" u="none" dirty="0" smtClean="0">
                          <a:solidFill>
                            <a:schemeClr val="tx1"/>
                          </a:solidFill>
                          <a:effectLst/>
                          <a:latin typeface="+mn-lt"/>
                        </a:rPr>
                        <a:t>4- EVS</a:t>
                      </a: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3 pts.</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r>
              <a:tr h="15682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9</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0" dirty="0" smtClean="0">
                          <a:latin typeface="+mn-lt"/>
                          <a:cs typeface="Helvetica" pitchFamily="34" charset="0"/>
                        </a:rPr>
                        <a:t>Which statement best explains why scientists are studying migration patterns of animals?</a:t>
                      </a:r>
                      <a:r>
                        <a:rPr lang="en-US" sz="1200" b="0" baseline="0" dirty="0" smtClean="0">
                          <a:latin typeface="+mn-lt"/>
                          <a:cs typeface="Helvetica" pitchFamily="34" charset="0"/>
                        </a:rPr>
                        <a:t> </a:t>
                      </a:r>
                      <a:r>
                        <a:rPr lang="en-US" sz="1000" b="0" i="1" strike="noStrike" baseline="0" dirty="0" smtClean="0">
                          <a:solidFill>
                            <a:schemeClr val="tx1"/>
                          </a:solidFill>
                          <a:latin typeface="+mn-lt"/>
                          <a:cs typeface="Helvetica" pitchFamily="34" charset="0"/>
                        </a:rPr>
                        <a:t>T</a:t>
                      </a:r>
                      <a:r>
                        <a:rPr lang="en-US" sz="1000" b="0" i="1" baseline="0" dirty="0" smtClean="0">
                          <a:solidFill>
                            <a:schemeClr val="tx1"/>
                          </a:solidFill>
                          <a:latin typeface="+mn-lt"/>
                          <a:cs typeface="Helvetica" pitchFamily="34" charset="0"/>
                        </a:rPr>
                        <a:t>oward </a:t>
                      </a:r>
                      <a:r>
                        <a:rPr kumimoji="0" lang="en-US" sz="1000" b="0" i="1" u="none" strike="noStrike" kern="1200" cap="none" spc="0" normalizeH="0" baseline="0" noProof="0" dirty="0" smtClean="0">
                          <a:ln>
                            <a:noFill/>
                          </a:ln>
                          <a:solidFill>
                            <a:schemeClr val="tx1"/>
                          </a:solidFill>
                          <a:effectLst/>
                          <a:uLnTx/>
                          <a:uFillTx/>
                          <a:latin typeface="+mn-lt"/>
                          <a:cs typeface="Helvetica" pitchFamily="34" charset="0"/>
                        </a:rPr>
                        <a:t>RI.</a:t>
                      </a:r>
                      <a:r>
                        <a:rPr lang="en-US" sz="1000" b="0" i="1" u="none" baseline="0" dirty="0" smtClean="0">
                          <a:solidFill>
                            <a:schemeClr val="tx1"/>
                          </a:solidFill>
                          <a:effectLst/>
                          <a:latin typeface="+mn-lt"/>
                        </a:rPr>
                        <a:t>6.1 </a:t>
                      </a:r>
                      <a:r>
                        <a:rPr lang="en-US" sz="1000" b="0" i="1" u="none" dirty="0" smtClean="0">
                          <a:solidFill>
                            <a:schemeClr val="tx1"/>
                          </a:solidFill>
                          <a:effectLst/>
                          <a:latin typeface="+mn-lt"/>
                        </a:rPr>
                        <a:t>DOK 2- </a:t>
                      </a:r>
                      <a:r>
                        <a:rPr lang="en-US" sz="1000" b="0" i="1" u="none" dirty="0" err="1" smtClean="0">
                          <a:solidFill>
                            <a:schemeClr val="tx1"/>
                          </a:solidFill>
                          <a:effectLst/>
                          <a:latin typeface="+mn-lt"/>
                        </a:rPr>
                        <a:t>Cj</a:t>
                      </a:r>
                      <a:endParaRPr lang="en-US" sz="1000" b="0" i="1" u="none" dirty="0" smtClean="0">
                        <a:solidFill>
                          <a:schemeClr val="tx1"/>
                        </a:solidFill>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B</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225621">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10</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aseline="0" dirty="0" smtClean="0">
                          <a:latin typeface="+mn-lt"/>
                          <a:ea typeface="Calibri"/>
                          <a:cs typeface="Helvetica"/>
                        </a:rPr>
                        <a:t> </a:t>
                      </a:r>
                      <a:r>
                        <a:rPr lang="en-US" sz="1200" b="0" dirty="0" smtClean="0">
                          <a:latin typeface="+mn-lt"/>
                          <a:cs typeface="Helvetica" pitchFamily="34" charset="0"/>
                        </a:rPr>
                        <a:t>Why might the author have mentioned fish, sea  turtles, bears and other animals in this passage?</a:t>
                      </a:r>
                      <a:r>
                        <a:rPr lang="en-US" sz="1200" b="0" baseline="0" dirty="0" smtClean="0">
                          <a:latin typeface="+mn-lt"/>
                          <a:cs typeface="Helvetica" pitchFamily="34" charset="0"/>
                        </a:rPr>
                        <a:t> </a:t>
                      </a:r>
                      <a:r>
                        <a:rPr lang="en-US" sz="1000" b="0" i="1" strike="noStrike" baseline="0" dirty="0" smtClean="0">
                          <a:solidFill>
                            <a:schemeClr val="tx1"/>
                          </a:solidFill>
                          <a:latin typeface="+mn-lt"/>
                          <a:cs typeface="Helvetica" pitchFamily="34" charset="0"/>
                        </a:rPr>
                        <a:t>T</a:t>
                      </a:r>
                      <a:r>
                        <a:rPr lang="en-US" sz="1000" b="0" i="1" baseline="0" dirty="0" smtClean="0">
                          <a:solidFill>
                            <a:schemeClr val="tx1"/>
                          </a:solidFill>
                          <a:latin typeface="+mn-lt"/>
                          <a:cs typeface="Helvetica" pitchFamily="34" charset="0"/>
                        </a:rPr>
                        <a:t>oward  </a:t>
                      </a:r>
                      <a:r>
                        <a:rPr lang="en-US" sz="1000" b="0" i="1" u="none" dirty="0" smtClean="0">
                          <a:solidFill>
                            <a:schemeClr val="tx1"/>
                          </a:solidFill>
                          <a:effectLst/>
                          <a:latin typeface="+mn-lt"/>
                        </a:rPr>
                        <a:t>RI.6.1 DOK 2- Cl</a:t>
                      </a: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D</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r>
              <a:tr h="218218">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11</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0" dirty="0" smtClean="0">
                          <a:latin typeface="+mn-lt"/>
                          <a:cs typeface="Helvetica" pitchFamily="34" charset="0"/>
                        </a:rPr>
                        <a:t> What details from the passage best support the idea that migration is long-distance?</a:t>
                      </a:r>
                    </a:p>
                    <a:p>
                      <a:pPr marL="0" marR="0" indent="0" algn="l" defTabSz="1018809" rtl="0" eaLnBrk="1" fontAlgn="auto" latinLnBrk="0" hangingPunct="1">
                        <a:lnSpc>
                          <a:spcPct val="100000"/>
                        </a:lnSpc>
                        <a:spcBef>
                          <a:spcPts val="0"/>
                        </a:spcBef>
                        <a:spcAft>
                          <a:spcPts val="0"/>
                        </a:spcAft>
                        <a:buClrTx/>
                        <a:buSzTx/>
                        <a:buFontTx/>
                        <a:buNone/>
                        <a:tabLst/>
                        <a:defRPr/>
                      </a:pPr>
                      <a:r>
                        <a:rPr lang="en-US" sz="1000" b="0" i="1" strike="noStrike" baseline="0" dirty="0" smtClean="0">
                          <a:solidFill>
                            <a:schemeClr val="tx1"/>
                          </a:solidFill>
                          <a:latin typeface="+mn-lt"/>
                          <a:cs typeface="Helvetica" pitchFamily="34" charset="0"/>
                        </a:rPr>
                        <a:t>T</a:t>
                      </a:r>
                      <a:r>
                        <a:rPr lang="en-US" sz="1000" b="0" i="1" baseline="0" dirty="0" smtClean="0">
                          <a:solidFill>
                            <a:schemeClr val="tx1"/>
                          </a:solidFill>
                          <a:latin typeface="+mn-lt"/>
                          <a:cs typeface="Helvetica" pitchFamily="34" charset="0"/>
                        </a:rPr>
                        <a:t>oward </a:t>
                      </a:r>
                      <a:r>
                        <a:rPr lang="en-US" sz="1000" b="0" i="1" u="none" baseline="0" dirty="0" smtClean="0">
                          <a:solidFill>
                            <a:schemeClr val="tx1"/>
                          </a:solidFill>
                          <a:effectLst/>
                          <a:latin typeface="+mn-lt"/>
                        </a:rPr>
                        <a:t>RI.6.2 </a:t>
                      </a:r>
                      <a:r>
                        <a:rPr lang="en-US" sz="1000" b="0" i="1" u="none" dirty="0" smtClean="0">
                          <a:solidFill>
                            <a:schemeClr val="tx1"/>
                          </a:solidFill>
                          <a:effectLst/>
                          <a:latin typeface="+mn-lt"/>
                        </a:rPr>
                        <a:t>DOK </a:t>
                      </a:r>
                      <a:r>
                        <a:rPr lang="en-US" sz="1000" b="0" i="1" u="none" dirty="0" smtClean="0">
                          <a:solidFill>
                            <a:schemeClr val="tx1"/>
                          </a:solidFill>
                          <a:effectLst/>
                          <a:latin typeface="+mn-lt"/>
                        </a:rPr>
                        <a:t>1- </a:t>
                      </a:r>
                      <a:r>
                        <a:rPr lang="en-US" sz="1000" b="0" i="1" u="none" dirty="0" err="1" smtClean="0">
                          <a:solidFill>
                            <a:schemeClr val="tx1"/>
                          </a:solidFill>
                          <a:effectLst/>
                          <a:latin typeface="+mn-lt"/>
                        </a:rPr>
                        <a:t>Cf</a:t>
                      </a:r>
                      <a:endParaRPr lang="en-US" sz="1000" b="0" i="1" u="none" dirty="0" smtClean="0">
                        <a:solidFill>
                          <a:schemeClr val="tx1"/>
                        </a:solidFill>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A</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12</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0" dirty="0" smtClean="0">
                          <a:latin typeface="+mn-lt"/>
                          <a:cs typeface="Helvetica" pitchFamily="34" charset="0"/>
                        </a:rPr>
                        <a:t>Which statement best summarizes why animals migrate?</a:t>
                      </a:r>
                      <a:r>
                        <a:rPr lang="en-US" sz="1200" b="0" baseline="0" dirty="0" smtClean="0">
                          <a:latin typeface="+mn-lt"/>
                          <a:cs typeface="Helvetica" pitchFamily="34" charset="0"/>
                        </a:rPr>
                        <a:t> </a:t>
                      </a:r>
                      <a:r>
                        <a:rPr lang="en-US" sz="1000" b="0" i="1" strike="noStrike" baseline="0" dirty="0" smtClean="0">
                          <a:solidFill>
                            <a:schemeClr val="tx1"/>
                          </a:solidFill>
                          <a:latin typeface="+mn-lt"/>
                          <a:cs typeface="Helvetica" pitchFamily="34" charset="0"/>
                        </a:rPr>
                        <a:t>T</a:t>
                      </a:r>
                      <a:r>
                        <a:rPr lang="en-US" sz="1000" b="0" i="1" baseline="0" dirty="0" smtClean="0">
                          <a:solidFill>
                            <a:schemeClr val="tx1"/>
                          </a:solidFill>
                          <a:latin typeface="+mn-lt"/>
                          <a:cs typeface="Helvetica" pitchFamily="34" charset="0"/>
                        </a:rPr>
                        <a:t>oward </a:t>
                      </a:r>
                      <a:r>
                        <a:rPr lang="en-US" sz="1000" b="0" i="1" u="none" baseline="0" dirty="0" smtClean="0">
                          <a:solidFill>
                            <a:schemeClr val="tx1"/>
                          </a:solidFill>
                          <a:effectLst/>
                          <a:latin typeface="+mn-lt"/>
                        </a:rPr>
                        <a:t>RI.6.2 </a:t>
                      </a:r>
                      <a:r>
                        <a:rPr lang="en-US" sz="1000" b="0" i="1" u="none" dirty="0" smtClean="0">
                          <a:solidFill>
                            <a:schemeClr val="tx1"/>
                          </a:solidFill>
                          <a:effectLst/>
                          <a:latin typeface="+mn-lt"/>
                        </a:rPr>
                        <a:t>DOK 2- Ci</a:t>
                      </a: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D</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r>
              <a:tr h="22860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13</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0" dirty="0" smtClean="0">
                          <a:latin typeface="+mn-lt"/>
                          <a:cs typeface="Helvetica" pitchFamily="34" charset="0"/>
                        </a:rPr>
                        <a:t>What happens after a satellite receives a signal?</a:t>
                      </a:r>
                      <a:r>
                        <a:rPr lang="en-US" sz="1200" b="0" baseline="0" dirty="0" smtClean="0">
                          <a:latin typeface="+mn-lt"/>
                          <a:cs typeface="Helvetica" pitchFamily="34" charset="0"/>
                        </a:rPr>
                        <a:t> </a:t>
                      </a:r>
                      <a:r>
                        <a:rPr lang="en-US" sz="1000" b="0" i="1" strike="noStrike" baseline="0" dirty="0" smtClean="0">
                          <a:solidFill>
                            <a:schemeClr val="tx1"/>
                          </a:solidFill>
                          <a:latin typeface="+mn-lt"/>
                          <a:cs typeface="Helvetica" pitchFamily="34" charset="0"/>
                        </a:rPr>
                        <a:t>T</a:t>
                      </a:r>
                      <a:r>
                        <a:rPr lang="en-US" sz="1000" b="0" i="1" baseline="0" dirty="0" smtClean="0">
                          <a:solidFill>
                            <a:schemeClr val="tx1"/>
                          </a:solidFill>
                          <a:latin typeface="+mn-lt"/>
                          <a:cs typeface="Helvetica" pitchFamily="34" charset="0"/>
                        </a:rPr>
                        <a:t>oward </a:t>
                      </a:r>
                      <a:r>
                        <a:rPr lang="en-US" sz="1000" b="0" i="1" u="none" dirty="0" smtClean="0">
                          <a:solidFill>
                            <a:schemeClr val="tx1"/>
                          </a:solidFill>
                          <a:effectLst/>
                          <a:latin typeface="+mn-lt"/>
                        </a:rPr>
                        <a:t>RI.6.3 DOK </a:t>
                      </a:r>
                      <a:r>
                        <a:rPr lang="en-US" sz="1000" b="0" i="1" u="none" dirty="0" smtClean="0">
                          <a:solidFill>
                            <a:schemeClr val="tx1"/>
                          </a:solidFill>
                          <a:effectLst/>
                          <a:latin typeface="+mn-lt"/>
                        </a:rPr>
                        <a:t>2- </a:t>
                      </a:r>
                      <a:r>
                        <a:rPr lang="en-US" sz="1000" b="0" i="1" u="none" dirty="0" smtClean="0">
                          <a:solidFill>
                            <a:schemeClr val="tx1"/>
                          </a:solidFill>
                          <a:effectLst/>
                          <a:latin typeface="+mn-lt"/>
                        </a:rPr>
                        <a:t>Cl</a:t>
                      </a: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D</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27867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14</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0" dirty="0" smtClean="0">
                          <a:latin typeface="+mn-lt"/>
                          <a:cs typeface="Helvetica" pitchFamily="34" charset="0"/>
                        </a:rPr>
                        <a:t>What example best elaborates on the idea that satellite transmissions may help migrating animals survive</a:t>
                      </a:r>
                      <a:r>
                        <a:rPr lang="en-US" sz="1200" b="0" dirty="0" smtClean="0">
                          <a:solidFill>
                            <a:schemeClr val="tx1"/>
                          </a:solidFill>
                          <a:latin typeface="+mn-lt"/>
                          <a:cs typeface="Helvetica" pitchFamily="34" charset="0"/>
                        </a:rPr>
                        <a:t>? </a:t>
                      </a:r>
                      <a:r>
                        <a:rPr lang="en-US" sz="1000" b="0" i="1" strike="noStrike" baseline="0" dirty="0" smtClean="0">
                          <a:solidFill>
                            <a:schemeClr val="tx1"/>
                          </a:solidFill>
                          <a:latin typeface="+mn-lt"/>
                          <a:cs typeface="Helvetica" pitchFamily="34" charset="0"/>
                        </a:rPr>
                        <a:t>T</a:t>
                      </a:r>
                      <a:r>
                        <a:rPr lang="en-US" sz="1000" b="0" i="1" baseline="0" dirty="0" smtClean="0">
                          <a:solidFill>
                            <a:schemeClr val="tx1"/>
                          </a:solidFill>
                          <a:latin typeface="+mn-lt"/>
                          <a:cs typeface="Helvetica" pitchFamily="34" charset="0"/>
                        </a:rPr>
                        <a:t>oward </a:t>
                      </a:r>
                      <a:r>
                        <a:rPr lang="en-US" sz="1000" b="0" i="1" dirty="0" smtClean="0">
                          <a:solidFill>
                            <a:schemeClr val="tx1"/>
                          </a:solidFill>
                          <a:latin typeface="+mn-lt"/>
                          <a:cs typeface="Helvetica" pitchFamily="34" charset="0"/>
                        </a:rPr>
                        <a:t> </a:t>
                      </a:r>
                      <a:r>
                        <a:rPr lang="en-US" sz="1000" b="0" i="1" u="none" dirty="0" smtClean="0">
                          <a:solidFill>
                            <a:schemeClr val="tx1"/>
                          </a:solidFill>
                          <a:effectLst/>
                          <a:latin typeface="+mn-lt"/>
                        </a:rPr>
                        <a:t>RI.6.3 DOK </a:t>
                      </a:r>
                      <a:r>
                        <a:rPr lang="en-US" sz="1000" b="0" i="1" u="none" smtClean="0">
                          <a:solidFill>
                            <a:schemeClr val="tx1"/>
                          </a:solidFill>
                          <a:effectLst/>
                          <a:latin typeface="+mn-lt"/>
                        </a:rPr>
                        <a:t>3- </a:t>
                      </a:r>
                      <a:r>
                        <a:rPr lang="en-US" sz="1000" b="0" i="1" u="none" smtClean="0">
                          <a:solidFill>
                            <a:schemeClr val="tx1"/>
                          </a:solidFill>
                          <a:effectLst/>
                          <a:latin typeface="+mn-lt"/>
                        </a:rPr>
                        <a:t>Cu</a:t>
                      </a:r>
                      <a:endParaRPr lang="en-US" sz="1000" b="0" i="1" u="none" dirty="0" smtClean="0">
                        <a:solidFill>
                          <a:schemeClr val="tx1"/>
                        </a:solidFill>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B</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15</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1" u="none" dirty="0" smtClean="0">
                          <a:solidFill>
                            <a:schemeClr val="tx1"/>
                          </a:solidFill>
                          <a:effectLst/>
                          <a:latin typeface="+mn-lt"/>
                        </a:rPr>
                        <a:t>  </a:t>
                      </a:r>
                      <a:r>
                        <a:rPr lang="en-US" sz="1200" b="1" u="sng" dirty="0" smtClean="0">
                          <a:solidFill>
                            <a:schemeClr val="tx1"/>
                          </a:solidFill>
                          <a:effectLst>
                            <a:outerShdw blurRad="38100" dist="38100" dir="2700000" algn="tl">
                              <a:srgbClr val="000000">
                                <a:alpha val="43137"/>
                              </a:srgbClr>
                            </a:outerShdw>
                          </a:effectLst>
                          <a:latin typeface="+mn-lt"/>
                        </a:rPr>
                        <a:t>Informational Text Constructed</a:t>
                      </a:r>
                      <a:r>
                        <a:rPr lang="en-US" sz="1200" b="1" u="sng" baseline="0" dirty="0" smtClean="0">
                          <a:solidFill>
                            <a:schemeClr val="tx1"/>
                          </a:solidFill>
                          <a:effectLst>
                            <a:outerShdw blurRad="38100" dist="38100" dir="2700000" algn="tl">
                              <a:srgbClr val="000000">
                                <a:alpha val="43137"/>
                              </a:srgbClr>
                            </a:outerShdw>
                          </a:effectLst>
                          <a:latin typeface="+mn-lt"/>
                        </a:rPr>
                        <a:t> Response</a:t>
                      </a:r>
                      <a:r>
                        <a:rPr lang="en-US" sz="1200" b="0" i="1" u="none" baseline="0" dirty="0" smtClean="0">
                          <a:solidFill>
                            <a:schemeClr val="tx1"/>
                          </a:solidFill>
                          <a:effectLst/>
                          <a:latin typeface="+mn-lt"/>
                        </a:rPr>
                        <a:t>      </a:t>
                      </a:r>
                      <a:r>
                        <a:rPr lang="en-US" sz="1000" b="0" i="1" strike="noStrike" baseline="0" dirty="0" smtClean="0">
                          <a:solidFill>
                            <a:schemeClr val="tx1"/>
                          </a:solidFill>
                          <a:latin typeface="+mn-lt"/>
                          <a:cs typeface="Helvetica" pitchFamily="34" charset="0"/>
                        </a:rPr>
                        <a:t>T</a:t>
                      </a:r>
                      <a:r>
                        <a:rPr lang="en-US" sz="1000" b="0" i="1" baseline="0" dirty="0" smtClean="0">
                          <a:solidFill>
                            <a:schemeClr val="tx1"/>
                          </a:solidFill>
                          <a:latin typeface="+mn-lt"/>
                          <a:cs typeface="Helvetica" pitchFamily="34" charset="0"/>
                        </a:rPr>
                        <a:t>oward </a:t>
                      </a:r>
                      <a:r>
                        <a:rPr lang="en-US" sz="1000" b="0" i="1" dirty="0" smtClean="0">
                          <a:solidFill>
                            <a:schemeClr val="tx1"/>
                          </a:solidFill>
                          <a:latin typeface="+mn-lt"/>
                          <a:cs typeface="Helvetica" pitchFamily="34" charset="0"/>
                        </a:rPr>
                        <a:t> </a:t>
                      </a:r>
                      <a:r>
                        <a:rPr lang="en-US" sz="1000" b="0" i="1" u="none" dirty="0" smtClean="0">
                          <a:solidFill>
                            <a:schemeClr val="tx1"/>
                          </a:solidFill>
                          <a:effectLst/>
                          <a:latin typeface="+mn-lt"/>
                        </a:rPr>
                        <a:t>RI.6.2 DOK 2- Cl</a:t>
                      </a:r>
                    </a:p>
                    <a:p>
                      <a:pPr marL="0" marR="0" indent="0" algn="l" defTabSz="966612" rtl="0" eaLnBrk="1" fontAlgn="auto" latinLnBrk="0" hangingPunct="1">
                        <a:lnSpc>
                          <a:spcPct val="100000"/>
                        </a:lnSpc>
                        <a:spcBef>
                          <a:spcPts val="0"/>
                        </a:spcBef>
                        <a:spcAft>
                          <a:spcPts val="0"/>
                        </a:spcAft>
                        <a:buClrTx/>
                        <a:buSzTx/>
                        <a:buFontTx/>
                        <a:buNone/>
                        <a:tabLst/>
                        <a:defRPr/>
                      </a:pPr>
                      <a:r>
                        <a:rPr lang="en-US" sz="1200" b="0" i="1" u="none" baseline="0" dirty="0" smtClean="0">
                          <a:solidFill>
                            <a:schemeClr val="tx1"/>
                          </a:solidFill>
                          <a:effectLst/>
                          <a:latin typeface="+mn-lt"/>
                        </a:rPr>
                        <a:t>    </a:t>
                      </a:r>
                      <a:endParaRPr lang="en-US" sz="1200" b="0" i="1" u="none" dirty="0" smtClean="0">
                        <a:solidFill>
                          <a:schemeClr val="tx1"/>
                        </a:solidFill>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2 pts.</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335280">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16</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1" u="sng" dirty="0" smtClean="0">
                          <a:solidFill>
                            <a:schemeClr val="tx1"/>
                          </a:solidFill>
                          <a:effectLst>
                            <a:outerShdw blurRad="38100" dist="38100" dir="2700000" algn="tl">
                              <a:srgbClr val="000000">
                                <a:alpha val="43137"/>
                              </a:srgbClr>
                            </a:outerShdw>
                          </a:effectLst>
                          <a:latin typeface="+mn-lt"/>
                        </a:rPr>
                        <a:t>Informational Text Constructed Response </a:t>
                      </a:r>
                      <a:r>
                        <a:rPr lang="en-US" sz="1200" b="1" u="none" baseline="0" dirty="0" smtClean="0">
                          <a:solidFill>
                            <a:schemeClr val="tx1"/>
                          </a:solidFill>
                          <a:effectLst>
                            <a:outerShdw blurRad="38100" dist="38100" dir="2700000" algn="tl">
                              <a:srgbClr val="000000">
                                <a:alpha val="43137"/>
                              </a:srgbClr>
                            </a:outerShdw>
                          </a:effectLst>
                          <a:latin typeface="+mn-lt"/>
                        </a:rPr>
                        <a:t>    </a:t>
                      </a:r>
                      <a:r>
                        <a:rPr kumimoji="0" lang="en-US" sz="1000" b="0" i="1" u="none" strike="noStrike" kern="1200" cap="none" spc="0" normalizeH="0" baseline="0" noProof="0" dirty="0" smtClean="0">
                          <a:ln>
                            <a:noFill/>
                          </a:ln>
                          <a:solidFill>
                            <a:schemeClr val="tx1"/>
                          </a:solidFill>
                          <a:effectLst/>
                          <a:uLnTx/>
                          <a:uFillTx/>
                          <a:latin typeface="+mn-lt"/>
                          <a:ea typeface="+mn-ea"/>
                          <a:cs typeface="Helvetica" pitchFamily="34" charset="0"/>
                        </a:rPr>
                        <a:t>Toward  </a:t>
                      </a:r>
                      <a:r>
                        <a:rPr kumimoji="0" lang="en-US" sz="1000" b="0" i="1" u="none" strike="noStrike" kern="1200" cap="none" spc="0" normalizeH="0" baseline="0" noProof="0" dirty="0" smtClean="0">
                          <a:ln>
                            <a:noFill/>
                          </a:ln>
                          <a:solidFill>
                            <a:schemeClr val="tx1"/>
                          </a:solidFill>
                          <a:effectLst/>
                          <a:uLnTx/>
                          <a:uFillTx/>
                          <a:latin typeface="+mn-lt"/>
                          <a:ea typeface="+mn-ea"/>
                          <a:cs typeface="+mn-cs"/>
                        </a:rPr>
                        <a:t>RI.6.3 DOK 3- </a:t>
                      </a:r>
                      <a:r>
                        <a:rPr kumimoji="0" lang="en-US" sz="1000" b="0" i="1" u="none" strike="noStrike" kern="1200" cap="none" spc="0" normalizeH="0" baseline="0" noProof="0" dirty="0" err="1" smtClean="0">
                          <a:ln>
                            <a:noFill/>
                          </a:ln>
                          <a:solidFill>
                            <a:schemeClr val="tx1"/>
                          </a:solidFill>
                          <a:effectLst/>
                          <a:uLnTx/>
                          <a:uFillTx/>
                          <a:latin typeface="+mn-lt"/>
                          <a:ea typeface="+mn-ea"/>
                          <a:cs typeface="+mn-cs"/>
                        </a:rPr>
                        <a:t>APx</a:t>
                      </a:r>
                      <a:endParaRPr kumimoji="0" lang="en-US" sz="1000" b="0" i="1" u="none" strike="noStrike" kern="1200" cap="none" spc="0" normalizeH="0" baseline="0" noProof="0" dirty="0" smtClean="0">
                        <a:ln>
                          <a:noFill/>
                        </a:ln>
                        <a:solidFill>
                          <a:schemeClr val="tx1"/>
                        </a:solidFill>
                        <a:effectLst/>
                        <a:uLnTx/>
                        <a:uFillTx/>
                        <a:latin typeface="+mn-lt"/>
                        <a:ea typeface="+mn-ea"/>
                        <a:cs typeface="+mn-cs"/>
                      </a:endParaRPr>
                    </a:p>
                    <a:p>
                      <a:pPr marL="0" marR="0" indent="0" algn="l" defTabSz="966612" rtl="0" eaLnBrk="1" fontAlgn="auto" latinLnBrk="0" hangingPunct="1">
                        <a:lnSpc>
                          <a:spcPct val="100000"/>
                        </a:lnSpc>
                        <a:spcBef>
                          <a:spcPts val="0"/>
                        </a:spcBef>
                        <a:spcAft>
                          <a:spcPts val="0"/>
                        </a:spcAft>
                        <a:buClrTx/>
                        <a:buSzTx/>
                        <a:buFontTx/>
                        <a:buNone/>
                        <a:tabLst/>
                        <a:defRPr/>
                      </a:pPr>
                      <a:endParaRPr lang="en-US" sz="1200" b="1"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3 pts.</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r>
              <a:tr h="280199">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Write</a:t>
                      </a:r>
                      <a:r>
                        <a:rPr lang="en-US" sz="1200" b="1" u="sng" baseline="0" dirty="0" smtClean="0">
                          <a:solidFill>
                            <a:schemeClr val="tx1"/>
                          </a:solidFill>
                          <a:effectLst>
                            <a:outerShdw blurRad="38100" dist="38100" dir="2700000" algn="tl">
                              <a:srgbClr val="000000">
                                <a:alpha val="43137"/>
                              </a:srgbClr>
                            </a:outerShdw>
                          </a:effectLst>
                          <a:latin typeface="+mn-lt"/>
                        </a:rPr>
                        <a:t> and Revise</a:t>
                      </a:r>
                      <a:endParaRPr lang="en-US" sz="1200" b="1"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189485">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17</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1" u="sng" dirty="0" smtClean="0">
                          <a:solidFill>
                            <a:schemeClr val="tx1"/>
                          </a:solidFill>
                          <a:effectLst>
                            <a:outerShdw blurRad="38100" dist="38100" dir="2700000" algn="tl">
                              <a:srgbClr val="000000">
                                <a:alpha val="43137"/>
                              </a:srgbClr>
                            </a:outerShdw>
                          </a:effectLst>
                          <a:latin typeface="+mn-lt"/>
                        </a:rPr>
                        <a:t>Brief</a:t>
                      </a:r>
                      <a:r>
                        <a:rPr lang="en-US" sz="1200" b="1" u="sng" baseline="0" dirty="0" smtClean="0">
                          <a:solidFill>
                            <a:schemeClr val="tx1"/>
                          </a:solidFill>
                          <a:effectLst>
                            <a:outerShdw blurRad="38100" dist="38100" dir="2700000" algn="tl">
                              <a:srgbClr val="000000">
                                <a:alpha val="43137"/>
                              </a:srgbClr>
                            </a:outerShdw>
                          </a:effectLst>
                          <a:latin typeface="+mn-lt"/>
                        </a:rPr>
                        <a:t> Write </a:t>
                      </a:r>
                      <a:endParaRPr lang="en-US" sz="1200" b="1" u="sng"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3 pts.</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r>
              <a:tr h="464603">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200" b="1" u="sng" dirty="0" smtClean="0">
                          <a:solidFill>
                            <a:schemeClr val="tx1"/>
                          </a:solidFill>
                          <a:effectLst>
                            <a:outerShdw blurRad="38100" dist="38100" dir="2700000" algn="tl">
                              <a:srgbClr val="000000">
                                <a:alpha val="43137"/>
                              </a:srgbClr>
                            </a:outerShdw>
                          </a:effectLst>
                          <a:latin typeface="+mn-lt"/>
                        </a:rPr>
                        <a:t>Question 18</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1" u="sng" baseline="0" dirty="0" smtClean="0">
                          <a:solidFill>
                            <a:schemeClr val="tx1"/>
                          </a:solidFill>
                          <a:effectLst>
                            <a:outerShdw blurRad="38100" dist="38100" dir="2700000" algn="tl">
                              <a:srgbClr val="000000">
                                <a:alpha val="43137"/>
                              </a:srgbClr>
                            </a:outerShdw>
                          </a:effectLst>
                          <a:latin typeface="+mn-lt"/>
                        </a:rPr>
                        <a:t>Write for Revision Correct Order </a:t>
                      </a:r>
                      <a:r>
                        <a:rPr kumimoji="0" lang="en-US" sz="1000" b="0" i="1" u="none" strike="noStrike" kern="1200" cap="none" spc="0" normalizeH="0" baseline="0" noProof="0" dirty="0" smtClean="0">
                          <a:ln>
                            <a:noFill/>
                          </a:ln>
                          <a:solidFill>
                            <a:schemeClr val="tx1"/>
                          </a:solidFill>
                          <a:effectLst/>
                          <a:uLnTx/>
                          <a:uFillTx/>
                          <a:latin typeface="+mn-lt"/>
                          <a:ea typeface="+mn-ea"/>
                          <a:cs typeface="Helvetica" pitchFamily="34" charset="0"/>
                        </a:rPr>
                        <a:t>      W.6.1a     Target 6b</a:t>
                      </a:r>
                      <a:endParaRPr kumimoji="0" lang="en-US" sz="1000" b="0" i="1" u="none" strike="noStrike" kern="1200" cap="none" spc="0" normalizeH="0" baseline="0" noProof="0" dirty="0" smtClean="0">
                        <a:ln>
                          <a:noFill/>
                        </a:ln>
                        <a:solidFill>
                          <a:schemeClr val="tx1"/>
                        </a:solidFill>
                        <a:effectLst/>
                        <a:uLnTx/>
                        <a:uFillTx/>
                        <a:latin typeface="+mn-lt"/>
                        <a:ea typeface="+mn-ea"/>
                        <a:cs typeface="+mn-cs"/>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B</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r h="319315">
                <a:tc>
                  <a:txBody>
                    <a:bodyPr/>
                    <a:lstStyle/>
                    <a:p>
                      <a:r>
                        <a:rPr lang="en-US" sz="1200" b="1" u="sng" dirty="0" smtClean="0">
                          <a:solidFill>
                            <a:schemeClr val="tx1"/>
                          </a:solidFill>
                          <a:effectLst>
                            <a:outerShdw blurRad="38100" dist="38100" dir="2700000" algn="tl">
                              <a:srgbClr val="000000">
                                <a:alpha val="43137"/>
                              </a:srgbClr>
                            </a:outerShdw>
                          </a:effectLst>
                          <a:latin typeface="+mn-lt"/>
                        </a:rPr>
                        <a:t>Question 19</a:t>
                      </a:r>
                      <a:r>
                        <a:rPr lang="en-US" sz="1200" b="1" u="none" dirty="0" smtClean="0">
                          <a:solidFill>
                            <a:schemeClr val="tx1"/>
                          </a:solidFill>
                          <a:effectLst>
                            <a:outerShdw blurRad="38100" dist="38100" dir="2700000" algn="tl">
                              <a:srgbClr val="000000">
                                <a:alpha val="43137"/>
                              </a:srgbClr>
                            </a:outerShdw>
                          </a:effectLst>
                          <a:latin typeface="+mn-lt"/>
                        </a:rPr>
                        <a:t> </a:t>
                      </a:r>
                      <a:r>
                        <a:rPr lang="en-US" sz="1200" b="1" dirty="0" smtClean="0">
                          <a:solidFill>
                            <a:schemeClr val="tx1"/>
                          </a:solidFill>
                          <a:latin typeface="Helvetica" pitchFamily="34" charset="0"/>
                        </a:rPr>
                        <a:t> </a:t>
                      </a:r>
                      <a:r>
                        <a:rPr lang="en-US" sz="1200" b="0" dirty="0" smtClean="0">
                          <a:solidFill>
                            <a:schemeClr val="tx1"/>
                          </a:solidFill>
                          <a:latin typeface="+mn-lt"/>
                        </a:rPr>
                        <a:t>Which word is the clearest and most specific substitute for “</a:t>
                      </a:r>
                      <a:r>
                        <a:rPr lang="en-US" sz="1200" b="1" u="sng" dirty="0" smtClean="0">
                          <a:solidFill>
                            <a:schemeClr val="tx1"/>
                          </a:solidFill>
                          <a:latin typeface="+mn-lt"/>
                        </a:rPr>
                        <a:t>things</a:t>
                      </a:r>
                      <a:r>
                        <a:rPr lang="en-US" sz="1200" b="0" dirty="0" smtClean="0">
                          <a:solidFill>
                            <a:schemeClr val="tx1"/>
                          </a:solidFill>
                          <a:latin typeface="+mn-lt"/>
                        </a:rPr>
                        <a:t>”? </a:t>
                      </a:r>
                      <a:r>
                        <a:rPr lang="en-US" sz="1100" b="0" u="none" baseline="0" dirty="0" smtClean="0">
                          <a:solidFill>
                            <a:schemeClr val="tx1"/>
                          </a:solidFill>
                          <a:effectLst>
                            <a:outerShdw blurRad="38100" dist="38100" dir="2700000" algn="tl">
                              <a:srgbClr val="000000">
                                <a:alpha val="43137"/>
                              </a:srgbClr>
                            </a:outerShdw>
                          </a:effectLst>
                          <a:latin typeface="+mn-lt"/>
                        </a:rPr>
                        <a:t> </a:t>
                      </a:r>
                      <a:r>
                        <a:rPr kumimoji="0" lang="en-US" sz="1100" b="0" i="0" u="none" strike="noStrike" kern="1200" cap="none" spc="0" normalizeH="0" baseline="0" noProof="0" dirty="0" smtClean="0">
                          <a:ln>
                            <a:noFill/>
                          </a:ln>
                          <a:solidFill>
                            <a:schemeClr val="tx1"/>
                          </a:solidFill>
                          <a:effectLst/>
                          <a:uLnTx/>
                          <a:uFillTx/>
                          <a:latin typeface="+mn-lt"/>
                        </a:rPr>
                        <a:t>L.6.3.a  </a:t>
                      </a:r>
                      <a:endParaRPr lang="en-US" sz="1100" b="0" u="none" strike="sngStrike" dirty="0" smtClean="0">
                        <a:solidFill>
                          <a:schemeClr val="tx1"/>
                        </a:solidFill>
                        <a:latin typeface="+mn-lt"/>
                        <a:cs typeface="Helvetica" panose="020B0604020202020204" pitchFamily="34" charset="0"/>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C</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2"/>
                    </a:solidFill>
                  </a:tcPr>
                </a:tc>
              </a:tr>
              <a:tr h="233826">
                <a:tc>
                  <a:txBody>
                    <a:bodyPr/>
                    <a:lstStyle/>
                    <a:p>
                      <a:r>
                        <a:rPr lang="en-US" sz="1200" b="1" u="sng" dirty="0" smtClean="0">
                          <a:solidFill>
                            <a:schemeClr val="tx1"/>
                          </a:solidFill>
                          <a:effectLst>
                            <a:outerShdw blurRad="38100" dist="38100" dir="2700000" algn="tl">
                              <a:srgbClr val="000000">
                                <a:alpha val="43137"/>
                              </a:srgbClr>
                            </a:outerShdw>
                          </a:effectLst>
                          <a:latin typeface="+mn-lt"/>
                        </a:rPr>
                        <a:t>Question 20</a:t>
                      </a:r>
                      <a:r>
                        <a:rPr lang="en-US" sz="1200" b="1" u="none" dirty="0" smtClean="0">
                          <a:solidFill>
                            <a:schemeClr val="tx1"/>
                          </a:solidFill>
                          <a:effectLst>
                            <a:outerShdw blurRad="38100" dist="38100" dir="2700000" algn="tl">
                              <a:srgbClr val="000000">
                                <a:alpha val="43137"/>
                              </a:srgbClr>
                            </a:outerShdw>
                          </a:effectLst>
                          <a:latin typeface="+mn-lt"/>
                        </a:rPr>
                        <a:t>  </a:t>
                      </a:r>
                      <a:r>
                        <a:rPr lang="en-US" sz="800" b="0" u="none" baseline="0" dirty="0" smtClean="0">
                          <a:solidFill>
                            <a:schemeClr val="tx1"/>
                          </a:solidFill>
                          <a:effectLst/>
                          <a:latin typeface="Helvetica" pitchFamily="34" charset="0"/>
                        </a:rPr>
                        <a:t> </a:t>
                      </a:r>
                      <a:r>
                        <a:rPr lang="en-US" sz="1200" b="0" dirty="0" smtClean="0">
                          <a:solidFill>
                            <a:schemeClr val="tx1"/>
                          </a:solidFill>
                          <a:latin typeface="+mn-lt"/>
                          <a:cs typeface="Helvetica" pitchFamily="34" charset="0"/>
                        </a:rPr>
                        <a:t>Select the correct way to revise the highlighted sentence</a:t>
                      </a:r>
                      <a:r>
                        <a:rPr lang="en-US" sz="1200" b="1" dirty="0" smtClean="0">
                          <a:solidFill>
                            <a:schemeClr val="tx1"/>
                          </a:solidFill>
                          <a:latin typeface="Helvetica" pitchFamily="34" charset="0"/>
                          <a:cs typeface="Helvetica" pitchFamily="34" charset="0"/>
                        </a:rPr>
                        <a:t>. </a:t>
                      </a:r>
                      <a:r>
                        <a:rPr lang="en-US" sz="1000" b="0" dirty="0" smtClean="0">
                          <a:solidFill>
                            <a:schemeClr val="tx1"/>
                          </a:solidFill>
                          <a:latin typeface="Helvetica" pitchFamily="34" charset="0"/>
                          <a:cs typeface="Helvetica" pitchFamily="34" charset="0"/>
                        </a:rPr>
                        <a:t>L.6.1, L.6.2</a:t>
                      </a: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latin typeface="+mn-lt"/>
                        </a:rPr>
                        <a:t>D</a:t>
                      </a:r>
                      <a:endParaRPr lang="en-US"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153964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15</a:t>
            </a:fld>
            <a:endParaRPr lang="en-US" dirty="0"/>
          </a:p>
        </p:txBody>
      </p:sp>
      <p:grpSp>
        <p:nvGrpSpPr>
          <p:cNvPr id="5" name="Group 19"/>
          <p:cNvGrpSpPr/>
          <p:nvPr/>
        </p:nvGrpSpPr>
        <p:grpSpPr>
          <a:xfrm>
            <a:off x="835909" y="1807212"/>
            <a:ext cx="5829300" cy="5126989"/>
            <a:chOff x="786738" y="357732"/>
            <a:chExt cx="5486400" cy="4893944"/>
          </a:xfrm>
        </p:grpSpPr>
        <p:sp>
          <p:nvSpPr>
            <p:cNvPr id="6" name="TextBox 5"/>
            <p:cNvSpPr txBox="1"/>
            <p:nvPr/>
          </p:nvSpPr>
          <p:spPr>
            <a:xfrm>
              <a:off x="786738" y="3160757"/>
              <a:ext cx="5486400" cy="2090919"/>
            </a:xfrm>
            <a:prstGeom prst="rect">
              <a:avLst/>
            </a:prstGeom>
            <a:noFill/>
            <a:ln>
              <a:noFill/>
            </a:ln>
          </p:spPr>
          <p:txBody>
            <a:bodyPr wrap="square" lIns="96661" tIns="48331" rIns="96661" bIns="48331" rtlCol="0">
              <a:spAutoFit/>
            </a:bodyPr>
            <a:lstStyle/>
            <a:p>
              <a:r>
                <a:rPr lang="en-US" sz="3400" b="1" dirty="0">
                  <a:effectLst>
                    <a:outerShdw blurRad="38100" dist="38100" dir="2700000" algn="tl">
                      <a:srgbClr val="000000">
                        <a:alpha val="43137"/>
                      </a:srgbClr>
                    </a:outerShdw>
                  </a:effectLst>
                </a:rPr>
                <a:t>Student Copy</a:t>
              </a:r>
            </a:p>
            <a:p>
              <a:r>
                <a:rPr lang="en-US" sz="3400" b="1" dirty="0">
                  <a:effectLst>
                    <a:outerShdw blurRad="38100" dist="38100" dir="2700000" algn="tl">
                      <a:srgbClr val="000000">
                        <a:alpha val="43137"/>
                      </a:srgbClr>
                    </a:outerShdw>
                  </a:effectLst>
                </a:rPr>
                <a:t>Pre-Assessment Quarter </a:t>
              </a:r>
              <a:r>
                <a:rPr lang="en-US" sz="3400" b="1" dirty="0" smtClean="0">
                  <a:effectLst>
                    <a:outerShdw blurRad="38100" dist="38100" dir="2700000" algn="tl">
                      <a:srgbClr val="000000">
                        <a:alpha val="43137"/>
                      </a:srgbClr>
                    </a:outerShdw>
                  </a:effectLst>
                </a:rPr>
                <a:t>1</a:t>
              </a:r>
            </a:p>
            <a:p>
              <a:endParaRPr lang="en-US" sz="3400" b="1" dirty="0">
                <a:effectLst>
                  <a:outerShdw blurRad="38100" dist="38100" dir="2700000" algn="tl">
                    <a:srgbClr val="000000">
                      <a:alpha val="43137"/>
                    </a:srgbClr>
                  </a:outerShdw>
                </a:effectLst>
              </a:endParaRPr>
            </a:p>
            <a:p>
              <a:r>
                <a:rPr lang="en-US" sz="3400" b="1" dirty="0">
                  <a:effectLst>
                    <a:outerShdw blurRad="38100" dist="38100" dir="2700000" algn="tl">
                      <a:srgbClr val="000000">
                        <a:alpha val="43137"/>
                      </a:srgbClr>
                    </a:outerShdw>
                  </a:effectLst>
                </a:rPr>
                <a:t>Name ____________________</a:t>
              </a:r>
            </a:p>
          </p:txBody>
        </p:sp>
        <p:sp>
          <p:nvSpPr>
            <p:cNvPr id="9" name="Rectangle 8"/>
            <p:cNvSpPr/>
            <p:nvPr/>
          </p:nvSpPr>
          <p:spPr>
            <a:xfrm>
              <a:off x="1066800" y="357732"/>
              <a:ext cx="1727652" cy="830997"/>
            </a:xfrm>
            <a:prstGeom prst="rect">
              <a:avLst/>
            </a:prstGeom>
          </p:spPr>
          <p:txBody>
            <a:bodyPr wrap="none">
              <a:spAutoFit/>
            </a:bodyPr>
            <a:lstStyle/>
            <a:p>
              <a:r>
                <a:rPr lang="en-US" sz="5100" b="1" dirty="0">
                  <a:effectLst>
                    <a:outerShdw blurRad="38100" dist="38100" dir="2700000" algn="tl">
                      <a:srgbClr val="000000">
                        <a:alpha val="43137"/>
                      </a:srgbClr>
                    </a:outerShdw>
                  </a:effectLst>
                </a:rPr>
                <a:t>Grade</a:t>
              </a:r>
            </a:p>
          </p:txBody>
        </p:sp>
      </p:grpSp>
      <p:sp>
        <p:nvSpPr>
          <p:cNvPr id="12" name="Right Triangle 11"/>
          <p:cNvSpPr/>
          <p:nvPr/>
        </p:nvSpPr>
        <p:spPr>
          <a:xfrm rot="5400000" flipH="1">
            <a:off x="660173" y="7641998"/>
            <a:ext cx="1756229" cy="3076575"/>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Right Triangle 12"/>
          <p:cNvSpPr/>
          <p:nvPr/>
        </p:nvSpPr>
        <p:spPr>
          <a:xfrm rot="16200000" flipH="1">
            <a:off x="5476308" y="-699521"/>
            <a:ext cx="1596571" cy="2995613"/>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nvGrpSpPr>
          <p:cNvPr id="19" name="Group 18"/>
          <p:cNvGrpSpPr/>
          <p:nvPr/>
        </p:nvGrpSpPr>
        <p:grpSpPr>
          <a:xfrm>
            <a:off x="745105" y="2872246"/>
            <a:ext cx="2379789" cy="1665463"/>
            <a:chOff x="1031136" y="1343650"/>
            <a:chExt cx="2379789" cy="1665463"/>
          </a:xfrm>
        </p:grpSpPr>
        <p:sp>
          <p:nvSpPr>
            <p:cNvPr id="20" name="Parallelogram 19"/>
            <p:cNvSpPr/>
            <p:nvPr/>
          </p:nvSpPr>
          <p:spPr>
            <a:xfrm rot="1293572" flipH="1">
              <a:off x="1031136" y="1366098"/>
              <a:ext cx="2352248" cy="1620569"/>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18809" rtl="0" eaLnBrk="1" latinLnBrk="0" hangingPunct="1">
                <a:defRPr sz="2000" kern="1200">
                  <a:solidFill>
                    <a:schemeClr val="lt1"/>
                  </a:solidFill>
                  <a:latin typeface="+mn-lt"/>
                  <a:ea typeface="+mn-ea"/>
                  <a:cs typeface="+mn-cs"/>
                </a:defRPr>
              </a:lvl1pPr>
              <a:lvl2pPr marL="509405" algn="l" defTabSz="1018809" rtl="0" eaLnBrk="1" latinLnBrk="0" hangingPunct="1">
                <a:defRPr sz="2000" kern="1200">
                  <a:solidFill>
                    <a:schemeClr val="lt1"/>
                  </a:solidFill>
                  <a:latin typeface="+mn-lt"/>
                  <a:ea typeface="+mn-ea"/>
                  <a:cs typeface="+mn-cs"/>
                </a:defRPr>
              </a:lvl2pPr>
              <a:lvl3pPr marL="1018809" algn="l" defTabSz="1018809" rtl="0" eaLnBrk="1" latinLnBrk="0" hangingPunct="1">
                <a:defRPr sz="2000" kern="1200">
                  <a:solidFill>
                    <a:schemeClr val="lt1"/>
                  </a:solidFill>
                  <a:latin typeface="+mn-lt"/>
                  <a:ea typeface="+mn-ea"/>
                  <a:cs typeface="+mn-cs"/>
                </a:defRPr>
              </a:lvl3pPr>
              <a:lvl4pPr marL="1528214" algn="l" defTabSz="1018809" rtl="0" eaLnBrk="1" latinLnBrk="0" hangingPunct="1">
                <a:defRPr sz="2000" kern="1200">
                  <a:solidFill>
                    <a:schemeClr val="lt1"/>
                  </a:solidFill>
                  <a:latin typeface="+mn-lt"/>
                  <a:ea typeface="+mn-ea"/>
                  <a:cs typeface="+mn-cs"/>
                </a:defRPr>
              </a:lvl4pPr>
              <a:lvl5pPr marL="2037618" algn="l" defTabSz="1018809" rtl="0" eaLnBrk="1" latinLnBrk="0" hangingPunct="1">
                <a:defRPr sz="2000" kern="1200">
                  <a:solidFill>
                    <a:schemeClr val="lt1"/>
                  </a:solidFill>
                  <a:latin typeface="+mn-lt"/>
                  <a:ea typeface="+mn-ea"/>
                  <a:cs typeface="+mn-cs"/>
                </a:defRPr>
              </a:lvl5pPr>
              <a:lvl6pPr marL="2547024" algn="l" defTabSz="1018809" rtl="0" eaLnBrk="1" latinLnBrk="0" hangingPunct="1">
                <a:defRPr sz="2000" kern="1200">
                  <a:solidFill>
                    <a:schemeClr val="lt1"/>
                  </a:solidFill>
                  <a:latin typeface="+mn-lt"/>
                  <a:ea typeface="+mn-ea"/>
                  <a:cs typeface="+mn-cs"/>
                </a:defRPr>
              </a:lvl6pPr>
              <a:lvl7pPr marL="3056428" algn="l" defTabSz="1018809" rtl="0" eaLnBrk="1" latinLnBrk="0" hangingPunct="1">
                <a:defRPr sz="2000" kern="1200">
                  <a:solidFill>
                    <a:schemeClr val="lt1"/>
                  </a:solidFill>
                  <a:latin typeface="+mn-lt"/>
                  <a:ea typeface="+mn-ea"/>
                  <a:cs typeface="+mn-cs"/>
                </a:defRPr>
              </a:lvl7pPr>
              <a:lvl8pPr marL="3565833" algn="l" defTabSz="1018809" rtl="0" eaLnBrk="1" latinLnBrk="0" hangingPunct="1">
                <a:defRPr sz="2000" kern="1200">
                  <a:solidFill>
                    <a:schemeClr val="lt1"/>
                  </a:solidFill>
                  <a:latin typeface="+mn-lt"/>
                  <a:ea typeface="+mn-ea"/>
                  <a:cs typeface="+mn-cs"/>
                </a:defRPr>
              </a:lvl8pPr>
              <a:lvl9pPr marL="4075237" algn="l" defTabSz="1018809" rtl="0" eaLnBrk="1" latinLnBrk="0" hangingPunct="1">
                <a:defRPr sz="2000" kern="1200">
                  <a:solidFill>
                    <a:schemeClr val="lt1"/>
                  </a:solidFill>
                  <a:latin typeface="+mn-lt"/>
                  <a:ea typeface="+mn-ea"/>
                  <a:cs typeface="+mn-cs"/>
                </a:defRPr>
              </a:lvl9pPr>
            </a:lstStyle>
            <a:p>
              <a:pPr algn="ctr"/>
              <a:endParaRPr lang="en-US" dirty="0"/>
            </a:p>
          </p:txBody>
        </p:sp>
        <p:sp>
          <p:nvSpPr>
            <p:cNvPr id="21" name="Parallelogram 20"/>
            <p:cNvSpPr/>
            <p:nvPr/>
          </p:nvSpPr>
          <p:spPr>
            <a:xfrm>
              <a:off x="1371601" y="1343650"/>
              <a:ext cx="2039324" cy="1665463"/>
            </a:xfrm>
            <a:prstGeom prst="parallelogram">
              <a:avLst/>
            </a:prstGeom>
            <a:gradFill>
              <a:gsLst>
                <a:gs pos="0">
                  <a:srgbClr val="DDEBCF"/>
                </a:gs>
                <a:gs pos="50000">
                  <a:srgbClr val="9CB86E"/>
                </a:gs>
                <a:gs pos="100000">
                  <a:srgbClr val="156B1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18809" rtl="0" eaLnBrk="1" latinLnBrk="0" hangingPunct="1">
                <a:defRPr sz="2000" kern="1200">
                  <a:solidFill>
                    <a:schemeClr val="lt1"/>
                  </a:solidFill>
                  <a:latin typeface="+mn-lt"/>
                  <a:ea typeface="+mn-ea"/>
                  <a:cs typeface="+mn-cs"/>
                </a:defRPr>
              </a:lvl1pPr>
              <a:lvl2pPr marL="509405" algn="l" defTabSz="1018809" rtl="0" eaLnBrk="1" latinLnBrk="0" hangingPunct="1">
                <a:defRPr sz="2000" kern="1200">
                  <a:solidFill>
                    <a:schemeClr val="lt1"/>
                  </a:solidFill>
                  <a:latin typeface="+mn-lt"/>
                  <a:ea typeface="+mn-ea"/>
                  <a:cs typeface="+mn-cs"/>
                </a:defRPr>
              </a:lvl2pPr>
              <a:lvl3pPr marL="1018809" algn="l" defTabSz="1018809" rtl="0" eaLnBrk="1" latinLnBrk="0" hangingPunct="1">
                <a:defRPr sz="2000" kern="1200">
                  <a:solidFill>
                    <a:schemeClr val="lt1"/>
                  </a:solidFill>
                  <a:latin typeface="+mn-lt"/>
                  <a:ea typeface="+mn-ea"/>
                  <a:cs typeface="+mn-cs"/>
                </a:defRPr>
              </a:lvl3pPr>
              <a:lvl4pPr marL="1528214" algn="l" defTabSz="1018809" rtl="0" eaLnBrk="1" latinLnBrk="0" hangingPunct="1">
                <a:defRPr sz="2000" kern="1200">
                  <a:solidFill>
                    <a:schemeClr val="lt1"/>
                  </a:solidFill>
                  <a:latin typeface="+mn-lt"/>
                  <a:ea typeface="+mn-ea"/>
                  <a:cs typeface="+mn-cs"/>
                </a:defRPr>
              </a:lvl4pPr>
              <a:lvl5pPr marL="2037618" algn="l" defTabSz="1018809" rtl="0" eaLnBrk="1" latinLnBrk="0" hangingPunct="1">
                <a:defRPr sz="2000" kern="1200">
                  <a:solidFill>
                    <a:schemeClr val="lt1"/>
                  </a:solidFill>
                  <a:latin typeface="+mn-lt"/>
                  <a:ea typeface="+mn-ea"/>
                  <a:cs typeface="+mn-cs"/>
                </a:defRPr>
              </a:lvl5pPr>
              <a:lvl6pPr marL="2547024" algn="l" defTabSz="1018809" rtl="0" eaLnBrk="1" latinLnBrk="0" hangingPunct="1">
                <a:defRPr sz="2000" kern="1200">
                  <a:solidFill>
                    <a:schemeClr val="lt1"/>
                  </a:solidFill>
                  <a:latin typeface="+mn-lt"/>
                  <a:ea typeface="+mn-ea"/>
                  <a:cs typeface="+mn-cs"/>
                </a:defRPr>
              </a:lvl6pPr>
              <a:lvl7pPr marL="3056428" algn="l" defTabSz="1018809" rtl="0" eaLnBrk="1" latinLnBrk="0" hangingPunct="1">
                <a:defRPr sz="2000" kern="1200">
                  <a:solidFill>
                    <a:schemeClr val="lt1"/>
                  </a:solidFill>
                  <a:latin typeface="+mn-lt"/>
                  <a:ea typeface="+mn-ea"/>
                  <a:cs typeface="+mn-cs"/>
                </a:defRPr>
              </a:lvl7pPr>
              <a:lvl8pPr marL="3565833" algn="l" defTabSz="1018809" rtl="0" eaLnBrk="1" latinLnBrk="0" hangingPunct="1">
                <a:defRPr sz="2000" kern="1200">
                  <a:solidFill>
                    <a:schemeClr val="lt1"/>
                  </a:solidFill>
                  <a:latin typeface="+mn-lt"/>
                  <a:ea typeface="+mn-ea"/>
                  <a:cs typeface="+mn-cs"/>
                </a:defRPr>
              </a:lvl8pPr>
              <a:lvl9pPr marL="4075237" algn="l" defTabSz="1018809" rtl="0" eaLnBrk="1" latinLnBrk="0" hangingPunct="1">
                <a:defRPr sz="2000" kern="1200">
                  <a:solidFill>
                    <a:schemeClr val="lt1"/>
                  </a:solidFill>
                  <a:latin typeface="+mn-lt"/>
                  <a:ea typeface="+mn-ea"/>
                  <a:cs typeface="+mn-cs"/>
                </a:defRPr>
              </a:lvl9pPr>
            </a:lstStyle>
            <a:p>
              <a:pPr algn="ctr"/>
              <a:endParaRPr lang="en-US" dirty="0"/>
            </a:p>
          </p:txBody>
        </p:sp>
        <p:sp>
          <p:nvSpPr>
            <p:cNvPr id="22" name="Rectangle 21"/>
            <p:cNvSpPr/>
            <p:nvPr/>
          </p:nvSpPr>
          <p:spPr>
            <a:xfrm>
              <a:off x="1896882" y="1727121"/>
              <a:ext cx="988762" cy="923330"/>
            </a:xfrm>
            <a:prstGeom prst="rect">
              <a:avLst/>
            </a:prstGeom>
            <a:solidFill>
              <a:schemeClr val="accent3">
                <a:lumMod val="20000"/>
                <a:lumOff val="80000"/>
              </a:schemeClr>
            </a:solidFill>
            <a:ln>
              <a:solidFill>
                <a:srgbClr val="00206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w="11430"/>
                  <a:solidFill>
                    <a:srgbClr val="002060"/>
                  </a:solidFill>
                  <a:effectLst>
                    <a:outerShdw blurRad="80000" dist="40000" dir="5040000" algn="tl">
                      <a:srgbClr val="000000">
                        <a:alpha val="30000"/>
                      </a:srgbClr>
                    </a:outerShdw>
                  </a:effectLst>
                  <a:uLnTx/>
                  <a:uFillTx/>
                  <a:latin typeface="Franklin Gothic Book"/>
                </a:rPr>
                <a:t>6 </a:t>
              </a:r>
            </a:p>
          </p:txBody>
        </p:sp>
      </p:grpSp>
    </p:spTree>
    <p:extLst>
      <p:ext uri="{BB962C8B-B14F-4D97-AF65-F5344CB8AC3E}">
        <p14:creationId xmlns:p14="http://schemas.microsoft.com/office/powerpoint/2010/main" val="3079073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16</a:t>
            </a:fld>
            <a:endParaRPr lang="en-US" dirty="0"/>
          </a:p>
        </p:txBody>
      </p:sp>
      <p:sp>
        <p:nvSpPr>
          <p:cNvPr id="5" name="Rectangle 4"/>
          <p:cNvSpPr/>
          <p:nvPr/>
        </p:nvSpPr>
        <p:spPr>
          <a:xfrm>
            <a:off x="533400" y="762000"/>
            <a:ext cx="6477000" cy="9333324"/>
          </a:xfrm>
          <a:prstGeom prst="rect">
            <a:avLst/>
          </a:prstGeom>
        </p:spPr>
        <p:txBody>
          <a:bodyPr wrap="square">
            <a:spAutoFit/>
          </a:bodyPr>
          <a:lstStyle/>
          <a:p>
            <a:pPr algn="ctr"/>
            <a:r>
              <a:rPr lang="en-US" sz="1600" b="1" u="sng" dirty="0"/>
              <a:t>Save the </a:t>
            </a:r>
            <a:r>
              <a:rPr lang="en-US" sz="1600" b="1" u="sng" dirty="0" smtClean="0"/>
              <a:t>Whales</a:t>
            </a:r>
          </a:p>
          <a:p>
            <a:pPr algn="ctr"/>
            <a:r>
              <a:rPr lang="en-US" sz="1200" i="1" dirty="0">
                <a:solidFill>
                  <a:srgbClr val="000000"/>
                </a:solidFill>
                <a:latin typeface="+mj-lt"/>
              </a:rPr>
              <a:t>Source: </a:t>
            </a:r>
            <a:r>
              <a:rPr lang="en-US" sz="1200" i="1" dirty="0" err="1">
                <a:solidFill>
                  <a:srgbClr val="000000"/>
                </a:solidFill>
                <a:latin typeface="+mj-lt"/>
              </a:rPr>
              <a:t>Readworks</a:t>
            </a:r>
            <a:r>
              <a:rPr lang="en-US" sz="1200" i="1" dirty="0">
                <a:solidFill>
                  <a:srgbClr val="000000"/>
                </a:solidFill>
                <a:latin typeface="+mj-lt"/>
              </a:rPr>
              <a:t> </a:t>
            </a:r>
            <a:endParaRPr lang="en-US" sz="1200" dirty="0">
              <a:latin typeface="+mj-lt"/>
            </a:endParaRPr>
          </a:p>
          <a:p>
            <a:pPr algn="ctr"/>
            <a:endParaRPr lang="en-US" sz="1600" b="1" u="sng" dirty="0"/>
          </a:p>
          <a:p>
            <a:r>
              <a:rPr lang="en-US" sz="1400" dirty="0"/>
              <a:t>“Save the whales!” That’s what the bumper sticker on the Smiths’ car read. It was an </a:t>
            </a:r>
            <a:r>
              <a:rPr lang="en-US" sz="1400" b="1" dirty="0"/>
              <a:t>abstract</a:t>
            </a:r>
            <a:r>
              <a:rPr lang="en-US" sz="1400" dirty="0"/>
              <a:t> idea, of course. Jake liked having the sticker make a statement. He just never expected to get a chance to save a real whale, one right in his own neighborhood. It was a Saturday morning when the newspaper first reported the whale sightings.</a:t>
            </a:r>
          </a:p>
          <a:p>
            <a:r>
              <a:rPr lang="en-US" sz="1400" dirty="0"/>
              <a:t/>
            </a:r>
            <a:br>
              <a:rPr lang="en-US" sz="1400" dirty="0"/>
            </a:br>
            <a:r>
              <a:rPr lang="en-US" sz="1400" dirty="0"/>
              <a:t>A </a:t>
            </a:r>
            <a:r>
              <a:rPr lang="en-US" sz="1400" b="1" dirty="0"/>
              <a:t>pod</a:t>
            </a:r>
            <a:r>
              <a:rPr lang="en-US" sz="1400" dirty="0"/>
              <a:t> of the mammals were swimming close to shore. Everyone around the beach town rushed out to the shore to see them. They were expecting a beautiful show, better than a movie, but nothing they’d have to do anything about.</a:t>
            </a:r>
          </a:p>
          <a:p>
            <a:r>
              <a:rPr lang="en-US" sz="1400" dirty="0"/>
              <a:t/>
            </a:r>
            <a:br>
              <a:rPr lang="en-US" sz="1400" dirty="0"/>
            </a:br>
            <a:r>
              <a:rPr lang="en-US" sz="1400" dirty="0"/>
              <a:t>Then one whale swam toward them, right at the shoreline. It came in with the waves, and when the waves receded, it stayed. Its massive body rested on the sand. Suddenly, Jake and his family and all the others were no longer sightseers. They had to become rescuers. A few people ran toward the animal. They pushed and tried to force the whale back into the water, but it was no use. An animal rescue squad soon arrived in a truck with cranes and huge stretchers to help move the huge animal</a:t>
            </a:r>
            <a:r>
              <a:rPr lang="en-US" sz="1400" dirty="0" smtClean="0"/>
              <a:t>.</a:t>
            </a:r>
          </a:p>
          <a:p>
            <a:endParaRPr lang="en-US" sz="1400" dirty="0"/>
          </a:p>
          <a:p>
            <a:r>
              <a:rPr lang="en-US" sz="1400" dirty="0"/>
              <a:t>Jake and his family couldn’t do much on the beach, so they went back to their house and made sandwiches and hot tea to bring to the rescuers. At least, Jake thought, they could help in some way.</a:t>
            </a:r>
          </a:p>
          <a:p>
            <a:r>
              <a:rPr lang="en-US" sz="1400" dirty="0"/>
              <a:t/>
            </a:r>
            <a:br>
              <a:rPr lang="en-US" sz="1400" dirty="0"/>
            </a:br>
            <a:r>
              <a:rPr lang="en-US" sz="1400" dirty="0"/>
              <a:t>Back at the beach, they offered the food to the rescuers and were happy to see that it was needed. It was getting dark. Some people lined up their cars to keep the headlights shining on the beach. The rescuers would not give up. As the tide came in, they heaved the whale into the surf.</a:t>
            </a:r>
          </a:p>
          <a:p>
            <a:r>
              <a:rPr lang="en-US" sz="1400" dirty="0"/>
              <a:t/>
            </a:r>
            <a:br>
              <a:rPr lang="en-US" sz="1400" dirty="0"/>
            </a:br>
            <a:r>
              <a:rPr lang="en-US" sz="1400" dirty="0"/>
              <a:t>They cheered when it headed out to sea. It swam out about a mile and then disappeared for a moment under the sea. Then, in what looked like a leap of joy, it rose in an arc over the water—a sight that was their reward for helping.</a:t>
            </a:r>
          </a:p>
          <a:p>
            <a:endParaRPr lang="en-US" sz="1400" dirty="0" smtClean="0"/>
          </a:p>
          <a:p>
            <a:endParaRPr lang="en-US" sz="1400" dirty="0" smtClean="0"/>
          </a:p>
          <a:p>
            <a:r>
              <a:rPr lang="en-US" sz="1400" dirty="0"/>
              <a:t/>
            </a:r>
            <a:br>
              <a:rPr lang="en-US" sz="1400" dirty="0"/>
            </a:br>
            <a:r>
              <a:rPr lang="en-US" sz="1400" dirty="0"/>
              <a:t>1 </a:t>
            </a:r>
            <a:r>
              <a:rPr lang="en-US" sz="1400" b="1" dirty="0"/>
              <a:t>abstract: </a:t>
            </a:r>
            <a:r>
              <a:rPr lang="en-US" sz="1400" dirty="0"/>
              <a:t>expressing a quality or idea without referring to an actual person or thing</a:t>
            </a:r>
          </a:p>
          <a:p>
            <a:r>
              <a:rPr lang="en-US" sz="1400" dirty="0"/>
              <a:t>2 </a:t>
            </a:r>
            <a:r>
              <a:rPr lang="en-US" sz="1400" b="1" dirty="0"/>
              <a:t>pod: </a:t>
            </a:r>
            <a:r>
              <a:rPr lang="en-US" sz="1400" dirty="0"/>
              <a:t>a group of whales gathered together, like a “school” of fish or a “herd” of cattle.</a:t>
            </a:r>
          </a:p>
          <a:p>
            <a:endParaRPr lang="en-US" sz="1400" dirty="0" smtClean="0"/>
          </a:p>
          <a:p>
            <a:r>
              <a:rPr lang="en-US" sz="1400" dirty="0"/>
              <a:t/>
            </a:r>
            <a:br>
              <a:rPr lang="en-US" sz="1400" dirty="0"/>
            </a:br>
            <a:r>
              <a:rPr lang="en-US" sz="1050" dirty="0"/>
              <a:t>ReaderWorks.org     </a:t>
            </a:r>
          </a:p>
          <a:p>
            <a:r>
              <a:rPr lang="en-US" sz="1050" dirty="0"/>
              <a:t>Text: Copyright © 2007 Weekly Reader Corporation.  All rights reserved. </a:t>
            </a:r>
          </a:p>
          <a:p>
            <a:r>
              <a:rPr lang="en-US" sz="1050" i="1" dirty="0"/>
              <a:t>Weekly Reader</a:t>
            </a:r>
            <a:r>
              <a:rPr lang="en-US" sz="1050" dirty="0"/>
              <a:t> is a registered trademark of Weekly Reader Corporation.   </a:t>
            </a:r>
          </a:p>
          <a:p>
            <a:r>
              <a:rPr lang="en-US" sz="1050" dirty="0"/>
              <a:t>Used by permission.  </a:t>
            </a:r>
          </a:p>
          <a:p>
            <a:r>
              <a:rPr lang="en-US" sz="1050" dirty="0"/>
              <a:t>© 2010 Urban Education Exchange.  All rights reserved. </a:t>
            </a:r>
          </a:p>
          <a:p>
            <a:endParaRPr lang="en-US" sz="1400" dirty="0"/>
          </a:p>
        </p:txBody>
      </p:sp>
      <p:sp>
        <p:nvSpPr>
          <p:cNvPr id="6" name="Rectangle 5"/>
          <p:cNvSpPr/>
          <p:nvPr/>
        </p:nvSpPr>
        <p:spPr>
          <a:xfrm>
            <a:off x="5257800" y="203537"/>
            <a:ext cx="2286000" cy="1015663"/>
          </a:xfrm>
          <a:prstGeom prst="rect">
            <a:avLst/>
          </a:prstGeom>
        </p:spPr>
        <p:txBody>
          <a:bodyPr wrap="square">
            <a:spAutoFit/>
          </a:bodyPr>
          <a:lstStyle/>
          <a:p>
            <a:r>
              <a:rPr lang="en-US" sz="1200" dirty="0" smtClean="0">
                <a:solidFill>
                  <a:srgbClr val="000000"/>
                </a:solidFill>
              </a:rPr>
              <a:t>Grade </a:t>
            </a:r>
            <a:r>
              <a:rPr lang="en-US" sz="1200" dirty="0">
                <a:solidFill>
                  <a:srgbClr val="000000"/>
                </a:solidFill>
              </a:rPr>
              <a:t>Equivalent: 4.3</a:t>
            </a:r>
            <a:endParaRPr lang="en-US" sz="1200" dirty="0"/>
          </a:p>
          <a:p>
            <a:r>
              <a:rPr lang="en-US" sz="1200" dirty="0">
                <a:solidFill>
                  <a:srgbClr val="333333"/>
                </a:solidFill>
              </a:rPr>
              <a:t>Lexile Measure:760L</a:t>
            </a:r>
            <a:endParaRPr lang="en-US" sz="1200" b="1" dirty="0"/>
          </a:p>
          <a:p>
            <a:r>
              <a:rPr lang="en-US" sz="1200" dirty="0">
                <a:solidFill>
                  <a:srgbClr val="333333"/>
                </a:solidFill>
              </a:rPr>
              <a:t>Mean Sentence Length:12.76</a:t>
            </a:r>
            <a:endParaRPr lang="en-US" sz="1200" b="1" dirty="0"/>
          </a:p>
          <a:p>
            <a:r>
              <a:rPr lang="en-US" sz="1200" dirty="0">
                <a:solidFill>
                  <a:srgbClr val="333333"/>
                </a:solidFill>
              </a:rPr>
              <a:t>Mean Log Word Frequency: 3.77</a:t>
            </a:r>
            <a:endParaRPr lang="en-US" sz="1200" b="1" dirty="0"/>
          </a:p>
          <a:p>
            <a:r>
              <a:rPr lang="en-US" sz="1200" dirty="0">
                <a:solidFill>
                  <a:srgbClr val="333333"/>
                </a:solidFill>
              </a:rPr>
              <a:t>Word Count: 370</a:t>
            </a:r>
            <a:r>
              <a:rPr lang="en-US" sz="1200" dirty="0">
                <a:solidFill>
                  <a:srgbClr val="666666"/>
                </a:solidFill>
              </a:rPr>
              <a:t> </a:t>
            </a:r>
            <a:endParaRPr lang="en-US" sz="1200" b="1" dirty="0">
              <a:effectLst/>
            </a:endParaRPr>
          </a:p>
        </p:txBody>
      </p:sp>
    </p:spTree>
    <p:extLst>
      <p:ext uri="{BB962C8B-B14F-4D97-AF65-F5344CB8AC3E}">
        <p14:creationId xmlns:p14="http://schemas.microsoft.com/office/powerpoint/2010/main" val="11515660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717986" y="696115"/>
            <a:ext cx="5987613" cy="3626919"/>
          </a:xfrm>
          <a:prstGeom prst="rect">
            <a:avLst/>
          </a:prstGeom>
        </p:spPr>
        <p:txBody>
          <a:bodyPr wrap="square" lIns="101881" tIns="50941" rIns="101881" bIns="50941">
            <a:spAutoFit/>
          </a:bodyPr>
          <a:lstStyle/>
          <a:p>
            <a:endParaRPr lang="en-US" sz="1700" dirty="0">
              <a:latin typeface="Helvetica" pitchFamily="34" charset="0"/>
              <a:cs typeface="Helvetica" pitchFamily="34" charset="0"/>
            </a:endParaRPr>
          </a:p>
          <a:p>
            <a:pPr marL="342900" indent="-342900">
              <a:buAutoNum type="arabicPeriod"/>
            </a:pPr>
            <a:r>
              <a:rPr lang="en-US" sz="1700" b="1" dirty="0" smtClean="0">
                <a:latin typeface="Helvetica" panose="020B0604020202020204" pitchFamily="34" charset="0"/>
                <a:cs typeface="Helvetica" panose="020B0604020202020204" pitchFamily="34" charset="0"/>
              </a:rPr>
              <a:t>What does the sentence, “Suddenly</a:t>
            </a:r>
            <a:r>
              <a:rPr lang="en-US" sz="1700" b="1" dirty="0">
                <a:latin typeface="Helvetica" panose="020B0604020202020204" pitchFamily="34" charset="0"/>
                <a:cs typeface="Helvetica" panose="020B0604020202020204" pitchFamily="34" charset="0"/>
              </a:rPr>
              <a:t>, Jake and his family and all the others were no </a:t>
            </a:r>
            <a:r>
              <a:rPr lang="en-US" sz="1700" b="1" dirty="0" smtClean="0">
                <a:latin typeface="Helvetica" panose="020B0604020202020204" pitchFamily="34" charset="0"/>
                <a:cs typeface="Helvetica" panose="020B0604020202020204" pitchFamily="34" charset="0"/>
              </a:rPr>
              <a:t>longer sightseers,” tell the reader?</a:t>
            </a:r>
          </a:p>
          <a:p>
            <a:pPr marL="342900" indent="-342900">
              <a:buAutoNum type="arabicPeriod"/>
            </a:pPr>
            <a:endParaRPr lang="en-US" sz="1700" b="1" dirty="0">
              <a:latin typeface="Helvetica" panose="020B0604020202020204" pitchFamily="34" charset="0"/>
              <a:cs typeface="Helvetica" panose="020B0604020202020204" pitchFamily="34" charset="0"/>
            </a:endParaRPr>
          </a:p>
          <a:p>
            <a:pPr marL="342900" indent="57150">
              <a:buFont typeface="+mj-lt"/>
              <a:buAutoNum type="alphaUcPeriod"/>
            </a:pPr>
            <a:r>
              <a:rPr lang="en-US" sz="1600" dirty="0" smtClean="0">
                <a:latin typeface="Helvetica" panose="020B0604020202020204" pitchFamily="34" charset="0"/>
                <a:cs typeface="Helvetica" panose="020B0604020202020204" pitchFamily="34" charset="0"/>
              </a:rPr>
              <a:t> They could no longer see the whale.</a:t>
            </a:r>
          </a:p>
          <a:p>
            <a:pPr marL="342900" indent="57150">
              <a:buFont typeface="+mj-lt"/>
              <a:buAutoNum type="alphaUcPeriod"/>
            </a:pPr>
            <a:endParaRPr lang="en-US" sz="1600" dirty="0">
              <a:latin typeface="Helvetica" panose="020B0604020202020204" pitchFamily="34" charset="0"/>
              <a:cs typeface="Helvetica" panose="020B0604020202020204" pitchFamily="34" charset="0"/>
            </a:endParaRPr>
          </a:p>
          <a:p>
            <a:pPr marL="630238" indent="-284163">
              <a:buFont typeface="+mj-lt"/>
              <a:buAutoNum type="alphaUcPeriod"/>
            </a:pPr>
            <a:r>
              <a:rPr lang="en-US" sz="1600" dirty="0" smtClean="0">
                <a:latin typeface="Helvetica" panose="020B0604020202020204" pitchFamily="34" charset="0"/>
                <a:cs typeface="Helvetica" panose="020B0604020202020204" pitchFamily="34" charset="0"/>
              </a:rPr>
              <a:t>They were needed to help save the whale instead of just enjoy seeing it.</a:t>
            </a:r>
          </a:p>
          <a:p>
            <a:pPr marL="342900" indent="57150">
              <a:buFont typeface="+mj-lt"/>
              <a:buAutoNum type="alphaUcPeriod"/>
            </a:pPr>
            <a:endParaRPr lang="en-US" sz="1600" dirty="0">
              <a:latin typeface="Helvetica" panose="020B0604020202020204" pitchFamily="34" charset="0"/>
              <a:cs typeface="Helvetica" panose="020B0604020202020204" pitchFamily="34" charset="0"/>
            </a:endParaRPr>
          </a:p>
          <a:p>
            <a:pPr marL="342900" indent="57150">
              <a:buFont typeface="+mj-lt"/>
              <a:buAutoNum type="alphaUcPeriod"/>
            </a:pPr>
            <a:r>
              <a:rPr lang="en-US" sz="1600" dirty="0" smtClean="0">
                <a:latin typeface="Helvetica" panose="020B0604020202020204" pitchFamily="34" charset="0"/>
                <a:cs typeface="Helvetica" panose="020B0604020202020204" pitchFamily="34" charset="0"/>
              </a:rPr>
              <a:t>  A whale was stranded on the beach.</a:t>
            </a:r>
          </a:p>
          <a:p>
            <a:pPr marL="342900" indent="57150">
              <a:buFont typeface="+mj-lt"/>
              <a:buAutoNum type="alphaUcPeriod"/>
            </a:pPr>
            <a:endParaRPr lang="en-US" sz="1600" dirty="0">
              <a:latin typeface="Helvetica" panose="020B0604020202020204" pitchFamily="34" charset="0"/>
              <a:cs typeface="Helvetica" panose="020B0604020202020204" pitchFamily="34" charset="0"/>
            </a:endParaRPr>
          </a:p>
          <a:p>
            <a:pPr marL="681038" indent="-334963">
              <a:buFont typeface="+mj-lt"/>
              <a:buAutoNum type="alphaUcPeriod"/>
            </a:pPr>
            <a:r>
              <a:rPr lang="en-US" sz="1600" dirty="0" smtClean="0">
                <a:latin typeface="Helvetica" panose="020B0604020202020204" pitchFamily="34" charset="0"/>
                <a:cs typeface="Helvetica" panose="020B0604020202020204" pitchFamily="34" charset="0"/>
              </a:rPr>
              <a:t>Sightseers are people who go to see interesting places   and things.</a:t>
            </a:r>
            <a:endParaRPr lang="en-US" sz="1600" dirty="0">
              <a:latin typeface="Helvetica" panose="020B0604020202020204" pitchFamily="34" charset="0"/>
              <a:cs typeface="Helvetica" panose="020B0604020202020204"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17</a:t>
            </a:fld>
            <a:endParaRPr lang="en-US" dirty="0"/>
          </a:p>
        </p:txBody>
      </p:sp>
      <p:cxnSp>
        <p:nvCxnSpPr>
          <p:cNvPr id="11" name="Straight Connector 10"/>
          <p:cNvCxnSpPr/>
          <p:nvPr/>
        </p:nvCxnSpPr>
        <p:spPr>
          <a:xfrm>
            <a:off x="410117" y="4789715"/>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684695" y="5290502"/>
            <a:ext cx="5890022" cy="3596141"/>
          </a:xfrm>
          <a:prstGeom prst="rect">
            <a:avLst/>
          </a:prstGeom>
        </p:spPr>
        <p:txBody>
          <a:bodyPr wrap="square" lIns="101881" tIns="50941" rIns="101881" bIns="50941">
            <a:spAutoFit/>
          </a:bodyPr>
          <a:lstStyle/>
          <a:p>
            <a:endParaRPr lang="en-US" sz="1600" dirty="0">
              <a:latin typeface="Helvetica" pitchFamily="34" charset="0"/>
              <a:cs typeface="Helvetica" pitchFamily="34" charset="0"/>
            </a:endParaRPr>
          </a:p>
          <a:p>
            <a:pPr marL="240944" indent="-240944"/>
            <a:r>
              <a:rPr lang="en-US" sz="1900" b="1" dirty="0">
                <a:latin typeface="Helvetica" panose="020B0604020202020204" pitchFamily="34" charset="0"/>
                <a:cs typeface="Helvetica" panose="020B0604020202020204" pitchFamily="34" charset="0"/>
              </a:rPr>
              <a:t>2. </a:t>
            </a:r>
            <a:r>
              <a:rPr lang="en-US" sz="1700" b="1" dirty="0">
                <a:latin typeface="Helvetica" panose="020B0604020202020204" pitchFamily="34" charset="0"/>
                <a:cs typeface="Helvetica" panose="020B0604020202020204" pitchFamily="34" charset="0"/>
              </a:rPr>
              <a:t>Which </a:t>
            </a:r>
            <a:r>
              <a:rPr lang="en-US" sz="1700" b="1" dirty="0" smtClean="0">
                <a:latin typeface="Helvetica" panose="020B0604020202020204" pitchFamily="34" charset="0"/>
                <a:cs typeface="Helvetica" panose="020B0604020202020204" pitchFamily="34" charset="0"/>
              </a:rPr>
              <a:t>statement tells what event will occur in the passage?</a:t>
            </a:r>
          </a:p>
          <a:p>
            <a:pPr marL="240944" indent="-240944"/>
            <a:endParaRPr lang="en-US" sz="1700" b="1" dirty="0">
              <a:latin typeface="Helvetica" pitchFamily="34" charset="0"/>
              <a:cs typeface="Helvetica" pitchFamily="34" charset="0"/>
            </a:endParaRPr>
          </a:p>
          <a:p>
            <a:pPr marL="599015" indent="-361417">
              <a:buFont typeface="+mj-lt"/>
              <a:buAutoNum type="alphaUcPeriod"/>
            </a:pPr>
            <a:r>
              <a:rPr lang="en-US" sz="1600" dirty="0" smtClean="0">
                <a:latin typeface="Helvetica" panose="020B0604020202020204" pitchFamily="34" charset="0"/>
                <a:cs typeface="Helvetica" panose="020B0604020202020204" pitchFamily="34" charset="0"/>
              </a:rPr>
              <a:t>“Saturday </a:t>
            </a:r>
            <a:r>
              <a:rPr lang="en-US" sz="1600" dirty="0">
                <a:latin typeface="Helvetica" panose="020B0604020202020204" pitchFamily="34" charset="0"/>
                <a:cs typeface="Helvetica" panose="020B0604020202020204" pitchFamily="34" charset="0"/>
              </a:rPr>
              <a:t>morning </a:t>
            </a:r>
            <a:r>
              <a:rPr lang="en-US" sz="1600" dirty="0" smtClean="0">
                <a:latin typeface="Helvetica" panose="020B0604020202020204" pitchFamily="34" charset="0"/>
                <a:cs typeface="Helvetica" panose="020B0604020202020204" pitchFamily="34" charset="0"/>
              </a:rPr>
              <a:t>the </a:t>
            </a:r>
            <a:r>
              <a:rPr lang="en-US" sz="1600" dirty="0">
                <a:latin typeface="Helvetica" panose="020B0604020202020204" pitchFamily="34" charset="0"/>
                <a:cs typeface="Helvetica" panose="020B0604020202020204" pitchFamily="34" charset="0"/>
              </a:rPr>
              <a:t>newspaper first reported the whale </a:t>
            </a:r>
            <a:r>
              <a:rPr lang="en-US" sz="1600" dirty="0" smtClean="0">
                <a:latin typeface="Helvetica" panose="020B0604020202020204" pitchFamily="34" charset="0"/>
                <a:cs typeface="Helvetica" panose="020B0604020202020204" pitchFamily="34" charset="0"/>
              </a:rPr>
              <a:t>sightings.”</a:t>
            </a:r>
          </a:p>
          <a:p>
            <a:pPr marL="599015" indent="-361417">
              <a:buFont typeface="+mj-lt"/>
              <a:buAutoNum type="alphaUcPeriod"/>
            </a:pPr>
            <a:endParaRPr lang="en-US" sz="1500" dirty="0">
              <a:latin typeface="Helvetica" pitchFamily="34" charset="0"/>
              <a:cs typeface="Helvetica" pitchFamily="34" charset="0"/>
            </a:endParaRPr>
          </a:p>
          <a:p>
            <a:pPr marL="599015" indent="-361417">
              <a:buFont typeface="+mj-lt"/>
              <a:buAutoNum type="alphaUcPeriod"/>
            </a:pPr>
            <a:r>
              <a:rPr lang="en-US" sz="1600" dirty="0" smtClean="0">
                <a:latin typeface="Helvetica" panose="020B0604020202020204" pitchFamily="34" charset="0"/>
                <a:cs typeface="Helvetica" panose="020B0604020202020204" pitchFamily="34" charset="0"/>
              </a:rPr>
              <a:t>“A </a:t>
            </a:r>
            <a:r>
              <a:rPr lang="en-US" sz="1600" b="1" dirty="0">
                <a:latin typeface="Helvetica" panose="020B0604020202020204" pitchFamily="34" charset="0"/>
                <a:cs typeface="Helvetica" panose="020B0604020202020204" pitchFamily="34" charset="0"/>
              </a:rPr>
              <a:t>pod</a:t>
            </a:r>
            <a:r>
              <a:rPr lang="en-US" sz="1600" dirty="0">
                <a:latin typeface="Helvetica" panose="020B0604020202020204" pitchFamily="34" charset="0"/>
                <a:cs typeface="Helvetica" panose="020B0604020202020204" pitchFamily="34" charset="0"/>
              </a:rPr>
              <a:t> of the mammals were swimming close to </a:t>
            </a:r>
            <a:r>
              <a:rPr lang="en-US" sz="1600" dirty="0" smtClean="0">
                <a:latin typeface="Helvetica" panose="020B0604020202020204" pitchFamily="34" charset="0"/>
                <a:cs typeface="Helvetica" panose="020B0604020202020204" pitchFamily="34" charset="0"/>
              </a:rPr>
              <a:t>shore.”</a:t>
            </a:r>
          </a:p>
          <a:p>
            <a:pPr marL="599015" indent="-361417">
              <a:buFont typeface="+mj-lt"/>
              <a:buAutoNum type="alphaUcPeriod"/>
            </a:pPr>
            <a:endParaRPr lang="en-US" sz="1500" dirty="0">
              <a:latin typeface="Helvetica" pitchFamily="34" charset="0"/>
              <a:cs typeface="Helvetica" pitchFamily="34" charset="0"/>
            </a:endParaRPr>
          </a:p>
          <a:p>
            <a:pPr marL="599015" indent="-361417">
              <a:buFont typeface="+mj-lt"/>
              <a:buAutoNum type="alphaUcPeriod"/>
            </a:pPr>
            <a:r>
              <a:rPr lang="en-US" sz="1600" dirty="0" smtClean="0">
                <a:latin typeface="Helvetica" panose="020B0604020202020204" pitchFamily="34" charset="0"/>
                <a:cs typeface="Helvetica" panose="020B0604020202020204" pitchFamily="34" charset="0"/>
              </a:rPr>
              <a:t>“He </a:t>
            </a:r>
            <a:r>
              <a:rPr lang="en-US" sz="1600" dirty="0">
                <a:latin typeface="Helvetica" panose="020B0604020202020204" pitchFamily="34" charset="0"/>
                <a:cs typeface="Helvetica" panose="020B0604020202020204" pitchFamily="34" charset="0"/>
              </a:rPr>
              <a:t>just never expected to get a chance to save a real </a:t>
            </a:r>
            <a:r>
              <a:rPr lang="en-US" sz="1600" dirty="0" smtClean="0">
                <a:latin typeface="Helvetica" panose="020B0604020202020204" pitchFamily="34" charset="0"/>
                <a:cs typeface="Helvetica" panose="020B0604020202020204" pitchFamily="34" charset="0"/>
              </a:rPr>
              <a:t>whale.”</a:t>
            </a:r>
          </a:p>
          <a:p>
            <a:pPr marL="599015" indent="-361417">
              <a:buFont typeface="+mj-lt"/>
              <a:buAutoNum type="alphaUcPeriod"/>
            </a:pPr>
            <a:endParaRPr lang="en-US" sz="1600" dirty="0">
              <a:latin typeface="Helvetica" pitchFamily="34" charset="0"/>
              <a:cs typeface="Helvetica" pitchFamily="34" charset="0"/>
            </a:endParaRPr>
          </a:p>
          <a:p>
            <a:pPr marL="599015" indent="-361417">
              <a:buFont typeface="+mj-lt"/>
              <a:buAutoNum type="alphaUcPeriod"/>
            </a:pPr>
            <a:r>
              <a:rPr lang="en-US" sz="1600" dirty="0">
                <a:latin typeface="Helvetica" pitchFamily="34" charset="0"/>
                <a:cs typeface="Helvetica" pitchFamily="34" charset="0"/>
              </a:rPr>
              <a:t>“Save the whales!” </a:t>
            </a:r>
            <a:r>
              <a:rPr lang="en-US" sz="1600" dirty="0" smtClean="0">
                <a:latin typeface="Helvetica" panose="020B0604020202020204" pitchFamily="34" charset="0"/>
                <a:cs typeface="Helvetica" panose="020B0604020202020204" pitchFamily="34" charset="0"/>
              </a:rPr>
              <a:t>“That’s </a:t>
            </a:r>
            <a:r>
              <a:rPr lang="en-US" sz="1600" dirty="0">
                <a:latin typeface="Helvetica" panose="020B0604020202020204" pitchFamily="34" charset="0"/>
                <a:cs typeface="Helvetica" panose="020B0604020202020204" pitchFamily="34" charset="0"/>
              </a:rPr>
              <a:t>what the bumper sticker on the Smiths’ car </a:t>
            </a:r>
            <a:r>
              <a:rPr lang="en-US" sz="1600" dirty="0" smtClean="0">
                <a:latin typeface="Helvetica" panose="020B0604020202020204" pitchFamily="34" charset="0"/>
                <a:cs typeface="Helvetica" panose="020B0604020202020204" pitchFamily="34" charset="0"/>
              </a:rPr>
              <a:t>read.”</a:t>
            </a:r>
            <a:endParaRPr lang="en-US" sz="1500" dirty="0">
              <a:latin typeface="Helvetica" pitchFamily="34" charset="0"/>
              <a:cs typeface="Helvetica"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1188806615"/>
              </p:ext>
            </p:extLst>
          </p:nvPr>
        </p:nvGraphicFramePr>
        <p:xfrm>
          <a:off x="5105400" y="8823212"/>
          <a:ext cx="1862138" cy="420624"/>
        </p:xfrm>
        <a:graphic>
          <a:graphicData uri="http://schemas.openxmlformats.org/drawingml/2006/table">
            <a:tbl>
              <a:tblPr/>
              <a:tblGrid>
                <a:gridCol w="1862138"/>
              </a:tblGrid>
              <a:tr h="87084">
                <a:tc>
                  <a:txBody>
                    <a:bodyPr/>
                    <a:lstStyle/>
                    <a:p>
                      <a:pPr marL="0" marR="0" algn="ctr">
                        <a:lnSpc>
                          <a:spcPct val="115000"/>
                        </a:lnSpc>
                        <a:spcBef>
                          <a:spcPts val="0"/>
                        </a:spcBef>
                        <a:spcAft>
                          <a:spcPts val="0"/>
                        </a:spcAft>
                      </a:pPr>
                      <a:r>
                        <a:rPr lang="en-US" sz="800" b="1" i="1" dirty="0" smtClean="0">
                          <a:solidFill>
                            <a:srgbClr val="000000"/>
                          </a:solidFill>
                          <a:effectLst/>
                          <a:latin typeface="Calibri"/>
                          <a:ea typeface="Times New Roman"/>
                          <a:cs typeface="Times New Roman"/>
                        </a:rPr>
                        <a:t>Toward</a:t>
                      </a:r>
                      <a:r>
                        <a:rPr lang="en-US" sz="800" b="1" i="1" baseline="0" dirty="0" smtClean="0">
                          <a:solidFill>
                            <a:srgbClr val="000000"/>
                          </a:solidFill>
                          <a:effectLst/>
                          <a:latin typeface="Calibri"/>
                          <a:ea typeface="Times New Roman"/>
                          <a:cs typeface="Times New Roman"/>
                        </a:rPr>
                        <a:t> RL.6.1  </a:t>
                      </a:r>
                      <a:r>
                        <a:rPr lang="en-US" sz="800" b="1" i="1" dirty="0" smtClean="0">
                          <a:solidFill>
                            <a:srgbClr val="000000"/>
                          </a:solidFill>
                          <a:effectLst/>
                          <a:latin typeface="Calibri"/>
                          <a:ea typeface="Times New Roman"/>
                          <a:cs typeface="Times New Roman"/>
                        </a:rPr>
                        <a:t>DOK </a:t>
                      </a:r>
                      <a:r>
                        <a:rPr lang="en-US" sz="800" b="1" i="1" dirty="0">
                          <a:solidFill>
                            <a:srgbClr val="000000"/>
                          </a:solidFill>
                          <a:effectLst/>
                          <a:latin typeface="Calibri"/>
                          <a:ea typeface="Times New Roman"/>
                          <a:cs typeface="Times New Roman"/>
                        </a:rPr>
                        <a:t>2 - Cl</a:t>
                      </a:r>
                      <a:endParaRPr lang="en-US" sz="800" i="1" dirty="0">
                        <a:effectLst/>
                        <a:latin typeface="Calibri"/>
                        <a:ea typeface="Calibri"/>
                        <a:cs typeface="Times New Roman"/>
                      </a:endParaRPr>
                    </a:p>
                  </a:txBody>
                  <a:tcPr marL="33844" marR="338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279203">
                <a:tc>
                  <a:txBody>
                    <a:bodyPr/>
                    <a:lstStyle/>
                    <a:p>
                      <a:pPr marL="0" marR="0">
                        <a:lnSpc>
                          <a:spcPct val="115000"/>
                        </a:lnSpc>
                        <a:spcBef>
                          <a:spcPts val="0"/>
                        </a:spcBef>
                        <a:spcAft>
                          <a:spcPts val="0"/>
                        </a:spcAft>
                      </a:pPr>
                      <a:r>
                        <a:rPr lang="en-US" sz="800" b="0" dirty="0">
                          <a:solidFill>
                            <a:schemeClr val="tx1"/>
                          </a:solidFill>
                          <a:effectLst/>
                          <a:latin typeface="Calibri"/>
                          <a:ea typeface="Times New Roman"/>
                          <a:cs typeface="Times New Roman"/>
                        </a:rPr>
                        <a:t>Locate information to support analysis of explicit-implicit inferences.</a:t>
                      </a:r>
                      <a:endParaRPr lang="en-US" sz="800" b="0" dirty="0">
                        <a:solidFill>
                          <a:schemeClr val="tx1"/>
                        </a:solidFill>
                        <a:effectLst/>
                        <a:latin typeface="Calibri"/>
                        <a:ea typeface="Calibri"/>
                        <a:cs typeface="Times New Roman"/>
                      </a:endParaRPr>
                    </a:p>
                  </a:txBody>
                  <a:tcPr marL="33844" marR="3384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18" name="Oval 17"/>
          <p:cNvSpPr/>
          <p:nvPr/>
        </p:nvSpPr>
        <p:spPr>
          <a:xfrm>
            <a:off x="822820" y="326394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839430" y="203224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822820" y="375382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1" name="Oval 20"/>
          <p:cNvSpPr/>
          <p:nvPr/>
        </p:nvSpPr>
        <p:spPr>
          <a:xfrm>
            <a:off x="822820" y="252126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717986" y="638436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717986" y="712476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722200" y="759132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5" name="Oval 24"/>
          <p:cNvSpPr/>
          <p:nvPr/>
        </p:nvSpPr>
        <p:spPr>
          <a:xfrm>
            <a:off x="723268" y="8305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26" name="Table 25"/>
          <p:cNvGraphicFramePr>
            <a:graphicFrameLocks noGrp="1"/>
          </p:cNvGraphicFramePr>
          <p:nvPr>
            <p:extLst>
              <p:ext uri="{D42A27DB-BD31-4B8C-83A1-F6EECF244321}">
                <p14:modId xmlns:p14="http://schemas.microsoft.com/office/powerpoint/2010/main" val="3424159308"/>
              </p:ext>
            </p:extLst>
          </p:nvPr>
        </p:nvGraphicFramePr>
        <p:xfrm>
          <a:off x="5105400" y="4267200"/>
          <a:ext cx="1862138" cy="420624"/>
        </p:xfrm>
        <a:graphic>
          <a:graphicData uri="http://schemas.openxmlformats.org/drawingml/2006/table">
            <a:tbl>
              <a:tblPr/>
              <a:tblGrid>
                <a:gridCol w="1862138"/>
              </a:tblGrid>
              <a:tr h="51911">
                <a:tc>
                  <a:txBody>
                    <a:bodyPr/>
                    <a:lstStyle/>
                    <a:p>
                      <a:pPr marL="0" marR="0" algn="ctr">
                        <a:lnSpc>
                          <a:spcPct val="115000"/>
                        </a:lnSpc>
                        <a:spcBef>
                          <a:spcPts val="0"/>
                        </a:spcBef>
                        <a:spcAft>
                          <a:spcPts val="0"/>
                        </a:spcAft>
                      </a:pPr>
                      <a:r>
                        <a:rPr lang="en-US" sz="800" b="1" i="1" dirty="0" smtClean="0">
                          <a:solidFill>
                            <a:srgbClr val="000000"/>
                          </a:solidFill>
                          <a:effectLst/>
                          <a:latin typeface="Calibri"/>
                          <a:ea typeface="Times New Roman"/>
                          <a:cs typeface="Times New Roman"/>
                        </a:rPr>
                        <a:t>Toward RL.6.1  </a:t>
                      </a:r>
                      <a:r>
                        <a:rPr lang="en-US" sz="800" b="1" i="1" dirty="0">
                          <a:solidFill>
                            <a:srgbClr val="000000"/>
                          </a:solidFill>
                          <a:effectLst/>
                          <a:latin typeface="Calibri"/>
                          <a:ea typeface="Times New Roman"/>
                          <a:cs typeface="Times New Roman"/>
                        </a:rPr>
                        <a:t>DOK 2 -</a:t>
                      </a:r>
                      <a:r>
                        <a:rPr lang="en-US" sz="800" b="1" i="1" dirty="0" err="1">
                          <a:solidFill>
                            <a:srgbClr val="000000"/>
                          </a:solidFill>
                          <a:effectLst/>
                          <a:latin typeface="Calibri"/>
                          <a:ea typeface="Times New Roman"/>
                          <a:cs typeface="Times New Roman"/>
                        </a:rPr>
                        <a:t>Cj</a:t>
                      </a:r>
                      <a:endParaRPr lang="en-US" sz="800" i="1" dirty="0">
                        <a:effectLst/>
                        <a:latin typeface="Calibri"/>
                        <a:ea typeface="Calibri"/>
                        <a:cs typeface="Times New Roman"/>
                      </a:endParaRPr>
                    </a:p>
                  </a:txBody>
                  <a:tcPr marL="33844" marR="3384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230204">
                <a:tc>
                  <a:txBody>
                    <a:bodyPr/>
                    <a:lstStyle/>
                    <a:p>
                      <a:pPr marL="0" marR="0">
                        <a:lnSpc>
                          <a:spcPct val="115000"/>
                        </a:lnSpc>
                        <a:spcBef>
                          <a:spcPts val="0"/>
                        </a:spcBef>
                        <a:spcAft>
                          <a:spcPts val="0"/>
                        </a:spcAft>
                      </a:pPr>
                      <a:r>
                        <a:rPr lang="en-US" sz="800" b="0" dirty="0">
                          <a:solidFill>
                            <a:schemeClr val="tx1"/>
                          </a:solidFill>
                          <a:effectLst/>
                          <a:latin typeface="Calibri"/>
                          <a:ea typeface="Times New Roman"/>
                          <a:cs typeface="Times New Roman"/>
                        </a:rPr>
                        <a:t>Make basic (explicit) inferences drawn from the text.</a:t>
                      </a:r>
                      <a:endParaRPr lang="en-US" sz="800" b="0" dirty="0">
                        <a:solidFill>
                          <a:schemeClr val="tx1"/>
                        </a:solidFill>
                        <a:effectLst/>
                        <a:latin typeface="Calibri"/>
                        <a:ea typeface="Calibri"/>
                        <a:cs typeface="Times New Roman"/>
                      </a:endParaRPr>
                    </a:p>
                  </a:txBody>
                  <a:tcPr marL="33844" marR="3384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3160171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18</a:t>
            </a:fld>
            <a:endParaRPr lang="en-US" dirty="0"/>
          </a:p>
        </p:txBody>
      </p:sp>
      <p:cxnSp>
        <p:nvCxnSpPr>
          <p:cNvPr id="10" name="Straight Connector 9"/>
          <p:cNvCxnSpPr/>
          <p:nvPr/>
        </p:nvCxnSpPr>
        <p:spPr>
          <a:xfrm>
            <a:off x="410117" y="4789715"/>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727267" y="834573"/>
            <a:ext cx="6080284" cy="2349646"/>
          </a:xfrm>
          <a:prstGeom prst="rect">
            <a:avLst/>
          </a:prstGeom>
        </p:spPr>
        <p:txBody>
          <a:bodyPr wrap="square" lIns="101881" tIns="50941" rIns="101881" bIns="50941">
            <a:spAutoFit/>
          </a:bodyPr>
          <a:lstStyle/>
          <a:p>
            <a:pPr marL="361417" indent="-361417">
              <a:buAutoNum type="arabicPeriod" startAt="3"/>
            </a:pPr>
            <a:r>
              <a:rPr lang="en-US" sz="1700" b="1" dirty="0" smtClean="0">
                <a:latin typeface="Helvetica" pitchFamily="34" charset="0"/>
                <a:cs typeface="Helvetica" pitchFamily="34" charset="0"/>
              </a:rPr>
              <a:t>What happened when the waves receded?</a:t>
            </a:r>
          </a:p>
          <a:p>
            <a:pPr marL="361417" indent="-361417">
              <a:buAutoNum type="arabicPeriod" startAt="3"/>
            </a:pPr>
            <a:endParaRPr lang="en-US" sz="1700" b="1" dirty="0">
              <a:latin typeface="Helvetica" pitchFamily="34" charset="0"/>
              <a:cs typeface="Helvetica" pitchFamily="34" charset="0"/>
            </a:endParaRPr>
          </a:p>
          <a:p>
            <a:pPr marL="342900" indent="57150">
              <a:buFont typeface="+mj-lt"/>
              <a:buAutoNum type="alphaUcPeriod"/>
            </a:pPr>
            <a:r>
              <a:rPr lang="en-US" sz="1600" dirty="0" smtClean="0">
                <a:latin typeface="Helvetica" pitchFamily="34" charset="0"/>
                <a:cs typeface="Helvetica" pitchFamily="34" charset="0"/>
              </a:rPr>
              <a:t> One of the whales lay on the sand.</a:t>
            </a:r>
          </a:p>
          <a:p>
            <a:pPr marL="342900" indent="57150">
              <a:buFont typeface="+mj-lt"/>
              <a:buAutoNum type="alphaUcPeriod"/>
            </a:pPr>
            <a:endParaRPr lang="en-US" sz="1600" dirty="0">
              <a:latin typeface="Helvetica" pitchFamily="34" charset="0"/>
              <a:cs typeface="Helvetica" pitchFamily="34" charset="0"/>
            </a:endParaRPr>
          </a:p>
          <a:p>
            <a:pPr marL="342900" indent="57150">
              <a:buFont typeface="+mj-lt"/>
              <a:buAutoNum type="alphaUcPeriod"/>
            </a:pPr>
            <a:r>
              <a:rPr lang="en-US" sz="1600" dirty="0" smtClean="0">
                <a:latin typeface="Helvetica" pitchFamily="34" charset="0"/>
                <a:cs typeface="Helvetica" pitchFamily="34" charset="0"/>
              </a:rPr>
              <a:t> The whales left the shore.</a:t>
            </a:r>
          </a:p>
          <a:p>
            <a:pPr marL="342900" indent="57150">
              <a:buFont typeface="+mj-lt"/>
              <a:buAutoNum type="alphaUcPeriod"/>
            </a:pPr>
            <a:endParaRPr lang="en-US" sz="1600" dirty="0">
              <a:latin typeface="Helvetica" pitchFamily="34" charset="0"/>
              <a:cs typeface="Helvetica" pitchFamily="34" charset="0"/>
            </a:endParaRPr>
          </a:p>
          <a:p>
            <a:pPr marL="342900" indent="57150">
              <a:buFont typeface="+mj-lt"/>
              <a:buAutoNum type="alphaUcPeriod"/>
            </a:pPr>
            <a:r>
              <a:rPr lang="en-US" sz="1600" dirty="0" smtClean="0">
                <a:latin typeface="Helvetica" pitchFamily="34" charset="0"/>
                <a:cs typeface="Helvetica" pitchFamily="34" charset="0"/>
              </a:rPr>
              <a:t> Everyone rushed out to the shore to see the whales.</a:t>
            </a:r>
          </a:p>
          <a:p>
            <a:pPr marL="342900" indent="57150">
              <a:buFont typeface="+mj-lt"/>
              <a:buAutoNum type="alphaUcPeriod"/>
            </a:pPr>
            <a:endParaRPr lang="en-US" sz="1600" dirty="0">
              <a:latin typeface="Helvetica" pitchFamily="34" charset="0"/>
              <a:cs typeface="Helvetica" pitchFamily="34" charset="0"/>
            </a:endParaRPr>
          </a:p>
          <a:p>
            <a:pPr marL="342900" indent="57150">
              <a:buFont typeface="+mj-lt"/>
              <a:buAutoNum type="alphaUcPeriod"/>
            </a:pPr>
            <a:r>
              <a:rPr lang="en-US" sz="1600" dirty="0" smtClean="0">
                <a:latin typeface="Helvetica" pitchFamily="34" charset="0"/>
                <a:cs typeface="Helvetica" pitchFamily="34" charset="0"/>
              </a:rPr>
              <a:t> A whale swam toward the shoreline.</a:t>
            </a:r>
            <a:endParaRPr lang="en-US" sz="1600" dirty="0">
              <a:latin typeface="Helvetica" pitchFamily="34" charset="0"/>
              <a:cs typeface="Helvetica"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2463214272"/>
              </p:ext>
            </p:extLst>
          </p:nvPr>
        </p:nvGraphicFramePr>
        <p:xfrm>
          <a:off x="4724400" y="3733800"/>
          <a:ext cx="1862138" cy="420624"/>
        </p:xfrm>
        <a:graphic>
          <a:graphicData uri="http://schemas.openxmlformats.org/drawingml/2006/table">
            <a:tbl>
              <a:tblPr/>
              <a:tblGrid>
                <a:gridCol w="1862138"/>
              </a:tblGrid>
              <a:tr h="0">
                <a:tc>
                  <a:txBody>
                    <a:bodyPr/>
                    <a:lstStyle/>
                    <a:p>
                      <a:pPr marL="0" marR="0" algn="ctr">
                        <a:lnSpc>
                          <a:spcPct val="115000"/>
                        </a:lnSpc>
                        <a:spcBef>
                          <a:spcPts val="0"/>
                        </a:spcBef>
                        <a:spcAft>
                          <a:spcPts val="0"/>
                        </a:spcAft>
                      </a:pPr>
                      <a:r>
                        <a:rPr lang="en-US" sz="800" b="1" i="1" dirty="0" smtClean="0">
                          <a:solidFill>
                            <a:srgbClr val="000000"/>
                          </a:solidFill>
                          <a:effectLst/>
                          <a:latin typeface="Calibri"/>
                          <a:ea typeface="Times New Roman"/>
                          <a:cs typeface="Times New Roman"/>
                        </a:rPr>
                        <a:t>Toward</a:t>
                      </a:r>
                      <a:r>
                        <a:rPr lang="en-US" sz="800" b="1" i="1" baseline="0" dirty="0" smtClean="0">
                          <a:solidFill>
                            <a:srgbClr val="000000"/>
                          </a:solidFill>
                          <a:effectLst/>
                          <a:latin typeface="Calibri"/>
                          <a:ea typeface="Times New Roman"/>
                          <a:cs typeface="Times New Roman"/>
                        </a:rPr>
                        <a:t> RL.6.2 </a:t>
                      </a:r>
                      <a:r>
                        <a:rPr lang="en-US" sz="800" b="1" i="1" dirty="0" smtClean="0">
                          <a:solidFill>
                            <a:srgbClr val="000000"/>
                          </a:solidFill>
                          <a:effectLst/>
                          <a:latin typeface="Calibri"/>
                          <a:ea typeface="Times New Roman"/>
                          <a:cs typeface="Times New Roman"/>
                        </a:rPr>
                        <a:t>DOK </a:t>
                      </a:r>
                      <a:r>
                        <a:rPr lang="en-US" sz="800" b="1" i="1" dirty="0">
                          <a:solidFill>
                            <a:srgbClr val="000000"/>
                          </a:solidFill>
                          <a:effectLst/>
                          <a:latin typeface="Calibri"/>
                          <a:ea typeface="Times New Roman"/>
                          <a:cs typeface="Times New Roman"/>
                        </a:rPr>
                        <a:t>1 - </a:t>
                      </a:r>
                      <a:r>
                        <a:rPr lang="en-US" sz="800" b="1" i="1" dirty="0" err="1">
                          <a:solidFill>
                            <a:srgbClr val="000000"/>
                          </a:solidFill>
                          <a:effectLst/>
                          <a:latin typeface="Calibri"/>
                          <a:ea typeface="Times New Roman"/>
                          <a:cs typeface="Times New Roman"/>
                        </a:rPr>
                        <a:t>Cf</a:t>
                      </a:r>
                      <a:endParaRPr lang="en-US" sz="800" i="1" dirty="0">
                        <a:effectLst/>
                        <a:latin typeface="Calibri"/>
                        <a:ea typeface="Calibri"/>
                        <a:cs typeface="Times New Roman"/>
                      </a:endParaRPr>
                    </a:p>
                  </a:txBody>
                  <a:tcPr marL="33307" marR="3330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268318">
                <a:tc>
                  <a:txBody>
                    <a:bodyPr/>
                    <a:lstStyle/>
                    <a:p>
                      <a:pPr marL="0" marR="0">
                        <a:lnSpc>
                          <a:spcPct val="115000"/>
                        </a:lnSpc>
                        <a:spcBef>
                          <a:spcPts val="0"/>
                        </a:spcBef>
                        <a:spcAft>
                          <a:spcPts val="0"/>
                        </a:spcAft>
                      </a:pPr>
                      <a:r>
                        <a:rPr lang="en-US" sz="800" b="0" dirty="0">
                          <a:effectLst/>
                          <a:latin typeface="Calibri"/>
                          <a:ea typeface="Times New Roman"/>
                          <a:cs typeface="Times New Roman"/>
                        </a:rPr>
                        <a:t>Answers questions about particular details in a previously read text.</a:t>
                      </a:r>
                      <a:endParaRPr lang="en-US" sz="800" b="0" dirty="0">
                        <a:effectLst/>
                        <a:latin typeface="Calibri"/>
                        <a:ea typeface="Calibri"/>
                        <a:cs typeface="Times New Roman"/>
                      </a:endParaRPr>
                    </a:p>
                  </a:txBody>
                  <a:tcPr marL="33307" marR="3330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14" name="Rectangle 13"/>
          <p:cNvSpPr/>
          <p:nvPr/>
        </p:nvSpPr>
        <p:spPr>
          <a:xfrm>
            <a:off x="834282" y="5057582"/>
            <a:ext cx="6290420" cy="3826973"/>
          </a:xfrm>
          <a:prstGeom prst="rect">
            <a:avLst/>
          </a:prstGeom>
        </p:spPr>
        <p:txBody>
          <a:bodyPr wrap="square" lIns="101881" tIns="50941" rIns="101881" bIns="50941">
            <a:spAutoFit/>
          </a:bodyPr>
          <a:lstStyle/>
          <a:p>
            <a:pPr marL="240944" indent="-240944"/>
            <a:r>
              <a:rPr lang="en-US" sz="1700" b="1" dirty="0">
                <a:latin typeface="Helvetica" pitchFamily="34" charset="0"/>
                <a:cs typeface="Helvetica" pitchFamily="34" charset="0"/>
              </a:rPr>
              <a:t>4. </a:t>
            </a:r>
            <a:r>
              <a:rPr lang="en-US" sz="1700" b="1" dirty="0" smtClean="0">
                <a:latin typeface="Helvetica" pitchFamily="34" charset="0"/>
                <a:cs typeface="Helvetica" pitchFamily="34" charset="0"/>
              </a:rPr>
              <a:t>Which statement is fact-based?</a:t>
            </a:r>
          </a:p>
          <a:p>
            <a:pPr marL="240944" indent="-240944"/>
            <a:endParaRPr lang="en-US" sz="1700" dirty="0">
              <a:latin typeface="Helvetica" pitchFamily="34" charset="0"/>
              <a:cs typeface="Helvetica" pitchFamily="34" charset="0"/>
            </a:endParaRPr>
          </a:p>
          <a:p>
            <a:pPr marL="602361" indent="-361417">
              <a:buFont typeface="+mj-lt"/>
              <a:buAutoNum type="alphaUcPeriod"/>
            </a:pPr>
            <a:r>
              <a:rPr lang="en-US" sz="1600" dirty="0" smtClean="0">
                <a:latin typeface="Helvetica" pitchFamily="34" charset="0"/>
                <a:cs typeface="Helvetica" pitchFamily="34" charset="0"/>
              </a:rPr>
              <a:t>Jake and his family experienced a whale rescue.</a:t>
            </a:r>
          </a:p>
          <a:p>
            <a:pPr marL="602361" indent="-361417">
              <a:buFont typeface="+mj-lt"/>
              <a:buAutoNum type="alphaUcPeriod"/>
            </a:pPr>
            <a:endParaRPr lang="en-US" sz="1600" dirty="0">
              <a:latin typeface="Helvetica" pitchFamily="34" charset="0"/>
              <a:cs typeface="Helvetica" pitchFamily="34" charset="0"/>
            </a:endParaRPr>
          </a:p>
          <a:p>
            <a:pPr marL="602361" indent="-361417">
              <a:buFont typeface="+mj-lt"/>
              <a:buAutoNum type="alphaUcPeriod"/>
            </a:pPr>
            <a:r>
              <a:rPr lang="en-US" sz="1600" dirty="0" smtClean="0">
                <a:latin typeface="Helvetica" pitchFamily="34" charset="0"/>
                <a:cs typeface="Helvetica" pitchFamily="34" charset="0"/>
              </a:rPr>
              <a:t>Everyone was glad to help rescue the whale.</a:t>
            </a:r>
          </a:p>
          <a:p>
            <a:pPr marL="602361" indent="-361417">
              <a:buFont typeface="+mj-lt"/>
              <a:buAutoNum type="alphaUcPeriod"/>
            </a:pPr>
            <a:endParaRPr lang="en-US" sz="1600" dirty="0">
              <a:latin typeface="Helvetica" pitchFamily="34" charset="0"/>
              <a:cs typeface="Helvetica" pitchFamily="34" charset="0"/>
            </a:endParaRPr>
          </a:p>
          <a:p>
            <a:pPr marL="602361" indent="-361417">
              <a:buFont typeface="+mj-lt"/>
              <a:buAutoNum type="alphaUcPeriod"/>
            </a:pPr>
            <a:r>
              <a:rPr lang="en-US" sz="1600" dirty="0" smtClean="0">
                <a:latin typeface="Helvetica" pitchFamily="34" charset="0"/>
                <a:cs typeface="Helvetica" pitchFamily="34" charset="0"/>
              </a:rPr>
              <a:t>Whales are a beautiful sight to see.</a:t>
            </a:r>
          </a:p>
          <a:p>
            <a:pPr marL="602361" indent="-361417">
              <a:buFont typeface="+mj-lt"/>
              <a:buAutoNum type="alphaUcPeriod"/>
            </a:pPr>
            <a:endParaRPr lang="en-US" sz="1600" dirty="0">
              <a:latin typeface="Helvetica" pitchFamily="34" charset="0"/>
              <a:cs typeface="Helvetica" pitchFamily="34" charset="0"/>
            </a:endParaRPr>
          </a:p>
          <a:p>
            <a:pPr marL="602361" indent="-361417">
              <a:buFont typeface="+mj-lt"/>
              <a:buAutoNum type="alphaUcPeriod"/>
            </a:pPr>
            <a:r>
              <a:rPr lang="en-US" sz="1600" dirty="0" smtClean="0">
                <a:latin typeface="Helvetica" pitchFamily="34" charset="0"/>
                <a:cs typeface="Helvetica" pitchFamily="34" charset="0"/>
              </a:rPr>
              <a:t>People were sad to see a whale stranded on the beach.</a:t>
            </a:r>
          </a:p>
          <a:p>
            <a:pPr marL="602361" indent="-361417">
              <a:buFont typeface="+mj-lt"/>
              <a:buAutoNum type="alphaUcPeriod"/>
            </a:pPr>
            <a:endParaRPr lang="en-US" sz="1600" dirty="0">
              <a:latin typeface="Helvetica" pitchFamily="34" charset="0"/>
              <a:cs typeface="Helvetica" pitchFamily="34" charset="0"/>
            </a:endParaRPr>
          </a:p>
          <a:p>
            <a:pPr marL="602361" indent="-361417">
              <a:buFont typeface="+mj-lt"/>
              <a:buAutoNum type="alphaUcPeriod"/>
            </a:pPr>
            <a:endParaRPr lang="en-US" sz="1600" dirty="0" smtClean="0">
              <a:latin typeface="Helvetica" pitchFamily="34" charset="0"/>
              <a:cs typeface="Helvetica" pitchFamily="34" charset="0"/>
            </a:endParaRPr>
          </a:p>
          <a:p>
            <a:pPr marL="602361" indent="-361417">
              <a:buFont typeface="+mj-lt"/>
              <a:buAutoNum type="alphaUcPeriod"/>
            </a:pPr>
            <a:endParaRPr lang="en-US" sz="1600" dirty="0">
              <a:latin typeface="Helvetica" pitchFamily="34" charset="0"/>
              <a:cs typeface="Helvetica" pitchFamily="34" charset="0"/>
            </a:endParaRPr>
          </a:p>
          <a:p>
            <a:pPr marL="602361" indent="-361417">
              <a:buFont typeface="+mj-lt"/>
              <a:buAutoNum type="alphaUcPeriod"/>
            </a:pPr>
            <a:endParaRPr lang="en-US" sz="1600" dirty="0" smtClean="0">
              <a:latin typeface="Helvetica" pitchFamily="34" charset="0"/>
              <a:cs typeface="Helvetica" pitchFamily="34" charset="0"/>
            </a:endParaRPr>
          </a:p>
          <a:p>
            <a:pPr marL="602361" indent="-361417">
              <a:buFont typeface="+mj-lt"/>
              <a:buAutoNum type="alphaUcPeriod"/>
            </a:pPr>
            <a:endParaRPr lang="en-US" sz="1600" dirty="0">
              <a:latin typeface="Helvetica" pitchFamily="34" charset="0"/>
              <a:cs typeface="Helvetica" pitchFamily="34" charset="0"/>
            </a:endParaRPr>
          </a:p>
          <a:p>
            <a:pPr marL="602361" indent="-361417">
              <a:buFont typeface="+mj-lt"/>
              <a:buAutoNum type="alphaUcPeriod"/>
            </a:pPr>
            <a:endParaRPr lang="en-US" sz="1600" dirty="0">
              <a:latin typeface="Helvetica" pitchFamily="34" charset="0"/>
              <a:cs typeface="Helvetica" pitchFamily="34" charset="0"/>
            </a:endParaRPr>
          </a:p>
        </p:txBody>
      </p:sp>
      <p:graphicFrame>
        <p:nvGraphicFramePr>
          <p:cNvPr id="15" name="Table 14"/>
          <p:cNvGraphicFramePr>
            <a:graphicFrameLocks noGrp="1"/>
          </p:cNvGraphicFramePr>
          <p:nvPr>
            <p:extLst>
              <p:ext uri="{D42A27DB-BD31-4B8C-83A1-F6EECF244321}">
                <p14:modId xmlns:p14="http://schemas.microsoft.com/office/powerpoint/2010/main" val="773842601"/>
              </p:ext>
            </p:extLst>
          </p:nvPr>
        </p:nvGraphicFramePr>
        <p:xfrm>
          <a:off x="5403926" y="7848600"/>
          <a:ext cx="1720776" cy="420624"/>
        </p:xfrm>
        <a:graphic>
          <a:graphicData uri="http://schemas.openxmlformats.org/drawingml/2006/table">
            <a:tbl>
              <a:tblPr/>
              <a:tblGrid>
                <a:gridCol w="1720776"/>
              </a:tblGrid>
              <a:tr h="0">
                <a:tc>
                  <a:txBody>
                    <a:bodyPr/>
                    <a:lstStyle/>
                    <a:p>
                      <a:pPr marL="0" marR="0" algn="ctr">
                        <a:lnSpc>
                          <a:spcPct val="115000"/>
                        </a:lnSpc>
                        <a:spcBef>
                          <a:spcPts val="0"/>
                        </a:spcBef>
                        <a:spcAft>
                          <a:spcPts val="0"/>
                        </a:spcAft>
                      </a:pPr>
                      <a:r>
                        <a:rPr lang="en-US" sz="800" b="1" i="1" dirty="0" smtClean="0">
                          <a:solidFill>
                            <a:srgbClr val="000000"/>
                          </a:solidFill>
                          <a:effectLst/>
                          <a:latin typeface="Calibri"/>
                          <a:ea typeface="Times New Roman"/>
                          <a:cs typeface="Times New Roman"/>
                        </a:rPr>
                        <a:t>Toward </a:t>
                      </a:r>
                      <a:r>
                        <a:rPr lang="en-US" sz="800" b="1" i="1" dirty="0" smtClean="0">
                          <a:solidFill>
                            <a:schemeClr val="tx1"/>
                          </a:solidFill>
                          <a:effectLst/>
                          <a:latin typeface="Calibri"/>
                          <a:ea typeface="Times New Roman"/>
                          <a:cs typeface="Times New Roman"/>
                        </a:rPr>
                        <a:t>RL.6.2</a:t>
                      </a:r>
                      <a:r>
                        <a:rPr lang="en-US" sz="800" b="1" i="1" dirty="0" smtClean="0">
                          <a:solidFill>
                            <a:srgbClr val="000000"/>
                          </a:solidFill>
                          <a:effectLst/>
                          <a:latin typeface="Calibri"/>
                          <a:ea typeface="Times New Roman"/>
                          <a:cs typeface="Times New Roman"/>
                        </a:rPr>
                        <a:t> DOK </a:t>
                      </a:r>
                      <a:r>
                        <a:rPr lang="en-US" sz="800" b="1" i="1" dirty="0">
                          <a:solidFill>
                            <a:srgbClr val="000000"/>
                          </a:solidFill>
                          <a:effectLst/>
                          <a:latin typeface="Calibri"/>
                          <a:ea typeface="Times New Roman"/>
                          <a:cs typeface="Times New Roman"/>
                        </a:rPr>
                        <a:t>2 - </a:t>
                      </a:r>
                      <a:r>
                        <a:rPr lang="en-US" sz="800" b="1" i="1" dirty="0" err="1">
                          <a:solidFill>
                            <a:srgbClr val="000000"/>
                          </a:solidFill>
                          <a:effectLst/>
                          <a:latin typeface="Calibri"/>
                          <a:ea typeface="Times New Roman"/>
                          <a:cs typeface="Times New Roman"/>
                        </a:rPr>
                        <a:t>Cj</a:t>
                      </a:r>
                      <a:endParaRPr lang="en-US" sz="800" i="1" dirty="0">
                        <a:effectLst/>
                        <a:latin typeface="Calibri"/>
                        <a:ea typeface="Calibri"/>
                        <a:cs typeface="Times New Roman"/>
                      </a:endParaRPr>
                    </a:p>
                  </a:txBody>
                  <a:tcPr marL="33307" marR="33307"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197943">
                <a:tc>
                  <a:txBody>
                    <a:bodyPr/>
                    <a:lstStyle/>
                    <a:p>
                      <a:pPr marL="0" marR="0">
                        <a:lnSpc>
                          <a:spcPct val="115000"/>
                        </a:lnSpc>
                        <a:spcBef>
                          <a:spcPts val="0"/>
                        </a:spcBef>
                        <a:spcAft>
                          <a:spcPts val="0"/>
                        </a:spcAft>
                      </a:pPr>
                      <a:r>
                        <a:rPr lang="en-US" sz="800" b="0" dirty="0">
                          <a:effectLst/>
                          <a:latin typeface="Calibri"/>
                          <a:ea typeface="Times New Roman"/>
                          <a:cs typeface="Times New Roman"/>
                        </a:rPr>
                        <a:t>Provide a summary of the text distinct from personal opinions or judgments</a:t>
                      </a:r>
                      <a:r>
                        <a:rPr lang="en-US" sz="800" b="1" dirty="0">
                          <a:effectLst/>
                          <a:latin typeface="Calibri"/>
                          <a:ea typeface="Times New Roman"/>
                          <a:cs typeface="Times New Roman"/>
                        </a:rPr>
                        <a:t>.</a:t>
                      </a:r>
                      <a:endParaRPr lang="en-US" sz="800" dirty="0">
                        <a:effectLst/>
                        <a:latin typeface="Calibri"/>
                        <a:ea typeface="Calibri"/>
                        <a:cs typeface="Times New Roman"/>
                      </a:endParaRPr>
                    </a:p>
                  </a:txBody>
                  <a:tcPr marL="33307" marR="33307"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17" name="Oval 16"/>
          <p:cNvSpPr/>
          <p:nvPr/>
        </p:nvSpPr>
        <p:spPr>
          <a:xfrm>
            <a:off x="865354" y="285372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890588" y="142291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865354" y="189295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865354" y="241080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1" name="Oval 20"/>
          <p:cNvSpPr/>
          <p:nvPr/>
        </p:nvSpPr>
        <p:spPr>
          <a:xfrm>
            <a:off x="865354" y="565014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850072" y="61722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865354" y="66294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855910" y="70866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Tree>
    <p:extLst>
      <p:ext uri="{BB962C8B-B14F-4D97-AF65-F5344CB8AC3E}">
        <p14:creationId xmlns:p14="http://schemas.microsoft.com/office/powerpoint/2010/main" val="18240385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990600" y="4800600"/>
            <a:ext cx="5991225" cy="2642034"/>
          </a:xfrm>
          <a:prstGeom prst="rect">
            <a:avLst/>
          </a:prstGeom>
        </p:spPr>
        <p:txBody>
          <a:bodyPr wrap="square" lIns="101881" tIns="50941" rIns="101881" bIns="50941">
            <a:spAutoFit/>
          </a:bodyPr>
          <a:lstStyle/>
          <a:p>
            <a:pPr marL="342900" indent="-342900">
              <a:buAutoNum type="arabicPeriod" startAt="6"/>
              <a:tabLst>
                <a:tab pos="0" algn="l"/>
              </a:tabLst>
            </a:pPr>
            <a:r>
              <a:rPr lang="en-US" sz="1700" b="1" dirty="0" smtClean="0">
                <a:latin typeface="Helvetica" pitchFamily="34" charset="0"/>
                <a:cs typeface="Helvetica" pitchFamily="34" charset="0"/>
              </a:rPr>
              <a:t>What reason most supports Jake’s attitude about making sandwiches?</a:t>
            </a:r>
          </a:p>
          <a:p>
            <a:pPr marL="457200" indent="-457200">
              <a:buAutoNum type="arabicPeriod" startAt="5"/>
              <a:tabLst>
                <a:tab pos="0" algn="l"/>
              </a:tabLst>
            </a:pPr>
            <a:endParaRPr lang="en-US" sz="1900" dirty="0">
              <a:latin typeface="Helvetica" pitchFamily="34" charset="0"/>
              <a:cs typeface="Helvetica" pitchFamily="34" charset="0"/>
            </a:endParaRPr>
          </a:p>
          <a:p>
            <a:pPr marL="724507" indent="-361417">
              <a:buFont typeface="+mj-lt"/>
              <a:buAutoNum type="alphaUcPeriod"/>
            </a:pPr>
            <a:r>
              <a:rPr lang="en-US" sz="1600" dirty="0" smtClean="0">
                <a:latin typeface="Helvetica" pitchFamily="34" charset="0"/>
                <a:cs typeface="Helvetica" pitchFamily="34" charset="0"/>
              </a:rPr>
              <a:t>Jake wanted to be a whale-rescuer.</a:t>
            </a:r>
          </a:p>
          <a:p>
            <a:pPr marL="724507" indent="-361417">
              <a:buFont typeface="+mj-lt"/>
              <a:buAutoNum type="alphaUcPeriod"/>
            </a:pPr>
            <a:endParaRPr lang="en-US" sz="1600" dirty="0">
              <a:latin typeface="Helvetica" pitchFamily="34" charset="0"/>
              <a:cs typeface="Helvetica" pitchFamily="34" charset="0"/>
            </a:endParaRPr>
          </a:p>
          <a:p>
            <a:pPr marL="724507" indent="-361417">
              <a:buFont typeface="+mj-lt"/>
              <a:buAutoNum type="alphaUcPeriod"/>
            </a:pPr>
            <a:r>
              <a:rPr lang="en-US" sz="1600" dirty="0" smtClean="0">
                <a:latin typeface="Helvetica" pitchFamily="34" charset="0"/>
                <a:cs typeface="Helvetica" pitchFamily="34" charset="0"/>
              </a:rPr>
              <a:t>He could not do much on the beach.</a:t>
            </a:r>
          </a:p>
          <a:p>
            <a:pPr marL="724507" indent="-361417">
              <a:buFont typeface="+mj-lt"/>
              <a:buAutoNum type="alphaUcPeriod"/>
            </a:pPr>
            <a:endParaRPr lang="en-US" sz="1600" dirty="0">
              <a:latin typeface="Helvetica" pitchFamily="34" charset="0"/>
              <a:cs typeface="Helvetica" pitchFamily="34" charset="0"/>
            </a:endParaRPr>
          </a:p>
          <a:p>
            <a:pPr marL="724507" indent="-361417">
              <a:buFont typeface="+mj-lt"/>
              <a:buAutoNum type="alphaUcPeriod"/>
            </a:pPr>
            <a:r>
              <a:rPr lang="en-US" sz="1600" dirty="0" smtClean="0">
                <a:latin typeface="Helvetica" pitchFamily="34" charset="0"/>
                <a:cs typeface="Helvetica" pitchFamily="34" charset="0"/>
              </a:rPr>
              <a:t>The rescuers were hungry.</a:t>
            </a:r>
          </a:p>
          <a:p>
            <a:pPr marL="724507" indent="-361417">
              <a:buFont typeface="+mj-lt"/>
              <a:buAutoNum type="alphaUcPeriod"/>
            </a:pPr>
            <a:endParaRPr lang="en-US" sz="1600" dirty="0">
              <a:latin typeface="Helvetica" pitchFamily="34" charset="0"/>
              <a:cs typeface="Helvetica" pitchFamily="34" charset="0"/>
            </a:endParaRPr>
          </a:p>
          <a:p>
            <a:pPr marL="724507" indent="-361417">
              <a:buFont typeface="+mj-lt"/>
              <a:buAutoNum type="alphaUcPeriod"/>
            </a:pPr>
            <a:r>
              <a:rPr lang="en-US" sz="1600" dirty="0" smtClean="0">
                <a:latin typeface="Helvetica" pitchFamily="34" charset="0"/>
                <a:cs typeface="Helvetica" pitchFamily="34" charset="0"/>
              </a:rPr>
              <a:t>It was helping in some way.</a:t>
            </a:r>
            <a:endParaRPr lang="en-US" sz="16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19</a:t>
            </a:fld>
            <a:endParaRPr lang="en-US" dirty="0"/>
          </a:p>
        </p:txBody>
      </p:sp>
      <p:cxnSp>
        <p:nvCxnSpPr>
          <p:cNvPr id="10" name="Straight Connector 9"/>
          <p:cNvCxnSpPr/>
          <p:nvPr/>
        </p:nvCxnSpPr>
        <p:spPr>
          <a:xfrm>
            <a:off x="410117" y="4550229"/>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1019175" y="825064"/>
            <a:ext cx="5991225" cy="3303753"/>
          </a:xfrm>
          <a:prstGeom prst="rect">
            <a:avLst/>
          </a:prstGeom>
        </p:spPr>
        <p:txBody>
          <a:bodyPr wrap="square" lIns="101881" tIns="50941" rIns="101881" bIns="50941">
            <a:spAutoFit/>
          </a:bodyPr>
          <a:lstStyle/>
          <a:p>
            <a:pPr>
              <a:tabLst>
                <a:tab pos="342900" algn="l"/>
              </a:tabLst>
            </a:pPr>
            <a:r>
              <a:rPr lang="en-US" sz="1700" b="1" dirty="0" smtClean="0">
                <a:latin typeface="Helvetica" pitchFamily="34" charset="0"/>
                <a:cs typeface="Helvetica" pitchFamily="34" charset="0"/>
              </a:rPr>
              <a:t>5.  Which was not a direct factor of the whale’s rescue?</a:t>
            </a:r>
          </a:p>
          <a:p>
            <a:pPr marL="457200" indent="-457200">
              <a:buAutoNum type="arabicPeriod" startAt="5"/>
              <a:tabLst>
                <a:tab pos="0" algn="l"/>
              </a:tabLst>
            </a:pPr>
            <a:endParaRPr lang="en-US" sz="1900" dirty="0">
              <a:latin typeface="Helvetica" pitchFamily="34" charset="0"/>
              <a:cs typeface="Helvetica" pitchFamily="34" charset="0"/>
            </a:endParaRPr>
          </a:p>
          <a:p>
            <a:pPr marL="724507" indent="-361417">
              <a:buFont typeface="+mj-lt"/>
              <a:buAutoNum type="alphaUcPeriod"/>
            </a:pPr>
            <a:r>
              <a:rPr lang="en-US" sz="1600" dirty="0" smtClean="0">
                <a:latin typeface="Helvetica" pitchFamily="34" charset="0"/>
                <a:cs typeface="Helvetica" pitchFamily="34" charset="0"/>
              </a:rPr>
              <a:t>People shined their car headlights unto the beach.</a:t>
            </a:r>
          </a:p>
          <a:p>
            <a:pPr marL="724507" indent="-361417">
              <a:buFont typeface="+mj-lt"/>
              <a:buAutoNum type="alphaUcPeriod"/>
            </a:pPr>
            <a:endParaRPr lang="en-US" sz="1600" dirty="0">
              <a:latin typeface="Helvetica" pitchFamily="34" charset="0"/>
              <a:cs typeface="Helvetica" pitchFamily="34" charset="0"/>
            </a:endParaRPr>
          </a:p>
          <a:p>
            <a:pPr marL="724507" indent="-361417">
              <a:buFont typeface="+mj-lt"/>
              <a:buAutoNum type="alphaUcPeriod"/>
            </a:pPr>
            <a:r>
              <a:rPr lang="en-US" sz="1600" dirty="0" smtClean="0">
                <a:latin typeface="Helvetica" pitchFamily="34" charset="0"/>
                <a:cs typeface="Helvetica" pitchFamily="34" charset="0"/>
              </a:rPr>
              <a:t>A rescue squad arrived with trucks and cranes.</a:t>
            </a:r>
          </a:p>
          <a:p>
            <a:pPr marL="724507" indent="-361417">
              <a:buFont typeface="+mj-lt"/>
              <a:buAutoNum type="alphaUcPeriod"/>
            </a:pPr>
            <a:endParaRPr lang="en-US" sz="1600" dirty="0">
              <a:latin typeface="Helvetica" pitchFamily="34" charset="0"/>
              <a:cs typeface="Helvetica" pitchFamily="34" charset="0"/>
            </a:endParaRPr>
          </a:p>
          <a:p>
            <a:pPr marL="724507" indent="-361417">
              <a:buFont typeface="+mj-lt"/>
              <a:buAutoNum type="alphaUcPeriod"/>
            </a:pPr>
            <a:r>
              <a:rPr lang="en-US" sz="1600" dirty="0" smtClean="0">
                <a:latin typeface="Helvetica" pitchFamily="34" charset="0"/>
                <a:cs typeface="Helvetica" pitchFamily="34" charset="0"/>
              </a:rPr>
              <a:t>The waves receded from the beach.</a:t>
            </a:r>
          </a:p>
          <a:p>
            <a:pPr marL="724507" indent="-361417">
              <a:buFont typeface="+mj-lt"/>
              <a:buAutoNum type="alphaUcPeriod"/>
            </a:pPr>
            <a:endParaRPr lang="en-US" sz="1600" dirty="0">
              <a:latin typeface="Helvetica" pitchFamily="34" charset="0"/>
              <a:cs typeface="Helvetica" pitchFamily="34" charset="0"/>
            </a:endParaRPr>
          </a:p>
          <a:p>
            <a:pPr marL="724507" indent="-361417">
              <a:buFont typeface="+mj-lt"/>
              <a:buAutoNum type="alphaUcPeriod"/>
            </a:pPr>
            <a:r>
              <a:rPr lang="en-US" sz="1600" dirty="0" smtClean="0">
                <a:latin typeface="Helvetica" pitchFamily="34" charset="0"/>
                <a:cs typeface="Helvetica" pitchFamily="34" charset="0"/>
              </a:rPr>
              <a:t>The rescuers used huge stretchers.</a:t>
            </a:r>
          </a:p>
          <a:p>
            <a:pPr marL="724507" indent="-361417">
              <a:buFont typeface="+mj-lt"/>
              <a:buAutoNum type="alphaUcPeriod"/>
            </a:pPr>
            <a:endParaRPr lang="en-US" sz="1500" dirty="0">
              <a:latin typeface="Helvetica" pitchFamily="34" charset="0"/>
              <a:cs typeface="Helvetica" pitchFamily="34" charset="0"/>
            </a:endParaRPr>
          </a:p>
          <a:p>
            <a:pPr marL="724507" indent="-361417">
              <a:buFont typeface="+mj-lt"/>
              <a:buAutoNum type="alphaUcPeriod"/>
            </a:pPr>
            <a:endParaRPr lang="en-US" sz="1500" dirty="0" smtClean="0">
              <a:latin typeface="Helvetica" pitchFamily="34" charset="0"/>
              <a:cs typeface="Helvetica" pitchFamily="34" charset="0"/>
            </a:endParaRPr>
          </a:p>
          <a:p>
            <a:pPr marL="724507" indent="-361417">
              <a:buFont typeface="+mj-lt"/>
              <a:buAutoNum type="alphaUcPeriod"/>
            </a:pPr>
            <a:endParaRPr lang="en-US" sz="1500" dirty="0">
              <a:latin typeface="Helvetica" pitchFamily="34" charset="0"/>
              <a:cs typeface="Helvetica" pitchFamily="34" charset="0"/>
            </a:endParaRPr>
          </a:p>
          <a:p>
            <a:pPr marL="724507" indent="-361417">
              <a:buFont typeface="+mj-lt"/>
              <a:buAutoNum type="alphaUcPeriod"/>
            </a:pPr>
            <a:endParaRPr lang="en-US" sz="1500" dirty="0">
              <a:latin typeface="Helvetica" pitchFamily="34" charset="0"/>
              <a:cs typeface="Helvetica"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3676503327"/>
              </p:ext>
            </p:extLst>
          </p:nvPr>
        </p:nvGraphicFramePr>
        <p:xfrm>
          <a:off x="5262566" y="3429000"/>
          <a:ext cx="1862136" cy="564738"/>
        </p:xfrm>
        <a:graphic>
          <a:graphicData uri="http://schemas.openxmlformats.org/drawingml/2006/table">
            <a:tbl>
              <a:tblPr/>
              <a:tblGrid>
                <a:gridCol w="1862136"/>
              </a:tblGrid>
              <a:tr h="144114">
                <a:tc>
                  <a:txBody>
                    <a:bodyPr/>
                    <a:lstStyle/>
                    <a:p>
                      <a:pPr marL="0" marR="0" algn="ctr">
                        <a:lnSpc>
                          <a:spcPct val="115000"/>
                        </a:lnSpc>
                        <a:spcBef>
                          <a:spcPts val="0"/>
                        </a:spcBef>
                        <a:spcAft>
                          <a:spcPts val="0"/>
                        </a:spcAft>
                      </a:pPr>
                      <a:r>
                        <a:rPr lang="en-US" sz="800" b="1" i="1" dirty="0" smtClean="0">
                          <a:solidFill>
                            <a:srgbClr val="000000"/>
                          </a:solidFill>
                          <a:effectLst/>
                          <a:latin typeface="Calibri"/>
                          <a:ea typeface="Times New Roman"/>
                          <a:cs typeface="Times New Roman"/>
                        </a:rPr>
                        <a:t>Toward </a:t>
                      </a:r>
                      <a:r>
                        <a:rPr lang="en-US" sz="800" b="1" i="1" dirty="0" smtClean="0">
                          <a:solidFill>
                            <a:schemeClr val="tx1"/>
                          </a:solidFill>
                          <a:effectLst/>
                          <a:latin typeface="Calibri"/>
                          <a:ea typeface="Times New Roman"/>
                          <a:cs typeface="Times New Roman"/>
                        </a:rPr>
                        <a:t>RL.6.3</a:t>
                      </a:r>
                      <a:r>
                        <a:rPr lang="en-US" sz="800" b="1" i="1" dirty="0" smtClean="0">
                          <a:solidFill>
                            <a:srgbClr val="000000"/>
                          </a:solidFill>
                          <a:effectLst/>
                          <a:latin typeface="Calibri"/>
                          <a:ea typeface="Times New Roman"/>
                          <a:cs typeface="Times New Roman"/>
                        </a:rPr>
                        <a:t> - DOK </a:t>
                      </a:r>
                      <a:r>
                        <a:rPr lang="en-US" sz="800" b="1" i="1" dirty="0">
                          <a:solidFill>
                            <a:srgbClr val="000000"/>
                          </a:solidFill>
                          <a:effectLst/>
                          <a:latin typeface="Calibri"/>
                          <a:ea typeface="Times New Roman"/>
                          <a:cs typeface="Times New Roman"/>
                        </a:rPr>
                        <a:t>2 - Cn</a:t>
                      </a:r>
                      <a:endParaRPr lang="en-US" sz="800" i="1" dirty="0">
                        <a:effectLst/>
                        <a:latin typeface="Calibri"/>
                        <a:ea typeface="Calibri"/>
                        <a:cs typeface="Times New Roman"/>
                      </a:endParaRPr>
                    </a:p>
                  </a:txBody>
                  <a:tcPr marL="33574" marR="33574"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98948">
                <a:tc>
                  <a:txBody>
                    <a:bodyPr/>
                    <a:lstStyle/>
                    <a:p>
                      <a:pPr marL="0" marR="0">
                        <a:lnSpc>
                          <a:spcPct val="115000"/>
                        </a:lnSpc>
                        <a:spcBef>
                          <a:spcPts val="0"/>
                        </a:spcBef>
                        <a:spcAft>
                          <a:spcPts val="0"/>
                        </a:spcAft>
                      </a:pPr>
                      <a:r>
                        <a:rPr lang="en-US" sz="800" b="1" dirty="0">
                          <a:effectLst/>
                          <a:latin typeface="Calibri"/>
                          <a:ea typeface="Times New Roman"/>
                          <a:cs typeface="Times New Roman"/>
                        </a:rPr>
                        <a:t>Locates information to support which parts in a story indicate a character’s response or change.</a:t>
                      </a:r>
                      <a:endParaRPr lang="en-US" sz="800" dirty="0">
                        <a:effectLst/>
                        <a:latin typeface="Calibri"/>
                        <a:ea typeface="Calibri"/>
                        <a:cs typeface="Times New Roman"/>
                      </a:endParaRPr>
                    </a:p>
                  </a:txBody>
                  <a:tcPr marL="33574" marR="33574"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1" name="Oval 20"/>
          <p:cNvSpPr/>
          <p:nvPr/>
        </p:nvSpPr>
        <p:spPr>
          <a:xfrm>
            <a:off x="1157288" y="566732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1157288" y="615153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1157288" y="663573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1157288" y="711291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7" name="Oval 16"/>
          <p:cNvSpPr/>
          <p:nvPr/>
        </p:nvSpPr>
        <p:spPr>
          <a:xfrm>
            <a:off x="1127788" y="143637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1118263" y="194483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1118263" y="241772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1127788" y="289061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15" name="Table 14"/>
          <p:cNvGraphicFramePr>
            <a:graphicFrameLocks noGrp="1"/>
          </p:cNvGraphicFramePr>
          <p:nvPr>
            <p:extLst>
              <p:ext uri="{D42A27DB-BD31-4B8C-83A1-F6EECF244321}">
                <p14:modId xmlns:p14="http://schemas.microsoft.com/office/powerpoint/2010/main" val="519528774"/>
              </p:ext>
            </p:extLst>
          </p:nvPr>
        </p:nvGraphicFramePr>
        <p:xfrm>
          <a:off x="5486400" y="8066151"/>
          <a:ext cx="1862136" cy="560832"/>
        </p:xfrm>
        <a:graphic>
          <a:graphicData uri="http://schemas.openxmlformats.org/drawingml/2006/table">
            <a:tbl>
              <a:tblPr/>
              <a:tblGrid>
                <a:gridCol w="1862136"/>
              </a:tblGrid>
              <a:tr h="76200">
                <a:tc>
                  <a:txBody>
                    <a:bodyPr/>
                    <a:lstStyle/>
                    <a:p>
                      <a:pPr marL="0" marR="0" algn="ctr">
                        <a:lnSpc>
                          <a:spcPct val="115000"/>
                        </a:lnSpc>
                        <a:spcBef>
                          <a:spcPts val="0"/>
                        </a:spcBef>
                        <a:spcAft>
                          <a:spcPts val="0"/>
                        </a:spcAft>
                      </a:pPr>
                      <a:r>
                        <a:rPr lang="en-US" sz="800" b="1" i="1" dirty="0" smtClean="0">
                          <a:solidFill>
                            <a:srgbClr val="000000"/>
                          </a:solidFill>
                          <a:effectLst/>
                          <a:latin typeface="Calibri"/>
                          <a:ea typeface="Times New Roman"/>
                          <a:cs typeface="Times New Roman"/>
                        </a:rPr>
                        <a:t>Toward RL.6.3  DOK </a:t>
                      </a:r>
                      <a:r>
                        <a:rPr lang="en-US" sz="800" b="1" i="1" dirty="0">
                          <a:solidFill>
                            <a:srgbClr val="000000"/>
                          </a:solidFill>
                          <a:effectLst/>
                          <a:latin typeface="Calibri"/>
                          <a:ea typeface="Times New Roman"/>
                          <a:cs typeface="Times New Roman"/>
                        </a:rPr>
                        <a:t>3 - </a:t>
                      </a:r>
                      <a:r>
                        <a:rPr lang="en-US" sz="800" b="1" i="1" dirty="0" err="1">
                          <a:solidFill>
                            <a:srgbClr val="000000"/>
                          </a:solidFill>
                          <a:effectLst/>
                          <a:latin typeface="Calibri"/>
                          <a:ea typeface="Times New Roman"/>
                          <a:cs typeface="Times New Roman"/>
                        </a:rPr>
                        <a:t>APx</a:t>
                      </a:r>
                      <a:endParaRPr lang="en-US" sz="800" i="1" dirty="0">
                        <a:effectLst/>
                        <a:latin typeface="Calibri"/>
                        <a:ea typeface="Calibri"/>
                        <a:cs typeface="Times New Roman"/>
                      </a:endParaRPr>
                    </a:p>
                  </a:txBody>
                  <a:tcPr marL="33440" marR="3344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401383">
                <a:tc>
                  <a:txBody>
                    <a:bodyPr/>
                    <a:lstStyle/>
                    <a:p>
                      <a:pPr marL="0" marR="0" algn="l">
                        <a:lnSpc>
                          <a:spcPct val="115000"/>
                        </a:lnSpc>
                        <a:spcBef>
                          <a:spcPts val="0"/>
                        </a:spcBef>
                        <a:spcAft>
                          <a:spcPts val="0"/>
                        </a:spcAft>
                      </a:pPr>
                      <a:r>
                        <a:rPr lang="en-US" sz="800" b="1" dirty="0">
                          <a:effectLst/>
                          <a:latin typeface="Calibri"/>
                          <a:ea typeface="Times New Roman"/>
                          <a:cs typeface="Times New Roman"/>
                        </a:rPr>
                        <a:t>Identifies the key points (action, episodes, resolution, etc...) that indicate plot change or development (</a:t>
                      </a:r>
                      <a:r>
                        <a:rPr lang="en-US" sz="800" b="1" u="sng" dirty="0">
                          <a:effectLst/>
                          <a:latin typeface="Calibri"/>
                          <a:ea typeface="Times New Roman"/>
                          <a:cs typeface="Times New Roman"/>
                        </a:rPr>
                        <a:t>new text)</a:t>
                      </a:r>
                      <a:r>
                        <a:rPr lang="en-US" sz="800" b="1" dirty="0">
                          <a:effectLst/>
                          <a:latin typeface="Calibri"/>
                          <a:ea typeface="Times New Roman"/>
                          <a:cs typeface="Times New Roman"/>
                        </a:rPr>
                        <a:t>.</a:t>
                      </a:r>
                      <a:endParaRPr lang="en-US" sz="800" dirty="0">
                        <a:effectLst/>
                        <a:latin typeface="Calibri"/>
                        <a:ea typeface="Calibri"/>
                        <a:cs typeface="Times New Roman"/>
                      </a:endParaRPr>
                    </a:p>
                  </a:txBody>
                  <a:tcPr marL="33440" marR="3344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111325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687273" y="1255348"/>
            <a:ext cx="2379789" cy="1665463"/>
            <a:chOff x="1031136" y="1343650"/>
            <a:chExt cx="2379789" cy="1665463"/>
          </a:xfrm>
        </p:grpSpPr>
        <p:sp>
          <p:nvSpPr>
            <p:cNvPr id="20" name="Parallelogram 19"/>
            <p:cNvSpPr/>
            <p:nvPr/>
          </p:nvSpPr>
          <p:spPr>
            <a:xfrm rot="1293572" flipH="1">
              <a:off x="1031136" y="1366098"/>
              <a:ext cx="2352248" cy="1620569"/>
            </a:xfrm>
            <a:prstGeom prst="parallelogram">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18809" rtl="0" eaLnBrk="1" latinLnBrk="0" hangingPunct="1">
                <a:defRPr sz="2000" kern="1200">
                  <a:solidFill>
                    <a:schemeClr val="lt1"/>
                  </a:solidFill>
                  <a:latin typeface="+mn-lt"/>
                  <a:ea typeface="+mn-ea"/>
                  <a:cs typeface="+mn-cs"/>
                </a:defRPr>
              </a:lvl1pPr>
              <a:lvl2pPr marL="509405" algn="l" defTabSz="1018809" rtl="0" eaLnBrk="1" latinLnBrk="0" hangingPunct="1">
                <a:defRPr sz="2000" kern="1200">
                  <a:solidFill>
                    <a:schemeClr val="lt1"/>
                  </a:solidFill>
                  <a:latin typeface="+mn-lt"/>
                  <a:ea typeface="+mn-ea"/>
                  <a:cs typeface="+mn-cs"/>
                </a:defRPr>
              </a:lvl2pPr>
              <a:lvl3pPr marL="1018809" algn="l" defTabSz="1018809" rtl="0" eaLnBrk="1" latinLnBrk="0" hangingPunct="1">
                <a:defRPr sz="2000" kern="1200">
                  <a:solidFill>
                    <a:schemeClr val="lt1"/>
                  </a:solidFill>
                  <a:latin typeface="+mn-lt"/>
                  <a:ea typeface="+mn-ea"/>
                  <a:cs typeface="+mn-cs"/>
                </a:defRPr>
              </a:lvl3pPr>
              <a:lvl4pPr marL="1528214" algn="l" defTabSz="1018809" rtl="0" eaLnBrk="1" latinLnBrk="0" hangingPunct="1">
                <a:defRPr sz="2000" kern="1200">
                  <a:solidFill>
                    <a:schemeClr val="lt1"/>
                  </a:solidFill>
                  <a:latin typeface="+mn-lt"/>
                  <a:ea typeface="+mn-ea"/>
                  <a:cs typeface="+mn-cs"/>
                </a:defRPr>
              </a:lvl4pPr>
              <a:lvl5pPr marL="2037618" algn="l" defTabSz="1018809" rtl="0" eaLnBrk="1" latinLnBrk="0" hangingPunct="1">
                <a:defRPr sz="2000" kern="1200">
                  <a:solidFill>
                    <a:schemeClr val="lt1"/>
                  </a:solidFill>
                  <a:latin typeface="+mn-lt"/>
                  <a:ea typeface="+mn-ea"/>
                  <a:cs typeface="+mn-cs"/>
                </a:defRPr>
              </a:lvl5pPr>
              <a:lvl6pPr marL="2547024" algn="l" defTabSz="1018809" rtl="0" eaLnBrk="1" latinLnBrk="0" hangingPunct="1">
                <a:defRPr sz="2000" kern="1200">
                  <a:solidFill>
                    <a:schemeClr val="lt1"/>
                  </a:solidFill>
                  <a:latin typeface="+mn-lt"/>
                  <a:ea typeface="+mn-ea"/>
                  <a:cs typeface="+mn-cs"/>
                </a:defRPr>
              </a:lvl6pPr>
              <a:lvl7pPr marL="3056428" algn="l" defTabSz="1018809" rtl="0" eaLnBrk="1" latinLnBrk="0" hangingPunct="1">
                <a:defRPr sz="2000" kern="1200">
                  <a:solidFill>
                    <a:schemeClr val="lt1"/>
                  </a:solidFill>
                  <a:latin typeface="+mn-lt"/>
                  <a:ea typeface="+mn-ea"/>
                  <a:cs typeface="+mn-cs"/>
                </a:defRPr>
              </a:lvl7pPr>
              <a:lvl8pPr marL="3565833" algn="l" defTabSz="1018809" rtl="0" eaLnBrk="1" latinLnBrk="0" hangingPunct="1">
                <a:defRPr sz="2000" kern="1200">
                  <a:solidFill>
                    <a:schemeClr val="lt1"/>
                  </a:solidFill>
                  <a:latin typeface="+mn-lt"/>
                  <a:ea typeface="+mn-ea"/>
                  <a:cs typeface="+mn-cs"/>
                </a:defRPr>
              </a:lvl8pPr>
              <a:lvl9pPr marL="4075237" algn="l" defTabSz="1018809" rtl="0" eaLnBrk="1" latinLnBrk="0" hangingPunct="1">
                <a:defRPr sz="2000" kern="1200">
                  <a:solidFill>
                    <a:schemeClr val="lt1"/>
                  </a:solidFill>
                  <a:latin typeface="+mn-lt"/>
                  <a:ea typeface="+mn-ea"/>
                  <a:cs typeface="+mn-cs"/>
                </a:defRPr>
              </a:lvl9pPr>
            </a:lstStyle>
            <a:p>
              <a:pPr algn="ctr"/>
              <a:endParaRPr lang="en-US" dirty="0"/>
            </a:p>
          </p:txBody>
        </p:sp>
        <p:sp>
          <p:nvSpPr>
            <p:cNvPr id="21" name="Parallelogram 20"/>
            <p:cNvSpPr/>
            <p:nvPr/>
          </p:nvSpPr>
          <p:spPr>
            <a:xfrm>
              <a:off x="1371601" y="1343650"/>
              <a:ext cx="2039324" cy="1665463"/>
            </a:xfrm>
            <a:prstGeom prst="parallelogram">
              <a:avLst/>
            </a:prstGeom>
            <a:gradFill>
              <a:gsLst>
                <a:gs pos="0">
                  <a:srgbClr val="DDEBCF"/>
                </a:gs>
                <a:gs pos="50000">
                  <a:srgbClr val="9CB86E"/>
                </a:gs>
                <a:gs pos="100000">
                  <a:srgbClr val="156B13"/>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1018809" rtl="0" eaLnBrk="1" latinLnBrk="0" hangingPunct="1">
                <a:defRPr sz="2000" kern="1200">
                  <a:solidFill>
                    <a:schemeClr val="lt1"/>
                  </a:solidFill>
                  <a:latin typeface="+mn-lt"/>
                  <a:ea typeface="+mn-ea"/>
                  <a:cs typeface="+mn-cs"/>
                </a:defRPr>
              </a:lvl1pPr>
              <a:lvl2pPr marL="509405" algn="l" defTabSz="1018809" rtl="0" eaLnBrk="1" latinLnBrk="0" hangingPunct="1">
                <a:defRPr sz="2000" kern="1200">
                  <a:solidFill>
                    <a:schemeClr val="lt1"/>
                  </a:solidFill>
                  <a:latin typeface="+mn-lt"/>
                  <a:ea typeface="+mn-ea"/>
                  <a:cs typeface="+mn-cs"/>
                </a:defRPr>
              </a:lvl2pPr>
              <a:lvl3pPr marL="1018809" algn="l" defTabSz="1018809" rtl="0" eaLnBrk="1" latinLnBrk="0" hangingPunct="1">
                <a:defRPr sz="2000" kern="1200">
                  <a:solidFill>
                    <a:schemeClr val="lt1"/>
                  </a:solidFill>
                  <a:latin typeface="+mn-lt"/>
                  <a:ea typeface="+mn-ea"/>
                  <a:cs typeface="+mn-cs"/>
                </a:defRPr>
              </a:lvl3pPr>
              <a:lvl4pPr marL="1528214" algn="l" defTabSz="1018809" rtl="0" eaLnBrk="1" latinLnBrk="0" hangingPunct="1">
                <a:defRPr sz="2000" kern="1200">
                  <a:solidFill>
                    <a:schemeClr val="lt1"/>
                  </a:solidFill>
                  <a:latin typeface="+mn-lt"/>
                  <a:ea typeface="+mn-ea"/>
                  <a:cs typeface="+mn-cs"/>
                </a:defRPr>
              </a:lvl4pPr>
              <a:lvl5pPr marL="2037618" algn="l" defTabSz="1018809" rtl="0" eaLnBrk="1" latinLnBrk="0" hangingPunct="1">
                <a:defRPr sz="2000" kern="1200">
                  <a:solidFill>
                    <a:schemeClr val="lt1"/>
                  </a:solidFill>
                  <a:latin typeface="+mn-lt"/>
                  <a:ea typeface="+mn-ea"/>
                  <a:cs typeface="+mn-cs"/>
                </a:defRPr>
              </a:lvl5pPr>
              <a:lvl6pPr marL="2547024" algn="l" defTabSz="1018809" rtl="0" eaLnBrk="1" latinLnBrk="0" hangingPunct="1">
                <a:defRPr sz="2000" kern="1200">
                  <a:solidFill>
                    <a:schemeClr val="lt1"/>
                  </a:solidFill>
                  <a:latin typeface="+mn-lt"/>
                  <a:ea typeface="+mn-ea"/>
                  <a:cs typeface="+mn-cs"/>
                </a:defRPr>
              </a:lvl6pPr>
              <a:lvl7pPr marL="3056428" algn="l" defTabSz="1018809" rtl="0" eaLnBrk="1" latinLnBrk="0" hangingPunct="1">
                <a:defRPr sz="2000" kern="1200">
                  <a:solidFill>
                    <a:schemeClr val="lt1"/>
                  </a:solidFill>
                  <a:latin typeface="+mn-lt"/>
                  <a:ea typeface="+mn-ea"/>
                  <a:cs typeface="+mn-cs"/>
                </a:defRPr>
              </a:lvl7pPr>
              <a:lvl8pPr marL="3565833" algn="l" defTabSz="1018809" rtl="0" eaLnBrk="1" latinLnBrk="0" hangingPunct="1">
                <a:defRPr sz="2000" kern="1200">
                  <a:solidFill>
                    <a:schemeClr val="lt1"/>
                  </a:solidFill>
                  <a:latin typeface="+mn-lt"/>
                  <a:ea typeface="+mn-ea"/>
                  <a:cs typeface="+mn-cs"/>
                </a:defRPr>
              </a:lvl8pPr>
              <a:lvl9pPr marL="4075237" algn="l" defTabSz="1018809" rtl="0" eaLnBrk="1" latinLnBrk="0" hangingPunct="1">
                <a:defRPr sz="2000" kern="1200">
                  <a:solidFill>
                    <a:schemeClr val="lt1"/>
                  </a:solidFill>
                  <a:latin typeface="+mn-lt"/>
                  <a:ea typeface="+mn-ea"/>
                  <a:cs typeface="+mn-cs"/>
                </a:defRPr>
              </a:lvl9pPr>
            </a:lstStyle>
            <a:p>
              <a:pPr algn="ctr"/>
              <a:endParaRPr lang="en-US" dirty="0"/>
            </a:p>
          </p:txBody>
        </p:sp>
        <p:sp>
          <p:nvSpPr>
            <p:cNvPr id="22" name="Rectangle 21"/>
            <p:cNvSpPr/>
            <p:nvPr/>
          </p:nvSpPr>
          <p:spPr>
            <a:xfrm>
              <a:off x="1939353" y="1714716"/>
              <a:ext cx="988762" cy="923330"/>
            </a:xfrm>
            <a:prstGeom prst="rect">
              <a:avLst/>
            </a:prstGeom>
            <a:solidFill>
              <a:schemeClr val="accent3">
                <a:lumMod val="20000"/>
                <a:lumOff val="80000"/>
              </a:schemeClr>
            </a:solidFill>
            <a:ln>
              <a:solidFill>
                <a:srgbClr val="00206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w="11430"/>
                  <a:solidFill>
                    <a:srgbClr val="002060"/>
                  </a:solidFill>
                  <a:effectLst>
                    <a:outerShdw blurRad="80000" dist="40000" dir="5040000" algn="tl">
                      <a:srgbClr val="000000">
                        <a:alpha val="30000"/>
                      </a:srgbClr>
                    </a:outerShdw>
                  </a:effectLst>
                  <a:uLnTx/>
                  <a:uFillTx/>
                  <a:latin typeface="Franklin Gothic Book"/>
                </a:rPr>
                <a:t>6</a:t>
              </a:r>
            </a:p>
          </p:txBody>
        </p:sp>
      </p:grpSp>
      <p:graphicFrame>
        <p:nvGraphicFramePr>
          <p:cNvPr id="14" name="Table 13"/>
          <p:cNvGraphicFramePr>
            <a:graphicFrameLocks noGrp="1"/>
          </p:cNvGraphicFramePr>
          <p:nvPr>
            <p:extLst>
              <p:ext uri="{D42A27DB-BD31-4B8C-83A1-F6EECF244321}">
                <p14:modId xmlns:p14="http://schemas.microsoft.com/office/powerpoint/2010/main" val="3767681484"/>
              </p:ext>
            </p:extLst>
          </p:nvPr>
        </p:nvGraphicFramePr>
        <p:xfrm>
          <a:off x="1640840" y="4381500"/>
          <a:ext cx="4531360" cy="1159764"/>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518160"/>
                <a:gridCol w="1117600"/>
                <a:gridCol w="2209800"/>
                <a:gridCol w="685800"/>
              </a:tblGrid>
              <a:tr h="283464">
                <a:tc gridSpan="4">
                  <a:txBody>
                    <a:bodyPr/>
                    <a:lstStyle/>
                    <a:p>
                      <a:pPr algn="ctr"/>
                      <a:r>
                        <a:rPr lang="en-US" sz="1200" b="1" dirty="0" smtClean="0"/>
                        <a:t>Reading: Informational</a:t>
                      </a:r>
                      <a:endParaRPr lang="en-US" sz="1200" b="1"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t>Targets</a:t>
                      </a:r>
                      <a:endParaRPr lang="en-US" sz="1200" b="1" dirty="0"/>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t>Standards</a:t>
                      </a:r>
                      <a:endParaRPr lang="en-US" sz="1200" b="1" dirty="0"/>
                    </a:p>
                  </a:txBody>
                  <a:tcPr marL="103632" marR="103632" marT="50292" marB="50292">
                    <a:solidFill>
                      <a:schemeClr val="bg1"/>
                    </a:solidFill>
                  </a:tcPr>
                </a:tc>
                <a:tc>
                  <a:txBody>
                    <a:bodyPr/>
                    <a:lstStyle/>
                    <a:p>
                      <a:pPr algn="ctr"/>
                      <a:r>
                        <a:rPr lang="en-US" sz="1200" b="1" dirty="0" smtClean="0"/>
                        <a:t>DOK</a:t>
                      </a:r>
                      <a:endParaRPr lang="en-US" sz="1200" b="1" dirty="0"/>
                    </a:p>
                  </a:txBody>
                  <a:tcPr marL="103632" marR="103632" marT="50292" marB="50292">
                    <a:solidFill>
                      <a:schemeClr val="bg1"/>
                    </a:solidFill>
                  </a:tcPr>
                </a:tc>
              </a:tr>
              <a:tr h="309372">
                <a:tc>
                  <a:txBody>
                    <a:bodyPr/>
                    <a:lstStyle/>
                    <a:p>
                      <a:r>
                        <a:rPr lang="en-US" sz="1200" b="1" dirty="0" smtClean="0"/>
                        <a:t>8</a:t>
                      </a:r>
                      <a:endParaRPr lang="en-US" sz="1200" b="1" dirty="0"/>
                    </a:p>
                  </a:txBody>
                  <a:tcPr marL="103632" marR="103632" marT="50292" marB="50292">
                    <a:solidFill>
                      <a:srgbClr val="FFFFCC"/>
                    </a:solidFill>
                  </a:tcPr>
                </a:tc>
                <a:tc>
                  <a:txBody>
                    <a:bodyPr/>
                    <a:lstStyle/>
                    <a:p>
                      <a:r>
                        <a:rPr lang="en-US" sz="1200" b="1" dirty="0" smtClean="0"/>
                        <a:t>Key Details</a:t>
                      </a:r>
                      <a:endParaRPr lang="en-US" sz="1200" b="1" dirty="0"/>
                    </a:p>
                  </a:txBody>
                  <a:tcPr marL="103632" marR="103632" marT="50292" marB="50292">
                    <a:solidFill>
                      <a:srgbClr val="FFFFCC"/>
                    </a:solidFill>
                  </a:tcPr>
                </a:tc>
                <a:tc>
                  <a:txBody>
                    <a:bodyPr/>
                    <a:lstStyle/>
                    <a:p>
                      <a:r>
                        <a:rPr lang="en-US" sz="1200" b="1" dirty="0" smtClean="0">
                          <a:solidFill>
                            <a:schemeClr val="tx1"/>
                          </a:solidFill>
                        </a:rPr>
                        <a:t>RI. 6.1 RI.6.3 </a:t>
                      </a:r>
                      <a:r>
                        <a:rPr lang="en-US" sz="900" b="0" dirty="0" smtClean="0">
                          <a:solidFill>
                            <a:schemeClr val="tx1"/>
                          </a:solidFill>
                        </a:rPr>
                        <a:t>(can move to a DOK of 3)</a:t>
                      </a:r>
                      <a:endParaRPr lang="en-US" sz="900" b="1" dirty="0">
                        <a:solidFill>
                          <a:schemeClr val="tx1"/>
                        </a:solidFill>
                      </a:endParaRPr>
                    </a:p>
                  </a:txBody>
                  <a:tcPr marL="103632" marR="103632" marT="50292" marB="50292">
                    <a:solidFill>
                      <a:srgbClr val="FFFFCC"/>
                    </a:solidFill>
                  </a:tcPr>
                </a:tc>
                <a:tc>
                  <a:txBody>
                    <a:bodyPr/>
                    <a:lstStyle/>
                    <a:p>
                      <a:pPr algn="ctr"/>
                      <a:r>
                        <a:rPr lang="en-US" sz="1200" b="1" dirty="0" smtClean="0"/>
                        <a:t>1-2</a:t>
                      </a:r>
                      <a:endParaRPr lang="en-US" sz="1200" b="1" dirty="0"/>
                    </a:p>
                  </a:txBody>
                  <a:tcPr marL="103632" marR="103632" marT="50292" marB="50292" anchor="ctr">
                    <a:solidFill>
                      <a:srgbClr val="FFFFCC"/>
                    </a:solidFill>
                  </a:tcPr>
                </a:tc>
              </a:tr>
              <a:tr h="283464">
                <a:tc>
                  <a:txBody>
                    <a:bodyPr/>
                    <a:lstStyle/>
                    <a:p>
                      <a:r>
                        <a:rPr lang="en-US" sz="1200" b="1" dirty="0" smtClean="0"/>
                        <a:t>9</a:t>
                      </a:r>
                      <a:endParaRPr lang="en-US" sz="1200" b="1" dirty="0"/>
                    </a:p>
                  </a:txBody>
                  <a:tcPr marL="103632" marR="103632" marT="50292" marB="50292">
                    <a:solidFill>
                      <a:srgbClr val="FFFFCC"/>
                    </a:solidFill>
                  </a:tcPr>
                </a:tc>
                <a:tc>
                  <a:txBody>
                    <a:bodyPr/>
                    <a:lstStyle/>
                    <a:p>
                      <a:r>
                        <a:rPr lang="en-US" sz="1200" b="1" dirty="0" smtClean="0"/>
                        <a:t>Central Ideas</a:t>
                      </a:r>
                      <a:endParaRPr lang="en-US" sz="1200" b="1" dirty="0"/>
                    </a:p>
                  </a:txBody>
                  <a:tcPr marL="103632" marR="103632" marT="50292" marB="50292">
                    <a:solidFill>
                      <a:srgbClr val="FFFFCC"/>
                    </a:solidFill>
                  </a:tcPr>
                </a:tc>
                <a:tc>
                  <a:txBody>
                    <a:bodyPr/>
                    <a:lstStyle/>
                    <a:p>
                      <a:r>
                        <a:rPr lang="en-US" sz="1200" b="1" dirty="0" smtClean="0">
                          <a:solidFill>
                            <a:schemeClr val="tx1"/>
                          </a:solidFill>
                        </a:rPr>
                        <a:t>RI. 6.2</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t>2</a:t>
                      </a:r>
                      <a:endParaRPr lang="en-US" sz="1200" b="1" dirty="0"/>
                    </a:p>
                  </a:txBody>
                  <a:tcPr marL="103632" marR="103632" marT="50292" marB="50292" anchor="ctr">
                    <a:solidFill>
                      <a:srgbClr val="FFFFCC"/>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795499935"/>
              </p:ext>
            </p:extLst>
          </p:nvPr>
        </p:nvGraphicFramePr>
        <p:xfrm>
          <a:off x="1036321" y="5995416"/>
          <a:ext cx="5705113" cy="1700784"/>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31801"/>
                <a:gridCol w="2158999"/>
                <a:gridCol w="2504440"/>
                <a:gridCol w="609873"/>
              </a:tblGrid>
              <a:tr h="283464">
                <a:tc gridSpan="4">
                  <a:txBody>
                    <a:bodyPr/>
                    <a:lstStyle/>
                    <a:p>
                      <a:pPr algn="ctr"/>
                      <a:r>
                        <a:rPr lang="en-US" sz="1200" b="1" dirty="0" smtClean="0"/>
                        <a:t>Writing</a:t>
                      </a:r>
                      <a:endParaRPr lang="en-US" sz="1200" b="1"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t>Targets</a:t>
                      </a:r>
                      <a:endParaRPr lang="en-US" sz="1200" b="1" dirty="0"/>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t>Standards</a:t>
                      </a:r>
                      <a:endParaRPr lang="en-US" sz="1200" b="1" dirty="0"/>
                    </a:p>
                  </a:txBody>
                  <a:tcPr marL="103632" marR="103632" marT="50292" marB="50292">
                    <a:solidFill>
                      <a:schemeClr val="bg1"/>
                    </a:solidFill>
                  </a:tcPr>
                </a:tc>
                <a:tc>
                  <a:txBody>
                    <a:bodyPr/>
                    <a:lstStyle/>
                    <a:p>
                      <a:pPr algn="ctr"/>
                      <a:r>
                        <a:rPr lang="en-US" sz="1200" b="1" dirty="0" smtClean="0"/>
                        <a:t>DOK</a:t>
                      </a:r>
                      <a:endParaRPr lang="en-US" sz="1200" b="1" dirty="0"/>
                    </a:p>
                  </a:txBody>
                  <a:tcPr marL="103632" marR="103632" marT="50292" marB="50292">
                    <a:solidFill>
                      <a:schemeClr val="bg1"/>
                    </a:solidFill>
                  </a:tcPr>
                </a:tc>
              </a:tr>
              <a:tr h="283464">
                <a:tc>
                  <a:txBody>
                    <a:bodyPr/>
                    <a:lstStyle/>
                    <a:p>
                      <a:r>
                        <a:rPr lang="en-US" sz="1200" b="1" dirty="0" smtClean="0"/>
                        <a:t>1a</a:t>
                      </a:r>
                      <a:endParaRPr lang="en-US" sz="1200" b="1" dirty="0"/>
                    </a:p>
                  </a:txBody>
                  <a:tcPr marL="103632" marR="103632" marT="50292" marB="50292">
                    <a:solidFill>
                      <a:srgbClr val="FFFFCC"/>
                    </a:solidFill>
                  </a:tcPr>
                </a:tc>
                <a:tc>
                  <a:txBody>
                    <a:bodyPr/>
                    <a:lstStyle/>
                    <a:p>
                      <a:r>
                        <a:rPr lang="en-US" sz="1200" b="1" dirty="0" smtClean="0"/>
                        <a:t>Brief Opinion Write</a:t>
                      </a:r>
                      <a:endParaRPr lang="en-US" sz="1200" b="1" dirty="0"/>
                    </a:p>
                  </a:txBody>
                  <a:tcPr marL="103632" marR="103632" marT="50292" marB="50292">
                    <a:solidFill>
                      <a:srgbClr val="FFFFCC"/>
                    </a:solidFill>
                  </a:tcPr>
                </a:tc>
                <a:tc>
                  <a:txBody>
                    <a:bodyPr/>
                    <a:lstStyle/>
                    <a:p>
                      <a:r>
                        <a:rPr lang="pl-PL" sz="1200" b="1" dirty="0" smtClean="0"/>
                        <a:t>W</a:t>
                      </a:r>
                      <a:r>
                        <a:rPr lang="en-US" sz="1200" b="1" dirty="0" smtClean="0"/>
                        <a:t>-</a:t>
                      </a:r>
                      <a:r>
                        <a:rPr lang="pl-PL" sz="1200" b="1" dirty="0" smtClean="0"/>
                        <a:t>1a, W-1b, W-1c, W-1d, W-8</a:t>
                      </a:r>
                      <a:endParaRPr lang="en-US" sz="1200" b="1" dirty="0"/>
                    </a:p>
                  </a:txBody>
                  <a:tcPr marL="103632" marR="103632" marT="50292" marB="50292">
                    <a:solidFill>
                      <a:srgbClr val="FFFFCC"/>
                    </a:solidFill>
                  </a:tcPr>
                </a:tc>
                <a:tc>
                  <a:txBody>
                    <a:bodyPr/>
                    <a:lstStyle/>
                    <a:p>
                      <a:pPr algn="ctr"/>
                      <a:r>
                        <a:rPr lang="en-US" sz="1200" b="1" dirty="0" smtClean="0"/>
                        <a:t>3</a:t>
                      </a:r>
                      <a:endParaRPr lang="en-US" sz="1200" b="1" dirty="0"/>
                    </a:p>
                  </a:txBody>
                  <a:tcPr marL="103632" marR="103632" marT="50292" marB="50292" anchor="ctr">
                    <a:solidFill>
                      <a:srgbClr val="FFFFCC"/>
                    </a:solidFill>
                  </a:tcPr>
                </a:tc>
              </a:tr>
              <a:tr h="283464">
                <a:tc>
                  <a:txBody>
                    <a:bodyPr/>
                    <a:lstStyle/>
                    <a:p>
                      <a:r>
                        <a:rPr lang="en-US" sz="1200" b="1" dirty="0" smtClean="0"/>
                        <a:t>1b</a:t>
                      </a:r>
                      <a:endParaRPr lang="en-US" sz="1200" b="1" dirty="0"/>
                    </a:p>
                  </a:txBody>
                  <a:tcPr marL="103632" marR="103632" marT="50292" marB="50292">
                    <a:solidFill>
                      <a:srgbClr val="FFFFCC"/>
                    </a:solidFill>
                  </a:tcPr>
                </a:tc>
                <a:tc>
                  <a:txBody>
                    <a:bodyPr/>
                    <a:lstStyle/>
                    <a:p>
                      <a:r>
                        <a:rPr lang="en-US" sz="1200" b="1" dirty="0" smtClean="0"/>
                        <a:t>Write-Revise Opinion</a:t>
                      </a:r>
                      <a:endParaRPr lang="en-US" sz="1200" b="1" dirty="0"/>
                    </a:p>
                  </a:txBody>
                  <a:tcPr marL="103632" marR="103632" marT="50292" marB="50292">
                    <a:solidFill>
                      <a:srgbClr val="FFFFCC"/>
                    </a:solidFill>
                  </a:tcPr>
                </a:tc>
                <a:tc>
                  <a:txBody>
                    <a:bodyPr/>
                    <a:lstStyle/>
                    <a:p>
                      <a:r>
                        <a:rPr lang="pl-PL" sz="1200" b="1" dirty="0" smtClean="0"/>
                        <a:t>W-1a, W-1b, W-1c, W-1d, W-8</a:t>
                      </a:r>
                      <a:endParaRPr lang="en-US" sz="1200" b="1" dirty="0"/>
                    </a:p>
                  </a:txBody>
                  <a:tcPr marL="103632" marR="103632" marT="50292" marB="50292">
                    <a:solidFill>
                      <a:srgbClr val="FFFFCC"/>
                    </a:solidFill>
                  </a:tcPr>
                </a:tc>
                <a:tc>
                  <a:txBody>
                    <a:bodyPr/>
                    <a:lstStyle/>
                    <a:p>
                      <a:pPr algn="ctr"/>
                      <a:r>
                        <a:rPr lang="en-US" sz="1200" b="1" dirty="0" smtClean="0"/>
                        <a:t>2</a:t>
                      </a:r>
                      <a:endParaRPr lang="en-US" sz="1200" b="1" dirty="0"/>
                    </a:p>
                  </a:txBody>
                  <a:tcPr marL="103632" marR="103632" marT="50292" marB="50292" anchor="ctr">
                    <a:solidFill>
                      <a:srgbClr val="FFFFCC"/>
                    </a:solidFill>
                  </a:tcPr>
                </a:tc>
              </a:tr>
              <a:tr h="283464">
                <a:tc>
                  <a:txBody>
                    <a:bodyPr/>
                    <a:lstStyle/>
                    <a:p>
                      <a:r>
                        <a:rPr lang="en-US" sz="1200" b="1" dirty="0" smtClean="0"/>
                        <a:t>8</a:t>
                      </a:r>
                      <a:endParaRPr lang="en-US" sz="1200" b="1" dirty="0"/>
                    </a:p>
                  </a:txBody>
                  <a:tcPr marL="103632" marR="103632" marT="50292" marB="50292">
                    <a:solidFill>
                      <a:srgbClr val="FFFFCC"/>
                    </a:solidFill>
                  </a:tcPr>
                </a:tc>
                <a:tc>
                  <a:txBody>
                    <a:bodyPr/>
                    <a:lstStyle/>
                    <a:p>
                      <a:r>
                        <a:rPr lang="en-US" sz="1200" b="1" dirty="0" smtClean="0"/>
                        <a:t>Language-Vocabulary Use</a:t>
                      </a:r>
                      <a:endParaRPr lang="en-US" sz="1200" b="1" dirty="0"/>
                    </a:p>
                  </a:txBody>
                  <a:tcPr marL="103632" marR="103632" marT="50292" marB="50292">
                    <a:solidFill>
                      <a:srgbClr val="FFFFCC"/>
                    </a:solidFill>
                  </a:tcPr>
                </a:tc>
                <a:tc>
                  <a:txBody>
                    <a:bodyPr/>
                    <a:lstStyle/>
                    <a:p>
                      <a:r>
                        <a:rPr lang="pl-PL" sz="1200" b="1" dirty="0" smtClean="0"/>
                        <a:t>L.</a:t>
                      </a:r>
                      <a:r>
                        <a:rPr lang="en-US" sz="1200" b="1" dirty="0" smtClean="0"/>
                        <a:t>6</a:t>
                      </a:r>
                      <a:r>
                        <a:rPr lang="pl-PL" sz="1200" b="1" dirty="0" smtClean="0"/>
                        <a:t>.3.a</a:t>
                      </a:r>
                    </a:p>
                  </a:txBody>
                  <a:tcPr marL="103632" marR="103632" marT="50292" marB="50292">
                    <a:solidFill>
                      <a:srgbClr val="FFFFCC"/>
                    </a:solidFill>
                  </a:tcPr>
                </a:tc>
                <a:tc>
                  <a:txBody>
                    <a:bodyPr/>
                    <a:lstStyle/>
                    <a:p>
                      <a:pPr algn="ctr"/>
                      <a:r>
                        <a:rPr lang="en-US" sz="1200" b="1" dirty="0" smtClean="0"/>
                        <a:t>1-2</a:t>
                      </a:r>
                      <a:endParaRPr lang="en-US" sz="1200" b="1" dirty="0"/>
                    </a:p>
                  </a:txBody>
                  <a:tcPr marL="103632" marR="103632" marT="50292" marB="50292" anchor="ctr">
                    <a:solidFill>
                      <a:srgbClr val="FFFFCC"/>
                    </a:solidFill>
                  </a:tcPr>
                </a:tc>
              </a:tr>
              <a:tr h="283464">
                <a:tc>
                  <a:txBody>
                    <a:bodyPr/>
                    <a:lstStyle/>
                    <a:p>
                      <a:r>
                        <a:rPr lang="en-US" sz="1200" b="1" dirty="0" smtClean="0"/>
                        <a:t>9</a:t>
                      </a:r>
                      <a:endParaRPr lang="en-US" sz="1200" b="1" dirty="0"/>
                    </a:p>
                  </a:txBody>
                  <a:tcPr marL="103632" marR="103632" marT="50292" marB="50292">
                    <a:solidFill>
                      <a:srgbClr val="FFFFCC"/>
                    </a:solidFill>
                  </a:tcPr>
                </a:tc>
                <a:tc>
                  <a:txBody>
                    <a:bodyPr/>
                    <a:lstStyle/>
                    <a:p>
                      <a:r>
                        <a:rPr lang="en-US" sz="1200" b="1" dirty="0" smtClean="0"/>
                        <a:t>Edit and Clarify</a:t>
                      </a:r>
                      <a:endParaRPr lang="en-US" sz="1200" b="1" dirty="0"/>
                    </a:p>
                  </a:txBody>
                  <a:tcPr marL="103632" marR="103632" marT="50292" marB="50292">
                    <a:solidFill>
                      <a:srgbClr val="FFFFCC"/>
                    </a:solidFill>
                  </a:tcPr>
                </a:tc>
                <a:tc>
                  <a:txBody>
                    <a:bodyPr/>
                    <a:lstStyle/>
                    <a:p>
                      <a:r>
                        <a:rPr lang="en-US" sz="1200" b="1" dirty="0" smtClean="0">
                          <a:solidFill>
                            <a:schemeClr val="tx1"/>
                          </a:solidFill>
                        </a:rPr>
                        <a:t>L.6.1c</a:t>
                      </a:r>
                    </a:p>
                  </a:txBody>
                  <a:tcPr marL="103632" marR="103632" marT="50292" marB="50292">
                    <a:solidFill>
                      <a:srgbClr val="FFFFCC"/>
                    </a:solidFill>
                  </a:tcPr>
                </a:tc>
                <a:tc>
                  <a:txBody>
                    <a:bodyPr/>
                    <a:lstStyle/>
                    <a:p>
                      <a:pPr algn="ctr"/>
                      <a:r>
                        <a:rPr lang="en-US" sz="1200" b="1" dirty="0" smtClean="0"/>
                        <a:t>1-2</a:t>
                      </a:r>
                      <a:endParaRPr lang="en-US" sz="1200" b="1" dirty="0"/>
                    </a:p>
                  </a:txBody>
                  <a:tcPr marL="103632" marR="103632" marT="50292" marB="50292" anchor="ctr">
                    <a:solidFill>
                      <a:srgbClr val="FFFFCC"/>
                    </a:solidFill>
                  </a:tcPr>
                </a:tc>
              </a:tr>
            </a:tbl>
          </a:graphicData>
        </a:graphic>
      </p:graphicFrame>
      <p:sp useBgFill="1">
        <p:nvSpPr>
          <p:cNvPr id="7" name="TextBox 6"/>
          <p:cNvSpPr txBox="1"/>
          <p:nvPr/>
        </p:nvSpPr>
        <p:spPr>
          <a:xfrm>
            <a:off x="3151163" y="1537171"/>
            <a:ext cx="2840064" cy="87231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74" tIns="50938" rIns="101874" bIns="50938" rtlCol="0">
            <a:spAutoFit/>
          </a:bodyPr>
          <a:lstStyle/>
          <a:p>
            <a:r>
              <a:rPr lang="en-US" sz="2600" b="1" dirty="0">
                <a:solidFill>
                  <a:schemeClr val="accent1">
                    <a:lumMod val="75000"/>
                  </a:schemeClr>
                </a:solidFill>
                <a:latin typeface="Bookman Old Style" pitchFamily="18" charset="0"/>
              </a:rPr>
              <a:t>Quarter </a:t>
            </a:r>
            <a:r>
              <a:rPr lang="en-US" sz="2600" b="1" dirty="0" smtClean="0">
                <a:solidFill>
                  <a:schemeClr val="accent1">
                    <a:lumMod val="75000"/>
                  </a:schemeClr>
                </a:solidFill>
                <a:latin typeface="Bookman Old Style" pitchFamily="18" charset="0"/>
              </a:rPr>
              <a:t>One</a:t>
            </a:r>
            <a:endParaRPr lang="en-US" sz="2600" b="1" strike="sngStrike" dirty="0">
              <a:solidFill>
                <a:schemeClr val="accent1">
                  <a:lumMod val="75000"/>
                </a:schemeClr>
              </a:solidFill>
              <a:latin typeface="Bookman Old Style" pitchFamily="18" charset="0"/>
            </a:endParaRPr>
          </a:p>
          <a:p>
            <a:r>
              <a:rPr lang="en-US" sz="2400" b="1" dirty="0">
                <a:latin typeface="Bookman Old Style" pitchFamily="18" charset="0"/>
              </a:rPr>
              <a:t>Pre-Assessment</a:t>
            </a:r>
            <a:endParaRPr lang="en-US" b="1" dirty="0" smtClean="0">
              <a:latin typeface="Bookman Old Style" pitchFamily="18" charset="0"/>
            </a:endParaRPr>
          </a:p>
        </p:txBody>
      </p:sp>
      <p:graphicFrame>
        <p:nvGraphicFramePr>
          <p:cNvPr id="13" name="Table 12"/>
          <p:cNvGraphicFramePr>
            <a:graphicFrameLocks noGrp="1"/>
          </p:cNvGraphicFramePr>
          <p:nvPr>
            <p:extLst>
              <p:ext uri="{D42A27DB-BD31-4B8C-83A1-F6EECF244321}">
                <p14:modId xmlns:p14="http://schemas.microsoft.com/office/powerpoint/2010/main" val="2406035453"/>
              </p:ext>
            </p:extLst>
          </p:nvPr>
        </p:nvGraphicFramePr>
        <p:xfrm>
          <a:off x="1673226" y="3077463"/>
          <a:ext cx="4498975" cy="127101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6765"/>
                <a:gridCol w="1246610"/>
                <a:gridCol w="2209800"/>
                <a:gridCol w="685800"/>
              </a:tblGrid>
              <a:tr h="283464">
                <a:tc gridSpan="4">
                  <a:txBody>
                    <a:bodyPr/>
                    <a:lstStyle/>
                    <a:p>
                      <a:pPr algn="ctr"/>
                      <a:r>
                        <a:rPr lang="en-US" sz="1200" b="1" dirty="0" smtClean="0"/>
                        <a:t>Reading: Literature</a:t>
                      </a:r>
                      <a:endParaRPr lang="en-US" sz="1200" b="1"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n-US" sz="1200" b="1" dirty="0" smtClean="0"/>
                        <a:t>Targets</a:t>
                      </a:r>
                      <a:endParaRPr lang="en-US" sz="1200" b="1" dirty="0"/>
                    </a:p>
                  </a:txBody>
                  <a:tcPr marL="103632" marR="103632" marT="50292" marB="50292">
                    <a:solidFill>
                      <a:schemeClr val="bg1"/>
                    </a:solidFill>
                  </a:tcPr>
                </a:tc>
                <a:tc hMerge="1">
                  <a:txBody>
                    <a:bodyPr/>
                    <a:lstStyle/>
                    <a:p>
                      <a:endParaRPr lang="en-US" dirty="0"/>
                    </a:p>
                  </a:txBody>
                  <a:tcPr/>
                </a:tc>
                <a:tc>
                  <a:txBody>
                    <a:bodyPr/>
                    <a:lstStyle/>
                    <a:p>
                      <a:pPr algn="ctr"/>
                      <a:r>
                        <a:rPr lang="en-US" sz="1200" b="1" dirty="0" smtClean="0"/>
                        <a:t>Standards</a:t>
                      </a:r>
                      <a:endParaRPr lang="en-US" sz="1200" b="1" dirty="0"/>
                    </a:p>
                  </a:txBody>
                  <a:tcPr marL="103632" marR="103632" marT="50292" marB="50292">
                    <a:solidFill>
                      <a:schemeClr val="bg1"/>
                    </a:solidFill>
                  </a:tcPr>
                </a:tc>
                <a:tc>
                  <a:txBody>
                    <a:bodyPr/>
                    <a:lstStyle/>
                    <a:p>
                      <a:pPr algn="ctr"/>
                      <a:r>
                        <a:rPr lang="en-US" sz="1200" b="1" dirty="0" smtClean="0"/>
                        <a:t>DOK</a:t>
                      </a:r>
                      <a:endParaRPr lang="en-US" sz="1200" b="1" dirty="0"/>
                    </a:p>
                  </a:txBody>
                  <a:tcPr marL="103632" marR="103632" marT="50292" marB="50292">
                    <a:solidFill>
                      <a:schemeClr val="bg1"/>
                    </a:solidFill>
                  </a:tcPr>
                </a:tc>
              </a:tr>
              <a:tr h="283464">
                <a:tc>
                  <a:txBody>
                    <a:bodyPr/>
                    <a:lstStyle/>
                    <a:p>
                      <a:r>
                        <a:rPr lang="en-US" sz="1200" b="1" dirty="0" smtClean="0"/>
                        <a:t>1</a:t>
                      </a:r>
                      <a:endParaRPr lang="en-US" sz="1200" b="1" dirty="0"/>
                    </a:p>
                  </a:txBody>
                  <a:tcPr marL="103632" marR="103632" marT="50292" marB="50292">
                    <a:solidFill>
                      <a:srgbClr val="FFFFCC"/>
                    </a:solidFill>
                  </a:tcPr>
                </a:tc>
                <a:tc>
                  <a:txBody>
                    <a:bodyPr/>
                    <a:lstStyle/>
                    <a:p>
                      <a:r>
                        <a:rPr lang="en-US" sz="1200" b="1" dirty="0" smtClean="0"/>
                        <a:t>Key Details</a:t>
                      </a:r>
                      <a:endParaRPr lang="en-US" sz="1200" b="1" dirty="0"/>
                    </a:p>
                  </a:txBody>
                  <a:tcPr marL="103632" marR="103632" marT="50292" marB="50292">
                    <a:solidFill>
                      <a:srgbClr val="FFFFCC"/>
                    </a:solidFill>
                  </a:tcPr>
                </a:tc>
                <a:tc>
                  <a:txBody>
                    <a:bodyPr/>
                    <a:lstStyle/>
                    <a:p>
                      <a:r>
                        <a:rPr lang="en-US" sz="1200" b="1" dirty="0" smtClean="0">
                          <a:solidFill>
                            <a:schemeClr val="tx1"/>
                          </a:solidFill>
                        </a:rPr>
                        <a:t>RL.6.1</a:t>
                      </a:r>
                      <a:r>
                        <a:rPr lang="en-US" sz="1200" b="1" baseline="0" dirty="0" smtClean="0">
                          <a:solidFill>
                            <a:schemeClr val="tx1"/>
                          </a:solidFill>
                        </a:rPr>
                        <a:t>  </a:t>
                      </a:r>
                      <a:r>
                        <a:rPr lang="en-US" sz="1200" b="1" dirty="0" smtClean="0">
                          <a:solidFill>
                            <a:schemeClr val="tx1"/>
                          </a:solidFill>
                        </a:rPr>
                        <a:t>RL.6.3 </a:t>
                      </a:r>
                      <a:r>
                        <a:rPr lang="en-US" sz="900" b="0" dirty="0" smtClean="0">
                          <a:solidFill>
                            <a:schemeClr val="tx1"/>
                          </a:solidFill>
                        </a:rPr>
                        <a:t>(can move to a DOK of 3)</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t>1-2</a:t>
                      </a:r>
                      <a:endParaRPr lang="en-US" sz="1200" b="1" dirty="0"/>
                    </a:p>
                  </a:txBody>
                  <a:tcPr marL="103632" marR="103632" marT="50292" marB="50292" anchor="ctr">
                    <a:solidFill>
                      <a:srgbClr val="FFFFCC"/>
                    </a:solidFill>
                  </a:tcPr>
                </a:tc>
              </a:tr>
              <a:tr h="283464">
                <a:tc>
                  <a:txBody>
                    <a:bodyPr/>
                    <a:lstStyle/>
                    <a:p>
                      <a:r>
                        <a:rPr lang="en-US" sz="1200" b="1" dirty="0" smtClean="0"/>
                        <a:t>2</a:t>
                      </a:r>
                      <a:endParaRPr lang="en-US" sz="1200" b="1" dirty="0"/>
                    </a:p>
                  </a:txBody>
                  <a:tcPr marL="103632" marR="103632" marT="50292" marB="50292">
                    <a:solidFill>
                      <a:srgbClr val="FFFFCC"/>
                    </a:solidFill>
                  </a:tcPr>
                </a:tc>
                <a:tc>
                  <a:txBody>
                    <a:bodyPr/>
                    <a:lstStyle/>
                    <a:p>
                      <a:r>
                        <a:rPr lang="en-US" sz="1200" b="1" dirty="0" smtClean="0"/>
                        <a:t>Central Ideas</a:t>
                      </a:r>
                      <a:endParaRPr lang="en-US" sz="1200" b="1" dirty="0"/>
                    </a:p>
                  </a:txBody>
                  <a:tcPr marL="103632" marR="103632" marT="50292" marB="50292">
                    <a:solidFill>
                      <a:srgbClr val="FFFFCC"/>
                    </a:solidFill>
                  </a:tcPr>
                </a:tc>
                <a:tc>
                  <a:txBody>
                    <a:bodyPr/>
                    <a:lstStyle/>
                    <a:p>
                      <a:r>
                        <a:rPr lang="en-US" sz="1200" b="1" dirty="0" smtClean="0">
                          <a:solidFill>
                            <a:schemeClr val="tx1"/>
                          </a:solidFill>
                        </a:rPr>
                        <a:t>RL. 6.2</a:t>
                      </a:r>
                      <a:endParaRPr lang="en-US" sz="1200" b="1" dirty="0">
                        <a:solidFill>
                          <a:schemeClr val="tx1"/>
                        </a:solidFill>
                      </a:endParaRPr>
                    </a:p>
                  </a:txBody>
                  <a:tcPr marL="103632" marR="103632" marT="50292" marB="50292">
                    <a:solidFill>
                      <a:srgbClr val="FFFFCC"/>
                    </a:solidFill>
                  </a:tcPr>
                </a:tc>
                <a:tc>
                  <a:txBody>
                    <a:bodyPr/>
                    <a:lstStyle/>
                    <a:p>
                      <a:pPr algn="ctr"/>
                      <a:r>
                        <a:rPr lang="en-US" sz="1200" b="1" dirty="0" smtClean="0"/>
                        <a:t>2</a:t>
                      </a:r>
                      <a:endParaRPr lang="en-US" sz="1200" b="1" dirty="0"/>
                    </a:p>
                  </a:txBody>
                  <a:tcPr marL="103632" marR="103632" marT="50292" marB="50292" anchor="ctr">
                    <a:solidFill>
                      <a:srgbClr val="FFFFCC"/>
                    </a:solidFill>
                  </a:tcPr>
                </a:tc>
              </a:tr>
            </a:tbl>
          </a:graphicData>
        </a:graphic>
      </p:graphicFrame>
      <p:sp>
        <p:nvSpPr>
          <p:cNvPr id="2" name="Rectangle 1"/>
          <p:cNvSpPr/>
          <p:nvPr/>
        </p:nvSpPr>
        <p:spPr>
          <a:xfrm>
            <a:off x="4114800" y="6553200"/>
            <a:ext cx="4572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657600" y="6858000"/>
            <a:ext cx="4572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2"/>
          <p:cNvSpPr txBox="1"/>
          <p:nvPr/>
        </p:nvSpPr>
        <p:spPr>
          <a:xfrm>
            <a:off x="800100" y="5638800"/>
            <a:ext cx="6172200" cy="246221"/>
          </a:xfrm>
          <a:prstGeom prst="rect">
            <a:avLst/>
          </a:prstGeom>
          <a:noFill/>
        </p:spPr>
        <p:txBody>
          <a:bodyPr wrap="square" rtlCol="0">
            <a:spAutoFit/>
          </a:bodyPr>
          <a:lst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a:lstStyle>
          <a:p>
            <a:pPr algn="ctr"/>
            <a:r>
              <a:rPr lang="en-US" sz="1000" b="1" i="1" dirty="0" smtClean="0"/>
              <a:t>Actual writing standards assessed in this assessment are boxed.</a:t>
            </a:r>
            <a:endParaRPr lang="en-US" sz="1000" b="1" i="1" dirty="0"/>
          </a:p>
        </p:txBody>
      </p:sp>
    </p:spTree>
    <p:extLst>
      <p:ext uri="{BB962C8B-B14F-4D97-AF65-F5344CB8AC3E}">
        <p14:creationId xmlns:p14="http://schemas.microsoft.com/office/powerpoint/2010/main" val="15192441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20</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347134016"/>
              </p:ext>
            </p:extLst>
          </p:nvPr>
        </p:nvGraphicFramePr>
        <p:xfrm>
          <a:off x="242887" y="162675"/>
          <a:ext cx="7043738" cy="3494925"/>
        </p:xfrm>
        <a:graphic>
          <a:graphicData uri="http://schemas.openxmlformats.org/drawingml/2006/table">
            <a:tbl>
              <a:tblPr firstRow="1" bandRow="1">
                <a:tableStyleId>{5940675A-B579-460E-94D1-54222C63F5DA}</a:tableStyleId>
              </a:tblPr>
              <a:tblGrid>
                <a:gridCol w="7043738"/>
              </a:tblGrid>
              <a:tr h="601337">
                <a:tc>
                  <a:txBody>
                    <a:bodyPr/>
                    <a:lstStyle/>
                    <a:p>
                      <a:pPr marL="0" indent="0">
                        <a:buNone/>
                      </a:pPr>
                      <a:r>
                        <a:rPr lang="en-US" sz="1400" b="1" dirty="0" smtClean="0">
                          <a:solidFill>
                            <a:schemeClr val="tx1"/>
                          </a:solidFill>
                          <a:latin typeface="Helvetica" panose="020B0604020202020204" pitchFamily="34" charset="0"/>
                          <a:cs typeface="Helvetica" panose="020B0604020202020204" pitchFamily="34" charset="0"/>
                        </a:rPr>
                        <a:t>7. </a:t>
                      </a:r>
                      <a:r>
                        <a:rPr lang="en-US" sz="1400" b="1" baseline="0" dirty="0" smtClean="0">
                          <a:solidFill>
                            <a:schemeClr val="tx1"/>
                          </a:solidFill>
                          <a:latin typeface="Helvetica" panose="020B0604020202020204" pitchFamily="34" charset="0"/>
                          <a:cs typeface="Helvetica" panose="020B0604020202020204" pitchFamily="34" charset="0"/>
                        </a:rPr>
                        <a:t> Explain the central idea of the passage </a:t>
                      </a:r>
                      <a:r>
                        <a:rPr lang="en-US" sz="1400" b="1" i="1" u="sng" baseline="0" dirty="0" smtClean="0">
                          <a:solidFill>
                            <a:schemeClr val="tx1"/>
                          </a:solidFill>
                          <a:latin typeface="Helvetica" panose="020B0604020202020204" pitchFamily="34" charset="0"/>
                          <a:cs typeface="Helvetica" panose="020B0604020202020204" pitchFamily="34" charset="0"/>
                        </a:rPr>
                        <a:t>Save the Whales</a:t>
                      </a:r>
                      <a:r>
                        <a:rPr lang="en-US" sz="1400" b="1" i="0" u="none" baseline="0" dirty="0" smtClean="0">
                          <a:solidFill>
                            <a:schemeClr val="tx1"/>
                          </a:solidFill>
                          <a:latin typeface="Helvetica" panose="020B0604020202020204" pitchFamily="34" charset="0"/>
                          <a:cs typeface="Helvetica" panose="020B0604020202020204" pitchFamily="34" charset="0"/>
                        </a:rPr>
                        <a:t> using details from the text.</a:t>
                      </a:r>
                      <a:endParaRPr lang="en-US" sz="1400" b="1" i="1" dirty="0" smtClean="0">
                        <a:solidFill>
                          <a:schemeClr val="tx1"/>
                        </a:solidFill>
                        <a:latin typeface="Helvetica" panose="020B0604020202020204" pitchFamily="34" charset="0"/>
                        <a:cs typeface="Helvetica" panose="020B0604020202020204"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9252">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0916">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8580947"/>
              </p:ext>
            </p:extLst>
          </p:nvPr>
        </p:nvGraphicFramePr>
        <p:xfrm>
          <a:off x="304800" y="5105400"/>
          <a:ext cx="7043738" cy="3449478"/>
        </p:xfrm>
        <a:graphic>
          <a:graphicData uri="http://schemas.openxmlformats.org/drawingml/2006/table">
            <a:tbl>
              <a:tblPr firstRow="1" bandRow="1">
                <a:tableStyleId>{5940675A-B579-460E-94D1-54222C63F5DA}</a:tableStyleId>
              </a:tblPr>
              <a:tblGrid>
                <a:gridCol w="7043738"/>
              </a:tblGrid>
              <a:tr h="609600">
                <a:tc>
                  <a:txBody>
                    <a:bodyPr/>
                    <a:lstStyle/>
                    <a:p>
                      <a:pPr marL="228600" marR="0" indent="-228600" algn="l" defTabSz="966612" rtl="0" eaLnBrk="1" fontAlgn="auto" latinLnBrk="0" hangingPunct="1">
                        <a:lnSpc>
                          <a:spcPct val="100000"/>
                        </a:lnSpc>
                        <a:spcBef>
                          <a:spcPts val="0"/>
                        </a:spcBef>
                        <a:spcAft>
                          <a:spcPts val="0"/>
                        </a:spcAft>
                        <a:buClrTx/>
                        <a:buSzTx/>
                        <a:buFont typeface="+mj-lt"/>
                        <a:buNone/>
                        <a:tabLst/>
                        <a:defRPr/>
                      </a:pPr>
                      <a:r>
                        <a:rPr lang="en-US" sz="1400" b="1" baseline="0" dirty="0" smtClean="0">
                          <a:solidFill>
                            <a:schemeClr val="tx1"/>
                          </a:solidFill>
                        </a:rPr>
                        <a:t>8</a:t>
                      </a:r>
                      <a:r>
                        <a:rPr lang="en-US" sz="1400" b="1" baseline="0" dirty="0" smtClean="0">
                          <a:solidFill>
                            <a:schemeClr val="tx1"/>
                          </a:solidFill>
                          <a:latin typeface="Helvetica" panose="020B0604020202020204" pitchFamily="34" charset="0"/>
                          <a:cs typeface="Helvetica" panose="020B0604020202020204" pitchFamily="34" charset="0"/>
                        </a:rPr>
                        <a:t>.  </a:t>
                      </a:r>
                      <a:r>
                        <a:rPr lang="en-US" sz="1400" b="1" dirty="0" smtClean="0">
                          <a:solidFill>
                            <a:schemeClr val="tx1"/>
                          </a:solidFill>
                          <a:latin typeface="Helvetica" panose="020B0604020202020204" pitchFamily="34" charset="0"/>
                          <a:cs typeface="Helvetica" panose="020B0604020202020204" pitchFamily="34" charset="0"/>
                        </a:rPr>
                        <a:t>Explain why rescuing</a:t>
                      </a:r>
                      <a:r>
                        <a:rPr lang="en-US" sz="1400" b="1" baseline="0" dirty="0" smtClean="0">
                          <a:solidFill>
                            <a:schemeClr val="tx1"/>
                          </a:solidFill>
                          <a:latin typeface="Helvetica" panose="020B0604020202020204" pitchFamily="34" charset="0"/>
                          <a:cs typeface="Helvetica" panose="020B0604020202020204" pitchFamily="34" charset="0"/>
                        </a:rPr>
                        <a:t> the whale might have been more difficult if the whale sightings had not been made public.</a:t>
                      </a:r>
                      <a:endParaRPr lang="en-US" sz="1400" b="1" dirty="0" smtClean="0">
                        <a:solidFill>
                          <a:schemeClr val="tx1"/>
                        </a:solidFill>
                        <a:latin typeface="Helvetica" panose="020B0604020202020204" pitchFamily="34" charset="0"/>
                        <a:cs typeface="Helvetica" panose="020B0604020202020204"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8510">
                <a:tc>
                  <a:txBody>
                    <a:bodyPr/>
                    <a:lstStyle/>
                    <a:p>
                      <a:endParaRPr lang="en-US" sz="1400" dirty="0" smtClean="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76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7026">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6284">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521363391"/>
              </p:ext>
            </p:extLst>
          </p:nvPr>
        </p:nvGraphicFramePr>
        <p:xfrm>
          <a:off x="5500045" y="8839200"/>
          <a:ext cx="1905000" cy="560832"/>
        </p:xfrm>
        <a:graphic>
          <a:graphicData uri="http://schemas.openxmlformats.org/drawingml/2006/table">
            <a:tbl>
              <a:tblPr/>
              <a:tblGrid>
                <a:gridCol w="1905000"/>
              </a:tblGrid>
              <a:tr h="0">
                <a:tc>
                  <a:txBody>
                    <a:bodyPr/>
                    <a:lstStyle/>
                    <a:p>
                      <a:pPr marL="0" marR="0" algn="ctr">
                        <a:lnSpc>
                          <a:spcPct val="115000"/>
                        </a:lnSpc>
                        <a:spcBef>
                          <a:spcPts val="0"/>
                        </a:spcBef>
                        <a:spcAft>
                          <a:spcPts val="0"/>
                        </a:spcAft>
                      </a:pPr>
                      <a:r>
                        <a:rPr lang="en-US" sz="800" b="1" i="1" dirty="0" smtClean="0">
                          <a:solidFill>
                            <a:schemeClr val="tx1"/>
                          </a:solidFill>
                          <a:effectLst/>
                          <a:latin typeface="Calibri"/>
                          <a:ea typeface="Times New Roman"/>
                          <a:cs typeface="Times New Roman"/>
                        </a:rPr>
                        <a:t>Toward RL.6.3   DOK 4- </a:t>
                      </a:r>
                      <a:r>
                        <a:rPr lang="en-US" sz="800" b="1" i="1" dirty="0">
                          <a:solidFill>
                            <a:schemeClr val="tx1"/>
                          </a:solidFill>
                          <a:effectLst/>
                          <a:latin typeface="Calibri"/>
                          <a:ea typeface="Times New Roman"/>
                          <a:cs typeface="Times New Roman"/>
                        </a:rPr>
                        <a:t>EVS</a:t>
                      </a:r>
                      <a:endParaRPr lang="en-US" sz="800" i="1" dirty="0">
                        <a:solidFill>
                          <a:schemeClr val="tx1"/>
                        </a:solidFill>
                        <a:effectLst/>
                        <a:latin typeface="Calibri"/>
                        <a:ea typeface="Calibri"/>
                        <a:cs typeface="Times New Roman"/>
                      </a:endParaRPr>
                    </a:p>
                  </a:txBody>
                  <a:tcPr marL="33440" marR="334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371734">
                <a:tc>
                  <a:txBody>
                    <a:bodyPr/>
                    <a:lstStyle/>
                    <a:p>
                      <a:pPr marL="0" marR="0" algn="l">
                        <a:lnSpc>
                          <a:spcPct val="115000"/>
                        </a:lnSpc>
                        <a:spcBef>
                          <a:spcPts val="0"/>
                        </a:spcBef>
                        <a:spcAft>
                          <a:spcPts val="0"/>
                        </a:spcAft>
                      </a:pPr>
                      <a:r>
                        <a:rPr lang="en-US" sz="800" b="1" dirty="0">
                          <a:effectLst/>
                          <a:latin typeface="Calibri"/>
                          <a:ea typeface="Times New Roman"/>
                          <a:cs typeface="Times New Roman"/>
                        </a:rPr>
                        <a:t>Justify how a character responds or changes as the plot moves </a:t>
                      </a:r>
                      <a:r>
                        <a:rPr lang="en-US" sz="800" b="1" dirty="0" smtClean="0">
                          <a:effectLst/>
                          <a:latin typeface="Calibri"/>
                          <a:ea typeface="Times New Roman"/>
                          <a:cs typeface="Times New Roman"/>
                        </a:rPr>
                        <a:t>toward </a:t>
                      </a:r>
                      <a:r>
                        <a:rPr lang="en-US" sz="800" b="1" dirty="0">
                          <a:effectLst/>
                          <a:latin typeface="Calibri"/>
                          <a:ea typeface="Times New Roman"/>
                          <a:cs typeface="Times New Roman"/>
                        </a:rPr>
                        <a:t>a resolution.</a:t>
                      </a:r>
                      <a:endParaRPr lang="en-US" sz="800" dirty="0">
                        <a:effectLst/>
                        <a:latin typeface="Calibri"/>
                        <a:ea typeface="Calibri"/>
                        <a:cs typeface="Times New Roman"/>
                      </a:endParaRPr>
                    </a:p>
                  </a:txBody>
                  <a:tcPr marL="33440" marR="334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802543298"/>
              </p:ext>
            </p:extLst>
          </p:nvPr>
        </p:nvGraphicFramePr>
        <p:xfrm>
          <a:off x="5715000" y="3733800"/>
          <a:ext cx="1592262" cy="701040"/>
        </p:xfrm>
        <a:graphic>
          <a:graphicData uri="http://schemas.openxmlformats.org/drawingml/2006/table">
            <a:tbl>
              <a:tblPr firstRow="1" firstCol="1" bandRow="1"/>
              <a:tblGrid>
                <a:gridCol w="1592262"/>
              </a:tblGrid>
              <a:tr h="134154">
                <a:tc>
                  <a:txBody>
                    <a:bodyPr/>
                    <a:lstStyle/>
                    <a:p>
                      <a:pPr marL="0" marR="0" algn="ctr">
                        <a:lnSpc>
                          <a:spcPct val="115000"/>
                        </a:lnSpc>
                        <a:spcBef>
                          <a:spcPts val="0"/>
                        </a:spcBef>
                        <a:spcAft>
                          <a:spcPts val="0"/>
                        </a:spcAft>
                      </a:pPr>
                      <a:r>
                        <a:rPr lang="en-US" sz="800" b="1" i="1" dirty="0" smtClean="0">
                          <a:solidFill>
                            <a:schemeClr val="tx1"/>
                          </a:solidFill>
                          <a:effectLst/>
                          <a:latin typeface="Calibri"/>
                          <a:ea typeface="Times New Roman"/>
                          <a:cs typeface="Times New Roman"/>
                        </a:rPr>
                        <a:t>Toward RL.6.2 DOK </a:t>
                      </a:r>
                      <a:r>
                        <a:rPr lang="en-US" sz="800" b="1" i="1" dirty="0">
                          <a:solidFill>
                            <a:schemeClr val="tx1"/>
                          </a:solidFill>
                          <a:effectLst/>
                          <a:latin typeface="Calibri"/>
                          <a:ea typeface="Times New Roman"/>
                          <a:cs typeface="Times New Roman"/>
                        </a:rPr>
                        <a:t>2 - Cl</a:t>
                      </a:r>
                      <a:endParaRPr lang="en-US" sz="800" i="1" dirty="0">
                        <a:solidFill>
                          <a:schemeClr val="tx1"/>
                        </a:solidFill>
                        <a:effectLst/>
                        <a:latin typeface="Calibri"/>
                        <a:ea typeface="Calibri"/>
                        <a:cs typeface="Times New Roman"/>
                      </a:endParaRPr>
                    </a:p>
                  </a:txBody>
                  <a:tcPr marL="33307" marR="3330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485267">
                <a:tc>
                  <a:txBody>
                    <a:bodyPr/>
                    <a:lstStyle/>
                    <a:p>
                      <a:pPr marL="0" marR="0">
                        <a:lnSpc>
                          <a:spcPct val="115000"/>
                        </a:lnSpc>
                        <a:spcBef>
                          <a:spcPts val="0"/>
                        </a:spcBef>
                        <a:spcAft>
                          <a:spcPts val="0"/>
                        </a:spcAft>
                      </a:pPr>
                      <a:r>
                        <a:rPr lang="en-US" sz="800" b="1" dirty="0">
                          <a:solidFill>
                            <a:srgbClr val="000000"/>
                          </a:solidFill>
                          <a:effectLst/>
                          <a:latin typeface="Calibri"/>
                          <a:ea typeface="Times New Roman"/>
                          <a:cs typeface="Times New Roman"/>
                        </a:rPr>
                        <a:t>Locates relevant (devoid of personal opinion) information about a central idea using particular details. </a:t>
                      </a:r>
                      <a:endParaRPr lang="en-US" sz="800" dirty="0">
                        <a:effectLst/>
                        <a:latin typeface="Calibri"/>
                        <a:ea typeface="Calibri"/>
                        <a:cs typeface="Times New Roman"/>
                      </a:endParaRPr>
                    </a:p>
                  </a:txBody>
                  <a:tcPr marL="33307" marR="3330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cxnSp>
        <p:nvCxnSpPr>
          <p:cNvPr id="8" name="Straight Connector 7"/>
          <p:cNvCxnSpPr/>
          <p:nvPr/>
        </p:nvCxnSpPr>
        <p:spPr>
          <a:xfrm>
            <a:off x="410117" y="4550229"/>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3741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21</a:t>
            </a:fld>
            <a:endParaRPr lang="en-US" dirty="0"/>
          </a:p>
        </p:txBody>
      </p:sp>
      <p:sp>
        <p:nvSpPr>
          <p:cNvPr id="5" name="Rectangle 1"/>
          <p:cNvSpPr>
            <a:spLocks noChangeArrowheads="1"/>
          </p:cNvSpPr>
          <p:nvPr/>
        </p:nvSpPr>
        <p:spPr bwMode="auto">
          <a:xfrm>
            <a:off x="426745" y="1067818"/>
            <a:ext cx="7239000" cy="8443622"/>
          </a:xfrm>
          <a:prstGeom prst="rect">
            <a:avLst/>
          </a:prstGeom>
          <a:noFill/>
          <a:ln w="9525">
            <a:noFill/>
            <a:miter lim="800000"/>
            <a:headEnd/>
            <a:tailEnd/>
          </a:ln>
          <a:effectLst/>
        </p:spPr>
        <p:txBody>
          <a:bodyPr vert="horz" wrap="square" lIns="101881" tIns="50941" rIns="101881" bIns="50941" numCol="1" anchor="ctr" anchorCtr="0" compatLnSpc="1">
            <a:prstTxWarp prst="textNoShape">
              <a:avLst/>
            </a:prstTxWarp>
            <a:spAutoFit/>
          </a:bodyPr>
          <a:lstStyle/>
          <a:p>
            <a:pPr algn="ctr"/>
            <a:r>
              <a:rPr lang="en-US" sz="1200" i="1" dirty="0" smtClean="0"/>
              <a:t>Kristen Erickson</a:t>
            </a:r>
            <a:endParaRPr lang="en-US" sz="1200" dirty="0" smtClean="0"/>
          </a:p>
          <a:p>
            <a:pPr algn="ctr"/>
            <a:endParaRPr lang="en-US" sz="1200" u="sng" dirty="0" smtClean="0"/>
          </a:p>
          <a:p>
            <a:r>
              <a:rPr lang="en-US" sz="1400" dirty="0" smtClean="0"/>
              <a:t>1</a:t>
            </a:r>
          </a:p>
          <a:p>
            <a:r>
              <a:rPr lang="en-US" sz="1400" dirty="0" smtClean="0"/>
              <a:t>A </a:t>
            </a:r>
            <a:r>
              <a:rPr lang="en-US" sz="1400" dirty="0"/>
              <a:t>flock of geese flies gracefully overhead. You wish you could see the world as they see it. You wish you could fly and be as free as they are. You wonder where they are going in such a hurry!</a:t>
            </a:r>
          </a:p>
          <a:p>
            <a:endParaRPr lang="en-US" sz="1400" dirty="0"/>
          </a:p>
          <a:p>
            <a:r>
              <a:rPr lang="en-US" sz="1400" dirty="0" smtClean="0"/>
              <a:t>2</a:t>
            </a:r>
          </a:p>
          <a:p>
            <a:r>
              <a:rPr lang="en-US" sz="1400" dirty="0" smtClean="0"/>
              <a:t>Well</a:t>
            </a:r>
            <a:r>
              <a:rPr lang="en-US" sz="1400" dirty="0"/>
              <a:t>, don't envy them too much, because they may be on a very long, tiring journey. Many geese and other birds migrate thousands of miles every year. Some travel over 7,000 miles one way! Some may travel up to 1,000 miles without even a rest stop, crossing the Gulf of Mexico or the Sahara Desert.</a:t>
            </a:r>
          </a:p>
          <a:p>
            <a:endParaRPr lang="en-US" sz="1400" dirty="0"/>
          </a:p>
          <a:p>
            <a:r>
              <a:rPr lang="en-US" sz="1400" dirty="0" smtClean="0"/>
              <a:t>3</a:t>
            </a:r>
          </a:p>
          <a:p>
            <a:r>
              <a:rPr lang="en-US" sz="1400" dirty="0" smtClean="0"/>
              <a:t>These </a:t>
            </a:r>
            <a:r>
              <a:rPr lang="en-US" sz="1400" dirty="0"/>
              <a:t>birds must follow their food supply and they must return to certain locations to breed.</a:t>
            </a:r>
          </a:p>
          <a:p>
            <a:r>
              <a:rPr lang="en-US" sz="1400" dirty="0"/>
              <a:t> </a:t>
            </a:r>
            <a:endParaRPr lang="en-US" sz="1400" dirty="0" smtClean="0"/>
          </a:p>
          <a:p>
            <a:r>
              <a:rPr lang="en-US" sz="1400" u="sng" dirty="0" smtClean="0"/>
              <a:t>They </a:t>
            </a:r>
            <a:r>
              <a:rPr lang="en-US" sz="1400" u="sng" dirty="0"/>
              <a:t>Migrate to Survive</a:t>
            </a:r>
            <a:r>
              <a:rPr lang="en-US" sz="1400" u="sng" dirty="0" smtClean="0"/>
              <a:t>!</a:t>
            </a:r>
            <a:endParaRPr lang="en-US" sz="1400" dirty="0"/>
          </a:p>
          <a:p>
            <a:r>
              <a:rPr lang="en-US" sz="1400" dirty="0" smtClean="0"/>
              <a:t>4</a:t>
            </a:r>
            <a:endParaRPr lang="en-US" sz="1400" u="sng" strike="sngStrike" dirty="0" smtClean="0"/>
          </a:p>
          <a:p>
            <a:r>
              <a:rPr lang="en-US" sz="1400" dirty="0" smtClean="0"/>
              <a:t>Besides </a:t>
            </a:r>
            <a:r>
              <a:rPr lang="en-US" sz="1400" dirty="0"/>
              <a:t>birds, some other long-distance travelers are fish, sea turtles, bears, caribou, whales, and porpoises. Some of these kinds of animals are shrinking in population. Some are in danger of disappearing forever. Scientists want to know what is happening to them and why. As part of the answer, they want to know where the animals go, how they get there, and how long they stay.</a:t>
            </a:r>
          </a:p>
          <a:p>
            <a:endParaRPr lang="en-US" sz="1400" dirty="0"/>
          </a:p>
          <a:p>
            <a:r>
              <a:rPr lang="en-US" sz="1400" dirty="0" smtClean="0"/>
              <a:t>5</a:t>
            </a:r>
          </a:p>
          <a:p>
            <a:r>
              <a:rPr lang="en-US" sz="1400" dirty="0" smtClean="0"/>
              <a:t>A </a:t>
            </a:r>
            <a:r>
              <a:rPr lang="en-US" sz="1400" dirty="0"/>
              <a:t>good way to learn about animals is to track them from space. Scientists pick individual animals and fit them with lightweight, comfortable radio transmitters. Signals from the transmitters are received by special instruments on certain satellites as they pass overhead. These satellites are operated by the National Oceanic and Atmospheric Administration (NOAA). The polar orbits of the satellites let them see nearly every part of Earth as it rotates below and receive signals from thousands of migrating animals.</a:t>
            </a:r>
          </a:p>
          <a:p>
            <a:endParaRPr lang="en-US" sz="1400" dirty="0"/>
          </a:p>
          <a:p>
            <a:r>
              <a:rPr lang="en-US" sz="1400" dirty="0" smtClean="0"/>
              <a:t>6</a:t>
            </a:r>
          </a:p>
          <a:p>
            <a:r>
              <a:rPr lang="en-US" sz="1400" dirty="0" smtClean="0"/>
              <a:t>After </a:t>
            </a:r>
            <a:r>
              <a:rPr lang="en-US" sz="1400" dirty="0"/>
              <a:t>the satellite gets the signal from the animal's transmitter, it relays the information to a ground station. The ground station then sends the information to NASA's Goddard Space Flight Center in Maryland. Goddard then sends the information about the animal to the scientists, wherever they may be.</a:t>
            </a:r>
          </a:p>
          <a:p>
            <a:endParaRPr lang="en-US" sz="1400" dirty="0"/>
          </a:p>
          <a:p>
            <a:r>
              <a:rPr lang="en-US" sz="1400" dirty="0" smtClean="0"/>
              <a:t>7</a:t>
            </a:r>
          </a:p>
          <a:p>
            <a:r>
              <a:rPr lang="en-US" sz="1400" dirty="0" smtClean="0"/>
              <a:t>Tracking </a:t>
            </a:r>
            <a:r>
              <a:rPr lang="en-US" sz="1400" dirty="0"/>
              <a:t>migrating animals using satellites may help us figure out how to make their journeys as safe as possible and help them survive</a:t>
            </a:r>
            <a:r>
              <a:rPr lang="en-US" sz="1400" dirty="0" smtClean="0"/>
              <a:t>.</a:t>
            </a:r>
            <a:endParaRPr lang="en-US" sz="1400" dirty="0"/>
          </a:p>
        </p:txBody>
      </p:sp>
      <p:sp>
        <p:nvSpPr>
          <p:cNvPr id="8" name="Rectangle 7"/>
          <p:cNvSpPr/>
          <p:nvPr/>
        </p:nvSpPr>
        <p:spPr>
          <a:xfrm>
            <a:off x="3124200" y="592630"/>
            <a:ext cx="2022660" cy="349098"/>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101881" tIns="50941" rIns="101881" bIns="50941">
            <a:spAutoFit/>
          </a:bodyPr>
          <a:lstStyle/>
          <a:p>
            <a:r>
              <a:rPr lang="en-US" sz="1600" b="1" u="sng" dirty="0">
                <a:solidFill>
                  <a:srgbClr val="002060"/>
                </a:solidFill>
              </a:rPr>
              <a:t>Animals on the Move</a:t>
            </a:r>
            <a:endParaRPr lang="en-US" sz="1600" dirty="0"/>
          </a:p>
        </p:txBody>
      </p:sp>
      <p:sp>
        <p:nvSpPr>
          <p:cNvPr id="7" name="Rectangle 6"/>
          <p:cNvSpPr/>
          <p:nvPr/>
        </p:nvSpPr>
        <p:spPr>
          <a:xfrm>
            <a:off x="2170918" y="1306215"/>
            <a:ext cx="3586163" cy="281985"/>
          </a:xfrm>
          <a:prstGeom prst="rect">
            <a:avLst/>
          </a:prstGeom>
          <a:noFill/>
        </p:spPr>
        <p:txBody>
          <a:bodyPr wrap="square" lIns="96378" tIns="48189" rIns="96378" bIns="48189">
            <a:spAutoFit/>
          </a:bodyPr>
          <a:lstStyle/>
          <a:p>
            <a:r>
              <a:rPr lang="en-US" sz="1200" dirty="0" smtClean="0"/>
              <a:t>Video Link: </a:t>
            </a:r>
            <a:r>
              <a:rPr lang="en-US" sz="1200" u="sng" dirty="0" smtClean="0"/>
              <a:t>http</a:t>
            </a:r>
            <a:r>
              <a:rPr lang="en-US" sz="1200" u="sng" dirty="0"/>
              <a:t>://spaceplace.nasa.gov/migration/en/</a:t>
            </a:r>
            <a:endParaRPr lang="en-US" sz="1200" b="1" dirty="0">
              <a:solidFill>
                <a:srgbClr val="002060"/>
              </a:solidFill>
            </a:endParaRPr>
          </a:p>
        </p:txBody>
      </p:sp>
      <p:sp>
        <p:nvSpPr>
          <p:cNvPr id="6" name="TextBox 5"/>
          <p:cNvSpPr txBox="1"/>
          <p:nvPr/>
        </p:nvSpPr>
        <p:spPr>
          <a:xfrm>
            <a:off x="5791200" y="210525"/>
            <a:ext cx="1887055" cy="861774"/>
          </a:xfrm>
          <a:prstGeom prst="rect">
            <a:avLst/>
          </a:prstGeom>
          <a:noFill/>
        </p:spPr>
        <p:txBody>
          <a:bodyPr wrap="none" rtlCol="0">
            <a:spAutoFit/>
          </a:bodyPr>
          <a:lstStyle/>
          <a:p>
            <a:r>
              <a:rPr lang="en-US" sz="1000" dirty="0" smtClean="0"/>
              <a:t>Grade </a:t>
            </a:r>
            <a:r>
              <a:rPr lang="en-US" sz="1000" dirty="0"/>
              <a:t>Equivalent: 8.0</a:t>
            </a:r>
            <a:endParaRPr lang="en-US" sz="1000" b="1" dirty="0"/>
          </a:p>
          <a:p>
            <a:r>
              <a:rPr lang="en-US" sz="1000" dirty="0"/>
              <a:t>Lexile Measure: 930L</a:t>
            </a:r>
            <a:endParaRPr lang="en-US" sz="1000" b="1" dirty="0"/>
          </a:p>
          <a:p>
            <a:r>
              <a:rPr lang="en-US" sz="1000" dirty="0"/>
              <a:t>Mean Sentence Length:13.92</a:t>
            </a:r>
            <a:endParaRPr lang="en-US" sz="1000" b="1" dirty="0"/>
          </a:p>
          <a:p>
            <a:r>
              <a:rPr lang="en-US" sz="1000" dirty="0"/>
              <a:t>Mean Log Word Frequency: 3.50</a:t>
            </a:r>
            <a:endParaRPr lang="en-US" sz="1000" b="1" dirty="0"/>
          </a:p>
          <a:p>
            <a:r>
              <a:rPr lang="en-US" sz="1000" dirty="0"/>
              <a:t>Word Count: </a:t>
            </a:r>
            <a:r>
              <a:rPr lang="en-US" sz="1000" dirty="0" smtClean="0"/>
              <a:t>334</a:t>
            </a:r>
            <a:endParaRPr lang="en-US" dirty="0"/>
          </a:p>
        </p:txBody>
      </p:sp>
    </p:spTree>
    <p:extLst>
      <p:ext uri="{BB962C8B-B14F-4D97-AF65-F5344CB8AC3E}">
        <p14:creationId xmlns:p14="http://schemas.microsoft.com/office/powerpoint/2010/main" val="24657654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22</a:t>
            </a:fld>
            <a:endParaRPr lang="en-US" dirty="0"/>
          </a:p>
        </p:txBody>
      </p:sp>
      <p:cxnSp>
        <p:nvCxnSpPr>
          <p:cNvPr id="11" name="Straight Connector 10"/>
          <p:cNvCxnSpPr/>
          <p:nvPr/>
        </p:nvCxnSpPr>
        <p:spPr>
          <a:xfrm>
            <a:off x="410117" y="4789715"/>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506016" y="685800"/>
            <a:ext cx="5890022" cy="2780533"/>
          </a:xfrm>
          <a:prstGeom prst="rect">
            <a:avLst/>
          </a:prstGeom>
        </p:spPr>
        <p:txBody>
          <a:bodyPr wrap="square" lIns="101881" tIns="50941" rIns="101881" bIns="50941">
            <a:spAutoFit/>
          </a:bodyPr>
          <a:lstStyle/>
          <a:p>
            <a:endParaRPr lang="en-US" sz="1600" dirty="0">
              <a:latin typeface="Helvetica" pitchFamily="34" charset="0"/>
              <a:cs typeface="Helvetica" pitchFamily="34" charset="0"/>
            </a:endParaRPr>
          </a:p>
          <a:p>
            <a:pPr marL="240944" indent="-240944"/>
            <a:r>
              <a:rPr lang="en-US" sz="1900" b="1" dirty="0" smtClean="0">
                <a:latin typeface="Helvetica" pitchFamily="34" charset="0"/>
                <a:cs typeface="Helvetica" pitchFamily="34" charset="0"/>
              </a:rPr>
              <a:t>9. </a:t>
            </a:r>
            <a:r>
              <a:rPr lang="en-US" sz="1700" b="1" dirty="0">
                <a:latin typeface="Helvetica" pitchFamily="34" charset="0"/>
                <a:cs typeface="Helvetica" pitchFamily="34" charset="0"/>
              </a:rPr>
              <a:t>Which statement best explains why </a:t>
            </a:r>
            <a:r>
              <a:rPr lang="en-US" sz="1700" b="1" dirty="0" smtClean="0">
                <a:latin typeface="Helvetica" pitchFamily="34" charset="0"/>
                <a:cs typeface="Helvetica" pitchFamily="34" charset="0"/>
              </a:rPr>
              <a:t>scientists </a:t>
            </a:r>
            <a:r>
              <a:rPr lang="en-US" sz="1700" b="1" dirty="0">
                <a:latin typeface="Helvetica" pitchFamily="34" charset="0"/>
                <a:cs typeface="Helvetica" pitchFamily="34" charset="0"/>
              </a:rPr>
              <a:t>are studying migration patterns of animals?</a:t>
            </a:r>
          </a:p>
          <a:p>
            <a:pPr marL="240944" indent="-240944"/>
            <a:endParaRPr lang="en-US" sz="1700" b="1" dirty="0">
              <a:latin typeface="Helvetica" pitchFamily="34" charset="0"/>
              <a:cs typeface="Helvetica" pitchFamily="34" charset="0"/>
            </a:endParaRPr>
          </a:p>
          <a:p>
            <a:pPr marL="599015" indent="-361417">
              <a:buFont typeface="+mj-lt"/>
              <a:buAutoNum type="alphaUcPeriod"/>
            </a:pPr>
            <a:r>
              <a:rPr lang="en-US" sz="1500" dirty="0">
                <a:latin typeface="Helvetica" pitchFamily="34" charset="0"/>
                <a:cs typeface="Helvetica" pitchFamily="34" charset="0"/>
              </a:rPr>
              <a:t>To trace their food supply and breeding locations. </a:t>
            </a:r>
          </a:p>
          <a:p>
            <a:pPr marL="599015" indent="-361417">
              <a:buFont typeface="+mj-lt"/>
              <a:buAutoNum type="alphaUcPeriod"/>
            </a:pPr>
            <a:endParaRPr lang="en-US" sz="1500" dirty="0">
              <a:latin typeface="Helvetica" pitchFamily="34" charset="0"/>
              <a:cs typeface="Helvetica" pitchFamily="34" charset="0"/>
            </a:endParaRPr>
          </a:p>
          <a:p>
            <a:pPr marL="599015" indent="-361417">
              <a:buFont typeface="+mj-lt"/>
              <a:buAutoNum type="alphaUcPeriod"/>
            </a:pPr>
            <a:r>
              <a:rPr lang="en-US" sz="1500" dirty="0">
                <a:latin typeface="Helvetica" pitchFamily="34" charset="0"/>
                <a:cs typeface="Helvetica" pitchFamily="34" charset="0"/>
              </a:rPr>
              <a:t>Scientists want to know what is happening to them and why.</a:t>
            </a:r>
          </a:p>
          <a:p>
            <a:pPr marL="599015" indent="-361417">
              <a:buFont typeface="+mj-lt"/>
              <a:buAutoNum type="alphaUcPeriod"/>
            </a:pPr>
            <a:endParaRPr lang="en-US" sz="1500" dirty="0">
              <a:latin typeface="Helvetica" pitchFamily="34" charset="0"/>
              <a:cs typeface="Helvetica" pitchFamily="34" charset="0"/>
            </a:endParaRPr>
          </a:p>
          <a:p>
            <a:pPr marL="599015" indent="-361417">
              <a:buFont typeface="+mj-lt"/>
              <a:buAutoNum type="alphaUcPeriod"/>
            </a:pPr>
            <a:r>
              <a:rPr lang="en-US" sz="1500" dirty="0">
                <a:latin typeface="Helvetica" pitchFamily="34" charset="0"/>
                <a:cs typeface="Helvetica" pitchFamily="34" charset="0"/>
              </a:rPr>
              <a:t>Scientists want to know how far migrating animals travel. </a:t>
            </a:r>
          </a:p>
          <a:p>
            <a:pPr marL="599015" indent="-361417">
              <a:buFont typeface="+mj-lt"/>
              <a:buAutoNum type="alphaUcPeriod"/>
            </a:pPr>
            <a:endParaRPr lang="en-US" sz="1500" dirty="0">
              <a:latin typeface="Helvetica" pitchFamily="34" charset="0"/>
              <a:cs typeface="Helvetica" pitchFamily="34" charset="0"/>
            </a:endParaRPr>
          </a:p>
          <a:p>
            <a:pPr marL="599015" indent="-361417">
              <a:buFont typeface="+mj-lt"/>
              <a:buAutoNum type="alphaUcPeriod"/>
            </a:pPr>
            <a:r>
              <a:rPr lang="en-US" sz="1500" dirty="0">
                <a:latin typeface="Helvetica" pitchFamily="34" charset="0"/>
                <a:cs typeface="Helvetica" pitchFamily="34" charset="0"/>
              </a:rPr>
              <a:t>Some animals migrate thousands of miles every year. </a:t>
            </a:r>
          </a:p>
        </p:txBody>
      </p:sp>
      <p:graphicFrame>
        <p:nvGraphicFramePr>
          <p:cNvPr id="16" name="Table 15"/>
          <p:cNvGraphicFramePr>
            <a:graphicFrameLocks noGrp="1"/>
          </p:cNvGraphicFramePr>
          <p:nvPr>
            <p:extLst>
              <p:ext uri="{D42A27DB-BD31-4B8C-83A1-F6EECF244321}">
                <p14:modId xmlns:p14="http://schemas.microsoft.com/office/powerpoint/2010/main" val="1361299276"/>
              </p:ext>
            </p:extLst>
          </p:nvPr>
        </p:nvGraphicFramePr>
        <p:xfrm>
          <a:off x="5300662" y="3810000"/>
          <a:ext cx="1862138" cy="473202"/>
        </p:xfrm>
        <a:graphic>
          <a:graphicData uri="http://schemas.openxmlformats.org/drawingml/2006/table">
            <a:tbl>
              <a:tblPr/>
              <a:tblGrid>
                <a:gridCol w="1862138"/>
              </a:tblGrid>
              <a:tr h="76200">
                <a:tc>
                  <a:txBody>
                    <a:bodyPr/>
                    <a:lstStyle/>
                    <a:p>
                      <a:pPr marL="0" marR="0" algn="ctr">
                        <a:lnSpc>
                          <a:spcPct val="115000"/>
                        </a:lnSpc>
                        <a:spcBef>
                          <a:spcPts val="0"/>
                        </a:spcBef>
                        <a:spcAft>
                          <a:spcPts val="0"/>
                        </a:spcAft>
                      </a:pPr>
                      <a:r>
                        <a:rPr lang="en-US" sz="900" b="1" i="1" dirty="0" smtClean="0">
                          <a:solidFill>
                            <a:schemeClr val="tx1"/>
                          </a:solidFill>
                          <a:latin typeface="Calibri"/>
                          <a:ea typeface="Times New Roman"/>
                          <a:cs typeface="Times New Roman"/>
                        </a:rPr>
                        <a:t>Toward RI.6.1      DOK 2 -</a:t>
                      </a:r>
                      <a:r>
                        <a:rPr lang="en-US" sz="900" b="1" i="1" baseline="0" dirty="0" smtClean="0">
                          <a:solidFill>
                            <a:schemeClr val="tx1"/>
                          </a:solidFill>
                          <a:latin typeface="Calibri"/>
                          <a:ea typeface="Times New Roman"/>
                          <a:cs typeface="Times New Roman"/>
                        </a:rPr>
                        <a:t> </a:t>
                      </a:r>
                      <a:r>
                        <a:rPr lang="en-US" sz="900" b="1" i="1" dirty="0" err="1" smtClean="0">
                          <a:solidFill>
                            <a:schemeClr val="tx1"/>
                          </a:solidFill>
                          <a:latin typeface="Calibri"/>
                          <a:ea typeface="Times New Roman"/>
                          <a:cs typeface="Times New Roman"/>
                        </a:rPr>
                        <a:t>Cj</a:t>
                      </a:r>
                      <a:endParaRPr lang="en-US" sz="900" b="1" i="1" dirty="0">
                        <a:solidFill>
                          <a:schemeClr val="tx1"/>
                        </a:solidFill>
                        <a:latin typeface="Calibri"/>
                        <a:ea typeface="Calibri"/>
                        <a:cs typeface="Times New Roman"/>
                      </a:endParaRPr>
                    </a:p>
                  </a:txBody>
                  <a:tcPr marL="32363" marR="323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268319">
                <a:tc>
                  <a:txBody>
                    <a:bodyPr/>
                    <a:lstStyle/>
                    <a:p>
                      <a:pPr marL="0" marR="0">
                        <a:lnSpc>
                          <a:spcPct val="115000"/>
                        </a:lnSpc>
                        <a:spcBef>
                          <a:spcPts val="0"/>
                        </a:spcBef>
                        <a:spcAft>
                          <a:spcPts val="0"/>
                        </a:spcAft>
                      </a:pPr>
                      <a:r>
                        <a:rPr lang="en-US" sz="900" dirty="0" smtClean="0">
                          <a:solidFill>
                            <a:srgbClr val="000000"/>
                          </a:solidFill>
                          <a:latin typeface="+mn-lt"/>
                          <a:ea typeface="Times New Roman"/>
                          <a:cs typeface="Times New Roman"/>
                        </a:rPr>
                        <a:t>Make basic (explicit) inferences drawn from the text.</a:t>
                      </a:r>
                    </a:p>
                  </a:txBody>
                  <a:tcPr marR="323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18" name="Oval 17"/>
          <p:cNvSpPr/>
          <p:nvPr/>
        </p:nvSpPr>
        <p:spPr>
          <a:xfrm>
            <a:off x="516633" y="180441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524395" y="224213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504901" y="270164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1" name="Oval 20"/>
          <p:cNvSpPr/>
          <p:nvPr/>
        </p:nvSpPr>
        <p:spPr>
          <a:xfrm>
            <a:off x="526134" y="31242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475099" y="634856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485775" y="678542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484152" y="725140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5" name="Oval 24"/>
          <p:cNvSpPr/>
          <p:nvPr/>
        </p:nvSpPr>
        <p:spPr>
          <a:xfrm>
            <a:off x="485775" y="766354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6" name="Rectangle 25"/>
          <p:cNvSpPr/>
          <p:nvPr/>
        </p:nvSpPr>
        <p:spPr>
          <a:xfrm>
            <a:off x="491966" y="5474739"/>
            <a:ext cx="6080284" cy="2734367"/>
          </a:xfrm>
          <a:prstGeom prst="rect">
            <a:avLst/>
          </a:prstGeom>
        </p:spPr>
        <p:txBody>
          <a:bodyPr wrap="square" lIns="101881" tIns="50941" rIns="101881" bIns="50941">
            <a:spAutoFit/>
          </a:bodyPr>
          <a:lstStyle/>
          <a:p>
            <a:pPr marL="404813" indent="-404813"/>
            <a:r>
              <a:rPr lang="en-US" sz="1700" b="1" dirty="0" smtClean="0">
                <a:latin typeface="Helvetica" pitchFamily="34" charset="0"/>
                <a:cs typeface="Helvetica" pitchFamily="34" charset="0"/>
              </a:rPr>
              <a:t>10.  Why </a:t>
            </a:r>
            <a:r>
              <a:rPr lang="en-US" sz="1700" b="1" dirty="0">
                <a:latin typeface="Helvetica" pitchFamily="34" charset="0"/>
                <a:cs typeface="Helvetica" pitchFamily="34" charset="0"/>
              </a:rPr>
              <a:t>might the author have mentioned fish, sea </a:t>
            </a:r>
            <a:r>
              <a:rPr lang="en-US" sz="1700" b="1" dirty="0" smtClean="0">
                <a:latin typeface="Helvetica" pitchFamily="34" charset="0"/>
                <a:cs typeface="Helvetica" pitchFamily="34" charset="0"/>
              </a:rPr>
              <a:t>   turtles</a:t>
            </a:r>
            <a:r>
              <a:rPr lang="en-US" sz="1700" b="1" dirty="0">
                <a:latin typeface="Helvetica" pitchFamily="34" charset="0"/>
                <a:cs typeface="Helvetica" pitchFamily="34" charset="0"/>
              </a:rPr>
              <a:t>, bears and other animals in this passage?</a:t>
            </a:r>
          </a:p>
          <a:p>
            <a:pPr marL="361417" indent="-361417">
              <a:buAutoNum type="arabicPeriod" startAt="3"/>
            </a:pPr>
            <a:endParaRPr lang="en-US" sz="1700" b="1" dirty="0">
              <a:latin typeface="Helvetica" pitchFamily="34" charset="0"/>
              <a:cs typeface="Helvetica" pitchFamily="34" charset="0"/>
            </a:endParaRPr>
          </a:p>
          <a:p>
            <a:pPr marL="664270" indent="-361417">
              <a:buFont typeface="+mj-lt"/>
              <a:buAutoNum type="alphaUcPeriod"/>
            </a:pPr>
            <a:r>
              <a:rPr lang="en-US" sz="1500" dirty="0">
                <a:latin typeface="Helvetica" pitchFamily="34" charset="0"/>
                <a:cs typeface="Helvetica" pitchFamily="34" charset="0"/>
              </a:rPr>
              <a:t>Geese fly but other animals walk or swim to travel.</a:t>
            </a:r>
          </a:p>
          <a:p>
            <a:pPr marL="664270" indent="-361417">
              <a:buFont typeface="+mj-lt"/>
              <a:buAutoNum type="alphaUcPeriod"/>
            </a:pPr>
            <a:endParaRPr lang="en-US" sz="1500" dirty="0">
              <a:latin typeface="Helvetica" pitchFamily="34" charset="0"/>
              <a:cs typeface="Helvetica" pitchFamily="34" charset="0"/>
            </a:endParaRPr>
          </a:p>
          <a:p>
            <a:pPr marL="664271" indent="-361417">
              <a:buFont typeface="+mj-lt"/>
              <a:buAutoNum type="alphaUcPeriod"/>
            </a:pPr>
            <a:r>
              <a:rPr lang="en-US" sz="1500" dirty="0">
                <a:latin typeface="Helvetica" pitchFamily="34" charset="0"/>
                <a:cs typeface="Helvetica" pitchFamily="34" charset="0"/>
              </a:rPr>
              <a:t>The author mentions other animals they are studying.</a:t>
            </a:r>
          </a:p>
          <a:p>
            <a:pPr marL="664271" indent="-361417">
              <a:buFont typeface="+mj-lt"/>
              <a:buAutoNum type="alphaUcPeriod"/>
            </a:pPr>
            <a:endParaRPr lang="en-US" sz="1500" dirty="0">
              <a:latin typeface="Helvetica" pitchFamily="34" charset="0"/>
              <a:cs typeface="Helvetica" pitchFamily="34" charset="0"/>
            </a:endParaRPr>
          </a:p>
          <a:p>
            <a:pPr marL="664270" indent="-361417">
              <a:buFont typeface="+mj-lt"/>
              <a:buAutoNum type="alphaUcPeriod"/>
            </a:pPr>
            <a:r>
              <a:rPr lang="en-US" sz="1500" dirty="0">
                <a:latin typeface="Helvetica" pitchFamily="34" charset="0"/>
                <a:cs typeface="Helvetica" pitchFamily="34" charset="0"/>
              </a:rPr>
              <a:t>Scientists want to know where all of the animals go.</a:t>
            </a:r>
          </a:p>
          <a:p>
            <a:pPr marL="664270" indent="-361417">
              <a:buFont typeface="+mj-lt"/>
              <a:buAutoNum type="alphaUcPeriod"/>
            </a:pPr>
            <a:endParaRPr lang="en-US" sz="1500" dirty="0">
              <a:latin typeface="Helvetica" pitchFamily="34" charset="0"/>
              <a:cs typeface="Helvetica" pitchFamily="34" charset="0"/>
            </a:endParaRPr>
          </a:p>
          <a:p>
            <a:pPr marL="664270" indent="-361417">
              <a:buFont typeface="+mj-lt"/>
              <a:buAutoNum type="alphaUcPeriod"/>
            </a:pPr>
            <a:r>
              <a:rPr lang="en-US" sz="1500" dirty="0">
                <a:latin typeface="Helvetica" pitchFamily="34" charset="0"/>
                <a:cs typeface="Helvetica" pitchFamily="34" charset="0"/>
              </a:rPr>
              <a:t>The author wants the reader to know that geese are not the only animal that migrates.</a:t>
            </a:r>
          </a:p>
        </p:txBody>
      </p:sp>
      <p:graphicFrame>
        <p:nvGraphicFramePr>
          <p:cNvPr id="27" name="Table 26"/>
          <p:cNvGraphicFramePr>
            <a:graphicFrameLocks noGrp="1"/>
          </p:cNvGraphicFramePr>
          <p:nvPr>
            <p:extLst>
              <p:ext uri="{D42A27DB-BD31-4B8C-83A1-F6EECF244321}">
                <p14:modId xmlns:p14="http://schemas.microsoft.com/office/powerpoint/2010/main" val="1911014342"/>
              </p:ext>
            </p:extLst>
          </p:nvPr>
        </p:nvGraphicFramePr>
        <p:xfrm>
          <a:off x="5681662" y="8382000"/>
          <a:ext cx="1557338" cy="630936"/>
        </p:xfrm>
        <a:graphic>
          <a:graphicData uri="http://schemas.openxmlformats.org/drawingml/2006/table">
            <a:tbl>
              <a:tblPr/>
              <a:tblGrid>
                <a:gridCol w="1557338"/>
              </a:tblGrid>
              <a:tr h="110585">
                <a:tc>
                  <a:txBody>
                    <a:bodyPr/>
                    <a:lstStyle/>
                    <a:p>
                      <a:pPr marL="0" marR="0" algn="l">
                        <a:lnSpc>
                          <a:spcPct val="115000"/>
                        </a:lnSpc>
                        <a:spcBef>
                          <a:spcPts val="0"/>
                        </a:spcBef>
                        <a:spcAft>
                          <a:spcPts val="0"/>
                        </a:spcAft>
                      </a:pPr>
                      <a:r>
                        <a:rPr lang="en-US" sz="900" b="1" i="1" dirty="0" smtClean="0">
                          <a:solidFill>
                            <a:schemeClr val="tx1"/>
                          </a:solidFill>
                          <a:latin typeface="Calibri"/>
                          <a:ea typeface="Times New Roman"/>
                          <a:cs typeface="Times New Roman"/>
                        </a:rPr>
                        <a:t>Toward RI.6.1  </a:t>
                      </a:r>
                      <a:r>
                        <a:rPr lang="en-US" sz="900" b="1" i="1" baseline="0" dirty="0" smtClean="0">
                          <a:solidFill>
                            <a:schemeClr val="tx1"/>
                          </a:solidFill>
                          <a:latin typeface="Calibri"/>
                          <a:ea typeface="Times New Roman"/>
                          <a:cs typeface="Times New Roman"/>
                        </a:rPr>
                        <a:t> DOK 2-</a:t>
                      </a:r>
                      <a:r>
                        <a:rPr lang="en-US" sz="900" b="1" i="1" dirty="0" smtClean="0">
                          <a:solidFill>
                            <a:schemeClr val="tx1"/>
                          </a:solidFill>
                          <a:latin typeface="Calibri"/>
                          <a:ea typeface="Times New Roman"/>
                          <a:cs typeface="Times New Roman"/>
                        </a:rPr>
                        <a:t>Cl</a:t>
                      </a:r>
                      <a:endParaRPr lang="en-US" sz="900" b="1" i="1" dirty="0">
                        <a:solidFill>
                          <a:schemeClr val="tx1"/>
                        </a:solidFill>
                        <a:latin typeface="Calibri"/>
                        <a:ea typeface="Calibri"/>
                        <a:cs typeface="Times New Roman"/>
                      </a:endParaRPr>
                    </a:p>
                  </a:txBody>
                  <a:tcPr marR="323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01752">
                <a:tc>
                  <a:txBody>
                    <a:bodyPr/>
                    <a:lstStyle/>
                    <a:p>
                      <a:pPr marL="0" marR="0">
                        <a:lnSpc>
                          <a:spcPct val="115000"/>
                        </a:lnSpc>
                        <a:spcBef>
                          <a:spcPts val="0"/>
                        </a:spcBef>
                        <a:spcAft>
                          <a:spcPts val="1200"/>
                        </a:spcAft>
                      </a:pPr>
                      <a:r>
                        <a:rPr lang="en-US" sz="900" dirty="0" smtClean="0">
                          <a:solidFill>
                            <a:srgbClr val="000000"/>
                          </a:solidFill>
                          <a:latin typeface="+mn-lt"/>
                          <a:ea typeface="Times New Roman"/>
                          <a:cs typeface="Times New Roman"/>
                        </a:rPr>
                        <a:t>Locate information to support analysis of explicit-implicit inferences.</a:t>
                      </a:r>
                    </a:p>
                  </a:txBody>
                  <a:tcPr marR="323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30755611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23</a:t>
            </a:fld>
            <a:endParaRPr lang="en-US" dirty="0"/>
          </a:p>
        </p:txBody>
      </p:sp>
      <p:cxnSp>
        <p:nvCxnSpPr>
          <p:cNvPr id="10" name="Straight Connector 9"/>
          <p:cNvCxnSpPr/>
          <p:nvPr/>
        </p:nvCxnSpPr>
        <p:spPr>
          <a:xfrm>
            <a:off x="479672" y="4789715"/>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476250" y="381000"/>
            <a:ext cx="6457950" cy="3196031"/>
          </a:xfrm>
          <a:prstGeom prst="rect">
            <a:avLst/>
          </a:prstGeom>
        </p:spPr>
        <p:txBody>
          <a:bodyPr wrap="square" lIns="101881" tIns="50941" rIns="101881" bIns="50941">
            <a:spAutoFit/>
          </a:bodyPr>
          <a:lstStyle/>
          <a:p>
            <a:pPr marL="347663" indent="-347663"/>
            <a:r>
              <a:rPr lang="en-US" sz="1700" b="1" dirty="0" smtClean="0">
                <a:latin typeface="Helvetica" pitchFamily="34" charset="0"/>
                <a:cs typeface="Helvetica" pitchFamily="34" charset="0"/>
              </a:rPr>
              <a:t>11. </a:t>
            </a:r>
            <a:r>
              <a:rPr lang="en-US" sz="1700" b="1" dirty="0">
                <a:latin typeface="Helvetica" pitchFamily="34" charset="0"/>
                <a:cs typeface="Helvetica" pitchFamily="34" charset="0"/>
              </a:rPr>
              <a:t>What details from the passage best support the idea that migration is </a:t>
            </a:r>
            <a:r>
              <a:rPr lang="en-US" sz="1700" b="1" dirty="0" smtClean="0">
                <a:latin typeface="Helvetica" pitchFamily="34" charset="0"/>
                <a:cs typeface="Helvetica" pitchFamily="34" charset="0"/>
              </a:rPr>
              <a:t>long distance</a:t>
            </a:r>
            <a:r>
              <a:rPr lang="en-US" sz="1700" b="1" dirty="0">
                <a:latin typeface="Helvetica" pitchFamily="34" charset="0"/>
                <a:cs typeface="Helvetica" pitchFamily="34" charset="0"/>
              </a:rPr>
              <a:t>?</a:t>
            </a:r>
            <a:endParaRPr lang="en-US" sz="1700" dirty="0">
              <a:latin typeface="Helvetica" pitchFamily="34" charset="0"/>
              <a:cs typeface="Helvetica" pitchFamily="34" charset="0"/>
            </a:endParaRPr>
          </a:p>
          <a:p>
            <a:pPr marL="240944" indent="-240944"/>
            <a:endParaRPr lang="en-US" sz="1700" dirty="0">
              <a:latin typeface="Helvetica" pitchFamily="34" charset="0"/>
              <a:cs typeface="Helvetica" pitchFamily="34" charset="0"/>
            </a:endParaRPr>
          </a:p>
          <a:p>
            <a:pPr marL="602361" indent="-361417">
              <a:buFont typeface="+mj-lt"/>
              <a:buAutoNum type="alphaUcPeriod"/>
            </a:pPr>
            <a:r>
              <a:rPr lang="en-US" sz="1500" dirty="0">
                <a:latin typeface="Helvetica" pitchFamily="34" charset="0"/>
                <a:cs typeface="Helvetica" pitchFamily="34" charset="0"/>
              </a:rPr>
              <a:t>Many geese and other birds migrate thousands of miles </a:t>
            </a:r>
            <a:r>
              <a:rPr lang="en-US" sz="1500" dirty="0" smtClean="0">
                <a:latin typeface="Helvetica" pitchFamily="34" charset="0"/>
                <a:cs typeface="Helvetica" pitchFamily="34" charset="0"/>
              </a:rPr>
              <a:t>every </a:t>
            </a:r>
            <a:r>
              <a:rPr lang="en-US" sz="1500" dirty="0">
                <a:latin typeface="Helvetica" pitchFamily="34" charset="0"/>
                <a:cs typeface="Helvetica" pitchFamily="34" charset="0"/>
              </a:rPr>
              <a:t>year.  Some may travel up to 1,000 miles without even a rest stop. </a:t>
            </a:r>
          </a:p>
          <a:p>
            <a:pPr marL="602361" indent="-361417">
              <a:buFont typeface="+mj-lt"/>
              <a:buAutoNum type="alphaUcPeriod"/>
            </a:pPr>
            <a:endParaRPr lang="en-US" sz="1500" dirty="0">
              <a:latin typeface="Helvetica" pitchFamily="34" charset="0"/>
              <a:cs typeface="Helvetica" pitchFamily="34" charset="0"/>
            </a:endParaRPr>
          </a:p>
          <a:p>
            <a:pPr marL="602361" indent="-361417">
              <a:buFont typeface="+mj-lt"/>
              <a:buAutoNum type="alphaUcPeriod"/>
            </a:pPr>
            <a:r>
              <a:rPr lang="en-US" sz="1500" dirty="0">
                <a:latin typeface="Helvetica" pitchFamily="34" charset="0"/>
                <a:cs typeface="Helvetica" pitchFamily="34" charset="0"/>
              </a:rPr>
              <a:t>Some animals travel while others stay in one location.</a:t>
            </a:r>
          </a:p>
          <a:p>
            <a:pPr marL="602361" indent="-361417">
              <a:buFont typeface="+mj-lt"/>
              <a:buAutoNum type="alphaUcPeriod"/>
            </a:pPr>
            <a:endParaRPr lang="en-US" sz="1500" dirty="0">
              <a:latin typeface="Helvetica" pitchFamily="34" charset="0"/>
              <a:cs typeface="Helvetica" pitchFamily="34" charset="0"/>
            </a:endParaRPr>
          </a:p>
          <a:p>
            <a:pPr marL="602361" indent="-361417">
              <a:buFont typeface="+mj-lt"/>
              <a:buAutoNum type="alphaUcPeriod"/>
            </a:pPr>
            <a:r>
              <a:rPr lang="en-US" sz="1500" dirty="0">
                <a:latin typeface="Helvetica" pitchFamily="34" charset="0"/>
                <a:cs typeface="Helvetica" pitchFamily="34" charset="0"/>
              </a:rPr>
              <a:t>Geese have a long tiring journey.  You wonder where they are going in such a hurry! </a:t>
            </a:r>
          </a:p>
          <a:p>
            <a:pPr marL="602361" indent="-361417">
              <a:buFont typeface="+mj-lt"/>
              <a:buAutoNum type="alphaUcPeriod"/>
            </a:pPr>
            <a:endParaRPr lang="en-US" sz="1500" dirty="0">
              <a:latin typeface="Helvetica" pitchFamily="34" charset="0"/>
              <a:cs typeface="Helvetica" pitchFamily="34" charset="0"/>
            </a:endParaRPr>
          </a:p>
          <a:p>
            <a:pPr marL="605707" indent="-361417">
              <a:buFont typeface="+mj-lt"/>
              <a:buAutoNum type="alphaUcPeriod"/>
            </a:pPr>
            <a:r>
              <a:rPr lang="en-US" sz="1500" dirty="0">
                <a:latin typeface="Helvetica" pitchFamily="34" charset="0"/>
                <a:cs typeface="Helvetica" pitchFamily="34" charset="0"/>
              </a:rPr>
              <a:t>Scientist want to know how animals get to a new location and how long they stay.</a:t>
            </a:r>
          </a:p>
        </p:txBody>
      </p:sp>
      <p:graphicFrame>
        <p:nvGraphicFramePr>
          <p:cNvPr id="15" name="Table 14"/>
          <p:cNvGraphicFramePr>
            <a:graphicFrameLocks noGrp="1"/>
          </p:cNvGraphicFramePr>
          <p:nvPr>
            <p:extLst>
              <p:ext uri="{D42A27DB-BD31-4B8C-83A1-F6EECF244321}">
                <p14:modId xmlns:p14="http://schemas.microsoft.com/office/powerpoint/2010/main" val="1615088760"/>
              </p:ext>
            </p:extLst>
          </p:nvPr>
        </p:nvGraphicFramePr>
        <p:xfrm>
          <a:off x="5257939" y="3733800"/>
          <a:ext cx="1652587" cy="788670"/>
        </p:xfrm>
        <a:graphic>
          <a:graphicData uri="http://schemas.openxmlformats.org/drawingml/2006/table">
            <a:tbl>
              <a:tblPr/>
              <a:tblGrid>
                <a:gridCol w="1652587"/>
              </a:tblGrid>
              <a:tr h="145670">
                <a:tc>
                  <a:txBody>
                    <a:bodyPr/>
                    <a:lstStyle/>
                    <a:p>
                      <a:pPr marL="0" marR="0" algn="ctr">
                        <a:lnSpc>
                          <a:spcPct val="115000"/>
                        </a:lnSpc>
                        <a:spcBef>
                          <a:spcPts val="0"/>
                        </a:spcBef>
                        <a:spcAft>
                          <a:spcPts val="0"/>
                        </a:spcAft>
                      </a:pPr>
                      <a:r>
                        <a:rPr lang="en-US" sz="900" b="1" dirty="0" smtClean="0">
                          <a:solidFill>
                            <a:srgbClr val="000000"/>
                          </a:solidFill>
                          <a:effectLst/>
                          <a:latin typeface="Calibri"/>
                          <a:ea typeface="Times New Roman"/>
                          <a:cs typeface="Times New Roman"/>
                        </a:rPr>
                        <a:t>Toward RI.6.2  DOK </a:t>
                      </a:r>
                      <a:r>
                        <a:rPr lang="en-US" sz="900" b="1" dirty="0">
                          <a:solidFill>
                            <a:srgbClr val="000000"/>
                          </a:solidFill>
                          <a:effectLst/>
                          <a:latin typeface="Calibri"/>
                          <a:ea typeface="Times New Roman"/>
                          <a:cs typeface="Times New Roman"/>
                        </a:rPr>
                        <a:t>1 - </a:t>
                      </a:r>
                      <a:r>
                        <a:rPr lang="en-US" sz="900" b="1" dirty="0" err="1">
                          <a:solidFill>
                            <a:srgbClr val="000000"/>
                          </a:solidFill>
                          <a:effectLst/>
                          <a:latin typeface="Calibri"/>
                          <a:ea typeface="Times New Roman"/>
                          <a:cs typeface="Times New Roman"/>
                        </a:rPr>
                        <a:t>C</a:t>
                      </a:r>
                      <a:r>
                        <a:rPr lang="en-US" sz="900" dirty="0" err="1">
                          <a:solidFill>
                            <a:srgbClr val="000000"/>
                          </a:solidFill>
                          <a:effectLst/>
                          <a:latin typeface="Calibri"/>
                          <a:ea typeface="Times New Roman"/>
                          <a:cs typeface="Times New Roman"/>
                        </a:rPr>
                        <a:t>f</a:t>
                      </a:r>
                      <a:endParaRPr lang="en-US" sz="900" dirty="0">
                        <a:effectLst/>
                        <a:latin typeface="Calibri"/>
                        <a:ea typeface="Calibri"/>
                        <a:cs typeface="Times New Roman"/>
                      </a:endParaRPr>
                    </a:p>
                  </a:txBody>
                  <a:tcPr marL="34446" marR="3444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402840">
                <a:tc>
                  <a:txBody>
                    <a:bodyPr/>
                    <a:lstStyle/>
                    <a:p>
                      <a:pPr marL="0" marR="0" algn="l">
                        <a:lnSpc>
                          <a:spcPct val="115000"/>
                        </a:lnSpc>
                        <a:spcBef>
                          <a:spcPts val="0"/>
                        </a:spcBef>
                        <a:spcAft>
                          <a:spcPts val="1200"/>
                        </a:spcAft>
                      </a:pPr>
                      <a:r>
                        <a:rPr lang="en-US" sz="900" b="0" dirty="0">
                          <a:solidFill>
                            <a:schemeClr val="tx1"/>
                          </a:solidFill>
                          <a:effectLst/>
                          <a:latin typeface="Calibri"/>
                          <a:ea typeface="Times New Roman"/>
                          <a:cs typeface="Times New Roman"/>
                        </a:rPr>
                        <a:t>Answers who, what, where, when or how questions about a central idea using supporting details as evidence </a:t>
                      </a:r>
                      <a:r>
                        <a:rPr lang="en-US" sz="800" b="1" dirty="0" smtClean="0">
                          <a:solidFill>
                            <a:schemeClr val="tx1"/>
                          </a:solidFill>
                          <a:effectLst/>
                          <a:latin typeface="Calibri"/>
                          <a:ea typeface="Times New Roman"/>
                          <a:cs typeface="Times New Roman"/>
                        </a:rPr>
                        <a:t>.</a:t>
                      </a:r>
                    </a:p>
                  </a:txBody>
                  <a:tcPr marL="34446" marR="3444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17" name="Oval 16"/>
          <p:cNvSpPr/>
          <p:nvPr/>
        </p:nvSpPr>
        <p:spPr>
          <a:xfrm>
            <a:off x="519361" y="296746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519361" y="119328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527117" y="188505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528661" y="237689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5" name="Rectangle 24"/>
          <p:cNvSpPr/>
          <p:nvPr/>
        </p:nvSpPr>
        <p:spPr>
          <a:xfrm>
            <a:off x="457200" y="4953000"/>
            <a:ext cx="5991225" cy="3257587"/>
          </a:xfrm>
          <a:prstGeom prst="rect">
            <a:avLst/>
          </a:prstGeom>
        </p:spPr>
        <p:txBody>
          <a:bodyPr wrap="square" lIns="101881" tIns="50941" rIns="101881" bIns="50941">
            <a:spAutoFit/>
          </a:bodyPr>
          <a:lstStyle/>
          <a:p>
            <a:pPr marL="457200" indent="-457200">
              <a:tabLst>
                <a:tab pos="0" algn="l"/>
              </a:tabLst>
            </a:pPr>
            <a:r>
              <a:rPr lang="en-US" sz="1900" b="1" dirty="0" smtClean="0">
                <a:latin typeface="Helvetica" pitchFamily="34" charset="0"/>
                <a:cs typeface="Helvetica" pitchFamily="34" charset="0"/>
              </a:rPr>
              <a:t>12</a:t>
            </a:r>
            <a:r>
              <a:rPr lang="en-US" sz="1700" b="1" dirty="0" smtClean="0">
                <a:latin typeface="Helvetica" pitchFamily="34" charset="0"/>
                <a:cs typeface="Helvetica" pitchFamily="34" charset="0"/>
              </a:rPr>
              <a:t>.  </a:t>
            </a:r>
            <a:r>
              <a:rPr lang="en-US" sz="1700" b="1" dirty="0">
                <a:latin typeface="Helvetica" pitchFamily="34" charset="0"/>
                <a:cs typeface="Helvetica" pitchFamily="34" charset="0"/>
              </a:rPr>
              <a:t>Which statement best summarizes why animals migrate?</a:t>
            </a:r>
            <a:endParaRPr lang="en-US" sz="1700" dirty="0">
              <a:latin typeface="Helvetica" pitchFamily="34" charset="0"/>
              <a:cs typeface="Helvetica" pitchFamily="34" charset="0"/>
            </a:endParaRPr>
          </a:p>
          <a:p>
            <a:endParaRPr lang="en-US" sz="1900" dirty="0">
              <a:latin typeface="Helvetica" pitchFamily="34" charset="0"/>
              <a:cs typeface="Helvetica" pitchFamily="34" charset="0"/>
            </a:endParaRPr>
          </a:p>
          <a:p>
            <a:pPr marL="724507" indent="-361417">
              <a:buFont typeface="+mj-lt"/>
              <a:buAutoNum type="alphaUcPeriod"/>
            </a:pPr>
            <a:r>
              <a:rPr lang="en-US" sz="1500" dirty="0">
                <a:latin typeface="Helvetica" pitchFamily="34" charset="0"/>
                <a:cs typeface="Helvetica" pitchFamily="34" charset="0"/>
              </a:rPr>
              <a:t>Animals migrate each year to different locations and stay for long periods of time.</a:t>
            </a:r>
          </a:p>
          <a:p>
            <a:pPr marL="724507" indent="-361417"/>
            <a:r>
              <a:rPr lang="en-US" sz="1500" dirty="0">
                <a:latin typeface="Helvetica" pitchFamily="34" charset="0"/>
                <a:cs typeface="Helvetica" pitchFamily="34" charset="0"/>
              </a:rPr>
              <a:t> </a:t>
            </a:r>
          </a:p>
          <a:p>
            <a:pPr marL="724507" indent="-361417">
              <a:buFont typeface="+mj-lt"/>
              <a:buAutoNum type="alphaUcPeriod" startAt="2"/>
            </a:pPr>
            <a:r>
              <a:rPr lang="en-US" sz="1500" dirty="0">
                <a:latin typeface="Helvetica" pitchFamily="34" charset="0"/>
                <a:cs typeface="Helvetica" pitchFamily="34" charset="0"/>
              </a:rPr>
              <a:t>Caribou, whale and porpoises are some of the animals that migrate each year.</a:t>
            </a:r>
          </a:p>
          <a:p>
            <a:pPr marL="724507" indent="-361417">
              <a:buFont typeface="+mj-lt"/>
              <a:buAutoNum type="alphaUcPeriod" startAt="2"/>
            </a:pPr>
            <a:endParaRPr lang="en-US" sz="1500" dirty="0">
              <a:latin typeface="Helvetica" pitchFamily="34" charset="0"/>
              <a:cs typeface="Helvetica" pitchFamily="34" charset="0"/>
            </a:endParaRPr>
          </a:p>
          <a:p>
            <a:pPr marL="724507" indent="-361417">
              <a:buFont typeface="+mj-lt"/>
              <a:buAutoNum type="alphaUcPeriod" startAt="2"/>
            </a:pPr>
            <a:r>
              <a:rPr lang="en-US" sz="1500" dirty="0">
                <a:latin typeface="Helvetica" pitchFamily="34" charset="0"/>
                <a:cs typeface="Helvetica" pitchFamily="34" charset="0"/>
              </a:rPr>
              <a:t>Many  birds and other animals also migrate each year.</a:t>
            </a:r>
          </a:p>
          <a:p>
            <a:pPr marL="724507" indent="-361417">
              <a:buFont typeface="+mj-lt"/>
              <a:buAutoNum type="alphaUcPeriod" startAt="2"/>
            </a:pPr>
            <a:endParaRPr lang="en-US" sz="1500" dirty="0">
              <a:latin typeface="Helvetica" pitchFamily="34" charset="0"/>
              <a:cs typeface="Helvetica" pitchFamily="34" charset="0"/>
            </a:endParaRPr>
          </a:p>
          <a:p>
            <a:pPr marL="724507" indent="-361417">
              <a:buFont typeface="+mj-lt"/>
              <a:buAutoNum type="alphaUcPeriod" startAt="2"/>
            </a:pPr>
            <a:r>
              <a:rPr lang="en-US" sz="1500" dirty="0">
                <a:latin typeface="Helvetica" pitchFamily="34" charset="0"/>
                <a:cs typeface="Helvetica" pitchFamily="34" charset="0"/>
              </a:rPr>
              <a:t>Animals migrate to follow their food supply </a:t>
            </a:r>
          </a:p>
          <a:p>
            <a:pPr marL="724507" indent="-361417"/>
            <a:r>
              <a:rPr lang="en-US" sz="1500" dirty="0">
                <a:latin typeface="Helvetica" pitchFamily="34" charset="0"/>
                <a:cs typeface="Helvetica" pitchFamily="34" charset="0"/>
              </a:rPr>
              <a:t>       and some must return to certain locations to breed.</a:t>
            </a:r>
          </a:p>
        </p:txBody>
      </p:sp>
      <p:graphicFrame>
        <p:nvGraphicFramePr>
          <p:cNvPr id="26" name="Table 25"/>
          <p:cNvGraphicFramePr>
            <a:graphicFrameLocks noGrp="1"/>
          </p:cNvGraphicFramePr>
          <p:nvPr>
            <p:extLst>
              <p:ext uri="{D42A27DB-BD31-4B8C-83A1-F6EECF244321}">
                <p14:modId xmlns:p14="http://schemas.microsoft.com/office/powerpoint/2010/main" val="481937279"/>
              </p:ext>
            </p:extLst>
          </p:nvPr>
        </p:nvGraphicFramePr>
        <p:xfrm>
          <a:off x="5085381" y="8382000"/>
          <a:ext cx="1862136" cy="788670"/>
        </p:xfrm>
        <a:graphic>
          <a:graphicData uri="http://schemas.openxmlformats.org/drawingml/2006/table">
            <a:tbl>
              <a:tblPr/>
              <a:tblGrid>
                <a:gridCol w="1862136"/>
              </a:tblGrid>
              <a:tr h="124745">
                <a:tc>
                  <a:txBody>
                    <a:bodyPr/>
                    <a:lstStyle/>
                    <a:p>
                      <a:pPr marL="0" marR="0" algn="ctr">
                        <a:lnSpc>
                          <a:spcPct val="115000"/>
                        </a:lnSpc>
                        <a:spcBef>
                          <a:spcPts val="0"/>
                        </a:spcBef>
                        <a:spcAft>
                          <a:spcPts val="0"/>
                        </a:spcAft>
                      </a:pPr>
                      <a:r>
                        <a:rPr lang="en-US" sz="900" b="1" i="1" dirty="0" smtClean="0">
                          <a:solidFill>
                            <a:schemeClr val="tx1"/>
                          </a:solidFill>
                          <a:latin typeface="Calibri"/>
                          <a:ea typeface="Times New Roman"/>
                          <a:cs typeface="Times New Roman"/>
                        </a:rPr>
                        <a:t>Toward  RI.6.2     DOK</a:t>
                      </a:r>
                      <a:r>
                        <a:rPr lang="en-US" sz="900" b="1" i="1" baseline="0" dirty="0" smtClean="0">
                          <a:solidFill>
                            <a:schemeClr val="tx1"/>
                          </a:solidFill>
                          <a:latin typeface="Calibri"/>
                          <a:ea typeface="Times New Roman"/>
                          <a:cs typeface="Times New Roman"/>
                        </a:rPr>
                        <a:t> 2 - Ci </a:t>
                      </a:r>
                      <a:endParaRPr lang="en-US" sz="900" b="1" i="1" dirty="0">
                        <a:solidFill>
                          <a:schemeClr val="tx1"/>
                        </a:solidFill>
                        <a:latin typeface="Calibri"/>
                        <a:ea typeface="Calibri"/>
                        <a:cs typeface="Times New Roman"/>
                      </a:endParaRPr>
                    </a:p>
                  </a:txBody>
                  <a:tcPr marL="33841" marR="3384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562848">
                <a:tc>
                  <a:txBody>
                    <a:bodyPr/>
                    <a:lstStyle/>
                    <a:p>
                      <a:pPr marL="0" marR="0" algn="l">
                        <a:lnSpc>
                          <a:spcPct val="115000"/>
                        </a:lnSpc>
                        <a:spcBef>
                          <a:spcPts val="0"/>
                        </a:spcBef>
                        <a:spcAft>
                          <a:spcPts val="0"/>
                        </a:spcAft>
                      </a:pPr>
                      <a:r>
                        <a:rPr lang="en-US" sz="900" dirty="0" smtClean="0">
                          <a:latin typeface="+mn-lt"/>
                          <a:ea typeface="Times New Roman"/>
                          <a:cs typeface="Times New Roman"/>
                        </a:rPr>
                        <a:t>Provide a summary of the text using key details.  The summary should be distinct from personal opinions or judgments.</a:t>
                      </a:r>
                      <a:endParaRPr lang="en-US" sz="900" dirty="0">
                        <a:latin typeface="+mn-lt"/>
                        <a:ea typeface="Calibri"/>
                        <a:cs typeface="Times New Roman"/>
                      </a:endParaRPr>
                    </a:p>
                  </a:txBody>
                  <a:tcPr marR="3384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7" name="Oval 26"/>
          <p:cNvSpPr/>
          <p:nvPr/>
        </p:nvSpPr>
        <p:spPr>
          <a:xfrm>
            <a:off x="609600" y="584779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8" name="Oval 27"/>
          <p:cNvSpPr/>
          <p:nvPr/>
        </p:nvSpPr>
        <p:spPr>
          <a:xfrm>
            <a:off x="609600" y="650405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Oval 28"/>
          <p:cNvSpPr/>
          <p:nvPr/>
        </p:nvSpPr>
        <p:spPr>
          <a:xfrm>
            <a:off x="609600" y="719048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Oval 29"/>
          <p:cNvSpPr/>
          <p:nvPr/>
        </p:nvSpPr>
        <p:spPr>
          <a:xfrm>
            <a:off x="609600" y="763939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Tree>
    <p:extLst>
      <p:ext uri="{BB962C8B-B14F-4D97-AF65-F5344CB8AC3E}">
        <p14:creationId xmlns:p14="http://schemas.microsoft.com/office/powerpoint/2010/main" val="3497876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690563" y="882276"/>
            <a:ext cx="6315075" cy="2241924"/>
          </a:xfrm>
          <a:prstGeom prst="rect">
            <a:avLst/>
          </a:prstGeom>
          <a:noFill/>
        </p:spPr>
        <p:txBody>
          <a:bodyPr wrap="square" lIns="101881" tIns="50941" rIns="101881" bIns="50941">
            <a:spAutoFit/>
          </a:bodyPr>
          <a:lstStyle/>
          <a:p>
            <a:pPr marL="240944" indent="-240944"/>
            <a:r>
              <a:rPr lang="en-US" sz="1700" b="1" dirty="0" smtClean="0">
                <a:latin typeface="Helvetica" pitchFamily="34" charset="0"/>
                <a:cs typeface="Helvetica" pitchFamily="34" charset="0"/>
              </a:rPr>
              <a:t>13. </a:t>
            </a:r>
            <a:r>
              <a:rPr lang="en-US" sz="1700" b="1" dirty="0">
                <a:latin typeface="Helvetica" pitchFamily="34" charset="0"/>
                <a:cs typeface="Helvetica" pitchFamily="34" charset="0"/>
              </a:rPr>
              <a:t>What happens after a satellite receives a signal?</a:t>
            </a:r>
          </a:p>
          <a:p>
            <a:pPr marL="361417" indent="-361417">
              <a:buFont typeface="+mj-lt"/>
              <a:buAutoNum type="alphaUcPeriod"/>
            </a:pPr>
            <a:endParaRPr lang="en-US" sz="1700" dirty="0">
              <a:latin typeface="Helvetica" pitchFamily="34" charset="0"/>
              <a:cs typeface="Helvetica" pitchFamily="34" charset="0"/>
            </a:endParaRPr>
          </a:p>
          <a:p>
            <a:pPr marL="721161" indent="-361417">
              <a:buFont typeface="+mj-lt"/>
              <a:buAutoNum type="alphaUcPeriod"/>
            </a:pPr>
            <a:r>
              <a:rPr lang="en-US" sz="1500" dirty="0">
                <a:latin typeface="Helvetica" pitchFamily="34" charset="0"/>
                <a:cs typeface="Helvetica" pitchFamily="34" charset="0"/>
              </a:rPr>
              <a:t>NASA sends the information to the scientists.</a:t>
            </a:r>
          </a:p>
          <a:p>
            <a:pPr marL="721161" indent="-361417">
              <a:buFont typeface="+mj-lt"/>
              <a:buAutoNum type="alphaUcPeriod"/>
            </a:pPr>
            <a:endParaRPr lang="en-US" sz="1500" dirty="0">
              <a:latin typeface="Helvetica" pitchFamily="34" charset="0"/>
              <a:cs typeface="Helvetica" pitchFamily="34" charset="0"/>
            </a:endParaRPr>
          </a:p>
          <a:p>
            <a:pPr marL="721161" indent="-361417">
              <a:buFont typeface="+mj-lt"/>
              <a:buAutoNum type="alphaUcPeriod"/>
            </a:pPr>
            <a:r>
              <a:rPr lang="en-US" sz="1500" dirty="0">
                <a:latin typeface="Helvetica" pitchFamily="34" charset="0"/>
                <a:cs typeface="Helvetica" pitchFamily="34" charset="0"/>
              </a:rPr>
              <a:t>The ground station sends information to NASA.</a:t>
            </a:r>
          </a:p>
          <a:p>
            <a:pPr marL="721161" indent="-361417">
              <a:buFont typeface="+mj-lt"/>
              <a:buAutoNum type="alphaUcPeriod"/>
            </a:pPr>
            <a:endParaRPr lang="en-US" sz="1500" dirty="0">
              <a:latin typeface="Helvetica" pitchFamily="34" charset="0"/>
              <a:cs typeface="Helvetica" pitchFamily="34" charset="0"/>
            </a:endParaRPr>
          </a:p>
          <a:p>
            <a:pPr marL="721161" indent="-361417">
              <a:buFont typeface="+mj-lt"/>
              <a:buAutoNum type="alphaUcPeriod"/>
            </a:pPr>
            <a:r>
              <a:rPr lang="en-US" sz="1500" dirty="0">
                <a:latin typeface="Helvetica" pitchFamily="34" charset="0"/>
                <a:cs typeface="Helvetica" pitchFamily="34" charset="0"/>
              </a:rPr>
              <a:t>The transmitter sends a signal.</a:t>
            </a:r>
          </a:p>
          <a:p>
            <a:pPr marL="721161" indent="-361417">
              <a:buFont typeface="+mj-lt"/>
              <a:buAutoNum type="alphaUcPeriod"/>
            </a:pPr>
            <a:endParaRPr lang="en-US" sz="1500" dirty="0">
              <a:latin typeface="Helvetica" pitchFamily="34" charset="0"/>
              <a:cs typeface="Helvetica" pitchFamily="34" charset="0"/>
            </a:endParaRPr>
          </a:p>
          <a:p>
            <a:pPr marL="721161" indent="-361417">
              <a:buFont typeface="+mj-lt"/>
              <a:buAutoNum type="alphaUcPeriod"/>
            </a:pPr>
            <a:r>
              <a:rPr lang="en-US" sz="1500" dirty="0">
                <a:latin typeface="Helvetica" pitchFamily="34" charset="0"/>
                <a:cs typeface="Helvetica" pitchFamily="34" charset="0"/>
              </a:rPr>
              <a:t>The satellite relays information to a ground station.</a:t>
            </a:r>
          </a:p>
        </p:txBody>
      </p:sp>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cxnSp>
        <p:nvCxnSpPr>
          <p:cNvPr id="10" name="Straight Connector 9"/>
          <p:cNvCxnSpPr/>
          <p:nvPr/>
        </p:nvCxnSpPr>
        <p:spPr>
          <a:xfrm>
            <a:off x="490807" y="44196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21" name="Oval 20"/>
          <p:cNvSpPr/>
          <p:nvPr/>
        </p:nvSpPr>
        <p:spPr>
          <a:xfrm>
            <a:off x="838200" y="141644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849551" y="188349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838200" y="235288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831796" y="279453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aphicFrame>
        <p:nvGraphicFramePr>
          <p:cNvPr id="26" name="Table 25"/>
          <p:cNvGraphicFramePr>
            <a:graphicFrameLocks noGrp="1"/>
          </p:cNvGraphicFramePr>
          <p:nvPr>
            <p:extLst>
              <p:ext uri="{D42A27DB-BD31-4B8C-83A1-F6EECF244321}">
                <p14:modId xmlns:p14="http://schemas.microsoft.com/office/powerpoint/2010/main" val="360703104"/>
              </p:ext>
            </p:extLst>
          </p:nvPr>
        </p:nvGraphicFramePr>
        <p:xfrm>
          <a:off x="5205413" y="3581400"/>
          <a:ext cx="1957387" cy="630936"/>
        </p:xfrm>
        <a:graphic>
          <a:graphicData uri="http://schemas.openxmlformats.org/drawingml/2006/table">
            <a:tbl>
              <a:tblPr/>
              <a:tblGrid>
                <a:gridCol w="1957387"/>
              </a:tblGrid>
              <a:tr h="108857">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900" b="1" i="1" dirty="0" smtClean="0">
                          <a:solidFill>
                            <a:schemeClr val="tx1"/>
                          </a:solidFill>
                          <a:latin typeface="+mn-lt"/>
                          <a:ea typeface="Calibri"/>
                          <a:cs typeface="Times New Roman"/>
                        </a:rPr>
                        <a:t>Toward  RI.6.3         DOK  1 - Cl</a:t>
                      </a:r>
                    </a:p>
                  </a:txBody>
                  <a:tcPr marL="32363" marR="323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385209">
                <a:tc>
                  <a:txBody>
                    <a:bodyPr/>
                    <a:lstStyle/>
                    <a:p>
                      <a:pPr marL="0" marR="0" algn="l">
                        <a:lnSpc>
                          <a:spcPct val="115000"/>
                        </a:lnSpc>
                        <a:spcBef>
                          <a:spcPts val="0"/>
                        </a:spcBef>
                        <a:spcAft>
                          <a:spcPts val="1200"/>
                        </a:spcAft>
                      </a:pPr>
                      <a:r>
                        <a:rPr lang="en-US" sz="900" b="0" u="none" dirty="0" smtClean="0">
                          <a:solidFill>
                            <a:schemeClr val="tx1"/>
                          </a:solidFill>
                          <a:latin typeface="+mn-lt"/>
                          <a:ea typeface="Times New Roman"/>
                          <a:cs typeface="Times New Roman"/>
                        </a:rPr>
                        <a:t>Locate specific examples</a:t>
                      </a:r>
                      <a:r>
                        <a:rPr lang="en-US" sz="900" b="0" u="none" baseline="0" dirty="0" smtClean="0">
                          <a:solidFill>
                            <a:schemeClr val="tx1"/>
                          </a:solidFill>
                          <a:latin typeface="+mn-lt"/>
                          <a:ea typeface="Times New Roman"/>
                          <a:cs typeface="Times New Roman"/>
                        </a:rPr>
                        <a:t> </a:t>
                      </a:r>
                      <a:r>
                        <a:rPr lang="en-US" sz="900" b="0" u="none" dirty="0" smtClean="0">
                          <a:solidFill>
                            <a:schemeClr val="tx1"/>
                          </a:solidFill>
                          <a:latin typeface="+mn-lt"/>
                          <a:ea typeface="Times New Roman"/>
                          <a:cs typeface="Times New Roman"/>
                        </a:rPr>
                        <a:t>of how an event, individual or idea is introduced ,</a:t>
                      </a:r>
                      <a:r>
                        <a:rPr lang="en-US" sz="900" b="0" u="none" baseline="0" dirty="0" smtClean="0">
                          <a:solidFill>
                            <a:schemeClr val="tx1"/>
                          </a:solidFill>
                          <a:latin typeface="+mn-lt"/>
                          <a:ea typeface="Times New Roman"/>
                          <a:cs typeface="Times New Roman"/>
                        </a:rPr>
                        <a:t> elaborated or illustrated on </a:t>
                      </a:r>
                      <a:r>
                        <a:rPr lang="en-US" sz="900" b="0" u="none" dirty="0" smtClean="0">
                          <a:solidFill>
                            <a:schemeClr val="tx1"/>
                          </a:solidFill>
                          <a:latin typeface="+mn-lt"/>
                          <a:ea typeface="Times New Roman"/>
                          <a:cs typeface="Times New Roman"/>
                        </a:rPr>
                        <a:t>in a text.</a:t>
                      </a:r>
                    </a:p>
                  </a:txBody>
                  <a:tcPr marR="323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7" name="Rectangle 26"/>
          <p:cNvSpPr/>
          <p:nvPr/>
        </p:nvSpPr>
        <p:spPr>
          <a:xfrm>
            <a:off x="734848" y="4572000"/>
            <a:ext cx="6289841" cy="4150139"/>
          </a:xfrm>
          <a:prstGeom prst="rect">
            <a:avLst/>
          </a:prstGeom>
          <a:noFill/>
        </p:spPr>
        <p:txBody>
          <a:bodyPr wrap="square" lIns="101881" tIns="50941" rIns="101881" bIns="50941">
            <a:spAutoFit/>
          </a:bodyPr>
          <a:lstStyle/>
          <a:p>
            <a:endParaRPr lang="en-US" sz="1700" dirty="0">
              <a:latin typeface="Helvetica" pitchFamily="34" charset="0"/>
              <a:cs typeface="Helvetica" pitchFamily="34" charset="0"/>
            </a:endParaRPr>
          </a:p>
          <a:p>
            <a:pPr marL="349250" indent="-349250"/>
            <a:r>
              <a:rPr lang="en-US" sz="1700" b="1" dirty="0" smtClean="0">
                <a:latin typeface="Helvetica" pitchFamily="34" charset="0"/>
                <a:cs typeface="Helvetica" pitchFamily="34" charset="0"/>
              </a:rPr>
              <a:t>14. </a:t>
            </a:r>
            <a:r>
              <a:rPr lang="en-US" sz="1700" b="1" dirty="0">
                <a:latin typeface="Helvetica" pitchFamily="34" charset="0"/>
                <a:cs typeface="Helvetica" pitchFamily="34" charset="0"/>
              </a:rPr>
              <a:t>What example best elaborates on the idea that satellite transmissions may help migrating animals survive?</a:t>
            </a:r>
          </a:p>
          <a:p>
            <a:endParaRPr lang="en-US" sz="1700" dirty="0">
              <a:latin typeface="Helvetica" pitchFamily="34" charset="0"/>
              <a:cs typeface="Helvetica" pitchFamily="34" charset="0"/>
            </a:endParaRPr>
          </a:p>
          <a:p>
            <a:pPr marL="669290" indent="-361417">
              <a:buFont typeface="+mj-lt"/>
              <a:buAutoNum type="alphaUcPeriod"/>
            </a:pPr>
            <a:r>
              <a:rPr lang="en-US" sz="1500" dirty="0">
                <a:latin typeface="Helvetica" pitchFamily="34" charset="0"/>
                <a:cs typeface="Helvetica" pitchFamily="34" charset="0"/>
              </a:rPr>
              <a:t>Scientists study animals to make sure they can migrate safely.</a:t>
            </a:r>
          </a:p>
          <a:p>
            <a:pPr marL="669290" indent="-361417">
              <a:buFont typeface="+mj-lt"/>
              <a:buAutoNum type="alphaUcPeriod"/>
            </a:pPr>
            <a:endParaRPr lang="en-US" sz="1500" dirty="0">
              <a:latin typeface="Helvetica" pitchFamily="34" charset="0"/>
              <a:cs typeface="Helvetica" pitchFamily="34" charset="0"/>
            </a:endParaRPr>
          </a:p>
          <a:p>
            <a:pPr marL="669290" indent="-361417">
              <a:buFont typeface="+mj-lt"/>
              <a:buAutoNum type="alphaUcPeriod"/>
            </a:pPr>
            <a:r>
              <a:rPr lang="en-US" sz="1500" dirty="0">
                <a:latin typeface="Helvetica" pitchFamily="34" charset="0"/>
                <a:cs typeface="Helvetica" pitchFamily="34" charset="0"/>
              </a:rPr>
              <a:t>If scientists know where animals go and how they get there using satellite transmission, food sources could be traced and studied.  This might help scientists understand if there is enough food for their long journey.</a:t>
            </a:r>
          </a:p>
          <a:p>
            <a:pPr marL="669290" indent="-361417">
              <a:buFont typeface="+mj-lt"/>
              <a:buAutoNum type="alphaUcPeriod"/>
            </a:pPr>
            <a:endParaRPr lang="en-US" sz="1500" dirty="0">
              <a:latin typeface="Helvetica" pitchFamily="34" charset="0"/>
              <a:cs typeface="Helvetica" pitchFamily="34" charset="0"/>
            </a:endParaRPr>
          </a:p>
          <a:p>
            <a:pPr marL="669290" indent="-361417">
              <a:buFont typeface="+mj-lt"/>
              <a:buAutoNum type="alphaUcPeriod"/>
            </a:pPr>
            <a:r>
              <a:rPr lang="en-US" sz="1500" dirty="0">
                <a:latin typeface="Helvetica" pitchFamily="34" charset="0"/>
                <a:cs typeface="Helvetica" pitchFamily="34" charset="0"/>
              </a:rPr>
              <a:t>Many animals are shrinking in population. If animals shrink in population they become endangered species.  Satellites can’t track an endangered species.</a:t>
            </a:r>
          </a:p>
          <a:p>
            <a:pPr marL="669290" indent="-361417">
              <a:buFont typeface="+mj-lt"/>
              <a:buAutoNum type="alphaUcPeriod"/>
            </a:pPr>
            <a:endParaRPr lang="en-US" sz="1500" dirty="0">
              <a:latin typeface="Helvetica" pitchFamily="34" charset="0"/>
              <a:cs typeface="Helvetica" pitchFamily="34" charset="0"/>
            </a:endParaRPr>
          </a:p>
          <a:p>
            <a:pPr marL="669290" indent="-361417">
              <a:buFont typeface="+mj-lt"/>
              <a:buAutoNum type="alphaUcPeriod"/>
            </a:pPr>
            <a:r>
              <a:rPr lang="en-US" sz="1500" dirty="0">
                <a:latin typeface="Helvetica" pitchFamily="34" charset="0"/>
                <a:cs typeface="Helvetica" pitchFamily="34" charset="0"/>
              </a:rPr>
              <a:t>Satellites are made by NASA and have many</a:t>
            </a:r>
          </a:p>
          <a:p>
            <a:pPr marL="669290" indent="-361417"/>
            <a:r>
              <a:rPr lang="en-US" sz="1500" dirty="0">
                <a:latin typeface="Helvetica" pitchFamily="34" charset="0"/>
                <a:cs typeface="Helvetica" pitchFamily="34" charset="0"/>
              </a:rPr>
              <a:t>       purposes.  One purpose is to track animals.</a:t>
            </a:r>
          </a:p>
        </p:txBody>
      </p:sp>
      <p:graphicFrame>
        <p:nvGraphicFramePr>
          <p:cNvPr id="28" name="Table 27"/>
          <p:cNvGraphicFramePr>
            <a:graphicFrameLocks noGrp="1"/>
          </p:cNvGraphicFramePr>
          <p:nvPr>
            <p:extLst>
              <p:ext uri="{D42A27DB-BD31-4B8C-83A1-F6EECF244321}">
                <p14:modId xmlns:p14="http://schemas.microsoft.com/office/powerpoint/2010/main" val="2107750324"/>
              </p:ext>
            </p:extLst>
          </p:nvPr>
        </p:nvGraphicFramePr>
        <p:xfrm>
          <a:off x="5186364" y="8763000"/>
          <a:ext cx="1747836" cy="706374"/>
        </p:xfrm>
        <a:graphic>
          <a:graphicData uri="http://schemas.openxmlformats.org/drawingml/2006/table">
            <a:tbl>
              <a:tblPr/>
              <a:tblGrid>
                <a:gridCol w="1747836"/>
              </a:tblGrid>
              <a:tr h="105229">
                <a:tc>
                  <a:txBody>
                    <a:bodyPr/>
                    <a:lstStyle/>
                    <a:p>
                      <a:pPr marL="0" marR="0" algn="ctr">
                        <a:lnSpc>
                          <a:spcPct val="115000"/>
                        </a:lnSpc>
                        <a:spcBef>
                          <a:spcPts val="0"/>
                        </a:spcBef>
                        <a:spcAft>
                          <a:spcPts val="0"/>
                        </a:spcAft>
                      </a:pPr>
                      <a:r>
                        <a:rPr lang="en-US" sz="900" b="1" i="1" dirty="0" smtClean="0">
                          <a:solidFill>
                            <a:schemeClr val="tx1"/>
                          </a:solidFill>
                          <a:latin typeface="+mn-lt"/>
                          <a:ea typeface="Calibri"/>
                          <a:cs typeface="Times New Roman"/>
                        </a:rPr>
                        <a:t>Toward  RI.6.3         DOK</a:t>
                      </a:r>
                      <a:r>
                        <a:rPr lang="en-US" sz="900" b="1" i="1" baseline="0" dirty="0" smtClean="0">
                          <a:solidFill>
                            <a:schemeClr val="tx1"/>
                          </a:solidFill>
                          <a:latin typeface="+mn-lt"/>
                          <a:ea typeface="Calibri"/>
                          <a:cs typeface="Times New Roman"/>
                        </a:rPr>
                        <a:t> </a:t>
                      </a:r>
                      <a:r>
                        <a:rPr lang="en-US" sz="900" b="1" i="1" dirty="0" smtClean="0">
                          <a:solidFill>
                            <a:schemeClr val="tx1"/>
                          </a:solidFill>
                          <a:latin typeface="+mn-lt"/>
                          <a:ea typeface="Calibri"/>
                          <a:cs typeface="Times New Roman"/>
                        </a:rPr>
                        <a:t>3 -</a:t>
                      </a:r>
                      <a:r>
                        <a:rPr lang="en-US" sz="900" b="1" i="1" baseline="0" dirty="0" smtClean="0">
                          <a:solidFill>
                            <a:schemeClr val="tx1"/>
                          </a:solidFill>
                          <a:latin typeface="+mn-lt"/>
                          <a:ea typeface="Calibri"/>
                          <a:cs typeface="Times New Roman"/>
                        </a:rPr>
                        <a:t> </a:t>
                      </a:r>
                      <a:r>
                        <a:rPr lang="en-US" sz="900" b="1" i="1" dirty="0" smtClean="0">
                          <a:solidFill>
                            <a:schemeClr val="tx1"/>
                          </a:solidFill>
                          <a:latin typeface="+mn-lt"/>
                          <a:ea typeface="Calibri"/>
                          <a:cs typeface="Times New Roman"/>
                        </a:rPr>
                        <a:t>Cu</a:t>
                      </a:r>
                      <a:endParaRPr lang="en-US" sz="900" b="1" i="1" dirty="0">
                        <a:solidFill>
                          <a:schemeClr val="tx1"/>
                        </a:solidFill>
                        <a:latin typeface="+mn-lt"/>
                        <a:ea typeface="Calibri"/>
                        <a:cs typeface="Times New Roman"/>
                      </a:endParaRPr>
                    </a:p>
                  </a:txBody>
                  <a:tcPr marL="32363" marR="323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449748">
                <a:tc>
                  <a:txBody>
                    <a:bodyPr/>
                    <a:lstStyle/>
                    <a:p>
                      <a:pPr marL="0" marR="0" algn="l">
                        <a:lnSpc>
                          <a:spcPct val="100000"/>
                        </a:lnSpc>
                        <a:spcBef>
                          <a:spcPts val="0"/>
                        </a:spcBef>
                        <a:spcAft>
                          <a:spcPts val="0"/>
                        </a:spcAft>
                      </a:pPr>
                      <a:r>
                        <a:rPr lang="en-US" sz="900" b="0" u="none" dirty="0" smtClean="0">
                          <a:solidFill>
                            <a:schemeClr val="tx1"/>
                          </a:solidFill>
                          <a:latin typeface="+mn-lt"/>
                          <a:ea typeface="Times New Roman"/>
                          <a:cs typeface="Times New Roman"/>
                        </a:rPr>
                        <a:t>List examples or anecdotes of how an</a:t>
                      </a:r>
                      <a:r>
                        <a:rPr lang="en-US" sz="900" b="0" u="none" baseline="0" dirty="0" smtClean="0">
                          <a:solidFill>
                            <a:schemeClr val="tx1"/>
                          </a:solidFill>
                          <a:latin typeface="+mn-lt"/>
                          <a:ea typeface="Times New Roman"/>
                          <a:cs typeface="Times New Roman"/>
                        </a:rPr>
                        <a:t> </a:t>
                      </a:r>
                      <a:r>
                        <a:rPr lang="en-US" sz="900" b="0" u="none" dirty="0" smtClean="0">
                          <a:solidFill>
                            <a:schemeClr val="tx1"/>
                          </a:solidFill>
                          <a:latin typeface="+mn-lt"/>
                          <a:ea typeface="Times New Roman"/>
                          <a:cs typeface="Times New Roman"/>
                        </a:rPr>
                        <a:t>individual, event or idea is introduced, illustrated or elaborated</a:t>
                      </a:r>
                      <a:r>
                        <a:rPr lang="en-US" sz="900" b="0" u="none" baseline="0" dirty="0" smtClean="0">
                          <a:solidFill>
                            <a:schemeClr val="tx1"/>
                          </a:solidFill>
                          <a:latin typeface="+mn-lt"/>
                          <a:ea typeface="Times New Roman"/>
                          <a:cs typeface="Times New Roman"/>
                        </a:rPr>
                        <a:t> </a:t>
                      </a:r>
                      <a:r>
                        <a:rPr lang="en-US" sz="900" dirty="0" smtClean="0">
                          <a:solidFill>
                            <a:srgbClr val="000000"/>
                          </a:solidFill>
                          <a:latin typeface="+mn-lt"/>
                          <a:ea typeface="Times New Roman"/>
                          <a:cs typeface="Times New Roman"/>
                        </a:rPr>
                        <a:t>on </a:t>
                      </a:r>
                      <a:r>
                        <a:rPr lang="en-US" sz="900" baseline="0" dirty="0" smtClean="0">
                          <a:solidFill>
                            <a:srgbClr val="000000"/>
                          </a:solidFill>
                          <a:latin typeface="+mn-lt"/>
                          <a:ea typeface="Times New Roman"/>
                          <a:cs typeface="Times New Roman"/>
                        </a:rPr>
                        <a:t> </a:t>
                      </a:r>
                      <a:r>
                        <a:rPr lang="en-US" sz="900" dirty="0" smtClean="0">
                          <a:solidFill>
                            <a:srgbClr val="000000"/>
                          </a:solidFill>
                          <a:latin typeface="+mn-lt"/>
                          <a:ea typeface="Times New Roman"/>
                          <a:cs typeface="Times New Roman"/>
                        </a:rPr>
                        <a:t>in a text. </a:t>
                      </a:r>
                    </a:p>
                  </a:txBody>
                  <a:tcPr marL="32363" marR="323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29" name="Oval 28"/>
          <p:cNvSpPr/>
          <p:nvPr/>
        </p:nvSpPr>
        <p:spPr>
          <a:xfrm>
            <a:off x="838200" y="566471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Oval 29"/>
          <p:cNvSpPr/>
          <p:nvPr/>
        </p:nvSpPr>
        <p:spPr>
          <a:xfrm>
            <a:off x="838200" y="60960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838200" y="72390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838200" y="817931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Tree>
    <p:extLst>
      <p:ext uri="{BB962C8B-B14F-4D97-AF65-F5344CB8AC3E}">
        <p14:creationId xmlns:p14="http://schemas.microsoft.com/office/powerpoint/2010/main" val="10716088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25</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496629035"/>
              </p:ext>
            </p:extLst>
          </p:nvPr>
        </p:nvGraphicFramePr>
        <p:xfrm>
          <a:off x="228600" y="0"/>
          <a:ext cx="7043738" cy="4481300"/>
        </p:xfrm>
        <a:graphic>
          <a:graphicData uri="http://schemas.openxmlformats.org/drawingml/2006/table">
            <a:tbl>
              <a:tblPr firstRow="1" bandRow="1">
                <a:tableStyleId>{5940675A-B579-460E-94D1-54222C63F5DA}</a:tableStyleId>
              </a:tblPr>
              <a:tblGrid>
                <a:gridCol w="7043738"/>
              </a:tblGrid>
              <a:tr h="982337">
                <a:tc>
                  <a:txBody>
                    <a:bodyPr/>
                    <a:lstStyle/>
                    <a:p>
                      <a:pPr marL="0" indent="0">
                        <a:buNone/>
                      </a:pPr>
                      <a:r>
                        <a:rPr lang="en-US" sz="1400" b="1" dirty="0" smtClean="0">
                          <a:solidFill>
                            <a:schemeClr val="tx1"/>
                          </a:solidFill>
                        </a:rPr>
                        <a:t>15. </a:t>
                      </a:r>
                      <a:r>
                        <a:rPr lang="en-US" sz="1500" b="1" dirty="0" smtClean="0">
                          <a:solidFill>
                            <a:schemeClr val="tx1"/>
                          </a:solidFill>
                        </a:rPr>
                        <a:t>Read these</a:t>
                      </a:r>
                      <a:r>
                        <a:rPr lang="en-US" sz="1500" b="1" baseline="0" dirty="0" smtClean="0">
                          <a:solidFill>
                            <a:schemeClr val="tx1"/>
                          </a:solidFill>
                        </a:rPr>
                        <a:t> details:</a:t>
                      </a:r>
                    </a:p>
                    <a:p>
                      <a:pPr marL="0" indent="0">
                        <a:buNone/>
                      </a:pPr>
                      <a:endParaRPr lang="en-US" sz="1500" b="1" baseline="0" dirty="0" smtClean="0">
                        <a:solidFill>
                          <a:schemeClr val="tx1"/>
                        </a:solidFill>
                      </a:endParaRPr>
                    </a:p>
                    <a:p>
                      <a:pPr marL="395288" indent="-395288">
                        <a:buNone/>
                      </a:pPr>
                      <a:r>
                        <a:rPr lang="en-US" sz="1400" b="1" baseline="0" dirty="0" smtClean="0">
                          <a:solidFill>
                            <a:schemeClr val="tx1"/>
                          </a:solidFill>
                        </a:rPr>
                        <a:t>        a.  Scientists receive signals from animal transmitters.</a:t>
                      </a:r>
                    </a:p>
                    <a:p>
                      <a:pPr marL="395288" indent="-395288">
                        <a:buNone/>
                      </a:pPr>
                      <a:r>
                        <a:rPr lang="en-US" sz="1400" b="1" baseline="0" dirty="0" smtClean="0">
                          <a:solidFill>
                            <a:schemeClr val="tx1"/>
                          </a:solidFill>
                        </a:rPr>
                        <a:t>        b   Satellites relay information from the signals.</a:t>
                      </a:r>
                    </a:p>
                    <a:p>
                      <a:pPr marL="395288" indent="-395288">
                        <a:buNone/>
                      </a:pPr>
                      <a:r>
                        <a:rPr lang="en-US" sz="1400" b="1" baseline="0" dirty="0" smtClean="0">
                          <a:solidFill>
                            <a:schemeClr val="tx1"/>
                          </a:solidFill>
                        </a:rPr>
                        <a:t>        c.  Signals are received from thousands of migrating animals.</a:t>
                      </a:r>
                    </a:p>
                    <a:p>
                      <a:pPr marL="395288" indent="-395288">
                        <a:buNone/>
                      </a:pPr>
                      <a:endParaRPr lang="en-US" sz="1400" b="1" i="1" baseline="0" dirty="0" smtClean="0">
                        <a:solidFill>
                          <a:schemeClr val="tx1"/>
                        </a:solidFill>
                      </a:endParaRPr>
                    </a:p>
                    <a:p>
                      <a:pPr marL="169863" indent="-169863">
                        <a:buNone/>
                      </a:pPr>
                      <a:r>
                        <a:rPr lang="en-US" sz="1400" b="1" i="1" baseline="0" dirty="0" smtClean="0">
                          <a:solidFill>
                            <a:schemeClr val="tx1"/>
                          </a:solidFill>
                        </a:rPr>
                        <a:t>    </a:t>
                      </a:r>
                      <a:r>
                        <a:rPr lang="en-US" sz="1500" b="1" i="0" baseline="0" dirty="0" smtClean="0">
                          <a:solidFill>
                            <a:schemeClr val="tx1"/>
                          </a:solidFill>
                        </a:rPr>
                        <a:t>What is the central idea of these particular details</a:t>
                      </a:r>
                      <a:r>
                        <a:rPr lang="en-US" sz="1500" b="1" i="1" baseline="0" dirty="0" smtClean="0">
                          <a:solidFill>
                            <a:schemeClr val="tx1"/>
                          </a:solidFill>
                        </a:rPr>
                        <a:t>.</a:t>
                      </a:r>
                      <a:endParaRPr lang="en-US" sz="1500" b="1" i="1" dirty="0" smtClean="0">
                        <a:solidFill>
                          <a:schemeClr val="tx1"/>
                        </a:solidFill>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65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0916">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08153314"/>
              </p:ext>
            </p:extLst>
          </p:nvPr>
        </p:nvGraphicFramePr>
        <p:xfrm>
          <a:off x="304800" y="5105400"/>
          <a:ext cx="7043738" cy="3658340"/>
        </p:xfrm>
        <a:graphic>
          <a:graphicData uri="http://schemas.openxmlformats.org/drawingml/2006/table">
            <a:tbl>
              <a:tblPr firstRow="1" bandRow="1">
                <a:tableStyleId>{5940675A-B579-460E-94D1-54222C63F5DA}</a:tableStyleId>
              </a:tblPr>
              <a:tblGrid>
                <a:gridCol w="7043738"/>
              </a:tblGrid>
              <a:tr h="758372">
                <a:tc>
                  <a:txBody>
                    <a:bodyPr/>
                    <a:lstStyle/>
                    <a:p>
                      <a:pPr marL="284163" marR="0" indent="-284163" algn="l" defTabSz="966612" rtl="0" eaLnBrk="1" fontAlgn="auto" latinLnBrk="0" hangingPunct="1">
                        <a:lnSpc>
                          <a:spcPct val="100000"/>
                        </a:lnSpc>
                        <a:spcBef>
                          <a:spcPts val="0"/>
                        </a:spcBef>
                        <a:spcAft>
                          <a:spcPts val="0"/>
                        </a:spcAft>
                        <a:buClrTx/>
                        <a:buSzTx/>
                        <a:buFont typeface="+mj-lt"/>
                        <a:buNone/>
                        <a:tabLst/>
                        <a:defRPr/>
                      </a:pPr>
                      <a:r>
                        <a:rPr lang="en-US" sz="1400" b="1" baseline="0" dirty="0" smtClean="0">
                          <a:solidFill>
                            <a:schemeClr val="tx1"/>
                          </a:solidFill>
                        </a:rPr>
                        <a:t>16. </a:t>
                      </a:r>
                      <a:r>
                        <a:rPr lang="en-US" sz="1400" b="1" dirty="0" smtClean="0">
                          <a:solidFill>
                            <a:schemeClr val="tx1"/>
                          </a:solidFill>
                        </a:rPr>
                        <a:t>Analyze how the author helps the reader understand that tracking migrating animals could impact their survival. Use examples from the passage in your analysis. </a:t>
                      </a:r>
                    </a:p>
                    <a:p>
                      <a:pPr marL="342900" indent="-342900">
                        <a:buFont typeface="+mj-lt"/>
                        <a:buNone/>
                      </a:pPr>
                      <a:endParaRPr lang="en-US" sz="1900" b="1" baseline="0" dirty="0" smtClean="0">
                        <a:solidFill>
                          <a:srgbClr val="002060"/>
                        </a:solidFill>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8510">
                <a:tc>
                  <a:txBody>
                    <a:bodyPr/>
                    <a:lstStyle/>
                    <a:p>
                      <a:endParaRPr lang="en-US" sz="1400" dirty="0" smtClean="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776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7026">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6284">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6" name="Straight Connector 5"/>
          <p:cNvCxnSpPr/>
          <p:nvPr/>
        </p:nvCxnSpPr>
        <p:spPr>
          <a:xfrm>
            <a:off x="381000" y="49530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7" name="Table 6"/>
          <p:cNvGraphicFramePr>
            <a:graphicFrameLocks noGrp="1"/>
          </p:cNvGraphicFramePr>
          <p:nvPr>
            <p:extLst>
              <p:ext uri="{D42A27DB-BD31-4B8C-83A1-F6EECF244321}">
                <p14:modId xmlns:p14="http://schemas.microsoft.com/office/powerpoint/2010/main" val="3603364465"/>
              </p:ext>
            </p:extLst>
          </p:nvPr>
        </p:nvGraphicFramePr>
        <p:xfrm>
          <a:off x="5181600" y="8888730"/>
          <a:ext cx="1981200" cy="788670"/>
        </p:xfrm>
        <a:graphic>
          <a:graphicData uri="http://schemas.openxmlformats.org/drawingml/2006/table">
            <a:tbl>
              <a:tblPr/>
              <a:tblGrid>
                <a:gridCol w="1981200"/>
              </a:tblGrid>
              <a:tr h="0">
                <a:tc>
                  <a:txBody>
                    <a:bodyPr/>
                    <a:lstStyle/>
                    <a:p>
                      <a:pPr marL="0" marR="0" algn="ctr">
                        <a:lnSpc>
                          <a:spcPct val="115000"/>
                        </a:lnSpc>
                        <a:spcBef>
                          <a:spcPts val="0"/>
                        </a:spcBef>
                        <a:spcAft>
                          <a:spcPts val="0"/>
                        </a:spcAft>
                      </a:pPr>
                      <a:r>
                        <a:rPr lang="en-US" sz="900" b="1" i="1" dirty="0" smtClean="0">
                          <a:latin typeface="+mn-lt"/>
                          <a:ea typeface="Calibri"/>
                          <a:cs typeface="Times New Roman"/>
                        </a:rPr>
                        <a:t>Toward  RI.6.3       DOK</a:t>
                      </a:r>
                      <a:r>
                        <a:rPr lang="en-US" sz="900" b="1" i="1" baseline="0" dirty="0" smtClean="0">
                          <a:latin typeface="+mn-lt"/>
                          <a:ea typeface="Calibri"/>
                          <a:cs typeface="Times New Roman"/>
                        </a:rPr>
                        <a:t> </a:t>
                      </a:r>
                      <a:r>
                        <a:rPr lang="en-US" sz="900" b="1" i="1" dirty="0" smtClean="0">
                          <a:latin typeface="+mn-lt"/>
                          <a:ea typeface="Calibri"/>
                          <a:cs typeface="Times New Roman"/>
                        </a:rPr>
                        <a:t>3 - </a:t>
                      </a:r>
                      <a:r>
                        <a:rPr lang="en-US" sz="900" b="1" i="1" dirty="0" err="1" smtClean="0">
                          <a:latin typeface="+mn-lt"/>
                          <a:ea typeface="Calibri"/>
                          <a:cs typeface="Times New Roman"/>
                        </a:rPr>
                        <a:t>APx</a:t>
                      </a:r>
                      <a:endParaRPr lang="en-US" sz="900" b="1" i="1" dirty="0">
                        <a:latin typeface="+mn-lt"/>
                        <a:ea typeface="Calibri"/>
                        <a:cs typeface="Times New Roman"/>
                      </a:endParaRPr>
                    </a:p>
                  </a:txBody>
                  <a:tcPr marL="32363" marR="323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r h="371734">
                <a:tc>
                  <a:txBody>
                    <a:bodyPr/>
                    <a:lstStyle/>
                    <a:p>
                      <a:pPr marL="0" marR="0" algn="l">
                        <a:lnSpc>
                          <a:spcPct val="115000"/>
                        </a:lnSpc>
                        <a:spcBef>
                          <a:spcPts val="0"/>
                        </a:spcBef>
                        <a:spcAft>
                          <a:spcPts val="1200"/>
                        </a:spcAft>
                      </a:pPr>
                      <a:r>
                        <a:rPr lang="en-US" sz="900" b="0" u="none" dirty="0" smtClean="0">
                          <a:solidFill>
                            <a:srgbClr val="000000"/>
                          </a:solidFill>
                          <a:latin typeface="+mn-lt"/>
                          <a:ea typeface="Times New Roman"/>
                          <a:cs typeface="Times New Roman"/>
                        </a:rPr>
                        <a:t>Students analyze in detail an event, idea or individual.  Students provide details about the introduction, illustration and elaboration.</a:t>
                      </a:r>
                    </a:p>
                  </a:txBody>
                  <a:tcPr marR="323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584764385"/>
              </p:ext>
            </p:extLst>
          </p:nvPr>
        </p:nvGraphicFramePr>
        <p:xfrm>
          <a:off x="5257800" y="4166425"/>
          <a:ext cx="1981200" cy="718566"/>
        </p:xfrm>
        <a:graphic>
          <a:graphicData uri="http://schemas.openxmlformats.org/drawingml/2006/table">
            <a:tbl>
              <a:tblPr/>
              <a:tblGrid>
                <a:gridCol w="1981200"/>
              </a:tblGrid>
              <a:tr h="0">
                <a:tc>
                  <a:txBody>
                    <a:bodyPr/>
                    <a:lstStyle/>
                    <a:p>
                      <a:pPr marL="0" marR="0" algn="ctr">
                        <a:lnSpc>
                          <a:spcPct val="115000"/>
                        </a:lnSpc>
                        <a:spcBef>
                          <a:spcPts val="0"/>
                        </a:spcBef>
                        <a:spcAft>
                          <a:spcPts val="0"/>
                        </a:spcAft>
                      </a:pPr>
                      <a:r>
                        <a:rPr lang="en-US" sz="900" b="1" i="1" dirty="0" smtClean="0">
                          <a:latin typeface="+mn-lt"/>
                          <a:ea typeface="Calibri"/>
                          <a:cs typeface="Times New Roman"/>
                        </a:rPr>
                        <a:t>Toward  RI.6.2       DOK</a:t>
                      </a:r>
                      <a:r>
                        <a:rPr lang="en-US" sz="900" b="1" i="1" baseline="0" dirty="0" smtClean="0">
                          <a:latin typeface="+mn-lt"/>
                          <a:ea typeface="Calibri"/>
                          <a:cs typeface="Times New Roman"/>
                        </a:rPr>
                        <a:t> 2 -</a:t>
                      </a:r>
                      <a:r>
                        <a:rPr lang="en-US" sz="900" b="1" i="1" dirty="0" smtClean="0">
                          <a:latin typeface="+mn-lt"/>
                          <a:ea typeface="Calibri"/>
                          <a:cs typeface="Times New Roman"/>
                        </a:rPr>
                        <a:t> Cl</a:t>
                      </a:r>
                      <a:endParaRPr lang="en-US" sz="900" b="1" i="1" dirty="0">
                        <a:latin typeface="+mn-lt"/>
                        <a:ea typeface="Calibri"/>
                        <a:cs typeface="Times New Roman"/>
                      </a:endParaRPr>
                    </a:p>
                  </a:txBody>
                  <a:tcPr marL="32363" marR="32363"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371734">
                <a:tc>
                  <a:txBody>
                    <a:bodyPr/>
                    <a:lstStyle/>
                    <a:p>
                      <a:pPr marL="0" marR="0" indent="0" algn="l" defTabSz="1018809" rtl="0" eaLnBrk="1" fontAlgn="auto" latinLnBrk="0" hangingPunct="1">
                        <a:lnSpc>
                          <a:spcPct val="115000"/>
                        </a:lnSpc>
                        <a:spcBef>
                          <a:spcPts val="0"/>
                        </a:spcBef>
                        <a:spcAft>
                          <a:spcPts val="1200"/>
                        </a:spcAft>
                        <a:buClrTx/>
                        <a:buSzTx/>
                        <a:buFontTx/>
                        <a:buNone/>
                        <a:tabLst/>
                        <a:defRPr/>
                      </a:pPr>
                      <a:r>
                        <a:rPr lang="en-US" sz="800" b="0" dirty="0" smtClean="0">
                          <a:solidFill>
                            <a:schemeClr val="tx1"/>
                          </a:solidFill>
                          <a:effectLst/>
                          <a:latin typeface="+mn-lt"/>
                          <a:ea typeface="Times New Roman"/>
                          <a:cs typeface="Times New Roman"/>
                        </a:rPr>
                        <a:t>Students</a:t>
                      </a:r>
                      <a:r>
                        <a:rPr lang="en-US" sz="800" b="0" baseline="0" dirty="0" smtClean="0">
                          <a:solidFill>
                            <a:schemeClr val="tx1"/>
                          </a:solidFill>
                          <a:effectLst/>
                          <a:latin typeface="+mn-lt"/>
                          <a:ea typeface="Times New Roman"/>
                          <a:cs typeface="Times New Roman"/>
                        </a:rPr>
                        <a:t> l</a:t>
                      </a:r>
                      <a:r>
                        <a:rPr lang="en-US" sz="800" b="0" dirty="0" smtClean="0">
                          <a:solidFill>
                            <a:schemeClr val="tx1"/>
                          </a:solidFill>
                          <a:effectLst/>
                          <a:latin typeface="+mn-lt"/>
                          <a:ea typeface="Times New Roman"/>
                          <a:cs typeface="Times New Roman"/>
                        </a:rPr>
                        <a:t>ocate specific information, examples or particular details about a central idea (text not read or discussed in class).</a:t>
                      </a:r>
                    </a:p>
                  </a:txBody>
                  <a:tcPr marR="32363"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12428086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148672072"/>
              </p:ext>
            </p:extLst>
          </p:nvPr>
        </p:nvGraphicFramePr>
        <p:xfrm>
          <a:off x="296863" y="387880"/>
          <a:ext cx="7043738" cy="7055928"/>
        </p:xfrm>
        <a:graphic>
          <a:graphicData uri="http://schemas.openxmlformats.org/drawingml/2006/table">
            <a:tbl>
              <a:tblPr firstRow="1" bandRow="1">
                <a:tableStyleId>{5940675A-B579-460E-94D1-54222C63F5DA}</a:tableStyleId>
              </a:tblPr>
              <a:tblGrid>
                <a:gridCol w="7043738"/>
              </a:tblGrid>
              <a:tr h="1257300">
                <a:tc>
                  <a:txBody>
                    <a:bodyPr/>
                    <a:lstStyle/>
                    <a:p>
                      <a:pPr marL="403225" marR="0" lvl="0" indent="-403225" algn="l" defTabSz="1018809" rtl="0" eaLnBrk="1" fontAlgn="auto" latinLnBrk="0" hangingPunct="1">
                        <a:lnSpc>
                          <a:spcPct val="115000"/>
                        </a:lnSpc>
                        <a:spcBef>
                          <a:spcPts val="0"/>
                        </a:spcBef>
                        <a:spcAft>
                          <a:spcPts val="1200"/>
                        </a:spcAft>
                        <a:buClrTx/>
                        <a:buSzTx/>
                        <a:buFontTx/>
                        <a:buNone/>
                        <a:tabLst/>
                        <a:defRPr/>
                      </a:pPr>
                      <a:r>
                        <a:rPr lang="en-US" sz="1600" b="1" dirty="0" smtClean="0">
                          <a:latin typeface="Helvetica" panose="020B0604020202020204" pitchFamily="34" charset="0"/>
                          <a:cs typeface="Helvetica" panose="020B0604020202020204" pitchFamily="34" charset="0"/>
                        </a:rPr>
                        <a:t>17.  You have read two passages about helping animals. In your opinion, which passage had the best information about helping animals?  Why? Explain your reasons with evidence from both passages. </a:t>
                      </a:r>
                    </a:p>
                    <a:p>
                      <a:pPr marL="0" marR="0" lvl="0" indent="0" algn="l" defTabSz="1018809" rtl="0" eaLnBrk="1" fontAlgn="auto" latinLnBrk="0" hangingPunct="1">
                        <a:lnSpc>
                          <a:spcPct val="115000"/>
                        </a:lnSpc>
                        <a:spcBef>
                          <a:spcPts val="0"/>
                        </a:spcBef>
                        <a:spcAft>
                          <a:spcPts val="1200"/>
                        </a:spcAft>
                        <a:buClrTx/>
                        <a:buSzTx/>
                        <a:buFontTx/>
                        <a:buNone/>
                        <a:tabLst/>
                        <a:defRPr/>
                      </a:pPr>
                      <a:r>
                        <a:rPr lang="en-US" sz="900" b="0" i="1" dirty="0" smtClean="0">
                          <a:latin typeface="Helvetica" panose="020B0604020202020204" pitchFamily="34" charset="0"/>
                          <a:cs typeface="Helvetica" panose="020B0604020202020204" pitchFamily="34" charset="0"/>
                        </a:rPr>
                        <a:t>Brief Write W.6.1b:</a:t>
                      </a:r>
                      <a:r>
                        <a:rPr lang="en-US" sz="900" b="0" i="1" baseline="0" dirty="0" smtClean="0">
                          <a:latin typeface="Helvetica" panose="020B0604020202020204" pitchFamily="34" charset="0"/>
                          <a:cs typeface="Helvetica" panose="020B0604020202020204" pitchFamily="34" charset="0"/>
                        </a:rPr>
                        <a:t> </a:t>
                      </a:r>
                      <a:r>
                        <a:rPr kumimoji="0" lang="en-US" sz="900" b="0" i="0" u="none" strike="noStrike" kern="1200" cap="none" spc="0" normalizeH="0" baseline="0" noProof="0" dirty="0" smtClean="0">
                          <a:ln>
                            <a:noFill/>
                          </a:ln>
                          <a:solidFill>
                            <a:prstClr val="black"/>
                          </a:solidFill>
                          <a:effectLst/>
                          <a:uLnTx/>
                          <a:uFillTx/>
                          <a:latin typeface="+mn-lt"/>
                          <a:ea typeface="Times New Roman"/>
                          <a:cs typeface="Times New Roman"/>
                        </a:rPr>
                        <a:t>Students can support claims with clear reasons and relevant evidence, using credible sources and demonstrate an understanding of the topic or text. </a:t>
                      </a:r>
                      <a:r>
                        <a:rPr lang="en-US" sz="900" b="0" i="1" baseline="0" dirty="0" smtClean="0">
                          <a:latin typeface="Helvetica" panose="020B0604020202020204" pitchFamily="34" charset="0"/>
                          <a:cs typeface="Helvetica" panose="020B0604020202020204" pitchFamily="34" charset="0"/>
                        </a:rPr>
                        <a:t>Target  6a</a:t>
                      </a:r>
                      <a:endParaRPr lang="en-US" sz="900" b="1" baseline="0" dirty="0" smtClean="0">
                        <a:latin typeface="Helvetica" panose="020B0604020202020204" pitchFamily="34" charset="0"/>
                        <a:cs typeface="Helvetica" panose="020B0604020202020204" pitchFamily="34" charset="0"/>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8481">
                <a:tc>
                  <a:txBody>
                    <a:bodyPr/>
                    <a:lstStyle/>
                    <a:p>
                      <a:r>
                        <a:rPr lang="en-US" sz="1400" dirty="0" smtClean="0">
                          <a:solidFill>
                            <a:schemeClr val="tx1"/>
                          </a:solidFill>
                        </a:rPr>
                        <a:t> </a:t>
                      </a:r>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7739">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6997">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6255">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5513">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2" marR="102012"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886729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27</a:t>
            </a:fld>
            <a:endParaRPr lang="en-US" dirty="0"/>
          </a:p>
        </p:txBody>
      </p:sp>
      <p:sp>
        <p:nvSpPr>
          <p:cNvPr id="6" name="Rectangle 5"/>
          <p:cNvSpPr/>
          <p:nvPr/>
        </p:nvSpPr>
        <p:spPr>
          <a:xfrm>
            <a:off x="323850" y="83821"/>
            <a:ext cx="6930390" cy="6633118"/>
          </a:xfrm>
          <a:prstGeom prst="rect">
            <a:avLst/>
          </a:prstGeom>
        </p:spPr>
        <p:txBody>
          <a:bodyPr wrap="square" lIns="101874" tIns="50937" rIns="101874" bIns="50937">
            <a:spAutoFit/>
          </a:bodyPr>
          <a:lstStyle/>
          <a:p>
            <a:pPr marL="342900" indent="-342900">
              <a:buAutoNum type="arabicPeriod" startAt="18"/>
            </a:pPr>
            <a:r>
              <a:rPr lang="en-US" sz="1700" b="1" dirty="0" smtClean="0">
                <a:latin typeface="Helvetica" pitchFamily="34" charset="0"/>
                <a:cs typeface="Helvetica" pitchFamily="34" charset="0"/>
              </a:rPr>
              <a:t>Read the passage and then answer the question. </a:t>
            </a:r>
          </a:p>
          <a:p>
            <a:pPr lvl="0" algn="r">
              <a:lnSpc>
                <a:spcPct val="115000"/>
              </a:lnSpc>
              <a:spcAft>
                <a:spcPts val="1200"/>
              </a:spcAft>
              <a:defRPr/>
            </a:pPr>
            <a:r>
              <a:rPr lang="en-US" sz="900" i="1" dirty="0">
                <a:solidFill>
                  <a:prstClr val="black"/>
                </a:solidFill>
                <a:latin typeface="Helvetica" panose="020B0604020202020204" pitchFamily="34" charset="0"/>
                <a:cs typeface="Helvetica" panose="020B0604020202020204" pitchFamily="34" charset="0"/>
              </a:rPr>
              <a:t>Write to Revise  </a:t>
            </a:r>
            <a:r>
              <a:rPr lang="en-US" sz="900" i="1" dirty="0" smtClean="0">
                <a:solidFill>
                  <a:prstClr val="black"/>
                </a:solidFill>
                <a:latin typeface="Helvetica" panose="020B0604020202020204" pitchFamily="34" charset="0"/>
                <a:cs typeface="Helvetica" panose="020B0604020202020204" pitchFamily="34" charset="0"/>
              </a:rPr>
              <a:t>W.6.1a: </a:t>
            </a:r>
            <a:r>
              <a:rPr lang="en-US" sz="900" dirty="0">
                <a:solidFill>
                  <a:prstClr val="black"/>
                </a:solidFill>
                <a:ea typeface="Times New Roman"/>
                <a:cs typeface="Times New Roman"/>
              </a:rPr>
              <a:t>Students can introduce claims and organize reasons and evidence clearly</a:t>
            </a:r>
            <a:r>
              <a:rPr lang="en-US" sz="900" dirty="0" smtClean="0">
                <a:solidFill>
                  <a:prstClr val="black"/>
                </a:solidFill>
                <a:ea typeface="Times New Roman"/>
                <a:cs typeface="Times New Roman"/>
              </a:rPr>
              <a:t>. </a:t>
            </a:r>
            <a:r>
              <a:rPr lang="en-US" sz="900" i="1" dirty="0">
                <a:solidFill>
                  <a:prstClr val="black"/>
                </a:solidFill>
                <a:latin typeface="Helvetica" panose="020B0604020202020204" pitchFamily="34" charset="0"/>
                <a:cs typeface="Helvetica" panose="020B0604020202020204" pitchFamily="34" charset="0"/>
              </a:rPr>
              <a:t>Target  </a:t>
            </a:r>
            <a:r>
              <a:rPr lang="en-US" sz="900" i="1" dirty="0" smtClean="0">
                <a:solidFill>
                  <a:prstClr val="black"/>
                </a:solidFill>
                <a:latin typeface="Helvetica" panose="020B0604020202020204" pitchFamily="34" charset="0"/>
                <a:cs typeface="Helvetica" panose="020B0604020202020204" pitchFamily="34" charset="0"/>
              </a:rPr>
              <a:t>6b</a:t>
            </a:r>
            <a:endParaRPr lang="en-US" sz="1700" b="1" dirty="0" smtClean="0">
              <a:latin typeface="Helvetica" pitchFamily="34" charset="0"/>
              <a:cs typeface="Helvetica" pitchFamily="34" charset="0"/>
            </a:endParaRPr>
          </a:p>
          <a:p>
            <a:r>
              <a:rPr lang="en-US" sz="1700" b="1" dirty="0" smtClean="0">
                <a:latin typeface="Helvetica" pitchFamily="34" charset="0"/>
                <a:cs typeface="Helvetica" pitchFamily="34" charset="0"/>
              </a:rPr>
              <a:t>   </a:t>
            </a:r>
            <a:endParaRPr lang="en-US" sz="1600" dirty="0" smtClean="0">
              <a:latin typeface="Helvetica" pitchFamily="34" charset="0"/>
              <a:cs typeface="Helvetica" pitchFamily="34" charset="0"/>
            </a:endParaRPr>
          </a:p>
          <a:p>
            <a:pPr marL="483527"/>
            <a:r>
              <a:rPr lang="en-US" sz="1400" dirty="0">
                <a:latin typeface="Helvetica" pitchFamily="34" charset="0"/>
                <a:cs typeface="Helvetica" pitchFamily="34" charset="0"/>
              </a:rPr>
              <a:t>By the time we reached the </a:t>
            </a:r>
            <a:r>
              <a:rPr lang="en-US" sz="1400" dirty="0" smtClean="0">
                <a:latin typeface="Helvetica" pitchFamily="34" charset="0"/>
                <a:cs typeface="Helvetica" pitchFamily="34" charset="0"/>
              </a:rPr>
              <a:t>shore, </a:t>
            </a:r>
            <a:r>
              <a:rPr lang="en-US" sz="1400" dirty="0">
                <a:latin typeface="Helvetica" pitchFamily="34" charset="0"/>
                <a:cs typeface="Helvetica" pitchFamily="34" charset="0"/>
              </a:rPr>
              <a:t>Jimmy and I were out of</a:t>
            </a:r>
          </a:p>
          <a:p>
            <a:pPr marL="483527"/>
            <a:r>
              <a:rPr lang="en-US" sz="1400" dirty="0">
                <a:latin typeface="Helvetica" pitchFamily="34" charset="0"/>
                <a:cs typeface="Helvetica" pitchFamily="34" charset="0"/>
              </a:rPr>
              <a:t>breath. Sweat was trickling into my eyes and soaking my </a:t>
            </a:r>
            <a:r>
              <a:rPr lang="en-US" sz="1400" dirty="0" smtClean="0">
                <a:latin typeface="Helvetica" pitchFamily="34" charset="0"/>
                <a:cs typeface="Helvetica" pitchFamily="34" charset="0"/>
              </a:rPr>
              <a:t>t-shirt.</a:t>
            </a:r>
          </a:p>
          <a:p>
            <a:pPr marL="483527"/>
            <a:endParaRPr lang="en-US" sz="1400" dirty="0">
              <a:latin typeface="Helvetica" pitchFamily="34" charset="0"/>
              <a:cs typeface="Helvetica" pitchFamily="34" charset="0"/>
            </a:endParaRPr>
          </a:p>
          <a:p>
            <a:pPr marL="483527"/>
            <a:r>
              <a:rPr lang="en-US" sz="1400" dirty="0">
                <a:latin typeface="Helvetica" pitchFamily="34" charset="0"/>
                <a:cs typeface="Helvetica" pitchFamily="34" charset="0"/>
              </a:rPr>
              <a:t>“Where . . . is . . . </a:t>
            </a:r>
            <a:r>
              <a:rPr lang="en-US" sz="1400" dirty="0" smtClean="0">
                <a:latin typeface="Helvetica" pitchFamily="34" charset="0"/>
                <a:cs typeface="Helvetica" pitchFamily="34" charset="0"/>
              </a:rPr>
              <a:t>it?” </a:t>
            </a:r>
            <a:r>
              <a:rPr lang="en-US" sz="1400" dirty="0">
                <a:latin typeface="Helvetica" pitchFamily="34" charset="0"/>
                <a:cs typeface="Helvetica" pitchFamily="34" charset="0"/>
              </a:rPr>
              <a:t>he asked in short gasps as we looked</a:t>
            </a:r>
          </a:p>
          <a:p>
            <a:pPr marL="483527"/>
            <a:r>
              <a:rPr lang="en-US" sz="1400" dirty="0">
                <a:latin typeface="Helvetica" pitchFamily="34" charset="0"/>
                <a:cs typeface="Helvetica" pitchFamily="34" charset="0"/>
              </a:rPr>
              <a:t>around </a:t>
            </a:r>
            <a:r>
              <a:rPr lang="en-US" sz="1400" dirty="0" smtClean="0">
                <a:latin typeface="Helvetica" pitchFamily="34" charset="0"/>
                <a:cs typeface="Helvetica" pitchFamily="34" charset="0"/>
              </a:rPr>
              <a:t>beach.</a:t>
            </a:r>
          </a:p>
          <a:p>
            <a:pPr marL="483527"/>
            <a:endParaRPr lang="en-US" sz="1400" dirty="0">
              <a:latin typeface="Helvetica" pitchFamily="34" charset="0"/>
              <a:cs typeface="Helvetica" pitchFamily="34" charset="0"/>
            </a:endParaRPr>
          </a:p>
          <a:p>
            <a:pPr marL="483527"/>
            <a:r>
              <a:rPr lang="en-US" sz="1400" dirty="0">
                <a:latin typeface="Helvetica" pitchFamily="34" charset="0"/>
                <a:cs typeface="Helvetica" pitchFamily="34" charset="0"/>
              </a:rPr>
              <a:t>I was dizzy from running so hard, so I didn’t notice </a:t>
            </a:r>
            <a:r>
              <a:rPr lang="en-US" sz="1400" dirty="0" smtClean="0">
                <a:latin typeface="Helvetica" pitchFamily="34" charset="0"/>
                <a:cs typeface="Helvetica" pitchFamily="34" charset="0"/>
              </a:rPr>
              <a:t>it </a:t>
            </a:r>
            <a:r>
              <a:rPr lang="en-US" sz="1400" dirty="0">
                <a:latin typeface="Helvetica" pitchFamily="34" charset="0"/>
                <a:cs typeface="Helvetica" pitchFamily="34" charset="0"/>
              </a:rPr>
              <a:t>until </a:t>
            </a:r>
            <a:r>
              <a:rPr lang="en-US" sz="1400" dirty="0" smtClean="0">
                <a:latin typeface="Helvetica" pitchFamily="34" charset="0"/>
                <a:cs typeface="Helvetica" pitchFamily="34" charset="0"/>
              </a:rPr>
              <a:t>mother gave us a wave. </a:t>
            </a:r>
            <a:r>
              <a:rPr lang="en-US" sz="1400" dirty="0">
                <a:latin typeface="Helvetica" pitchFamily="34" charset="0"/>
                <a:cs typeface="Helvetica" pitchFamily="34" charset="0"/>
              </a:rPr>
              <a:t>There </a:t>
            </a:r>
            <a:r>
              <a:rPr lang="en-US" sz="1400" dirty="0" smtClean="0">
                <a:latin typeface="Helvetica" pitchFamily="34" charset="0"/>
                <a:cs typeface="Helvetica" pitchFamily="34" charset="0"/>
              </a:rPr>
              <a:t>it </a:t>
            </a:r>
            <a:r>
              <a:rPr lang="en-US" sz="1400" dirty="0">
                <a:latin typeface="Helvetica" pitchFamily="34" charset="0"/>
                <a:cs typeface="Helvetica" pitchFamily="34" charset="0"/>
              </a:rPr>
              <a:t>was, </a:t>
            </a:r>
            <a:r>
              <a:rPr lang="en-US" sz="1400" dirty="0" smtClean="0">
                <a:latin typeface="Helvetica" pitchFamily="34" charset="0"/>
                <a:cs typeface="Helvetica" pitchFamily="34" charset="0"/>
              </a:rPr>
              <a:t>laying on the beach. It looked </a:t>
            </a:r>
            <a:r>
              <a:rPr lang="en-US" sz="1400" dirty="0">
                <a:latin typeface="Helvetica" pitchFamily="34" charset="0"/>
                <a:cs typeface="Helvetica" pitchFamily="34" charset="0"/>
              </a:rPr>
              <a:t>just </a:t>
            </a:r>
            <a:r>
              <a:rPr lang="en-US" sz="1400" dirty="0" smtClean="0">
                <a:latin typeface="Helvetica" pitchFamily="34" charset="0"/>
                <a:cs typeface="Helvetica" pitchFamily="34" charset="0"/>
              </a:rPr>
              <a:t>like the pictures in the newspaper. People were trying to help by pouring water over it.</a:t>
            </a:r>
            <a:endParaRPr lang="en-US" sz="1400" dirty="0">
              <a:latin typeface="Helvetica" pitchFamily="34" charset="0"/>
              <a:cs typeface="Helvetica" pitchFamily="34" charset="0"/>
            </a:endParaRPr>
          </a:p>
          <a:p>
            <a:pPr marL="483527"/>
            <a:endParaRPr lang="en-US" sz="1600" dirty="0" smtClean="0">
              <a:latin typeface="Helvetica" pitchFamily="34" charset="0"/>
              <a:cs typeface="Helvetica" pitchFamily="34" charset="0"/>
            </a:endParaRPr>
          </a:p>
          <a:p>
            <a:pPr marL="483527"/>
            <a:r>
              <a:rPr lang="en-US" sz="1600" b="1" dirty="0" smtClean="0">
                <a:latin typeface="Helvetica" pitchFamily="34" charset="0"/>
                <a:cs typeface="Helvetica" pitchFamily="34" charset="0"/>
              </a:rPr>
              <a:t>Select the group of sentences that would follow the given passage most logically.</a:t>
            </a:r>
          </a:p>
          <a:p>
            <a:pPr marL="483527"/>
            <a:endParaRPr lang="en-US" sz="1600" dirty="0" smtClean="0">
              <a:latin typeface="Helvetica" pitchFamily="34" charset="0"/>
              <a:cs typeface="Helvetica" pitchFamily="34" charset="0"/>
            </a:endParaRPr>
          </a:p>
          <a:p>
            <a:pPr marL="844917" indent="-361390">
              <a:buFont typeface="+mj-lt"/>
              <a:buAutoNum type="alphaUcPeriod"/>
            </a:pPr>
            <a:r>
              <a:rPr lang="en-US" sz="1600" dirty="0" smtClean="0">
                <a:latin typeface="Helvetica" pitchFamily="34" charset="0"/>
                <a:cs typeface="Helvetica" pitchFamily="34" charset="0"/>
              </a:rPr>
              <a:t>It was always nice to go to the beach. “We’re worn out,” I said.  “Is there anymore lemonade?”</a:t>
            </a:r>
          </a:p>
          <a:p>
            <a:pPr marL="844917" indent="-361390">
              <a:buFont typeface="+mj-lt"/>
              <a:buAutoNum type="alphaUcPeriod"/>
            </a:pPr>
            <a:endParaRPr lang="en-US" sz="1000" dirty="0" smtClean="0">
              <a:latin typeface="Helvetica" pitchFamily="34" charset="0"/>
              <a:cs typeface="Helvetica" pitchFamily="34" charset="0"/>
            </a:endParaRPr>
          </a:p>
          <a:p>
            <a:pPr marL="844917" indent="-361390">
              <a:buFont typeface="+mj-lt"/>
              <a:buAutoNum type="alphaUcPeriod"/>
            </a:pPr>
            <a:endParaRPr lang="en-US" sz="1000" dirty="0">
              <a:latin typeface="Helvetica" pitchFamily="34" charset="0"/>
              <a:cs typeface="Helvetica" pitchFamily="34" charset="0"/>
            </a:endParaRPr>
          </a:p>
          <a:p>
            <a:pPr marL="844917" indent="-361390">
              <a:buFont typeface="+mj-lt"/>
              <a:buAutoNum type="alphaUcPeriod"/>
            </a:pPr>
            <a:r>
              <a:rPr lang="en-US" sz="1600" dirty="0" smtClean="0">
                <a:latin typeface="Helvetica" pitchFamily="34" charset="0"/>
                <a:cs typeface="Helvetica" pitchFamily="34" charset="0"/>
              </a:rPr>
              <a:t>“Is this the whale in the newspaper?” I asked mother.  “I got here as soon as I could.”</a:t>
            </a:r>
          </a:p>
          <a:p>
            <a:pPr marL="844917" indent="-361390">
              <a:buFont typeface="+mj-lt"/>
              <a:buAutoNum type="alphaUcPeriod"/>
            </a:pPr>
            <a:endParaRPr lang="en-US" sz="1600" dirty="0">
              <a:latin typeface="Helvetica" pitchFamily="34" charset="0"/>
              <a:cs typeface="Helvetica" pitchFamily="34" charset="0"/>
            </a:endParaRPr>
          </a:p>
          <a:p>
            <a:pPr marL="844917" indent="-361390">
              <a:buFont typeface="+mj-lt"/>
              <a:buAutoNum type="alphaUcPeriod"/>
            </a:pPr>
            <a:r>
              <a:rPr lang="en-US" sz="1600" dirty="0" smtClean="0">
                <a:latin typeface="Helvetica" pitchFamily="34" charset="0"/>
                <a:cs typeface="Helvetica" pitchFamily="34" charset="0"/>
              </a:rPr>
              <a:t>Jimmy and I strolled over to a rescuer.  “Excuse me,” I said “Would you mind telling us where the lifeguard is?”</a:t>
            </a:r>
          </a:p>
          <a:p>
            <a:pPr marL="844917" indent="-361390">
              <a:buFont typeface="+mj-lt"/>
              <a:buAutoNum type="alphaUcPeriod"/>
            </a:pPr>
            <a:endParaRPr lang="en-US" sz="1600" dirty="0">
              <a:latin typeface="Helvetica" pitchFamily="34" charset="0"/>
              <a:cs typeface="Helvetica" pitchFamily="34" charset="0"/>
            </a:endParaRPr>
          </a:p>
          <a:p>
            <a:pPr marL="844917" indent="-361390">
              <a:buFont typeface="+mj-lt"/>
              <a:buAutoNum type="alphaUcPeriod"/>
            </a:pPr>
            <a:r>
              <a:rPr lang="en-US" sz="1600" dirty="0" smtClean="0">
                <a:latin typeface="Helvetica" pitchFamily="34" charset="0"/>
                <a:cs typeface="Helvetica" pitchFamily="34" charset="0"/>
              </a:rPr>
              <a:t>“We’ve got to get out of here,” said Jimmy, and I agreed. Even though I wanted to swim, I followed him back to the sidewalk.</a:t>
            </a:r>
            <a:endParaRPr lang="en-US" sz="1600" dirty="0">
              <a:latin typeface="Helvetica" pitchFamily="34" charset="0"/>
              <a:cs typeface="Helvetica" pitchFamily="34" charset="0"/>
            </a:endParaRPr>
          </a:p>
        </p:txBody>
      </p:sp>
      <p:sp>
        <p:nvSpPr>
          <p:cNvPr id="5" name="Rectangle 4"/>
          <p:cNvSpPr/>
          <p:nvPr/>
        </p:nvSpPr>
        <p:spPr>
          <a:xfrm>
            <a:off x="502858" y="762000"/>
            <a:ext cx="6619875" cy="217948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09600" y="383664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8" name="Oval 7"/>
          <p:cNvSpPr/>
          <p:nvPr/>
        </p:nvSpPr>
        <p:spPr>
          <a:xfrm>
            <a:off x="609600" y="462882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9" name="Oval 8"/>
          <p:cNvSpPr/>
          <p:nvPr/>
        </p:nvSpPr>
        <p:spPr>
          <a:xfrm>
            <a:off x="609600" y="534152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0" name="Oval 9"/>
          <p:cNvSpPr/>
          <p:nvPr/>
        </p:nvSpPr>
        <p:spPr>
          <a:xfrm>
            <a:off x="609600" y="60851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Tree>
    <p:extLst>
      <p:ext uri="{BB962C8B-B14F-4D97-AF65-F5344CB8AC3E}">
        <p14:creationId xmlns:p14="http://schemas.microsoft.com/office/powerpoint/2010/main" val="10904602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23850" y="4861560"/>
            <a:ext cx="7016750" cy="4525345"/>
          </a:xfrm>
          <a:prstGeom prst="rect">
            <a:avLst/>
          </a:prstGeom>
          <a:noFill/>
        </p:spPr>
        <p:txBody>
          <a:bodyPr wrap="square" lIns="107700" tIns="53850" rIns="107700" bIns="53850">
            <a:spAutoFit/>
          </a:bodyPr>
          <a:lstStyle/>
          <a:p>
            <a:r>
              <a:rPr lang="en-US" sz="1700" b="1" dirty="0" smtClean="0">
                <a:latin typeface="Helvetica" pitchFamily="34" charset="0"/>
                <a:cs typeface="Helvetica" pitchFamily="34" charset="0"/>
              </a:rPr>
              <a:t>20. Read the sentence.</a:t>
            </a:r>
            <a:r>
              <a:rPr lang="en-US" sz="1000" dirty="0"/>
              <a:t>	</a:t>
            </a:r>
            <a:endParaRPr lang="en-US" sz="1000" dirty="0" smtClean="0"/>
          </a:p>
          <a:p>
            <a:endParaRPr lang="en-US" sz="1000" dirty="0" smtClean="0">
              <a:latin typeface="Helvetica" panose="020B0604020202020204" pitchFamily="34" charset="0"/>
              <a:cs typeface="Helvetica" panose="020B0604020202020204" pitchFamily="34" charset="0"/>
            </a:endParaRPr>
          </a:p>
          <a:p>
            <a:pPr marL="400050"/>
            <a:r>
              <a:rPr lang="en-US" sz="1400" dirty="0" smtClean="0">
                <a:latin typeface="Helvetica" pitchFamily="34" charset="0"/>
                <a:cs typeface="Helvetica" panose="020B0604020202020204" pitchFamily="34" charset="0"/>
              </a:rPr>
              <a:t>The </a:t>
            </a:r>
            <a:r>
              <a:rPr lang="en-US" sz="1400" dirty="0">
                <a:latin typeface="Helvetica" pitchFamily="34" charset="0"/>
                <a:cs typeface="Helvetica" panose="020B0604020202020204" pitchFamily="34" charset="0"/>
              </a:rPr>
              <a:t>whale was caught off the coast of </a:t>
            </a:r>
            <a:r>
              <a:rPr lang="en-US" sz="1400" dirty="0" smtClean="0">
                <a:latin typeface="Helvetica" pitchFamily="34" charset="0"/>
                <a:cs typeface="Helvetica" panose="020B0604020202020204" pitchFamily="34" charset="0"/>
              </a:rPr>
              <a:t>Anchorage</a:t>
            </a:r>
            <a:r>
              <a:rPr lang="en-US" sz="1400" dirty="0">
                <a:latin typeface="Helvetica" pitchFamily="34" charset="0"/>
                <a:cs typeface="Helvetica" panose="020B0604020202020204" pitchFamily="34" charset="0"/>
              </a:rPr>
              <a:t>, Alaska, in </a:t>
            </a:r>
            <a:r>
              <a:rPr lang="en-US" sz="1400" dirty="0" smtClean="0">
                <a:latin typeface="Helvetica" pitchFamily="34" charset="0"/>
                <a:cs typeface="Helvetica" panose="020B0604020202020204" pitchFamily="34" charset="0"/>
              </a:rPr>
              <a:t>2007, it had </a:t>
            </a:r>
            <a:r>
              <a:rPr lang="en-US" sz="1400" dirty="0">
                <a:latin typeface="Helvetica" pitchFamily="34" charset="0"/>
                <a:cs typeface="Helvetica" panose="020B0604020202020204" pitchFamily="34" charset="0"/>
              </a:rPr>
              <a:t>been coasting in the sea for more than a century.</a:t>
            </a:r>
          </a:p>
          <a:p>
            <a:pPr algn="r"/>
            <a:r>
              <a:rPr lang="en-US" sz="900" i="1" dirty="0" smtClean="0"/>
              <a:t>L.6.1 and L.6.2 Students demonstrate the command of conventions of Standard English and grammar when writing.  Target 9</a:t>
            </a:r>
          </a:p>
          <a:p>
            <a:endParaRPr lang="en-US" sz="1000" dirty="0">
              <a:latin typeface="Helvetica" pitchFamily="34" charset="0"/>
              <a:cs typeface="Helvetica" pitchFamily="34" charset="0"/>
            </a:endParaRPr>
          </a:p>
          <a:p>
            <a:r>
              <a:rPr lang="en-US" sz="1900" b="1" dirty="0" smtClean="0">
                <a:latin typeface="Helvetica" pitchFamily="34" charset="0"/>
                <a:cs typeface="Helvetica" pitchFamily="34" charset="0"/>
              </a:rPr>
              <a:t>     </a:t>
            </a:r>
            <a:r>
              <a:rPr lang="en-US" sz="1600" b="1" dirty="0" smtClean="0">
                <a:latin typeface="Helvetica" pitchFamily="34" charset="0"/>
                <a:cs typeface="Helvetica" pitchFamily="34" charset="0"/>
              </a:rPr>
              <a:t>Select </a:t>
            </a:r>
            <a:r>
              <a:rPr lang="en-US" sz="1600" b="1" dirty="0">
                <a:latin typeface="Helvetica" pitchFamily="34" charset="0"/>
                <a:cs typeface="Helvetica" pitchFamily="34" charset="0"/>
              </a:rPr>
              <a:t>the correct way to revise the highlighted sentence.</a:t>
            </a:r>
          </a:p>
          <a:p>
            <a:endParaRPr lang="en-US" sz="1600" dirty="0">
              <a:latin typeface="Helvetica" pitchFamily="34" charset="0"/>
              <a:cs typeface="Helvetica" pitchFamily="34" charset="0"/>
            </a:endParaRPr>
          </a:p>
          <a:p>
            <a:pPr marL="839896" indent="-361390">
              <a:buFont typeface="+mj-lt"/>
              <a:buAutoNum type="alphaUcPeriod"/>
            </a:pPr>
            <a:r>
              <a:rPr lang="en-US" sz="1400" dirty="0">
                <a:latin typeface="Helvetica" pitchFamily="34" charset="0"/>
              </a:rPr>
              <a:t>The whale was caught off the coast of Anchorage, Alaska, in </a:t>
            </a:r>
            <a:r>
              <a:rPr lang="en-US" sz="1400" dirty="0" smtClean="0">
                <a:latin typeface="Helvetica" pitchFamily="34" charset="0"/>
              </a:rPr>
              <a:t>2007.  It had been coasting in the sea for more than a century.</a:t>
            </a:r>
          </a:p>
          <a:p>
            <a:pPr marL="839896" indent="-361390">
              <a:buFont typeface="+mj-lt"/>
              <a:buAutoNum type="alphaUcPeriod"/>
            </a:pPr>
            <a:endParaRPr lang="en-US" sz="1400" dirty="0">
              <a:latin typeface="Helvetica" pitchFamily="34" charset="0"/>
              <a:cs typeface="Helvetica" pitchFamily="34" charset="0"/>
            </a:endParaRPr>
          </a:p>
          <a:p>
            <a:pPr marL="839896" indent="-361390">
              <a:buFont typeface="+mj-lt"/>
              <a:buAutoNum type="alphaUcPeriod"/>
            </a:pPr>
            <a:r>
              <a:rPr lang="en-US" sz="1400" dirty="0" smtClean="0">
                <a:latin typeface="Helvetica" pitchFamily="34" charset="0"/>
              </a:rPr>
              <a:t>The </a:t>
            </a:r>
            <a:r>
              <a:rPr lang="en-US" sz="1400" dirty="0">
                <a:latin typeface="Helvetica" pitchFamily="34" charset="0"/>
              </a:rPr>
              <a:t>whale was caught off the coast of Anchorage, Alaska, in </a:t>
            </a:r>
            <a:r>
              <a:rPr lang="en-US" sz="1400" dirty="0" smtClean="0">
                <a:latin typeface="Helvetica" pitchFamily="34" charset="0"/>
              </a:rPr>
              <a:t>2007 it </a:t>
            </a:r>
            <a:r>
              <a:rPr lang="en-US" sz="1400" dirty="0">
                <a:latin typeface="Helvetica" pitchFamily="34" charset="0"/>
              </a:rPr>
              <a:t>had been coasting in the sea for more than a century</a:t>
            </a:r>
            <a:r>
              <a:rPr lang="en-US" sz="1050" dirty="0" smtClean="0"/>
              <a:t>.</a:t>
            </a:r>
          </a:p>
          <a:p>
            <a:pPr marL="839896" indent="-361390">
              <a:buFont typeface="+mj-lt"/>
              <a:buAutoNum type="alphaUcPeriod"/>
            </a:pPr>
            <a:endParaRPr lang="en-US" sz="1050" dirty="0"/>
          </a:p>
          <a:p>
            <a:pPr marL="839896" indent="-361390">
              <a:buFont typeface="+mj-lt"/>
              <a:buAutoNum type="alphaUcPeriod"/>
            </a:pPr>
            <a:r>
              <a:rPr lang="en-US" sz="1400" dirty="0">
                <a:latin typeface="Helvetica" pitchFamily="34" charset="0"/>
              </a:rPr>
              <a:t>The whale was caught off the coast of Anchorage, Alaska, in 2007 </a:t>
            </a:r>
            <a:r>
              <a:rPr lang="en-US" sz="1400" dirty="0" smtClean="0">
                <a:latin typeface="Helvetica" pitchFamily="34" charset="0"/>
              </a:rPr>
              <a:t>and it had </a:t>
            </a:r>
            <a:r>
              <a:rPr lang="en-US" sz="1400" dirty="0">
                <a:latin typeface="Helvetica" pitchFamily="34" charset="0"/>
              </a:rPr>
              <a:t>been coasting in the sea for more than a century</a:t>
            </a:r>
            <a:r>
              <a:rPr lang="en-US" sz="1400" dirty="0" smtClean="0"/>
              <a:t>.</a:t>
            </a:r>
          </a:p>
          <a:p>
            <a:pPr marL="839896" indent="-361390">
              <a:buFont typeface="+mj-lt"/>
              <a:buAutoNum type="alphaUcPeriod"/>
            </a:pPr>
            <a:endParaRPr lang="en-US" sz="1400" dirty="0"/>
          </a:p>
          <a:p>
            <a:pPr marL="839896" indent="-361390">
              <a:buFont typeface="+mj-lt"/>
              <a:buAutoNum type="alphaUcPeriod"/>
            </a:pPr>
            <a:r>
              <a:rPr lang="en-US" sz="1400" dirty="0" smtClean="0">
                <a:latin typeface="Helvetica" pitchFamily="34" charset="0"/>
              </a:rPr>
              <a:t>In 2007, the </a:t>
            </a:r>
            <a:r>
              <a:rPr lang="en-US" sz="1400" dirty="0">
                <a:latin typeface="Helvetica" pitchFamily="34" charset="0"/>
              </a:rPr>
              <a:t>whale was caught off the coast of Anchorage, </a:t>
            </a:r>
            <a:r>
              <a:rPr lang="en-US" sz="1400" dirty="0" smtClean="0">
                <a:latin typeface="Helvetica" pitchFamily="34" charset="0"/>
              </a:rPr>
              <a:t>Alaska, where it </a:t>
            </a:r>
            <a:r>
              <a:rPr lang="en-US" sz="1400" dirty="0">
                <a:latin typeface="Helvetica" pitchFamily="34" charset="0"/>
              </a:rPr>
              <a:t>had been coasting in the sea for more than a </a:t>
            </a:r>
            <a:r>
              <a:rPr lang="en-US" sz="1400" dirty="0" smtClean="0">
                <a:latin typeface="Helvetica" pitchFamily="34" charset="0"/>
              </a:rPr>
              <a:t>century.</a:t>
            </a:r>
            <a:endParaRPr lang="en-US" sz="1400" dirty="0"/>
          </a:p>
          <a:p>
            <a:pPr marL="839896" indent="-361390">
              <a:buFont typeface="+mj-lt"/>
              <a:buAutoNum type="alphaUcPeriod"/>
            </a:pPr>
            <a:endParaRPr lang="en-US" sz="1050" dirty="0"/>
          </a:p>
          <a:p>
            <a:pPr marL="478506"/>
            <a:endParaRPr lang="en-US" sz="16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28</a:t>
            </a:fld>
            <a:endParaRPr lang="en-US" dirty="0"/>
          </a:p>
        </p:txBody>
      </p:sp>
      <p:cxnSp>
        <p:nvCxnSpPr>
          <p:cNvPr id="10" name="Straight Connector 9"/>
          <p:cNvCxnSpPr/>
          <p:nvPr/>
        </p:nvCxnSpPr>
        <p:spPr>
          <a:xfrm>
            <a:off x="323851" y="469392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23850" y="83821"/>
            <a:ext cx="6930390" cy="4550240"/>
          </a:xfrm>
          <a:prstGeom prst="rect">
            <a:avLst/>
          </a:prstGeom>
        </p:spPr>
        <p:txBody>
          <a:bodyPr wrap="square" lIns="101874" tIns="50937" rIns="101874" bIns="50937">
            <a:spAutoFit/>
          </a:bodyPr>
          <a:lstStyle/>
          <a:p>
            <a:r>
              <a:rPr lang="en-US" sz="1700" b="1" dirty="0">
                <a:latin typeface="Helvetica" pitchFamily="34" charset="0"/>
                <a:cs typeface="Helvetica" pitchFamily="34" charset="0"/>
              </a:rPr>
              <a:t>19. </a:t>
            </a:r>
            <a:r>
              <a:rPr lang="en-US" sz="1700" b="1" dirty="0" smtClean="0">
                <a:latin typeface="Helvetica" pitchFamily="34" charset="0"/>
                <a:cs typeface="Helvetica" pitchFamily="34" charset="0"/>
              </a:rPr>
              <a:t>Read the paragraph below.</a:t>
            </a:r>
          </a:p>
          <a:p>
            <a:pPr algn="r"/>
            <a:r>
              <a:rPr lang="en-US" sz="900" i="1" dirty="0" smtClean="0">
                <a:latin typeface="Helvetica" pitchFamily="34" charset="0"/>
                <a:cs typeface="Helvetica" pitchFamily="34" charset="0"/>
              </a:rPr>
              <a:t>L.6.3a Students can vary sentence patterns for meaning, reader/listener interest and style.  Target 8</a:t>
            </a:r>
          </a:p>
          <a:p>
            <a:endParaRPr lang="en-US" sz="1000" b="1" dirty="0">
              <a:latin typeface="Helvetica" pitchFamily="34" charset="0"/>
              <a:cs typeface="Helvetica" pitchFamily="34" charset="0"/>
            </a:endParaRPr>
          </a:p>
          <a:p>
            <a:pPr marL="346075" indent="-346075"/>
            <a:r>
              <a:rPr lang="en-US" sz="1700" b="1" dirty="0" smtClean="0">
                <a:latin typeface="Helvetica" pitchFamily="34" charset="0"/>
                <a:cs typeface="Helvetica" pitchFamily="34" charset="0"/>
              </a:rPr>
              <a:t>      </a:t>
            </a:r>
            <a:r>
              <a:rPr lang="en-US" sz="1400" dirty="0" smtClean="0">
                <a:latin typeface="Helvetica" pitchFamily="34" charset="0"/>
                <a:cs typeface="Helvetica" pitchFamily="34" charset="0"/>
              </a:rPr>
              <a:t>Beached whales can be a very serious problem.  One way to help a beached whale is to wait for the tide to come in and hope the whale can swim back to the sea. Another way is for rescue workers to use giant stretchers attached to cranes. Yet another way to help a whale is to keep it wet by digging a trench to it from the sea.  None of these </a:t>
            </a:r>
            <a:r>
              <a:rPr lang="en-US" sz="1400" i="1" u="sng" dirty="0" smtClean="0">
                <a:latin typeface="Helvetica" pitchFamily="34" charset="0"/>
                <a:cs typeface="Helvetica" pitchFamily="34" charset="0"/>
              </a:rPr>
              <a:t>things</a:t>
            </a:r>
            <a:r>
              <a:rPr lang="en-US" sz="1400" dirty="0" smtClean="0">
                <a:latin typeface="Helvetica" pitchFamily="34" charset="0"/>
                <a:cs typeface="Helvetica" pitchFamily="34" charset="0"/>
              </a:rPr>
              <a:t> are perfect, </a:t>
            </a:r>
            <a:r>
              <a:rPr lang="en-US" sz="1400" dirty="0" smtClean="0">
                <a:latin typeface="Helvetica" pitchFamily="34" charset="0"/>
              </a:rPr>
              <a:t>but rescuers have to try many ideas.</a:t>
            </a:r>
            <a:endParaRPr lang="en-US" sz="1700" dirty="0">
              <a:latin typeface="Helvetica" pitchFamily="34" charset="0"/>
            </a:endParaRPr>
          </a:p>
          <a:p>
            <a:endParaRPr lang="en-US" sz="1000" b="1" dirty="0" smtClean="0">
              <a:latin typeface="Helvetica" pitchFamily="34" charset="0"/>
            </a:endParaRPr>
          </a:p>
          <a:p>
            <a:r>
              <a:rPr lang="en-US" sz="1700" b="1" dirty="0">
                <a:latin typeface="Helvetica" pitchFamily="34" charset="0"/>
              </a:rPr>
              <a:t> </a:t>
            </a:r>
            <a:r>
              <a:rPr lang="en-US" sz="1700" b="1" dirty="0" smtClean="0">
                <a:latin typeface="Helvetica" pitchFamily="34" charset="0"/>
              </a:rPr>
              <a:t>      </a:t>
            </a:r>
            <a:r>
              <a:rPr lang="en-US" sz="1700" b="1" dirty="0" smtClean="0"/>
              <a:t>Which </a:t>
            </a:r>
            <a:r>
              <a:rPr lang="en-US" sz="1700" b="1" dirty="0"/>
              <a:t>word is the clearest and most specific substitute for</a:t>
            </a:r>
          </a:p>
          <a:p>
            <a:r>
              <a:rPr lang="en-US" sz="1700" b="1" dirty="0" smtClean="0"/>
              <a:t>        </a:t>
            </a:r>
            <a:r>
              <a:rPr lang="en-US" sz="1700" b="1" i="1" u="sng" dirty="0" smtClean="0"/>
              <a:t>things</a:t>
            </a:r>
            <a:r>
              <a:rPr lang="en-US" sz="1700" b="1" dirty="0" smtClean="0"/>
              <a:t>?</a:t>
            </a:r>
            <a:r>
              <a:rPr lang="en-US" sz="1700" b="1" dirty="0" smtClean="0">
                <a:latin typeface="Helvetica" pitchFamily="34" charset="0"/>
              </a:rPr>
              <a:t>      </a:t>
            </a:r>
          </a:p>
          <a:p>
            <a:endParaRPr lang="en-US" sz="1600" dirty="0" smtClean="0">
              <a:latin typeface="Helvetica" pitchFamily="34" charset="0"/>
              <a:cs typeface="Helvetica" pitchFamily="34" charset="0"/>
            </a:endParaRPr>
          </a:p>
          <a:p>
            <a:pPr marL="844917" indent="-361390">
              <a:buFont typeface="+mj-lt"/>
              <a:buAutoNum type="alphaUcPeriod"/>
            </a:pPr>
            <a:r>
              <a:rPr lang="en-US" sz="1400" dirty="0" smtClean="0">
                <a:latin typeface="Helvetica" pitchFamily="34" charset="0"/>
                <a:cs typeface="Helvetica" pitchFamily="34" charset="0"/>
              </a:rPr>
              <a:t>efforts</a:t>
            </a:r>
          </a:p>
          <a:p>
            <a:pPr marL="844917" indent="-361390">
              <a:buFont typeface="+mj-lt"/>
              <a:buAutoNum type="alphaUcPeriod"/>
            </a:pPr>
            <a:endParaRPr lang="en-US" sz="1400" dirty="0">
              <a:latin typeface="Helvetica" pitchFamily="34" charset="0"/>
              <a:cs typeface="Helvetica" pitchFamily="34" charset="0"/>
            </a:endParaRPr>
          </a:p>
          <a:p>
            <a:pPr marL="844917" indent="-361390">
              <a:buFont typeface="+mj-lt"/>
              <a:buAutoNum type="alphaUcPeriod"/>
            </a:pPr>
            <a:r>
              <a:rPr lang="en-US" sz="1400" dirty="0" smtClean="0">
                <a:latin typeface="Helvetica" pitchFamily="34" charset="0"/>
                <a:cs typeface="Helvetica" pitchFamily="34" charset="0"/>
              </a:rPr>
              <a:t>issues</a:t>
            </a:r>
          </a:p>
          <a:p>
            <a:pPr marL="844917" indent="-361390">
              <a:buFont typeface="+mj-lt"/>
              <a:buAutoNum type="alphaUcPeriod"/>
            </a:pPr>
            <a:endParaRPr lang="en-US" sz="1400" dirty="0">
              <a:latin typeface="Helvetica" pitchFamily="34" charset="0"/>
              <a:cs typeface="Helvetica" pitchFamily="34" charset="0"/>
            </a:endParaRPr>
          </a:p>
          <a:p>
            <a:pPr marL="844917" indent="-361390">
              <a:buFont typeface="+mj-lt"/>
              <a:buAutoNum type="alphaUcPeriod"/>
            </a:pPr>
            <a:r>
              <a:rPr lang="en-US" sz="1400" dirty="0" smtClean="0">
                <a:latin typeface="Helvetica" pitchFamily="34" charset="0"/>
                <a:cs typeface="Helvetica" pitchFamily="34" charset="0"/>
              </a:rPr>
              <a:t>methods</a:t>
            </a:r>
          </a:p>
          <a:p>
            <a:pPr marL="844917" indent="-361390">
              <a:buFont typeface="+mj-lt"/>
              <a:buAutoNum type="alphaUcPeriod"/>
            </a:pPr>
            <a:endParaRPr lang="en-US" sz="1400" dirty="0">
              <a:latin typeface="Helvetica" pitchFamily="34" charset="0"/>
              <a:cs typeface="Helvetica" pitchFamily="34" charset="0"/>
            </a:endParaRPr>
          </a:p>
          <a:p>
            <a:pPr marL="844917" indent="-361390">
              <a:buFont typeface="+mj-lt"/>
              <a:buAutoNum type="alphaUcPeriod"/>
            </a:pPr>
            <a:r>
              <a:rPr lang="en-US" sz="1400" dirty="0" smtClean="0">
                <a:latin typeface="Helvetica" pitchFamily="34" charset="0"/>
                <a:cs typeface="Helvetica" pitchFamily="34" charset="0"/>
              </a:rPr>
              <a:t>offers</a:t>
            </a:r>
            <a:endParaRPr lang="en-US" sz="1400" dirty="0">
              <a:latin typeface="Helvetica" pitchFamily="34" charset="0"/>
              <a:cs typeface="Helvetica" pitchFamily="34" charset="0"/>
            </a:endParaRPr>
          </a:p>
        </p:txBody>
      </p:sp>
      <p:sp>
        <p:nvSpPr>
          <p:cNvPr id="15" name="Oval 14"/>
          <p:cNvSpPr/>
          <p:nvPr/>
        </p:nvSpPr>
        <p:spPr>
          <a:xfrm>
            <a:off x="525418" y="420414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525418" y="290846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519716" y="377491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519716" y="333768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1" name="Oval 10"/>
          <p:cNvSpPr/>
          <p:nvPr/>
        </p:nvSpPr>
        <p:spPr>
          <a:xfrm>
            <a:off x="592076" y="845990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2" name="Oval 11"/>
          <p:cNvSpPr/>
          <p:nvPr/>
        </p:nvSpPr>
        <p:spPr>
          <a:xfrm>
            <a:off x="587351" y="661851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3" name="Oval 12"/>
          <p:cNvSpPr/>
          <p:nvPr/>
        </p:nvSpPr>
        <p:spPr>
          <a:xfrm>
            <a:off x="583659" y="716269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4" name="Oval 13"/>
          <p:cNvSpPr/>
          <p:nvPr/>
        </p:nvSpPr>
        <p:spPr>
          <a:xfrm>
            <a:off x="590005" y="77724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9" name="Rectangle 18"/>
          <p:cNvSpPr/>
          <p:nvPr/>
        </p:nvSpPr>
        <p:spPr>
          <a:xfrm>
            <a:off x="646862" y="685800"/>
            <a:ext cx="6607378" cy="1371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879624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29</a:t>
            </a:fld>
            <a:endParaRPr lang="en-US" dirty="0"/>
          </a:p>
        </p:txBody>
      </p:sp>
      <p:sp>
        <p:nvSpPr>
          <p:cNvPr id="2" name="TextBox 1"/>
          <p:cNvSpPr txBox="1"/>
          <p:nvPr/>
        </p:nvSpPr>
        <p:spPr>
          <a:xfrm>
            <a:off x="658576" y="6545943"/>
            <a:ext cx="6396038" cy="983420"/>
          </a:xfrm>
          <a:prstGeom prst="rect">
            <a:avLst/>
          </a:prstGeom>
          <a:noFill/>
        </p:spPr>
        <p:txBody>
          <a:bodyPr wrap="square" lIns="96378" tIns="48189" rIns="96378" bIns="48189" rtlCol="0">
            <a:spAutoFit/>
          </a:bodyPr>
          <a:lstStyle/>
          <a:p>
            <a:pPr algn="ctr"/>
            <a:r>
              <a:rPr lang="en-US" sz="3800" b="1" dirty="0">
                <a:effectLst>
                  <a:outerShdw blurRad="38100" dist="38100" dir="2700000" algn="tl">
                    <a:srgbClr val="000000">
                      <a:alpha val="43137"/>
                    </a:srgbClr>
                  </a:outerShdw>
                </a:effectLst>
              </a:rPr>
              <a:t>STOP</a:t>
            </a:r>
          </a:p>
          <a:p>
            <a:pPr algn="ctr"/>
            <a:r>
              <a:rPr lang="en-US" dirty="0" smtClean="0"/>
              <a:t>Close your books and wait for instructions!</a:t>
            </a:r>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4"/>
            <a:ext cx="4691594" cy="4550229"/>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929417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Image result for revise"/>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83320" y="213244"/>
            <a:ext cx="2905654" cy="1347291"/>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lIns="96359" tIns="48180" rIns="96359" bIns="48180"/>
          <a:lstStyle/>
          <a:p>
            <a:fld id="{F177B04D-AEB5-43ED-B9BA-B3D1EC9C9067}" type="slidenum">
              <a:rPr lang="en-US" smtClean="0"/>
              <a:pPr/>
              <a:t>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248603043"/>
              </p:ext>
            </p:extLst>
          </p:nvPr>
        </p:nvGraphicFramePr>
        <p:xfrm>
          <a:off x="1036320" y="670560"/>
          <a:ext cx="5440680" cy="6169152"/>
        </p:xfrm>
        <a:graphic>
          <a:graphicData uri="http://schemas.openxmlformats.org/drawingml/2006/table">
            <a:tbl>
              <a:tblPr firstRow="1" bandRow="1">
                <a:tableStyleId>{5940675A-B579-460E-94D1-54222C63F5DA}</a:tableStyleId>
              </a:tblPr>
              <a:tblGrid>
                <a:gridCol w="2763520"/>
                <a:gridCol w="2677160"/>
              </a:tblGrid>
              <a:tr h="1374648">
                <a:tc gridSpan="2">
                  <a:txBody>
                    <a:bodyPr/>
                    <a:lstStyle/>
                    <a:p>
                      <a:pPr algn="ctr"/>
                      <a:endParaRPr kumimoji="0" lang="en-US" sz="1500" b="0" i="0" u="none" strike="noStrike" kern="1200" cap="none" spc="0" normalizeH="0" baseline="0" noProof="0" dirty="0" smtClean="0">
                        <a:ln>
                          <a:noFill/>
                        </a:ln>
                        <a:solidFill>
                          <a:prstClr val="black"/>
                        </a:solidFill>
                        <a:effectLst/>
                        <a:uLnTx/>
                        <a:uFillTx/>
                        <a:latin typeface="+mn-lt"/>
                        <a:ea typeface="+mn-ea"/>
                        <a:cs typeface="+mn-cs"/>
                      </a:endParaRPr>
                    </a:p>
                    <a:p>
                      <a:pPr algn="l"/>
                      <a:r>
                        <a:rPr kumimoji="0" lang="en-US" sz="1500" b="1" i="0" u="none" strike="noStrike" kern="1200" cap="none" spc="0" normalizeH="0" baseline="0" noProof="0" dirty="0" smtClean="0">
                          <a:ln>
                            <a:noFill/>
                          </a:ln>
                          <a:solidFill>
                            <a:prstClr val="black"/>
                          </a:solidFill>
                          <a:effectLst/>
                          <a:uLnTx/>
                          <a:uFillTx/>
                          <a:latin typeface="+mn-lt"/>
                          <a:ea typeface="+mn-ea"/>
                          <a:cs typeface="+mn-cs"/>
                        </a:rPr>
                        <a:t>All elementary ELA assessments were reviewed and revised in June of 2015 by the following amazing and dedicated HSD K-6</a:t>
                      </a:r>
                      <a:r>
                        <a:rPr kumimoji="0" lang="en-US" sz="1500" b="1" i="0" u="none" strike="noStrike" kern="1200" cap="none" spc="0" normalizeH="0" baseline="30000" noProof="0" dirty="0" smtClean="0">
                          <a:ln>
                            <a:noFill/>
                          </a:ln>
                          <a:solidFill>
                            <a:prstClr val="black"/>
                          </a:solidFill>
                          <a:effectLst/>
                          <a:uLnTx/>
                          <a:uFillTx/>
                          <a:latin typeface="+mn-lt"/>
                          <a:ea typeface="+mn-ea"/>
                          <a:cs typeface="+mn-cs"/>
                        </a:rPr>
                        <a:t>th</a:t>
                      </a:r>
                      <a:r>
                        <a:rPr kumimoji="0" lang="en-US" sz="1500" b="1" i="0" u="none" strike="noStrike" kern="1200" cap="none" spc="0" normalizeH="0" baseline="0" noProof="0" dirty="0" smtClean="0">
                          <a:ln>
                            <a:noFill/>
                          </a:ln>
                          <a:solidFill>
                            <a:prstClr val="black"/>
                          </a:solidFill>
                          <a:effectLst/>
                          <a:uLnTx/>
                          <a:uFillTx/>
                          <a:latin typeface="+mn-lt"/>
                          <a:ea typeface="+mn-ea"/>
                          <a:cs typeface="+mn-cs"/>
                        </a:rPr>
                        <a:t> grade teachers.</a:t>
                      </a:r>
                    </a:p>
                    <a:p>
                      <a:pPr algn="ctr"/>
                      <a:endParaRPr lang="en-US" sz="2200" dirty="0"/>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000" b="0" dirty="0">
                        <a:latin typeface="Lucida Handwriting" panose="03010101010101010101" pitchFamily="66" charset="0"/>
                      </a:endParaRPr>
                    </a:p>
                  </a:txBody>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Benson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Union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Jamie Lentz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Mooberry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Anne Berg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Maines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Quatama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Aliceson Brandt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Eastwood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McLain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Carlson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Minter Bridge</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Portinga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Deplanche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Judy Ramer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Consultant</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Glasscock</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Imlay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Retzlaff</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McKinney</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Sonja Grabel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Jami Rider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Orchards</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Harding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Orenco</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Rooke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Renae Iversen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Angela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3586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Ginger Jay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Witch Hazel</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100" b="0" dirty="0">
                        <a:solidFill>
                          <a:srgbClr val="FF0000"/>
                        </a:solidFill>
                        <a:latin typeface="Lucida Handwriting" panose="03010101010101010101" pitchFamily="66" charset="0"/>
                      </a:endParaRP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AutoShape 12" descr="Image result for revise"/>
          <p:cNvSpPr>
            <a:spLocks noChangeAspect="1" noChangeArrowheads="1"/>
          </p:cNvSpPr>
          <p:nvPr/>
        </p:nvSpPr>
        <p:spPr bwMode="auto">
          <a:xfrm>
            <a:off x="176318" y="-158909"/>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82" tIns="50941" rIns="101882" bIns="50941" numCol="1" anchor="t" anchorCtr="0" compatLnSpc="1">
            <a:prstTxWarp prst="textNoShape">
              <a:avLst/>
            </a:prstTxWarp>
          </a:bodyPr>
          <a:lstStyle/>
          <a:p>
            <a:endParaRPr lang="en-US"/>
          </a:p>
        </p:txBody>
      </p:sp>
    </p:spTree>
    <p:extLst>
      <p:ext uri="{BB962C8B-B14F-4D97-AF65-F5344CB8AC3E}">
        <p14:creationId xmlns:p14="http://schemas.microsoft.com/office/powerpoint/2010/main" val="1887206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980134212"/>
              </p:ext>
            </p:extLst>
          </p:nvPr>
        </p:nvGraphicFramePr>
        <p:xfrm>
          <a:off x="753746" y="4800600"/>
          <a:ext cx="6646229" cy="5043227"/>
        </p:xfrm>
        <a:graphic>
          <a:graphicData uri="http://schemas.openxmlformats.org/drawingml/2006/table">
            <a:tbl>
              <a:tblPr firstRow="1" bandRow="1">
                <a:tableStyleId>{5940675A-B579-460E-94D1-54222C63F5DA}</a:tableStyleId>
              </a:tblPr>
              <a:tblGrid>
                <a:gridCol w="389254"/>
                <a:gridCol w="4419600"/>
                <a:gridCol w="457200"/>
                <a:gridCol w="457200"/>
                <a:gridCol w="457200"/>
                <a:gridCol w="465775"/>
              </a:tblGrid>
              <a:tr h="324394">
                <a:tc gridSpan="6">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t>Informational Text</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324394">
                <a:tc>
                  <a:txBody>
                    <a:bodyPr/>
                    <a:lstStyle/>
                    <a:p>
                      <a:pPr algn="ctr">
                        <a:lnSpc>
                          <a:spcPct val="100000"/>
                        </a:lnSpc>
                        <a:spcAft>
                          <a:spcPts val="0"/>
                        </a:spcAft>
                      </a:pPr>
                      <a:r>
                        <a:rPr lang="en-US" sz="1400" b="1" dirty="0" smtClean="0"/>
                        <a:t>9 </a:t>
                      </a:r>
                      <a:endParaRPr lang="en-US" sz="14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effectLst/>
                        </a:rPr>
                        <a:t>I can infer what the text means using details from the text.</a:t>
                      </a:r>
                      <a:r>
                        <a:rPr lang="en-US" sz="1200" b="0" baseline="0" dirty="0" smtClean="0">
                          <a:solidFill>
                            <a:schemeClr val="tx1"/>
                          </a:solidFill>
                          <a:effectLst/>
                        </a:rPr>
                        <a:t>  </a:t>
                      </a:r>
                      <a:r>
                        <a:rPr kumimoji="0" lang="en-US" sz="1000" b="0" i="1" u="none" strike="noStrike" kern="1200" cap="none" spc="0" normalizeH="0" baseline="0" noProof="0" dirty="0" smtClean="0">
                          <a:ln>
                            <a:noFill/>
                          </a:ln>
                          <a:solidFill>
                            <a:prstClr val="black"/>
                          </a:solidFill>
                          <a:effectLst/>
                          <a:uLnTx/>
                          <a:uFillTx/>
                          <a:latin typeface="+mn-lt"/>
                          <a:ea typeface="Times New Roman"/>
                          <a:cs typeface="Times New Roman"/>
                        </a:rPr>
                        <a:t>RI.6.1</a:t>
                      </a:r>
                      <a:endParaRPr kumimoji="0" lang="en-US" sz="1200" b="0" i="0" u="none" strike="noStrike" kern="1200" cap="none" spc="0" normalizeH="0" baseline="0" noProof="0" dirty="0" smtClean="0">
                        <a:ln>
                          <a:noFill/>
                        </a:ln>
                        <a:solidFill>
                          <a:prstClr val="black"/>
                        </a:solidFill>
                        <a:effectLst/>
                        <a:uLnTx/>
                        <a:uFillTx/>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225938">
                <a:tc>
                  <a:txBody>
                    <a:bodyPr/>
                    <a:lstStyle/>
                    <a:p>
                      <a:pPr algn="ctr">
                        <a:lnSpc>
                          <a:spcPct val="100000"/>
                        </a:lnSpc>
                        <a:spcAft>
                          <a:spcPts val="0"/>
                        </a:spcAft>
                      </a:pPr>
                      <a:r>
                        <a:rPr lang="en-US" sz="1400" b="1" dirty="0" smtClean="0"/>
                        <a:t>10</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0" dirty="0" smtClean="0">
                          <a:latin typeface="+mn-lt"/>
                          <a:ea typeface="Times New Roman"/>
                          <a:cs typeface="Times New Roman"/>
                        </a:rPr>
                        <a:t>I can locate information to explain an</a:t>
                      </a:r>
                      <a:r>
                        <a:rPr lang="en-US" sz="1200" b="0" baseline="0" dirty="0" smtClean="0">
                          <a:latin typeface="+mn-lt"/>
                          <a:ea typeface="Times New Roman"/>
                          <a:cs typeface="Times New Roman"/>
                        </a:rPr>
                        <a:t> inference.  </a:t>
                      </a:r>
                      <a:r>
                        <a:rPr lang="en-US" sz="1000" b="0" i="1" dirty="0" smtClean="0">
                          <a:latin typeface="+mn-lt"/>
                          <a:ea typeface="Times New Roman"/>
                          <a:cs typeface="Times New Roman"/>
                        </a:rPr>
                        <a:t>RI.6.1</a:t>
                      </a:r>
                      <a:endParaRPr lang="en-US" sz="1200" b="0" dirty="0" smtClean="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30144">
                <a:tc>
                  <a:txBody>
                    <a:bodyPr/>
                    <a:lstStyle/>
                    <a:p>
                      <a:pPr algn="ctr">
                        <a:lnSpc>
                          <a:spcPct val="100000"/>
                        </a:lnSpc>
                        <a:spcAft>
                          <a:spcPts val="0"/>
                        </a:spcAft>
                      </a:pPr>
                      <a:r>
                        <a:rPr lang="en-US" sz="1400" b="1" dirty="0" smtClean="0"/>
                        <a:t>11</a:t>
                      </a:r>
                      <a:endParaRPr lang="en-US" sz="14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n-US" sz="1200" b="0" dirty="0" smtClean="0">
                          <a:latin typeface="+mn-lt"/>
                          <a:ea typeface="Times New Roman"/>
                          <a:cs typeface="Times New Roman"/>
                        </a:rPr>
                        <a:t>I can find details that support a specific main idea.</a:t>
                      </a:r>
                      <a:r>
                        <a:rPr lang="en-US" sz="1200" b="0" baseline="0" dirty="0" smtClean="0">
                          <a:latin typeface="+mn-lt"/>
                          <a:ea typeface="Times New Roman"/>
                          <a:cs typeface="Times New Roman"/>
                        </a:rPr>
                        <a:t>  </a:t>
                      </a:r>
                      <a:r>
                        <a:rPr lang="en-US" sz="1000" b="0" i="1" baseline="0" dirty="0" smtClean="0">
                          <a:latin typeface="+mn-lt"/>
                          <a:ea typeface="Times New Roman"/>
                          <a:cs typeface="Times New Roman"/>
                        </a:rPr>
                        <a:t>RI.6.2</a:t>
                      </a:r>
                      <a:endParaRPr lang="en-US" sz="1200" b="0" dirty="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400" b="1" dirty="0" smtClean="0"/>
                        <a:t>12</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0" dirty="0" smtClean="0">
                          <a:latin typeface="+mn-lt"/>
                          <a:ea typeface="Times New Roman"/>
                          <a:cs typeface="Times New Roman"/>
                        </a:rPr>
                        <a:t>I can summarize a text</a:t>
                      </a:r>
                      <a:r>
                        <a:rPr lang="en-US" sz="1200" b="0" baseline="0" dirty="0" smtClean="0">
                          <a:latin typeface="+mn-lt"/>
                          <a:ea typeface="Times New Roman"/>
                          <a:cs typeface="Times New Roman"/>
                        </a:rPr>
                        <a:t> with facts and not opinion</a:t>
                      </a:r>
                      <a:r>
                        <a:rPr lang="en-US" sz="1200" b="0" dirty="0" smtClean="0">
                          <a:effectLst/>
                        </a:rPr>
                        <a:t>.</a:t>
                      </a:r>
                      <a:r>
                        <a:rPr lang="en-US" sz="1200" b="0" baseline="0" dirty="0" smtClean="0">
                          <a:effectLst/>
                        </a:rPr>
                        <a:t>  </a:t>
                      </a:r>
                      <a:r>
                        <a:rPr lang="en-US" sz="1000" b="0" i="1" baseline="0" dirty="0" smtClean="0">
                          <a:latin typeface="+mn-lt"/>
                          <a:ea typeface="Times New Roman"/>
                          <a:cs typeface="Times New Roman"/>
                        </a:rPr>
                        <a:t>RI.6.2</a:t>
                      </a:r>
                      <a:endParaRPr lang="en-US" sz="1200" b="0" dirty="0">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400" b="1" dirty="0" smtClean="0"/>
                        <a:t>13</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0" u="none" dirty="0" smtClean="0">
                          <a:solidFill>
                            <a:srgbClr val="000000"/>
                          </a:solidFill>
                          <a:latin typeface="+mn-lt"/>
                          <a:ea typeface="Times New Roman"/>
                          <a:cs typeface="Times New Roman"/>
                        </a:rPr>
                        <a:t>I can locate specific </a:t>
                      </a:r>
                      <a:r>
                        <a:rPr lang="en-US" sz="1200" b="0" dirty="0" smtClean="0">
                          <a:solidFill>
                            <a:srgbClr val="000000"/>
                          </a:solidFill>
                          <a:latin typeface="+mn-lt"/>
                          <a:ea typeface="Times New Roman"/>
                          <a:cs typeface="Times New Roman"/>
                        </a:rPr>
                        <a:t>examples</a:t>
                      </a:r>
                      <a:r>
                        <a:rPr lang="en-US" sz="1200" b="0" baseline="0" dirty="0" smtClean="0">
                          <a:solidFill>
                            <a:srgbClr val="000000"/>
                          </a:solidFill>
                          <a:latin typeface="+mn-lt"/>
                          <a:ea typeface="Times New Roman"/>
                          <a:cs typeface="Times New Roman"/>
                        </a:rPr>
                        <a:t> </a:t>
                      </a:r>
                      <a:r>
                        <a:rPr lang="en-US" sz="1200" b="0" dirty="0" smtClean="0">
                          <a:solidFill>
                            <a:srgbClr val="000000"/>
                          </a:solidFill>
                          <a:latin typeface="+mn-lt"/>
                          <a:ea typeface="Times New Roman"/>
                          <a:cs typeface="Times New Roman"/>
                        </a:rPr>
                        <a:t>of an event  </a:t>
                      </a:r>
                      <a:r>
                        <a:rPr lang="en-US" sz="1200" b="0" u="none" baseline="0" dirty="0" smtClean="0">
                          <a:solidFill>
                            <a:schemeClr val="tx1"/>
                          </a:solidFill>
                          <a:latin typeface="+mn-lt"/>
                          <a:ea typeface="Times New Roman"/>
                          <a:cs typeface="Times New Roman"/>
                        </a:rPr>
                        <a:t>illustrated</a:t>
                      </a:r>
                      <a:r>
                        <a:rPr lang="en-US" sz="1200" b="0" baseline="0" dirty="0" smtClean="0">
                          <a:solidFill>
                            <a:schemeClr val="tx1"/>
                          </a:solidFill>
                          <a:latin typeface="+mn-lt"/>
                          <a:ea typeface="Times New Roman"/>
                          <a:cs typeface="Times New Roman"/>
                        </a:rPr>
                        <a:t> </a:t>
                      </a:r>
                      <a:r>
                        <a:rPr lang="en-US" sz="1200" b="0" dirty="0" smtClean="0">
                          <a:solidFill>
                            <a:srgbClr val="000000"/>
                          </a:solidFill>
                          <a:latin typeface="+mn-lt"/>
                          <a:ea typeface="Times New Roman"/>
                          <a:cs typeface="Times New Roman"/>
                        </a:rPr>
                        <a:t>in a text.</a:t>
                      </a:r>
                      <a:r>
                        <a:rPr lang="en-US" sz="1200" b="0" baseline="0" dirty="0" smtClean="0">
                          <a:solidFill>
                            <a:srgbClr val="000000"/>
                          </a:solidFill>
                          <a:latin typeface="+mn-lt"/>
                          <a:ea typeface="Times New Roman"/>
                          <a:cs typeface="Times New Roman"/>
                        </a:rPr>
                        <a:t>  </a:t>
                      </a:r>
                      <a:r>
                        <a:rPr lang="en-US" sz="1000" b="0" i="1" baseline="0" dirty="0" smtClean="0">
                          <a:latin typeface="+mn-lt"/>
                          <a:ea typeface="Times New Roman"/>
                          <a:cs typeface="Times New Roman"/>
                        </a:rPr>
                        <a:t>RI.6.3</a:t>
                      </a:r>
                      <a:endParaRPr lang="en-US" sz="1200" b="0"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88499">
                <a:tc>
                  <a:txBody>
                    <a:bodyPr/>
                    <a:lstStyle/>
                    <a:p>
                      <a:pPr algn="ctr">
                        <a:lnSpc>
                          <a:spcPct val="100000"/>
                        </a:lnSpc>
                        <a:spcAft>
                          <a:spcPts val="0"/>
                        </a:spcAft>
                      </a:pPr>
                      <a:r>
                        <a:rPr lang="en-US" sz="1400" b="1" dirty="0" smtClean="0"/>
                        <a:t>14</a:t>
                      </a:r>
                      <a:endParaRPr lang="en-US" sz="1400" b="1" dirty="0"/>
                    </a:p>
                  </a:txBody>
                  <a:tcPr marL="97155" marR="97155" marT="47897" marB="47897" anchor="ctr">
                    <a:solidFill>
                      <a:schemeClr val="bg1"/>
                    </a:solidFill>
                  </a:tcPr>
                </a:tc>
                <a:tc gridSpan="3">
                  <a:txBody>
                    <a:bodyPr/>
                    <a:lstStyle/>
                    <a:p>
                      <a:pPr marL="0" marR="0" algn="l">
                        <a:lnSpc>
                          <a:spcPct val="100000"/>
                        </a:lnSpc>
                        <a:spcBef>
                          <a:spcPts val="0"/>
                        </a:spcBef>
                        <a:spcAft>
                          <a:spcPts val="0"/>
                        </a:spcAft>
                      </a:pPr>
                      <a:r>
                        <a:rPr lang="en-US" sz="1200" b="0" u="none" dirty="0" smtClean="0">
                          <a:solidFill>
                            <a:srgbClr val="000000"/>
                          </a:solidFill>
                          <a:latin typeface="+mn-lt"/>
                          <a:ea typeface="Times New Roman"/>
                          <a:cs typeface="Times New Roman"/>
                        </a:rPr>
                        <a:t>I can identify</a:t>
                      </a:r>
                      <a:r>
                        <a:rPr lang="en-US" sz="1200" b="0" u="none" baseline="0" dirty="0" smtClean="0">
                          <a:solidFill>
                            <a:srgbClr val="000000"/>
                          </a:solidFill>
                          <a:latin typeface="+mn-lt"/>
                          <a:ea typeface="Times New Roman"/>
                          <a:cs typeface="Times New Roman"/>
                        </a:rPr>
                        <a:t> a set of </a:t>
                      </a:r>
                      <a:r>
                        <a:rPr lang="en-US" sz="1200" b="0" dirty="0" smtClean="0">
                          <a:solidFill>
                            <a:srgbClr val="000000"/>
                          </a:solidFill>
                          <a:latin typeface="+mn-lt"/>
                          <a:ea typeface="Times New Roman"/>
                          <a:cs typeface="Times New Roman"/>
                        </a:rPr>
                        <a:t>examples of how an</a:t>
                      </a:r>
                      <a:r>
                        <a:rPr lang="en-US" sz="1200" b="0" baseline="0" dirty="0" smtClean="0">
                          <a:solidFill>
                            <a:srgbClr val="000000"/>
                          </a:solidFill>
                          <a:latin typeface="+mn-lt"/>
                          <a:ea typeface="Times New Roman"/>
                          <a:cs typeface="Times New Roman"/>
                        </a:rPr>
                        <a:t> </a:t>
                      </a:r>
                      <a:r>
                        <a:rPr lang="en-US" sz="1200" b="0" dirty="0" smtClean="0">
                          <a:solidFill>
                            <a:srgbClr val="000000"/>
                          </a:solidFill>
                          <a:latin typeface="+mn-lt"/>
                          <a:ea typeface="Times New Roman"/>
                          <a:cs typeface="Times New Roman"/>
                        </a:rPr>
                        <a:t>idea is </a:t>
                      </a:r>
                      <a:r>
                        <a:rPr lang="en-US" sz="1200" b="0" u="none" dirty="0" smtClean="0">
                          <a:solidFill>
                            <a:schemeClr val="tx1"/>
                          </a:solidFill>
                          <a:latin typeface="+mn-lt"/>
                          <a:ea typeface="Times New Roman"/>
                          <a:cs typeface="Times New Roman"/>
                        </a:rPr>
                        <a:t>elaborated</a:t>
                      </a:r>
                      <a:r>
                        <a:rPr lang="en-US" sz="1200" b="0" baseline="0" dirty="0" smtClean="0">
                          <a:solidFill>
                            <a:schemeClr val="tx1"/>
                          </a:solidFill>
                          <a:latin typeface="+mn-lt"/>
                          <a:ea typeface="Times New Roman"/>
                          <a:cs typeface="Times New Roman"/>
                        </a:rPr>
                        <a:t> </a:t>
                      </a:r>
                      <a:r>
                        <a:rPr lang="en-US" sz="1200" b="0" dirty="0" smtClean="0">
                          <a:solidFill>
                            <a:srgbClr val="000000"/>
                          </a:solidFill>
                          <a:latin typeface="+mn-lt"/>
                          <a:ea typeface="Times New Roman"/>
                          <a:cs typeface="Times New Roman"/>
                        </a:rPr>
                        <a:t>on </a:t>
                      </a:r>
                      <a:r>
                        <a:rPr lang="en-US" sz="1200" b="0" baseline="0" dirty="0" smtClean="0">
                          <a:solidFill>
                            <a:srgbClr val="000000"/>
                          </a:solidFill>
                          <a:latin typeface="+mn-lt"/>
                          <a:ea typeface="Times New Roman"/>
                          <a:cs typeface="Times New Roman"/>
                        </a:rPr>
                        <a:t> </a:t>
                      </a:r>
                      <a:r>
                        <a:rPr lang="en-US" sz="1200" b="0" dirty="0" smtClean="0">
                          <a:solidFill>
                            <a:srgbClr val="000000"/>
                          </a:solidFill>
                          <a:latin typeface="+mn-lt"/>
                          <a:ea typeface="Times New Roman"/>
                          <a:cs typeface="Times New Roman"/>
                        </a:rPr>
                        <a:t>in a text. </a:t>
                      </a:r>
                      <a:r>
                        <a:rPr lang="en-US" sz="1200" b="0" baseline="0" dirty="0" smtClean="0">
                          <a:solidFill>
                            <a:srgbClr val="000000"/>
                          </a:solidFill>
                          <a:latin typeface="+mn-lt"/>
                          <a:ea typeface="Times New Roman"/>
                          <a:cs typeface="Times New Roman"/>
                        </a:rPr>
                        <a:t>  </a:t>
                      </a:r>
                      <a:r>
                        <a:rPr lang="en-US" sz="1000" b="0" i="1" baseline="0" dirty="0" smtClean="0">
                          <a:latin typeface="+mn-lt"/>
                          <a:ea typeface="Times New Roman"/>
                          <a:cs typeface="Times New Roman"/>
                        </a:rPr>
                        <a:t>RI.6.3</a:t>
                      </a:r>
                      <a:endParaRPr lang="en-US" sz="1200" b="0"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216263">
                <a:tc>
                  <a:txBody>
                    <a:bodyPr/>
                    <a:lstStyle/>
                    <a:p>
                      <a:pPr algn="ctr">
                        <a:lnSpc>
                          <a:spcPct val="100000"/>
                        </a:lnSpc>
                        <a:spcAft>
                          <a:spcPts val="0"/>
                        </a:spcAft>
                      </a:pPr>
                      <a:r>
                        <a:rPr lang="en-US" sz="1400" b="1" dirty="0" smtClean="0"/>
                        <a:t>15</a:t>
                      </a:r>
                      <a:endParaRPr lang="en-US" sz="1400" b="1" dirty="0"/>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0" dirty="0" smtClean="0">
                          <a:latin typeface="+mn-lt"/>
                          <a:ea typeface="Times New Roman"/>
                          <a:cs typeface="Times New Roman"/>
                        </a:rPr>
                        <a:t>I can use details to identify a main or central idea.</a:t>
                      </a:r>
                      <a:r>
                        <a:rPr lang="en-US" sz="1200" b="0" baseline="0" dirty="0" smtClean="0">
                          <a:latin typeface="+mn-lt"/>
                          <a:ea typeface="Times New Roman"/>
                          <a:cs typeface="Times New Roman"/>
                        </a:rPr>
                        <a:t> </a:t>
                      </a:r>
                      <a:r>
                        <a:rPr lang="en-US" sz="1000" b="0" i="1" baseline="0" dirty="0" smtClean="0">
                          <a:latin typeface="+mn-lt"/>
                          <a:ea typeface="Times New Roman"/>
                          <a:cs typeface="Times New Roman"/>
                        </a:rPr>
                        <a:t>RI.6.2</a:t>
                      </a:r>
                      <a:endParaRPr lang="en-US" sz="1200" b="0" dirty="0" smtClean="0">
                        <a:latin typeface="+mn-lt"/>
                        <a:ea typeface="Calibri"/>
                        <a:cs typeface="Times New Roman"/>
                      </a:endParaRPr>
                    </a:p>
                  </a:txBody>
                  <a:tcPr marL="97155" marR="97155" marT="47897" marB="47897" anchor="ctr">
                    <a:lnR w="12700" cap="flat" cmpd="sng" algn="ctr">
                      <a:solidFill>
                        <a:schemeClr val="tx1"/>
                      </a:solidFill>
                      <a:prstDash val="solid"/>
                      <a:round/>
                      <a:headEnd type="none" w="med" len="med"/>
                      <a:tailEnd type="none" w="med" len="med"/>
                    </a:lnR>
                    <a:solidFill>
                      <a:schemeClr val="bg1"/>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2000" b="1" dirty="0" smtClean="0">
                        <a:latin typeface="+mn-lt"/>
                        <a:ea typeface="Calibri"/>
                        <a:cs typeface="Times New Roman"/>
                      </a:endParaRPr>
                    </a:p>
                  </a:txBody>
                  <a:tcPr marL="97155" marR="97155" marT="47897" marB="47897"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2000" b="1" dirty="0" smtClean="0">
                          <a:latin typeface="+mn-lt"/>
                          <a:ea typeface="Calibri"/>
                          <a:cs typeface="Times New Roman"/>
                        </a:rPr>
                        <a:t>2</a:t>
                      </a:r>
                    </a:p>
                  </a:txBody>
                  <a:tcPr marL="97155" marR="97155" marT="47897" marB="47897" anchor="ctr" anchorCtr="1">
                    <a:lnL w="12700" cap="flat" cmpd="sng" algn="ctr">
                      <a:solidFill>
                        <a:schemeClr val="tx1"/>
                      </a:solidFill>
                      <a:prstDash val="solid"/>
                      <a:round/>
                      <a:headEnd type="none" w="med" len="med"/>
                      <a:tailEnd type="none" w="med" len="med"/>
                    </a:lnL>
                    <a:solidFill>
                      <a:schemeClr val="bg1"/>
                    </a:solidFill>
                  </a:tcPr>
                </a:tc>
                <a:tc>
                  <a:txBody>
                    <a:bodyPr/>
                    <a:lstStyle/>
                    <a:p>
                      <a:r>
                        <a:rPr lang="en-US" sz="2000" b="1" dirty="0" smtClean="0"/>
                        <a:t>1</a:t>
                      </a:r>
                      <a:endParaRPr lang="en-US" sz="2000" b="1" dirty="0"/>
                    </a:p>
                  </a:txBody>
                  <a:tcPr marL="97155" marR="97155" marT="47897" marB="47897" anchor="ctr" anchorCtr="1">
                    <a:lnR w="12700" cap="flat" cmpd="sng" algn="ctr">
                      <a:solidFill>
                        <a:schemeClr val="tx1"/>
                      </a:solidFill>
                      <a:prstDash val="solid"/>
                      <a:round/>
                      <a:headEnd type="none" w="med" len="med"/>
                      <a:tailEnd type="none" w="med" len="med"/>
                    </a:lnR>
                    <a:solidFill>
                      <a:schemeClr val="bg1"/>
                    </a:solidFill>
                  </a:tcPr>
                </a:tc>
                <a:tc>
                  <a:txBody>
                    <a:bodyPr/>
                    <a:lstStyle/>
                    <a:p>
                      <a:r>
                        <a:rPr lang="en-US" sz="2000" b="1" dirty="0" smtClean="0"/>
                        <a:t>0</a:t>
                      </a:r>
                      <a:endParaRPr lang="en-US" sz="2000" b="1" dirty="0"/>
                    </a:p>
                  </a:txBody>
                  <a:tcPr marL="97155" marR="97155" marT="47897" marB="47897" anchor="ctr" anchorCtr="1">
                    <a:lnL w="12700" cap="flat" cmpd="sng" algn="ctr">
                      <a:solidFill>
                        <a:schemeClr val="tx1"/>
                      </a:solidFill>
                      <a:prstDash val="solid"/>
                      <a:round/>
                      <a:headEnd type="none" w="med" len="med"/>
                      <a:tailEnd type="none" w="med" len="med"/>
                    </a:lnL>
                    <a:solidFill>
                      <a:schemeClr val="bg1"/>
                    </a:solidFill>
                  </a:tcPr>
                </a:tc>
              </a:tr>
              <a:tr h="394789">
                <a:tc>
                  <a:txBody>
                    <a:bodyPr/>
                    <a:lstStyle/>
                    <a:p>
                      <a:pPr algn="ctr">
                        <a:lnSpc>
                          <a:spcPct val="100000"/>
                        </a:lnSpc>
                        <a:spcAft>
                          <a:spcPts val="0"/>
                        </a:spcAft>
                      </a:pPr>
                      <a:r>
                        <a:rPr lang="en-US" sz="1400" b="1" dirty="0" smtClean="0"/>
                        <a:t>16</a:t>
                      </a:r>
                      <a:endParaRPr lang="en-US" sz="14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0" dirty="0" smtClean="0">
                          <a:latin typeface="+mn-lt"/>
                          <a:ea typeface="Times New Roman"/>
                          <a:cs typeface="Times New Roman"/>
                        </a:rPr>
                        <a:t>I can</a:t>
                      </a:r>
                      <a:r>
                        <a:rPr lang="en-US" sz="1200" b="0" baseline="0" dirty="0" smtClean="0">
                          <a:latin typeface="+mn-lt"/>
                          <a:ea typeface="Times New Roman"/>
                          <a:cs typeface="Times New Roman"/>
                        </a:rPr>
                        <a:t> </a:t>
                      </a:r>
                      <a:r>
                        <a:rPr lang="en-US" sz="1200" b="0" dirty="0" smtClean="0">
                          <a:latin typeface="+mn-lt"/>
                          <a:ea typeface="Times New Roman"/>
                          <a:cs typeface="Times New Roman"/>
                        </a:rPr>
                        <a:t>analyze in</a:t>
                      </a:r>
                      <a:r>
                        <a:rPr lang="en-US" sz="1200" b="0" u="none" dirty="0" smtClean="0">
                          <a:latin typeface="+mn-lt"/>
                          <a:ea typeface="Times New Roman"/>
                          <a:cs typeface="Times New Roman"/>
                        </a:rPr>
                        <a:t> </a:t>
                      </a:r>
                      <a:r>
                        <a:rPr lang="en-US" sz="1200" b="0" u="none" dirty="0" smtClean="0">
                          <a:solidFill>
                            <a:schemeClr val="tx1"/>
                          </a:solidFill>
                          <a:latin typeface="+mn-lt"/>
                          <a:ea typeface="Times New Roman"/>
                          <a:cs typeface="Times New Roman"/>
                        </a:rPr>
                        <a:t>detail</a:t>
                      </a:r>
                      <a:r>
                        <a:rPr lang="en-US" sz="1200" b="0" dirty="0" smtClean="0">
                          <a:solidFill>
                            <a:schemeClr val="tx1"/>
                          </a:solidFill>
                          <a:latin typeface="+mn-lt"/>
                          <a:ea typeface="Times New Roman"/>
                          <a:cs typeface="Times New Roman"/>
                        </a:rPr>
                        <a:t> </a:t>
                      </a:r>
                      <a:r>
                        <a:rPr lang="en-US" sz="1200" b="0" dirty="0" smtClean="0">
                          <a:latin typeface="+mn-lt"/>
                          <a:ea typeface="Times New Roman"/>
                          <a:cs typeface="Times New Roman"/>
                        </a:rPr>
                        <a:t>how an author introduces  a key idea or event.</a:t>
                      </a:r>
                      <a:r>
                        <a:rPr lang="en-US" sz="1200" b="0" baseline="0" dirty="0" smtClean="0">
                          <a:latin typeface="+mn-lt"/>
                          <a:ea typeface="Times New Roman"/>
                          <a:cs typeface="Times New Roman"/>
                        </a:rPr>
                        <a:t>  </a:t>
                      </a:r>
                      <a:r>
                        <a:rPr lang="en-US" sz="1000" b="0" i="1" dirty="0" smtClean="0">
                          <a:latin typeface="+mn-lt"/>
                          <a:ea typeface="+mn-ea"/>
                          <a:cs typeface="+mn-cs"/>
                        </a:rPr>
                        <a:t>RI.6.3</a:t>
                      </a:r>
                      <a:endParaRPr lang="en-US" sz="1200" b="0" dirty="0" smtClean="0">
                        <a:latin typeface="+mn-lt"/>
                        <a:ea typeface="Calibri"/>
                        <a:cs typeface="Times New Roman"/>
                      </a:endParaRPr>
                    </a:p>
                  </a:txBody>
                  <a:tcPr marL="97155" marR="97155" marT="47897" marB="47897" anchor="ctr">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2000" b="1" dirty="0" smtClean="0">
                          <a:latin typeface="+mn-lt"/>
                          <a:ea typeface="Calibri"/>
                          <a:cs typeface="Times New Roman"/>
                        </a:rPr>
                        <a:t>3</a:t>
                      </a:r>
                    </a:p>
                  </a:txBody>
                  <a:tcPr marL="97155" marR="97155" marT="47897" marB="47897"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2000" b="1" dirty="0" smtClean="0">
                          <a:latin typeface="+mn-lt"/>
                          <a:ea typeface="Calibri"/>
                          <a:cs typeface="Times New Roman"/>
                        </a:rPr>
                        <a:t>2</a:t>
                      </a:r>
                    </a:p>
                  </a:txBody>
                  <a:tcPr marL="97155" marR="97155" marT="47897" marB="47897" anchor="ctr" anchorCtr="1">
                    <a:lnL w="12700" cap="flat" cmpd="sng" algn="ctr">
                      <a:solidFill>
                        <a:schemeClr val="tx1"/>
                      </a:solidFill>
                      <a:prstDash val="solid"/>
                      <a:round/>
                      <a:headEnd type="none" w="med" len="med"/>
                      <a:tailEnd type="none" w="med" len="med"/>
                    </a:lnL>
                    <a:solidFill>
                      <a:schemeClr val="bg1"/>
                    </a:solidFill>
                  </a:tcPr>
                </a:tc>
                <a:tc>
                  <a:txBody>
                    <a:bodyPr/>
                    <a:lstStyle/>
                    <a:p>
                      <a:r>
                        <a:rPr lang="en-US" sz="2000" b="1" dirty="0" smtClean="0"/>
                        <a:t>1</a:t>
                      </a:r>
                      <a:endParaRPr lang="en-US" sz="2000" b="1" dirty="0"/>
                    </a:p>
                  </a:txBody>
                  <a:tcPr marL="97155" marR="97155" marT="47897" marB="47897" anchor="ctr" anchorCtr="1">
                    <a:lnR w="12700" cap="flat" cmpd="sng" algn="ctr">
                      <a:solidFill>
                        <a:schemeClr val="tx1"/>
                      </a:solidFill>
                      <a:prstDash val="solid"/>
                      <a:round/>
                      <a:headEnd type="none" w="med" len="med"/>
                      <a:tailEnd type="none" w="med" len="med"/>
                    </a:lnR>
                    <a:solidFill>
                      <a:schemeClr val="bg1"/>
                    </a:solidFill>
                  </a:tcPr>
                </a:tc>
                <a:tc>
                  <a:txBody>
                    <a:bodyPr/>
                    <a:lstStyle/>
                    <a:p>
                      <a:r>
                        <a:rPr lang="en-US" sz="2000" b="1" dirty="0" smtClean="0"/>
                        <a:t>0</a:t>
                      </a:r>
                      <a:endParaRPr lang="en-US" sz="2000" b="1" dirty="0"/>
                    </a:p>
                  </a:txBody>
                  <a:tcPr marL="97155" marR="97155" marT="47897" marB="47897" anchor="ctr" anchorCtr="1">
                    <a:lnL w="12700" cap="flat" cmpd="sng" algn="ctr">
                      <a:solidFill>
                        <a:schemeClr val="tx1"/>
                      </a:solidFill>
                      <a:prstDash val="solid"/>
                      <a:round/>
                      <a:headEnd type="none" w="med" len="med"/>
                      <a:tailEnd type="none" w="med" len="med"/>
                    </a:lnL>
                    <a:solidFill>
                      <a:schemeClr val="bg1"/>
                    </a:solidFill>
                  </a:tcPr>
                </a:tc>
              </a:tr>
              <a:tr h="394789">
                <a:tc>
                  <a:txBody>
                    <a:bodyPr/>
                    <a:lstStyle/>
                    <a:p>
                      <a:pPr algn="ctr">
                        <a:lnSpc>
                          <a:spcPct val="100000"/>
                        </a:lnSpc>
                        <a:spcAft>
                          <a:spcPts val="0"/>
                        </a:spcAft>
                      </a:pPr>
                      <a:r>
                        <a:rPr lang="en-US" sz="1400" b="1" dirty="0" smtClean="0"/>
                        <a:t>17</a:t>
                      </a:r>
                      <a:endParaRPr lang="en-US" sz="14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effectLst/>
                          <a:latin typeface="+mn-lt"/>
                          <a:ea typeface="Times New Roman"/>
                          <a:cs typeface="Times New Roman"/>
                        </a:rPr>
                        <a:t>I can support claims with</a:t>
                      </a:r>
                      <a:r>
                        <a:rPr lang="en-US" sz="1200" b="0" baseline="0" dirty="0" smtClean="0">
                          <a:solidFill>
                            <a:schemeClr val="tx1"/>
                          </a:solidFill>
                          <a:effectLst/>
                          <a:latin typeface="+mn-lt"/>
                          <a:ea typeface="Times New Roman"/>
                          <a:cs typeface="Times New Roman"/>
                        </a:rPr>
                        <a:t> clear reasons and relevant evidence, using credible sources and demonstrate an understanding of the topic or text. </a:t>
                      </a:r>
                      <a:r>
                        <a:rPr kumimoji="0" lang="en-US" sz="1000" b="0" i="1" u="none" strike="noStrike" kern="1200" cap="none" spc="0" normalizeH="0" baseline="0" noProof="0" dirty="0" smtClean="0">
                          <a:ln>
                            <a:noFill/>
                          </a:ln>
                          <a:solidFill>
                            <a:prstClr val="black"/>
                          </a:solidFill>
                          <a:effectLst/>
                          <a:uLnTx/>
                          <a:uFillTx/>
                          <a:latin typeface="+mn-lt"/>
                          <a:ea typeface="+mn-ea"/>
                          <a:cs typeface="+mn-cs"/>
                        </a:rPr>
                        <a:t>W.6.1.b</a:t>
                      </a:r>
                      <a:endParaRPr lang="en-US" sz="1200" b="0" dirty="0" smtClean="0">
                        <a:latin typeface="+mn-lt"/>
                        <a:ea typeface="Calibri"/>
                        <a:cs typeface="Times New Roman"/>
                      </a:endParaRPr>
                    </a:p>
                  </a:txBody>
                  <a:tcPr marL="97155" marR="97155" marT="47897" marB="47897" anchor="ctr">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2000" b="1" dirty="0" smtClean="0">
                          <a:latin typeface="+mn-lt"/>
                          <a:ea typeface="Calibri"/>
                          <a:cs typeface="Times New Roman"/>
                        </a:rPr>
                        <a:t>3</a:t>
                      </a:r>
                    </a:p>
                  </a:txBody>
                  <a:tcPr marL="97155" marR="97155" marT="47897" marB="47897"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2000" b="1" dirty="0" smtClean="0">
                          <a:latin typeface="+mn-lt"/>
                          <a:ea typeface="Calibri"/>
                          <a:cs typeface="Times New Roman"/>
                        </a:rPr>
                        <a:t>2</a:t>
                      </a:r>
                    </a:p>
                  </a:txBody>
                  <a:tcPr marL="97155" marR="97155" marT="47897" marB="47897" anchor="ctr" anchorCtr="1">
                    <a:lnL w="12700" cap="flat" cmpd="sng" algn="ctr">
                      <a:solidFill>
                        <a:schemeClr val="tx1"/>
                      </a:solidFill>
                      <a:prstDash val="solid"/>
                      <a:round/>
                      <a:headEnd type="none" w="med" len="med"/>
                      <a:tailEnd type="none" w="med" len="med"/>
                    </a:lnL>
                    <a:solidFill>
                      <a:schemeClr val="bg1"/>
                    </a:solidFill>
                  </a:tcPr>
                </a:tc>
                <a:tc>
                  <a:txBody>
                    <a:bodyPr/>
                    <a:lstStyle/>
                    <a:p>
                      <a:r>
                        <a:rPr lang="en-US" sz="2000" b="1" dirty="0" smtClean="0"/>
                        <a:t>1</a:t>
                      </a:r>
                      <a:endParaRPr lang="en-US" sz="2000" b="1" dirty="0"/>
                    </a:p>
                  </a:txBody>
                  <a:tcPr marL="97155" marR="97155" marT="47897" marB="47897" anchor="ctr" anchorCtr="1">
                    <a:lnR w="12700" cap="flat" cmpd="sng" algn="ctr">
                      <a:solidFill>
                        <a:schemeClr val="tx1"/>
                      </a:solidFill>
                      <a:prstDash val="solid"/>
                      <a:round/>
                      <a:headEnd type="none" w="med" len="med"/>
                      <a:tailEnd type="none" w="med" len="med"/>
                    </a:lnR>
                    <a:solidFill>
                      <a:schemeClr val="bg1"/>
                    </a:solidFill>
                  </a:tcPr>
                </a:tc>
                <a:tc>
                  <a:txBody>
                    <a:bodyPr/>
                    <a:lstStyle/>
                    <a:p>
                      <a:r>
                        <a:rPr lang="en-US" sz="2000" b="1" dirty="0" smtClean="0"/>
                        <a:t>0</a:t>
                      </a:r>
                      <a:endParaRPr lang="en-US" sz="2000" b="1" dirty="0"/>
                    </a:p>
                  </a:txBody>
                  <a:tcPr marL="97155" marR="97155" marT="47897" marB="47897" anchor="ctr" anchorCtr="1">
                    <a:lnL w="12700" cap="flat" cmpd="sng" algn="ctr">
                      <a:solidFill>
                        <a:schemeClr val="tx1"/>
                      </a:solidFill>
                      <a:prstDash val="solid"/>
                      <a:round/>
                      <a:headEnd type="none" w="med" len="med"/>
                      <a:tailEnd type="none" w="med" len="med"/>
                    </a:lnL>
                    <a:solidFill>
                      <a:schemeClr val="bg1"/>
                    </a:solidFill>
                  </a:tcPr>
                </a:tc>
              </a:tr>
              <a:tr h="394789">
                <a:tc>
                  <a:txBody>
                    <a:bodyPr/>
                    <a:lstStyle/>
                    <a:p>
                      <a:pPr algn="ctr">
                        <a:lnSpc>
                          <a:spcPct val="100000"/>
                        </a:lnSpc>
                        <a:spcAft>
                          <a:spcPts val="0"/>
                        </a:spcAft>
                      </a:pPr>
                      <a:r>
                        <a:rPr lang="en-US" sz="1400" b="1" dirty="0" smtClean="0"/>
                        <a:t>18</a:t>
                      </a:r>
                      <a:endParaRPr lang="en-US" sz="14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effectLst/>
                          <a:latin typeface="+mn-lt"/>
                          <a:ea typeface="Times New Roman"/>
                          <a:cs typeface="Times New Roman"/>
                        </a:rPr>
                        <a:t>I can introduce claims and organize reasons</a:t>
                      </a:r>
                      <a:r>
                        <a:rPr lang="en-US" sz="1200" b="0" baseline="0" dirty="0" smtClean="0">
                          <a:solidFill>
                            <a:schemeClr val="tx1"/>
                          </a:solidFill>
                          <a:effectLst/>
                          <a:latin typeface="+mn-lt"/>
                          <a:ea typeface="Times New Roman"/>
                          <a:cs typeface="Times New Roman"/>
                        </a:rPr>
                        <a:t> and evidence clearly. </a:t>
                      </a:r>
                      <a:r>
                        <a:rPr kumimoji="0" lang="en-US" sz="1000" b="0" i="1" u="none" strike="noStrike" kern="1200" cap="none" spc="0" normalizeH="0" baseline="0" noProof="0" dirty="0" smtClean="0">
                          <a:ln>
                            <a:noFill/>
                          </a:ln>
                          <a:solidFill>
                            <a:prstClr val="black"/>
                          </a:solidFill>
                          <a:effectLst/>
                          <a:uLnTx/>
                          <a:uFillTx/>
                          <a:latin typeface="+mn-lt"/>
                          <a:ea typeface="+mn-ea"/>
                          <a:cs typeface="+mn-cs"/>
                        </a:rPr>
                        <a:t>W.6.1.a</a:t>
                      </a:r>
                      <a:endParaRPr kumimoji="0" lang="en-US" sz="1200" b="0" i="0" u="none" strike="noStrike" kern="1200" cap="none" spc="0" normalizeH="0" baseline="0" noProof="0" dirty="0" smtClean="0">
                        <a:ln>
                          <a:noFill/>
                        </a:ln>
                        <a:solidFill>
                          <a:prstClr val="black"/>
                        </a:solidFill>
                        <a:effectLst/>
                        <a:uLnTx/>
                        <a:uFillTx/>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2000" i="0" dirty="0"/>
                    </a:p>
                  </a:txBody>
                  <a:tcPr marL="97155" marR="97155" marT="47897" marB="47897">
                    <a:solidFill>
                      <a:schemeClr val="bg1"/>
                    </a:solidFill>
                  </a:tcPr>
                </a:tc>
                <a:tc hMerge="1">
                  <a:txBody>
                    <a:bodyPr/>
                    <a:lstStyle/>
                    <a:p>
                      <a:endParaRPr lang="en-US"/>
                    </a:p>
                  </a:txBody>
                  <a:tcPr/>
                </a:tc>
              </a:tr>
              <a:tr h="394789">
                <a:tc>
                  <a:txBody>
                    <a:bodyPr/>
                    <a:lstStyle/>
                    <a:p>
                      <a:pPr algn="ctr">
                        <a:lnSpc>
                          <a:spcPct val="100000"/>
                        </a:lnSpc>
                        <a:spcAft>
                          <a:spcPts val="0"/>
                        </a:spcAft>
                      </a:pPr>
                      <a:r>
                        <a:rPr lang="en-US" sz="1400" b="1" dirty="0" smtClean="0"/>
                        <a:t>19</a:t>
                      </a:r>
                      <a:endParaRPr lang="en-US" sz="14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effectLst/>
                          <a:latin typeface="+mn-lt"/>
                          <a:ea typeface="Times New Roman"/>
                          <a:cs typeface="Times New Roman"/>
                        </a:rPr>
                        <a:t>I can vary sentence</a:t>
                      </a:r>
                      <a:r>
                        <a:rPr lang="en-US" sz="1200" b="0" baseline="0" dirty="0" smtClean="0">
                          <a:solidFill>
                            <a:schemeClr val="tx1"/>
                          </a:solidFill>
                          <a:effectLst/>
                          <a:latin typeface="+mn-lt"/>
                          <a:ea typeface="Times New Roman"/>
                          <a:cs typeface="Times New Roman"/>
                        </a:rPr>
                        <a:t> patterns for meaning, reader/listener interest, and style.</a:t>
                      </a:r>
                      <a:endParaRPr lang="en-US" sz="1200" b="0" dirty="0" smtClean="0">
                        <a:solidFill>
                          <a:schemeClr val="tx1"/>
                        </a:solidFill>
                        <a:effectLst/>
                        <a:latin typeface="+mn-lt"/>
                        <a:ea typeface="Times New Roman"/>
                        <a:cs typeface="Times New Roman"/>
                      </a:endParaRPr>
                    </a:p>
                    <a:p>
                      <a:pPr marL="0" marR="0" lvl="0" indent="0" algn="l" defTabSz="966612"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prstClr val="black"/>
                          </a:solidFill>
                          <a:effectLst/>
                          <a:uLnTx/>
                          <a:uFillTx/>
                          <a:latin typeface="+mn-lt"/>
                          <a:ea typeface="+mn-ea"/>
                          <a:cs typeface="+mn-cs"/>
                        </a:rPr>
                        <a:t>L.6.3.a</a:t>
                      </a:r>
                      <a:endParaRPr kumimoji="0" lang="en-US" sz="1200" b="0" i="0" u="none" strike="noStrike" kern="1200" cap="none" spc="0" normalizeH="0" baseline="0" noProof="0" dirty="0" smtClean="0">
                        <a:ln>
                          <a:noFill/>
                        </a:ln>
                        <a:solidFill>
                          <a:prstClr val="black"/>
                        </a:solidFill>
                        <a:effectLst/>
                        <a:uLnTx/>
                        <a:uFillTx/>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2000" i="0" dirty="0"/>
                    </a:p>
                  </a:txBody>
                  <a:tcPr marL="97155" marR="97155" marT="47897" marB="47897">
                    <a:solidFill>
                      <a:schemeClr val="bg1"/>
                    </a:solidFill>
                  </a:tcPr>
                </a:tc>
                <a:tc hMerge="1">
                  <a:txBody>
                    <a:bodyPr/>
                    <a:lstStyle/>
                    <a:p>
                      <a:endParaRPr lang="en-US"/>
                    </a:p>
                  </a:txBody>
                  <a:tcPr/>
                </a:tc>
              </a:tr>
              <a:tr h="394789">
                <a:tc>
                  <a:txBody>
                    <a:bodyPr/>
                    <a:lstStyle/>
                    <a:p>
                      <a:pPr algn="ctr">
                        <a:lnSpc>
                          <a:spcPct val="100000"/>
                        </a:lnSpc>
                        <a:spcAft>
                          <a:spcPts val="0"/>
                        </a:spcAft>
                      </a:pPr>
                      <a:r>
                        <a:rPr lang="en-US" sz="1400" b="1" dirty="0" smtClean="0"/>
                        <a:t>20</a:t>
                      </a:r>
                      <a:endParaRPr lang="en-US" sz="14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effectLst/>
                          <a:latin typeface="+mn-lt"/>
                          <a:ea typeface="Times New Roman"/>
                          <a:cs typeface="Times New Roman"/>
                        </a:rPr>
                        <a:t>Student can demonstrate the command</a:t>
                      </a:r>
                      <a:r>
                        <a:rPr lang="en-US" sz="1200" b="0" baseline="0" dirty="0" smtClean="0">
                          <a:solidFill>
                            <a:schemeClr val="tx1"/>
                          </a:solidFill>
                          <a:effectLst/>
                          <a:latin typeface="+mn-lt"/>
                          <a:ea typeface="Times New Roman"/>
                          <a:cs typeface="Times New Roman"/>
                        </a:rPr>
                        <a:t> of conventions of Standard English  and  grammar when writing. </a:t>
                      </a:r>
                      <a:r>
                        <a:rPr kumimoji="0" lang="en-US" sz="1000" b="0" i="1" u="none" strike="noStrike" kern="1200" cap="none" spc="0" normalizeH="0" baseline="0" noProof="0" dirty="0" smtClean="0">
                          <a:ln>
                            <a:noFill/>
                          </a:ln>
                          <a:solidFill>
                            <a:prstClr val="black"/>
                          </a:solidFill>
                          <a:effectLst/>
                          <a:uLnTx/>
                          <a:uFillTx/>
                          <a:latin typeface="+mn-lt"/>
                          <a:ea typeface="+mn-ea"/>
                          <a:cs typeface="+mn-cs"/>
                        </a:rPr>
                        <a:t>L.6.1., L.6.2</a:t>
                      </a:r>
                      <a:endParaRPr kumimoji="0" lang="en-US" sz="1000" b="0" i="0" u="none" strike="noStrike" kern="1200" cap="none" spc="0" normalizeH="0" baseline="0" noProof="0" dirty="0" smtClean="0">
                        <a:ln>
                          <a:noFill/>
                        </a:ln>
                        <a:solidFill>
                          <a:prstClr val="black"/>
                        </a:solidFill>
                        <a:effectLst/>
                        <a:uLnTx/>
                        <a:uFillTx/>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2000" i="0" dirty="0"/>
                    </a:p>
                  </a:txBody>
                  <a:tcPr marL="97155" marR="97155" marT="47897" marB="47897">
                    <a:solidFill>
                      <a:schemeClr val="bg1"/>
                    </a:solidFill>
                  </a:tcPr>
                </a:tc>
                <a:tc hMerge="1">
                  <a:txBody>
                    <a:bodyPr/>
                    <a:lstStyle/>
                    <a:p>
                      <a:endParaRPr lang="en-US"/>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564248661"/>
              </p:ext>
            </p:extLst>
          </p:nvPr>
        </p:nvGraphicFramePr>
        <p:xfrm>
          <a:off x="762000" y="1051124"/>
          <a:ext cx="6640043" cy="3749475"/>
        </p:xfrm>
        <a:graphic>
          <a:graphicData uri="http://schemas.openxmlformats.org/drawingml/2006/table">
            <a:tbl>
              <a:tblPr firstRow="1" bandRow="1">
                <a:tableStyleId>{5940675A-B579-460E-94D1-54222C63F5DA}</a:tableStyleId>
              </a:tblPr>
              <a:tblGrid>
                <a:gridCol w="394977"/>
                <a:gridCol w="4472298"/>
                <a:gridCol w="390525"/>
                <a:gridCol w="457200"/>
                <a:gridCol w="457200"/>
                <a:gridCol w="467843"/>
              </a:tblGrid>
              <a:tr h="325528">
                <a:tc gridSpan="6">
                  <a:txBody>
                    <a:bodyPr/>
                    <a:lstStyle/>
                    <a:p>
                      <a:pPr algn="ctr">
                        <a:lnSpc>
                          <a:spcPct val="100000"/>
                        </a:lnSpc>
                        <a:spcAft>
                          <a:spcPts val="0"/>
                        </a:spcAft>
                      </a:pPr>
                      <a:r>
                        <a:rPr lang="en-US" sz="1500" b="1" dirty="0" smtClean="0"/>
                        <a:t>Literary Text</a:t>
                      </a:r>
                      <a:endParaRPr lang="en-US" sz="1500" b="1"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401995">
                <a:tc>
                  <a:txBody>
                    <a:bodyPr/>
                    <a:lstStyle/>
                    <a:p>
                      <a:pPr algn="ctr">
                        <a:lnSpc>
                          <a:spcPct val="100000"/>
                        </a:lnSpc>
                        <a:spcAft>
                          <a:spcPts val="0"/>
                        </a:spcAft>
                      </a:pPr>
                      <a:r>
                        <a:rPr lang="en-US" sz="1400" b="1" dirty="0" smtClean="0"/>
                        <a:t>1</a:t>
                      </a:r>
                      <a:endParaRPr lang="en-US" sz="1400" b="1" dirty="0"/>
                    </a:p>
                  </a:txBody>
                  <a:tcPr marL="97155" marR="97155" marT="47897" marB="47897" anchor="ctr">
                    <a:solidFill>
                      <a:schemeClr val="bg1"/>
                    </a:solidFill>
                  </a:tcPr>
                </a:tc>
                <a:tc gridSpan="3">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lang="en-US" sz="1200" b="0" dirty="0" smtClean="0">
                          <a:effectLst/>
                          <a:latin typeface="+mn-lt"/>
                          <a:ea typeface="Times New Roman"/>
                          <a:cs typeface="Times New Roman"/>
                        </a:rPr>
                        <a:t>I can make inferences drawn from the text.</a:t>
                      </a:r>
                      <a:r>
                        <a:rPr lang="en-US" sz="1200" b="0" baseline="0" dirty="0" smtClean="0">
                          <a:effectLst/>
                          <a:latin typeface="+mn-lt"/>
                          <a:ea typeface="Times New Roman"/>
                          <a:cs typeface="Times New Roman"/>
                        </a:rPr>
                        <a:t>  </a:t>
                      </a:r>
                      <a:r>
                        <a:rPr kumimoji="0" lang="en-US" sz="1000" b="0" i="1" u="none" strike="noStrike" kern="1200" cap="none" spc="0" normalizeH="0" baseline="0" noProof="0" dirty="0" smtClean="0">
                          <a:ln>
                            <a:noFill/>
                          </a:ln>
                          <a:solidFill>
                            <a:prstClr val="black"/>
                          </a:solidFill>
                          <a:effectLst/>
                          <a:uLnTx/>
                          <a:uFillTx/>
                          <a:latin typeface="+mn-lt"/>
                          <a:ea typeface="Calibri"/>
                          <a:cs typeface="Times New Roman"/>
                        </a:rPr>
                        <a:t>RL.6.1</a:t>
                      </a:r>
                      <a:endParaRPr kumimoji="0" lang="en-US" sz="1200" b="0" i="0" u="none" strike="noStrike" kern="1200" cap="none" spc="0" normalizeH="0" baseline="0" noProof="0" dirty="0" smtClean="0">
                        <a:ln>
                          <a:noFill/>
                        </a:ln>
                        <a:solidFill>
                          <a:prstClr val="black"/>
                        </a:solidFill>
                        <a:effectLst/>
                        <a:uLnTx/>
                        <a:uFillTx/>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401995">
                <a:tc>
                  <a:txBody>
                    <a:bodyPr/>
                    <a:lstStyle/>
                    <a:p>
                      <a:pPr algn="ctr">
                        <a:lnSpc>
                          <a:spcPct val="100000"/>
                        </a:lnSpc>
                        <a:spcAft>
                          <a:spcPts val="0"/>
                        </a:spcAft>
                      </a:pPr>
                      <a:r>
                        <a:rPr lang="en-US" sz="1400" b="1" dirty="0" smtClean="0"/>
                        <a:t>2</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0" dirty="0" smtClean="0">
                          <a:effectLst/>
                          <a:latin typeface="+mn-lt"/>
                          <a:ea typeface="Times New Roman"/>
                          <a:cs typeface="Times New Roman"/>
                        </a:rPr>
                        <a:t>I can find information to</a:t>
                      </a:r>
                      <a:r>
                        <a:rPr lang="en-US" sz="1200" b="0" baseline="0" dirty="0" smtClean="0">
                          <a:effectLst/>
                          <a:latin typeface="+mn-lt"/>
                          <a:ea typeface="Times New Roman"/>
                          <a:cs typeface="Times New Roman"/>
                        </a:rPr>
                        <a:t> </a:t>
                      </a:r>
                      <a:r>
                        <a:rPr lang="en-US" sz="1200" b="0" dirty="0" smtClean="0">
                          <a:effectLst/>
                          <a:latin typeface="+mn-lt"/>
                          <a:ea typeface="Times New Roman"/>
                          <a:cs typeface="Times New Roman"/>
                        </a:rPr>
                        <a:t>analyze inferences.</a:t>
                      </a:r>
                      <a:r>
                        <a:rPr lang="en-US" sz="1200" b="0" baseline="0" dirty="0" smtClean="0">
                          <a:effectLst/>
                          <a:latin typeface="+mn-lt"/>
                          <a:ea typeface="Times New Roman"/>
                          <a:cs typeface="Times New Roman"/>
                        </a:rPr>
                        <a:t>  </a:t>
                      </a:r>
                      <a:r>
                        <a:rPr lang="en-US" sz="1000" b="0" i="1" dirty="0" smtClean="0">
                          <a:solidFill>
                            <a:schemeClr val="tx1"/>
                          </a:solidFill>
                          <a:effectLst/>
                          <a:latin typeface="+mn-lt"/>
                          <a:ea typeface="Calibri"/>
                          <a:cs typeface="Times New Roman"/>
                        </a:rPr>
                        <a:t>RL.6.1</a:t>
                      </a:r>
                      <a:endParaRPr lang="en-US" sz="1200" b="0" dirty="0" smtClean="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310235">
                <a:tc>
                  <a:txBody>
                    <a:bodyPr/>
                    <a:lstStyle/>
                    <a:p>
                      <a:pPr algn="ctr">
                        <a:lnSpc>
                          <a:spcPct val="100000"/>
                        </a:lnSpc>
                        <a:spcAft>
                          <a:spcPts val="0"/>
                        </a:spcAft>
                      </a:pPr>
                      <a:r>
                        <a:rPr lang="en-US" sz="1400" b="1" dirty="0" smtClean="0"/>
                        <a:t>3</a:t>
                      </a:r>
                      <a:endParaRPr lang="en-US" sz="14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15000"/>
                        </a:lnSpc>
                        <a:spcBef>
                          <a:spcPts val="0"/>
                        </a:spcBef>
                        <a:spcAft>
                          <a:spcPts val="1200"/>
                        </a:spcAft>
                        <a:buClrTx/>
                        <a:buSzTx/>
                        <a:buFontTx/>
                        <a:buNone/>
                        <a:tabLst/>
                        <a:defRPr/>
                      </a:pPr>
                      <a:r>
                        <a:rPr lang="en-US" sz="1200" b="0" dirty="0" smtClean="0">
                          <a:effectLst/>
                          <a:latin typeface="+mn-lt"/>
                          <a:ea typeface="Times New Roman"/>
                          <a:cs typeface="Times New Roman"/>
                        </a:rPr>
                        <a:t>I can answer questions about details in a text.  </a:t>
                      </a:r>
                      <a:r>
                        <a:rPr lang="en-US" sz="1000" b="0" i="1" dirty="0" smtClean="0">
                          <a:solidFill>
                            <a:srgbClr val="000000"/>
                          </a:solidFill>
                          <a:effectLst/>
                          <a:latin typeface="+mn-lt"/>
                          <a:ea typeface="Times New Roman"/>
                          <a:cs typeface="Times New Roman"/>
                        </a:rPr>
                        <a:t>RL6.2</a:t>
                      </a:r>
                      <a:endParaRPr lang="en-US" sz="1000" b="0" i="1" dirty="0">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401995">
                <a:tc>
                  <a:txBody>
                    <a:bodyPr/>
                    <a:lstStyle/>
                    <a:p>
                      <a:pPr algn="ctr">
                        <a:lnSpc>
                          <a:spcPct val="100000"/>
                        </a:lnSpc>
                        <a:spcAft>
                          <a:spcPts val="0"/>
                        </a:spcAft>
                      </a:pPr>
                      <a:r>
                        <a:rPr lang="en-US" sz="1400" b="1" dirty="0" smtClean="0"/>
                        <a:t>4</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0" dirty="0" smtClean="0">
                          <a:effectLst/>
                          <a:latin typeface="+mn-lt"/>
                          <a:ea typeface="Times New Roman"/>
                          <a:cs typeface="Times New Roman"/>
                        </a:rPr>
                        <a:t>I can summarize text without inserting my own opinion. </a:t>
                      </a:r>
                      <a:r>
                        <a:rPr lang="en-US" sz="1000" b="0" i="1" dirty="0" smtClean="0">
                          <a:effectLst/>
                          <a:latin typeface="+mn-lt"/>
                          <a:ea typeface="Calibri"/>
                          <a:cs typeface="Times New Roman"/>
                        </a:rPr>
                        <a:t>RL.6.2</a:t>
                      </a:r>
                      <a:endParaRPr lang="en-US" sz="1200" b="0" dirty="0">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463168">
                <a:tc>
                  <a:txBody>
                    <a:bodyPr/>
                    <a:lstStyle/>
                    <a:p>
                      <a:pPr algn="ctr">
                        <a:lnSpc>
                          <a:spcPct val="100000"/>
                        </a:lnSpc>
                        <a:spcAft>
                          <a:spcPts val="0"/>
                        </a:spcAft>
                      </a:pPr>
                      <a:r>
                        <a:rPr lang="en-US" sz="1400" b="1" dirty="0" smtClean="0"/>
                        <a:t>5</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0" dirty="0" smtClean="0">
                          <a:effectLst/>
                          <a:latin typeface="+mn-lt"/>
                          <a:ea typeface="Times New Roman"/>
                          <a:cs typeface="Times New Roman"/>
                        </a:rPr>
                        <a:t>I can find information in a text that indicate a character’s response or change.</a:t>
                      </a:r>
                      <a:r>
                        <a:rPr lang="en-US" sz="1200" b="0" baseline="0" dirty="0" smtClean="0">
                          <a:effectLst/>
                          <a:latin typeface="+mn-lt"/>
                          <a:ea typeface="Times New Roman"/>
                          <a:cs typeface="Times New Roman"/>
                        </a:rPr>
                        <a:t>  </a:t>
                      </a:r>
                      <a:r>
                        <a:rPr lang="en-US" sz="1000" b="0" i="1" dirty="0" smtClean="0">
                          <a:latin typeface="+mn-lt"/>
                          <a:ea typeface="Calibri"/>
                          <a:cs typeface="Times New Roman"/>
                        </a:rPr>
                        <a:t>RL.6.3</a:t>
                      </a:r>
                      <a:endParaRPr lang="en-US" sz="1200" b="0"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463168">
                <a:tc>
                  <a:txBody>
                    <a:bodyPr/>
                    <a:lstStyle/>
                    <a:p>
                      <a:pPr algn="ctr">
                        <a:lnSpc>
                          <a:spcPct val="100000"/>
                        </a:lnSpc>
                        <a:spcAft>
                          <a:spcPts val="0"/>
                        </a:spcAft>
                      </a:pPr>
                      <a:r>
                        <a:rPr lang="en-US" sz="1400" b="1" dirty="0" smtClean="0"/>
                        <a:t>6</a:t>
                      </a:r>
                      <a:endParaRPr lang="en-US" sz="14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0" dirty="0" smtClean="0">
                          <a:effectLst/>
                          <a:latin typeface="+mn-lt"/>
                          <a:ea typeface="Times New Roman"/>
                          <a:cs typeface="Times New Roman"/>
                        </a:rPr>
                        <a:t>I can find key points that indicate a plot change or</a:t>
                      </a:r>
                      <a:r>
                        <a:rPr lang="en-US" sz="1200" b="0" baseline="0" dirty="0" smtClean="0">
                          <a:effectLst/>
                          <a:latin typeface="+mn-lt"/>
                          <a:ea typeface="Times New Roman"/>
                          <a:cs typeface="Times New Roman"/>
                        </a:rPr>
                        <a:t> development in a text.  </a:t>
                      </a:r>
                      <a:r>
                        <a:rPr lang="en-US" sz="1000" b="0" i="1" dirty="0" smtClean="0">
                          <a:latin typeface="+mn-lt"/>
                          <a:ea typeface="Calibri"/>
                          <a:cs typeface="Times New Roman"/>
                        </a:rPr>
                        <a:t>RL.6.3</a:t>
                      </a:r>
                      <a:endParaRPr lang="en-US" sz="1200" b="0" dirty="0" smtClean="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518223">
                <a:tc>
                  <a:txBody>
                    <a:bodyPr/>
                    <a:lstStyle/>
                    <a:p>
                      <a:pPr algn="ctr">
                        <a:lnSpc>
                          <a:spcPct val="100000"/>
                        </a:lnSpc>
                        <a:spcAft>
                          <a:spcPts val="0"/>
                        </a:spcAft>
                      </a:pPr>
                      <a:r>
                        <a:rPr lang="en-US" sz="1400" b="1" dirty="0" smtClean="0"/>
                        <a:t>7</a:t>
                      </a:r>
                      <a:endParaRPr lang="en-US" sz="1400" b="1" dirty="0"/>
                    </a:p>
                  </a:txBody>
                  <a:tcPr marL="97155" marR="97155" marT="47897" marB="47897" anchor="ctr">
                    <a:solidFill>
                      <a:schemeClr val="bg1"/>
                    </a:solidFill>
                  </a:tcPr>
                </a:tc>
                <a:tc gridSpan="2">
                  <a:txBody>
                    <a:bodyPr/>
                    <a:lstStyle/>
                    <a:p>
                      <a:pPr marL="0" marR="0">
                        <a:lnSpc>
                          <a:spcPct val="115000"/>
                        </a:lnSpc>
                        <a:spcBef>
                          <a:spcPts val="0"/>
                        </a:spcBef>
                        <a:spcAft>
                          <a:spcPts val="0"/>
                        </a:spcAft>
                      </a:pPr>
                      <a:r>
                        <a:rPr lang="en-US" sz="1200" b="0" dirty="0" smtClean="0">
                          <a:solidFill>
                            <a:srgbClr val="000000"/>
                          </a:solidFill>
                          <a:effectLst/>
                          <a:latin typeface="+mn-lt"/>
                          <a:ea typeface="Times New Roman"/>
                          <a:cs typeface="Times New Roman"/>
                        </a:rPr>
                        <a:t>I can find relevant information about a central idea using particular details. </a:t>
                      </a:r>
                      <a:r>
                        <a:rPr lang="en-US" sz="1200" b="0" baseline="0" dirty="0" smtClean="0">
                          <a:solidFill>
                            <a:schemeClr val="tx1"/>
                          </a:solidFill>
                          <a:effectLst/>
                          <a:latin typeface="+mn-lt"/>
                          <a:ea typeface="Times New Roman"/>
                          <a:cs typeface="Times New Roman"/>
                        </a:rPr>
                        <a:t>  </a:t>
                      </a:r>
                      <a:r>
                        <a:rPr lang="en-US" sz="1000" b="0" i="1" dirty="0" smtClean="0">
                          <a:latin typeface="+mn-lt"/>
                          <a:ea typeface="Calibri"/>
                          <a:cs typeface="Times New Roman"/>
                        </a:rPr>
                        <a:t>RL.6.2</a:t>
                      </a:r>
                      <a:endParaRPr lang="en-US" sz="1200" b="0" dirty="0" smtClean="0">
                        <a:latin typeface="+mn-lt"/>
                        <a:ea typeface="Calibri"/>
                        <a:cs typeface="Times New Roman"/>
                      </a:endParaRPr>
                    </a:p>
                  </a:txBody>
                  <a:tcPr marL="97155" marR="97155" marT="47897" marB="47897" anchor="ctr">
                    <a:lnR w="12700" cap="flat" cmpd="sng" algn="ctr">
                      <a:solidFill>
                        <a:schemeClr val="tx1"/>
                      </a:solidFill>
                      <a:prstDash val="solid"/>
                      <a:round/>
                      <a:headEnd type="none" w="med" len="med"/>
                      <a:tailEnd type="none" w="med" len="med"/>
                    </a:lnR>
                    <a:solidFill>
                      <a:schemeClr val="bg1"/>
                    </a:solidFill>
                  </a:tcPr>
                </a:tc>
                <a:tc hMerge="1">
                  <a:txBody>
                    <a:bodyPr/>
                    <a:lstStyle/>
                    <a:p>
                      <a:pPr marL="0" marR="0" algn="ctr">
                        <a:lnSpc>
                          <a:spcPct val="115000"/>
                        </a:lnSpc>
                        <a:spcBef>
                          <a:spcPts val="0"/>
                        </a:spcBef>
                        <a:spcAft>
                          <a:spcPts val="0"/>
                        </a:spcAft>
                      </a:pPr>
                      <a:endParaRPr lang="en-US" sz="2000" b="1" dirty="0" smtClean="0">
                        <a:latin typeface="+mn-lt"/>
                        <a:ea typeface="Calibri"/>
                        <a:cs typeface="Times New Roman"/>
                      </a:endParaRPr>
                    </a:p>
                  </a:txBody>
                  <a:tcPr marL="97155" marR="97155" marT="47897" marB="47897"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marL="0" marR="0" algn="ctr">
                        <a:lnSpc>
                          <a:spcPct val="115000"/>
                        </a:lnSpc>
                        <a:spcBef>
                          <a:spcPts val="0"/>
                        </a:spcBef>
                        <a:spcAft>
                          <a:spcPts val="0"/>
                        </a:spcAft>
                      </a:pPr>
                      <a:r>
                        <a:rPr lang="en-US" sz="2000" b="1" dirty="0" smtClean="0">
                          <a:latin typeface="+mn-lt"/>
                          <a:ea typeface="Calibri"/>
                          <a:cs typeface="Times New Roman"/>
                        </a:rPr>
                        <a:t>2</a:t>
                      </a:r>
                    </a:p>
                  </a:txBody>
                  <a:tcPr marL="97155" marR="97155" marT="47897" marB="47897" anchor="ctr" anchorCtr="1">
                    <a:lnL w="12700" cap="flat" cmpd="sng" algn="ctr">
                      <a:solidFill>
                        <a:schemeClr val="tx1"/>
                      </a:solidFill>
                      <a:prstDash val="solid"/>
                      <a:round/>
                      <a:headEnd type="none" w="med" len="med"/>
                      <a:tailEnd type="none" w="med" len="med"/>
                    </a:lnL>
                    <a:solidFill>
                      <a:schemeClr val="bg1"/>
                    </a:solidFill>
                  </a:tcPr>
                </a:tc>
                <a:tc>
                  <a:txBody>
                    <a:bodyPr/>
                    <a:lstStyle/>
                    <a:p>
                      <a:pPr algn="ctr">
                        <a:lnSpc>
                          <a:spcPct val="100000"/>
                        </a:lnSpc>
                        <a:spcAft>
                          <a:spcPts val="0"/>
                        </a:spcAft>
                      </a:pPr>
                      <a:r>
                        <a:rPr lang="en-US" sz="2000" b="1" dirty="0" smtClean="0"/>
                        <a:t>1</a:t>
                      </a:r>
                      <a:endParaRPr lang="en-US" sz="2000" b="1" dirty="0"/>
                    </a:p>
                  </a:txBody>
                  <a:tcPr marL="97155" marR="97155" marT="47897" marB="47897" anchor="ctr" anchorCtr="1">
                    <a:lnR w="12700" cap="flat" cmpd="sng" algn="ctr">
                      <a:solidFill>
                        <a:schemeClr val="tx1"/>
                      </a:solidFill>
                      <a:prstDash val="solid"/>
                      <a:round/>
                      <a:headEnd type="none" w="med" len="med"/>
                      <a:tailEnd type="none" w="med" len="med"/>
                    </a:lnR>
                    <a:solidFill>
                      <a:schemeClr val="bg1"/>
                    </a:solidFill>
                  </a:tcPr>
                </a:tc>
                <a:tc>
                  <a:txBody>
                    <a:bodyPr/>
                    <a:lstStyle/>
                    <a:p>
                      <a:pPr algn="ctr">
                        <a:lnSpc>
                          <a:spcPct val="100000"/>
                        </a:lnSpc>
                        <a:spcAft>
                          <a:spcPts val="0"/>
                        </a:spcAft>
                      </a:pPr>
                      <a:r>
                        <a:rPr lang="en-US" sz="2000" b="1" dirty="0" smtClean="0"/>
                        <a:t>0</a:t>
                      </a:r>
                      <a:endParaRPr lang="en-US" sz="2000" b="1" dirty="0"/>
                    </a:p>
                  </a:txBody>
                  <a:tcPr marL="97155" marR="97155" marT="47897" marB="47897" anchor="ctr" anchorCtr="1">
                    <a:lnL w="12700" cap="flat" cmpd="sng" algn="ctr">
                      <a:solidFill>
                        <a:schemeClr val="tx1"/>
                      </a:solidFill>
                      <a:prstDash val="solid"/>
                      <a:round/>
                      <a:headEnd type="none" w="med" len="med"/>
                      <a:tailEnd type="none" w="med" len="med"/>
                    </a:lnL>
                    <a:solidFill>
                      <a:schemeClr val="bg1"/>
                    </a:solidFill>
                  </a:tcPr>
                </a:tc>
              </a:tr>
              <a:tr h="463168">
                <a:tc>
                  <a:txBody>
                    <a:bodyPr/>
                    <a:lstStyle/>
                    <a:p>
                      <a:pPr algn="ctr">
                        <a:lnSpc>
                          <a:spcPct val="100000"/>
                        </a:lnSpc>
                        <a:spcAft>
                          <a:spcPts val="0"/>
                        </a:spcAft>
                      </a:pPr>
                      <a:r>
                        <a:rPr lang="en-US" sz="1400" b="1" dirty="0" smtClean="0"/>
                        <a:t>8</a:t>
                      </a:r>
                      <a:endParaRPr lang="en-US" sz="1400" b="1" dirty="0"/>
                    </a:p>
                  </a:txBody>
                  <a:tcPr marL="97155" marR="97155" marT="47897" marB="47897" anchor="ctr">
                    <a:solidFill>
                      <a:schemeClr val="bg1"/>
                    </a:solidFill>
                  </a:tcPr>
                </a:tc>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effectLst/>
                          <a:latin typeface="+mn-lt"/>
                          <a:ea typeface="Times New Roman"/>
                          <a:cs typeface="Times New Roman"/>
                        </a:rPr>
                        <a:t>I can justify </a:t>
                      </a:r>
                      <a:r>
                        <a:rPr lang="en-US" sz="1200" b="0" dirty="0" smtClean="0">
                          <a:effectLst/>
                          <a:latin typeface="+mn-lt"/>
                          <a:ea typeface="Times New Roman"/>
                          <a:cs typeface="Times New Roman"/>
                        </a:rPr>
                        <a:t>how a character responds or changes as the plot moves toward a resolution.</a:t>
                      </a:r>
                      <a:r>
                        <a:rPr lang="en-US" sz="1200" b="0" baseline="0" dirty="0" smtClean="0">
                          <a:effectLst/>
                          <a:latin typeface="+mn-lt"/>
                          <a:ea typeface="Times New Roman"/>
                          <a:cs typeface="Times New Roman"/>
                        </a:rPr>
                        <a:t> </a:t>
                      </a:r>
                      <a:r>
                        <a:rPr lang="en-US" sz="1000" b="0" i="1" dirty="0" smtClean="0">
                          <a:latin typeface="+mn-lt"/>
                          <a:ea typeface="Calibri"/>
                          <a:cs typeface="Times New Roman"/>
                        </a:rPr>
                        <a:t>RL.6.3</a:t>
                      </a:r>
                      <a:endParaRPr lang="en-US" sz="1200" b="0" dirty="0" smtClean="0">
                        <a:latin typeface="+mn-lt"/>
                        <a:ea typeface="Calibri"/>
                        <a:cs typeface="Times New Roman"/>
                      </a:endParaRPr>
                    </a:p>
                  </a:txBody>
                  <a:tcPr marL="97155" marR="97155" marT="47897" marB="47897" anchor="ctr">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2000" b="1" dirty="0" smtClean="0">
                          <a:latin typeface="+mn-lt"/>
                          <a:ea typeface="Calibri"/>
                          <a:cs typeface="Times New Roman"/>
                        </a:rPr>
                        <a:t>3</a:t>
                      </a:r>
                    </a:p>
                  </a:txBody>
                  <a:tcPr marL="97155" marR="97155" marT="47897" marB="47897"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2000" b="1" dirty="0" smtClean="0">
                          <a:latin typeface="+mn-lt"/>
                          <a:ea typeface="Calibri"/>
                          <a:cs typeface="Times New Roman"/>
                        </a:rPr>
                        <a:t>2</a:t>
                      </a:r>
                    </a:p>
                  </a:txBody>
                  <a:tcPr marL="97155" marR="97155" marT="47897" marB="47897" anchor="ctr" anchorCtr="1">
                    <a:lnL w="12700" cap="flat" cmpd="sng" algn="ctr">
                      <a:solidFill>
                        <a:schemeClr val="tx1"/>
                      </a:solidFill>
                      <a:prstDash val="solid"/>
                      <a:round/>
                      <a:headEnd type="none" w="med" len="med"/>
                      <a:tailEnd type="none" w="med" len="med"/>
                    </a:lnL>
                    <a:solidFill>
                      <a:schemeClr val="bg1"/>
                    </a:solidFill>
                  </a:tcPr>
                </a:tc>
                <a:tc>
                  <a:txBody>
                    <a:bodyPr/>
                    <a:lstStyle/>
                    <a:p>
                      <a:pPr algn="ctr">
                        <a:lnSpc>
                          <a:spcPct val="100000"/>
                        </a:lnSpc>
                        <a:spcAft>
                          <a:spcPts val="0"/>
                        </a:spcAft>
                      </a:pPr>
                      <a:r>
                        <a:rPr lang="en-US" sz="2000" b="1" dirty="0" smtClean="0"/>
                        <a:t>1</a:t>
                      </a:r>
                      <a:endParaRPr lang="en-US" sz="2000" b="1" dirty="0"/>
                    </a:p>
                  </a:txBody>
                  <a:tcPr marL="97155" marR="97155" marT="47897" marB="47897" anchor="ctr" anchorCtr="1">
                    <a:lnR w="12700" cap="flat" cmpd="sng" algn="ctr">
                      <a:solidFill>
                        <a:schemeClr val="tx1"/>
                      </a:solidFill>
                      <a:prstDash val="solid"/>
                      <a:round/>
                      <a:headEnd type="none" w="med" len="med"/>
                      <a:tailEnd type="none" w="med" len="med"/>
                    </a:lnR>
                    <a:solidFill>
                      <a:schemeClr val="bg1"/>
                    </a:solidFill>
                  </a:tcPr>
                </a:tc>
                <a:tc>
                  <a:txBody>
                    <a:bodyPr/>
                    <a:lstStyle/>
                    <a:p>
                      <a:pPr algn="ctr">
                        <a:lnSpc>
                          <a:spcPct val="100000"/>
                        </a:lnSpc>
                        <a:spcAft>
                          <a:spcPts val="0"/>
                        </a:spcAft>
                      </a:pPr>
                      <a:r>
                        <a:rPr lang="en-US" sz="2000" b="1" dirty="0" smtClean="0"/>
                        <a:t>0</a:t>
                      </a:r>
                      <a:endParaRPr lang="en-US" sz="2000" b="1" dirty="0"/>
                    </a:p>
                  </a:txBody>
                  <a:tcPr marL="97155" marR="97155" marT="47897" marB="47897" anchor="ctr" anchorCtr="1">
                    <a:lnL w="12700" cap="flat" cmpd="sng" algn="ctr">
                      <a:solidFill>
                        <a:schemeClr val="tx1"/>
                      </a:solidFill>
                      <a:prstDash val="solid"/>
                      <a:round/>
                      <a:headEnd type="none" w="med" len="med"/>
                      <a:tailEnd type="none" w="med" len="med"/>
                    </a:lnL>
                    <a:solidFill>
                      <a:schemeClr val="bg1"/>
                    </a:solidFill>
                  </a:tcPr>
                </a:tc>
              </a:tr>
            </a:tbl>
          </a:graphicData>
        </a:graphic>
      </p:graphicFrame>
      <p:sp>
        <p:nvSpPr>
          <p:cNvPr id="2" name="TextBox 1"/>
          <p:cNvSpPr txBox="1"/>
          <p:nvPr/>
        </p:nvSpPr>
        <p:spPr>
          <a:xfrm>
            <a:off x="609600" y="433725"/>
            <a:ext cx="6400800" cy="558978"/>
          </a:xfrm>
          <a:prstGeom prst="rect">
            <a:avLst/>
          </a:prstGeom>
          <a:noFill/>
        </p:spPr>
        <p:txBody>
          <a:bodyPr wrap="square" lIns="96371" tIns="48186" rIns="96371" bIns="48186" rtlCol="0">
            <a:spAutoFit/>
          </a:bodyPr>
          <a:lstStyle/>
          <a:p>
            <a:r>
              <a:rPr lang="en-US" sz="1500" u="sng" dirty="0"/>
              <a:t>Student Scoring</a:t>
            </a:r>
          </a:p>
          <a:p>
            <a:r>
              <a:rPr lang="en-US" sz="1200" dirty="0"/>
              <a:t>Color the box green if your answer was </a:t>
            </a:r>
            <a:r>
              <a:rPr lang="en-US" sz="1200" dirty="0" smtClean="0"/>
              <a:t>correct.  Color </a:t>
            </a:r>
            <a:r>
              <a:rPr lang="en-US" sz="1200" dirty="0"/>
              <a:t>the box red if your answer was not correct</a:t>
            </a:r>
            <a:r>
              <a:rPr lang="en-US" sz="1500" dirty="0"/>
              <a:t>.</a:t>
            </a:r>
          </a:p>
        </p:txBody>
      </p:sp>
      <p:sp>
        <p:nvSpPr>
          <p:cNvPr id="9" name="Curved Down Arrow 8"/>
          <p:cNvSpPr/>
          <p:nvPr/>
        </p:nvSpPr>
        <p:spPr>
          <a:xfrm rot="1204046">
            <a:off x="6504279" y="1149802"/>
            <a:ext cx="866137" cy="2730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Curved Down Arrow 10"/>
          <p:cNvSpPr/>
          <p:nvPr/>
        </p:nvSpPr>
        <p:spPr>
          <a:xfrm rot="1204046">
            <a:off x="6504279" y="4852878"/>
            <a:ext cx="866137" cy="2730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7809920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3968" y="839070"/>
            <a:ext cx="6816633" cy="3042143"/>
          </a:xfrm>
          <a:prstGeom prst="rect">
            <a:avLst/>
          </a:prstGeom>
          <a:noFill/>
        </p:spPr>
        <p:txBody>
          <a:bodyPr wrap="square" lIns="101867" tIns="50935" rIns="101867" bIns="50935" rtlCol="0">
            <a:spAutoFit/>
          </a:bodyPr>
          <a:lstStyle/>
          <a:p>
            <a:pPr lvl="0"/>
            <a:r>
              <a:rPr lang="en-US" sz="1800" b="1" u="sng" dirty="0">
                <a:solidFill>
                  <a:prstClr val="black"/>
                </a:solidFill>
              </a:rPr>
              <a:t>Directions</a:t>
            </a:r>
            <a:endParaRPr lang="en-US" sz="1600" dirty="0"/>
          </a:p>
          <a:p>
            <a:r>
              <a:rPr lang="en-US" sz="1200" dirty="0"/>
              <a:t>The HSD Elementary assessments are neither scripted nor timed assessments.   They are a tool to inform instructional decision making.  </a:t>
            </a:r>
          </a:p>
          <a:p>
            <a:endParaRPr lang="en-US" sz="1200" dirty="0"/>
          </a:p>
          <a:p>
            <a:r>
              <a:rPr lang="en-US" sz="1200" dirty="0"/>
              <a:t>All students should “move toward” taking the assessments independently but many will need scaffolding strategies.  </a:t>
            </a:r>
          </a:p>
          <a:p>
            <a:endParaRPr lang="en-US" sz="1200" dirty="0"/>
          </a:p>
          <a:p>
            <a:r>
              <a:rPr lang="en-US" sz="1200" dirty="0"/>
              <a:t>It is not the intent of these assessments to have students “guess and check” answers for the sake of finishing an assessment.  If that seems the case, please scaffold to gain a true understanding of student ability, noting when and what accommodations were needed</a:t>
            </a:r>
            <a:r>
              <a:rPr lang="en-US" sz="1300" dirty="0"/>
              <a:t>.</a:t>
            </a:r>
          </a:p>
          <a:p>
            <a:endParaRPr lang="en-US" sz="1300" dirty="0"/>
          </a:p>
          <a:p>
            <a:r>
              <a:rPr lang="en-US" sz="1500" b="1" u="sng" dirty="0"/>
              <a:t>Connecting Assessment to Classroom Instruction</a:t>
            </a:r>
          </a:p>
          <a:p>
            <a:r>
              <a:rPr lang="en-US" sz="1200" dirty="0"/>
              <a:t>How do the assessments connect to classroom instruction?  Assessment is not an isolated event.  The HSD assessments are an extension of classroom instruction. In the classroom assessment is on-going and monitors progress toward standards mastery. </a:t>
            </a:r>
          </a:p>
        </p:txBody>
      </p:sp>
      <p:sp>
        <p:nvSpPr>
          <p:cNvPr id="2" name="Rectangle 1"/>
          <p:cNvSpPr/>
          <p:nvPr/>
        </p:nvSpPr>
        <p:spPr>
          <a:xfrm>
            <a:off x="4776787" y="159660"/>
            <a:ext cx="2347913" cy="535408"/>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6364" tIns="48183" rIns="96364" bIns="48183" rtlCol="0" anchor="t"/>
          <a:lstStyle/>
          <a:p>
            <a:r>
              <a:rPr lang="en-US" sz="1200" b="1" dirty="0">
                <a:solidFill>
                  <a:schemeClr val="tx1"/>
                </a:solidFill>
              </a:rPr>
              <a:t>Order at HSD Print Shop…</a:t>
            </a:r>
          </a:p>
          <a:p>
            <a:r>
              <a:rPr lang="en-US" sz="800" dirty="0">
                <a:solidFill>
                  <a:schemeClr val="tx1"/>
                </a:solidFill>
                <a:hlinkClick r:id="rId2"/>
              </a:rPr>
              <a:t>http://www.hsd.k12.or.us/Departments/PrintShop/WebSubmissionForms.aspx</a:t>
            </a:r>
            <a:endParaRPr lang="en-US" sz="800" dirty="0">
              <a:solidFill>
                <a:schemeClr val="tx1"/>
              </a:solidFill>
            </a:endParaRPr>
          </a:p>
          <a:p>
            <a:endParaRPr lang="en-US" sz="800"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123316458"/>
              </p:ext>
            </p:extLst>
          </p:nvPr>
        </p:nvGraphicFramePr>
        <p:xfrm>
          <a:off x="509349" y="4151086"/>
          <a:ext cx="6638925" cy="4917440"/>
        </p:xfrm>
        <a:graphic>
          <a:graphicData uri="http://schemas.openxmlformats.org/drawingml/2006/table">
            <a:tbl>
              <a:tblPr firstRow="1" bandRow="1">
                <a:tableStyleId>{5940675A-B579-460E-94D1-54222C63F5DA}</a:tableStyleId>
              </a:tblPr>
              <a:tblGrid>
                <a:gridCol w="2428875"/>
                <a:gridCol w="4210050"/>
              </a:tblGrid>
              <a:tr h="255451">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000" b="1" i="1" dirty="0" smtClean="0"/>
                        <a:t>Assessment Components as a Routine Classroom Practices</a:t>
                      </a:r>
                      <a:r>
                        <a:rPr lang="en-US" sz="1000" dirty="0" smtClean="0"/>
                        <a:t> </a:t>
                      </a:r>
                    </a:p>
                  </a:txBody>
                  <a:tcPr marL="97155" marR="97155" marT="47897" marB="47897">
                    <a:solidFill>
                      <a:schemeClr val="accent3">
                        <a:lumMod val="20000"/>
                        <a:lumOff val="80000"/>
                      </a:schemeClr>
                    </a:solidFill>
                  </a:tcPr>
                </a:tc>
                <a:tc hMerge="1">
                  <a:txBody>
                    <a:bodyPr/>
                    <a:lstStyle/>
                    <a:p>
                      <a:pPr algn="ctr"/>
                      <a:endParaRPr lang="en-US" sz="1000" b="1" dirty="0"/>
                    </a:p>
                  </a:txBody>
                  <a:tcPr>
                    <a:solidFill>
                      <a:schemeClr val="accent3">
                        <a:lumMod val="20000"/>
                        <a:lumOff val="80000"/>
                      </a:schemeClr>
                    </a:solidFill>
                  </a:tcPr>
                </a:tc>
              </a:tr>
              <a:tr h="255451">
                <a:tc>
                  <a:txBody>
                    <a:bodyPr/>
                    <a:lstStyle/>
                    <a:p>
                      <a:pPr algn="ctr"/>
                      <a:r>
                        <a:rPr lang="en-US" sz="1000" b="1" dirty="0" smtClean="0"/>
                        <a:t>Assessment Components</a:t>
                      </a:r>
                      <a:endParaRPr lang="en-US" sz="1000" b="1" dirty="0"/>
                    </a:p>
                  </a:txBody>
                  <a:tcPr marL="97155" marR="97155" marT="47897" marB="47897">
                    <a:solidFill>
                      <a:schemeClr val="accent3">
                        <a:lumMod val="20000"/>
                        <a:lumOff val="80000"/>
                      </a:schemeClr>
                    </a:solidFill>
                  </a:tcPr>
                </a:tc>
                <a:tc>
                  <a:txBody>
                    <a:bodyPr/>
                    <a:lstStyle/>
                    <a:p>
                      <a:pPr algn="ctr"/>
                      <a:r>
                        <a:rPr lang="en-US" sz="1000" b="1" dirty="0" smtClean="0"/>
                        <a:t>Instructional Components</a:t>
                      </a:r>
                      <a:endParaRPr lang="en-US" sz="1000" b="1" dirty="0"/>
                    </a:p>
                  </a:txBody>
                  <a:tcPr marL="97155" marR="97155" marT="47897" marB="47897">
                    <a:solidFill>
                      <a:schemeClr val="accent3">
                        <a:lumMod val="20000"/>
                        <a:lumOff val="80000"/>
                      </a:schemeClr>
                    </a:solidFill>
                  </a:tcPr>
                </a:tc>
              </a:tr>
              <a:tr h="239486">
                <a:tc>
                  <a:txBody>
                    <a:bodyPr/>
                    <a:lstStyle/>
                    <a:p>
                      <a:r>
                        <a:rPr lang="en-US" sz="900" dirty="0" smtClean="0"/>
                        <a:t>Pre-Assessments</a:t>
                      </a:r>
                      <a:endParaRPr lang="en-US" sz="900" dirty="0"/>
                    </a:p>
                  </a:txBody>
                  <a:tcPr marL="97155" marR="97155" marT="47897" marB="47897">
                    <a:solidFill>
                      <a:schemeClr val="bg1"/>
                    </a:solidFill>
                  </a:tcPr>
                </a:tc>
                <a:tc row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n-US" sz="900" dirty="0" smtClean="0"/>
                        <a:t>Use the DOK Leveled </a:t>
                      </a:r>
                      <a:r>
                        <a:rPr lang="en-US" sz="900" b="1" dirty="0" smtClean="0"/>
                        <a:t>Learning Progression Tasks </a:t>
                      </a:r>
                      <a:r>
                        <a:rPr lang="en-US" sz="900" dirty="0" smtClean="0"/>
                        <a:t>to monitor standard mastery.</a:t>
                      </a:r>
                    </a:p>
                  </a:txBody>
                  <a:tcPr marL="97155" marR="97155" marT="47897" marB="47897" anchor="ctr">
                    <a:solidFill>
                      <a:schemeClr val="bg1"/>
                    </a:solidFill>
                  </a:tcPr>
                </a:tc>
              </a:tr>
              <a:tr h="239486">
                <a:tc>
                  <a:txBody>
                    <a:bodyPr/>
                    <a:lstStyle/>
                    <a:p>
                      <a:r>
                        <a:rPr lang="en-US" sz="900" dirty="0" smtClean="0"/>
                        <a:t>Standard DOK Level</a:t>
                      </a:r>
                      <a:endParaRPr lang="en-US" sz="900" dirty="0"/>
                    </a:p>
                  </a:txBody>
                  <a:tcPr marL="97155" marR="97155" marT="47897" marB="47897">
                    <a:solidFill>
                      <a:schemeClr val="bg1"/>
                    </a:solidFill>
                  </a:tcPr>
                </a:tc>
                <a:tc vMerge="1">
                  <a:txBody>
                    <a:bodyPr/>
                    <a:lstStyle/>
                    <a:p>
                      <a:endParaRPr lang="en-US" sz="900" dirty="0"/>
                    </a:p>
                  </a:txBody>
                  <a:tcPr>
                    <a:solidFill>
                      <a:schemeClr val="bg1"/>
                    </a:solidFill>
                  </a:tcPr>
                </a:tc>
              </a:tr>
              <a:tr h="239486">
                <a:tc>
                  <a:txBody>
                    <a:bodyPr/>
                    <a:lstStyle/>
                    <a:p>
                      <a:r>
                        <a:rPr lang="en-US" sz="900" dirty="0" smtClean="0"/>
                        <a:t>50% Literary</a:t>
                      </a:r>
                      <a:r>
                        <a:rPr lang="en-US" sz="900" baseline="0" dirty="0" smtClean="0"/>
                        <a:t> and 50% Informational Text</a:t>
                      </a:r>
                      <a:endParaRPr lang="en-US" sz="900" dirty="0"/>
                    </a:p>
                  </a:txBody>
                  <a:tcPr marL="97155" marR="97155" marT="47897" marB="47897">
                    <a:solidFill>
                      <a:schemeClr val="bg1"/>
                    </a:solidFill>
                  </a:tcPr>
                </a:tc>
                <a:tc>
                  <a:txBody>
                    <a:bodyPr/>
                    <a:lstStyle/>
                    <a:p>
                      <a:r>
                        <a:rPr lang="en-US" sz="900" dirty="0" smtClean="0"/>
                        <a:t>Students have equal access to both text types.</a:t>
                      </a:r>
                      <a:endParaRPr lang="en-US" sz="900" dirty="0"/>
                    </a:p>
                  </a:txBody>
                  <a:tcPr marL="97155" marR="97155" marT="47897" marB="47897">
                    <a:solidFill>
                      <a:schemeClr val="bg1"/>
                    </a:solidFill>
                  </a:tcPr>
                </a:tc>
              </a:tr>
              <a:tr h="239486">
                <a:tc>
                  <a:txBody>
                    <a:bodyPr/>
                    <a:lstStyle/>
                    <a:p>
                      <a:r>
                        <a:rPr lang="en-US" sz="900" dirty="0" smtClean="0"/>
                        <a:t>Grade Level Content-Rich Text</a:t>
                      </a:r>
                      <a:endParaRPr lang="en-US" sz="900" dirty="0"/>
                    </a:p>
                  </a:txBody>
                  <a:tcPr marL="97155" marR="97155" marT="47897" marB="47897">
                    <a:solidFill>
                      <a:schemeClr val="bg1"/>
                    </a:solidFill>
                  </a:tcPr>
                </a:tc>
                <a:tc>
                  <a:txBody>
                    <a:bodyPr/>
                    <a:lstStyle/>
                    <a:p>
                      <a:r>
                        <a:rPr lang="en-US" sz="900" dirty="0" smtClean="0"/>
                        <a:t>All</a:t>
                      </a:r>
                      <a:r>
                        <a:rPr lang="en-US" sz="900" baseline="0" dirty="0" smtClean="0"/>
                        <a:t> students read grade-level text, content rich text (with scaffolds as needed).</a:t>
                      </a:r>
                      <a:endParaRPr lang="en-US" sz="900" dirty="0"/>
                    </a:p>
                  </a:txBody>
                  <a:tcPr marL="97155" marR="97155" marT="47897" marB="47897">
                    <a:solidFill>
                      <a:schemeClr val="bg1"/>
                    </a:solidFill>
                  </a:tcPr>
                </a:tc>
              </a:tr>
              <a:tr h="383177">
                <a:tc>
                  <a:txBody>
                    <a:bodyPr/>
                    <a:lstStyle/>
                    <a:p>
                      <a:r>
                        <a:rPr lang="en-US" sz="900" dirty="0" smtClean="0"/>
                        <a:t>Standard</a:t>
                      </a:r>
                      <a:r>
                        <a:rPr lang="en-US" sz="900" baseline="0" dirty="0" smtClean="0"/>
                        <a:t> Academic Vocabulary</a:t>
                      </a:r>
                    </a:p>
                    <a:p>
                      <a:r>
                        <a:rPr lang="en-US" sz="900" baseline="0" dirty="0" smtClean="0"/>
                        <a:t>Content-Domain Vocabulary.</a:t>
                      </a:r>
                      <a:endParaRPr lang="en-US" sz="900" dirty="0"/>
                    </a:p>
                  </a:txBody>
                  <a:tcPr marL="97155" marR="97155" marT="47897" marB="47897" anchor="ctr">
                    <a:solidFill>
                      <a:schemeClr val="bg1"/>
                    </a:solidFill>
                  </a:tcPr>
                </a:tc>
                <a:tc>
                  <a:txBody>
                    <a:bodyPr/>
                    <a:lstStyle/>
                    <a:p>
                      <a:r>
                        <a:rPr lang="en-US" sz="900" dirty="0" smtClean="0"/>
                        <a:t>Ask questions using</a:t>
                      </a:r>
                      <a:r>
                        <a:rPr lang="en-US" sz="900" baseline="0" dirty="0" smtClean="0"/>
                        <a:t> the standard’s vocabulary as well as the content domain vocabulary.</a:t>
                      </a:r>
                      <a:endParaRPr lang="en-US" sz="900" dirty="0"/>
                    </a:p>
                  </a:txBody>
                  <a:tcPr marL="97155" marR="97155" marT="47897" marB="47897" anchor="ctr">
                    <a:solidFill>
                      <a:schemeClr val="bg1"/>
                    </a:solidFill>
                  </a:tcPr>
                </a:tc>
              </a:tr>
              <a:tr h="239486">
                <a:tc>
                  <a:txBody>
                    <a:bodyPr/>
                    <a:lstStyle/>
                    <a:p>
                      <a:r>
                        <a:rPr lang="en-US" sz="900" dirty="0" smtClean="0"/>
                        <a:t>Text –Dependent</a:t>
                      </a:r>
                      <a:r>
                        <a:rPr lang="en-US" sz="900" baseline="0" dirty="0" smtClean="0"/>
                        <a:t> Questions</a:t>
                      </a:r>
                      <a:endParaRPr lang="en-US" sz="900" dirty="0"/>
                    </a:p>
                  </a:txBody>
                  <a:tcPr marL="97155" marR="97155" marT="47897" marB="47897">
                    <a:solidFill>
                      <a:schemeClr val="bg1"/>
                    </a:solidFill>
                  </a:tcPr>
                </a:tc>
                <a:tc>
                  <a:txBody>
                    <a:bodyPr/>
                    <a:lstStyle/>
                    <a:p>
                      <a:r>
                        <a:rPr lang="en-US" sz="900" dirty="0" smtClean="0"/>
                        <a:t>Ask text-dependent</a:t>
                      </a:r>
                      <a:r>
                        <a:rPr lang="en-US" sz="900" baseline="0" dirty="0" smtClean="0"/>
                        <a:t> questions from the standard’s DOK level.</a:t>
                      </a:r>
                      <a:endParaRPr lang="en-US" sz="900" dirty="0"/>
                    </a:p>
                  </a:txBody>
                  <a:tcPr marL="97155" marR="97155" marT="47897" marB="47897">
                    <a:solidFill>
                      <a:schemeClr val="bg1"/>
                    </a:solidFill>
                  </a:tcPr>
                </a:tc>
              </a:tr>
              <a:tr h="383177">
                <a:tc>
                  <a:txBody>
                    <a:bodyPr/>
                    <a:lstStyle/>
                    <a:p>
                      <a:r>
                        <a:rPr lang="en-US" sz="900" dirty="0" smtClean="0"/>
                        <a:t>Selected and Constructed Responses</a:t>
                      </a:r>
                      <a:endParaRPr lang="en-US" sz="900" dirty="0"/>
                    </a:p>
                  </a:txBody>
                  <a:tcPr marL="97155" marR="97155" marT="47897" marB="47897" anchor="ctr">
                    <a:solidFill>
                      <a:schemeClr val="bg1"/>
                    </a:solidFill>
                  </a:tcPr>
                </a:tc>
                <a:tc>
                  <a:txBody>
                    <a:bodyPr/>
                    <a:lstStyle/>
                    <a:p>
                      <a:r>
                        <a:rPr lang="en-US" sz="900" dirty="0" smtClean="0"/>
                        <a:t>Students have many opportunities to answer selected extended or constructed responses.</a:t>
                      </a:r>
                      <a:endParaRPr lang="en-US" sz="900" dirty="0"/>
                    </a:p>
                  </a:txBody>
                  <a:tcPr marL="97155" marR="97155" marT="47897" marB="47897" anchor="ctr">
                    <a:solidFill>
                      <a:schemeClr val="bg1"/>
                    </a:solidFill>
                  </a:tcPr>
                </a:tc>
              </a:tr>
              <a:tr h="383177">
                <a:tc>
                  <a:txBody>
                    <a:bodyPr/>
                    <a:lstStyle/>
                    <a:p>
                      <a:r>
                        <a:rPr lang="en-US" sz="900" dirty="0" smtClean="0"/>
                        <a:t>Reading for Meaning</a:t>
                      </a:r>
                      <a:endParaRPr lang="en-US" sz="900" dirty="0"/>
                    </a:p>
                  </a:txBody>
                  <a:tcPr marL="97155" marR="97155" marT="47897" marB="47897" anchor="ctr">
                    <a:solidFill>
                      <a:schemeClr val="bg1"/>
                    </a:solidFill>
                  </a:tcPr>
                </a:tc>
                <a:tc>
                  <a:txBody>
                    <a:bodyPr/>
                    <a:lstStyle/>
                    <a:p>
                      <a:r>
                        <a:rPr lang="en-US" sz="900" dirty="0" smtClean="0"/>
                        <a:t>Assess understanding using never before seen text (although the theme or topic should</a:t>
                      </a:r>
                      <a:r>
                        <a:rPr lang="en-US" sz="900" baseline="0" dirty="0" smtClean="0"/>
                        <a:t> be grade-level “friendly” or familiar) and reading rubrics.</a:t>
                      </a:r>
                      <a:endParaRPr lang="en-US" sz="900" dirty="0"/>
                    </a:p>
                  </a:txBody>
                  <a:tcPr marL="97155" marR="97155" marT="47897" marB="47897" anchor="ctr">
                    <a:solidFill>
                      <a:schemeClr val="bg1"/>
                    </a:solidFill>
                  </a:tcPr>
                </a:tc>
              </a:tr>
              <a:tr h="383177">
                <a:tc>
                  <a:txBody>
                    <a:bodyPr/>
                    <a:lstStyle/>
                    <a:p>
                      <a:r>
                        <a:rPr lang="en-US" sz="900" dirty="0" smtClean="0"/>
                        <a:t>Note-Taking</a:t>
                      </a:r>
                      <a:endParaRPr lang="en-US" sz="900" dirty="0"/>
                    </a:p>
                  </a:txBody>
                  <a:tcPr marL="97155" marR="97155" marT="47897" marB="47897" anchor="ctr">
                    <a:solidFill>
                      <a:schemeClr val="bg1"/>
                    </a:solidFill>
                  </a:tcPr>
                </a:tc>
                <a:tc>
                  <a:txBody>
                    <a:bodyPr/>
                    <a:lstStyle/>
                    <a:p>
                      <a:r>
                        <a:rPr lang="en-US" sz="900" dirty="0" smtClean="0"/>
                        <a:t>Students “take notes” as they read to identify the </a:t>
                      </a:r>
                      <a:r>
                        <a:rPr lang="en-US" sz="900" baseline="0" dirty="0" smtClean="0"/>
                        <a:t>central or main idea and its supporting details.</a:t>
                      </a:r>
                      <a:endParaRPr lang="en-US" sz="900" dirty="0"/>
                    </a:p>
                  </a:txBody>
                  <a:tcPr marL="97155" marR="97155" marT="47897" marB="47897" anchor="ctr">
                    <a:solidFill>
                      <a:schemeClr val="bg1"/>
                    </a:solidFill>
                  </a:tcPr>
                </a:tc>
              </a:tr>
              <a:tr h="239486">
                <a:tc>
                  <a:txBody>
                    <a:bodyPr/>
                    <a:lstStyle/>
                    <a:p>
                      <a:r>
                        <a:rPr lang="en-US" sz="900" dirty="0" smtClean="0"/>
                        <a:t>SBAC Reading/Writing Rubrics</a:t>
                      </a:r>
                      <a:endParaRPr lang="en-US" sz="900" dirty="0"/>
                    </a:p>
                  </a:txBody>
                  <a:tcPr marL="97155" marR="97155" marT="47897" marB="47897">
                    <a:solidFill>
                      <a:schemeClr val="bg1"/>
                    </a:solidFill>
                  </a:tcPr>
                </a:tc>
                <a:tc>
                  <a:txBody>
                    <a:bodyPr/>
                    <a:lstStyle/>
                    <a:p>
                      <a:r>
                        <a:rPr lang="en-US" sz="900" dirty="0" smtClean="0"/>
                        <a:t>Use SBAC rubrics</a:t>
                      </a:r>
                      <a:r>
                        <a:rPr lang="en-US" sz="900" baseline="0" dirty="0" smtClean="0"/>
                        <a:t> to access reading/writing.</a:t>
                      </a:r>
                      <a:endParaRPr lang="en-US" sz="900" dirty="0"/>
                    </a:p>
                  </a:txBody>
                  <a:tcPr marL="97155" marR="97155" marT="47897" marB="47897">
                    <a:solidFill>
                      <a:schemeClr val="bg1"/>
                    </a:solidFill>
                  </a:tcPr>
                </a:tc>
              </a:tr>
              <a:tr h="383177">
                <a:tc>
                  <a:txBody>
                    <a:bodyPr/>
                    <a:lstStyle/>
                    <a:p>
                      <a:r>
                        <a:rPr lang="en-US" sz="900" dirty="0" smtClean="0"/>
                        <a:t>Read to Write Evidenced-Based Model</a:t>
                      </a:r>
                      <a:endParaRPr lang="en-US" sz="900" dirty="0"/>
                    </a:p>
                  </a:txBody>
                  <a:tcPr marL="97155" marR="97155" marT="47897" marB="47897" anchor="ctr">
                    <a:solidFill>
                      <a:schemeClr val="bg1"/>
                    </a:solidFill>
                  </a:tcPr>
                </a:tc>
                <a:tc>
                  <a:txBody>
                    <a:bodyPr/>
                    <a:lstStyle/>
                    <a:p>
                      <a:r>
                        <a:rPr lang="en-US" sz="900" dirty="0" smtClean="0"/>
                        <a:t>Students read,</a:t>
                      </a:r>
                      <a:r>
                        <a:rPr lang="en-US" sz="900" baseline="0" dirty="0" smtClean="0"/>
                        <a:t> discuss and write about a topic using evidence from the text to support inferences, conclusions and generalizations.</a:t>
                      </a:r>
                      <a:endParaRPr lang="en-US" sz="900" dirty="0"/>
                    </a:p>
                  </a:txBody>
                  <a:tcPr marL="97155" marR="97155" marT="47897" marB="47897" anchor="ctr">
                    <a:solidFill>
                      <a:schemeClr val="bg1"/>
                    </a:solidFill>
                  </a:tcPr>
                </a:tc>
              </a:tr>
              <a:tr h="383177">
                <a:tc>
                  <a:txBody>
                    <a:bodyPr/>
                    <a:lstStyle/>
                    <a:p>
                      <a:r>
                        <a:rPr lang="en-US" sz="900" dirty="0" smtClean="0"/>
                        <a:t>Write and Revise</a:t>
                      </a:r>
                      <a:endParaRPr lang="en-US" sz="900" dirty="0"/>
                    </a:p>
                  </a:txBody>
                  <a:tcPr marL="97155" marR="97155" marT="47897" marB="47897" anchor="ctr">
                    <a:solidFill>
                      <a:schemeClr val="bg1"/>
                    </a:solidFill>
                  </a:tcPr>
                </a:tc>
                <a:tc>
                  <a:txBody>
                    <a:bodyPr/>
                    <a:lstStyle/>
                    <a:p>
                      <a:r>
                        <a:rPr lang="en-US" sz="900" dirty="0" smtClean="0"/>
                        <a:t>Students revise brief</a:t>
                      </a:r>
                      <a:r>
                        <a:rPr lang="en-US" sz="900" baseline="0" dirty="0" smtClean="0"/>
                        <a:t> texts, correct grammar and language/vocabulary in context and write brief texts (brief write rubrics should be used).</a:t>
                      </a:r>
                      <a:endParaRPr lang="en-US" sz="900" dirty="0"/>
                    </a:p>
                  </a:txBody>
                  <a:tcPr marL="97155" marR="97155" marT="47897" marB="47897" anchor="ctr">
                    <a:solidFill>
                      <a:schemeClr val="bg1"/>
                    </a:solidFill>
                  </a:tcPr>
                </a:tc>
              </a:tr>
              <a:tr h="670560">
                <a:tc>
                  <a:txBody>
                    <a:bodyPr/>
                    <a:lstStyle/>
                    <a:p>
                      <a:r>
                        <a:rPr lang="en-US" sz="900" dirty="0" smtClean="0"/>
                        <a:t>Performance</a:t>
                      </a:r>
                      <a:r>
                        <a:rPr lang="en-US" sz="900" baseline="0" dirty="0" smtClean="0"/>
                        <a:t> Tasks</a:t>
                      </a:r>
                      <a:endParaRPr lang="en-US" sz="900" dirty="0"/>
                    </a:p>
                  </a:txBody>
                  <a:tcPr marL="97155" marR="97155" marT="47897" marB="47897" anchor="ctr">
                    <a:solidFill>
                      <a:schemeClr val="bg1"/>
                    </a:solidFill>
                  </a:tcPr>
                </a:tc>
                <a:tc>
                  <a:txBody>
                    <a:bodyPr/>
                    <a:lstStyle/>
                    <a:p>
                      <a:r>
                        <a:rPr lang="en-US" sz="900" dirty="0" smtClean="0"/>
                        <a:t>Students read,</a:t>
                      </a:r>
                      <a:r>
                        <a:rPr lang="en-US" sz="900" baseline="0" dirty="0" smtClean="0"/>
                        <a:t> write, discuss and research a topic guided by a central insight or goal throughout a unit(s) of study with fully defined criteria, culminating in a final product or “performance task.”  The final product can be a full composition, speech (using SBAC Rubrics) or other product meeting all criteria.</a:t>
                      </a:r>
                      <a:endParaRPr lang="en-US" sz="900" dirty="0"/>
                    </a:p>
                  </a:txBody>
                  <a:tcPr marL="97155" marR="97155" marT="47897" marB="47897" anchor="ctr">
                    <a:solidFill>
                      <a:schemeClr val="bg1"/>
                    </a:solidFill>
                  </a:tcPr>
                </a:tc>
              </a:tr>
            </a:tbl>
          </a:graphicData>
        </a:graphic>
      </p:graphicFrame>
    </p:spTree>
    <p:extLst>
      <p:ext uri="{BB962C8B-B14F-4D97-AF65-F5344CB8AC3E}">
        <p14:creationId xmlns:p14="http://schemas.microsoft.com/office/powerpoint/2010/main" val="1248400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1800" y="335280"/>
            <a:ext cx="6736080" cy="9767061"/>
          </a:xfrm>
          <a:prstGeom prst="rect">
            <a:avLst/>
          </a:prstGeom>
          <a:noFill/>
        </p:spPr>
        <p:txBody>
          <a:bodyPr wrap="square" lIns="101882" tIns="50941" rIns="101882" bIns="50941" rtlCol="0">
            <a:spAutoFit/>
          </a:bodyPr>
          <a:lstStyle/>
          <a:p>
            <a:endParaRPr lang="en-US" sz="1600" dirty="0"/>
          </a:p>
          <a:p>
            <a:pPr algn="ctr"/>
            <a:r>
              <a:rPr lang="en-US" sz="1600" b="1" dirty="0"/>
              <a:t>Determining Grade Level Text</a:t>
            </a:r>
          </a:p>
          <a:p>
            <a:pPr algn="ctr"/>
            <a:endParaRPr lang="en-US" sz="1600" b="1" dirty="0"/>
          </a:p>
          <a:p>
            <a:r>
              <a:rPr lang="en-US" sz="1600" dirty="0"/>
              <a:t>Grade level text is determined by using a combination of both the CCSS new quantitative ranges and qualitative measures.</a:t>
            </a:r>
          </a:p>
          <a:p>
            <a:endParaRPr lang="en-US" sz="1600" dirty="0"/>
          </a:p>
          <a:p>
            <a:r>
              <a:rPr lang="en-US" sz="1600" b="1" dirty="0"/>
              <a:t>Example</a:t>
            </a:r>
            <a:r>
              <a:rPr lang="en-US" sz="1600" dirty="0"/>
              <a:t>:  If  the grade equivalent for a text is </a:t>
            </a:r>
            <a:r>
              <a:rPr lang="en-US" b="1" dirty="0">
                <a:solidFill>
                  <a:srgbClr val="0070C0"/>
                </a:solidFill>
              </a:rPr>
              <a:t>6.8</a:t>
            </a:r>
            <a:r>
              <a:rPr lang="en-US" sz="1600" dirty="0"/>
              <a:t> and has a lexile of </a:t>
            </a:r>
            <a:r>
              <a:rPr lang="en-US" b="1" dirty="0">
                <a:solidFill>
                  <a:srgbClr val="0070C0"/>
                </a:solidFill>
              </a:rPr>
              <a:t>970</a:t>
            </a:r>
            <a:r>
              <a:rPr lang="en-US" sz="1600" dirty="0"/>
              <a:t>, quantitative data shows that placement should be </a:t>
            </a:r>
            <a:r>
              <a:rPr lang="en-US" sz="1600" b="1" dirty="0"/>
              <a:t>between grades 4 and 8</a:t>
            </a:r>
            <a:r>
              <a:rPr lang="en-US" sz="1600" dirty="0"/>
              <a: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b="1" dirty="0" smtClean="0"/>
              <a:t>Four </a:t>
            </a:r>
            <a:r>
              <a:rPr lang="en-US" sz="1600" b="1" dirty="0"/>
              <a:t>qualitative </a:t>
            </a:r>
            <a:r>
              <a:rPr lang="en-US" sz="1600" dirty="0"/>
              <a:t>measures can be looked at from the lower grade band of grade 4 to the higher grade band of grade 8 to  determine a grade level readability. </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The combination of the </a:t>
            </a:r>
            <a:r>
              <a:rPr lang="en-US" sz="1600" b="1" dirty="0"/>
              <a:t>quantitative</a:t>
            </a:r>
            <a:r>
              <a:rPr lang="en-US" sz="1600" dirty="0"/>
              <a:t> ranges and </a:t>
            </a:r>
            <a:r>
              <a:rPr lang="en-US" sz="1600" b="1" dirty="0"/>
              <a:t>qualitative</a:t>
            </a:r>
            <a:r>
              <a:rPr lang="en-US" sz="1600" dirty="0"/>
              <a:t> measures for this particular text shows that grade 6 would be the best readability level for this text.</a:t>
            </a:r>
          </a:p>
          <a:p>
            <a:endParaRPr lang="en-US" sz="1600" dirty="0"/>
          </a:p>
        </p:txBody>
      </p:sp>
      <p:graphicFrame>
        <p:nvGraphicFramePr>
          <p:cNvPr id="5" name="Table 4"/>
          <p:cNvGraphicFramePr>
            <a:graphicFrameLocks noGrp="1"/>
          </p:cNvGraphicFramePr>
          <p:nvPr>
            <p:extLst>
              <p:ext uri="{D42A27DB-BD31-4B8C-83A1-F6EECF244321}">
                <p14:modId xmlns:p14="http://schemas.microsoft.com/office/powerpoint/2010/main" val="4278213279"/>
              </p:ext>
            </p:extLst>
          </p:nvPr>
        </p:nvGraphicFramePr>
        <p:xfrm>
          <a:off x="431800" y="2430780"/>
          <a:ext cx="6390640" cy="2029145"/>
        </p:xfrm>
        <a:graphic>
          <a:graphicData uri="http://schemas.openxmlformats.org/drawingml/2006/table">
            <a:tbl>
              <a:tblPr/>
              <a:tblGrid>
                <a:gridCol w="2257594"/>
                <a:gridCol w="2066163"/>
                <a:gridCol w="2066883"/>
              </a:tblGrid>
              <a:tr h="510604">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Band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320612">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nd</a:t>
                      </a: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300" b="1" kern="1200" baseline="300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230">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303848">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8</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466">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10</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385">
                <a:tc>
                  <a:txBody>
                    <a:bodyPr/>
                    <a:lstStyle/>
                    <a:p>
                      <a:pPr marL="0" marR="0" algn="ctr" fontAlgn="ctr">
                        <a:lnSpc>
                          <a:spcPct val="107000"/>
                        </a:lnSpc>
                        <a:spcBef>
                          <a:spcPts val="0"/>
                        </a:spcBef>
                        <a:spcAft>
                          <a:spcPts val="0"/>
                        </a:spcAft>
                      </a:pP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300" b="1" kern="1200" baseline="300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a:t>
                      </a:r>
                      <a:r>
                        <a:rPr lang="en-US" sz="13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CCR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3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916" marR="7916" marT="768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0" name="Group 9"/>
          <p:cNvGrpSpPr/>
          <p:nvPr/>
        </p:nvGrpSpPr>
        <p:grpSpPr>
          <a:xfrm>
            <a:off x="3022600" y="3280541"/>
            <a:ext cx="3454400" cy="586740"/>
            <a:chOff x="2667000" y="3515710"/>
            <a:chExt cx="3048000" cy="533400"/>
          </a:xfrm>
        </p:grpSpPr>
        <p:sp>
          <p:nvSpPr>
            <p:cNvPr id="8" name="Rectangle 7"/>
            <p:cNvSpPr/>
            <p:nvPr/>
          </p:nvSpPr>
          <p:spPr>
            <a:xfrm>
              <a:off x="26670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495800" y="3515710"/>
              <a:ext cx="1219200" cy="5334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1" name="Table 10"/>
          <p:cNvGraphicFramePr>
            <a:graphicFrameLocks noGrp="1"/>
          </p:cNvGraphicFramePr>
          <p:nvPr>
            <p:extLst>
              <p:ext uri="{D42A27DB-BD31-4B8C-83A1-F6EECF244321}">
                <p14:modId xmlns:p14="http://schemas.microsoft.com/office/powerpoint/2010/main" val="4068710067"/>
              </p:ext>
            </p:extLst>
          </p:nvPr>
        </p:nvGraphicFramePr>
        <p:xfrm>
          <a:off x="259080" y="5538109"/>
          <a:ext cx="7340600" cy="3118104"/>
        </p:xfrm>
        <a:graphic>
          <a:graphicData uri="http://schemas.openxmlformats.org/drawingml/2006/table">
            <a:tbl>
              <a:tblPr firstRow="1" bandRow="1">
                <a:tableStyleId>{5940675A-B579-460E-94D1-54222C63F5DA}</a:tableStyleId>
              </a:tblPr>
              <a:tblGrid>
                <a:gridCol w="1468120"/>
                <a:gridCol w="1727200"/>
                <a:gridCol w="1295400"/>
                <a:gridCol w="1122680"/>
                <a:gridCol w="1036320"/>
                <a:gridCol w="690880"/>
              </a:tblGrid>
              <a:tr h="335280">
                <a:tc rowSpan="2">
                  <a:txBody>
                    <a:bodyPr/>
                    <a:lstStyle/>
                    <a:p>
                      <a:pPr algn="ctr"/>
                      <a:endParaRPr lang="en-US" sz="1100" dirty="0" smtClean="0">
                        <a:solidFill>
                          <a:srgbClr val="002060"/>
                        </a:solidFill>
                      </a:endParaRPr>
                    </a:p>
                    <a:p>
                      <a:pPr algn="ctr"/>
                      <a:r>
                        <a:rPr lang="en-US" sz="1100" b="1" u="sng" dirty="0" smtClean="0">
                          <a:solidFill>
                            <a:srgbClr val="002060"/>
                          </a:solidFill>
                          <a:effectLst>
                            <a:outerShdw blurRad="38100" dist="38100" dir="2700000" algn="tl">
                              <a:srgbClr val="000000">
                                <a:alpha val="43137"/>
                              </a:srgbClr>
                            </a:outerShdw>
                          </a:effectLst>
                        </a:rPr>
                        <a:t>4 Qualitative Factors</a:t>
                      </a:r>
                      <a:endParaRPr lang="en-US" sz="1100" b="1" u="sng" dirty="0">
                        <a:solidFill>
                          <a:srgbClr val="002060"/>
                        </a:solidFill>
                        <a:effectLst>
                          <a:outerShdw blurRad="38100" dist="38100" dir="2700000" algn="tl">
                            <a:srgbClr val="000000">
                              <a:alpha val="43137"/>
                            </a:srgbClr>
                          </a:outerShdw>
                        </a:effectLst>
                      </a:endParaRPr>
                    </a:p>
                  </a:txBody>
                  <a:tcPr marL="103632" marR="103632" marT="50292" marB="50292" anchor="ctr"/>
                </a:tc>
                <a:tc gridSpan="5">
                  <a:txBody>
                    <a:bodyPr/>
                    <a:lstStyle/>
                    <a:p>
                      <a:pPr algn="ctr"/>
                      <a:r>
                        <a:rPr lang="en-US" sz="1500" b="1" dirty="0" smtClean="0">
                          <a:solidFill>
                            <a:srgbClr val="002060"/>
                          </a:solidFill>
                        </a:rPr>
                        <a:t>Rate your</a:t>
                      </a:r>
                      <a:r>
                        <a:rPr lang="en-US" sz="1500" b="1" baseline="0" dirty="0" smtClean="0">
                          <a:solidFill>
                            <a:srgbClr val="002060"/>
                          </a:solidFill>
                        </a:rPr>
                        <a:t> text from easiest to most difficult </a:t>
                      </a:r>
                      <a:r>
                        <a:rPr lang="en-US" sz="1500" b="1" u="sng" baseline="0" dirty="0" smtClean="0">
                          <a:solidFill>
                            <a:srgbClr val="002060"/>
                          </a:solidFill>
                        </a:rPr>
                        <a:t>between bands</a:t>
                      </a:r>
                      <a:r>
                        <a:rPr lang="en-US" sz="1500" b="1" baseline="0" dirty="0" smtClean="0">
                          <a:solidFill>
                            <a:srgbClr val="002060"/>
                          </a:solidFill>
                        </a:rPr>
                        <a:t>.</a:t>
                      </a:r>
                      <a:endParaRPr lang="en-US" sz="1500" b="1"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3504">
                <a:tc vMerge="1">
                  <a:txBody>
                    <a:bodyPr/>
                    <a:lstStyle/>
                    <a:p>
                      <a:endParaRPr lang="en-US" sz="1400" dirty="0"/>
                    </a:p>
                  </a:txBody>
                  <a:tcPr/>
                </a:tc>
                <a:tc>
                  <a:txBody>
                    <a:bodyPr/>
                    <a:lstStyle/>
                    <a:p>
                      <a:pPr algn="ctr"/>
                      <a:r>
                        <a:rPr lang="en-US" sz="1100" b="1" dirty="0" smtClean="0">
                          <a:solidFill>
                            <a:srgbClr val="002060"/>
                          </a:solidFill>
                        </a:rPr>
                        <a:t>Beginning</a:t>
                      </a:r>
                      <a:r>
                        <a:rPr lang="en-US" sz="1100" b="1" baseline="0" dirty="0" smtClean="0">
                          <a:solidFill>
                            <a:srgbClr val="002060"/>
                          </a:solidFill>
                        </a:rPr>
                        <a:t> of lower (band) grade</a:t>
                      </a:r>
                      <a:endParaRPr lang="en-US" sz="1100" b="1" dirty="0">
                        <a:solidFill>
                          <a:srgbClr val="002060"/>
                        </a:solidFill>
                      </a:endParaRPr>
                    </a:p>
                  </a:txBody>
                  <a:tcPr marL="103632" marR="103632" marT="50292" marB="50292" anchor="ctr">
                    <a:solidFill>
                      <a:schemeClr val="bg1">
                        <a:lumMod val="95000"/>
                      </a:schemeClr>
                    </a:solidFill>
                  </a:tcPr>
                </a:tc>
                <a:tc>
                  <a:txBody>
                    <a:bodyPr/>
                    <a:lstStyle/>
                    <a:p>
                      <a:pPr algn="ctr"/>
                      <a:r>
                        <a:rPr lang="en-US" sz="1100" b="1" dirty="0" smtClean="0">
                          <a:solidFill>
                            <a:srgbClr val="002060"/>
                          </a:solidFill>
                        </a:rPr>
                        <a:t>End of lower (band) grade</a:t>
                      </a:r>
                      <a:endParaRPr lang="en-US" sz="1100" b="1" dirty="0">
                        <a:solidFill>
                          <a:srgbClr val="002060"/>
                        </a:solidFill>
                      </a:endParaRPr>
                    </a:p>
                  </a:txBody>
                  <a:tcPr marL="103632" marR="103632" marT="50292" marB="50292" anchor="ctr">
                    <a:solidFill>
                      <a:schemeClr val="bg1">
                        <a:lumMod val="85000"/>
                      </a:schemeClr>
                    </a:solidFill>
                  </a:tcPr>
                </a:tc>
                <a:tc>
                  <a:txBody>
                    <a:bodyPr/>
                    <a:lstStyle/>
                    <a:p>
                      <a:pPr algn="ctr"/>
                      <a:r>
                        <a:rPr lang="en-US" sz="1100" b="1" dirty="0" smtClean="0">
                          <a:solidFill>
                            <a:srgbClr val="002060"/>
                          </a:solidFill>
                        </a:rPr>
                        <a:t>Beginning of higher (band) to mid</a:t>
                      </a:r>
                      <a:endParaRPr lang="en-US" sz="1100" b="1" dirty="0">
                        <a:solidFill>
                          <a:srgbClr val="002060"/>
                        </a:solidFill>
                      </a:endParaRPr>
                    </a:p>
                  </a:txBody>
                  <a:tcPr marL="103632" marR="103632" marT="50292" marB="50292" anchor="ctr">
                    <a:solidFill>
                      <a:schemeClr val="accent1">
                        <a:lumMod val="20000"/>
                        <a:lumOff val="80000"/>
                      </a:schemeClr>
                    </a:solidFill>
                  </a:tcPr>
                </a:tc>
                <a:tc>
                  <a:txBody>
                    <a:bodyPr/>
                    <a:lstStyle/>
                    <a:p>
                      <a:pPr algn="ctr"/>
                      <a:r>
                        <a:rPr lang="en-US" sz="1100" b="1" dirty="0" smtClean="0">
                          <a:solidFill>
                            <a:srgbClr val="002060"/>
                          </a:solidFill>
                        </a:rPr>
                        <a:t>End of higher</a:t>
                      </a:r>
                      <a:r>
                        <a:rPr lang="en-US" sz="1100" b="1" baseline="0" dirty="0" smtClean="0">
                          <a:solidFill>
                            <a:srgbClr val="002060"/>
                          </a:solidFill>
                        </a:rPr>
                        <a:t> (band) </a:t>
                      </a:r>
                      <a:r>
                        <a:rPr lang="en-US" sz="1100" b="1" dirty="0" smtClean="0">
                          <a:solidFill>
                            <a:srgbClr val="002060"/>
                          </a:solidFill>
                        </a:rPr>
                        <a:t>grade</a:t>
                      </a:r>
                      <a:endParaRPr lang="en-US" sz="1100" b="1" dirty="0">
                        <a:solidFill>
                          <a:srgbClr val="002060"/>
                        </a:solidFill>
                      </a:endParaRPr>
                    </a:p>
                  </a:txBody>
                  <a:tcPr marL="103632" marR="103632" marT="50292" marB="50292" anchor="ctr">
                    <a:solidFill>
                      <a:schemeClr val="accent1">
                        <a:lumMod val="40000"/>
                        <a:lumOff val="60000"/>
                      </a:schemeClr>
                    </a:solidFill>
                  </a:tcPr>
                </a:tc>
                <a:tc>
                  <a:txBody>
                    <a:bodyPr/>
                    <a:lstStyle/>
                    <a:p>
                      <a:pPr algn="ctr"/>
                      <a:r>
                        <a:rPr lang="en-US" sz="1100" b="1" dirty="0" smtClean="0">
                          <a:solidFill>
                            <a:srgbClr val="002060"/>
                          </a:solidFill>
                        </a:rPr>
                        <a:t>Not suited to band</a:t>
                      </a:r>
                      <a:endParaRPr lang="en-US" sz="1100" b="1" dirty="0">
                        <a:solidFill>
                          <a:srgbClr val="002060"/>
                        </a:solidFill>
                      </a:endParaRPr>
                    </a:p>
                  </a:txBody>
                  <a:tcPr marL="103632" marR="103632" marT="50292" marB="50292" anchor="ctr">
                    <a:solidFill>
                      <a:schemeClr val="accent6">
                        <a:lumMod val="20000"/>
                        <a:lumOff val="80000"/>
                      </a:schemeClr>
                    </a:solidFill>
                  </a:tcPr>
                </a:tc>
              </a:tr>
              <a:tr h="435864">
                <a:tc>
                  <a:txBody>
                    <a:bodyPr/>
                    <a:lstStyle/>
                    <a:p>
                      <a:r>
                        <a:rPr lang="en-US" sz="1100" dirty="0" smtClean="0">
                          <a:solidFill>
                            <a:srgbClr val="002060"/>
                          </a:solidFill>
                        </a:rPr>
                        <a:t>Purpose/Meaning</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Structure</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Language Clarity</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Language </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35864">
                <a:tc>
                  <a:txBody>
                    <a:bodyPr/>
                    <a:lstStyle/>
                    <a:p>
                      <a:r>
                        <a:rPr lang="en-US" sz="1100" dirty="0" smtClean="0">
                          <a:solidFill>
                            <a:srgbClr val="002060"/>
                          </a:solidFill>
                        </a:rPr>
                        <a:t>Overall Placement</a:t>
                      </a:r>
                      <a:endParaRPr lang="en-US" sz="1100" dirty="0">
                        <a:solidFill>
                          <a:srgbClr val="002060"/>
                        </a:solidFill>
                      </a:endParaRPr>
                    </a:p>
                  </a:txBody>
                  <a:tcPr marL="103632" marR="103632" marT="50292" marB="50292"/>
                </a:tc>
                <a:tc gridSpan="5">
                  <a:txBody>
                    <a:bodyPr/>
                    <a:lstStyle/>
                    <a:p>
                      <a:endParaRPr lang="en-US" sz="2200" dirty="0">
                        <a:solidFill>
                          <a:srgbClr val="002060"/>
                        </a:solidFill>
                      </a:endParaRPr>
                    </a:p>
                  </a:txBody>
                  <a:tcPr marL="103632" marR="103632" marT="50292" marB="5029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23" name="Group 22"/>
          <p:cNvGrpSpPr/>
          <p:nvPr/>
        </p:nvGrpSpPr>
        <p:grpSpPr>
          <a:xfrm>
            <a:off x="1986280" y="6666238"/>
            <a:ext cx="5181600" cy="1868162"/>
            <a:chOff x="1752600" y="5922580"/>
            <a:chExt cx="4572000" cy="2054978"/>
          </a:xfrm>
        </p:grpSpPr>
        <p:grpSp>
          <p:nvGrpSpPr>
            <p:cNvPr id="12" name="Group 11"/>
            <p:cNvGrpSpPr/>
            <p:nvPr/>
          </p:nvGrpSpPr>
          <p:grpSpPr>
            <a:xfrm>
              <a:off x="1752600" y="6019800"/>
              <a:ext cx="4572000" cy="1843458"/>
              <a:chOff x="3657600" y="4426548"/>
              <a:chExt cx="3581400" cy="1843458"/>
            </a:xfrm>
          </p:grpSpPr>
          <p:cxnSp>
            <p:nvCxnSpPr>
              <p:cNvPr id="13" name="Straight Arrow Connector 12"/>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657600" y="485285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657600" y="5279985"/>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3657600" y="5765486"/>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657600" y="6270006"/>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8" name="Oval 17"/>
            <p:cNvSpPr/>
            <p:nvPr/>
          </p:nvSpPr>
          <p:spPr>
            <a:xfrm>
              <a:off x="4490679" y="631116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5524500" y="6758937"/>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464355" y="7244438"/>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464355" y="7748958"/>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p:cNvSpPr/>
          <p:nvPr/>
        </p:nvSpPr>
        <p:spPr>
          <a:xfrm>
            <a:off x="2586838" y="9199932"/>
            <a:ext cx="4945528" cy="379876"/>
          </a:xfrm>
          <a:prstGeom prst="rect">
            <a:avLst/>
          </a:prstGeom>
        </p:spPr>
        <p:txBody>
          <a:bodyPr wrap="square" lIns="101882" tIns="50941" rIns="101882" bIns="50941">
            <a:spAutoFit/>
          </a:bodyPr>
          <a:lstStyle/>
          <a:p>
            <a:pPr algn="r"/>
            <a:r>
              <a:rPr lang="en-US" sz="900" b="1" dirty="0">
                <a:solidFill>
                  <a:srgbClr val="002060"/>
                </a:solidFill>
              </a:rPr>
              <a:t>To see more details about each of the qualitative measures please go to slide 6 of: </a:t>
            </a:r>
            <a:r>
              <a:rPr lang="en-US" sz="900" b="1" dirty="0">
                <a:solidFill>
                  <a:srgbClr val="002060"/>
                </a:solidFill>
                <a:hlinkClick r:id="rId2"/>
              </a:rPr>
              <a:t>http://www.corestandards.org/assets/Appendix_A.pdf</a:t>
            </a:r>
            <a:endParaRPr lang="en-US" sz="900" b="1" dirty="0">
              <a:solidFill>
                <a:srgbClr val="002060"/>
              </a:solidFill>
            </a:endParaRPr>
          </a:p>
        </p:txBody>
      </p:sp>
    </p:spTree>
    <p:extLst>
      <p:ext uri="{BB962C8B-B14F-4D97-AF65-F5344CB8AC3E}">
        <p14:creationId xmlns:p14="http://schemas.microsoft.com/office/powerpoint/2010/main" val="31444158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6</a:t>
            </a:fld>
            <a:endParaRPr lang="en-US" dirty="0"/>
          </a:p>
        </p:txBody>
      </p:sp>
      <p:graphicFrame>
        <p:nvGraphicFramePr>
          <p:cNvPr id="20" name="Table 19"/>
          <p:cNvGraphicFramePr>
            <a:graphicFrameLocks noGrp="1"/>
          </p:cNvGraphicFramePr>
          <p:nvPr>
            <p:extLst>
              <p:ext uri="{D42A27DB-BD31-4B8C-83A1-F6EECF244321}">
                <p14:modId xmlns:p14="http://schemas.microsoft.com/office/powerpoint/2010/main" val="363499610"/>
              </p:ext>
            </p:extLst>
          </p:nvPr>
        </p:nvGraphicFramePr>
        <p:xfrm>
          <a:off x="404812" y="3001554"/>
          <a:ext cx="6876753" cy="1468846"/>
        </p:xfrm>
        <a:graphic>
          <a:graphicData uri="http://schemas.openxmlformats.org/drawingml/2006/table">
            <a:tbl>
              <a:tblPr firstRow="1" firstCol="1" bandRow="1"/>
              <a:tblGrid>
                <a:gridCol w="826492"/>
                <a:gridCol w="933685"/>
                <a:gridCol w="903166"/>
                <a:gridCol w="740839"/>
                <a:gridCol w="808116"/>
                <a:gridCol w="716197"/>
                <a:gridCol w="739275"/>
                <a:gridCol w="1208983"/>
              </a:tblGrid>
              <a:tr h="146885">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4694" marR="34694"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 Kc</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Ck</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2 -Cl</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smtClean="0">
                          <a:solidFill>
                            <a:srgbClr val="000000"/>
                          </a:solidFill>
                          <a:effectLst/>
                          <a:latin typeface="Calibri"/>
                          <a:ea typeface="Times New Roman"/>
                          <a:cs typeface="Times New Roman"/>
                        </a:rPr>
                        <a:t>Standard Mastery </a:t>
                      </a:r>
                      <a:endParaRPr lang="en-US" sz="800" dirty="0">
                        <a:effectLst/>
                        <a:latin typeface="Calibri"/>
                        <a:ea typeface="Calibri"/>
                        <a:cs typeface="Times New Roman"/>
                      </a:endParaRPr>
                    </a:p>
                  </a:txBody>
                  <a:tcPr marL="34694" marR="34694"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321961">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Recall who, what, where, when, why and how about a story read and discussed in class.</a:t>
                      </a:r>
                      <a:endParaRPr lang="en-US" sz="800" dirty="0">
                        <a:effectLst/>
                        <a:latin typeface="Calibri"/>
                        <a:ea typeface="Calibri"/>
                        <a:cs typeface="Times New Roman"/>
                      </a:endParaRPr>
                    </a:p>
                  </a:txBody>
                  <a:tcPr marL="34694" marR="34694"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Use and define Standard Academic Language: </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 who, what, where, when, why, and how; ask, answer, questions, key details</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Connect the terms who to characters; where and when to setting; what and how to sequence of events.</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Ask and answer who, what, where, when, why and how questions about key details in a text.</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u="sng" dirty="0">
                          <a:solidFill>
                            <a:srgbClr val="000000"/>
                          </a:solidFill>
                          <a:effectLst/>
                          <a:latin typeface="Calibri"/>
                          <a:ea typeface="Times New Roman"/>
                          <a:cs typeface="Times New Roman"/>
                        </a:rPr>
                        <a:t>Concept Development</a:t>
                      </a:r>
                      <a:endParaRPr lang="en-US" sz="800" dirty="0">
                        <a:effectLst/>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effectLst/>
                          <a:latin typeface="Calibri"/>
                          <a:ea typeface="Times New Roman"/>
                          <a:cs typeface="Times New Roman"/>
                        </a:rPr>
                        <a:t>Student understands that key details help tell who, what, where, when, why and how.</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Uses key details to identify who, what, where, when, why and how about a story not read in class.</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b="1" dirty="0">
                          <a:solidFill>
                            <a:srgbClr val="000000"/>
                          </a:solidFill>
                          <a:effectLst/>
                          <a:latin typeface="Calibri"/>
                          <a:ea typeface="Times New Roman"/>
                          <a:cs typeface="Times New Roman"/>
                        </a:rPr>
                        <a:t>Finds information using key details to answer specific questions about a new story.</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n-US" sz="800" b="1" u="sng" dirty="0">
                          <a:effectLst/>
                          <a:latin typeface="Calibri"/>
                          <a:ea typeface="Calibri"/>
                          <a:cs typeface="Helvetica"/>
                        </a:rPr>
                        <a:t>RL.2.1</a:t>
                      </a:r>
                      <a:r>
                        <a:rPr lang="en-US" sz="800" dirty="0">
                          <a:effectLst/>
                          <a:latin typeface="Calibri"/>
                          <a:ea typeface="Calibri"/>
                          <a:cs typeface="Helvetica"/>
                        </a:rPr>
                        <a:t> Ask and answer such questions as </a:t>
                      </a:r>
                      <a:r>
                        <a:rPr lang="en-US" sz="800" i="1" dirty="0">
                          <a:effectLst/>
                          <a:latin typeface="Calibri"/>
                          <a:ea typeface="Calibri"/>
                          <a:cs typeface="Helvetica"/>
                        </a:rPr>
                        <a:t>who, what, where, when, why</a:t>
                      </a:r>
                      <a:r>
                        <a:rPr lang="en-US" sz="800" dirty="0">
                          <a:effectLst/>
                          <a:latin typeface="Calibri"/>
                          <a:ea typeface="Calibri"/>
                          <a:cs typeface="Helvetica"/>
                        </a:rPr>
                        <a:t>, and </a:t>
                      </a:r>
                      <a:r>
                        <a:rPr lang="en-US" sz="800" i="1" dirty="0">
                          <a:effectLst/>
                          <a:latin typeface="Calibri"/>
                          <a:ea typeface="Calibri"/>
                          <a:cs typeface="Helvetica"/>
                        </a:rPr>
                        <a:t>how</a:t>
                      </a:r>
                      <a:r>
                        <a:rPr lang="en-US" sz="800" dirty="0">
                          <a:effectLst/>
                          <a:latin typeface="Calibri"/>
                          <a:ea typeface="Calibri"/>
                          <a:cs typeface="Helvetica"/>
                        </a:rPr>
                        <a:t> to demonstrate understanding of key details in a text</a:t>
                      </a:r>
                      <a:endParaRPr lang="en-US" sz="800" dirty="0">
                        <a:effectLst/>
                        <a:latin typeface="Calibri"/>
                        <a:ea typeface="Calibri"/>
                        <a:cs typeface="Times New Roman"/>
                      </a:endParaRPr>
                    </a:p>
                  </a:txBody>
                  <a:tcPr marL="34694" marR="34694"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grpSp>
        <p:nvGrpSpPr>
          <p:cNvPr id="5" name="Group 4"/>
          <p:cNvGrpSpPr/>
          <p:nvPr/>
        </p:nvGrpSpPr>
        <p:grpSpPr>
          <a:xfrm>
            <a:off x="161928" y="239486"/>
            <a:ext cx="7442858" cy="7658223"/>
            <a:chOff x="152400" y="228600"/>
            <a:chExt cx="7005043" cy="7310121"/>
          </a:xfrm>
        </p:grpSpPr>
        <p:sp>
          <p:nvSpPr>
            <p:cNvPr id="6" name="TextBox 5"/>
            <p:cNvSpPr txBox="1"/>
            <p:nvPr/>
          </p:nvSpPr>
          <p:spPr>
            <a:xfrm>
              <a:off x="352425" y="228600"/>
              <a:ext cx="6553200" cy="7036192"/>
            </a:xfrm>
            <a:prstGeom prst="rect">
              <a:avLst/>
            </a:prstGeom>
            <a:noFill/>
          </p:spPr>
          <p:txBody>
            <a:bodyPr wrap="square" rtlCol="0">
              <a:spAutoFit/>
            </a:bodyPr>
            <a:lstStyle/>
            <a:p>
              <a:pPr algn="ctr"/>
              <a:r>
                <a:rPr lang="en-US" sz="1500" b="1" u="sng" dirty="0"/>
                <a:t>Pre-Assessment and Learning Progressions</a:t>
              </a:r>
            </a:p>
            <a:p>
              <a:pPr algn="ctr"/>
              <a:endParaRPr lang="en-US" sz="1500" b="1" u="sng" dirty="0"/>
            </a:p>
            <a:p>
              <a:r>
                <a:rPr lang="en-US" sz="1200" dirty="0"/>
                <a:t>The </a:t>
              </a:r>
              <a:r>
                <a:rPr lang="en-US" sz="1200" b="1" u="sng" dirty="0"/>
                <a:t>pre-assessments</a:t>
              </a:r>
              <a:r>
                <a:rPr lang="en-US" sz="1200" dirty="0"/>
                <a:t> </a:t>
              </a:r>
              <a:r>
                <a:rPr lang="en-US" sz="1200" dirty="0" smtClean="0"/>
                <a:t>measure progress </a:t>
              </a:r>
              <a:r>
                <a:rPr lang="en-US" sz="1200" b="1" u="sng" dirty="0" smtClean="0"/>
                <a:t>toward a standard.</a:t>
              </a:r>
              <a:r>
                <a:rPr lang="en-US" sz="1200" dirty="0" smtClean="0"/>
                <a:t> </a:t>
              </a:r>
              <a:endParaRPr lang="en-US" sz="800" dirty="0"/>
            </a:p>
            <a:p>
              <a:r>
                <a:rPr lang="en-US" sz="1200" dirty="0"/>
                <a:t>Unlike the </a:t>
              </a:r>
              <a:r>
                <a:rPr lang="en-US" sz="1200" b="1" u="sng" dirty="0"/>
                <a:t>C</a:t>
              </a:r>
              <a:r>
                <a:rPr lang="en-US" sz="1200" dirty="0"/>
                <a:t>ommon </a:t>
              </a:r>
              <a:r>
                <a:rPr lang="en-US" sz="1200" b="1" u="sng" dirty="0"/>
                <a:t>F</a:t>
              </a:r>
              <a:r>
                <a:rPr lang="en-US" sz="1200" dirty="0"/>
                <a:t>ormative </a:t>
              </a:r>
              <a:r>
                <a:rPr lang="en-US" sz="1200" b="1" u="sng" dirty="0"/>
                <a:t>A</a:t>
              </a:r>
              <a:r>
                <a:rPr lang="en-US" sz="1200" dirty="0"/>
                <a:t>ssessments which measure standard mastery, the pre-assessments are more like a base-line picture of a student’s strengths and gaps, measuring skills and </a:t>
              </a:r>
              <a:r>
                <a:rPr lang="en-US" sz="1200" dirty="0" smtClean="0"/>
                <a:t>concepts </a:t>
              </a:r>
              <a:r>
                <a:rPr lang="en-US" sz="1200" dirty="0"/>
                <a:t>students need </a:t>
              </a:r>
              <a:r>
                <a:rPr lang="en-US" sz="1200" i="1" dirty="0" smtClean="0"/>
                <a:t>along </a:t>
              </a:r>
              <a:r>
                <a:rPr lang="en-US" sz="1200" i="1" dirty="0"/>
                <a:t>the way</a:t>
              </a:r>
              <a:r>
                <a:rPr lang="en-US" sz="1200" dirty="0" smtClean="0"/>
                <a:t>, </a:t>
              </a:r>
              <a:r>
                <a:rPr lang="en-US" sz="1200" dirty="0"/>
                <a:t>in order to achieve standard mastery.</a:t>
              </a:r>
            </a:p>
            <a:p>
              <a:endParaRPr lang="en-US" sz="1200" dirty="0"/>
            </a:p>
            <a:p>
              <a:endParaRPr lang="en-US" sz="1200" dirty="0"/>
            </a:p>
            <a:p>
              <a:endParaRPr lang="en-US" sz="12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500" dirty="0"/>
            </a:p>
            <a:p>
              <a:endParaRPr lang="en-US" sz="1200" dirty="0"/>
            </a:p>
            <a:p>
              <a:endParaRPr lang="en-US" sz="1200" dirty="0"/>
            </a:p>
            <a:p>
              <a:r>
                <a:rPr lang="en-US" sz="1200" dirty="0"/>
                <a:t>So what about a </a:t>
              </a:r>
              <a:r>
                <a:rPr lang="en-US" sz="1200" dirty="0" smtClean="0"/>
                <a:t>post-assessment? </a:t>
              </a:r>
              <a:r>
                <a:rPr lang="en-US" sz="1200" dirty="0"/>
                <a:t>There is not a standardized </a:t>
              </a:r>
              <a:r>
                <a:rPr lang="en-US" sz="1200" dirty="0" smtClean="0"/>
                <a:t>post assessment</a:t>
              </a:r>
              <a:r>
                <a:rPr lang="en-US" sz="1200" dirty="0"/>
                <a:t>.</a:t>
              </a:r>
            </a:p>
            <a:p>
              <a:r>
                <a:rPr lang="en-US" sz="1200" dirty="0"/>
                <a:t>The true measure of how students are doing </a:t>
              </a:r>
              <a:r>
                <a:rPr lang="en-US" sz="1200" i="1" dirty="0" smtClean="0"/>
                <a:t>along </a:t>
              </a:r>
              <a:r>
                <a:rPr lang="en-US" sz="1200" i="1" dirty="0"/>
                <a:t>the way</a:t>
              </a:r>
              <a:r>
                <a:rPr lang="en-US" sz="1200" dirty="0" smtClean="0"/>
                <a:t>, </a:t>
              </a:r>
              <a:r>
                <a:rPr lang="en-US" sz="1200" dirty="0"/>
                <a:t>is assessed in the classroom during instruction and classroom formative assessment.  For this reason The CFA’s are not called  “post-assessments.”  The CFAs measure the </a:t>
              </a:r>
              <a:r>
                <a:rPr lang="en-US" sz="1200" i="1" dirty="0" smtClean="0"/>
                <a:t>end </a:t>
              </a:r>
              <a:r>
                <a:rPr lang="en-US" sz="1200" i="1" dirty="0"/>
                <a:t>goal</a:t>
              </a:r>
              <a:r>
                <a:rPr lang="en-US" sz="1200" dirty="0" smtClean="0"/>
                <a:t>, </a:t>
              </a:r>
              <a:r>
                <a:rPr lang="en-US" sz="1200" dirty="0"/>
                <a:t>or standard mastery.  However, without the pre-assessments, how will we know what our instruction should focus on throughout each quarter?</a:t>
              </a:r>
            </a:p>
            <a:p>
              <a:endParaRPr lang="en-US" sz="800" dirty="0"/>
            </a:p>
            <a:p>
              <a:r>
                <a:rPr lang="en-US" sz="1200" b="1" u="sng" dirty="0"/>
                <a:t>Learning Progressions</a:t>
              </a:r>
              <a:r>
                <a:rPr lang="en-US" sz="1200" dirty="0"/>
                <a:t>: are the predicted set of skills needed to be able to complete the required task demand of each standard. The learning progressions were aligned to </a:t>
              </a:r>
              <a:r>
                <a:rPr lang="en-US" sz="1200" b="1" dirty="0" smtClean="0"/>
                <a:t>Hess’ </a:t>
              </a:r>
              <a:r>
                <a:rPr lang="en-US" sz="1200" b="1" i="1" dirty="0" smtClean="0"/>
                <a:t>Cognitive </a:t>
              </a:r>
              <a:r>
                <a:rPr lang="en-US" sz="1200" b="1" i="1" dirty="0"/>
                <a:t>Rigor Matrix</a:t>
              </a:r>
              <a:r>
                <a:rPr lang="en-US" sz="1200" dirty="0"/>
                <a:t>.</a:t>
              </a:r>
            </a:p>
            <a:p>
              <a:endParaRPr lang="en-US" sz="800" dirty="0"/>
            </a:p>
            <a:p>
              <a:r>
                <a:rPr lang="en-US" sz="1200" dirty="0"/>
                <a:t>The pre-assessments measure student proficiency indicated on the boxes in </a:t>
              </a:r>
              <a:r>
                <a:rPr lang="en-US" sz="1200" b="1" i="1" dirty="0"/>
                <a:t>purple </a:t>
              </a:r>
              <a:r>
                <a:rPr lang="en-US" sz="1200" dirty="0"/>
                <a:t>(adjustment points). These points are tasks that allow us to adjust instruction based on performance.  For instance, if a student has difficulty on the first </a:t>
              </a:r>
              <a:r>
                <a:rPr lang="en-US" sz="1200" b="1" i="1" dirty="0" smtClean="0"/>
                <a:t>purple</a:t>
              </a:r>
              <a:r>
                <a:rPr lang="en-US" sz="1200" dirty="0" smtClean="0"/>
                <a:t> </a:t>
              </a:r>
              <a:r>
                <a:rPr lang="en-US" sz="1200" dirty="0"/>
                <a:t>adjustment point (DOK-1, Cf) the teacher will need to go back to the tasks prior to DOK-1 Cf and scaffold instruction to close the gap, continually moving forward to the end of the  learning progression.</a:t>
              </a:r>
            </a:p>
            <a:p>
              <a:endParaRPr lang="en-US" sz="800" dirty="0"/>
            </a:p>
            <a:p>
              <a:r>
                <a:rPr lang="en-US" sz="1200" dirty="0"/>
                <a:t>There is a Reading Learning Progression checklist for each standard in each grade that can be used to monitor progress.  It is available at: </a:t>
              </a:r>
            </a:p>
          </p:txBody>
        </p:sp>
        <p:sp>
          <p:nvSpPr>
            <p:cNvPr id="28" name="Rectangle 27"/>
            <p:cNvSpPr/>
            <p:nvPr/>
          </p:nvSpPr>
          <p:spPr>
            <a:xfrm>
              <a:off x="2079809" y="7289002"/>
              <a:ext cx="2927464" cy="249719"/>
            </a:xfrm>
            <a:prstGeom prst="rect">
              <a:avLst/>
            </a:prstGeom>
          </p:spPr>
          <p:txBody>
            <a:bodyPr wrap="square">
              <a:spAutoFit/>
            </a:bodyPr>
            <a:lstStyle/>
            <a:p>
              <a:r>
                <a:rPr lang="en-US" sz="1100" b="1" dirty="0"/>
                <a:t>http://sresource.homestead.com/Grade-6.html</a:t>
              </a:r>
            </a:p>
          </p:txBody>
        </p:sp>
        <p:grpSp>
          <p:nvGrpSpPr>
            <p:cNvPr id="3" name="Group 2"/>
            <p:cNvGrpSpPr/>
            <p:nvPr/>
          </p:nvGrpSpPr>
          <p:grpSpPr>
            <a:xfrm>
              <a:off x="152400" y="1665308"/>
              <a:ext cx="7005043" cy="2611502"/>
              <a:chOff x="152400" y="1665308"/>
              <a:chExt cx="7005043" cy="2611502"/>
            </a:xfrm>
          </p:grpSpPr>
          <p:grpSp>
            <p:nvGrpSpPr>
              <p:cNvPr id="15" name="Group 14"/>
              <p:cNvGrpSpPr/>
              <p:nvPr/>
            </p:nvGrpSpPr>
            <p:grpSpPr>
              <a:xfrm>
                <a:off x="390525" y="1867913"/>
                <a:ext cx="6477000" cy="921007"/>
                <a:chOff x="381000" y="221993"/>
                <a:chExt cx="6477000" cy="921007"/>
              </a:xfrm>
            </p:grpSpPr>
            <p:sp>
              <p:nvSpPr>
                <p:cNvPr id="16" name="Rectangle 15"/>
                <p:cNvSpPr/>
                <p:nvPr/>
              </p:nvSpPr>
              <p:spPr>
                <a:xfrm>
                  <a:off x="381000" y="304800"/>
                  <a:ext cx="52578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dirty="0">
                      <a:solidFill>
                        <a:schemeClr val="tx1"/>
                      </a:solidFill>
                    </a:rPr>
                    <a:t>Example of a </a:t>
                  </a:r>
                  <a:r>
                    <a:rPr lang="en-US" sz="1200" b="1" i="1" dirty="0">
                      <a:solidFill>
                        <a:schemeClr val="tx1"/>
                      </a:solidFill>
                    </a:rPr>
                    <a:t>Learning Progression </a:t>
                  </a:r>
                  <a:r>
                    <a:rPr lang="en-US" sz="1200" dirty="0">
                      <a:solidFill>
                        <a:schemeClr val="tx1"/>
                      </a:solidFill>
                    </a:rPr>
                    <a:t>for </a:t>
                  </a:r>
                  <a:r>
                    <a:rPr lang="en-US" sz="1200" dirty="0" smtClean="0">
                      <a:solidFill>
                        <a:schemeClr val="tx1"/>
                      </a:solidFill>
                    </a:rPr>
                    <a:t>RL.2.1</a:t>
                  </a:r>
                  <a:endParaRPr lang="en-US" sz="1200" dirty="0">
                    <a:solidFill>
                      <a:schemeClr val="tx1"/>
                    </a:solidFill>
                  </a:endParaRPr>
                </a:p>
                <a:p>
                  <a:pPr algn="ctr"/>
                  <a:r>
                    <a:rPr lang="en-US" sz="1200" dirty="0">
                      <a:solidFill>
                        <a:schemeClr val="tx1"/>
                      </a:solidFill>
                    </a:rPr>
                    <a:t>Pre-Assessments Measure </a:t>
                  </a:r>
                  <a:r>
                    <a:rPr lang="en-US" sz="1200" b="1" i="1" dirty="0">
                      <a:solidFill>
                        <a:schemeClr val="tx1"/>
                      </a:solidFill>
                    </a:rPr>
                    <a:t>Adjustment Points</a:t>
                  </a:r>
                  <a:r>
                    <a:rPr lang="en-US" sz="1200" i="1" dirty="0">
                      <a:solidFill>
                        <a:schemeClr val="tx1"/>
                      </a:solidFill>
                    </a:rPr>
                    <a:t> </a:t>
                  </a:r>
                  <a:r>
                    <a:rPr lang="en-US" sz="1200" dirty="0">
                      <a:solidFill>
                        <a:schemeClr val="tx1"/>
                      </a:solidFill>
                    </a:rPr>
                    <a:t>(in purple)</a:t>
                  </a:r>
                </a:p>
              </p:txBody>
            </p:sp>
            <p:sp>
              <p:nvSpPr>
                <p:cNvPr id="17" name="Rectangle 16"/>
                <p:cNvSpPr/>
                <p:nvPr/>
              </p:nvSpPr>
              <p:spPr>
                <a:xfrm>
                  <a:off x="5943600" y="221993"/>
                  <a:ext cx="838200" cy="89679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300" b="1" dirty="0">
                      <a:solidFill>
                        <a:schemeClr val="tx1"/>
                      </a:solidFill>
                    </a:rPr>
                    <a:t>CFA</a:t>
                  </a:r>
                </a:p>
                <a:p>
                  <a:r>
                    <a:rPr lang="en-US" sz="1100" dirty="0" smtClean="0">
                      <a:solidFill>
                        <a:schemeClr val="tx1"/>
                      </a:solidFill>
                    </a:rPr>
                    <a:t>RL.2.1 </a:t>
                  </a:r>
                  <a:r>
                    <a:rPr lang="en-US" sz="1100" b="1" dirty="0">
                      <a:solidFill>
                        <a:schemeClr val="tx1"/>
                      </a:solidFill>
                    </a:rPr>
                    <a:t>grade-leve</a:t>
                  </a:r>
                  <a:r>
                    <a:rPr lang="en-US" sz="1100" dirty="0">
                      <a:solidFill>
                        <a:schemeClr val="tx1"/>
                      </a:solidFill>
                    </a:rPr>
                    <a:t>l standard assessment. </a:t>
                  </a:r>
                </a:p>
              </p:txBody>
            </p:sp>
            <p:sp>
              <p:nvSpPr>
                <p:cNvPr id="19" name="Rectangle 18"/>
                <p:cNvSpPr/>
                <p:nvPr/>
              </p:nvSpPr>
              <p:spPr>
                <a:xfrm>
                  <a:off x="385762" y="723900"/>
                  <a:ext cx="5257800" cy="419100"/>
                </a:xfrm>
                <a:prstGeom prst="rect">
                  <a:avLst/>
                </a:prstGeom>
                <a:solidFill>
                  <a:schemeClr val="accent6">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100" dirty="0">
                      <a:solidFill>
                        <a:schemeClr val="tx1"/>
                      </a:solidFill>
                    </a:rPr>
                    <a:t>After the pre-assessment is given, Learning Progressions provide informal formative assessment </a:t>
                  </a:r>
                  <a:r>
                    <a:rPr lang="en-US" sz="1100" b="1" i="1" dirty="0">
                      <a:solidFill>
                        <a:schemeClr val="tx1"/>
                      </a:solidFill>
                    </a:rPr>
                    <a:t>below and near grade-level  </a:t>
                  </a:r>
                  <a:r>
                    <a:rPr lang="en-US" sz="1100" dirty="0" smtClean="0">
                      <a:solidFill>
                        <a:schemeClr val="tx1"/>
                      </a:solidFill>
                    </a:rPr>
                    <a:t>tasks </a:t>
                  </a:r>
                  <a:r>
                    <a:rPr lang="en-US" sz="1100" b="1" i="1" dirty="0">
                      <a:solidFill>
                        <a:schemeClr val="tx1"/>
                      </a:solidFill>
                    </a:rPr>
                    <a:t>throughout each quarter.</a:t>
                  </a:r>
                  <a:endParaRPr lang="en-US" sz="1100" dirty="0">
                    <a:solidFill>
                      <a:schemeClr val="tx1"/>
                    </a:solidFill>
                  </a:endParaRPr>
                </a:p>
              </p:txBody>
            </p:sp>
            <p:cxnSp>
              <p:nvCxnSpPr>
                <p:cNvPr id="18" name="Straight Arrow Connector 17"/>
                <p:cNvCxnSpPr/>
                <p:nvPr/>
              </p:nvCxnSpPr>
              <p:spPr>
                <a:xfrm>
                  <a:off x="381000" y="1143000"/>
                  <a:ext cx="647700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 name="Rounded Rectangle 1"/>
              <p:cNvSpPr/>
              <p:nvPr/>
            </p:nvSpPr>
            <p:spPr>
              <a:xfrm>
                <a:off x="152400" y="1926510"/>
                <a:ext cx="838200"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00" b="1" dirty="0">
                    <a:solidFill>
                      <a:schemeClr val="tx1"/>
                    </a:solidFill>
                    <a:effectLst>
                      <a:outerShdw blurRad="38100" dist="38100" dir="2700000" algn="tl">
                        <a:srgbClr val="000000">
                          <a:alpha val="43137"/>
                        </a:srgbClr>
                      </a:outerShdw>
                    </a:effectLst>
                  </a:rPr>
                  <a:t>Beg. of QTR</a:t>
                </a:r>
              </a:p>
            </p:txBody>
          </p:sp>
          <p:sp>
            <p:nvSpPr>
              <p:cNvPr id="12" name="Rounded Rectangle 11"/>
              <p:cNvSpPr/>
              <p:nvPr/>
            </p:nvSpPr>
            <p:spPr>
              <a:xfrm>
                <a:off x="1792938" y="3927763"/>
                <a:ext cx="788894" cy="349047"/>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effectLst>
                      <a:outerShdw blurRad="38100" dist="38100" dir="2700000" algn="tl">
                        <a:srgbClr val="000000">
                          <a:alpha val="43137"/>
                        </a:srgbClr>
                      </a:outerShdw>
                    </a:effectLst>
                  </a:rPr>
                  <a:t>Throughout the QTR</a:t>
                </a:r>
              </a:p>
            </p:txBody>
          </p:sp>
          <p:sp>
            <p:nvSpPr>
              <p:cNvPr id="13" name="Rounded Rectangle 12"/>
              <p:cNvSpPr/>
              <p:nvPr/>
            </p:nvSpPr>
            <p:spPr>
              <a:xfrm>
                <a:off x="6539507" y="1665308"/>
                <a:ext cx="617936"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b="1" dirty="0">
                    <a:solidFill>
                      <a:schemeClr val="tx1"/>
                    </a:solidFill>
                    <a:effectLst>
                      <a:outerShdw blurRad="38100" dist="38100" dir="2700000" algn="tl">
                        <a:srgbClr val="000000">
                          <a:alpha val="43137"/>
                        </a:srgbClr>
                      </a:outerShdw>
                    </a:effectLst>
                  </a:rPr>
                  <a:t>END of  QTR</a:t>
                </a:r>
              </a:p>
            </p:txBody>
          </p:sp>
        </p:grpSp>
      </p:grpSp>
    </p:spTree>
    <p:extLst>
      <p:ext uri="{BB962C8B-B14F-4D97-AF65-F5344CB8AC3E}">
        <p14:creationId xmlns:p14="http://schemas.microsoft.com/office/powerpoint/2010/main" val="1814941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7</a:t>
            </a:fld>
            <a:endParaRPr lang="en-US" dirty="0"/>
          </a:p>
        </p:txBody>
      </p:sp>
      <p:sp>
        <p:nvSpPr>
          <p:cNvPr id="2" name="Rectangle 1"/>
          <p:cNvSpPr/>
          <p:nvPr/>
        </p:nvSpPr>
        <p:spPr>
          <a:xfrm>
            <a:off x="323850" y="718458"/>
            <a:ext cx="7124700" cy="1143760"/>
          </a:xfrm>
          <a:prstGeom prst="rect">
            <a:avLst/>
          </a:prstGeom>
        </p:spPr>
        <p:txBody>
          <a:bodyPr wrap="square" lIns="96371" tIns="48186" rIns="96371" bIns="48186">
            <a:spAutoFit/>
          </a:bodyPr>
          <a:lstStyle/>
          <a:p>
            <a:r>
              <a:rPr lang="en-US" sz="1700" b="1" dirty="0"/>
              <a:t>Quarter One </a:t>
            </a:r>
            <a:r>
              <a:rPr lang="en-US" sz="1700" dirty="0"/>
              <a:t>Reading Literature Learning Progressions.  </a:t>
            </a:r>
          </a:p>
          <a:p>
            <a:r>
              <a:rPr lang="en-US" sz="1700" dirty="0"/>
              <a:t>The indicated boxes highlighted </a:t>
            </a:r>
            <a:r>
              <a:rPr lang="en-US" sz="1700" b="1" i="1" dirty="0"/>
              <a:t>before the standard</a:t>
            </a:r>
            <a:r>
              <a:rPr lang="en-US" sz="1700" dirty="0"/>
              <a:t>, are assessed on this pre-assessment. The standard itself is assessed on the Common Formative Assessment (CFA) at the end of each quarter.</a:t>
            </a:r>
          </a:p>
        </p:txBody>
      </p:sp>
      <p:graphicFrame>
        <p:nvGraphicFramePr>
          <p:cNvPr id="3" name="Table 2"/>
          <p:cNvGraphicFramePr>
            <a:graphicFrameLocks noGrp="1"/>
          </p:cNvGraphicFramePr>
          <p:nvPr>
            <p:extLst>
              <p:ext uri="{D42A27DB-BD31-4B8C-83A1-F6EECF244321}">
                <p14:modId xmlns:p14="http://schemas.microsoft.com/office/powerpoint/2010/main" val="421976042"/>
              </p:ext>
            </p:extLst>
          </p:nvPr>
        </p:nvGraphicFramePr>
        <p:xfrm>
          <a:off x="405448" y="1905000"/>
          <a:ext cx="6994525" cy="1402080"/>
        </p:xfrm>
        <a:graphic>
          <a:graphicData uri="http://schemas.openxmlformats.org/drawingml/2006/table">
            <a:tbl>
              <a:tblPr firstRow="1" firstCol="1" bandRow="1"/>
              <a:tblGrid>
                <a:gridCol w="835167"/>
                <a:gridCol w="939563"/>
                <a:gridCol w="869966"/>
                <a:gridCol w="1043959"/>
                <a:gridCol w="974362"/>
                <a:gridCol w="1217952"/>
                <a:gridCol w="1113556"/>
              </a:tblGrid>
              <a:tr h="136318">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3844" marR="33844" marT="0" marB="0" anchor="ctr">
                    <a:lnL w="12700" cap="flat" cmpd="sng" algn="ctr">
                      <a:solidFill>
                        <a:schemeClr val="bg1">
                          <a:lumMod val="50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Kc</a:t>
                      </a:r>
                      <a:endParaRPr lang="en-US" sz="800">
                        <a:effectLst/>
                        <a:latin typeface="Calibri"/>
                        <a:ea typeface="Calibri"/>
                        <a:cs typeface="Times New Roman"/>
                      </a:endParaRPr>
                    </a:p>
                  </a:txBody>
                  <a:tcPr marL="33844" marR="3384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Cf</a:t>
                      </a:r>
                      <a:endParaRPr lang="en-US" sz="800">
                        <a:effectLst/>
                        <a:latin typeface="Calibri"/>
                        <a:ea typeface="Calibri"/>
                        <a:cs typeface="Times New Roman"/>
                      </a:endParaRPr>
                    </a:p>
                  </a:txBody>
                  <a:tcPr marL="33844" marR="3384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Ch</a:t>
                      </a:r>
                      <a:endParaRPr lang="en-US" sz="800">
                        <a:effectLst/>
                        <a:latin typeface="Calibri"/>
                        <a:ea typeface="Calibri"/>
                        <a:cs typeface="Times New Roman"/>
                      </a:endParaRPr>
                    </a:p>
                  </a:txBody>
                  <a:tcPr marL="33844" marR="3384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 DOK 2 -</a:t>
                      </a:r>
                      <a:r>
                        <a:rPr lang="en-US" sz="800" b="1" dirty="0" smtClean="0">
                          <a:solidFill>
                            <a:srgbClr val="000000"/>
                          </a:solidFill>
                          <a:effectLst/>
                          <a:latin typeface="Calibri"/>
                          <a:ea typeface="Times New Roman"/>
                          <a:cs typeface="Times New Roman"/>
                        </a:rPr>
                        <a:t>Cl</a:t>
                      </a:r>
                      <a:endParaRPr lang="en-US" sz="800" dirty="0">
                        <a:effectLst/>
                        <a:latin typeface="Calibri"/>
                        <a:ea typeface="Calibri"/>
                        <a:cs typeface="Times New Roman"/>
                      </a:endParaRPr>
                    </a:p>
                  </a:txBody>
                  <a:tcPr marL="33844" marR="3384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smtClean="0">
                          <a:solidFill>
                            <a:srgbClr val="000000"/>
                          </a:solidFill>
                          <a:effectLst/>
                          <a:latin typeface="Calibri"/>
                          <a:ea typeface="Times New Roman"/>
                          <a:cs typeface="Times New Roman"/>
                        </a:rPr>
                        <a:t>Cn</a:t>
                      </a:r>
                      <a:endParaRPr lang="en-US" sz="800" dirty="0">
                        <a:effectLst/>
                        <a:latin typeface="Calibri"/>
                        <a:ea typeface="Calibri"/>
                        <a:cs typeface="Times New Roman"/>
                      </a:endParaRPr>
                    </a:p>
                  </a:txBody>
                  <a:tcPr marL="33844" marR="3384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3844" marR="33844" marT="0" marB="0" anchor="ctr">
                    <a:lnL w="12700" cap="flat" cmpd="sng" algn="ctr">
                      <a:solidFill>
                        <a:srgbClr val="A6A6A6"/>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432457">
                <a:tc>
                  <a:txBody>
                    <a:bodyPr/>
                    <a:lstStyle/>
                    <a:p>
                      <a:pPr marL="0" marR="0">
                        <a:lnSpc>
                          <a:spcPct val="115000"/>
                        </a:lnSpc>
                        <a:spcBef>
                          <a:spcPts val="0"/>
                        </a:spcBef>
                        <a:spcAft>
                          <a:spcPts val="0"/>
                        </a:spcAft>
                      </a:pPr>
                      <a:r>
                        <a:rPr lang="en-US" sz="800" dirty="0">
                          <a:effectLst/>
                          <a:latin typeface="Calibri"/>
                          <a:ea typeface="Times New Roman"/>
                          <a:cs typeface="Times New Roman"/>
                        </a:rPr>
                        <a:t>Recalls facts or examples explicit in text (previously read and discussed in</a:t>
                      </a:r>
                      <a:endParaRPr lang="en-US" sz="800" dirty="0">
                        <a:effectLst/>
                        <a:latin typeface="Calibri"/>
                        <a:ea typeface="Calibri"/>
                        <a:cs typeface="Times New Roman"/>
                      </a:endParaRPr>
                    </a:p>
                    <a:p>
                      <a:pPr marL="0" marR="0">
                        <a:lnSpc>
                          <a:spcPct val="115000"/>
                        </a:lnSpc>
                        <a:spcBef>
                          <a:spcPts val="0"/>
                        </a:spcBef>
                        <a:spcAft>
                          <a:spcPts val="0"/>
                        </a:spcAft>
                      </a:pPr>
                      <a:r>
                        <a:rPr lang="en-US" sz="800" dirty="0">
                          <a:effectLst/>
                          <a:latin typeface="Calibri"/>
                          <a:ea typeface="Times New Roman"/>
                          <a:cs typeface="Times New Roman"/>
                        </a:rPr>
                        <a:t>class).</a:t>
                      </a:r>
                      <a:endParaRPr lang="en-US" sz="800" dirty="0">
                        <a:effectLst/>
                        <a:latin typeface="Calibri"/>
                        <a:ea typeface="Calibri"/>
                        <a:cs typeface="Times New Roman"/>
                      </a:endParaRPr>
                    </a:p>
                  </a:txBody>
                  <a:tcPr marL="33844" marR="33844" marT="0" marB="0">
                    <a:lnL w="12700" cap="flat" cmpd="sng" algn="ctr">
                      <a:solidFill>
                        <a:schemeClr val="bg1">
                          <a:lumMod val="50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a:ea typeface="Times New Roman"/>
                          <a:cs typeface="Times New Roman"/>
                        </a:rPr>
                        <a:t>Define – Understanding meaning of Standard Academic Language: analysis, textual evidence, “drawn from,” inferences, explicitly and cite.</a:t>
                      </a:r>
                      <a:endParaRPr lang="en-US" sz="800">
                        <a:effectLst/>
                        <a:latin typeface="Calibri"/>
                        <a:ea typeface="Calibri"/>
                        <a:cs typeface="Times New Roman"/>
                      </a:endParaRPr>
                    </a:p>
                  </a:txBody>
                  <a:tcPr marL="33844" marR="3384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dirty="0">
                          <a:effectLst/>
                          <a:latin typeface="Calibri"/>
                          <a:ea typeface="Times New Roman"/>
                          <a:cs typeface="Times New Roman"/>
                        </a:rPr>
                        <a:t>Answers who, what, where, when or how questions citing text as evidence (previously read and discussed in class</a:t>
                      </a:r>
                      <a:r>
                        <a:rPr lang="en-US" sz="800" b="1" dirty="0" smtClean="0">
                          <a:effectLst/>
                          <a:latin typeface="Calibri"/>
                          <a:ea typeface="Times New Roman"/>
                          <a:cs typeface="Times New Roman"/>
                        </a:rPr>
                        <a:t>).</a:t>
                      </a:r>
                    </a:p>
                    <a:p>
                      <a:pPr marL="0" marR="0">
                        <a:lnSpc>
                          <a:spcPct val="115000"/>
                        </a:lnSpc>
                        <a:spcBef>
                          <a:spcPts val="0"/>
                        </a:spcBef>
                        <a:spcAft>
                          <a:spcPts val="0"/>
                        </a:spcAft>
                      </a:pPr>
                      <a:r>
                        <a:rPr lang="en-US" sz="800" b="1" dirty="0" smtClean="0">
                          <a:effectLst/>
                          <a:latin typeface="Calibri"/>
                          <a:ea typeface="Calibri"/>
                          <a:cs typeface="Times New Roman"/>
                        </a:rPr>
                        <a:t>NOT ASSESSED</a:t>
                      </a:r>
                      <a:endParaRPr lang="en-US" sz="800" dirty="0">
                        <a:effectLst/>
                        <a:latin typeface="Calibri"/>
                        <a:ea typeface="Calibri"/>
                        <a:cs typeface="Times New Roman"/>
                      </a:endParaRPr>
                    </a:p>
                  </a:txBody>
                  <a:tcPr marL="33844" marR="3384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nSpc>
                          <a:spcPct val="115000"/>
                        </a:lnSpc>
                        <a:spcBef>
                          <a:spcPts val="0"/>
                        </a:spcBef>
                        <a:spcAft>
                          <a:spcPts val="0"/>
                        </a:spcAft>
                      </a:pPr>
                      <a:r>
                        <a:rPr lang="en-US" sz="800" u="sng" dirty="0">
                          <a:effectLst/>
                          <a:latin typeface="Calibri"/>
                          <a:ea typeface="Times New Roman"/>
                          <a:cs typeface="Times New Roman"/>
                        </a:rPr>
                        <a:t>Concept Development</a:t>
                      </a:r>
                      <a:r>
                        <a:rPr lang="en-US" sz="800" dirty="0">
                          <a:effectLst/>
                          <a:latin typeface="Calibri"/>
                          <a:ea typeface="Times New Roman"/>
                          <a:cs typeface="Times New Roman"/>
                        </a:rPr>
                        <a:t> Students understand that analysis means looking at text evidence to draw a conclusion or inference.  </a:t>
                      </a:r>
                      <a:endParaRPr lang="en-US" sz="800" dirty="0">
                        <a:effectLst/>
                        <a:latin typeface="Calibri"/>
                        <a:ea typeface="Calibri"/>
                        <a:cs typeface="Times New Roman"/>
                      </a:endParaRPr>
                    </a:p>
                  </a:txBody>
                  <a:tcPr marL="33844" marR="3384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dirty="0">
                          <a:effectLst/>
                          <a:latin typeface="Calibri"/>
                          <a:ea typeface="Times New Roman"/>
                          <a:cs typeface="Times New Roman"/>
                        </a:rPr>
                        <a:t>Make basic (explicit) inferences drawn from the text</a:t>
                      </a:r>
                      <a:r>
                        <a:rPr lang="en-US" sz="800" b="1" dirty="0" smtClean="0">
                          <a:effectLst/>
                          <a:latin typeface="Calibri"/>
                          <a:ea typeface="Times New Roman"/>
                          <a:cs typeface="Times New Roman"/>
                        </a:rPr>
                        <a:t>.</a:t>
                      </a:r>
                    </a:p>
                    <a:p>
                      <a:pPr marL="0" marR="0">
                        <a:lnSpc>
                          <a:spcPct val="115000"/>
                        </a:lnSpc>
                        <a:spcBef>
                          <a:spcPts val="0"/>
                        </a:spcBef>
                        <a:spcAft>
                          <a:spcPts val="0"/>
                        </a:spcAft>
                      </a:pPr>
                      <a:endParaRPr lang="en-US" sz="800" b="1" dirty="0" smtClean="0">
                        <a:solidFill>
                          <a:srgbClr val="FFC000"/>
                        </a:solidFill>
                        <a:effectLst/>
                        <a:latin typeface="Calibri"/>
                        <a:ea typeface="Times New Roman"/>
                        <a:cs typeface="Times New Roman"/>
                      </a:endParaRPr>
                    </a:p>
                    <a:p>
                      <a:pPr marL="0" marR="0">
                        <a:lnSpc>
                          <a:spcPct val="115000"/>
                        </a:lnSpc>
                        <a:spcBef>
                          <a:spcPts val="0"/>
                        </a:spcBef>
                        <a:spcAft>
                          <a:spcPts val="0"/>
                        </a:spcAft>
                      </a:pPr>
                      <a:r>
                        <a:rPr lang="en-US" sz="800" b="1" dirty="0" smtClean="0">
                          <a:solidFill>
                            <a:schemeClr val="tx1"/>
                          </a:solidFill>
                          <a:effectLst/>
                          <a:latin typeface="Calibri"/>
                          <a:ea typeface="Calibri"/>
                          <a:cs typeface="Times New Roman"/>
                        </a:rPr>
                        <a:t>SELECTED</a:t>
                      </a:r>
                      <a:r>
                        <a:rPr lang="en-US" sz="800" b="1" baseline="0" dirty="0" smtClean="0">
                          <a:solidFill>
                            <a:schemeClr val="tx1"/>
                          </a:solidFill>
                          <a:effectLst/>
                          <a:latin typeface="Calibri"/>
                          <a:ea typeface="Calibri"/>
                          <a:cs typeface="Times New Roman"/>
                        </a:rPr>
                        <a:t> RESPONSE #1</a:t>
                      </a:r>
                      <a:endParaRPr lang="en-US" sz="800" dirty="0">
                        <a:solidFill>
                          <a:schemeClr val="tx1"/>
                        </a:solidFill>
                        <a:effectLst/>
                        <a:latin typeface="Calibri"/>
                        <a:ea typeface="Calibri"/>
                        <a:cs typeface="Times New Roman"/>
                      </a:endParaRPr>
                    </a:p>
                  </a:txBody>
                  <a:tcPr marL="33844" marR="3384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nSpc>
                          <a:spcPct val="115000"/>
                        </a:lnSpc>
                        <a:spcBef>
                          <a:spcPts val="0"/>
                        </a:spcBef>
                        <a:spcAft>
                          <a:spcPts val="0"/>
                        </a:spcAft>
                      </a:pPr>
                      <a:r>
                        <a:rPr lang="en-US" sz="800" b="1" dirty="0">
                          <a:effectLst/>
                          <a:latin typeface="Calibri"/>
                          <a:ea typeface="Times New Roman"/>
                          <a:cs typeface="Times New Roman"/>
                        </a:rPr>
                        <a:t>Locate information to support analysis of explicit-implicit inferences</a:t>
                      </a:r>
                      <a:r>
                        <a:rPr lang="en-US" sz="800" b="1" dirty="0" smtClean="0">
                          <a:effectLst/>
                          <a:latin typeface="Calibri"/>
                          <a:ea typeface="Times New Roman"/>
                          <a:cs typeface="Times New Roman"/>
                        </a:rPr>
                        <a:t>.</a:t>
                      </a:r>
                    </a:p>
                    <a:p>
                      <a:pPr marL="0" marR="0">
                        <a:lnSpc>
                          <a:spcPct val="115000"/>
                        </a:lnSpc>
                        <a:spcBef>
                          <a:spcPts val="0"/>
                        </a:spcBef>
                        <a:spcAft>
                          <a:spcPts val="0"/>
                        </a:spcAft>
                      </a:pPr>
                      <a:endParaRPr lang="en-US" sz="800" b="1" dirty="0" smtClean="0">
                        <a:effectLst/>
                        <a:latin typeface="Calibri"/>
                        <a:ea typeface="Times New Roman"/>
                        <a:cs typeface="Times New Roman"/>
                      </a:endParaRPr>
                    </a:p>
                    <a:p>
                      <a:pPr marL="0" marR="0" indent="0" algn="l" defTabSz="1018809" rtl="0" eaLnBrk="1" fontAlgn="auto" latinLnBrk="0" hangingPunct="1">
                        <a:lnSpc>
                          <a:spcPct val="115000"/>
                        </a:lnSpc>
                        <a:spcBef>
                          <a:spcPts val="0"/>
                        </a:spcBef>
                        <a:spcAft>
                          <a:spcPts val="0"/>
                        </a:spcAft>
                        <a:buClrTx/>
                        <a:buSzTx/>
                        <a:buFontTx/>
                        <a:buNone/>
                        <a:tabLst/>
                        <a:defRPr/>
                      </a:pPr>
                      <a:r>
                        <a:rPr lang="en-US" sz="800" b="1" dirty="0" smtClean="0">
                          <a:solidFill>
                            <a:schemeClr val="tx1"/>
                          </a:solidFill>
                          <a:effectLst/>
                          <a:latin typeface="+mn-lt"/>
                          <a:ea typeface="Calibri"/>
                          <a:cs typeface="Times New Roman"/>
                        </a:rPr>
                        <a:t>SELECTED</a:t>
                      </a:r>
                      <a:r>
                        <a:rPr lang="en-US" sz="800" b="1" baseline="0" dirty="0" smtClean="0">
                          <a:solidFill>
                            <a:schemeClr val="tx1"/>
                          </a:solidFill>
                          <a:effectLst/>
                          <a:latin typeface="+mn-lt"/>
                          <a:ea typeface="Calibri"/>
                          <a:cs typeface="Times New Roman"/>
                        </a:rPr>
                        <a:t> RESPONSE #2</a:t>
                      </a:r>
                      <a:endParaRPr lang="en-US" sz="800" dirty="0" smtClean="0">
                        <a:solidFill>
                          <a:schemeClr val="tx1"/>
                        </a:solidFill>
                        <a:effectLst/>
                        <a:latin typeface="+mn-lt"/>
                        <a:ea typeface="Calibri"/>
                        <a:cs typeface="Times New Roman"/>
                      </a:endParaRPr>
                    </a:p>
                    <a:p>
                      <a:pPr marL="0" marR="0">
                        <a:lnSpc>
                          <a:spcPct val="115000"/>
                        </a:lnSpc>
                        <a:spcBef>
                          <a:spcPts val="0"/>
                        </a:spcBef>
                        <a:spcAft>
                          <a:spcPts val="0"/>
                        </a:spcAft>
                      </a:pPr>
                      <a:endParaRPr lang="en-US" sz="800" dirty="0">
                        <a:effectLst/>
                        <a:latin typeface="Calibri"/>
                        <a:ea typeface="Calibri"/>
                        <a:cs typeface="Times New Roman"/>
                      </a:endParaRPr>
                    </a:p>
                  </a:txBody>
                  <a:tcPr marL="33844" marR="3384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nSpc>
                          <a:spcPct val="115000"/>
                        </a:lnSpc>
                        <a:spcBef>
                          <a:spcPts val="0"/>
                        </a:spcBef>
                        <a:spcAft>
                          <a:spcPts val="0"/>
                        </a:spcAft>
                      </a:pPr>
                      <a:r>
                        <a:rPr lang="en-US" sz="800" b="1" u="sng" dirty="0">
                          <a:effectLst/>
                          <a:latin typeface="Calibri"/>
                          <a:ea typeface="Times New Roman"/>
                          <a:cs typeface="Times New Roman"/>
                        </a:rPr>
                        <a:t>RL.6.1</a:t>
                      </a:r>
                      <a:r>
                        <a:rPr lang="en-US" sz="800" dirty="0">
                          <a:effectLst/>
                          <a:latin typeface="Calibri"/>
                          <a:ea typeface="Times New Roman"/>
                          <a:cs typeface="Times New Roman"/>
                        </a:rPr>
                        <a:t> </a:t>
                      </a:r>
                      <a:r>
                        <a:rPr lang="en-US" sz="800" dirty="0">
                          <a:effectLst/>
                          <a:latin typeface="Calibri"/>
                          <a:ea typeface="Calibri"/>
                          <a:cs typeface="Helvetica"/>
                        </a:rPr>
                        <a:t>Cite textual evidence to support analysis of what the text says explicitly as well</a:t>
                      </a:r>
                      <a:endParaRPr lang="en-US" sz="800" dirty="0">
                        <a:effectLst/>
                        <a:latin typeface="Calibri"/>
                        <a:ea typeface="Calibri"/>
                        <a:cs typeface="Times New Roman"/>
                      </a:endParaRPr>
                    </a:p>
                  </a:txBody>
                  <a:tcPr marL="33844" marR="33844" marT="0" marB="0">
                    <a:lnL w="12700" cap="flat" cmpd="sng" algn="ctr">
                      <a:solidFill>
                        <a:srgbClr val="A6A6A6"/>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697187929"/>
              </p:ext>
            </p:extLst>
          </p:nvPr>
        </p:nvGraphicFramePr>
        <p:xfrm>
          <a:off x="396875" y="3429000"/>
          <a:ext cx="6994525" cy="2068068"/>
        </p:xfrm>
        <a:graphic>
          <a:graphicData uri="http://schemas.openxmlformats.org/drawingml/2006/table">
            <a:tbl>
              <a:tblPr firstRow="1" firstCol="1" bandRow="1"/>
              <a:tblGrid>
                <a:gridCol w="641700"/>
                <a:gridCol w="898379"/>
                <a:gridCol w="705870"/>
                <a:gridCol w="641700"/>
                <a:gridCol w="705870"/>
                <a:gridCol w="641700"/>
                <a:gridCol w="577529"/>
                <a:gridCol w="577529"/>
                <a:gridCol w="673784"/>
                <a:gridCol w="930464"/>
              </a:tblGrid>
              <a:tr h="134154">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3307" marR="33307" marT="0" marB="0" anchor="ctr">
                    <a:lnL w="12700" cap="flat" cmpd="sng" algn="ctr">
                      <a:solidFill>
                        <a:schemeClr val="bg1">
                          <a:lumMod val="50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Kc</a:t>
                      </a:r>
                      <a:endParaRPr lang="en-US" sz="800">
                        <a:effectLst/>
                        <a:latin typeface="Calibri"/>
                        <a:ea typeface="Calibri"/>
                        <a:cs typeface="Times New Roman"/>
                      </a:endParaRPr>
                    </a:p>
                  </a:txBody>
                  <a:tcPr marL="33307" marR="3330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Cd</a:t>
                      </a:r>
                      <a:endParaRPr lang="en-US" sz="800">
                        <a:effectLst/>
                        <a:latin typeface="Calibri"/>
                        <a:ea typeface="Calibri"/>
                        <a:cs typeface="Times New Roman"/>
                      </a:endParaRPr>
                    </a:p>
                  </a:txBody>
                  <a:tcPr marL="33307" marR="3330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Cf</a:t>
                      </a:r>
                      <a:endParaRPr lang="en-US" sz="800">
                        <a:effectLst/>
                        <a:latin typeface="Calibri"/>
                        <a:ea typeface="Calibri"/>
                        <a:cs typeface="Times New Roman"/>
                      </a:endParaRPr>
                    </a:p>
                  </a:txBody>
                  <a:tcPr marL="33307" marR="3330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Ch</a:t>
                      </a:r>
                      <a:endParaRPr lang="en-US" sz="800">
                        <a:effectLst/>
                        <a:latin typeface="Calibri"/>
                        <a:ea typeface="Calibri"/>
                        <a:cs typeface="Times New Roman"/>
                      </a:endParaRPr>
                    </a:p>
                  </a:txBody>
                  <a:tcPr marL="33307" marR="3330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Ci</a:t>
                      </a:r>
                      <a:endParaRPr lang="en-US" sz="800">
                        <a:effectLst/>
                        <a:latin typeface="Calibri"/>
                        <a:ea typeface="Calibri"/>
                        <a:cs typeface="Times New Roman"/>
                      </a:endParaRPr>
                    </a:p>
                  </a:txBody>
                  <a:tcPr marL="33307" marR="3330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Cj</a:t>
                      </a:r>
                      <a:endParaRPr lang="en-US" sz="800">
                        <a:effectLst/>
                        <a:latin typeface="Calibri"/>
                        <a:ea typeface="Calibri"/>
                        <a:cs typeface="Times New Roman"/>
                      </a:endParaRPr>
                    </a:p>
                  </a:txBody>
                  <a:tcPr marL="33307" marR="3330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Cl</a:t>
                      </a:r>
                      <a:endParaRPr lang="en-US" sz="800" dirty="0">
                        <a:effectLst/>
                        <a:latin typeface="Calibri"/>
                        <a:ea typeface="Calibri"/>
                        <a:cs typeface="Times New Roman"/>
                      </a:endParaRPr>
                    </a:p>
                  </a:txBody>
                  <a:tcPr marL="33307" marR="3330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smtClean="0">
                          <a:solidFill>
                            <a:srgbClr val="000000"/>
                          </a:solidFill>
                          <a:effectLst/>
                          <a:latin typeface="Calibri"/>
                          <a:ea typeface="Times New Roman"/>
                          <a:cs typeface="Times New Roman"/>
                        </a:rPr>
                        <a:t>Cm</a:t>
                      </a:r>
                      <a:endParaRPr lang="en-US" sz="800" dirty="0">
                        <a:effectLst/>
                        <a:latin typeface="Calibri"/>
                        <a:ea typeface="Calibri"/>
                        <a:cs typeface="Times New Roman"/>
                      </a:endParaRPr>
                    </a:p>
                  </a:txBody>
                  <a:tcPr marL="33307" marR="33307"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3307" marR="33307" marT="0" marB="0" anchor="ctr">
                    <a:lnL w="12700" cap="flat" cmpd="sng" algn="ctr">
                      <a:solidFill>
                        <a:srgbClr val="A6A6A6"/>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510711">
                <a:tc>
                  <a:txBody>
                    <a:bodyPr/>
                    <a:lstStyle/>
                    <a:p>
                      <a:pPr marL="0" marR="0">
                        <a:lnSpc>
                          <a:spcPct val="115000"/>
                        </a:lnSpc>
                        <a:spcBef>
                          <a:spcPts val="0"/>
                        </a:spcBef>
                        <a:spcAft>
                          <a:spcPts val="0"/>
                        </a:spcAft>
                      </a:pPr>
                      <a:r>
                        <a:rPr lang="en-US" sz="800" dirty="0">
                          <a:effectLst/>
                          <a:latin typeface="Calibri"/>
                          <a:ea typeface="Times New Roman"/>
                          <a:cs typeface="Times New Roman"/>
                        </a:rPr>
                        <a:t>Recall particular details about a theme or central idea read and discussed in class.</a:t>
                      </a:r>
                      <a:endParaRPr lang="en-US" sz="800" dirty="0">
                        <a:effectLst/>
                        <a:latin typeface="Calibri"/>
                        <a:ea typeface="Calibri"/>
                        <a:cs typeface="Times New Roman"/>
                      </a:endParaRPr>
                    </a:p>
                  </a:txBody>
                  <a:tcPr marL="33307" marR="33307" marT="0" marB="0">
                    <a:lnL w="12700" cap="flat" cmpd="sng" algn="ctr">
                      <a:solidFill>
                        <a:schemeClr val="bg1">
                          <a:lumMod val="50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solidFill>
                            <a:srgbClr val="000000"/>
                          </a:solidFill>
                          <a:effectLst/>
                          <a:latin typeface="Calibri"/>
                          <a:ea typeface="Times New Roman"/>
                          <a:cs typeface="Times New Roman"/>
                        </a:rPr>
                        <a:t>Define (understand meaning of...) Standard Academic Language:   theme, central idea, details, summary, personal opinions and judgments, “distinct from,” unbiased</a:t>
                      </a:r>
                      <a:endParaRPr lang="en-US" sz="800">
                        <a:effectLst/>
                        <a:latin typeface="Calibri"/>
                        <a:ea typeface="Calibri"/>
                        <a:cs typeface="Times New Roman"/>
                      </a:endParaRPr>
                    </a:p>
                  </a:txBody>
                  <a:tcPr marL="33307" marR="3330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effectLst/>
                          <a:latin typeface="Calibri"/>
                          <a:ea typeface="Times New Roman"/>
                          <a:cs typeface="Times New Roman"/>
                        </a:rPr>
                        <a:t>Identify literary elements in a text connected to theme or central idea (key details, text plot and development, etc...)</a:t>
                      </a:r>
                      <a:endParaRPr lang="en-US" sz="800" dirty="0">
                        <a:effectLst/>
                        <a:latin typeface="Calibri"/>
                        <a:ea typeface="Calibri"/>
                        <a:cs typeface="Times New Roman"/>
                      </a:endParaRPr>
                    </a:p>
                  </a:txBody>
                  <a:tcPr marL="33307" marR="3330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dirty="0">
                          <a:effectLst/>
                          <a:latin typeface="Calibri"/>
                          <a:ea typeface="Times New Roman"/>
                          <a:cs typeface="Times New Roman"/>
                        </a:rPr>
                        <a:t>Answers questions about particular details in a previously read text</a:t>
                      </a:r>
                      <a:r>
                        <a:rPr lang="en-US" sz="800" b="1" dirty="0" smtClean="0">
                          <a:effectLst/>
                          <a:latin typeface="Calibri"/>
                          <a:ea typeface="Times New Roman"/>
                          <a:cs typeface="Times New Roman"/>
                        </a:rPr>
                        <a:t>.</a:t>
                      </a:r>
                    </a:p>
                    <a:p>
                      <a:pPr marL="0" marR="0">
                        <a:lnSpc>
                          <a:spcPct val="115000"/>
                        </a:lnSpc>
                        <a:spcBef>
                          <a:spcPts val="0"/>
                        </a:spcBef>
                        <a:spcAft>
                          <a:spcPts val="0"/>
                        </a:spcAft>
                      </a:pPr>
                      <a:endParaRPr lang="en-US" sz="800" b="1" dirty="0" smtClean="0">
                        <a:effectLst/>
                        <a:latin typeface="Calibri"/>
                        <a:ea typeface="Times New Roman"/>
                        <a:cs typeface="Times New Roman"/>
                      </a:endParaRPr>
                    </a:p>
                    <a:p>
                      <a:pPr marL="0" marR="0" indent="0" algn="l" defTabSz="1018809" rtl="0" eaLnBrk="1" fontAlgn="auto" latinLnBrk="0" hangingPunct="1">
                        <a:lnSpc>
                          <a:spcPct val="115000"/>
                        </a:lnSpc>
                        <a:spcBef>
                          <a:spcPts val="0"/>
                        </a:spcBef>
                        <a:spcAft>
                          <a:spcPts val="0"/>
                        </a:spcAft>
                        <a:buClrTx/>
                        <a:buSzTx/>
                        <a:buFontTx/>
                        <a:buNone/>
                        <a:tabLst/>
                        <a:defRPr/>
                      </a:pPr>
                      <a:r>
                        <a:rPr lang="en-US" sz="800" b="1" dirty="0" smtClean="0">
                          <a:solidFill>
                            <a:schemeClr val="tx1"/>
                          </a:solidFill>
                          <a:effectLst/>
                          <a:latin typeface="+mn-lt"/>
                          <a:ea typeface="Calibri"/>
                          <a:cs typeface="Times New Roman"/>
                        </a:rPr>
                        <a:t>SELECTED</a:t>
                      </a:r>
                      <a:r>
                        <a:rPr lang="en-US" sz="800" b="1" baseline="0" dirty="0" smtClean="0">
                          <a:solidFill>
                            <a:schemeClr val="tx1"/>
                          </a:solidFill>
                          <a:effectLst/>
                          <a:latin typeface="+mn-lt"/>
                          <a:ea typeface="Calibri"/>
                          <a:cs typeface="Times New Roman"/>
                        </a:rPr>
                        <a:t> RESPONSE #3</a:t>
                      </a:r>
                      <a:endParaRPr lang="en-US" sz="800" dirty="0" smtClean="0">
                        <a:solidFill>
                          <a:schemeClr val="tx1"/>
                        </a:solidFill>
                        <a:effectLst/>
                        <a:latin typeface="+mn-lt"/>
                        <a:ea typeface="Calibri"/>
                        <a:cs typeface="Times New Roman"/>
                      </a:endParaRPr>
                    </a:p>
                  </a:txBody>
                  <a:tcPr marL="33307" marR="3330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nSpc>
                          <a:spcPct val="115000"/>
                        </a:lnSpc>
                        <a:spcBef>
                          <a:spcPts val="0"/>
                        </a:spcBef>
                        <a:spcAft>
                          <a:spcPts val="0"/>
                        </a:spcAft>
                      </a:pPr>
                      <a:r>
                        <a:rPr lang="en-US" sz="800" u="sng" dirty="0">
                          <a:solidFill>
                            <a:srgbClr val="000000"/>
                          </a:solidFill>
                          <a:effectLst/>
                          <a:latin typeface="Calibri"/>
                          <a:ea typeface="Times New Roman"/>
                          <a:cs typeface="Times New Roman"/>
                        </a:rPr>
                        <a:t>Concept Development</a:t>
                      </a:r>
                      <a:endParaRPr lang="en-US" sz="800" dirty="0">
                        <a:effectLst/>
                        <a:latin typeface="Calibri"/>
                        <a:ea typeface="Calibri"/>
                        <a:cs typeface="Times New Roman"/>
                      </a:endParaRPr>
                    </a:p>
                    <a:p>
                      <a:pPr marL="0" marR="0">
                        <a:lnSpc>
                          <a:spcPct val="115000"/>
                        </a:lnSpc>
                        <a:spcBef>
                          <a:spcPts val="0"/>
                        </a:spcBef>
                        <a:spcAft>
                          <a:spcPts val="0"/>
                        </a:spcAft>
                      </a:pPr>
                      <a:r>
                        <a:rPr lang="en-US" sz="800" dirty="0">
                          <a:solidFill>
                            <a:srgbClr val="000000"/>
                          </a:solidFill>
                          <a:effectLst/>
                          <a:latin typeface="Calibri"/>
                          <a:ea typeface="Times New Roman"/>
                          <a:cs typeface="Times New Roman"/>
                        </a:rPr>
                        <a:t>Understands that details that are unbiased convey the central idea or theme of a text.</a:t>
                      </a:r>
                      <a:endParaRPr lang="en-US" sz="800" dirty="0">
                        <a:effectLst/>
                        <a:latin typeface="Calibri"/>
                        <a:ea typeface="Calibri"/>
                        <a:cs typeface="Times New Roman"/>
                      </a:endParaRPr>
                    </a:p>
                  </a:txBody>
                  <a:tcPr marL="33307" marR="3330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effectLst/>
                          <a:latin typeface="Calibri"/>
                          <a:ea typeface="Times New Roman"/>
                          <a:cs typeface="Times New Roman"/>
                        </a:rPr>
                        <a:t>Identifies that “non-examples” consist of details that are personal opinions or judgments.</a:t>
                      </a:r>
                      <a:endParaRPr lang="en-US" sz="800" dirty="0">
                        <a:effectLst/>
                        <a:latin typeface="Calibri"/>
                        <a:ea typeface="Calibri"/>
                        <a:cs typeface="Times New Roman"/>
                      </a:endParaRPr>
                    </a:p>
                  </a:txBody>
                  <a:tcPr marL="33307" marR="3330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dirty="0">
                          <a:effectLst/>
                          <a:latin typeface="Calibri"/>
                          <a:ea typeface="Times New Roman"/>
                          <a:cs typeface="Times New Roman"/>
                        </a:rPr>
                        <a:t>Provide a summary of the text distinct from personal opinions or judgments</a:t>
                      </a:r>
                      <a:r>
                        <a:rPr lang="en-US" sz="800" b="1" dirty="0" smtClean="0">
                          <a:effectLst/>
                          <a:latin typeface="Calibri"/>
                          <a:ea typeface="Times New Roman"/>
                          <a:cs typeface="Times New Roman"/>
                        </a:rPr>
                        <a:t>.</a:t>
                      </a:r>
                    </a:p>
                    <a:p>
                      <a:pPr marL="0" marR="0">
                        <a:lnSpc>
                          <a:spcPct val="115000"/>
                        </a:lnSpc>
                        <a:spcBef>
                          <a:spcPts val="0"/>
                        </a:spcBef>
                        <a:spcAft>
                          <a:spcPts val="0"/>
                        </a:spcAft>
                      </a:pPr>
                      <a:endParaRPr lang="en-US" sz="800" b="1" dirty="0" smtClean="0">
                        <a:effectLst/>
                        <a:latin typeface="Calibri"/>
                        <a:ea typeface="Times New Roman"/>
                        <a:cs typeface="Times New Roman"/>
                      </a:endParaRPr>
                    </a:p>
                    <a:p>
                      <a:pPr marL="0" marR="0" indent="0" algn="l" defTabSz="1018809" rtl="0" eaLnBrk="1" fontAlgn="auto" latinLnBrk="0" hangingPunct="1">
                        <a:lnSpc>
                          <a:spcPct val="115000"/>
                        </a:lnSpc>
                        <a:spcBef>
                          <a:spcPts val="0"/>
                        </a:spcBef>
                        <a:spcAft>
                          <a:spcPts val="0"/>
                        </a:spcAft>
                        <a:buClrTx/>
                        <a:buSzTx/>
                        <a:buFontTx/>
                        <a:buNone/>
                        <a:tabLst/>
                        <a:defRPr/>
                      </a:pPr>
                      <a:r>
                        <a:rPr lang="en-US" sz="800" b="1" dirty="0" smtClean="0">
                          <a:solidFill>
                            <a:schemeClr val="tx1"/>
                          </a:solidFill>
                          <a:effectLst/>
                          <a:latin typeface="+mn-lt"/>
                          <a:ea typeface="Calibri"/>
                          <a:cs typeface="Times New Roman"/>
                        </a:rPr>
                        <a:t>SELECTED</a:t>
                      </a:r>
                      <a:r>
                        <a:rPr lang="en-US" sz="800" b="1" baseline="0" dirty="0" smtClean="0">
                          <a:solidFill>
                            <a:schemeClr val="tx1"/>
                          </a:solidFill>
                          <a:effectLst/>
                          <a:latin typeface="+mn-lt"/>
                          <a:ea typeface="Calibri"/>
                          <a:cs typeface="Times New Roman"/>
                        </a:rPr>
                        <a:t> RESPONSE #4</a:t>
                      </a:r>
                      <a:endParaRPr lang="en-US" sz="800" dirty="0" smtClean="0">
                        <a:solidFill>
                          <a:schemeClr val="tx1"/>
                        </a:solidFill>
                        <a:effectLst/>
                        <a:latin typeface="+mn-lt"/>
                        <a:ea typeface="Calibri"/>
                        <a:cs typeface="Times New Roman"/>
                      </a:endParaRPr>
                    </a:p>
                  </a:txBody>
                  <a:tcPr marL="33307" marR="3330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nSpc>
                          <a:spcPct val="115000"/>
                        </a:lnSpc>
                        <a:spcBef>
                          <a:spcPts val="0"/>
                        </a:spcBef>
                        <a:spcAft>
                          <a:spcPts val="0"/>
                        </a:spcAft>
                      </a:pPr>
                      <a:r>
                        <a:rPr lang="en-US" sz="800">
                          <a:solidFill>
                            <a:srgbClr val="000000"/>
                          </a:solidFill>
                          <a:effectLst/>
                          <a:latin typeface="Calibri"/>
                          <a:ea typeface="Times New Roman"/>
                          <a:cs typeface="Times New Roman"/>
                        </a:rPr>
                        <a:t>Identify the central idea or theme of a text.</a:t>
                      </a:r>
                      <a:endParaRPr lang="en-US" sz="800">
                        <a:effectLst/>
                        <a:latin typeface="Calibri"/>
                        <a:ea typeface="Calibri"/>
                        <a:cs typeface="Times New Roman"/>
                      </a:endParaRPr>
                    </a:p>
                  </a:txBody>
                  <a:tcPr marL="33307" marR="3330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dirty="0">
                          <a:solidFill>
                            <a:srgbClr val="000000"/>
                          </a:solidFill>
                          <a:effectLst/>
                          <a:latin typeface="Calibri"/>
                          <a:ea typeface="Times New Roman"/>
                          <a:cs typeface="Times New Roman"/>
                        </a:rPr>
                        <a:t>Locates relevant (devoid of personal opinion) information about a central idea using particular details. </a:t>
                      </a:r>
                      <a:endParaRPr lang="en-US" sz="800" b="1" dirty="0" smtClean="0">
                        <a:solidFill>
                          <a:srgbClr val="000000"/>
                        </a:solidFill>
                        <a:effectLst/>
                        <a:latin typeface="Calibri"/>
                        <a:ea typeface="Times New Roman"/>
                        <a:cs typeface="Times New Roman"/>
                      </a:endParaRPr>
                    </a:p>
                    <a:p>
                      <a:pPr marL="0" marR="0">
                        <a:lnSpc>
                          <a:spcPct val="115000"/>
                        </a:lnSpc>
                        <a:spcBef>
                          <a:spcPts val="0"/>
                        </a:spcBef>
                        <a:spcAft>
                          <a:spcPts val="0"/>
                        </a:spcAft>
                      </a:pPr>
                      <a:endParaRPr lang="en-US" sz="800" b="1" dirty="0" smtClean="0">
                        <a:solidFill>
                          <a:srgbClr val="000000"/>
                        </a:solidFill>
                        <a:effectLst/>
                        <a:latin typeface="Calibri"/>
                        <a:ea typeface="Times New Roman"/>
                        <a:cs typeface="Times New Roman"/>
                      </a:endParaRPr>
                    </a:p>
                    <a:p>
                      <a:pPr marL="0" marR="0" indent="0" algn="l" defTabSz="1018809" rtl="0" eaLnBrk="1" fontAlgn="auto" latinLnBrk="0" hangingPunct="1">
                        <a:lnSpc>
                          <a:spcPct val="115000"/>
                        </a:lnSpc>
                        <a:spcBef>
                          <a:spcPts val="0"/>
                        </a:spcBef>
                        <a:spcAft>
                          <a:spcPts val="0"/>
                        </a:spcAft>
                        <a:buClrTx/>
                        <a:buSzTx/>
                        <a:buFontTx/>
                        <a:buNone/>
                        <a:tabLst/>
                        <a:defRPr/>
                      </a:pPr>
                      <a:r>
                        <a:rPr lang="en-US" sz="700" b="1" baseline="0" dirty="0" smtClean="0">
                          <a:solidFill>
                            <a:schemeClr val="tx1"/>
                          </a:solidFill>
                          <a:effectLst/>
                          <a:latin typeface="+mn-lt"/>
                          <a:ea typeface="Calibri"/>
                          <a:cs typeface="Times New Roman"/>
                        </a:rPr>
                        <a:t>CONSTRUCTED</a:t>
                      </a:r>
                    </a:p>
                    <a:p>
                      <a:pPr marL="0" marR="0" indent="0" algn="l" defTabSz="1018809" rtl="0" eaLnBrk="1" fontAlgn="auto" latinLnBrk="0" hangingPunct="1">
                        <a:lnSpc>
                          <a:spcPct val="115000"/>
                        </a:lnSpc>
                        <a:spcBef>
                          <a:spcPts val="0"/>
                        </a:spcBef>
                        <a:spcAft>
                          <a:spcPts val="0"/>
                        </a:spcAft>
                        <a:buClrTx/>
                        <a:buSzTx/>
                        <a:buFontTx/>
                        <a:buNone/>
                        <a:tabLst/>
                        <a:defRPr/>
                      </a:pPr>
                      <a:r>
                        <a:rPr lang="en-US" sz="700" b="1" baseline="0" dirty="0" smtClean="0">
                          <a:solidFill>
                            <a:schemeClr val="tx1"/>
                          </a:solidFill>
                          <a:effectLst/>
                          <a:latin typeface="+mn-lt"/>
                          <a:ea typeface="Calibri"/>
                          <a:cs typeface="Times New Roman"/>
                        </a:rPr>
                        <a:t>RESPONSE  #7</a:t>
                      </a:r>
                      <a:endParaRPr lang="en-US" sz="800" dirty="0">
                        <a:effectLst/>
                        <a:latin typeface="Calibri"/>
                        <a:ea typeface="Calibri"/>
                        <a:cs typeface="Times New Roman"/>
                      </a:endParaRPr>
                    </a:p>
                  </a:txBody>
                  <a:tcPr marL="33307" marR="33307"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nSpc>
                          <a:spcPct val="115000"/>
                        </a:lnSpc>
                        <a:spcBef>
                          <a:spcPts val="0"/>
                        </a:spcBef>
                        <a:spcAft>
                          <a:spcPts val="0"/>
                        </a:spcAft>
                      </a:pPr>
                      <a:r>
                        <a:rPr lang="en-US" sz="800" b="1" u="sng" dirty="0">
                          <a:solidFill>
                            <a:srgbClr val="000000"/>
                          </a:solidFill>
                          <a:effectLst/>
                          <a:latin typeface="Calibri"/>
                          <a:ea typeface="Times New Roman"/>
                          <a:cs typeface="Times New Roman"/>
                        </a:rPr>
                        <a:t>RL.6.2</a:t>
                      </a:r>
                      <a:r>
                        <a:rPr lang="en-US" sz="800" dirty="0">
                          <a:solidFill>
                            <a:srgbClr val="000000"/>
                          </a:solidFill>
                          <a:effectLst/>
                          <a:latin typeface="Calibri"/>
                          <a:ea typeface="Times New Roman"/>
                          <a:cs typeface="Times New Roman"/>
                        </a:rPr>
                        <a:t> </a:t>
                      </a:r>
                      <a:r>
                        <a:rPr lang="en-US" sz="800" dirty="0">
                          <a:effectLst/>
                          <a:latin typeface="Calibri"/>
                          <a:ea typeface="Calibri"/>
                          <a:cs typeface="Helvetica"/>
                        </a:rPr>
                        <a:t>Determine a theme or central idea of a text and how it is conveyed through particular details; provide a summary of the text distinct from personal opinions or judgments.</a:t>
                      </a:r>
                      <a:endParaRPr lang="en-US" sz="800" dirty="0">
                        <a:effectLst/>
                        <a:latin typeface="Calibri"/>
                        <a:ea typeface="Calibri"/>
                        <a:cs typeface="Times New Roman"/>
                      </a:endParaRPr>
                    </a:p>
                  </a:txBody>
                  <a:tcPr marL="33307" marR="33307" marT="0" marB="0">
                    <a:lnL w="12700" cap="flat" cmpd="sng" algn="ctr">
                      <a:solidFill>
                        <a:srgbClr val="A6A6A6"/>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275470521"/>
              </p:ext>
            </p:extLst>
          </p:nvPr>
        </p:nvGraphicFramePr>
        <p:xfrm>
          <a:off x="396875" y="5638800"/>
          <a:ext cx="6994525" cy="1962912"/>
        </p:xfrm>
        <a:graphic>
          <a:graphicData uri="http://schemas.openxmlformats.org/drawingml/2006/table">
            <a:tbl>
              <a:tblPr firstRow="1" firstCol="1" bandRow="1"/>
              <a:tblGrid>
                <a:gridCol w="766067"/>
                <a:gridCol w="832682"/>
                <a:gridCol w="832682"/>
                <a:gridCol w="632838"/>
                <a:gridCol w="532916"/>
                <a:gridCol w="632838"/>
                <a:gridCol w="666145"/>
                <a:gridCol w="666145"/>
                <a:gridCol w="699452"/>
                <a:gridCol w="732760"/>
              </a:tblGrid>
              <a:tr h="205919">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3574" marR="33574" marT="0" marB="0" anchor="ctr">
                    <a:lnL w="12700" cap="flat" cmpd="sng" algn="ctr">
                      <a:solidFill>
                        <a:schemeClr val="bg1">
                          <a:lumMod val="50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Kc</a:t>
                      </a:r>
                      <a:endParaRPr lang="en-US" sz="800" dirty="0">
                        <a:effectLst/>
                        <a:latin typeface="Calibri"/>
                        <a:ea typeface="Calibri"/>
                        <a:cs typeface="Times New Roman"/>
                      </a:endParaRPr>
                    </a:p>
                  </a:txBody>
                  <a:tcPr marL="33574" marR="3357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Cd</a:t>
                      </a:r>
                      <a:endParaRPr lang="en-US" sz="800">
                        <a:effectLst/>
                        <a:latin typeface="Calibri"/>
                        <a:ea typeface="Calibri"/>
                        <a:cs typeface="Times New Roman"/>
                      </a:endParaRPr>
                    </a:p>
                  </a:txBody>
                  <a:tcPr marL="33574" marR="3357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Cf</a:t>
                      </a:r>
                      <a:endParaRPr lang="en-US" sz="800">
                        <a:effectLst/>
                        <a:latin typeface="Calibri"/>
                        <a:ea typeface="Calibri"/>
                        <a:cs typeface="Times New Roman"/>
                      </a:endParaRPr>
                    </a:p>
                  </a:txBody>
                  <a:tcPr marL="33574" marR="3357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gridSpan="2">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 DOK 1 – Ch</a:t>
                      </a:r>
                      <a:endParaRPr lang="en-US" sz="800">
                        <a:effectLst/>
                        <a:latin typeface="Calibri"/>
                        <a:ea typeface="Calibri"/>
                        <a:cs typeface="Times New Roman"/>
                      </a:endParaRPr>
                    </a:p>
                    <a:p>
                      <a:pPr marL="0" marR="0" algn="ctr">
                        <a:lnSpc>
                          <a:spcPct val="115000"/>
                        </a:lnSpc>
                        <a:spcBef>
                          <a:spcPts val="0"/>
                        </a:spcBef>
                        <a:spcAft>
                          <a:spcPts val="0"/>
                        </a:spcAft>
                      </a:pPr>
                      <a:r>
                        <a:rPr lang="en-US" sz="800" b="1" u="sng">
                          <a:solidFill>
                            <a:srgbClr val="000000"/>
                          </a:solidFill>
                          <a:effectLst/>
                          <a:latin typeface="Calibri"/>
                          <a:ea typeface="Times New Roman"/>
                          <a:cs typeface="Times New Roman"/>
                        </a:rPr>
                        <a:t>Concept Development</a:t>
                      </a:r>
                      <a:endParaRPr lang="en-US" sz="800">
                        <a:effectLst/>
                        <a:latin typeface="Calibri"/>
                        <a:ea typeface="Calibri"/>
                        <a:cs typeface="Times New Roman"/>
                      </a:endParaRPr>
                    </a:p>
                  </a:txBody>
                  <a:tcPr marL="33574" marR="3357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hMerge="1">
                  <a:txBody>
                    <a:bodyPr/>
                    <a:lstStyle/>
                    <a:p>
                      <a:endParaRPr lang="en-US"/>
                    </a:p>
                  </a:txBody>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Cj</a:t>
                      </a:r>
                      <a:endParaRPr lang="en-US" sz="800">
                        <a:effectLst/>
                        <a:latin typeface="Calibri"/>
                        <a:ea typeface="Calibri"/>
                        <a:cs typeface="Times New Roman"/>
                      </a:endParaRPr>
                    </a:p>
                  </a:txBody>
                  <a:tcPr marL="33574" marR="3357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gridSpan="2">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Cl</a:t>
                      </a:r>
                      <a:endParaRPr lang="en-US" sz="800" dirty="0">
                        <a:effectLst/>
                        <a:latin typeface="Calibri"/>
                        <a:ea typeface="Calibri"/>
                        <a:cs typeface="Times New Roman"/>
                      </a:endParaRPr>
                    </a:p>
                  </a:txBody>
                  <a:tcPr marL="33574" marR="3357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hMerge="1">
                  <a:txBody>
                    <a:bodyPr/>
                    <a:lstStyle/>
                    <a:p>
                      <a:endParaRPr lang="en-US"/>
                    </a:p>
                  </a:txBody>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Cn</a:t>
                      </a:r>
                      <a:endParaRPr lang="en-US" sz="800">
                        <a:effectLst/>
                        <a:latin typeface="Calibri"/>
                        <a:ea typeface="Calibri"/>
                        <a:cs typeface="Times New Roman"/>
                      </a:endParaRPr>
                    </a:p>
                  </a:txBody>
                  <a:tcPr marL="33574" marR="33574" marT="0" marB="0" anchor="ctr">
                    <a:lnL w="12700" cap="flat" cmpd="sng" algn="ctr">
                      <a:solidFill>
                        <a:srgbClr val="A6A6A6"/>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514797">
                <a:tc>
                  <a:txBody>
                    <a:bodyPr/>
                    <a:lstStyle/>
                    <a:p>
                      <a:pPr marL="0" marR="0">
                        <a:lnSpc>
                          <a:spcPct val="115000"/>
                        </a:lnSpc>
                        <a:spcBef>
                          <a:spcPts val="0"/>
                        </a:spcBef>
                        <a:spcAft>
                          <a:spcPts val="0"/>
                        </a:spcAft>
                      </a:pPr>
                      <a:r>
                        <a:rPr lang="en-US" sz="800" dirty="0">
                          <a:effectLst/>
                          <a:latin typeface="Calibri"/>
                          <a:ea typeface="Times New Roman"/>
                          <a:cs typeface="Times New Roman"/>
                        </a:rPr>
                        <a:t>Recall the plot, character responses, specific episodes and resolution of a story or drama previously read and discussed in class.</a:t>
                      </a:r>
                      <a:endParaRPr lang="en-US" sz="800" dirty="0">
                        <a:effectLst/>
                        <a:latin typeface="Calibri"/>
                        <a:ea typeface="Calibri"/>
                        <a:cs typeface="Times New Roman"/>
                      </a:endParaRPr>
                    </a:p>
                  </a:txBody>
                  <a:tcPr marL="33574" marR="33574" marT="0" marB="0">
                    <a:lnL w="12700" cap="flat" cmpd="sng" algn="ctr">
                      <a:solidFill>
                        <a:schemeClr val="bg1">
                          <a:lumMod val="50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a:ea typeface="Times New Roman"/>
                          <a:cs typeface="Times New Roman"/>
                        </a:rPr>
                        <a:t>Define (understanding meaning of...) Standard Academic Language:  drama, plot, unfold, series, episodes, response, resolution, “character change.”</a:t>
                      </a:r>
                      <a:endParaRPr lang="en-US" sz="800">
                        <a:effectLst/>
                        <a:latin typeface="Calibri"/>
                        <a:ea typeface="Calibri"/>
                        <a:cs typeface="Times New Roman"/>
                      </a:endParaRPr>
                    </a:p>
                  </a:txBody>
                  <a:tcPr marL="33574" marR="3357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a:ea typeface="Times New Roman"/>
                          <a:cs typeface="Times New Roman"/>
                        </a:rPr>
                        <a:t>Identifies literary elements of a story read and discussed in class including: the plot, sequence of episodes, plot development (unfolding) and resolution,</a:t>
                      </a:r>
                      <a:endParaRPr lang="en-US" sz="800">
                        <a:effectLst/>
                        <a:latin typeface="Calibri"/>
                        <a:ea typeface="Calibri"/>
                        <a:cs typeface="Times New Roman"/>
                      </a:endParaRPr>
                    </a:p>
                  </a:txBody>
                  <a:tcPr marL="33574" marR="3357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dirty="0">
                          <a:effectLst/>
                          <a:latin typeface="Calibri"/>
                          <a:ea typeface="Times New Roman"/>
                          <a:cs typeface="Times New Roman"/>
                        </a:rPr>
                        <a:t>Answers questions about how characters respond or change to episodes or events in a story. </a:t>
                      </a:r>
                      <a:endParaRPr lang="en-US" sz="800" b="1" dirty="0" smtClean="0">
                        <a:effectLst/>
                        <a:latin typeface="Calibri"/>
                        <a:ea typeface="Times New Roman"/>
                        <a:cs typeface="Times New Roman"/>
                      </a:endParaRPr>
                    </a:p>
                    <a:p>
                      <a:pPr marL="0" marR="0">
                        <a:lnSpc>
                          <a:spcPct val="115000"/>
                        </a:lnSpc>
                        <a:spcBef>
                          <a:spcPts val="0"/>
                        </a:spcBef>
                        <a:spcAft>
                          <a:spcPts val="0"/>
                        </a:spcAft>
                      </a:pPr>
                      <a:r>
                        <a:rPr lang="en-US" sz="800" b="1" dirty="0" smtClean="0">
                          <a:effectLst/>
                          <a:latin typeface="Calibri"/>
                          <a:ea typeface="Calibri"/>
                          <a:cs typeface="Times New Roman"/>
                        </a:rPr>
                        <a:t>NOT ASSESSED</a:t>
                      </a:r>
                      <a:endParaRPr lang="en-US" sz="800" dirty="0">
                        <a:effectLst/>
                        <a:latin typeface="Calibri"/>
                        <a:ea typeface="Calibri"/>
                        <a:cs typeface="Times New Roman"/>
                      </a:endParaRPr>
                    </a:p>
                  </a:txBody>
                  <a:tcPr marL="33574" marR="3357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nSpc>
                          <a:spcPct val="115000"/>
                        </a:lnSpc>
                        <a:spcBef>
                          <a:spcPts val="0"/>
                        </a:spcBef>
                        <a:spcAft>
                          <a:spcPts val="0"/>
                        </a:spcAft>
                      </a:pPr>
                      <a:r>
                        <a:rPr lang="en-US" sz="800" dirty="0">
                          <a:effectLst/>
                          <a:latin typeface="Calibri"/>
                          <a:ea typeface="Times New Roman"/>
                          <a:cs typeface="Times New Roman"/>
                        </a:rPr>
                        <a:t>Understands that there are events that cause a plot to unfold. </a:t>
                      </a:r>
                      <a:endParaRPr lang="en-US" sz="800" dirty="0">
                        <a:effectLst/>
                        <a:latin typeface="Calibri"/>
                        <a:ea typeface="Calibri"/>
                        <a:cs typeface="Times New Roman"/>
                      </a:endParaRPr>
                    </a:p>
                    <a:p>
                      <a:pPr marL="0" marR="0">
                        <a:lnSpc>
                          <a:spcPct val="115000"/>
                        </a:lnSpc>
                        <a:spcBef>
                          <a:spcPts val="0"/>
                        </a:spcBef>
                        <a:spcAft>
                          <a:spcPts val="0"/>
                        </a:spcAft>
                      </a:pPr>
                      <a:r>
                        <a:rPr lang="en-US" sz="800" dirty="0">
                          <a:effectLst/>
                          <a:latin typeface="Calibri"/>
                          <a:ea typeface="Times New Roman"/>
                          <a:cs typeface="Times New Roman"/>
                        </a:rPr>
                        <a:t> </a:t>
                      </a:r>
                      <a:endParaRPr lang="en-US" sz="800" dirty="0">
                        <a:effectLst/>
                        <a:latin typeface="Calibri"/>
                        <a:ea typeface="Calibri"/>
                        <a:cs typeface="Times New Roman"/>
                      </a:endParaRPr>
                    </a:p>
                  </a:txBody>
                  <a:tcPr marL="33574" marR="3357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effectLst/>
                          <a:latin typeface="Calibri"/>
                          <a:ea typeface="Times New Roman"/>
                          <a:cs typeface="Times New Roman"/>
                        </a:rPr>
                        <a:t>Understands that characters respond or change to events as a plot </a:t>
                      </a:r>
                      <a:r>
                        <a:rPr lang="en-US" sz="800">
                          <a:effectLst/>
                          <a:latin typeface="Calibri"/>
                          <a:ea typeface="Times New Roman"/>
                          <a:cs typeface="Times New Roman"/>
                        </a:rPr>
                        <a:t>moves </a:t>
                      </a:r>
                      <a:r>
                        <a:rPr lang="en-US" sz="800" smtClean="0">
                          <a:effectLst/>
                          <a:latin typeface="Calibri"/>
                          <a:ea typeface="Times New Roman"/>
                          <a:cs typeface="Times New Roman"/>
                        </a:rPr>
                        <a:t>toward </a:t>
                      </a:r>
                      <a:r>
                        <a:rPr lang="en-US" sz="800" dirty="0">
                          <a:effectLst/>
                          <a:latin typeface="Calibri"/>
                          <a:ea typeface="Times New Roman"/>
                          <a:cs typeface="Times New Roman"/>
                        </a:rPr>
                        <a:t>resolution.</a:t>
                      </a:r>
                      <a:endParaRPr lang="en-US" sz="800" dirty="0">
                        <a:effectLst/>
                        <a:latin typeface="Calibri"/>
                        <a:ea typeface="Calibri"/>
                        <a:cs typeface="Times New Roman"/>
                      </a:endParaRPr>
                    </a:p>
                  </a:txBody>
                  <a:tcPr marL="33574" marR="3357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a:effectLst/>
                          <a:latin typeface="Calibri"/>
                          <a:ea typeface="Times New Roman"/>
                          <a:cs typeface="Times New Roman"/>
                        </a:rPr>
                        <a:t>Summarizes key events in a story or drama.</a:t>
                      </a:r>
                      <a:endParaRPr lang="en-US" sz="800">
                        <a:effectLst/>
                        <a:latin typeface="Calibri"/>
                        <a:ea typeface="Calibri"/>
                        <a:cs typeface="Times New Roman"/>
                      </a:endParaRPr>
                    </a:p>
                  </a:txBody>
                  <a:tcPr marL="33574" marR="3357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r>
                        <a:rPr lang="en-US" sz="800" dirty="0">
                          <a:effectLst/>
                          <a:latin typeface="Calibri"/>
                          <a:ea typeface="Times New Roman"/>
                          <a:cs typeface="Times New Roman"/>
                        </a:rPr>
                        <a:t>Make basic inferences or predictions about how a story or drama will unfold.</a:t>
                      </a:r>
                      <a:endParaRPr lang="en-US" sz="800" dirty="0">
                        <a:effectLst/>
                        <a:latin typeface="Calibri"/>
                        <a:ea typeface="Calibri"/>
                        <a:cs typeface="Times New Roman"/>
                      </a:endParaRPr>
                    </a:p>
                  </a:txBody>
                  <a:tcPr marL="33574" marR="3357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dirty="0">
                          <a:effectLst/>
                          <a:latin typeface="Calibri"/>
                          <a:ea typeface="Times New Roman"/>
                          <a:cs typeface="Times New Roman"/>
                        </a:rPr>
                        <a:t>Make basic inference or logical predictions about how a character will respond to a plot.</a:t>
                      </a:r>
                      <a:endParaRPr lang="en-US" sz="800" dirty="0">
                        <a:effectLst/>
                        <a:latin typeface="Calibri"/>
                        <a:ea typeface="Calibri"/>
                        <a:cs typeface="Times New Roman"/>
                      </a:endParaRPr>
                    </a:p>
                  </a:txBody>
                  <a:tcPr marL="33574" marR="3357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nSpc>
                          <a:spcPct val="115000"/>
                        </a:lnSpc>
                        <a:spcBef>
                          <a:spcPts val="0"/>
                        </a:spcBef>
                        <a:spcAft>
                          <a:spcPts val="0"/>
                        </a:spcAft>
                      </a:pPr>
                      <a:r>
                        <a:rPr lang="en-US" sz="800" b="1" dirty="0">
                          <a:effectLst/>
                          <a:latin typeface="Calibri"/>
                          <a:ea typeface="Times New Roman"/>
                          <a:cs typeface="Times New Roman"/>
                        </a:rPr>
                        <a:t>Locates information to support which parts in a story indicate a character’s response or change</a:t>
                      </a:r>
                      <a:r>
                        <a:rPr lang="en-US" sz="800" b="1" dirty="0" smtClean="0">
                          <a:effectLst/>
                          <a:latin typeface="Calibri"/>
                          <a:ea typeface="Times New Roman"/>
                          <a:cs typeface="Times New Roman"/>
                        </a:rPr>
                        <a:t>.</a:t>
                      </a:r>
                    </a:p>
                    <a:p>
                      <a:pPr marL="0" marR="0">
                        <a:lnSpc>
                          <a:spcPct val="115000"/>
                        </a:lnSpc>
                        <a:spcBef>
                          <a:spcPts val="0"/>
                        </a:spcBef>
                        <a:spcAft>
                          <a:spcPts val="0"/>
                        </a:spcAft>
                      </a:pPr>
                      <a:endParaRPr lang="en-US" sz="800" b="1" dirty="0" smtClean="0">
                        <a:effectLst/>
                        <a:latin typeface="Calibri"/>
                        <a:ea typeface="Times New Roman"/>
                        <a:cs typeface="Times New Roman"/>
                      </a:endParaRPr>
                    </a:p>
                    <a:p>
                      <a:pPr marL="0" marR="0" indent="0" algn="l" defTabSz="1018809" rtl="0" eaLnBrk="1" fontAlgn="auto" latinLnBrk="0" hangingPunct="1">
                        <a:lnSpc>
                          <a:spcPct val="115000"/>
                        </a:lnSpc>
                        <a:spcBef>
                          <a:spcPts val="0"/>
                        </a:spcBef>
                        <a:spcAft>
                          <a:spcPts val="0"/>
                        </a:spcAft>
                        <a:buClrTx/>
                        <a:buSzTx/>
                        <a:buFontTx/>
                        <a:buNone/>
                        <a:tabLst/>
                        <a:defRPr/>
                      </a:pPr>
                      <a:r>
                        <a:rPr lang="en-US" sz="800" b="1" dirty="0" smtClean="0">
                          <a:solidFill>
                            <a:schemeClr val="tx1"/>
                          </a:solidFill>
                          <a:effectLst/>
                          <a:latin typeface="+mn-lt"/>
                          <a:ea typeface="Calibri"/>
                          <a:cs typeface="Times New Roman"/>
                        </a:rPr>
                        <a:t>SELECTED</a:t>
                      </a:r>
                      <a:r>
                        <a:rPr lang="en-US" sz="800" b="1" baseline="0" dirty="0" smtClean="0">
                          <a:solidFill>
                            <a:schemeClr val="tx1"/>
                          </a:solidFill>
                          <a:effectLst/>
                          <a:latin typeface="+mn-lt"/>
                          <a:ea typeface="Calibri"/>
                          <a:cs typeface="Times New Roman"/>
                        </a:rPr>
                        <a:t> RESPONSE #5</a:t>
                      </a:r>
                      <a:endParaRPr lang="en-US" sz="800" dirty="0" smtClean="0">
                        <a:solidFill>
                          <a:schemeClr val="tx1"/>
                        </a:solidFill>
                        <a:effectLst/>
                        <a:latin typeface="+mn-lt"/>
                        <a:ea typeface="Calibri"/>
                        <a:cs typeface="Times New Roman"/>
                      </a:endParaRPr>
                    </a:p>
                  </a:txBody>
                  <a:tcPr marL="33574" marR="33574" marT="0" marB="0">
                    <a:lnL w="12700" cap="flat" cmpd="sng" algn="ctr">
                      <a:solidFill>
                        <a:srgbClr val="A6A6A6"/>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443085970"/>
              </p:ext>
            </p:extLst>
          </p:nvPr>
        </p:nvGraphicFramePr>
        <p:xfrm>
          <a:off x="396876" y="7669566"/>
          <a:ext cx="6994524" cy="1962912"/>
        </p:xfrm>
        <a:graphic>
          <a:graphicData uri="http://schemas.openxmlformats.org/drawingml/2006/table">
            <a:tbl>
              <a:tblPr firstRow="1" firstCol="1" bandRow="1"/>
              <a:tblGrid>
                <a:gridCol w="848850"/>
                <a:gridCol w="814896"/>
                <a:gridCol w="746988"/>
                <a:gridCol w="780942"/>
                <a:gridCol w="814896"/>
                <a:gridCol w="848850"/>
                <a:gridCol w="882804"/>
                <a:gridCol w="611172"/>
                <a:gridCol w="645126"/>
              </a:tblGrid>
              <a:tr h="134689">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ANr</a:t>
                      </a:r>
                      <a:endParaRPr lang="en-US" sz="800" dirty="0">
                        <a:effectLst/>
                        <a:latin typeface="Calibri"/>
                        <a:ea typeface="Calibri"/>
                        <a:cs typeface="Times New Roman"/>
                      </a:endParaRPr>
                    </a:p>
                  </a:txBody>
                  <a:tcPr marL="33440" marR="33440" marT="0" marB="0" anchor="ctr">
                    <a:lnL w="12700" cap="flat" cmpd="sng" algn="ctr">
                      <a:solidFill>
                        <a:schemeClr val="bg1">
                          <a:lumMod val="50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3 - Cv</a:t>
                      </a:r>
                      <a:endParaRPr lang="en-US" sz="800">
                        <a:effectLst/>
                        <a:latin typeface="Calibri"/>
                        <a:ea typeface="Calibri"/>
                        <a:cs typeface="Times New Roman"/>
                      </a:endParaRPr>
                    </a:p>
                  </a:txBody>
                  <a:tcPr marL="33440" marR="3344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3 - APx</a:t>
                      </a:r>
                      <a:endParaRPr lang="en-US" sz="800">
                        <a:effectLst/>
                        <a:latin typeface="Calibri"/>
                        <a:ea typeface="Calibri"/>
                        <a:cs typeface="Times New Roman"/>
                      </a:endParaRPr>
                    </a:p>
                  </a:txBody>
                  <a:tcPr marL="33440" marR="3344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3 - ANA</a:t>
                      </a:r>
                      <a:endParaRPr lang="en-US" sz="800">
                        <a:effectLst/>
                        <a:latin typeface="Calibri"/>
                        <a:ea typeface="Calibri"/>
                        <a:cs typeface="Times New Roman"/>
                      </a:endParaRPr>
                    </a:p>
                  </a:txBody>
                  <a:tcPr marL="33440" marR="3344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3 - EVC</a:t>
                      </a:r>
                      <a:endParaRPr lang="en-US" sz="800">
                        <a:effectLst/>
                        <a:latin typeface="Calibri"/>
                        <a:ea typeface="Calibri"/>
                        <a:cs typeface="Times New Roman"/>
                      </a:endParaRPr>
                    </a:p>
                  </a:txBody>
                  <a:tcPr marL="33440" marR="3344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3 - SYH</a:t>
                      </a:r>
                      <a:endParaRPr lang="en-US" sz="800">
                        <a:effectLst/>
                        <a:latin typeface="Calibri"/>
                        <a:ea typeface="Calibri"/>
                        <a:cs typeface="Times New Roman"/>
                      </a:endParaRPr>
                    </a:p>
                  </a:txBody>
                  <a:tcPr marL="33440" marR="3344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5B8B7"/>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4 - EVS</a:t>
                      </a:r>
                      <a:endParaRPr lang="en-US" sz="800">
                        <a:effectLst/>
                        <a:latin typeface="Calibri"/>
                        <a:ea typeface="Calibri"/>
                        <a:cs typeface="Times New Roman"/>
                      </a:endParaRPr>
                    </a:p>
                  </a:txBody>
                  <a:tcPr marL="33440" marR="3344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4 SYU</a:t>
                      </a:r>
                      <a:endParaRPr lang="en-US" sz="800">
                        <a:effectLst/>
                        <a:latin typeface="Calibri"/>
                        <a:ea typeface="Calibri"/>
                        <a:cs typeface="Times New Roman"/>
                      </a:endParaRPr>
                    </a:p>
                  </a:txBody>
                  <a:tcPr marL="33440" marR="3344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5B8B7"/>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3440" marR="33440" marT="0" marB="0" anchor="ctr">
                    <a:lnL w="12700" cap="flat" cmpd="sng" algn="ctr">
                      <a:solidFill>
                        <a:srgbClr val="A6A6A6"/>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512746">
                <a:tc>
                  <a:txBody>
                    <a:bodyPr/>
                    <a:lstStyle/>
                    <a:p>
                      <a:pPr marL="0" marR="0" algn="l">
                        <a:lnSpc>
                          <a:spcPct val="115000"/>
                        </a:lnSpc>
                        <a:spcBef>
                          <a:spcPts val="0"/>
                        </a:spcBef>
                        <a:spcAft>
                          <a:spcPts val="0"/>
                        </a:spcAft>
                      </a:pPr>
                      <a:r>
                        <a:rPr lang="en-US" sz="800">
                          <a:effectLst/>
                          <a:latin typeface="Calibri"/>
                          <a:ea typeface="Times New Roman"/>
                          <a:cs typeface="Times New Roman"/>
                        </a:rPr>
                        <a:t>Identify use of literary devices in plot development (rising action – episodes – resolution).</a:t>
                      </a:r>
                      <a:endParaRPr lang="en-US" sz="800">
                        <a:effectLst/>
                        <a:latin typeface="Calibri"/>
                        <a:ea typeface="Calibri"/>
                        <a:cs typeface="Times New Roman"/>
                      </a:endParaRPr>
                    </a:p>
                  </a:txBody>
                  <a:tcPr marL="33440" marR="33440" marT="0" marB="0">
                    <a:lnL w="12700" cap="flat" cmpd="sng" algn="ctr">
                      <a:solidFill>
                        <a:schemeClr val="bg1">
                          <a:lumMod val="50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effectLst/>
                          <a:latin typeface="Calibri"/>
                          <a:ea typeface="Times New Roman"/>
                          <a:cs typeface="Times New Roman"/>
                        </a:rPr>
                        <a:t>Identifies specific examples in a text of literary devices that indicate a change in plot development.</a:t>
                      </a:r>
                      <a:endParaRPr lang="en-US" sz="800" dirty="0">
                        <a:effectLst/>
                        <a:latin typeface="Calibri"/>
                        <a:ea typeface="Calibri"/>
                        <a:cs typeface="Times New Roman"/>
                      </a:endParaRPr>
                    </a:p>
                  </a:txBody>
                  <a:tcPr marL="33440" marR="3344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indent="0" algn="l" defTabSz="1018809" rtl="0" eaLnBrk="1" fontAlgn="auto" latinLnBrk="0" hangingPunct="1">
                        <a:lnSpc>
                          <a:spcPct val="115000"/>
                        </a:lnSpc>
                        <a:spcBef>
                          <a:spcPts val="0"/>
                        </a:spcBef>
                        <a:spcAft>
                          <a:spcPts val="0"/>
                        </a:spcAft>
                        <a:buClrTx/>
                        <a:buSzTx/>
                        <a:buFontTx/>
                        <a:buNone/>
                        <a:tabLst/>
                        <a:defRPr/>
                      </a:pPr>
                      <a:r>
                        <a:rPr lang="en-US" sz="800" b="1" dirty="0">
                          <a:solidFill>
                            <a:schemeClr val="tx1"/>
                          </a:solidFill>
                          <a:effectLst/>
                          <a:latin typeface="Calibri"/>
                          <a:ea typeface="Times New Roman"/>
                          <a:cs typeface="Times New Roman"/>
                        </a:rPr>
                        <a:t>Identifies the key points (action, episodes, resolution, etc...) that indicate plot change or development (</a:t>
                      </a:r>
                      <a:r>
                        <a:rPr lang="en-US" sz="800" b="1" u="sng" dirty="0">
                          <a:solidFill>
                            <a:schemeClr val="tx1"/>
                          </a:solidFill>
                          <a:effectLst/>
                          <a:latin typeface="Calibri"/>
                          <a:ea typeface="Times New Roman"/>
                          <a:cs typeface="Times New Roman"/>
                        </a:rPr>
                        <a:t>new text</a:t>
                      </a:r>
                      <a:r>
                        <a:rPr lang="en-US" sz="800" b="1" u="sng" dirty="0" smtClean="0">
                          <a:solidFill>
                            <a:schemeClr val="tx1"/>
                          </a:solidFill>
                          <a:effectLst/>
                          <a:latin typeface="Calibri"/>
                          <a:ea typeface="Times New Roman"/>
                          <a:cs typeface="Times New Roman"/>
                        </a:rPr>
                        <a:t>)</a:t>
                      </a:r>
                      <a:r>
                        <a:rPr lang="en-US" sz="800" b="1" dirty="0" smtClean="0">
                          <a:solidFill>
                            <a:schemeClr val="tx1"/>
                          </a:solidFill>
                          <a:effectLst/>
                          <a:latin typeface="Calibri"/>
                          <a:ea typeface="Times New Roman"/>
                          <a:cs typeface="Times New Roman"/>
                        </a:rPr>
                        <a:t>.</a:t>
                      </a:r>
                      <a:r>
                        <a:rPr lang="en-US" sz="800" b="1" dirty="0" smtClean="0">
                          <a:solidFill>
                            <a:schemeClr val="tx1"/>
                          </a:solidFill>
                          <a:effectLst/>
                          <a:latin typeface="+mn-lt"/>
                          <a:ea typeface="Calibri"/>
                          <a:cs typeface="Times New Roman"/>
                        </a:rPr>
                        <a:t> </a:t>
                      </a:r>
                    </a:p>
                    <a:p>
                      <a:pPr marL="0" marR="0" indent="0" algn="l" defTabSz="1018809" rtl="0" eaLnBrk="1" fontAlgn="auto" latinLnBrk="0" hangingPunct="1">
                        <a:lnSpc>
                          <a:spcPct val="115000"/>
                        </a:lnSpc>
                        <a:spcBef>
                          <a:spcPts val="0"/>
                        </a:spcBef>
                        <a:spcAft>
                          <a:spcPts val="0"/>
                        </a:spcAft>
                        <a:buClrTx/>
                        <a:buSzTx/>
                        <a:buFontTx/>
                        <a:buNone/>
                        <a:tabLst/>
                        <a:defRPr/>
                      </a:pPr>
                      <a:endParaRPr lang="en-US" sz="800" b="1" dirty="0" smtClean="0">
                        <a:solidFill>
                          <a:schemeClr val="tx1"/>
                        </a:solidFill>
                        <a:effectLst/>
                        <a:latin typeface="+mn-lt"/>
                        <a:ea typeface="Calibri"/>
                        <a:cs typeface="Times New Roman"/>
                      </a:endParaRPr>
                    </a:p>
                    <a:p>
                      <a:pPr marL="0" marR="0" indent="0" algn="l" defTabSz="1018809" rtl="0" eaLnBrk="1" fontAlgn="auto" latinLnBrk="0" hangingPunct="1">
                        <a:lnSpc>
                          <a:spcPct val="115000"/>
                        </a:lnSpc>
                        <a:spcBef>
                          <a:spcPts val="0"/>
                        </a:spcBef>
                        <a:spcAft>
                          <a:spcPts val="0"/>
                        </a:spcAft>
                        <a:buClrTx/>
                        <a:buSzTx/>
                        <a:buFontTx/>
                        <a:buNone/>
                        <a:tabLst/>
                        <a:defRPr/>
                      </a:pPr>
                      <a:r>
                        <a:rPr lang="en-US" sz="800" b="1" dirty="0" smtClean="0">
                          <a:solidFill>
                            <a:schemeClr val="tx1"/>
                          </a:solidFill>
                          <a:effectLst/>
                          <a:latin typeface="+mn-lt"/>
                          <a:ea typeface="Calibri"/>
                          <a:cs typeface="Times New Roman"/>
                        </a:rPr>
                        <a:t>SELECTED</a:t>
                      </a:r>
                      <a:r>
                        <a:rPr lang="en-US" sz="800" b="1" baseline="0" dirty="0" smtClean="0">
                          <a:solidFill>
                            <a:schemeClr val="tx1"/>
                          </a:solidFill>
                          <a:effectLst/>
                          <a:latin typeface="+mn-lt"/>
                          <a:ea typeface="Calibri"/>
                          <a:cs typeface="Times New Roman"/>
                        </a:rPr>
                        <a:t> RESPONSE #6</a:t>
                      </a:r>
                      <a:endParaRPr lang="en-US" sz="800" dirty="0" smtClean="0">
                        <a:solidFill>
                          <a:schemeClr val="tx1"/>
                        </a:solidFill>
                        <a:effectLst/>
                        <a:latin typeface="+mn-lt"/>
                        <a:ea typeface="Calibri"/>
                        <a:cs typeface="Times New Roman"/>
                      </a:endParaRPr>
                    </a:p>
                  </a:txBody>
                  <a:tcPr marL="33440" marR="3344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dirty="0">
                          <a:effectLst/>
                          <a:latin typeface="Calibri"/>
                          <a:ea typeface="Times New Roman"/>
                          <a:cs typeface="Times New Roman"/>
                        </a:rPr>
                        <a:t>Analyze (organize facts, examples or details graphically) the interrelationship between character change and plot resolution.</a:t>
                      </a:r>
                      <a:endParaRPr lang="en-US" sz="800" dirty="0">
                        <a:effectLst/>
                        <a:latin typeface="Calibri"/>
                        <a:ea typeface="Calibri"/>
                        <a:cs typeface="Times New Roman"/>
                      </a:endParaRPr>
                    </a:p>
                  </a:txBody>
                  <a:tcPr marL="33440" marR="3344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a:effectLst/>
                          <a:latin typeface="Calibri"/>
                          <a:ea typeface="Times New Roman"/>
                          <a:cs typeface="Times New Roman"/>
                        </a:rPr>
                        <a:t>Cite evidence to evaluate the </a:t>
                      </a:r>
                      <a:r>
                        <a:rPr lang="en-US" sz="800" u="sng">
                          <a:effectLst/>
                          <a:latin typeface="Calibri"/>
                          <a:ea typeface="Times New Roman"/>
                          <a:cs typeface="Times New Roman"/>
                        </a:rPr>
                        <a:t>logic or reasoning</a:t>
                      </a:r>
                      <a:r>
                        <a:rPr lang="en-US" sz="800">
                          <a:effectLst/>
                          <a:latin typeface="Calibri"/>
                          <a:ea typeface="Times New Roman"/>
                          <a:cs typeface="Times New Roman"/>
                        </a:rPr>
                        <a:t> of plot development. </a:t>
                      </a:r>
                      <a:endParaRPr lang="en-US" sz="800">
                        <a:effectLst/>
                        <a:latin typeface="Calibri"/>
                        <a:ea typeface="Calibri"/>
                        <a:cs typeface="Times New Roman"/>
                      </a:endParaRPr>
                    </a:p>
                  </a:txBody>
                  <a:tcPr marL="33440" marR="3344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effectLst/>
                          <a:latin typeface="Calibri"/>
                          <a:ea typeface="Times New Roman"/>
                          <a:cs typeface="Times New Roman"/>
                        </a:rPr>
                        <a:t>Synthesize information within a series of episodes to prove a theory or conclusion of why a plot unfolded as it did and what may have happened differently.</a:t>
                      </a:r>
                      <a:endParaRPr lang="en-US" sz="800" dirty="0">
                        <a:effectLst/>
                        <a:latin typeface="Calibri"/>
                        <a:ea typeface="Calibri"/>
                        <a:cs typeface="Times New Roman"/>
                      </a:endParaRPr>
                    </a:p>
                  </a:txBody>
                  <a:tcPr marL="33440" marR="3344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effectLst/>
                          <a:latin typeface="Calibri"/>
                          <a:ea typeface="Times New Roman"/>
                          <a:cs typeface="Times New Roman"/>
                        </a:rPr>
                        <a:t>Justify how a character responds or changes as the plot moves </a:t>
                      </a:r>
                      <a:r>
                        <a:rPr lang="en-US" sz="800" b="1" dirty="0" smtClean="0">
                          <a:effectLst/>
                          <a:latin typeface="Calibri"/>
                          <a:ea typeface="Times New Roman"/>
                          <a:cs typeface="Times New Roman"/>
                        </a:rPr>
                        <a:t>toward </a:t>
                      </a:r>
                      <a:r>
                        <a:rPr lang="en-US" sz="800" b="1" dirty="0">
                          <a:effectLst/>
                          <a:latin typeface="Calibri"/>
                          <a:ea typeface="Times New Roman"/>
                          <a:cs typeface="Times New Roman"/>
                        </a:rPr>
                        <a:t>a resolution</a:t>
                      </a:r>
                      <a:r>
                        <a:rPr lang="en-US" sz="800" b="1" dirty="0" smtClean="0">
                          <a:effectLst/>
                          <a:latin typeface="Calibri"/>
                          <a:ea typeface="Times New Roman"/>
                          <a:cs typeface="Times New Roman"/>
                        </a:rPr>
                        <a:t>.</a:t>
                      </a:r>
                    </a:p>
                    <a:p>
                      <a:pPr marL="0" marR="0" algn="l">
                        <a:lnSpc>
                          <a:spcPct val="115000"/>
                        </a:lnSpc>
                        <a:spcBef>
                          <a:spcPts val="0"/>
                        </a:spcBef>
                        <a:spcAft>
                          <a:spcPts val="0"/>
                        </a:spcAft>
                      </a:pPr>
                      <a:endParaRPr lang="en-US" sz="800" b="1" dirty="0" smtClean="0">
                        <a:effectLst/>
                        <a:latin typeface="Calibri"/>
                        <a:ea typeface="Times New Roman"/>
                        <a:cs typeface="Times New Roman"/>
                      </a:endParaRPr>
                    </a:p>
                    <a:p>
                      <a:pPr marL="0" marR="0" indent="0" algn="l" defTabSz="1018809" rtl="0" eaLnBrk="1" fontAlgn="auto" latinLnBrk="0" hangingPunct="1">
                        <a:lnSpc>
                          <a:spcPct val="115000"/>
                        </a:lnSpc>
                        <a:spcBef>
                          <a:spcPts val="0"/>
                        </a:spcBef>
                        <a:spcAft>
                          <a:spcPts val="0"/>
                        </a:spcAft>
                        <a:buClrTx/>
                        <a:buSzTx/>
                        <a:buFontTx/>
                        <a:buNone/>
                        <a:tabLst/>
                        <a:defRPr/>
                      </a:pPr>
                      <a:r>
                        <a:rPr lang="en-US" sz="800" b="1" dirty="0" smtClean="0">
                          <a:solidFill>
                            <a:schemeClr val="tx1"/>
                          </a:solidFill>
                          <a:effectLst/>
                          <a:latin typeface="+mn-lt"/>
                          <a:ea typeface="Calibri"/>
                          <a:cs typeface="Times New Roman"/>
                        </a:rPr>
                        <a:t>CONSTRUCTED </a:t>
                      </a:r>
                      <a:r>
                        <a:rPr lang="en-US" sz="800" b="1" baseline="0" dirty="0" smtClean="0">
                          <a:solidFill>
                            <a:schemeClr val="tx1"/>
                          </a:solidFill>
                          <a:effectLst/>
                          <a:latin typeface="+mn-lt"/>
                          <a:ea typeface="Calibri"/>
                          <a:cs typeface="Times New Roman"/>
                        </a:rPr>
                        <a:t>RESPONSE #8</a:t>
                      </a:r>
                      <a:endParaRPr lang="en-US" sz="800" dirty="0" smtClean="0">
                        <a:solidFill>
                          <a:schemeClr val="tx1"/>
                        </a:solidFill>
                        <a:effectLst/>
                        <a:latin typeface="+mn-lt"/>
                        <a:ea typeface="Calibri"/>
                        <a:cs typeface="Times New Roman"/>
                      </a:endParaRPr>
                    </a:p>
                    <a:p>
                      <a:pPr marL="0" marR="0" algn="l">
                        <a:lnSpc>
                          <a:spcPct val="115000"/>
                        </a:lnSpc>
                        <a:spcBef>
                          <a:spcPts val="0"/>
                        </a:spcBef>
                        <a:spcAft>
                          <a:spcPts val="0"/>
                        </a:spcAft>
                      </a:pPr>
                      <a:endParaRPr lang="en-US" sz="800" dirty="0">
                        <a:effectLst/>
                        <a:latin typeface="Calibri"/>
                        <a:ea typeface="Calibri"/>
                        <a:cs typeface="Times New Roman"/>
                      </a:endParaRPr>
                    </a:p>
                  </a:txBody>
                  <a:tcPr marL="33440" marR="3344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gridSpan="2">
                  <a:txBody>
                    <a:bodyPr/>
                    <a:lstStyle/>
                    <a:p>
                      <a:pPr marL="0" marR="0" algn="l">
                        <a:lnSpc>
                          <a:spcPct val="115000"/>
                        </a:lnSpc>
                        <a:spcBef>
                          <a:spcPts val="0"/>
                        </a:spcBef>
                        <a:spcAft>
                          <a:spcPts val="0"/>
                        </a:spcAft>
                      </a:pPr>
                      <a:r>
                        <a:rPr lang="en-US" sz="800" b="1" u="sng" dirty="0">
                          <a:effectLst/>
                          <a:latin typeface="Calibri"/>
                          <a:ea typeface="Times New Roman"/>
                          <a:cs typeface="Times New Roman"/>
                        </a:rPr>
                        <a:t>RL.6.3</a:t>
                      </a:r>
                      <a:r>
                        <a:rPr lang="en-US" sz="800" dirty="0">
                          <a:effectLst/>
                          <a:latin typeface="Calibri"/>
                          <a:ea typeface="Times New Roman"/>
                          <a:cs typeface="Times New Roman"/>
                        </a:rPr>
                        <a:t> </a:t>
                      </a:r>
                      <a:r>
                        <a:rPr lang="en-US" sz="800" dirty="0">
                          <a:effectLst/>
                          <a:latin typeface="Calibri"/>
                          <a:ea typeface="Calibri"/>
                          <a:cs typeface="Helvetica"/>
                        </a:rPr>
                        <a:t>Describe how a particular story’s or drama’s plot unfolds in a series of episodes as well as how the characters respond or change as the plot moves </a:t>
                      </a:r>
                      <a:r>
                        <a:rPr lang="en-US" sz="800" dirty="0" smtClean="0">
                          <a:effectLst/>
                          <a:latin typeface="Calibri"/>
                          <a:ea typeface="Calibri"/>
                          <a:cs typeface="Helvetica"/>
                        </a:rPr>
                        <a:t>toward </a:t>
                      </a:r>
                      <a:r>
                        <a:rPr lang="en-US" sz="800" dirty="0">
                          <a:effectLst/>
                          <a:latin typeface="Calibri"/>
                          <a:ea typeface="Calibri"/>
                          <a:cs typeface="Helvetica"/>
                        </a:rPr>
                        <a:t>a resolution.</a:t>
                      </a:r>
                      <a:endParaRPr lang="en-US" sz="800" dirty="0">
                        <a:effectLst/>
                        <a:latin typeface="Calibri"/>
                        <a:ea typeface="Calibri"/>
                        <a:cs typeface="Times New Roman"/>
                      </a:endParaRPr>
                    </a:p>
                  </a:txBody>
                  <a:tcPr marL="33440" marR="33440" marT="0" marB="0">
                    <a:lnL w="12700" cap="flat" cmpd="sng" algn="ctr">
                      <a:solidFill>
                        <a:srgbClr val="A6A6A6"/>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hMerge="1">
                  <a:txBody>
                    <a:bodyPr/>
                    <a:lstStyle/>
                    <a:p>
                      <a:endParaRPr lang="en-US"/>
                    </a:p>
                  </a:txBody>
                  <a:tcPr/>
                </a:tc>
              </a:tr>
            </a:tbl>
          </a:graphicData>
        </a:graphic>
      </p:graphicFrame>
      <p:sp>
        <p:nvSpPr>
          <p:cNvPr id="9" name="Rectangle 8"/>
          <p:cNvSpPr/>
          <p:nvPr/>
        </p:nvSpPr>
        <p:spPr>
          <a:xfrm>
            <a:off x="2184046" y="3124200"/>
            <a:ext cx="711554" cy="207074"/>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p>
            <a:pPr algn="ctr"/>
            <a:endParaRPr lang="en-US" dirty="0"/>
          </a:p>
        </p:txBody>
      </p:sp>
      <p:sp>
        <p:nvSpPr>
          <p:cNvPr id="12" name="Rectangle 11"/>
          <p:cNvSpPr/>
          <p:nvPr/>
        </p:nvSpPr>
        <p:spPr>
          <a:xfrm>
            <a:off x="2819399" y="7162800"/>
            <a:ext cx="609601"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p>
            <a:pPr algn="ctr"/>
            <a:endParaRPr lang="en-US" dirty="0"/>
          </a:p>
        </p:txBody>
      </p:sp>
    </p:spTree>
    <p:extLst>
      <p:ext uri="{BB962C8B-B14F-4D97-AF65-F5344CB8AC3E}">
        <p14:creationId xmlns:p14="http://schemas.microsoft.com/office/powerpoint/2010/main" val="2595629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8</a:t>
            </a:fld>
            <a:endParaRPr lang="en-US" dirty="0"/>
          </a:p>
        </p:txBody>
      </p:sp>
      <p:sp>
        <p:nvSpPr>
          <p:cNvPr id="11" name="Rectangle 10"/>
          <p:cNvSpPr/>
          <p:nvPr/>
        </p:nvSpPr>
        <p:spPr>
          <a:xfrm>
            <a:off x="323850" y="380240"/>
            <a:ext cx="7124700" cy="1143760"/>
          </a:xfrm>
          <a:prstGeom prst="rect">
            <a:avLst/>
          </a:prstGeom>
        </p:spPr>
        <p:txBody>
          <a:bodyPr wrap="square" lIns="96371" tIns="48186" rIns="96371" bIns="48186">
            <a:spAutoFit/>
          </a:bodyPr>
          <a:lstStyle/>
          <a:p>
            <a:r>
              <a:rPr lang="en-US" sz="1700" b="1" dirty="0"/>
              <a:t>Quarter One </a:t>
            </a:r>
            <a:r>
              <a:rPr lang="en-US" sz="1700" dirty="0"/>
              <a:t>Reading Informational Learning Progressions.  </a:t>
            </a:r>
          </a:p>
          <a:p>
            <a:r>
              <a:rPr lang="en-US" sz="1700" dirty="0"/>
              <a:t>The indicated boxes highlighted </a:t>
            </a:r>
            <a:r>
              <a:rPr lang="en-US" sz="1700" b="1" i="1" dirty="0"/>
              <a:t>before the standard</a:t>
            </a:r>
            <a:r>
              <a:rPr lang="en-US" sz="1700" dirty="0"/>
              <a:t>, are assessed on this pre-assessment. The standard itself is assessed on the Common Formative Assessment (CFA) at the end of each quarter.</a:t>
            </a:r>
          </a:p>
        </p:txBody>
      </p:sp>
      <p:sp>
        <p:nvSpPr>
          <p:cNvPr id="13" name="Rectangle 12"/>
          <p:cNvSpPr/>
          <p:nvPr/>
        </p:nvSpPr>
        <p:spPr>
          <a:xfrm>
            <a:off x="2347910" y="7343776"/>
            <a:ext cx="890588" cy="15965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p>
            <a:pPr algn="ct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077661419"/>
              </p:ext>
            </p:extLst>
          </p:nvPr>
        </p:nvGraphicFramePr>
        <p:xfrm>
          <a:off x="388938" y="1539317"/>
          <a:ext cx="6994524" cy="1542288"/>
        </p:xfrm>
        <a:graphic>
          <a:graphicData uri="http://schemas.openxmlformats.org/drawingml/2006/table">
            <a:tbl>
              <a:tblPr firstRow="1" firstCol="1" bandRow="1"/>
              <a:tblGrid>
                <a:gridCol w="788727"/>
                <a:gridCol w="837880"/>
                <a:gridCol w="823020"/>
                <a:gridCol w="986480"/>
                <a:gridCol w="968191"/>
                <a:gridCol w="1089358"/>
                <a:gridCol w="1500868"/>
              </a:tblGrid>
              <a:tr h="136226">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3822" marR="33822" marT="0" marB="0" anchor="ctr">
                    <a:lnL w="12700" cap="flat" cmpd="sng" algn="ctr">
                      <a:solidFill>
                        <a:schemeClr val="bg1">
                          <a:lumMod val="50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Kc</a:t>
                      </a:r>
                      <a:endParaRPr lang="en-US" sz="800">
                        <a:effectLst/>
                        <a:latin typeface="Calibri"/>
                        <a:ea typeface="Calibri"/>
                        <a:cs typeface="Times New Roman"/>
                      </a:endParaRPr>
                    </a:p>
                  </a:txBody>
                  <a:tcPr marL="33822" marR="3382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Cf</a:t>
                      </a:r>
                      <a:endParaRPr lang="en-US" sz="800">
                        <a:effectLst/>
                        <a:latin typeface="Calibri"/>
                        <a:ea typeface="Calibri"/>
                        <a:cs typeface="Times New Roman"/>
                      </a:endParaRPr>
                    </a:p>
                  </a:txBody>
                  <a:tcPr marL="33822" marR="3382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Ch</a:t>
                      </a:r>
                      <a:endParaRPr lang="en-US" sz="800">
                        <a:effectLst/>
                        <a:latin typeface="Calibri"/>
                        <a:ea typeface="Calibri"/>
                        <a:cs typeface="Times New Roman"/>
                      </a:endParaRPr>
                    </a:p>
                  </a:txBody>
                  <a:tcPr marL="33822" marR="3382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 DOK 2 -Cj</a:t>
                      </a:r>
                      <a:endParaRPr lang="en-US" sz="800">
                        <a:effectLst/>
                        <a:latin typeface="Calibri"/>
                        <a:ea typeface="Calibri"/>
                        <a:cs typeface="Times New Roman"/>
                      </a:endParaRPr>
                    </a:p>
                  </a:txBody>
                  <a:tcPr marL="33822" marR="3382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Cl</a:t>
                      </a:r>
                      <a:endParaRPr lang="en-US" sz="800">
                        <a:effectLst/>
                        <a:latin typeface="Calibri"/>
                        <a:ea typeface="Calibri"/>
                        <a:cs typeface="Times New Roman"/>
                      </a:endParaRPr>
                    </a:p>
                  </a:txBody>
                  <a:tcPr marL="33822" marR="33822"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3822" marR="33822" marT="0" marB="0" anchor="ctr">
                    <a:lnL w="12700" cap="flat" cmpd="sng" algn="ctr">
                      <a:solidFill>
                        <a:srgbClr val="A6A6A6"/>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518600">
                <a:tc>
                  <a:txBody>
                    <a:bodyPr/>
                    <a:lstStyle/>
                    <a:p>
                      <a:pPr marL="0" marR="0" algn="l">
                        <a:lnSpc>
                          <a:spcPct val="115000"/>
                        </a:lnSpc>
                        <a:spcBef>
                          <a:spcPts val="0"/>
                        </a:spcBef>
                        <a:spcAft>
                          <a:spcPts val="0"/>
                        </a:spcAft>
                      </a:pPr>
                      <a:r>
                        <a:rPr lang="en-US" sz="800">
                          <a:effectLst/>
                          <a:latin typeface="Calibri"/>
                          <a:ea typeface="Times New Roman"/>
                          <a:cs typeface="Times New Roman"/>
                        </a:rPr>
                        <a:t>Recalls facts or examples explicit in text (previously read and discussed in</a:t>
                      </a:r>
                      <a:endParaRPr lang="en-US" sz="800">
                        <a:effectLst/>
                        <a:latin typeface="Calibri"/>
                        <a:ea typeface="Calibri"/>
                        <a:cs typeface="Times New Roman"/>
                      </a:endParaRPr>
                    </a:p>
                    <a:p>
                      <a:pPr marL="0" marR="0" algn="l">
                        <a:lnSpc>
                          <a:spcPct val="115000"/>
                        </a:lnSpc>
                        <a:spcBef>
                          <a:spcPts val="0"/>
                        </a:spcBef>
                        <a:spcAft>
                          <a:spcPts val="0"/>
                        </a:spcAft>
                      </a:pPr>
                      <a:r>
                        <a:rPr lang="en-US" sz="800">
                          <a:effectLst/>
                          <a:latin typeface="Calibri"/>
                          <a:ea typeface="Times New Roman"/>
                          <a:cs typeface="Times New Roman"/>
                        </a:rPr>
                        <a:t>class).</a:t>
                      </a:r>
                      <a:endParaRPr lang="en-US" sz="800">
                        <a:effectLst/>
                        <a:latin typeface="Calibri"/>
                        <a:ea typeface="Calibri"/>
                        <a:cs typeface="Times New Roman"/>
                      </a:endParaRPr>
                    </a:p>
                  </a:txBody>
                  <a:tcPr marL="33822" marR="33822" marT="0" marB="0">
                    <a:lnL w="12700" cap="flat" cmpd="sng" algn="ctr">
                      <a:solidFill>
                        <a:schemeClr val="bg1">
                          <a:lumMod val="50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effectLst/>
                          <a:latin typeface="Calibri"/>
                          <a:ea typeface="Times New Roman"/>
                          <a:cs typeface="Times New Roman"/>
                        </a:rPr>
                        <a:t>Define – Understanding meaning of Standard Academic Language: analysis, textual evidence, “drawn from,” inferences, explicitly and cite.</a:t>
                      </a:r>
                      <a:endParaRPr lang="en-US" sz="800" dirty="0">
                        <a:effectLst/>
                        <a:latin typeface="Calibri"/>
                        <a:ea typeface="Calibri"/>
                        <a:cs typeface="Times New Roman"/>
                      </a:endParaRPr>
                    </a:p>
                  </a:txBody>
                  <a:tcPr marL="33822" marR="3382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effectLst/>
                          <a:latin typeface="Calibri"/>
                          <a:ea typeface="Times New Roman"/>
                          <a:cs typeface="Times New Roman"/>
                        </a:rPr>
                        <a:t>Answers who, what, where, when or how questions citing text as evidence (previously read and discussed in class</a:t>
                      </a:r>
                      <a:r>
                        <a:rPr lang="en-US" sz="800" b="1" dirty="0" smtClean="0">
                          <a:effectLst/>
                          <a:latin typeface="Calibri"/>
                          <a:ea typeface="Times New Roman"/>
                          <a:cs typeface="Times New Roman"/>
                        </a:rPr>
                        <a:t>).</a:t>
                      </a:r>
                    </a:p>
                    <a:p>
                      <a:pPr marL="0" marR="0" algn="l">
                        <a:lnSpc>
                          <a:spcPct val="115000"/>
                        </a:lnSpc>
                        <a:spcBef>
                          <a:spcPts val="0"/>
                        </a:spcBef>
                        <a:spcAft>
                          <a:spcPts val="0"/>
                        </a:spcAft>
                      </a:pPr>
                      <a:r>
                        <a:rPr lang="en-US" sz="800" b="1" dirty="0" smtClean="0">
                          <a:effectLst/>
                          <a:latin typeface="Calibri"/>
                          <a:ea typeface="Calibri"/>
                          <a:cs typeface="Times New Roman"/>
                        </a:rPr>
                        <a:t>NOT ASSESSED</a:t>
                      </a:r>
                      <a:endParaRPr lang="en-US" sz="800" dirty="0">
                        <a:effectLst/>
                        <a:latin typeface="Calibri"/>
                        <a:ea typeface="Calibri"/>
                        <a:cs typeface="Times New Roman"/>
                      </a:endParaRPr>
                    </a:p>
                  </a:txBody>
                  <a:tcPr marL="33822" marR="3382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200"/>
                        </a:spcAft>
                      </a:pPr>
                      <a:r>
                        <a:rPr lang="en-US" sz="800" u="sng" dirty="0">
                          <a:solidFill>
                            <a:schemeClr val="tx1"/>
                          </a:solidFill>
                          <a:effectLst/>
                          <a:latin typeface="Calibri"/>
                          <a:ea typeface="Times New Roman"/>
                          <a:cs typeface="Times New Roman"/>
                        </a:rPr>
                        <a:t>Concept Development</a:t>
                      </a:r>
                      <a:r>
                        <a:rPr lang="en-US" sz="800" dirty="0">
                          <a:solidFill>
                            <a:schemeClr val="tx1"/>
                          </a:solidFill>
                          <a:effectLst/>
                          <a:latin typeface="Calibri"/>
                          <a:ea typeface="Times New Roman"/>
                          <a:cs typeface="Times New Roman"/>
                        </a:rPr>
                        <a:t> Students understand that analysis means looking at text evidence to draw a conclusion or inference.  </a:t>
                      </a:r>
                      <a:endParaRPr lang="en-US" sz="800" dirty="0">
                        <a:solidFill>
                          <a:schemeClr val="tx1"/>
                        </a:solidFill>
                        <a:effectLst/>
                        <a:latin typeface="Calibri"/>
                        <a:ea typeface="Calibri"/>
                        <a:cs typeface="Times New Roman"/>
                      </a:endParaRPr>
                    </a:p>
                  </a:txBody>
                  <a:tcPr marL="33822" marR="3382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200"/>
                        </a:spcAft>
                      </a:pPr>
                      <a:r>
                        <a:rPr lang="en-US" sz="800" b="1" dirty="0">
                          <a:solidFill>
                            <a:schemeClr val="tx1"/>
                          </a:solidFill>
                          <a:effectLst/>
                          <a:latin typeface="Calibri"/>
                          <a:ea typeface="Times New Roman"/>
                          <a:cs typeface="Times New Roman"/>
                        </a:rPr>
                        <a:t>Make basic (explicit) inferences drawn from the text</a:t>
                      </a:r>
                      <a:r>
                        <a:rPr lang="en-US" sz="800" b="1" dirty="0" smtClean="0">
                          <a:solidFill>
                            <a:schemeClr val="tx1"/>
                          </a:solidFill>
                          <a:effectLst/>
                          <a:latin typeface="Calibri"/>
                          <a:ea typeface="Times New Roman"/>
                          <a:cs typeface="Times New Roman"/>
                        </a:rPr>
                        <a:t>.</a:t>
                      </a:r>
                    </a:p>
                    <a:p>
                      <a:pPr marL="0" marR="0" indent="0" algn="l" defTabSz="1018809" rtl="0" eaLnBrk="1" fontAlgn="auto" latinLnBrk="0" hangingPunct="1">
                        <a:lnSpc>
                          <a:spcPct val="115000"/>
                        </a:lnSpc>
                        <a:spcBef>
                          <a:spcPts val="0"/>
                        </a:spcBef>
                        <a:spcAft>
                          <a:spcPts val="1200"/>
                        </a:spcAft>
                        <a:buClrTx/>
                        <a:buSzTx/>
                        <a:buFontTx/>
                        <a:buNone/>
                        <a:tabLst/>
                        <a:defRPr/>
                      </a:pPr>
                      <a:r>
                        <a:rPr lang="en-US" sz="800" b="1" dirty="0" smtClean="0">
                          <a:solidFill>
                            <a:schemeClr val="tx1"/>
                          </a:solidFill>
                          <a:effectLst/>
                          <a:latin typeface="+mn-lt"/>
                          <a:ea typeface="Calibri"/>
                          <a:cs typeface="Times New Roman"/>
                        </a:rPr>
                        <a:t>SELECTED</a:t>
                      </a:r>
                      <a:r>
                        <a:rPr lang="en-US" sz="800" b="1" baseline="0" dirty="0" smtClean="0">
                          <a:solidFill>
                            <a:schemeClr val="tx1"/>
                          </a:solidFill>
                          <a:effectLst/>
                          <a:latin typeface="+mn-lt"/>
                          <a:ea typeface="Calibri"/>
                          <a:cs typeface="Times New Roman"/>
                        </a:rPr>
                        <a:t> RESPONSE #9</a:t>
                      </a:r>
                      <a:endParaRPr lang="en-US" sz="800" dirty="0" smtClean="0">
                        <a:solidFill>
                          <a:schemeClr val="tx1"/>
                        </a:solidFill>
                        <a:effectLst/>
                        <a:latin typeface="+mn-lt"/>
                        <a:ea typeface="Calibri"/>
                        <a:cs typeface="Times New Roman"/>
                      </a:endParaRPr>
                    </a:p>
                    <a:p>
                      <a:pPr marL="0" marR="0" algn="l">
                        <a:lnSpc>
                          <a:spcPct val="115000"/>
                        </a:lnSpc>
                        <a:spcBef>
                          <a:spcPts val="0"/>
                        </a:spcBef>
                        <a:spcAft>
                          <a:spcPts val="1200"/>
                        </a:spcAft>
                      </a:pPr>
                      <a:endParaRPr lang="en-US" sz="800" dirty="0">
                        <a:solidFill>
                          <a:schemeClr val="tx1"/>
                        </a:solidFill>
                        <a:effectLst/>
                        <a:latin typeface="Calibri"/>
                        <a:ea typeface="Calibri"/>
                        <a:cs typeface="Times New Roman"/>
                      </a:endParaRPr>
                    </a:p>
                  </a:txBody>
                  <a:tcPr marL="33822" marR="3382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dirty="0">
                          <a:solidFill>
                            <a:schemeClr val="tx1"/>
                          </a:solidFill>
                          <a:effectLst/>
                          <a:latin typeface="Calibri"/>
                          <a:ea typeface="Times New Roman"/>
                          <a:cs typeface="Times New Roman"/>
                        </a:rPr>
                        <a:t>Locate information to support analysis of explicit-implicit inferences</a:t>
                      </a:r>
                      <a:r>
                        <a:rPr lang="en-US" sz="800" b="1" dirty="0" smtClean="0">
                          <a:solidFill>
                            <a:schemeClr val="tx1"/>
                          </a:solidFill>
                          <a:effectLst/>
                          <a:latin typeface="Calibri"/>
                          <a:ea typeface="Times New Roman"/>
                          <a:cs typeface="Times New Roman"/>
                        </a:rPr>
                        <a:t>.</a:t>
                      </a:r>
                    </a:p>
                    <a:p>
                      <a:pPr marL="0" marR="0" algn="l">
                        <a:lnSpc>
                          <a:spcPct val="115000"/>
                        </a:lnSpc>
                        <a:spcBef>
                          <a:spcPts val="0"/>
                        </a:spcBef>
                        <a:spcAft>
                          <a:spcPts val="0"/>
                        </a:spcAft>
                      </a:pPr>
                      <a:endParaRPr lang="en-US" sz="800" b="1" dirty="0" smtClean="0">
                        <a:solidFill>
                          <a:schemeClr val="tx1"/>
                        </a:solidFill>
                        <a:effectLst/>
                        <a:latin typeface="Calibri"/>
                        <a:ea typeface="Times New Roman"/>
                        <a:cs typeface="Times New Roman"/>
                      </a:endParaRPr>
                    </a:p>
                    <a:p>
                      <a:pPr marL="0" marR="0" indent="0" algn="l" defTabSz="1018809" rtl="0" eaLnBrk="1" fontAlgn="auto" latinLnBrk="0" hangingPunct="1">
                        <a:lnSpc>
                          <a:spcPct val="115000"/>
                        </a:lnSpc>
                        <a:spcBef>
                          <a:spcPts val="0"/>
                        </a:spcBef>
                        <a:spcAft>
                          <a:spcPts val="0"/>
                        </a:spcAft>
                        <a:buClrTx/>
                        <a:buSzTx/>
                        <a:buFontTx/>
                        <a:buNone/>
                        <a:tabLst/>
                        <a:defRPr/>
                      </a:pPr>
                      <a:r>
                        <a:rPr lang="en-US" sz="800" b="1" dirty="0" smtClean="0">
                          <a:solidFill>
                            <a:schemeClr val="tx1"/>
                          </a:solidFill>
                          <a:effectLst/>
                          <a:latin typeface="+mn-lt"/>
                          <a:ea typeface="Calibri"/>
                          <a:cs typeface="Times New Roman"/>
                        </a:rPr>
                        <a:t>SELECTED</a:t>
                      </a:r>
                      <a:r>
                        <a:rPr lang="en-US" sz="800" b="1" baseline="0" dirty="0" smtClean="0">
                          <a:solidFill>
                            <a:schemeClr val="tx1"/>
                          </a:solidFill>
                          <a:effectLst/>
                          <a:latin typeface="+mn-lt"/>
                          <a:ea typeface="Calibri"/>
                          <a:cs typeface="Times New Roman"/>
                        </a:rPr>
                        <a:t> RESPONSE #10</a:t>
                      </a:r>
                      <a:endParaRPr lang="en-US" sz="800" dirty="0" smtClean="0">
                        <a:solidFill>
                          <a:schemeClr val="tx1"/>
                        </a:solidFill>
                        <a:effectLst/>
                        <a:latin typeface="+mn-lt"/>
                        <a:ea typeface="Calibri"/>
                        <a:cs typeface="Times New Roman"/>
                      </a:endParaRPr>
                    </a:p>
                    <a:p>
                      <a:pPr marL="0" marR="0" algn="l">
                        <a:lnSpc>
                          <a:spcPct val="115000"/>
                        </a:lnSpc>
                        <a:spcBef>
                          <a:spcPts val="0"/>
                        </a:spcBef>
                        <a:spcAft>
                          <a:spcPts val="0"/>
                        </a:spcAft>
                      </a:pPr>
                      <a:endParaRPr lang="en-US" sz="800" dirty="0">
                        <a:solidFill>
                          <a:schemeClr val="tx1"/>
                        </a:solidFill>
                        <a:effectLst/>
                        <a:latin typeface="Calibri"/>
                        <a:ea typeface="Calibri"/>
                        <a:cs typeface="Times New Roman"/>
                      </a:endParaRPr>
                    </a:p>
                  </a:txBody>
                  <a:tcPr marL="33822" marR="33822"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u="sng" dirty="0">
                          <a:effectLst/>
                          <a:latin typeface="Calibri"/>
                          <a:ea typeface="Times New Roman"/>
                          <a:cs typeface="Times New Roman"/>
                        </a:rPr>
                        <a:t>RI.6.1</a:t>
                      </a:r>
                      <a:r>
                        <a:rPr lang="en-US" sz="800" dirty="0">
                          <a:effectLst/>
                          <a:latin typeface="Calibri"/>
                          <a:ea typeface="Times New Roman"/>
                          <a:cs typeface="Times New Roman"/>
                        </a:rPr>
                        <a:t> </a:t>
                      </a:r>
                      <a:r>
                        <a:rPr lang="en-US" sz="800" dirty="0">
                          <a:effectLst/>
                          <a:latin typeface="Calibri"/>
                          <a:ea typeface="Calibri"/>
                          <a:cs typeface="Helvetica"/>
                        </a:rPr>
                        <a:t>Cite textual evidence to support analysis of what the text says explicitly as </a:t>
                      </a:r>
                      <a:r>
                        <a:rPr lang="en-US" sz="800" dirty="0" smtClean="0">
                          <a:effectLst/>
                          <a:latin typeface="Calibri"/>
                          <a:ea typeface="Calibri"/>
                          <a:cs typeface="Helvetica"/>
                        </a:rPr>
                        <a:t>well.</a:t>
                      </a:r>
                      <a:endParaRPr lang="en-US" sz="800" dirty="0">
                        <a:effectLst/>
                        <a:latin typeface="Calibri"/>
                        <a:ea typeface="Calibri"/>
                        <a:cs typeface="Times New Roman"/>
                      </a:endParaRPr>
                    </a:p>
                  </a:txBody>
                  <a:tcPr marL="33822" marR="33822" marT="0" marB="0">
                    <a:lnL w="12700" cap="flat" cmpd="sng" algn="ctr">
                      <a:solidFill>
                        <a:srgbClr val="A6A6A6"/>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4267366491"/>
              </p:ext>
            </p:extLst>
          </p:nvPr>
        </p:nvGraphicFramePr>
        <p:xfrm>
          <a:off x="388937" y="3392937"/>
          <a:ext cx="6994525" cy="2407920"/>
        </p:xfrm>
        <a:graphic>
          <a:graphicData uri="http://schemas.openxmlformats.org/drawingml/2006/table">
            <a:tbl>
              <a:tblPr firstRow="1" firstCol="1" bandRow="1"/>
              <a:tblGrid>
                <a:gridCol w="600688"/>
                <a:gridCol w="776170"/>
                <a:gridCol w="688428"/>
                <a:gridCol w="762671"/>
                <a:gridCol w="850412"/>
                <a:gridCol w="769420"/>
                <a:gridCol w="649058"/>
                <a:gridCol w="674930"/>
                <a:gridCol w="1222748"/>
              </a:tblGrid>
              <a:tr h="138742">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t>
                      </a:r>
                      <a:r>
                        <a:rPr lang="en-US" sz="800" dirty="0" err="1">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4446" marR="34446" marT="0" marB="0" anchor="ctr">
                    <a:lnL w="12700" cap="flat" cmpd="sng" algn="ctr">
                      <a:solidFill>
                        <a:schemeClr val="bg1">
                          <a:lumMod val="50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K</a:t>
                      </a:r>
                      <a:r>
                        <a:rPr lang="en-US" sz="800">
                          <a:solidFill>
                            <a:srgbClr val="000000"/>
                          </a:solidFill>
                          <a:effectLst/>
                          <a:latin typeface="Calibri"/>
                          <a:ea typeface="Times New Roman"/>
                          <a:cs typeface="Times New Roman"/>
                        </a:rPr>
                        <a:t>c</a:t>
                      </a:r>
                      <a:endParaRPr lang="en-US" sz="800">
                        <a:effectLst/>
                        <a:latin typeface="Calibri"/>
                        <a:ea typeface="Calibri"/>
                        <a:cs typeface="Times New Roman"/>
                      </a:endParaRPr>
                    </a:p>
                  </a:txBody>
                  <a:tcPr marL="34446" marR="3444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C</a:t>
                      </a:r>
                      <a:r>
                        <a:rPr lang="en-US" sz="800">
                          <a:solidFill>
                            <a:srgbClr val="000000"/>
                          </a:solidFill>
                          <a:effectLst/>
                          <a:latin typeface="Calibri"/>
                          <a:ea typeface="Times New Roman"/>
                          <a:cs typeface="Times New Roman"/>
                        </a:rPr>
                        <a:t>d</a:t>
                      </a:r>
                      <a:endParaRPr lang="en-US" sz="800">
                        <a:effectLst/>
                        <a:latin typeface="Calibri"/>
                        <a:ea typeface="Calibri"/>
                        <a:cs typeface="Times New Roman"/>
                      </a:endParaRPr>
                    </a:p>
                  </a:txBody>
                  <a:tcPr marL="34446" marR="3444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1 - C</a:t>
                      </a:r>
                      <a:r>
                        <a:rPr lang="en-US" sz="800">
                          <a:solidFill>
                            <a:srgbClr val="000000"/>
                          </a:solidFill>
                          <a:effectLst/>
                          <a:latin typeface="Calibri"/>
                          <a:ea typeface="Times New Roman"/>
                          <a:cs typeface="Times New Roman"/>
                        </a:rPr>
                        <a:t>f</a:t>
                      </a:r>
                      <a:endParaRPr lang="en-US" sz="800">
                        <a:effectLst/>
                        <a:latin typeface="Calibri"/>
                        <a:ea typeface="Calibri"/>
                        <a:cs typeface="Times New Roman"/>
                      </a:endParaRPr>
                    </a:p>
                  </a:txBody>
                  <a:tcPr marL="34446" marR="3444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C</a:t>
                      </a:r>
                      <a:r>
                        <a:rPr lang="en-US" sz="800">
                          <a:solidFill>
                            <a:srgbClr val="000000"/>
                          </a:solidFill>
                          <a:effectLst/>
                          <a:latin typeface="Calibri"/>
                          <a:ea typeface="Times New Roman"/>
                          <a:cs typeface="Times New Roman"/>
                        </a:rPr>
                        <a:t>h</a:t>
                      </a:r>
                      <a:endParaRPr lang="en-US" sz="800">
                        <a:effectLst/>
                        <a:latin typeface="Calibri"/>
                        <a:ea typeface="Calibri"/>
                        <a:cs typeface="Times New Roman"/>
                      </a:endParaRPr>
                    </a:p>
                  </a:txBody>
                  <a:tcPr marL="34446" marR="3444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C</a:t>
                      </a:r>
                      <a:r>
                        <a:rPr lang="en-US" sz="800">
                          <a:solidFill>
                            <a:srgbClr val="000000"/>
                          </a:solidFill>
                          <a:effectLst/>
                          <a:latin typeface="Calibri"/>
                          <a:ea typeface="Times New Roman"/>
                          <a:cs typeface="Times New Roman"/>
                        </a:rPr>
                        <a:t>i</a:t>
                      </a:r>
                      <a:endParaRPr lang="en-US" sz="800">
                        <a:effectLst/>
                        <a:latin typeface="Calibri"/>
                        <a:ea typeface="Calibri"/>
                        <a:cs typeface="Times New Roman"/>
                      </a:endParaRPr>
                    </a:p>
                  </a:txBody>
                  <a:tcPr marL="34446" marR="3444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DOK 2 - C</a:t>
                      </a:r>
                      <a:r>
                        <a:rPr lang="en-US" sz="800">
                          <a:solidFill>
                            <a:srgbClr val="000000"/>
                          </a:solidFill>
                          <a:effectLst/>
                          <a:latin typeface="Calibri"/>
                          <a:ea typeface="Times New Roman"/>
                          <a:cs typeface="Times New Roman"/>
                        </a:rPr>
                        <a:t>k</a:t>
                      </a:r>
                      <a:endParaRPr lang="en-US" sz="800">
                        <a:effectLst/>
                        <a:latin typeface="Calibri"/>
                        <a:ea typeface="Calibri"/>
                        <a:cs typeface="Times New Roman"/>
                      </a:endParaRPr>
                    </a:p>
                  </a:txBody>
                  <a:tcPr marL="34446" marR="3444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l</a:t>
                      </a:r>
                      <a:endParaRPr lang="en-US" sz="800" dirty="0">
                        <a:effectLst/>
                        <a:latin typeface="Calibri"/>
                        <a:ea typeface="Calibri"/>
                        <a:cs typeface="Times New Roman"/>
                      </a:endParaRPr>
                    </a:p>
                  </a:txBody>
                  <a:tcPr marL="34446" marR="34446"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4446" marR="34446" marT="0" marB="0" anchor="ctr">
                    <a:lnL w="12700" cap="flat" cmpd="sng" algn="ctr">
                      <a:solidFill>
                        <a:srgbClr val="A6A6A6"/>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616207">
                <a:tc>
                  <a:txBody>
                    <a:bodyPr/>
                    <a:lstStyle/>
                    <a:p>
                      <a:pPr marL="0" marR="0" algn="l">
                        <a:lnSpc>
                          <a:spcPct val="115000"/>
                        </a:lnSpc>
                        <a:spcBef>
                          <a:spcPts val="0"/>
                        </a:spcBef>
                        <a:spcAft>
                          <a:spcPts val="0"/>
                        </a:spcAft>
                      </a:pPr>
                      <a:r>
                        <a:rPr lang="en-US" sz="800">
                          <a:effectLst/>
                          <a:latin typeface="Calibri"/>
                          <a:ea typeface="Times New Roman"/>
                          <a:cs typeface="Times New Roman"/>
                        </a:rPr>
                        <a:t>Recall particular details about a central idea in a text previously read and discussed in class.</a:t>
                      </a:r>
                      <a:endParaRPr lang="en-US" sz="800">
                        <a:effectLst/>
                        <a:latin typeface="Calibri"/>
                        <a:ea typeface="Calibri"/>
                        <a:cs typeface="Times New Roman"/>
                      </a:endParaRPr>
                    </a:p>
                  </a:txBody>
                  <a:tcPr marL="34446" marR="34446" marT="0" marB="0">
                    <a:lnL w="12700" cap="flat" cmpd="sng" algn="ctr">
                      <a:solidFill>
                        <a:schemeClr val="bg1">
                          <a:lumMod val="50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a:effectLst/>
                          <a:latin typeface="Calibri"/>
                          <a:ea typeface="Times New Roman"/>
                          <a:cs typeface="Times New Roman"/>
                        </a:rPr>
                        <a:t>Define (understand terms) Standard Academic Language:  central idea, key details, summary, personal opinions and judgments, “distinguish from,” and conveyed.</a:t>
                      </a:r>
                      <a:endParaRPr lang="en-US" sz="800">
                        <a:effectLst/>
                        <a:latin typeface="Calibri"/>
                        <a:ea typeface="Calibri"/>
                        <a:cs typeface="Times New Roman"/>
                      </a:endParaRPr>
                    </a:p>
                  </a:txBody>
                  <a:tcPr marL="34446" marR="34446"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solidFill>
                            <a:schemeClr val="tx1"/>
                          </a:solidFill>
                          <a:effectLst/>
                          <a:latin typeface="Calibri"/>
                          <a:ea typeface="Times New Roman"/>
                          <a:cs typeface="Times New Roman"/>
                        </a:rPr>
                        <a:t>Identify particular details (from a list) supporting a central idea (as discussed in class).</a:t>
                      </a:r>
                      <a:endParaRPr lang="en-US" sz="800" dirty="0">
                        <a:solidFill>
                          <a:schemeClr val="tx1"/>
                        </a:solidFill>
                        <a:effectLst/>
                        <a:latin typeface="Calibri"/>
                        <a:ea typeface="Calibri"/>
                        <a:cs typeface="Times New Roman"/>
                      </a:endParaRPr>
                    </a:p>
                    <a:p>
                      <a:pPr marL="0" marR="0" algn="l">
                        <a:lnSpc>
                          <a:spcPct val="115000"/>
                        </a:lnSpc>
                        <a:spcBef>
                          <a:spcPts val="0"/>
                        </a:spcBef>
                        <a:spcAft>
                          <a:spcPts val="0"/>
                        </a:spcAft>
                      </a:pPr>
                      <a:r>
                        <a:rPr lang="en-US" sz="800" dirty="0">
                          <a:solidFill>
                            <a:schemeClr val="tx1"/>
                          </a:solidFill>
                          <a:effectLst/>
                          <a:latin typeface="Calibri"/>
                          <a:ea typeface="Times New Roman"/>
                          <a:cs typeface="Times New Roman"/>
                        </a:rPr>
                        <a:t> </a:t>
                      </a:r>
                      <a:endParaRPr lang="en-US" sz="800" dirty="0">
                        <a:solidFill>
                          <a:schemeClr val="tx1"/>
                        </a:solidFill>
                        <a:effectLst/>
                        <a:latin typeface="Calibri"/>
                        <a:ea typeface="Calibri"/>
                        <a:cs typeface="Times New Roman"/>
                      </a:endParaRPr>
                    </a:p>
                  </a:txBody>
                  <a:tcPr marL="34446" marR="34446"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200"/>
                        </a:spcAft>
                      </a:pPr>
                      <a:r>
                        <a:rPr lang="en-US" sz="800" b="1" dirty="0">
                          <a:solidFill>
                            <a:schemeClr val="tx1"/>
                          </a:solidFill>
                          <a:effectLst/>
                          <a:latin typeface="Calibri"/>
                          <a:ea typeface="Times New Roman"/>
                          <a:cs typeface="Times New Roman"/>
                        </a:rPr>
                        <a:t>Answers who, what, where, when or how questions about a central idea using supporting details as evidence (read and discussed in class</a:t>
                      </a:r>
                      <a:r>
                        <a:rPr lang="en-US" sz="800" b="1" dirty="0" smtClean="0">
                          <a:solidFill>
                            <a:schemeClr val="tx1"/>
                          </a:solidFill>
                          <a:effectLst/>
                          <a:latin typeface="Calibri"/>
                          <a:ea typeface="Times New Roman"/>
                          <a:cs typeface="Times New Roman"/>
                        </a:rPr>
                        <a:t>).</a:t>
                      </a:r>
                    </a:p>
                    <a:p>
                      <a:pPr marL="0" marR="0" indent="0" algn="l" defTabSz="1018809" rtl="0" eaLnBrk="1" fontAlgn="auto" latinLnBrk="0" hangingPunct="1">
                        <a:lnSpc>
                          <a:spcPct val="115000"/>
                        </a:lnSpc>
                        <a:spcBef>
                          <a:spcPts val="0"/>
                        </a:spcBef>
                        <a:spcAft>
                          <a:spcPts val="1200"/>
                        </a:spcAft>
                        <a:buClrTx/>
                        <a:buSzTx/>
                        <a:buFontTx/>
                        <a:buNone/>
                        <a:tabLst/>
                        <a:defRPr/>
                      </a:pPr>
                      <a:r>
                        <a:rPr lang="en-US" sz="800" b="1" dirty="0" smtClean="0">
                          <a:solidFill>
                            <a:schemeClr val="tx1"/>
                          </a:solidFill>
                          <a:effectLst/>
                          <a:latin typeface="+mn-lt"/>
                          <a:ea typeface="Calibri"/>
                          <a:cs typeface="Times New Roman"/>
                        </a:rPr>
                        <a:t>SELECTED</a:t>
                      </a:r>
                      <a:r>
                        <a:rPr lang="en-US" sz="800" b="1" baseline="0" dirty="0" smtClean="0">
                          <a:solidFill>
                            <a:schemeClr val="tx1"/>
                          </a:solidFill>
                          <a:effectLst/>
                          <a:latin typeface="+mn-lt"/>
                          <a:ea typeface="Calibri"/>
                          <a:cs typeface="Times New Roman"/>
                        </a:rPr>
                        <a:t> RESPONSE #11</a:t>
                      </a:r>
                      <a:endParaRPr lang="en-US" sz="800" dirty="0" smtClean="0">
                        <a:solidFill>
                          <a:schemeClr val="tx1"/>
                        </a:solidFill>
                        <a:effectLst/>
                        <a:latin typeface="+mn-lt"/>
                        <a:ea typeface="Calibri"/>
                        <a:cs typeface="Times New Roman"/>
                      </a:endParaRPr>
                    </a:p>
                    <a:p>
                      <a:pPr marL="0" marR="0" algn="l">
                        <a:lnSpc>
                          <a:spcPct val="115000"/>
                        </a:lnSpc>
                        <a:spcBef>
                          <a:spcPts val="0"/>
                        </a:spcBef>
                        <a:spcAft>
                          <a:spcPts val="1200"/>
                        </a:spcAft>
                      </a:pPr>
                      <a:endParaRPr lang="en-US" sz="800" dirty="0">
                        <a:solidFill>
                          <a:schemeClr val="tx1"/>
                        </a:solidFill>
                        <a:effectLst/>
                        <a:latin typeface="Calibri"/>
                        <a:ea typeface="Calibri"/>
                        <a:cs typeface="Times New Roman"/>
                      </a:endParaRPr>
                    </a:p>
                  </a:txBody>
                  <a:tcPr marL="34446" marR="34446"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u="sng" dirty="0">
                          <a:solidFill>
                            <a:schemeClr val="tx1"/>
                          </a:solidFill>
                          <a:effectLst/>
                          <a:latin typeface="Calibri"/>
                          <a:ea typeface="Times New Roman"/>
                          <a:cs typeface="Times New Roman"/>
                        </a:rPr>
                        <a:t>Concept Development   </a:t>
                      </a:r>
                      <a:endParaRPr lang="en-US" sz="800" dirty="0">
                        <a:solidFill>
                          <a:schemeClr val="tx1"/>
                        </a:solidFill>
                        <a:effectLst/>
                        <a:latin typeface="Calibri"/>
                        <a:ea typeface="Calibri"/>
                        <a:cs typeface="Times New Roman"/>
                      </a:endParaRPr>
                    </a:p>
                    <a:p>
                      <a:pPr marL="0" marR="0" algn="l">
                        <a:lnSpc>
                          <a:spcPct val="115000"/>
                        </a:lnSpc>
                        <a:spcBef>
                          <a:spcPts val="0"/>
                        </a:spcBef>
                        <a:spcAft>
                          <a:spcPts val="0"/>
                        </a:spcAft>
                      </a:pPr>
                      <a:r>
                        <a:rPr lang="en-US" sz="800" dirty="0">
                          <a:solidFill>
                            <a:schemeClr val="tx1"/>
                          </a:solidFill>
                          <a:effectLst/>
                          <a:latin typeface="Calibri"/>
                          <a:ea typeface="Times New Roman"/>
                          <a:cs typeface="Times New Roman"/>
                        </a:rPr>
                        <a:t>Students understand that particular details are more relevant in conveying a main idea.</a:t>
                      </a:r>
                      <a:endParaRPr lang="en-US" sz="800" dirty="0">
                        <a:solidFill>
                          <a:schemeClr val="tx1"/>
                        </a:solidFill>
                        <a:effectLst/>
                        <a:latin typeface="Calibri"/>
                        <a:ea typeface="Calibri"/>
                        <a:cs typeface="Times New Roman"/>
                      </a:endParaRPr>
                    </a:p>
                    <a:p>
                      <a:pPr marL="0" marR="0" algn="l">
                        <a:lnSpc>
                          <a:spcPct val="115000"/>
                        </a:lnSpc>
                        <a:spcBef>
                          <a:spcPts val="0"/>
                        </a:spcBef>
                        <a:spcAft>
                          <a:spcPts val="1200"/>
                        </a:spcAft>
                      </a:pPr>
                      <a:r>
                        <a:rPr lang="en-US" sz="800" u="none" strike="noStrike" dirty="0">
                          <a:solidFill>
                            <a:schemeClr val="tx1"/>
                          </a:solidFill>
                          <a:effectLst/>
                          <a:latin typeface="Calibri"/>
                          <a:ea typeface="Times New Roman"/>
                          <a:cs typeface="Times New Roman"/>
                        </a:rPr>
                        <a:t> </a:t>
                      </a:r>
                      <a:endParaRPr lang="en-US" sz="800" dirty="0">
                        <a:solidFill>
                          <a:schemeClr val="tx1"/>
                        </a:solidFill>
                        <a:effectLst/>
                        <a:latin typeface="Calibri"/>
                        <a:ea typeface="Calibri"/>
                        <a:cs typeface="Times New Roman"/>
                      </a:endParaRPr>
                    </a:p>
                  </a:txBody>
                  <a:tcPr marL="34446" marR="34446"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chemeClr val="tx1"/>
                          </a:solidFill>
                          <a:effectLst/>
                          <a:latin typeface="Calibri"/>
                          <a:ea typeface="Times New Roman"/>
                          <a:cs typeface="Times New Roman"/>
                        </a:rPr>
                        <a:t>Provide a summary of the text using key details (without personal opinions or judgments</a:t>
                      </a:r>
                      <a:r>
                        <a:rPr lang="en-US" sz="800" b="1" dirty="0" smtClean="0">
                          <a:solidFill>
                            <a:schemeClr val="tx1"/>
                          </a:solidFill>
                          <a:effectLst/>
                          <a:latin typeface="Calibri"/>
                          <a:ea typeface="Times New Roman"/>
                          <a:cs typeface="Times New Roman"/>
                        </a:rPr>
                        <a:t>).</a:t>
                      </a:r>
                    </a:p>
                    <a:p>
                      <a:pPr marL="0" marR="0" algn="l">
                        <a:lnSpc>
                          <a:spcPct val="115000"/>
                        </a:lnSpc>
                        <a:spcBef>
                          <a:spcPts val="0"/>
                        </a:spcBef>
                        <a:spcAft>
                          <a:spcPts val="0"/>
                        </a:spcAft>
                      </a:pPr>
                      <a:endParaRPr lang="en-US" sz="800" b="1" dirty="0" smtClean="0">
                        <a:solidFill>
                          <a:schemeClr val="tx1"/>
                        </a:solidFill>
                        <a:effectLst/>
                        <a:latin typeface="Calibri"/>
                        <a:ea typeface="Calibri"/>
                        <a:cs typeface="Times New Roman"/>
                      </a:endParaRPr>
                    </a:p>
                    <a:p>
                      <a:pPr marL="0" marR="0" indent="0" algn="l" defTabSz="1018809" rtl="0" eaLnBrk="1" fontAlgn="auto" latinLnBrk="0" hangingPunct="1">
                        <a:lnSpc>
                          <a:spcPct val="115000"/>
                        </a:lnSpc>
                        <a:spcBef>
                          <a:spcPts val="0"/>
                        </a:spcBef>
                        <a:spcAft>
                          <a:spcPts val="0"/>
                        </a:spcAft>
                        <a:buClrTx/>
                        <a:buSzTx/>
                        <a:buFontTx/>
                        <a:buNone/>
                        <a:tabLst/>
                        <a:defRPr/>
                      </a:pPr>
                      <a:r>
                        <a:rPr lang="en-US" sz="800" b="1" dirty="0" smtClean="0">
                          <a:solidFill>
                            <a:schemeClr val="tx1"/>
                          </a:solidFill>
                          <a:effectLst/>
                          <a:latin typeface="+mn-lt"/>
                          <a:ea typeface="Calibri"/>
                          <a:cs typeface="Times New Roman"/>
                        </a:rPr>
                        <a:t>SELECTED</a:t>
                      </a:r>
                      <a:r>
                        <a:rPr lang="en-US" sz="800" b="1" baseline="0" dirty="0" smtClean="0">
                          <a:solidFill>
                            <a:schemeClr val="tx1"/>
                          </a:solidFill>
                          <a:effectLst/>
                          <a:latin typeface="+mn-lt"/>
                          <a:ea typeface="Calibri"/>
                          <a:cs typeface="Times New Roman"/>
                        </a:rPr>
                        <a:t> RESPONSE #12</a:t>
                      </a:r>
                      <a:endParaRPr lang="en-US" sz="800" dirty="0" smtClean="0">
                        <a:solidFill>
                          <a:schemeClr val="tx1"/>
                        </a:solidFill>
                        <a:effectLst/>
                        <a:latin typeface="+mn-lt"/>
                        <a:ea typeface="Calibri"/>
                        <a:cs typeface="Times New Roman"/>
                      </a:endParaRPr>
                    </a:p>
                    <a:p>
                      <a:pPr marL="0" marR="0" algn="l">
                        <a:lnSpc>
                          <a:spcPct val="115000"/>
                        </a:lnSpc>
                        <a:spcBef>
                          <a:spcPts val="0"/>
                        </a:spcBef>
                        <a:spcAft>
                          <a:spcPts val="0"/>
                        </a:spcAft>
                      </a:pPr>
                      <a:endParaRPr lang="en-US" sz="800" dirty="0">
                        <a:solidFill>
                          <a:schemeClr val="tx1"/>
                        </a:solidFill>
                        <a:effectLst/>
                        <a:latin typeface="Calibri"/>
                        <a:ea typeface="Calibri"/>
                        <a:cs typeface="Times New Roman"/>
                      </a:endParaRPr>
                    </a:p>
                  </a:txBody>
                  <a:tcPr marL="34446" marR="34446"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a:solidFill>
                            <a:schemeClr val="tx1"/>
                          </a:solidFill>
                          <a:effectLst/>
                          <a:latin typeface="Calibri"/>
                          <a:ea typeface="Times New Roman"/>
                          <a:cs typeface="Times New Roman"/>
                        </a:rPr>
                        <a:t>Identify the central idea(s)</a:t>
                      </a:r>
                      <a:endParaRPr lang="en-US" sz="800">
                        <a:solidFill>
                          <a:schemeClr val="tx1"/>
                        </a:solidFill>
                        <a:effectLst/>
                        <a:latin typeface="Calibri"/>
                        <a:ea typeface="Calibri"/>
                        <a:cs typeface="Times New Roman"/>
                      </a:endParaRPr>
                    </a:p>
                    <a:p>
                      <a:pPr marL="0" marR="0" algn="l">
                        <a:lnSpc>
                          <a:spcPct val="115000"/>
                        </a:lnSpc>
                        <a:spcBef>
                          <a:spcPts val="0"/>
                        </a:spcBef>
                        <a:spcAft>
                          <a:spcPts val="0"/>
                        </a:spcAft>
                      </a:pPr>
                      <a:r>
                        <a:rPr lang="en-US" sz="800">
                          <a:solidFill>
                            <a:schemeClr val="tx1"/>
                          </a:solidFill>
                          <a:effectLst/>
                          <a:latin typeface="Calibri"/>
                          <a:ea typeface="Times New Roman"/>
                          <a:cs typeface="Times New Roman"/>
                        </a:rPr>
                        <a:t>of a text using particular-relevant details.</a:t>
                      </a:r>
                      <a:endParaRPr lang="en-US" sz="800">
                        <a:solidFill>
                          <a:schemeClr val="tx1"/>
                        </a:solidFill>
                        <a:effectLst/>
                        <a:latin typeface="Calibri"/>
                        <a:ea typeface="Calibri"/>
                        <a:cs typeface="Times New Roman"/>
                      </a:endParaRPr>
                    </a:p>
                  </a:txBody>
                  <a:tcPr marL="34446" marR="34446"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FFFFF"/>
                    </a:solidFill>
                  </a:tcPr>
                </a:tc>
                <a:tc>
                  <a:txBody>
                    <a:bodyPr/>
                    <a:lstStyle/>
                    <a:p>
                      <a:pPr marL="0" marR="0" algn="l">
                        <a:lnSpc>
                          <a:spcPct val="115000"/>
                        </a:lnSpc>
                        <a:spcBef>
                          <a:spcPts val="0"/>
                        </a:spcBef>
                        <a:spcAft>
                          <a:spcPts val="0"/>
                        </a:spcAft>
                      </a:pPr>
                      <a:r>
                        <a:rPr lang="en-US" sz="800" b="1" dirty="0">
                          <a:solidFill>
                            <a:schemeClr val="tx1"/>
                          </a:solidFill>
                          <a:effectLst/>
                          <a:latin typeface="Calibri"/>
                          <a:ea typeface="Times New Roman"/>
                          <a:cs typeface="Times New Roman"/>
                        </a:rPr>
                        <a:t>Locates specific information, examples or particular details about a central idea (text not read or discussed in class</a:t>
                      </a:r>
                      <a:r>
                        <a:rPr lang="en-US" sz="800" b="1" dirty="0" smtClean="0">
                          <a:solidFill>
                            <a:schemeClr val="tx1"/>
                          </a:solidFill>
                          <a:effectLst/>
                          <a:latin typeface="Calibri"/>
                          <a:ea typeface="Times New Roman"/>
                          <a:cs typeface="Times New Roman"/>
                        </a:rPr>
                        <a:t>).</a:t>
                      </a:r>
                    </a:p>
                    <a:p>
                      <a:pPr marL="0" marR="0" algn="l">
                        <a:lnSpc>
                          <a:spcPct val="115000"/>
                        </a:lnSpc>
                        <a:spcBef>
                          <a:spcPts val="0"/>
                        </a:spcBef>
                        <a:spcAft>
                          <a:spcPts val="0"/>
                        </a:spcAft>
                      </a:pPr>
                      <a:endParaRPr lang="en-US" sz="800" b="1" dirty="0" smtClean="0">
                        <a:solidFill>
                          <a:schemeClr val="tx1"/>
                        </a:solidFill>
                        <a:effectLst/>
                        <a:latin typeface="Calibri"/>
                        <a:ea typeface="Calibri"/>
                        <a:cs typeface="Times New Roman"/>
                      </a:endParaRPr>
                    </a:p>
                    <a:p>
                      <a:pPr marL="0" marR="0" indent="0" algn="l" defTabSz="1018809" rtl="0" eaLnBrk="1" fontAlgn="auto" latinLnBrk="0" hangingPunct="1">
                        <a:lnSpc>
                          <a:spcPct val="115000"/>
                        </a:lnSpc>
                        <a:spcBef>
                          <a:spcPts val="0"/>
                        </a:spcBef>
                        <a:spcAft>
                          <a:spcPts val="0"/>
                        </a:spcAft>
                        <a:buClrTx/>
                        <a:buSzTx/>
                        <a:buFontTx/>
                        <a:buNone/>
                        <a:tabLst/>
                        <a:defRPr/>
                      </a:pPr>
                      <a:r>
                        <a:rPr lang="en-US" sz="700" b="1" baseline="0" dirty="0" smtClean="0">
                          <a:solidFill>
                            <a:schemeClr val="tx1"/>
                          </a:solidFill>
                          <a:effectLst/>
                          <a:latin typeface="+mn-lt"/>
                          <a:ea typeface="Calibri"/>
                          <a:cs typeface="Times New Roman"/>
                        </a:rPr>
                        <a:t>CONSTRUCTED RESPONSE #15</a:t>
                      </a:r>
                      <a:endParaRPr lang="en-US" sz="700" dirty="0" smtClean="0">
                        <a:solidFill>
                          <a:schemeClr val="tx1"/>
                        </a:solidFill>
                        <a:effectLst/>
                        <a:latin typeface="+mn-lt"/>
                        <a:ea typeface="Calibri"/>
                        <a:cs typeface="Times New Roman"/>
                      </a:endParaRPr>
                    </a:p>
                    <a:p>
                      <a:pPr marL="0" marR="0" algn="l">
                        <a:lnSpc>
                          <a:spcPct val="115000"/>
                        </a:lnSpc>
                        <a:spcBef>
                          <a:spcPts val="0"/>
                        </a:spcBef>
                        <a:spcAft>
                          <a:spcPts val="0"/>
                        </a:spcAft>
                      </a:pPr>
                      <a:endParaRPr lang="en-US" sz="800" dirty="0">
                        <a:solidFill>
                          <a:schemeClr val="tx1"/>
                        </a:solidFill>
                        <a:effectLst/>
                        <a:latin typeface="Calibri"/>
                        <a:ea typeface="Calibri"/>
                        <a:cs typeface="Times New Roman"/>
                      </a:endParaRPr>
                    </a:p>
                  </a:txBody>
                  <a:tcPr marL="34446" marR="34446"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b="1" u="sng" dirty="0">
                          <a:effectLst/>
                          <a:latin typeface="Calibri"/>
                          <a:ea typeface="Times New Roman"/>
                          <a:cs typeface="Times New Roman"/>
                        </a:rPr>
                        <a:t>RI6.2</a:t>
                      </a:r>
                      <a:r>
                        <a:rPr lang="en-US" sz="800" dirty="0">
                          <a:effectLst/>
                          <a:latin typeface="Calibri"/>
                          <a:ea typeface="Times New Roman"/>
                          <a:cs typeface="Times New Roman"/>
                        </a:rPr>
                        <a:t> </a:t>
                      </a:r>
                      <a:r>
                        <a:rPr lang="en-US" sz="800" dirty="0">
                          <a:effectLst/>
                          <a:latin typeface="Calibri"/>
                          <a:ea typeface="Calibri"/>
                          <a:cs typeface="Helvetica"/>
                        </a:rPr>
                        <a:t>Determine a central idea of a text and how it is conveyed through particular details; provide a summary of the text distinct from personal opinions or judgments.</a:t>
                      </a:r>
                      <a:endParaRPr lang="en-US" sz="800" dirty="0">
                        <a:effectLst/>
                        <a:latin typeface="Calibri"/>
                        <a:ea typeface="Calibri"/>
                        <a:cs typeface="Times New Roman"/>
                      </a:endParaRPr>
                    </a:p>
                  </a:txBody>
                  <a:tcPr marL="34446" marR="34446" marT="0" marB="0">
                    <a:lnL w="12700" cap="flat" cmpd="sng" algn="ctr">
                      <a:solidFill>
                        <a:srgbClr val="A6A6A6"/>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838271126"/>
              </p:ext>
            </p:extLst>
          </p:nvPr>
        </p:nvGraphicFramePr>
        <p:xfrm>
          <a:off x="381000" y="5943600"/>
          <a:ext cx="7002781" cy="2243328"/>
        </p:xfrm>
        <a:graphic>
          <a:graphicData uri="http://schemas.openxmlformats.org/drawingml/2006/table">
            <a:tbl>
              <a:tblPr firstRow="1" firstCol="1" bandRow="1"/>
              <a:tblGrid>
                <a:gridCol w="447481"/>
                <a:gridCol w="745803"/>
                <a:gridCol w="596643"/>
                <a:gridCol w="543766"/>
                <a:gridCol w="805015"/>
                <a:gridCol w="805015"/>
                <a:gridCol w="579610"/>
                <a:gridCol w="740614"/>
                <a:gridCol w="772814"/>
                <a:gridCol w="483010"/>
                <a:gridCol w="483010"/>
              </a:tblGrid>
              <a:tr h="205782">
                <a:tc>
                  <a:txBody>
                    <a:bodyPr/>
                    <a:lstStyle/>
                    <a:p>
                      <a:pPr marL="0" marR="0" algn="ctr">
                        <a:lnSpc>
                          <a:spcPct val="115000"/>
                        </a:lnSpc>
                        <a:spcBef>
                          <a:spcPts val="0"/>
                        </a:spcBef>
                        <a:spcAft>
                          <a:spcPts val="0"/>
                        </a:spcAft>
                      </a:pPr>
                      <a:r>
                        <a:rPr lang="en-US" sz="800" b="1" dirty="0">
                          <a:solidFill>
                            <a:schemeClr val="tx1"/>
                          </a:solidFill>
                          <a:effectLst/>
                          <a:latin typeface="Calibri"/>
                          <a:ea typeface="Times New Roman"/>
                          <a:cs typeface="Times New Roman"/>
                        </a:rPr>
                        <a:t>DOK 1 - </a:t>
                      </a:r>
                      <a:r>
                        <a:rPr lang="en-US" sz="800" b="1" dirty="0" err="1">
                          <a:solidFill>
                            <a:schemeClr val="tx1"/>
                          </a:solidFill>
                          <a:effectLst/>
                          <a:latin typeface="Calibri"/>
                          <a:ea typeface="Times New Roman"/>
                          <a:cs typeface="Times New Roman"/>
                        </a:rPr>
                        <a:t>K</a:t>
                      </a:r>
                      <a:r>
                        <a:rPr lang="en-US" sz="800" dirty="0" err="1">
                          <a:solidFill>
                            <a:schemeClr val="tx1"/>
                          </a:solidFill>
                          <a:effectLst/>
                          <a:latin typeface="Calibri"/>
                          <a:ea typeface="Times New Roman"/>
                          <a:cs typeface="Times New Roman"/>
                        </a:rPr>
                        <a:t>a</a:t>
                      </a:r>
                      <a:endParaRPr lang="en-US" sz="800" dirty="0">
                        <a:solidFill>
                          <a:schemeClr val="tx1"/>
                        </a:solidFill>
                        <a:effectLst/>
                        <a:latin typeface="Calibri"/>
                        <a:ea typeface="Calibri"/>
                        <a:cs typeface="Times New Roman"/>
                      </a:endParaRPr>
                    </a:p>
                  </a:txBody>
                  <a:tcPr marL="33551" marR="33551" marT="0" marB="0" anchor="ctr">
                    <a:lnL w="12700" cap="flat" cmpd="sng" algn="ctr">
                      <a:solidFill>
                        <a:schemeClr val="bg1">
                          <a:lumMod val="50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chemeClr val="tx1"/>
                          </a:solidFill>
                          <a:effectLst/>
                          <a:latin typeface="Calibri"/>
                          <a:ea typeface="Times New Roman"/>
                          <a:cs typeface="Times New Roman"/>
                        </a:rPr>
                        <a:t>DOK 1 - K</a:t>
                      </a:r>
                      <a:r>
                        <a:rPr lang="en-US" sz="800">
                          <a:solidFill>
                            <a:schemeClr val="tx1"/>
                          </a:solidFill>
                          <a:effectLst/>
                          <a:latin typeface="Calibri"/>
                          <a:ea typeface="Times New Roman"/>
                          <a:cs typeface="Times New Roman"/>
                        </a:rPr>
                        <a:t>c</a:t>
                      </a:r>
                      <a:endParaRPr lang="en-US" sz="800">
                        <a:solidFill>
                          <a:schemeClr val="tx1"/>
                        </a:solidFill>
                        <a:effectLst/>
                        <a:latin typeface="Calibri"/>
                        <a:ea typeface="Calibri"/>
                        <a:cs typeface="Times New Roman"/>
                      </a:endParaRPr>
                    </a:p>
                  </a:txBody>
                  <a:tcPr marL="33551" marR="33551"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chemeClr val="tx1"/>
                          </a:solidFill>
                          <a:effectLst/>
                          <a:latin typeface="Calibri"/>
                          <a:ea typeface="Times New Roman"/>
                          <a:cs typeface="Times New Roman"/>
                        </a:rPr>
                        <a:t>DOK 1 - C</a:t>
                      </a:r>
                      <a:r>
                        <a:rPr lang="en-US" sz="800">
                          <a:solidFill>
                            <a:schemeClr val="tx1"/>
                          </a:solidFill>
                          <a:effectLst/>
                          <a:latin typeface="Calibri"/>
                          <a:ea typeface="Times New Roman"/>
                          <a:cs typeface="Times New Roman"/>
                        </a:rPr>
                        <a:t>f</a:t>
                      </a:r>
                      <a:endParaRPr lang="en-US" sz="800">
                        <a:solidFill>
                          <a:schemeClr val="tx1"/>
                        </a:solidFill>
                        <a:effectLst/>
                        <a:latin typeface="Calibri"/>
                        <a:ea typeface="Calibri"/>
                        <a:cs typeface="Times New Roman"/>
                      </a:endParaRPr>
                    </a:p>
                  </a:txBody>
                  <a:tcPr marL="33551" marR="33551"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chemeClr val="tx1"/>
                          </a:solidFill>
                          <a:effectLst/>
                          <a:latin typeface="Calibri"/>
                          <a:ea typeface="Times New Roman"/>
                          <a:cs typeface="Times New Roman"/>
                        </a:rPr>
                        <a:t>DOK 2 - C</a:t>
                      </a:r>
                      <a:r>
                        <a:rPr lang="en-US" sz="800">
                          <a:solidFill>
                            <a:schemeClr val="tx1"/>
                          </a:solidFill>
                          <a:effectLst/>
                          <a:latin typeface="Calibri"/>
                          <a:ea typeface="Times New Roman"/>
                          <a:cs typeface="Times New Roman"/>
                        </a:rPr>
                        <a:t>k</a:t>
                      </a:r>
                      <a:endParaRPr lang="en-US" sz="800">
                        <a:solidFill>
                          <a:schemeClr val="tx1"/>
                        </a:solidFill>
                        <a:effectLst/>
                        <a:latin typeface="Calibri"/>
                        <a:ea typeface="Calibri"/>
                        <a:cs typeface="Times New Roman"/>
                      </a:endParaRPr>
                    </a:p>
                  </a:txBody>
                  <a:tcPr marL="33551" marR="33551"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a:solidFill>
                            <a:schemeClr val="tx1"/>
                          </a:solidFill>
                          <a:effectLst/>
                          <a:latin typeface="Calibri"/>
                          <a:ea typeface="Times New Roman"/>
                          <a:cs typeface="Times New Roman"/>
                        </a:rPr>
                        <a:t>DOK 2 - C</a:t>
                      </a:r>
                      <a:r>
                        <a:rPr lang="en-US" sz="800">
                          <a:solidFill>
                            <a:schemeClr val="tx1"/>
                          </a:solidFill>
                          <a:effectLst/>
                          <a:latin typeface="Calibri"/>
                          <a:ea typeface="Times New Roman"/>
                          <a:cs typeface="Times New Roman"/>
                        </a:rPr>
                        <a:t>l</a:t>
                      </a:r>
                      <a:endParaRPr lang="en-US" sz="800">
                        <a:solidFill>
                          <a:schemeClr val="tx1"/>
                        </a:solidFill>
                        <a:effectLst/>
                        <a:latin typeface="Calibri"/>
                        <a:ea typeface="Calibri"/>
                        <a:cs typeface="Times New Roman"/>
                      </a:endParaRPr>
                    </a:p>
                  </a:txBody>
                  <a:tcPr marL="33551" marR="33551"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chemeClr val="tx1"/>
                          </a:solidFill>
                          <a:effectLst/>
                          <a:latin typeface="Calibri"/>
                          <a:ea typeface="Times New Roman"/>
                          <a:cs typeface="Times New Roman"/>
                        </a:rPr>
                        <a:t>DOK 2 - </a:t>
                      </a:r>
                      <a:r>
                        <a:rPr lang="en-US" sz="800" b="1" dirty="0" err="1">
                          <a:solidFill>
                            <a:schemeClr val="tx1"/>
                          </a:solidFill>
                          <a:effectLst/>
                          <a:latin typeface="Calibri"/>
                          <a:ea typeface="Times New Roman"/>
                          <a:cs typeface="Times New Roman"/>
                        </a:rPr>
                        <a:t>AN</a:t>
                      </a:r>
                      <a:r>
                        <a:rPr lang="en-US" sz="800" dirty="0" err="1">
                          <a:solidFill>
                            <a:schemeClr val="tx1"/>
                          </a:solidFill>
                          <a:effectLst/>
                          <a:latin typeface="Calibri"/>
                          <a:ea typeface="Times New Roman"/>
                          <a:cs typeface="Times New Roman"/>
                        </a:rPr>
                        <a:t>r</a:t>
                      </a:r>
                      <a:endParaRPr lang="en-US" sz="800" dirty="0">
                        <a:solidFill>
                          <a:schemeClr val="tx1"/>
                        </a:solidFill>
                        <a:effectLst/>
                        <a:latin typeface="Calibri"/>
                        <a:ea typeface="Calibri"/>
                        <a:cs typeface="Times New Roman"/>
                      </a:endParaRPr>
                    </a:p>
                  </a:txBody>
                  <a:tcPr marL="33551" marR="33551"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accent6">
                        <a:lumMod val="40000"/>
                        <a:lumOff val="60000"/>
                      </a:schemeClr>
                    </a:solidFill>
                  </a:tcPr>
                </a:tc>
                <a:tc gridSpan="2">
                  <a:txBody>
                    <a:bodyPr/>
                    <a:lstStyle/>
                    <a:p>
                      <a:pPr marL="0" marR="0" algn="ctr">
                        <a:lnSpc>
                          <a:spcPct val="115000"/>
                        </a:lnSpc>
                        <a:spcBef>
                          <a:spcPts val="0"/>
                        </a:spcBef>
                        <a:spcAft>
                          <a:spcPts val="0"/>
                        </a:spcAft>
                      </a:pPr>
                      <a:r>
                        <a:rPr lang="en-US" sz="800" b="1" dirty="0">
                          <a:solidFill>
                            <a:schemeClr val="tx1"/>
                          </a:solidFill>
                          <a:effectLst/>
                          <a:latin typeface="Calibri"/>
                          <a:ea typeface="Times New Roman"/>
                          <a:cs typeface="Times New Roman"/>
                        </a:rPr>
                        <a:t>DOK 3 - C</a:t>
                      </a:r>
                      <a:r>
                        <a:rPr lang="en-US" sz="800" dirty="0">
                          <a:solidFill>
                            <a:schemeClr val="tx1"/>
                          </a:solidFill>
                          <a:effectLst/>
                          <a:latin typeface="Calibri"/>
                          <a:ea typeface="Times New Roman"/>
                          <a:cs typeface="Times New Roman"/>
                        </a:rPr>
                        <a:t>u</a:t>
                      </a:r>
                      <a:endParaRPr lang="en-US" sz="800" dirty="0">
                        <a:solidFill>
                          <a:schemeClr val="tx1"/>
                        </a:solidFill>
                        <a:effectLst/>
                        <a:latin typeface="Calibri"/>
                        <a:ea typeface="Calibri"/>
                        <a:cs typeface="Times New Roman"/>
                      </a:endParaRPr>
                    </a:p>
                  </a:txBody>
                  <a:tcPr marL="33551" marR="33551"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8CCE4"/>
                    </a:solidFill>
                  </a:tcPr>
                </a:tc>
                <a:tc hMerge="1">
                  <a:txBody>
                    <a:bodyPr/>
                    <a:lstStyle/>
                    <a:p>
                      <a:endParaRPr lang="en-US"/>
                    </a:p>
                  </a:txBody>
                  <a:tcPr/>
                </a:tc>
                <a:tc>
                  <a:txBody>
                    <a:bodyPr/>
                    <a:lstStyle/>
                    <a:p>
                      <a:pPr marL="0" marR="0" algn="ctr">
                        <a:lnSpc>
                          <a:spcPct val="115000"/>
                        </a:lnSpc>
                        <a:spcBef>
                          <a:spcPts val="0"/>
                        </a:spcBef>
                        <a:spcAft>
                          <a:spcPts val="0"/>
                        </a:spcAft>
                      </a:pPr>
                      <a:r>
                        <a:rPr lang="en-US" sz="800" b="1" dirty="0">
                          <a:solidFill>
                            <a:schemeClr val="tx1"/>
                          </a:solidFill>
                          <a:effectLst/>
                          <a:latin typeface="Calibri"/>
                          <a:ea typeface="Times New Roman"/>
                          <a:cs typeface="Times New Roman"/>
                        </a:rPr>
                        <a:t>DOK 3 - </a:t>
                      </a:r>
                      <a:r>
                        <a:rPr lang="en-US" sz="800" b="1" dirty="0" err="1">
                          <a:solidFill>
                            <a:schemeClr val="tx1"/>
                          </a:solidFill>
                          <a:effectLst/>
                          <a:latin typeface="Calibri"/>
                          <a:ea typeface="Times New Roman"/>
                          <a:cs typeface="Times New Roman"/>
                        </a:rPr>
                        <a:t>AP</a:t>
                      </a:r>
                      <a:r>
                        <a:rPr lang="en-US" sz="800" dirty="0" err="1">
                          <a:solidFill>
                            <a:schemeClr val="tx1"/>
                          </a:solidFill>
                          <a:effectLst/>
                          <a:latin typeface="Calibri"/>
                          <a:ea typeface="Times New Roman"/>
                          <a:cs typeface="Times New Roman"/>
                        </a:rPr>
                        <a:t>x</a:t>
                      </a:r>
                      <a:endParaRPr lang="en-US" sz="800" dirty="0">
                        <a:solidFill>
                          <a:schemeClr val="tx1"/>
                        </a:solidFill>
                        <a:effectLst/>
                        <a:latin typeface="Calibri"/>
                        <a:ea typeface="Calibri"/>
                        <a:cs typeface="Times New Roman"/>
                      </a:endParaRPr>
                    </a:p>
                  </a:txBody>
                  <a:tcPr marL="33551" marR="33551" marT="0" marB="0" anchor="ctr">
                    <a:lnL w="12700" cap="flat" cmpd="sng" algn="ctr">
                      <a:solidFill>
                        <a:srgbClr val="A6A6A6"/>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c>
                  <a:txBody>
                    <a:bodyPr/>
                    <a:lstStyle/>
                    <a:p>
                      <a:pPr marL="0" marR="0" algn="ctr">
                        <a:lnSpc>
                          <a:spcPct val="115000"/>
                        </a:lnSpc>
                        <a:spcBef>
                          <a:spcPts val="0"/>
                        </a:spcBef>
                        <a:spcAft>
                          <a:spcPts val="0"/>
                        </a:spcAft>
                      </a:pPr>
                      <a:r>
                        <a:rPr lang="en-US" sz="800" b="1" dirty="0" smtClean="0">
                          <a:solidFill>
                            <a:srgbClr val="000000"/>
                          </a:solidFill>
                          <a:effectLst/>
                          <a:latin typeface="+mn-lt"/>
                          <a:ea typeface="Times New Roman"/>
                          <a:cs typeface="Times New Roman"/>
                        </a:rPr>
                        <a:t>DOK 3 SY</a:t>
                      </a:r>
                      <a:r>
                        <a:rPr lang="en-US" sz="800" dirty="0" smtClean="0">
                          <a:solidFill>
                            <a:srgbClr val="000000"/>
                          </a:solidFill>
                          <a:effectLst/>
                          <a:latin typeface="+mn-lt"/>
                          <a:ea typeface="Times New Roman"/>
                          <a:cs typeface="Times New Roman"/>
                        </a:rPr>
                        <a:t>H</a:t>
                      </a:r>
                      <a:endParaRPr lang="en-US" sz="800" dirty="0" smtClean="0">
                        <a:effectLst/>
                        <a:latin typeface="+mn-lt"/>
                        <a:ea typeface="Calibri"/>
                        <a:cs typeface="Times New Roman"/>
                      </a:endParaRPr>
                    </a:p>
                  </a:txBody>
                  <a:tcPr marL="33551" marR="3355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accent6">
                        <a:lumMod val="40000"/>
                        <a:lumOff val="60000"/>
                      </a:schemeClr>
                    </a:solidFill>
                  </a:tcPr>
                </a:tc>
                <a:tc>
                  <a:txBody>
                    <a:bodyPr/>
                    <a:lstStyle/>
                    <a:p>
                      <a:pPr marL="0" marR="0" indent="0" algn="ctr" defTabSz="1018809" rtl="0" eaLnBrk="1" fontAlgn="auto" latinLnBrk="0" hangingPunct="1">
                        <a:lnSpc>
                          <a:spcPct val="115000"/>
                        </a:lnSpc>
                        <a:spcBef>
                          <a:spcPts val="0"/>
                        </a:spcBef>
                        <a:spcAft>
                          <a:spcPts val="0"/>
                        </a:spcAft>
                        <a:buClrTx/>
                        <a:buSzTx/>
                        <a:buFontTx/>
                        <a:buNone/>
                        <a:tabLst/>
                        <a:defRPr/>
                      </a:pPr>
                      <a:r>
                        <a:rPr lang="en-US" sz="800" b="1" dirty="0" smtClean="0">
                          <a:solidFill>
                            <a:srgbClr val="000000"/>
                          </a:solidFill>
                          <a:effectLst/>
                          <a:latin typeface="+mn-lt"/>
                          <a:ea typeface="Times New Roman"/>
                          <a:cs typeface="Times New Roman"/>
                        </a:rPr>
                        <a:t>Standard</a:t>
                      </a:r>
                      <a:endParaRPr lang="en-US" sz="800" dirty="0" smtClean="0">
                        <a:effectLst/>
                        <a:latin typeface="+mn-lt"/>
                        <a:ea typeface="Calibri"/>
                        <a:cs typeface="Times New Roman"/>
                      </a:endParaRPr>
                    </a:p>
                    <a:p>
                      <a:pPr marL="0" marR="0" algn="ctr">
                        <a:lnSpc>
                          <a:spcPct val="115000"/>
                        </a:lnSpc>
                        <a:spcBef>
                          <a:spcPts val="0"/>
                        </a:spcBef>
                        <a:spcAft>
                          <a:spcPts val="0"/>
                        </a:spcAft>
                      </a:pPr>
                      <a:endParaRPr lang="en-US" sz="800" dirty="0">
                        <a:effectLst/>
                        <a:latin typeface="Calibri"/>
                        <a:ea typeface="Calibri"/>
                        <a:cs typeface="Times New Roman"/>
                      </a:endParaRPr>
                    </a:p>
                  </a:txBody>
                  <a:tcPr marL="33551" marR="33551"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chemeClr val="accent6">
                        <a:lumMod val="40000"/>
                        <a:lumOff val="60000"/>
                      </a:schemeClr>
                    </a:solidFill>
                  </a:tcPr>
                </a:tc>
              </a:tr>
              <a:tr h="685939">
                <a:tc>
                  <a:txBody>
                    <a:bodyPr/>
                    <a:lstStyle/>
                    <a:p>
                      <a:pPr marL="0" marR="0" algn="l">
                        <a:lnSpc>
                          <a:spcPct val="115000"/>
                        </a:lnSpc>
                        <a:spcBef>
                          <a:spcPts val="0"/>
                        </a:spcBef>
                        <a:spcAft>
                          <a:spcPts val="0"/>
                        </a:spcAft>
                      </a:pPr>
                      <a:r>
                        <a:rPr lang="en-US" sz="800">
                          <a:solidFill>
                            <a:schemeClr val="tx1"/>
                          </a:solidFill>
                          <a:effectLst/>
                          <a:latin typeface="Calibri"/>
                          <a:ea typeface="Times New Roman"/>
                          <a:cs typeface="Times New Roman"/>
                        </a:rPr>
                        <a:t>Recall key details, basic facts, definitions and events in a text.</a:t>
                      </a:r>
                      <a:endParaRPr lang="en-US" sz="800">
                        <a:solidFill>
                          <a:schemeClr val="tx1"/>
                        </a:solidFill>
                        <a:effectLst/>
                        <a:latin typeface="Calibri"/>
                        <a:ea typeface="Calibri"/>
                        <a:cs typeface="Times New Roman"/>
                      </a:endParaRPr>
                    </a:p>
                  </a:txBody>
                  <a:tcPr marL="33551" marR="33551" marT="0" marB="0">
                    <a:lnL w="12700" cap="flat" cmpd="sng" algn="ctr">
                      <a:solidFill>
                        <a:schemeClr val="bg1">
                          <a:lumMod val="50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solidFill>
                            <a:schemeClr val="tx1"/>
                          </a:solidFill>
                          <a:effectLst/>
                          <a:latin typeface="Calibri"/>
                          <a:ea typeface="Times New Roman"/>
                          <a:cs typeface="Times New Roman"/>
                        </a:rPr>
                        <a:t>Define (understand terms) Standard Academic Language:  </a:t>
                      </a:r>
                      <a:endParaRPr lang="en-US" sz="800" dirty="0">
                        <a:solidFill>
                          <a:schemeClr val="tx1"/>
                        </a:solidFill>
                        <a:effectLst/>
                        <a:latin typeface="Calibri"/>
                        <a:ea typeface="Calibri"/>
                        <a:cs typeface="Times New Roman"/>
                      </a:endParaRPr>
                    </a:p>
                    <a:p>
                      <a:pPr marL="0" marR="0" algn="l">
                        <a:lnSpc>
                          <a:spcPct val="115000"/>
                        </a:lnSpc>
                        <a:spcBef>
                          <a:spcPts val="0"/>
                        </a:spcBef>
                        <a:spcAft>
                          <a:spcPts val="0"/>
                        </a:spcAft>
                      </a:pPr>
                      <a:r>
                        <a:rPr lang="en-US" sz="800" dirty="0">
                          <a:solidFill>
                            <a:schemeClr val="tx1"/>
                          </a:solidFill>
                          <a:effectLst/>
                          <a:latin typeface="Calibri"/>
                          <a:ea typeface="Times New Roman"/>
                          <a:cs typeface="Times New Roman"/>
                        </a:rPr>
                        <a:t>key, analyze, elaborate, event, idea, examples, individual, anecdotes, illustrated, </a:t>
                      </a:r>
                      <a:r>
                        <a:rPr lang="en-US" sz="800" dirty="0" smtClean="0">
                          <a:solidFill>
                            <a:schemeClr val="tx1"/>
                          </a:solidFill>
                          <a:effectLst/>
                          <a:latin typeface="Calibri"/>
                          <a:ea typeface="Times New Roman"/>
                          <a:cs typeface="Times New Roman"/>
                        </a:rPr>
                        <a:t>introduced.</a:t>
                      </a:r>
                      <a:endParaRPr lang="en-US" sz="800" dirty="0">
                        <a:solidFill>
                          <a:schemeClr val="tx1"/>
                        </a:solidFill>
                        <a:effectLst/>
                        <a:latin typeface="Calibri"/>
                        <a:ea typeface="Calibri"/>
                        <a:cs typeface="Times New Roman"/>
                      </a:endParaRPr>
                    </a:p>
                  </a:txBody>
                  <a:tcPr marL="33551" marR="33551"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a:solidFill>
                            <a:schemeClr val="tx1"/>
                          </a:solidFill>
                          <a:effectLst/>
                          <a:latin typeface="Calibri"/>
                          <a:ea typeface="Times New Roman"/>
                          <a:cs typeface="Times New Roman"/>
                        </a:rPr>
                        <a:t>Explain who, what, where, when or how when answering questions about key individuals, events or ideas in a text.</a:t>
                      </a:r>
                      <a:endParaRPr lang="en-US" sz="800">
                        <a:solidFill>
                          <a:schemeClr val="tx1"/>
                        </a:solidFill>
                        <a:effectLst/>
                        <a:latin typeface="Calibri"/>
                        <a:ea typeface="Calibri"/>
                        <a:cs typeface="Times New Roman"/>
                      </a:endParaRPr>
                    </a:p>
                  </a:txBody>
                  <a:tcPr marL="33551" marR="33551"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200"/>
                        </a:spcAft>
                      </a:pPr>
                      <a:r>
                        <a:rPr lang="en-US" sz="800" b="1" dirty="0">
                          <a:solidFill>
                            <a:schemeClr val="tx1"/>
                          </a:solidFill>
                          <a:effectLst/>
                          <a:latin typeface="Calibri"/>
                          <a:ea typeface="Times New Roman"/>
                          <a:cs typeface="Times New Roman"/>
                        </a:rPr>
                        <a:t>Identify key events, individuals or ideas in a text</a:t>
                      </a:r>
                      <a:r>
                        <a:rPr lang="en-US" sz="800" b="1" dirty="0" smtClean="0">
                          <a:solidFill>
                            <a:schemeClr val="tx1"/>
                          </a:solidFill>
                          <a:effectLst/>
                          <a:latin typeface="Calibri"/>
                          <a:ea typeface="Times New Roman"/>
                          <a:cs typeface="Times New Roman"/>
                        </a:rPr>
                        <a:t>.</a:t>
                      </a:r>
                    </a:p>
                    <a:p>
                      <a:pPr marL="0" marR="0" algn="l">
                        <a:lnSpc>
                          <a:spcPct val="115000"/>
                        </a:lnSpc>
                        <a:spcBef>
                          <a:spcPts val="0"/>
                        </a:spcBef>
                        <a:spcAft>
                          <a:spcPts val="1200"/>
                        </a:spcAft>
                      </a:pPr>
                      <a:r>
                        <a:rPr lang="en-US" sz="800" b="1" dirty="0" smtClean="0">
                          <a:solidFill>
                            <a:schemeClr val="tx1"/>
                          </a:solidFill>
                          <a:effectLst/>
                          <a:latin typeface="Calibri"/>
                          <a:ea typeface="Calibri"/>
                          <a:cs typeface="Times New Roman"/>
                        </a:rPr>
                        <a:t>NOT ASSESSED</a:t>
                      </a:r>
                      <a:endParaRPr lang="en-US" sz="800" dirty="0">
                        <a:solidFill>
                          <a:schemeClr val="tx1"/>
                        </a:solidFill>
                        <a:effectLst/>
                        <a:latin typeface="Calibri"/>
                        <a:ea typeface="Calibri"/>
                        <a:cs typeface="Times New Roman"/>
                      </a:endParaRPr>
                    </a:p>
                  </a:txBody>
                  <a:tcPr marL="33551" marR="33551"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1200"/>
                        </a:spcAft>
                      </a:pPr>
                      <a:r>
                        <a:rPr lang="en-US" sz="800" b="1" u="sng" dirty="0">
                          <a:solidFill>
                            <a:schemeClr val="tx1"/>
                          </a:solidFill>
                          <a:effectLst/>
                          <a:latin typeface="Calibri"/>
                          <a:ea typeface="Times New Roman"/>
                          <a:cs typeface="Times New Roman"/>
                        </a:rPr>
                        <a:t>Locate</a:t>
                      </a:r>
                      <a:r>
                        <a:rPr lang="en-US" sz="800" b="1" dirty="0">
                          <a:solidFill>
                            <a:schemeClr val="tx1"/>
                          </a:solidFill>
                          <a:effectLst/>
                          <a:latin typeface="Calibri"/>
                          <a:ea typeface="Times New Roman"/>
                          <a:cs typeface="Times New Roman"/>
                        </a:rPr>
                        <a:t> specific examples of how an events, individuals or ideas are introduced, illustrated and elaborated on in a text</a:t>
                      </a:r>
                      <a:r>
                        <a:rPr lang="en-US" sz="800" b="1" dirty="0" smtClean="0">
                          <a:solidFill>
                            <a:schemeClr val="tx1"/>
                          </a:solidFill>
                          <a:effectLst/>
                          <a:latin typeface="Calibri"/>
                          <a:ea typeface="Times New Roman"/>
                          <a:cs typeface="Times New Roman"/>
                        </a:rPr>
                        <a:t>.</a:t>
                      </a:r>
                    </a:p>
                    <a:p>
                      <a:pPr marL="0" marR="0" indent="0" algn="l" defTabSz="1018809" rtl="0" eaLnBrk="1" fontAlgn="auto" latinLnBrk="0" hangingPunct="1">
                        <a:lnSpc>
                          <a:spcPct val="115000"/>
                        </a:lnSpc>
                        <a:spcBef>
                          <a:spcPts val="0"/>
                        </a:spcBef>
                        <a:spcAft>
                          <a:spcPts val="1200"/>
                        </a:spcAft>
                        <a:buClrTx/>
                        <a:buSzTx/>
                        <a:buFontTx/>
                        <a:buNone/>
                        <a:tabLst/>
                        <a:defRPr/>
                      </a:pPr>
                      <a:r>
                        <a:rPr lang="en-US" sz="800" b="1" dirty="0" smtClean="0">
                          <a:solidFill>
                            <a:schemeClr val="tx1"/>
                          </a:solidFill>
                          <a:effectLst/>
                          <a:latin typeface="+mn-lt"/>
                          <a:ea typeface="Calibri"/>
                          <a:cs typeface="Times New Roman"/>
                        </a:rPr>
                        <a:t>SELECTED</a:t>
                      </a:r>
                      <a:r>
                        <a:rPr lang="en-US" sz="800" b="1" baseline="0" dirty="0" smtClean="0">
                          <a:solidFill>
                            <a:schemeClr val="tx1"/>
                          </a:solidFill>
                          <a:effectLst/>
                          <a:latin typeface="+mn-lt"/>
                          <a:ea typeface="Calibri"/>
                          <a:cs typeface="Times New Roman"/>
                        </a:rPr>
                        <a:t> RESPONSE #13</a:t>
                      </a:r>
                      <a:r>
                        <a:rPr lang="en-US" sz="800" dirty="0">
                          <a:solidFill>
                            <a:schemeClr val="tx1"/>
                          </a:solidFill>
                          <a:effectLst/>
                          <a:latin typeface="Calibri"/>
                          <a:ea typeface="Times New Roman"/>
                          <a:cs typeface="Times New Roman"/>
                        </a:rPr>
                        <a:t> </a:t>
                      </a:r>
                      <a:endParaRPr lang="en-US" sz="800" dirty="0">
                        <a:solidFill>
                          <a:schemeClr val="tx1"/>
                        </a:solidFill>
                        <a:effectLst/>
                        <a:latin typeface="Calibri"/>
                        <a:ea typeface="Calibri"/>
                        <a:cs typeface="Times New Roman"/>
                      </a:endParaRPr>
                    </a:p>
                  </a:txBody>
                  <a:tcPr marL="33551" marR="33551"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a:solidFill>
                            <a:schemeClr val="tx1"/>
                          </a:solidFill>
                          <a:effectLst/>
                          <a:latin typeface="Calibri"/>
                          <a:ea typeface="Times New Roman"/>
                          <a:cs typeface="Times New Roman"/>
                        </a:rPr>
                        <a:t>Organize individuals, events or ideas in a text under similarities of introduction, illustration and elaboration (3 column graphic-organizer).</a:t>
                      </a:r>
                      <a:endParaRPr lang="en-US" sz="800">
                        <a:solidFill>
                          <a:schemeClr val="tx1"/>
                        </a:solidFill>
                        <a:effectLst/>
                        <a:latin typeface="Calibri"/>
                        <a:ea typeface="Calibri"/>
                        <a:cs typeface="Times New Roman"/>
                      </a:endParaRPr>
                    </a:p>
                  </a:txBody>
                  <a:tcPr marL="33551" marR="33551"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u="sng" dirty="0">
                          <a:solidFill>
                            <a:schemeClr val="tx1"/>
                          </a:solidFill>
                          <a:effectLst/>
                          <a:latin typeface="Calibri"/>
                          <a:ea typeface="Times New Roman"/>
                          <a:cs typeface="Times New Roman"/>
                        </a:rPr>
                        <a:t>List</a:t>
                      </a:r>
                      <a:r>
                        <a:rPr lang="en-US" sz="800" b="1" dirty="0">
                          <a:solidFill>
                            <a:schemeClr val="tx1"/>
                          </a:solidFill>
                          <a:effectLst/>
                          <a:latin typeface="Calibri"/>
                          <a:ea typeface="Times New Roman"/>
                          <a:cs typeface="Times New Roman"/>
                        </a:rPr>
                        <a:t> examples or anecdotes of how an individual, event or idea is introduced in a text. </a:t>
                      </a:r>
                      <a:endParaRPr lang="en-US" sz="800" dirty="0">
                        <a:solidFill>
                          <a:schemeClr val="tx1"/>
                        </a:solidFill>
                        <a:effectLst/>
                        <a:latin typeface="Calibri"/>
                        <a:ea typeface="Calibri"/>
                        <a:cs typeface="Times New Roman"/>
                      </a:endParaRPr>
                    </a:p>
                    <a:p>
                      <a:pPr marL="0" marR="0" indent="0" algn="l" defTabSz="1018809" rtl="0" eaLnBrk="1" fontAlgn="auto" latinLnBrk="0" hangingPunct="1">
                        <a:lnSpc>
                          <a:spcPct val="115000"/>
                        </a:lnSpc>
                        <a:spcBef>
                          <a:spcPts val="0"/>
                        </a:spcBef>
                        <a:spcAft>
                          <a:spcPts val="0"/>
                        </a:spcAft>
                        <a:buClrTx/>
                        <a:buSzTx/>
                        <a:buFontTx/>
                        <a:buNone/>
                        <a:tabLst/>
                        <a:defRPr/>
                      </a:pPr>
                      <a:r>
                        <a:rPr lang="en-US" sz="800" dirty="0">
                          <a:solidFill>
                            <a:schemeClr val="tx1"/>
                          </a:solidFill>
                          <a:effectLst/>
                          <a:latin typeface="Calibri"/>
                          <a:ea typeface="Times New Roman"/>
                          <a:cs typeface="Times New Roman"/>
                        </a:rPr>
                        <a:t> </a:t>
                      </a:r>
                      <a:r>
                        <a:rPr lang="en-US" sz="800" b="1" dirty="0" smtClean="0">
                          <a:solidFill>
                            <a:schemeClr val="tx1"/>
                          </a:solidFill>
                          <a:effectLst/>
                          <a:latin typeface="+mn-lt"/>
                          <a:ea typeface="Calibri"/>
                          <a:cs typeface="Times New Roman"/>
                        </a:rPr>
                        <a:t>SELECTED</a:t>
                      </a:r>
                      <a:r>
                        <a:rPr lang="en-US" sz="800" b="1" baseline="0" dirty="0" smtClean="0">
                          <a:solidFill>
                            <a:schemeClr val="tx1"/>
                          </a:solidFill>
                          <a:effectLst/>
                          <a:latin typeface="+mn-lt"/>
                          <a:ea typeface="Calibri"/>
                          <a:cs typeface="Times New Roman"/>
                        </a:rPr>
                        <a:t> RESPONSE #14</a:t>
                      </a:r>
                      <a:endParaRPr lang="en-US" sz="800" dirty="0" smtClean="0">
                        <a:solidFill>
                          <a:schemeClr val="tx1"/>
                        </a:solidFill>
                        <a:effectLst/>
                        <a:latin typeface="+mn-lt"/>
                        <a:ea typeface="Calibri"/>
                        <a:cs typeface="Times New Roman"/>
                      </a:endParaRPr>
                    </a:p>
                    <a:p>
                      <a:pPr marL="0" marR="0" algn="l">
                        <a:lnSpc>
                          <a:spcPct val="115000"/>
                        </a:lnSpc>
                        <a:spcBef>
                          <a:spcPts val="0"/>
                        </a:spcBef>
                        <a:spcAft>
                          <a:spcPts val="0"/>
                        </a:spcAft>
                      </a:pPr>
                      <a:endParaRPr lang="en-US" sz="800" dirty="0">
                        <a:solidFill>
                          <a:schemeClr val="tx1"/>
                        </a:solidFill>
                        <a:effectLst/>
                        <a:latin typeface="Calibri"/>
                        <a:ea typeface="Calibri"/>
                        <a:cs typeface="Times New Roman"/>
                      </a:endParaRPr>
                    </a:p>
                  </a:txBody>
                  <a:tcPr marL="33551" marR="33551"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15000"/>
                        </a:lnSpc>
                        <a:spcBef>
                          <a:spcPts val="0"/>
                        </a:spcBef>
                        <a:spcAft>
                          <a:spcPts val="0"/>
                        </a:spcAft>
                      </a:pPr>
                      <a:r>
                        <a:rPr lang="en-US" sz="800" u="sng">
                          <a:solidFill>
                            <a:schemeClr val="tx1"/>
                          </a:solidFill>
                          <a:effectLst/>
                          <a:latin typeface="Calibri"/>
                          <a:ea typeface="Times New Roman"/>
                          <a:cs typeface="Times New Roman"/>
                        </a:rPr>
                        <a:t>List </a:t>
                      </a:r>
                      <a:r>
                        <a:rPr lang="en-US" sz="800">
                          <a:solidFill>
                            <a:schemeClr val="tx1"/>
                          </a:solidFill>
                          <a:effectLst/>
                          <a:latin typeface="Calibri"/>
                          <a:ea typeface="Times New Roman"/>
                          <a:cs typeface="Times New Roman"/>
                        </a:rPr>
                        <a:t>examples or anecdotes of how an individual, event or idea is illustrated or elaborated on in a text.</a:t>
                      </a:r>
                      <a:endParaRPr lang="en-US" sz="800">
                        <a:solidFill>
                          <a:schemeClr val="tx1"/>
                        </a:solidFill>
                        <a:effectLst/>
                        <a:latin typeface="Calibri"/>
                        <a:ea typeface="Calibri"/>
                        <a:cs typeface="Times New Roman"/>
                      </a:endParaRPr>
                    </a:p>
                  </a:txBody>
                  <a:tcPr marL="33551" marR="33551"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15000"/>
                        </a:lnSpc>
                        <a:spcBef>
                          <a:spcPts val="0"/>
                        </a:spcBef>
                        <a:spcAft>
                          <a:spcPts val="1200"/>
                        </a:spcAft>
                      </a:pPr>
                      <a:r>
                        <a:rPr lang="en-US" sz="800" b="1" dirty="0">
                          <a:solidFill>
                            <a:schemeClr val="tx1"/>
                          </a:solidFill>
                          <a:effectLst/>
                          <a:latin typeface="Calibri"/>
                          <a:ea typeface="Times New Roman"/>
                          <a:cs typeface="Times New Roman"/>
                        </a:rPr>
                        <a:t>Students analyze in</a:t>
                      </a:r>
                      <a:r>
                        <a:rPr lang="en-US" sz="800" b="1" u="sng" dirty="0">
                          <a:solidFill>
                            <a:schemeClr val="tx1"/>
                          </a:solidFill>
                          <a:effectLst/>
                          <a:latin typeface="Calibri"/>
                          <a:ea typeface="Times New Roman"/>
                          <a:cs typeface="Times New Roman"/>
                        </a:rPr>
                        <a:t> detail</a:t>
                      </a:r>
                      <a:r>
                        <a:rPr lang="en-US" sz="800" b="1" dirty="0">
                          <a:solidFill>
                            <a:schemeClr val="tx1"/>
                          </a:solidFill>
                          <a:effectLst/>
                          <a:latin typeface="Calibri"/>
                          <a:ea typeface="Times New Roman"/>
                          <a:cs typeface="Times New Roman"/>
                        </a:rPr>
                        <a:t> an event, idea or individual by providing details about the introduction, illustration and elaboration (use reasoning skills</a:t>
                      </a:r>
                      <a:r>
                        <a:rPr lang="en-US" sz="800" b="1" dirty="0" smtClean="0">
                          <a:solidFill>
                            <a:schemeClr val="tx1"/>
                          </a:solidFill>
                          <a:effectLst/>
                          <a:latin typeface="Calibri"/>
                          <a:ea typeface="Times New Roman"/>
                          <a:cs typeface="Times New Roman"/>
                        </a:rPr>
                        <a:t>).</a:t>
                      </a:r>
                    </a:p>
                    <a:p>
                      <a:pPr marL="0" marR="0" indent="0" algn="l" defTabSz="1018809" rtl="0" eaLnBrk="1" fontAlgn="auto" latinLnBrk="0" hangingPunct="1">
                        <a:lnSpc>
                          <a:spcPct val="115000"/>
                        </a:lnSpc>
                        <a:spcBef>
                          <a:spcPts val="0"/>
                        </a:spcBef>
                        <a:spcAft>
                          <a:spcPts val="1200"/>
                        </a:spcAft>
                        <a:buClrTx/>
                        <a:buSzTx/>
                        <a:buFontTx/>
                        <a:buNone/>
                        <a:tabLst/>
                        <a:defRPr/>
                      </a:pPr>
                      <a:r>
                        <a:rPr lang="en-US" sz="800" b="1" dirty="0" smtClean="0">
                          <a:solidFill>
                            <a:schemeClr val="tx1"/>
                          </a:solidFill>
                          <a:effectLst/>
                          <a:latin typeface="+mn-lt"/>
                          <a:ea typeface="Calibri"/>
                          <a:cs typeface="Times New Roman"/>
                        </a:rPr>
                        <a:t>SELECTED</a:t>
                      </a:r>
                      <a:r>
                        <a:rPr lang="en-US" sz="800" b="1" baseline="0" dirty="0" smtClean="0">
                          <a:solidFill>
                            <a:schemeClr val="tx1"/>
                          </a:solidFill>
                          <a:effectLst/>
                          <a:latin typeface="+mn-lt"/>
                          <a:ea typeface="Calibri"/>
                          <a:cs typeface="Times New Roman"/>
                        </a:rPr>
                        <a:t> RESPONSE #16</a:t>
                      </a:r>
                      <a:endParaRPr lang="en-US" sz="800" dirty="0" smtClean="0">
                        <a:solidFill>
                          <a:schemeClr val="tx1"/>
                        </a:solidFill>
                        <a:effectLst/>
                        <a:latin typeface="+mn-lt"/>
                        <a:ea typeface="Calibri"/>
                        <a:cs typeface="Times New Roman"/>
                      </a:endParaRPr>
                    </a:p>
                  </a:txBody>
                  <a:tcPr marL="33551" marR="33551"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gridSpan="2">
                  <a:txBody>
                    <a:bodyPr/>
                    <a:lstStyle/>
                    <a:p>
                      <a:pPr marL="0" marR="0" algn="l">
                        <a:lnSpc>
                          <a:spcPct val="115000"/>
                        </a:lnSpc>
                        <a:spcBef>
                          <a:spcPts val="0"/>
                        </a:spcBef>
                        <a:spcAft>
                          <a:spcPts val="1200"/>
                        </a:spcAft>
                      </a:pPr>
                      <a:r>
                        <a:rPr lang="en-US" sz="800" b="1" dirty="0">
                          <a:effectLst/>
                          <a:latin typeface="Calibri"/>
                          <a:ea typeface="Times New Roman"/>
                          <a:cs typeface="Times New Roman"/>
                        </a:rPr>
                        <a:t>RI6.3</a:t>
                      </a:r>
                      <a:r>
                        <a:rPr lang="en-US" sz="800" dirty="0">
                          <a:effectLst/>
                          <a:latin typeface="Calibri"/>
                          <a:ea typeface="Times New Roman"/>
                          <a:cs typeface="Times New Roman"/>
                        </a:rPr>
                        <a:t> Analyze</a:t>
                      </a:r>
                      <a:r>
                        <a:rPr lang="en-US" sz="800" dirty="0">
                          <a:effectLst/>
                          <a:latin typeface="Calibri"/>
                          <a:ea typeface="Calibri"/>
                          <a:cs typeface="Helvetica"/>
                        </a:rPr>
                        <a:t> in detail how a key individual, event, or idea is introduced, illustrated, and elaborated in a text (e.g., through examples or anecdotes).</a:t>
                      </a:r>
                      <a:endParaRPr lang="en-US" sz="800" dirty="0">
                        <a:effectLst/>
                        <a:latin typeface="Calibri"/>
                        <a:ea typeface="Calibri"/>
                        <a:cs typeface="Times New Roman"/>
                      </a:endParaRPr>
                    </a:p>
                  </a:txBody>
                  <a:tcPr marL="33551" marR="33551" marT="0" marB="0">
                    <a:lnL w="12700" cap="flat" cmpd="sng" algn="ctr">
                      <a:solidFill>
                        <a:srgbClr val="A6A6A6"/>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c hMerge="1">
                  <a:txBody>
                    <a:bodyPr/>
                    <a:lstStyle/>
                    <a:p>
                      <a:pPr marL="0" marR="0" algn="l">
                        <a:lnSpc>
                          <a:spcPct val="115000"/>
                        </a:lnSpc>
                        <a:spcBef>
                          <a:spcPts val="0"/>
                        </a:spcBef>
                        <a:spcAft>
                          <a:spcPts val="1200"/>
                        </a:spcAft>
                      </a:pPr>
                      <a:endParaRPr lang="en-US" sz="800" dirty="0">
                        <a:effectLst/>
                        <a:latin typeface="Calibri"/>
                        <a:ea typeface="Calibri"/>
                        <a:cs typeface="Times New Roman"/>
                      </a:endParaRPr>
                    </a:p>
                  </a:txBody>
                  <a:tcPr marL="33551" marR="33551" marT="0" marB="0">
                    <a:lnL w="3175" cap="flat" cmpd="sng" algn="ctr">
                      <a:solidFill>
                        <a:schemeClr val="bg1">
                          <a:lumMod val="75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9D9D9"/>
                    </a:solidFill>
                  </a:tcPr>
                </a:tc>
              </a:tr>
            </a:tbl>
          </a:graphicData>
        </a:graphic>
      </p:graphicFrame>
      <p:sp>
        <p:nvSpPr>
          <p:cNvPr id="12" name="Rectangle 11"/>
          <p:cNvSpPr/>
          <p:nvPr/>
        </p:nvSpPr>
        <p:spPr>
          <a:xfrm>
            <a:off x="2005012" y="2819399"/>
            <a:ext cx="814388" cy="15240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p>
            <a:pPr algn="ctr"/>
            <a:endParaRPr lang="en-US" dirty="0"/>
          </a:p>
        </p:txBody>
      </p:sp>
      <p:sp>
        <p:nvSpPr>
          <p:cNvPr id="14" name="Rectangle 13"/>
          <p:cNvSpPr/>
          <p:nvPr/>
        </p:nvSpPr>
        <p:spPr>
          <a:xfrm>
            <a:off x="2159794" y="7042604"/>
            <a:ext cx="533400" cy="381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spcCol="0" rtlCol="0" anchor="ctr"/>
          <a:lstStyle/>
          <a:p>
            <a:pPr algn="ctr"/>
            <a:endParaRPr lang="en-US" dirty="0"/>
          </a:p>
        </p:txBody>
      </p:sp>
    </p:spTree>
    <p:extLst>
      <p:ext uri="{BB962C8B-B14F-4D97-AF65-F5344CB8AC3E}">
        <p14:creationId xmlns:p14="http://schemas.microsoft.com/office/powerpoint/2010/main" val="18253706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 name="Shape 141"/>
          <p:cNvSpPr>
            <a:spLocks noGrp="1"/>
          </p:cNvSpPr>
          <p:nvPr>
            <p:ph type="sldNum" sz="quarter" idx="4294967295"/>
          </p:nvPr>
        </p:nvSpPr>
        <p:spPr>
          <a:xfrm>
            <a:off x="6557964" y="9372467"/>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t>9</a:t>
            </a:fld>
            <a:endParaRPr dirty="0">
              <a:solidFill>
                <a:srgbClr val="888888"/>
              </a:solidFill>
            </a:endParaRPr>
          </a:p>
        </p:txBody>
      </p:sp>
      <p:graphicFrame>
        <p:nvGraphicFramePr>
          <p:cNvPr id="143" name="Table 143"/>
          <p:cNvGraphicFramePr/>
          <p:nvPr>
            <p:extLst>
              <p:ext uri="{D42A27DB-BD31-4B8C-83A1-F6EECF244321}">
                <p14:modId xmlns:p14="http://schemas.microsoft.com/office/powerpoint/2010/main" val="3078719725"/>
              </p:ext>
            </p:extLst>
          </p:nvPr>
        </p:nvGraphicFramePr>
        <p:xfrm>
          <a:off x="567094" y="990600"/>
          <a:ext cx="6553114" cy="4901316"/>
        </p:xfrm>
        <a:graphic>
          <a:graphicData uri="http://schemas.openxmlformats.org/drawingml/2006/table">
            <a:tbl>
              <a:tblPr firstRow="1"/>
              <a:tblGrid>
                <a:gridCol w="680633"/>
                <a:gridCol w="5872481"/>
              </a:tblGrid>
              <a:tr h="704022">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b="0" i="1" dirty="0" smtClean="0">
                          <a:solidFill>
                            <a:schemeClr val="tx1"/>
                          </a:solidFill>
                          <a:effectLst/>
                        </a:rPr>
                        <a:t>A </a:t>
                      </a:r>
                      <a:r>
                        <a:rPr lang="en-US" sz="1000" b="0" i="1" strike="noStrike" dirty="0" smtClean="0">
                          <a:solidFill>
                            <a:schemeClr val="tx1"/>
                          </a:solidFill>
                          <a:effectLst/>
                        </a:rPr>
                        <a:t>note</a:t>
                      </a:r>
                      <a:r>
                        <a:rPr lang="en-US" sz="1000" b="0" i="1" dirty="0" smtClean="0">
                          <a:solidFill>
                            <a:schemeClr val="tx1"/>
                          </a:solidFill>
                          <a:effectLst/>
                        </a:rPr>
                        <a:t> </a:t>
                      </a:r>
                      <a:r>
                        <a:rPr lang="en-US" sz="1000" b="0" i="1" dirty="0" smtClean="0">
                          <a:effectLst/>
                        </a:rPr>
                        <a:t>about constructed responses:  Constructed </a:t>
                      </a:r>
                      <a:r>
                        <a:rPr lang="en-US" sz="1000" b="0" i="1" baseline="0" dirty="0" smtClean="0">
                          <a:effectLst/>
                        </a:rPr>
                        <a:t>response answers are not written “in stone.”  There is no perfect way a student should respond.  Look for the general intent of the prompt and student response and follow the rubric below as much as possible. Use your best judgment.  Unlike DOK-1 questions where there is one right and wrong answer, constructed responses are more difficult to assess.  Overall consistency of intent based on most of your student responses can guide you.</a:t>
                      </a:r>
                    </a:p>
                    <a:p>
                      <a:pPr marL="0" marR="0" lvl="0" indent="0" algn="l" defTabSz="1018809" rtl="0" eaLnBrk="1" fontAlgn="auto" latinLnBrk="0" hangingPunct="1">
                        <a:lnSpc>
                          <a:spcPct val="100000"/>
                        </a:lnSpc>
                        <a:spcBef>
                          <a:spcPts val="0"/>
                        </a:spcBef>
                        <a:spcAft>
                          <a:spcPts val="0"/>
                        </a:spcAft>
                        <a:buClrTx/>
                        <a:buSzTx/>
                        <a:buFontTx/>
                        <a:buNone/>
                        <a:tabLst/>
                        <a:defRPr sz="1800" b="0" i="0"/>
                      </a:pPr>
                      <a:r>
                        <a:rPr lang="en-US" sz="1000" b="0" i="1" baseline="0" dirty="0" smtClean="0">
                          <a:effectLst/>
                        </a:rPr>
                        <a:t>  </a:t>
                      </a:r>
                    </a:p>
                  </a:txBody>
                  <a:tcPr marL="9241" marR="9241" marT="9111" marB="9111"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rgbClr val="000000"/>
                      </a:solidFill>
                      <a:round/>
                    </a:lnB>
                    <a:solidFill>
                      <a:srgbClr val="FFFFFF"/>
                    </a:solidFill>
                  </a:tcPr>
                </a:tc>
                <a:tc hMerge="1">
                  <a:txBody>
                    <a:bodyPr/>
                    <a:lstStyle/>
                    <a:p>
                      <a:endParaRPr lang="en-US"/>
                    </a:p>
                  </a:txBody>
                  <a:tcPr/>
                </a:tc>
              </a:tr>
              <a:tr h="257708">
                <a:tc gridSpan="2">
                  <a:txBody>
                    <a:bodyPr/>
                    <a:lstStyle/>
                    <a:p>
                      <a:pPr lvl="0" algn="l">
                        <a:lnSpc>
                          <a:spcPct val="100000"/>
                        </a:lnSpc>
                        <a:spcBef>
                          <a:spcPts val="0"/>
                        </a:spcBef>
                        <a:spcAft>
                          <a:spcPts val="0"/>
                        </a:spcAft>
                        <a:defRPr sz="1800" b="0" i="0"/>
                      </a:pPr>
                      <a:r>
                        <a:rPr lang="en-US" sz="1400" b="1" dirty="0" smtClean="0"/>
                        <a:t>Quarter 1 Pre-Assessment Constructed Response</a:t>
                      </a:r>
                      <a:r>
                        <a:rPr lang="en-US" sz="1400" b="1" baseline="0" dirty="0" smtClean="0"/>
                        <a:t> Answer Key</a:t>
                      </a:r>
                      <a:endParaRPr sz="1400" b="1" dirty="0"/>
                    </a:p>
                  </a:txBody>
                  <a:tcPr marL="9241" marR="9241" marT="9111" marB="9111"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r>
              <a:tr h="257708">
                <a:tc gridSpan="2">
                  <a:txBody>
                    <a:bodyPr/>
                    <a:lstStyle/>
                    <a:p>
                      <a:pPr lvl="0" algn="l">
                        <a:lnSpc>
                          <a:spcPct val="100000"/>
                        </a:lnSpc>
                        <a:spcBef>
                          <a:spcPts val="0"/>
                        </a:spcBef>
                        <a:spcAft>
                          <a:spcPts val="0"/>
                        </a:spcAft>
                        <a:defRPr sz="1800" b="0" i="0"/>
                      </a:pPr>
                      <a:r>
                        <a:rPr sz="1400" b="1" dirty="0"/>
                        <a:t>Standard </a:t>
                      </a:r>
                      <a:r>
                        <a:rPr sz="1400" b="1" dirty="0" smtClean="0"/>
                        <a:t>R</a:t>
                      </a:r>
                      <a:r>
                        <a:rPr lang="en-US" sz="1400" b="1" dirty="0" smtClean="0"/>
                        <a:t>L</a:t>
                      </a:r>
                      <a:r>
                        <a:rPr sz="1400" b="1" dirty="0" smtClean="0"/>
                        <a:t>.</a:t>
                      </a:r>
                      <a:r>
                        <a:rPr lang="en-US" sz="1400" b="1" dirty="0" smtClean="0">
                          <a:solidFill>
                            <a:schemeClr val="tx1"/>
                          </a:solidFill>
                        </a:rPr>
                        <a:t>6.</a:t>
                      </a:r>
                      <a:r>
                        <a:rPr sz="1400" b="1" dirty="0" smtClean="0">
                          <a:solidFill>
                            <a:schemeClr val="tx1"/>
                          </a:solidFill>
                        </a:rPr>
                        <a:t>2</a:t>
                      </a:r>
                      <a:r>
                        <a:rPr sz="1400" b="1" dirty="0">
                          <a:solidFill>
                            <a:schemeClr val="tx1"/>
                          </a:solidFill>
                        </a:rPr>
                        <a:t>:   </a:t>
                      </a:r>
                      <a:r>
                        <a:rPr sz="1400" b="1" dirty="0"/>
                        <a:t>2 Point </a:t>
                      </a:r>
                      <a:r>
                        <a:rPr sz="1400" b="1" i="1" dirty="0"/>
                        <a:t>Short Reading </a:t>
                      </a:r>
                      <a:r>
                        <a:rPr sz="1400" b="1" dirty="0"/>
                        <a:t>Constructed Response Rubric</a:t>
                      </a:r>
                    </a:p>
                  </a:txBody>
                  <a:tcPr marL="9241" marR="9241" marT="9111" marB="9111"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solidFill>
                      <a:srgbClr val="FFFFFF"/>
                    </a:solidFill>
                  </a:tcPr>
                </a:tc>
                <a:tc hMerge="1">
                  <a:txBody>
                    <a:bodyPr/>
                    <a:lstStyle/>
                    <a:p>
                      <a:endParaRPr lang="en-US"/>
                    </a:p>
                  </a:txBody>
                  <a:tcPr/>
                </a:tc>
              </a:tr>
              <a:tr h="551384">
                <a:tc gridSpan="2">
                  <a:txBody>
                    <a:bodyPr/>
                    <a:lstStyle/>
                    <a:p>
                      <a:pPr marL="0" marR="0" indent="0" algn="l" defTabSz="966612" rtl="0" eaLnBrk="1" fontAlgn="auto" latinLnBrk="0" hangingPunct="1">
                        <a:lnSpc>
                          <a:spcPct val="100000"/>
                        </a:lnSpc>
                        <a:spcBef>
                          <a:spcPts val="0"/>
                        </a:spcBef>
                        <a:spcAft>
                          <a:spcPts val="0"/>
                        </a:spcAft>
                        <a:buClrTx/>
                        <a:buSzTx/>
                        <a:buFont typeface="+mj-lt"/>
                        <a:buNone/>
                        <a:tabLst/>
                        <a:defRPr/>
                      </a:pPr>
                      <a:r>
                        <a:rPr sz="1600" b="1" dirty="0"/>
                        <a:t>Question </a:t>
                      </a:r>
                      <a:r>
                        <a:rPr lang="en-US" sz="1600" b="1" dirty="0" smtClean="0"/>
                        <a:t> #7 </a:t>
                      </a:r>
                      <a:r>
                        <a:rPr sz="1600" b="1" dirty="0" smtClean="0"/>
                        <a:t>(prompt):</a:t>
                      </a:r>
                      <a:r>
                        <a:rPr lang="en-US" sz="1600" b="1" dirty="0" smtClean="0"/>
                        <a:t> </a:t>
                      </a:r>
                      <a:r>
                        <a:rPr lang="en-US" sz="1600" b="0" baseline="0" dirty="0" smtClean="0">
                          <a:solidFill>
                            <a:schemeClr val="tx1"/>
                          </a:solidFill>
                        </a:rPr>
                        <a:t>Explain the central idea of the passage </a:t>
                      </a:r>
                      <a:r>
                        <a:rPr lang="en-US" sz="1600" b="0" i="1" u="sng" baseline="0" dirty="0" smtClean="0">
                          <a:solidFill>
                            <a:schemeClr val="tx1"/>
                          </a:solidFill>
                        </a:rPr>
                        <a:t>Save the Whales</a:t>
                      </a:r>
                      <a:r>
                        <a:rPr lang="en-US" sz="1600" b="0" i="0" u="none" baseline="0" dirty="0" smtClean="0">
                          <a:solidFill>
                            <a:schemeClr val="tx1"/>
                          </a:solidFill>
                        </a:rPr>
                        <a:t> using details from the text. </a:t>
                      </a:r>
                      <a:r>
                        <a:rPr lang="en-US" sz="1000" b="0" i="1" u="none" baseline="0" dirty="0" smtClean="0">
                          <a:solidFill>
                            <a:schemeClr val="tx1"/>
                          </a:solidFill>
                        </a:rPr>
                        <a:t>(note: the central idea is not that a whale was stuck on the sand, but that Jake got to experience a whale rescue).</a:t>
                      </a:r>
                      <a:endParaRPr lang="en-US" sz="1000" b="0" i="1" dirty="0" smtClean="0">
                        <a:solidFill>
                          <a:schemeClr val="tx1"/>
                        </a:solidFill>
                      </a:endParaRPr>
                    </a:p>
                  </a:txBody>
                  <a:tcPr marL="9241"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hMerge="1">
                  <a:txBody>
                    <a:bodyPr/>
                    <a:lstStyle/>
                    <a:p>
                      <a:endParaRPr lang="en-US"/>
                    </a:p>
                  </a:txBody>
                  <a:tcPr/>
                </a:tc>
              </a:tr>
              <a:tr h="916339">
                <a:tc gridSpan="2">
                  <a:txBody>
                    <a:bodyPr/>
                    <a:lstStyle/>
                    <a:p>
                      <a:pPr lvl="0" algn="l">
                        <a:lnSpc>
                          <a:spcPct val="100000"/>
                        </a:lnSpc>
                        <a:spcBef>
                          <a:spcPts val="0"/>
                        </a:spcBef>
                        <a:spcAft>
                          <a:spcPts val="0"/>
                        </a:spcAft>
                        <a:defRPr sz="1800" b="0" i="0"/>
                      </a:pPr>
                      <a:r>
                        <a:rPr lang="en-US" sz="1000" u="sng" dirty="0" smtClean="0"/>
                        <a:t>Directions for Scoring</a:t>
                      </a:r>
                      <a:r>
                        <a:rPr lang="en-US" sz="1000" u="none" dirty="0" smtClean="0"/>
                        <a:t>: </a:t>
                      </a:r>
                      <a:r>
                        <a:rPr lang="en-US" sz="1000" kern="1200" dirty="0" smtClean="0">
                          <a:solidFill>
                            <a:srgbClr val="000000"/>
                          </a:solidFill>
                          <a:effectLst/>
                          <a:latin typeface="+mn-lt"/>
                          <a:ea typeface="Times New Roman"/>
                          <a:cs typeface="Arial"/>
                        </a:rPr>
                        <a:t>Write an overview of what students could include in a proficient response with examples from the text.  Be very specific and detailed. </a:t>
                      </a:r>
                      <a:r>
                        <a:rPr sz="1000" u="sng" dirty="0" smtClean="0"/>
                        <a:t>Teacher Language and Scoring</a:t>
                      </a:r>
                      <a:r>
                        <a:rPr lang="en-US" sz="1000" u="sng" baseline="0" dirty="0" smtClean="0"/>
                        <a:t> </a:t>
                      </a:r>
                      <a:r>
                        <a:rPr sz="1000" u="sng" dirty="0" smtClean="0"/>
                        <a:t>Notes</a:t>
                      </a:r>
                      <a:r>
                        <a:rPr sz="1000" u="none" dirty="0" smtClean="0"/>
                        <a:t>:</a:t>
                      </a:r>
                      <a:endParaRPr lang="en-US" sz="1000" u="none" dirty="0" smtClean="0">
                        <a:solidFill>
                          <a:schemeClr val="tx1"/>
                        </a:solidFill>
                      </a:endParaRPr>
                    </a:p>
                    <a:p>
                      <a:pPr lvl="0" algn="l">
                        <a:lnSpc>
                          <a:spcPct val="100000"/>
                        </a:lnSpc>
                        <a:spcBef>
                          <a:spcPts val="0"/>
                        </a:spcBef>
                        <a:spcAft>
                          <a:spcPts val="0"/>
                        </a:spcAft>
                        <a:defRPr sz="1800" b="0" i="0"/>
                      </a:pPr>
                      <a:r>
                        <a:rPr sz="1000" b="1" dirty="0" smtClean="0"/>
                        <a:t>Sufficient Evidence </a:t>
                      </a:r>
                      <a:r>
                        <a:rPr lang="en-US" sz="1000" b="0" dirty="0" smtClean="0">
                          <a:solidFill>
                            <a:schemeClr val="tx1"/>
                          </a:solidFill>
                        </a:rPr>
                        <a:t>for the prompt should include a stated central idea supported by details from</a:t>
                      </a:r>
                      <a:r>
                        <a:rPr lang="en-US" sz="1000" b="0" baseline="0" dirty="0" smtClean="0">
                          <a:solidFill>
                            <a:schemeClr val="tx1"/>
                          </a:solidFill>
                        </a:rPr>
                        <a:t> the text ( a boy’s experience with rescuing a whale when he never expected it to ever happen to him).</a:t>
                      </a:r>
                      <a:endParaRPr lang="en-US" sz="1000" dirty="0" smtClean="0">
                        <a:solidFill>
                          <a:schemeClr val="tx1"/>
                        </a:solidFill>
                      </a:endParaRPr>
                    </a:p>
                    <a:p>
                      <a:pPr lvl="0" algn="l">
                        <a:lnSpc>
                          <a:spcPct val="100000"/>
                        </a:lnSpc>
                        <a:spcBef>
                          <a:spcPts val="0"/>
                        </a:spcBef>
                        <a:spcAft>
                          <a:spcPts val="0"/>
                        </a:spcAft>
                        <a:defRPr sz="1800" b="0" i="0"/>
                      </a:pPr>
                      <a:r>
                        <a:rPr sz="1000" b="1" dirty="0" smtClean="0"/>
                        <a:t>Specifi</a:t>
                      </a:r>
                      <a:r>
                        <a:rPr lang="en-US" sz="1000" b="1" dirty="0" smtClean="0"/>
                        <a:t>c</a:t>
                      </a:r>
                      <a:r>
                        <a:rPr sz="1000" b="1" dirty="0" smtClean="0"/>
                        <a:t> </a:t>
                      </a:r>
                      <a:r>
                        <a:rPr sz="1000" b="1" dirty="0" smtClean="0">
                          <a:uFill>
                            <a:solidFill/>
                          </a:uFill>
                        </a:rPr>
                        <a:t>identification</a:t>
                      </a:r>
                      <a:r>
                        <a:rPr lang="en-US" sz="1000" b="1" baseline="0" dirty="0" smtClean="0">
                          <a:uFill>
                            <a:solidFill/>
                          </a:uFill>
                        </a:rPr>
                        <a:t> (supporting details)</a:t>
                      </a:r>
                      <a:r>
                        <a:rPr lang="en-US" sz="1000" b="0" baseline="0" dirty="0" smtClean="0">
                          <a:uFill>
                            <a:solidFill/>
                          </a:uFill>
                        </a:rPr>
                        <a:t> should include details that contribute to the stated central idea such as (1) Jake had never expected to get a chance to save a real whale and (2) the sightseers became rescuers and the connection with (3) the bumper sticker on his family’s car “Save the whales!”</a:t>
                      </a:r>
                    </a:p>
                    <a:p>
                      <a:pPr lvl="0" algn="l">
                        <a:lnSpc>
                          <a:spcPct val="100000"/>
                        </a:lnSpc>
                        <a:spcBef>
                          <a:spcPts val="0"/>
                        </a:spcBef>
                        <a:spcAft>
                          <a:spcPts val="0"/>
                        </a:spcAft>
                        <a:defRPr sz="1800" b="0" i="0"/>
                      </a:pPr>
                      <a:r>
                        <a:rPr sz="1000" b="1" dirty="0" smtClean="0"/>
                        <a:t>Full Support</a:t>
                      </a:r>
                      <a:r>
                        <a:rPr lang="en-US" sz="1000" b="1" baseline="0" dirty="0" smtClean="0"/>
                        <a:t> (other details</a:t>
                      </a:r>
                      <a:r>
                        <a:rPr lang="en-US" sz="1000" b="0" baseline="0" dirty="0" smtClean="0"/>
                        <a:t>) would be any other details that supports the central idea.  The prompt is not asking students to explain how the whale was rescued, but locate and explain the central ideas with details from the text.</a:t>
                      </a:r>
                      <a:endParaRPr lang="en-US" sz="1000" dirty="0" smtClean="0">
                        <a:solidFill>
                          <a:schemeClr val="tx1"/>
                        </a:solidFill>
                      </a:endParaRPr>
                    </a:p>
                  </a:txBody>
                  <a:tcPr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hMerge="1">
                  <a:txBody>
                    <a:bodyPr/>
                    <a:lstStyle/>
                    <a:p>
                      <a:endParaRPr lang="en-US"/>
                    </a:p>
                  </a:txBody>
                  <a:tcPr/>
                </a:tc>
              </a:tr>
              <a:tr h="685800">
                <a:tc>
                  <a:txBody>
                    <a:bodyPr/>
                    <a:lstStyle/>
                    <a:p>
                      <a:pPr lvl="0" algn="ctr">
                        <a:lnSpc>
                          <a:spcPct val="100000"/>
                        </a:lnSpc>
                        <a:spcBef>
                          <a:spcPts val="0"/>
                        </a:spcBef>
                        <a:spcAft>
                          <a:spcPts val="0"/>
                        </a:spcAft>
                        <a:defRPr sz="1800" b="0" i="0"/>
                      </a:pPr>
                      <a:r>
                        <a:rPr sz="2000" b="1" dirty="0"/>
                        <a:t>2</a:t>
                      </a:r>
                    </a:p>
                  </a:txBody>
                  <a:tcPr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sz="1800" b="0" i="0"/>
                      </a:pPr>
                      <a:r>
                        <a:rPr sz="1000" i="1" dirty="0"/>
                        <a:t>The student gives a proficient response </a:t>
                      </a:r>
                      <a:r>
                        <a:rPr sz="1000" i="1" dirty="0" smtClean="0"/>
                        <a:t>by</a:t>
                      </a:r>
                      <a:r>
                        <a:rPr lang="en-US" sz="1000" i="1" dirty="0" smtClean="0"/>
                        <a:t> stating the central idea supported by specific details from the text.</a:t>
                      </a:r>
                    </a:p>
                    <a:p>
                      <a:pPr marL="0" marR="0" lvl="0" indent="0" algn="l" defTabSz="914400" rtl="0" eaLnBrk="1" fontAlgn="auto" latinLnBrk="0" hangingPunct="1">
                        <a:lnSpc>
                          <a:spcPct val="100000"/>
                        </a:lnSpc>
                        <a:spcBef>
                          <a:spcPts val="0"/>
                        </a:spcBef>
                        <a:spcAft>
                          <a:spcPts val="0"/>
                        </a:spcAft>
                        <a:buClrTx/>
                        <a:buSzTx/>
                        <a:buFontTx/>
                        <a:buNone/>
                        <a:tabLst/>
                        <a:defRPr sz="1800" b="0" i="0"/>
                      </a:pPr>
                      <a:r>
                        <a:rPr lang="en-US" sz="1000" i="0" baseline="0" dirty="0" smtClean="0"/>
                        <a:t>The central idea of the passage Save the Whales is that a boy who never expected to really help save the whales, became involved in a real whale rescue. One details that supports this central idea specifically is when the passage says  they were no longer sightseers, but had become rescuers.</a:t>
                      </a:r>
                    </a:p>
                  </a:txBody>
                  <a:tcPr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r h="533400">
                <a:tc>
                  <a:txBody>
                    <a:bodyPr/>
                    <a:lstStyle/>
                    <a:p>
                      <a:pPr lvl="0" algn="ctr">
                        <a:lnSpc>
                          <a:spcPct val="100000"/>
                        </a:lnSpc>
                        <a:spcBef>
                          <a:spcPts val="0"/>
                        </a:spcBef>
                        <a:spcAft>
                          <a:spcPts val="0"/>
                        </a:spcAft>
                        <a:defRPr sz="1800" b="0" i="0"/>
                      </a:pPr>
                      <a:r>
                        <a:rPr sz="2000" b="1" dirty="0"/>
                        <a:t>1</a:t>
                      </a:r>
                    </a:p>
                  </a:txBody>
                  <a:tcPr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lnSpc>
                          <a:spcPct val="100000"/>
                        </a:lnSpc>
                        <a:spcBef>
                          <a:spcPts val="0"/>
                        </a:spcBef>
                        <a:spcAft>
                          <a:spcPts val="0"/>
                        </a:spcAft>
                        <a:defRPr sz="1800" b="0" i="0"/>
                      </a:pPr>
                      <a:r>
                        <a:rPr sz="1000" i="1" dirty="0"/>
                        <a:t>The student gives a partial </a:t>
                      </a:r>
                      <a:r>
                        <a:rPr lang="en-US" sz="1000" i="1" dirty="0" smtClean="0"/>
                        <a:t>response</a:t>
                      </a:r>
                      <a:r>
                        <a:rPr lang="en-US" sz="1000" i="1" baseline="0" dirty="0" smtClean="0"/>
                        <a:t> of a central idea but without specific details from the text.</a:t>
                      </a:r>
                    </a:p>
                    <a:p>
                      <a:pPr lvl="0" algn="l" defTabSz="914400">
                        <a:lnSpc>
                          <a:spcPct val="100000"/>
                        </a:lnSpc>
                        <a:spcBef>
                          <a:spcPts val="0"/>
                        </a:spcBef>
                        <a:spcAft>
                          <a:spcPts val="0"/>
                        </a:spcAft>
                        <a:defRPr sz="1800" b="0" i="0"/>
                      </a:pPr>
                      <a:r>
                        <a:rPr lang="en-US" sz="1000" b="0" i="0" u="none" kern="1200" baseline="0" dirty="0" smtClean="0">
                          <a:solidFill>
                            <a:schemeClr val="tx1"/>
                          </a:solidFill>
                          <a:latin typeface="+mn-lt"/>
                          <a:ea typeface="+mn-ea"/>
                          <a:cs typeface="+mn-cs"/>
                        </a:rPr>
                        <a:t>The central idea is that you can rescue a whale if it gets stuck on the sand.  Jake saw a whale on the sand and everyone tried to rescue it. </a:t>
                      </a:r>
                      <a:endParaRPr lang="en-US" sz="1100" b="0" i="0" u="none" kern="1200" baseline="0" dirty="0" smtClean="0">
                        <a:solidFill>
                          <a:schemeClr val="tx1"/>
                        </a:solidFill>
                        <a:latin typeface="+mn-lt"/>
                        <a:ea typeface="+mn-ea"/>
                        <a:cs typeface="+mn-cs"/>
                      </a:endParaRPr>
                    </a:p>
                  </a:txBody>
                  <a:tcPr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r h="338354">
                <a:tc>
                  <a:txBody>
                    <a:bodyPr/>
                    <a:lstStyle/>
                    <a:p>
                      <a:pPr lvl="0" algn="ctr">
                        <a:lnSpc>
                          <a:spcPct val="100000"/>
                        </a:lnSpc>
                        <a:spcBef>
                          <a:spcPts val="0"/>
                        </a:spcBef>
                        <a:spcAft>
                          <a:spcPts val="0"/>
                        </a:spcAft>
                        <a:defRPr sz="1800" b="0" i="0"/>
                      </a:pPr>
                      <a:r>
                        <a:rPr sz="2000" b="1" dirty="0"/>
                        <a:t>0</a:t>
                      </a:r>
                    </a:p>
                  </a:txBody>
                  <a:tcPr marR="9241" marT="9111" marB="9111"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c>
                  <a:txBody>
                    <a:bodyPr/>
                    <a:lstStyle/>
                    <a:p>
                      <a:pPr lvl="0" algn="l" defTabSz="914400">
                        <a:lnSpc>
                          <a:spcPct val="100000"/>
                        </a:lnSpc>
                        <a:spcBef>
                          <a:spcPts val="0"/>
                        </a:spcBef>
                        <a:spcAft>
                          <a:spcPts val="0"/>
                        </a:spcAft>
                        <a:defRPr sz="1800" b="0" i="0"/>
                      </a:pPr>
                      <a:r>
                        <a:rPr sz="1000" i="1" dirty="0"/>
                        <a:t>The student provides no </a:t>
                      </a:r>
                      <a:r>
                        <a:rPr sz="1000" i="1" dirty="0" smtClean="0"/>
                        <a:t>evidence</a:t>
                      </a:r>
                      <a:r>
                        <a:rPr lang="en-US" sz="1000" i="1" baseline="0" dirty="0" smtClean="0"/>
                        <a:t> of explaining a central idea.</a:t>
                      </a:r>
                    </a:p>
                    <a:p>
                      <a:pPr lvl="0" algn="l" defTabSz="914400">
                        <a:lnSpc>
                          <a:spcPct val="100000"/>
                        </a:lnSpc>
                        <a:spcBef>
                          <a:spcPts val="0"/>
                        </a:spcBef>
                        <a:spcAft>
                          <a:spcPts val="0"/>
                        </a:spcAft>
                        <a:defRPr sz="1800" b="0" i="0"/>
                      </a:pPr>
                      <a:r>
                        <a:rPr lang="en-US" sz="1000" i="0" baseline="0" dirty="0" smtClean="0"/>
                        <a:t>Whales get stuck on the beach and its really sad.  </a:t>
                      </a:r>
                    </a:p>
                  </a:txBody>
                  <a:tcPr marR="9241" marT="9111" marB="9111"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solidFill>
                      <a:srgbClr val="FFFFFF"/>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546188303"/>
              </p:ext>
            </p:extLst>
          </p:nvPr>
        </p:nvGraphicFramePr>
        <p:xfrm>
          <a:off x="5257800" y="6096000"/>
          <a:ext cx="1744662" cy="576607"/>
        </p:xfrm>
        <a:graphic>
          <a:graphicData uri="http://schemas.openxmlformats.org/drawingml/2006/table">
            <a:tbl>
              <a:tblPr firstRow="1" firstCol="1" bandRow="1"/>
              <a:tblGrid>
                <a:gridCol w="1744662"/>
              </a:tblGrid>
              <a:tr h="155983">
                <a:tc>
                  <a:txBody>
                    <a:bodyPr/>
                    <a:lstStyle/>
                    <a:p>
                      <a:pPr marL="0" marR="0" algn="ctr">
                        <a:lnSpc>
                          <a:spcPct val="115000"/>
                        </a:lnSpc>
                        <a:spcBef>
                          <a:spcPts val="0"/>
                        </a:spcBef>
                        <a:spcAft>
                          <a:spcPts val="0"/>
                        </a:spcAft>
                      </a:pPr>
                      <a:r>
                        <a:rPr lang="en-US" sz="800" b="1" dirty="0" smtClean="0">
                          <a:solidFill>
                            <a:srgbClr val="000000"/>
                          </a:solidFill>
                          <a:effectLst/>
                          <a:latin typeface="Calibri"/>
                          <a:ea typeface="Times New Roman"/>
                          <a:cs typeface="Times New Roman"/>
                        </a:rPr>
                        <a:t>Toward RL.6.2  DOK </a:t>
                      </a:r>
                      <a:r>
                        <a:rPr lang="en-US" sz="800" b="1" dirty="0">
                          <a:solidFill>
                            <a:srgbClr val="000000"/>
                          </a:solidFill>
                          <a:effectLst/>
                          <a:latin typeface="Calibri"/>
                          <a:ea typeface="Times New Roman"/>
                          <a:cs typeface="Times New Roman"/>
                        </a:rPr>
                        <a:t>2 - </a:t>
                      </a:r>
                      <a:r>
                        <a:rPr lang="en-US" sz="800" b="1" dirty="0" smtClean="0">
                          <a:solidFill>
                            <a:srgbClr val="000000"/>
                          </a:solidFill>
                          <a:effectLst/>
                          <a:latin typeface="Calibri"/>
                          <a:ea typeface="Times New Roman"/>
                          <a:cs typeface="Times New Roman"/>
                        </a:rPr>
                        <a:t>Cn</a:t>
                      </a:r>
                      <a:endParaRPr lang="en-US" sz="800" dirty="0">
                        <a:effectLst/>
                        <a:latin typeface="Calibri"/>
                        <a:ea typeface="Calibri"/>
                        <a:cs typeface="Times New Roman"/>
                      </a:endParaRPr>
                    </a:p>
                  </a:txBody>
                  <a:tcPr marL="33307" marR="33307"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268642">
                <a:tc>
                  <a:txBody>
                    <a:bodyPr/>
                    <a:lstStyle/>
                    <a:p>
                      <a:pPr marL="0" marR="0">
                        <a:lnSpc>
                          <a:spcPct val="115000"/>
                        </a:lnSpc>
                        <a:spcBef>
                          <a:spcPts val="0"/>
                        </a:spcBef>
                        <a:spcAft>
                          <a:spcPts val="0"/>
                        </a:spcAft>
                      </a:pPr>
                      <a:r>
                        <a:rPr lang="en-US" sz="800" b="1" dirty="0">
                          <a:solidFill>
                            <a:srgbClr val="000000"/>
                          </a:solidFill>
                          <a:effectLst/>
                          <a:latin typeface="Calibri"/>
                          <a:ea typeface="Times New Roman"/>
                          <a:cs typeface="Times New Roman"/>
                        </a:rPr>
                        <a:t>Locates relevant (devoid of personal opinion) information about a central idea using particular </a:t>
                      </a:r>
                      <a:r>
                        <a:rPr lang="en-US" sz="800" b="1" dirty="0" smtClean="0">
                          <a:solidFill>
                            <a:srgbClr val="000000"/>
                          </a:solidFill>
                          <a:effectLst/>
                          <a:latin typeface="Calibri"/>
                          <a:ea typeface="Times New Roman"/>
                          <a:cs typeface="Times New Roman"/>
                        </a:rPr>
                        <a:t>details.</a:t>
                      </a:r>
                    </a:p>
                  </a:txBody>
                  <a:tcPr marL="33307" marR="33307"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9510694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2927</TotalTime>
  <Words>8814</Words>
  <Application>Microsoft Office PowerPoint</Application>
  <PresentationFormat>Custom</PresentationFormat>
  <Paragraphs>961</Paragraphs>
  <Slides>30</Slides>
  <Notes>6</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Richmond, Susan</dc:creator>
  <cp:lastModifiedBy>Susan Richmond</cp:lastModifiedBy>
  <cp:revision>450</cp:revision>
  <cp:lastPrinted>2014-09-04T18:29:09Z</cp:lastPrinted>
  <dcterms:created xsi:type="dcterms:W3CDTF">2013-06-13T16:49:22Z</dcterms:created>
  <dcterms:modified xsi:type="dcterms:W3CDTF">2015-08-16T21:32:14Z</dcterms:modified>
</cp:coreProperties>
</file>