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2"/>
  </p:notesMasterIdLst>
  <p:sldIdLst>
    <p:sldId id="363" r:id="rId2"/>
    <p:sldId id="364" r:id="rId3"/>
    <p:sldId id="399" r:id="rId4"/>
    <p:sldId id="365" r:id="rId5"/>
    <p:sldId id="400" r:id="rId6"/>
    <p:sldId id="366" r:id="rId7"/>
    <p:sldId id="368" r:id="rId8"/>
    <p:sldId id="369" r:id="rId9"/>
    <p:sldId id="374" r:id="rId10"/>
    <p:sldId id="375" r:id="rId11"/>
    <p:sldId id="376" r:id="rId12"/>
    <p:sldId id="377" r:id="rId13"/>
    <p:sldId id="280" r:id="rId14"/>
    <p:sldId id="362" r:id="rId15"/>
    <p:sldId id="380" r:id="rId16"/>
    <p:sldId id="381" r:id="rId17"/>
    <p:sldId id="382" r:id="rId18"/>
    <p:sldId id="383" r:id="rId19"/>
    <p:sldId id="384" r:id="rId20"/>
    <p:sldId id="385" r:id="rId21"/>
    <p:sldId id="386" r:id="rId22"/>
    <p:sldId id="387" r:id="rId23"/>
    <p:sldId id="388" r:id="rId24"/>
    <p:sldId id="389" r:id="rId25"/>
    <p:sldId id="390" r:id="rId26"/>
    <p:sldId id="360" r:id="rId27"/>
    <p:sldId id="391" r:id="rId28"/>
    <p:sldId id="396" r:id="rId29"/>
    <p:sldId id="361" r:id="rId30"/>
    <p:sldId id="398" r:id="rId31"/>
  </p:sldIdLst>
  <p:sldSz cx="7772400" cy="10058400"/>
  <p:notesSz cx="7010400" cy="9296400"/>
  <p:defaultTextStyle>
    <a:defPPr>
      <a:defRPr lang="en-US"/>
    </a:defPPr>
    <a:lvl1pPr marL="0" algn="l" defTabSz="1018809" rtl="0" eaLnBrk="1" latinLnBrk="0" hangingPunct="1">
      <a:defRPr sz="2000" kern="1200">
        <a:solidFill>
          <a:schemeClr val="tx1"/>
        </a:solidFill>
        <a:latin typeface="+mn-lt"/>
        <a:ea typeface="+mn-ea"/>
        <a:cs typeface="+mn-cs"/>
      </a:defRPr>
    </a:lvl1pPr>
    <a:lvl2pPr marL="509405" algn="l" defTabSz="1018809" rtl="0" eaLnBrk="1" latinLnBrk="0" hangingPunct="1">
      <a:defRPr sz="2000" kern="1200">
        <a:solidFill>
          <a:schemeClr val="tx1"/>
        </a:solidFill>
        <a:latin typeface="+mn-lt"/>
        <a:ea typeface="+mn-ea"/>
        <a:cs typeface="+mn-cs"/>
      </a:defRPr>
    </a:lvl2pPr>
    <a:lvl3pPr marL="1018809" algn="l" defTabSz="1018809" rtl="0" eaLnBrk="1" latinLnBrk="0" hangingPunct="1">
      <a:defRPr sz="2000" kern="1200">
        <a:solidFill>
          <a:schemeClr val="tx1"/>
        </a:solidFill>
        <a:latin typeface="+mn-lt"/>
        <a:ea typeface="+mn-ea"/>
        <a:cs typeface="+mn-cs"/>
      </a:defRPr>
    </a:lvl3pPr>
    <a:lvl4pPr marL="1528214" algn="l" defTabSz="1018809" rtl="0" eaLnBrk="1" latinLnBrk="0" hangingPunct="1">
      <a:defRPr sz="2000" kern="1200">
        <a:solidFill>
          <a:schemeClr val="tx1"/>
        </a:solidFill>
        <a:latin typeface="+mn-lt"/>
        <a:ea typeface="+mn-ea"/>
        <a:cs typeface="+mn-cs"/>
      </a:defRPr>
    </a:lvl4pPr>
    <a:lvl5pPr marL="2037618" algn="l" defTabSz="1018809" rtl="0" eaLnBrk="1" latinLnBrk="0" hangingPunct="1">
      <a:defRPr sz="2000" kern="1200">
        <a:solidFill>
          <a:schemeClr val="tx1"/>
        </a:solidFill>
        <a:latin typeface="+mn-lt"/>
        <a:ea typeface="+mn-ea"/>
        <a:cs typeface="+mn-cs"/>
      </a:defRPr>
    </a:lvl5pPr>
    <a:lvl6pPr marL="2547024" algn="l" defTabSz="1018809" rtl="0" eaLnBrk="1" latinLnBrk="0" hangingPunct="1">
      <a:defRPr sz="2000" kern="1200">
        <a:solidFill>
          <a:schemeClr val="tx1"/>
        </a:solidFill>
        <a:latin typeface="+mn-lt"/>
        <a:ea typeface="+mn-ea"/>
        <a:cs typeface="+mn-cs"/>
      </a:defRPr>
    </a:lvl6pPr>
    <a:lvl7pPr marL="3056428" algn="l" defTabSz="1018809" rtl="0" eaLnBrk="1" latinLnBrk="0" hangingPunct="1">
      <a:defRPr sz="2000" kern="1200">
        <a:solidFill>
          <a:schemeClr val="tx1"/>
        </a:solidFill>
        <a:latin typeface="+mn-lt"/>
        <a:ea typeface="+mn-ea"/>
        <a:cs typeface="+mn-cs"/>
      </a:defRPr>
    </a:lvl7pPr>
    <a:lvl8pPr marL="3565833" algn="l" defTabSz="1018809" rtl="0" eaLnBrk="1" latinLnBrk="0" hangingPunct="1">
      <a:defRPr sz="2000" kern="1200">
        <a:solidFill>
          <a:schemeClr val="tx1"/>
        </a:solidFill>
        <a:latin typeface="+mn-lt"/>
        <a:ea typeface="+mn-ea"/>
        <a:cs typeface="+mn-cs"/>
      </a:defRPr>
    </a:lvl8pPr>
    <a:lvl9pPr marL="4075237" algn="l" defTabSz="1018809" rtl="0" eaLnBrk="1" latinLnBrk="0" hangingPunct="1">
      <a:defRPr sz="20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168">
          <p15:clr>
            <a:srgbClr val="A4A3A4"/>
          </p15:clr>
        </p15:guide>
        <p15:guide id="2" pos="244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ider, Jami" initials="RJ" lastIdx="2" clrIdx="0">
    <p:extLst/>
  </p:cmAuthor>
  <p:cmAuthor id="2" name="Alvarado, Deborah" initials="AD" lastIdx="0"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83" autoAdjust="0"/>
    <p:restoredTop sz="94758" autoAdjust="0"/>
  </p:normalViewPr>
  <p:slideViewPr>
    <p:cSldViewPr>
      <p:cViewPr>
        <p:scale>
          <a:sx n="91" d="100"/>
          <a:sy n="91" d="100"/>
        </p:scale>
        <p:origin x="-510" y="-72"/>
      </p:cViewPr>
      <p:guideLst>
        <p:guide orient="horz" pos="3168"/>
        <p:guide pos="2448"/>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5812E32-FA1A-4F4E-BBE4-59F7E9A50687}" type="datetimeFigureOut">
              <a:rPr lang="en-US" smtClean="0"/>
              <a:pPr/>
              <a:t>8/7/2015</a:t>
            </a:fld>
            <a:endParaRPr lang="en-US" dirty="0"/>
          </a:p>
        </p:txBody>
      </p:sp>
      <p:sp>
        <p:nvSpPr>
          <p:cNvPr id="4" name="Slide Image Placeholder 3"/>
          <p:cNvSpPr>
            <a:spLocks noGrp="1" noRot="1" noChangeAspect="1"/>
          </p:cNvSpPr>
          <p:nvPr>
            <p:ph type="sldImg" idx="2"/>
          </p:nvPr>
        </p:nvSpPr>
        <p:spPr>
          <a:xfrm>
            <a:off x="2159000" y="696913"/>
            <a:ext cx="26924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3EF0EC3-FE0B-4500-8F04-EC8B20A7C129}" type="slidenum">
              <a:rPr lang="en-US" smtClean="0"/>
              <a:pPr/>
              <a:t>‹#›</a:t>
            </a:fld>
            <a:endParaRPr lang="en-US" dirty="0"/>
          </a:p>
        </p:txBody>
      </p:sp>
    </p:spTree>
    <p:extLst>
      <p:ext uri="{BB962C8B-B14F-4D97-AF65-F5344CB8AC3E}">
        <p14:creationId xmlns:p14="http://schemas.microsoft.com/office/powerpoint/2010/main" val="4131208749"/>
      </p:ext>
    </p:extLst>
  </p:cSld>
  <p:clrMap bg1="lt1" tx1="dk1" bg2="lt2" tx2="dk2" accent1="accent1" accent2="accent2" accent3="accent3" accent4="accent4" accent5="accent5" accent6="accent6" hlink="hlink" folHlink="folHlink"/>
  <p:notesStyle>
    <a:lvl1pPr marL="0" algn="l" defTabSz="1018809" rtl="0" eaLnBrk="1" latinLnBrk="0" hangingPunct="1">
      <a:defRPr sz="1400" kern="1200">
        <a:solidFill>
          <a:schemeClr val="tx1"/>
        </a:solidFill>
        <a:latin typeface="+mn-lt"/>
        <a:ea typeface="+mn-ea"/>
        <a:cs typeface="+mn-cs"/>
      </a:defRPr>
    </a:lvl1pPr>
    <a:lvl2pPr marL="509405" algn="l" defTabSz="1018809" rtl="0" eaLnBrk="1" latinLnBrk="0" hangingPunct="1">
      <a:defRPr sz="1400" kern="1200">
        <a:solidFill>
          <a:schemeClr val="tx1"/>
        </a:solidFill>
        <a:latin typeface="+mn-lt"/>
        <a:ea typeface="+mn-ea"/>
        <a:cs typeface="+mn-cs"/>
      </a:defRPr>
    </a:lvl2pPr>
    <a:lvl3pPr marL="1018809" algn="l" defTabSz="1018809" rtl="0" eaLnBrk="1" latinLnBrk="0" hangingPunct="1">
      <a:defRPr sz="1400" kern="1200">
        <a:solidFill>
          <a:schemeClr val="tx1"/>
        </a:solidFill>
        <a:latin typeface="+mn-lt"/>
        <a:ea typeface="+mn-ea"/>
        <a:cs typeface="+mn-cs"/>
      </a:defRPr>
    </a:lvl3pPr>
    <a:lvl4pPr marL="1528214" algn="l" defTabSz="1018809" rtl="0" eaLnBrk="1" latinLnBrk="0" hangingPunct="1">
      <a:defRPr sz="1400" kern="1200">
        <a:solidFill>
          <a:schemeClr val="tx1"/>
        </a:solidFill>
        <a:latin typeface="+mn-lt"/>
        <a:ea typeface="+mn-ea"/>
        <a:cs typeface="+mn-cs"/>
      </a:defRPr>
    </a:lvl4pPr>
    <a:lvl5pPr marL="2037618" algn="l" defTabSz="1018809" rtl="0" eaLnBrk="1" latinLnBrk="0" hangingPunct="1">
      <a:defRPr sz="1400" kern="1200">
        <a:solidFill>
          <a:schemeClr val="tx1"/>
        </a:solidFill>
        <a:latin typeface="+mn-lt"/>
        <a:ea typeface="+mn-ea"/>
        <a:cs typeface="+mn-cs"/>
      </a:defRPr>
    </a:lvl5pPr>
    <a:lvl6pPr marL="2547024" algn="l" defTabSz="1018809" rtl="0" eaLnBrk="1" latinLnBrk="0" hangingPunct="1">
      <a:defRPr sz="1400" kern="1200">
        <a:solidFill>
          <a:schemeClr val="tx1"/>
        </a:solidFill>
        <a:latin typeface="+mn-lt"/>
        <a:ea typeface="+mn-ea"/>
        <a:cs typeface="+mn-cs"/>
      </a:defRPr>
    </a:lvl6pPr>
    <a:lvl7pPr marL="3056428" algn="l" defTabSz="1018809" rtl="0" eaLnBrk="1" latinLnBrk="0" hangingPunct="1">
      <a:defRPr sz="1400" kern="1200">
        <a:solidFill>
          <a:schemeClr val="tx1"/>
        </a:solidFill>
        <a:latin typeface="+mn-lt"/>
        <a:ea typeface="+mn-ea"/>
        <a:cs typeface="+mn-cs"/>
      </a:defRPr>
    </a:lvl7pPr>
    <a:lvl8pPr marL="3565833" algn="l" defTabSz="1018809" rtl="0" eaLnBrk="1" latinLnBrk="0" hangingPunct="1">
      <a:defRPr sz="1400" kern="1200">
        <a:solidFill>
          <a:schemeClr val="tx1"/>
        </a:solidFill>
        <a:latin typeface="+mn-lt"/>
        <a:ea typeface="+mn-ea"/>
        <a:cs typeface="+mn-cs"/>
      </a:defRPr>
    </a:lvl8pPr>
    <a:lvl9pPr marL="4075237" algn="l" defTabSz="1018809"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9000" y="696913"/>
            <a:ext cx="26924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6</a:t>
            </a:fld>
            <a:endParaRPr lang="en-US" dirty="0"/>
          </a:p>
        </p:txBody>
      </p:sp>
    </p:spTree>
    <p:extLst>
      <p:ext uri="{BB962C8B-B14F-4D97-AF65-F5344CB8AC3E}">
        <p14:creationId xmlns:p14="http://schemas.microsoft.com/office/powerpoint/2010/main" val="40679735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9000" y="696913"/>
            <a:ext cx="26924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7</a:t>
            </a:fld>
            <a:endParaRPr lang="en-US" dirty="0"/>
          </a:p>
        </p:txBody>
      </p:sp>
    </p:spTree>
    <p:extLst>
      <p:ext uri="{BB962C8B-B14F-4D97-AF65-F5344CB8AC3E}">
        <p14:creationId xmlns:p14="http://schemas.microsoft.com/office/powerpoint/2010/main" val="7052155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EF0EC3-FE0B-4500-8F04-EC8B20A7C129}" type="slidenum">
              <a:rPr lang="en-US" smtClean="0"/>
              <a:pPr/>
              <a:t>12</a:t>
            </a:fld>
            <a:endParaRPr lang="en-US" dirty="0"/>
          </a:p>
        </p:txBody>
      </p:sp>
    </p:spTree>
    <p:extLst>
      <p:ext uri="{BB962C8B-B14F-4D97-AF65-F5344CB8AC3E}">
        <p14:creationId xmlns:p14="http://schemas.microsoft.com/office/powerpoint/2010/main" val="2425847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30</a:t>
            </a:fld>
            <a:endParaRPr lang="en-US" dirty="0"/>
          </a:p>
        </p:txBody>
      </p:sp>
    </p:spTree>
    <p:extLst>
      <p:ext uri="{BB962C8B-B14F-4D97-AF65-F5344CB8AC3E}">
        <p14:creationId xmlns:p14="http://schemas.microsoft.com/office/powerpoint/2010/main" val="38041427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6"/>
            <a:ext cx="6606540" cy="21560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509405" indent="0" algn="ctr">
              <a:buNone/>
              <a:defRPr>
                <a:solidFill>
                  <a:schemeClr val="tx1">
                    <a:tint val="75000"/>
                  </a:schemeClr>
                </a:solidFill>
              </a:defRPr>
            </a:lvl2pPr>
            <a:lvl3pPr marL="1018809" indent="0" algn="ctr">
              <a:buNone/>
              <a:defRPr>
                <a:solidFill>
                  <a:schemeClr val="tx1">
                    <a:tint val="75000"/>
                  </a:schemeClr>
                </a:solidFill>
              </a:defRPr>
            </a:lvl3pPr>
            <a:lvl4pPr marL="1528214" indent="0" algn="ctr">
              <a:buNone/>
              <a:defRPr>
                <a:solidFill>
                  <a:schemeClr val="tx1">
                    <a:tint val="75000"/>
                  </a:schemeClr>
                </a:solidFill>
              </a:defRPr>
            </a:lvl4pPr>
            <a:lvl5pPr marL="2037618" indent="0" algn="ctr">
              <a:buNone/>
              <a:defRPr>
                <a:solidFill>
                  <a:schemeClr val="tx1">
                    <a:tint val="75000"/>
                  </a:schemeClr>
                </a:solidFill>
              </a:defRPr>
            </a:lvl5pPr>
            <a:lvl6pPr marL="2547024" indent="0" algn="ctr">
              <a:buNone/>
              <a:defRPr>
                <a:solidFill>
                  <a:schemeClr val="tx1">
                    <a:tint val="75000"/>
                  </a:schemeClr>
                </a:solidFill>
              </a:defRPr>
            </a:lvl6pPr>
            <a:lvl7pPr marL="3056428" indent="0" algn="ctr">
              <a:buNone/>
              <a:defRPr>
                <a:solidFill>
                  <a:schemeClr val="tx1">
                    <a:tint val="75000"/>
                  </a:schemeClr>
                </a:solidFill>
              </a:defRPr>
            </a:lvl7pPr>
            <a:lvl8pPr marL="3565833" indent="0" algn="ctr">
              <a:buNone/>
              <a:defRPr>
                <a:solidFill>
                  <a:schemeClr val="tx1">
                    <a:tint val="75000"/>
                  </a:schemeClr>
                </a:solidFill>
              </a:defRPr>
            </a:lvl8pPr>
            <a:lvl9pPr marL="4075237"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23ABC3-F9D5-41E6-920C-361B5D1D5261}" type="datetime1">
              <a:rPr lang="en-US" smtClean="0"/>
              <a:pPr/>
              <a:t>8/7/2015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15394239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C7A764-92AC-498C-A948-6B40651C68CD}" type="datetime1">
              <a:rPr lang="en-US" smtClean="0"/>
              <a:pPr/>
              <a:t>8/7/2015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832023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226242" y="537847"/>
            <a:ext cx="1311594" cy="114414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1465" y="537847"/>
            <a:ext cx="3805239" cy="114414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569223-152C-48B7-829B-A8B733C6AC0A}" type="datetime1">
              <a:rPr lang="en-US" smtClean="0"/>
              <a:pPr/>
              <a:t>8/7/2015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17218488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C6F9231-BDEC-4123-85E4-087C88DB3787}" type="datetime1">
              <a:rPr lang="en-US" smtClean="0"/>
              <a:pPr/>
              <a:t>8/7/2015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638925" y="9499600"/>
            <a:ext cx="744855" cy="535517"/>
          </a:xfrm>
        </p:spPr>
        <p:txBody>
          <a:bodyPr/>
          <a:lstStyle/>
          <a:p>
            <a:fld id="{F177B04D-AEB5-43ED-B9BA-B3D1EC9C9067}" type="slidenum">
              <a:rPr lang="en-US" smtClean="0"/>
              <a:pPr/>
              <a:t>‹#›</a:t>
            </a:fld>
            <a:endParaRPr lang="en-US" dirty="0"/>
          </a:p>
        </p:txBody>
      </p:sp>
      <p:sp>
        <p:nvSpPr>
          <p:cNvPr id="7" name="Rectangle 6"/>
          <p:cNvSpPr/>
          <p:nvPr userDrawn="1"/>
        </p:nvSpPr>
        <p:spPr>
          <a:xfrm>
            <a:off x="3481387" y="9659257"/>
            <a:ext cx="3481388" cy="241824"/>
          </a:xfrm>
          <a:prstGeom prst="rect">
            <a:avLst/>
          </a:prstGeom>
        </p:spPr>
        <p:txBody>
          <a:bodyPr wrap="square" lIns="96378" tIns="48189" rIns="96378" bIns="48189">
            <a:spAutoFit/>
          </a:bodyPr>
          <a:lstStyle/>
          <a:p>
            <a:r>
              <a:rPr lang="en-US" sz="900" kern="1200" dirty="0" smtClean="0">
                <a:solidFill>
                  <a:schemeClr val="tx1"/>
                </a:solidFill>
                <a:latin typeface="+mn-lt"/>
                <a:ea typeface="+mn-ea"/>
                <a:cs typeface="+mn-cs"/>
              </a:rPr>
              <a:t>Rev. Control:  08/01/2013 HSD – OSP and Susan Richmond</a:t>
            </a:r>
            <a:endParaRPr lang="en-US" sz="900" dirty="0"/>
          </a:p>
        </p:txBody>
      </p:sp>
    </p:spTree>
    <p:extLst>
      <p:ext uri="{BB962C8B-B14F-4D97-AF65-F5344CB8AC3E}">
        <p14:creationId xmlns:p14="http://schemas.microsoft.com/office/powerpoint/2010/main" val="41588088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C6F9231-BDEC-4123-85E4-087C88DB3787}" type="datetime1">
              <a:rPr lang="en-US" smtClean="0"/>
              <a:pPr/>
              <a:t>8/7/2015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638925" y="9499600"/>
            <a:ext cx="744855" cy="535517"/>
          </a:xfrm>
        </p:spPr>
        <p:txBody>
          <a:bodyPr/>
          <a:lstStyle/>
          <a:p>
            <a:fld id="{F177B04D-AEB5-43ED-B9BA-B3D1EC9C9067}" type="slidenum">
              <a:rPr lang="en-US" smtClean="0"/>
              <a:pPr/>
              <a:t>‹#›</a:t>
            </a:fld>
            <a:endParaRPr lang="en-US" dirty="0"/>
          </a:p>
        </p:txBody>
      </p:sp>
      <p:sp>
        <p:nvSpPr>
          <p:cNvPr id="7" name="Rectangle 6"/>
          <p:cNvSpPr/>
          <p:nvPr userDrawn="1"/>
        </p:nvSpPr>
        <p:spPr>
          <a:xfrm>
            <a:off x="3481387" y="9659257"/>
            <a:ext cx="3481388" cy="241824"/>
          </a:xfrm>
          <a:prstGeom prst="rect">
            <a:avLst/>
          </a:prstGeom>
        </p:spPr>
        <p:txBody>
          <a:bodyPr wrap="square" lIns="96378" tIns="48189" rIns="96378" bIns="48189">
            <a:spAutoFit/>
          </a:bodyPr>
          <a:lstStyle/>
          <a:p>
            <a:r>
              <a:rPr lang="en-US" sz="900" kern="1200" dirty="0" smtClean="0">
                <a:solidFill>
                  <a:schemeClr val="tx1"/>
                </a:solidFill>
                <a:latin typeface="+mn-lt"/>
                <a:ea typeface="+mn-ea"/>
                <a:cs typeface="+mn-cs"/>
              </a:rPr>
              <a:t>Rev. Control:  08/01/2013 HSD – OSP and Susan Richmond</a:t>
            </a:r>
            <a:endParaRPr lang="en-US" sz="900" dirty="0"/>
          </a:p>
        </p:txBody>
      </p:sp>
    </p:spTree>
    <p:extLst>
      <p:ext uri="{BB962C8B-B14F-4D97-AF65-F5344CB8AC3E}">
        <p14:creationId xmlns:p14="http://schemas.microsoft.com/office/powerpoint/2010/main" val="24751998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C6F9231-BDEC-4123-85E4-087C88DB3787}" type="datetime1">
              <a:rPr lang="en-US" smtClean="0"/>
              <a:pPr/>
              <a:t>8/7/2015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638925" y="9499600"/>
            <a:ext cx="744855" cy="535517"/>
          </a:xfrm>
        </p:spPr>
        <p:txBody>
          <a:bodyPr/>
          <a:lstStyle/>
          <a:p>
            <a:fld id="{F177B04D-AEB5-43ED-B9BA-B3D1EC9C9067}" type="slidenum">
              <a:rPr lang="en-US" smtClean="0"/>
              <a:pPr/>
              <a:t>‹#›</a:t>
            </a:fld>
            <a:endParaRPr lang="en-US" dirty="0"/>
          </a:p>
        </p:txBody>
      </p:sp>
      <p:sp>
        <p:nvSpPr>
          <p:cNvPr id="7" name="Rectangle 6"/>
          <p:cNvSpPr/>
          <p:nvPr userDrawn="1"/>
        </p:nvSpPr>
        <p:spPr>
          <a:xfrm>
            <a:off x="3481387" y="9659257"/>
            <a:ext cx="3481388" cy="241824"/>
          </a:xfrm>
          <a:prstGeom prst="rect">
            <a:avLst/>
          </a:prstGeom>
        </p:spPr>
        <p:txBody>
          <a:bodyPr wrap="square" lIns="96378" tIns="48189" rIns="96378" bIns="48189">
            <a:spAutoFit/>
          </a:bodyPr>
          <a:lstStyle/>
          <a:p>
            <a:r>
              <a:rPr lang="en-US" sz="900" kern="1200" dirty="0" smtClean="0">
                <a:solidFill>
                  <a:schemeClr val="tx1"/>
                </a:solidFill>
                <a:latin typeface="+mn-lt"/>
                <a:ea typeface="+mn-ea"/>
                <a:cs typeface="+mn-cs"/>
              </a:rPr>
              <a:t>Rev. Control:  08/01/2013 HSD – OSP and Susan Richmond</a:t>
            </a:r>
            <a:endParaRPr lang="en-US" sz="900" dirty="0"/>
          </a:p>
        </p:txBody>
      </p:sp>
    </p:spTree>
    <p:extLst>
      <p:ext uri="{BB962C8B-B14F-4D97-AF65-F5344CB8AC3E}">
        <p14:creationId xmlns:p14="http://schemas.microsoft.com/office/powerpoint/2010/main" val="24751998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C6F9231-BDEC-4123-85E4-087C88DB3787}" type="datetime1">
              <a:rPr lang="en-US" smtClean="0"/>
              <a:pPr/>
              <a:t>8/7/2015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638925" y="9499600"/>
            <a:ext cx="744855" cy="535517"/>
          </a:xfrm>
        </p:spPr>
        <p:txBody>
          <a:bodyPr/>
          <a:lstStyle/>
          <a:p>
            <a:fld id="{F177B04D-AEB5-43ED-B9BA-B3D1EC9C9067}" type="slidenum">
              <a:rPr lang="en-US" smtClean="0"/>
              <a:pPr/>
              <a:t>‹#›</a:t>
            </a:fld>
            <a:endParaRPr lang="en-US" dirty="0"/>
          </a:p>
        </p:txBody>
      </p:sp>
      <p:sp>
        <p:nvSpPr>
          <p:cNvPr id="7" name="Rectangle 6"/>
          <p:cNvSpPr/>
          <p:nvPr userDrawn="1"/>
        </p:nvSpPr>
        <p:spPr>
          <a:xfrm>
            <a:off x="3481387" y="9659257"/>
            <a:ext cx="3481388" cy="241824"/>
          </a:xfrm>
          <a:prstGeom prst="rect">
            <a:avLst/>
          </a:prstGeom>
        </p:spPr>
        <p:txBody>
          <a:bodyPr wrap="square" lIns="96378" tIns="48189" rIns="96378" bIns="48189">
            <a:spAutoFit/>
          </a:bodyPr>
          <a:lstStyle/>
          <a:p>
            <a:r>
              <a:rPr lang="en-US" sz="900" kern="1200" dirty="0" smtClean="0">
                <a:solidFill>
                  <a:schemeClr val="tx1"/>
                </a:solidFill>
                <a:latin typeface="+mn-lt"/>
                <a:ea typeface="+mn-ea"/>
                <a:cs typeface="+mn-cs"/>
              </a:rPr>
              <a:t>Rev. Control:  08/14/2014 HSD – OSP and Susan Richmond</a:t>
            </a:r>
            <a:endParaRPr lang="en-US" sz="900" dirty="0"/>
          </a:p>
        </p:txBody>
      </p:sp>
    </p:spTree>
    <p:extLst>
      <p:ext uri="{BB962C8B-B14F-4D97-AF65-F5344CB8AC3E}">
        <p14:creationId xmlns:p14="http://schemas.microsoft.com/office/powerpoint/2010/main" val="24751998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C6F9231-BDEC-4123-85E4-087C88DB3787}" type="datetime1">
              <a:rPr lang="en-US" smtClean="0"/>
              <a:pPr/>
              <a:t>8/7/2015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638925" y="9499600"/>
            <a:ext cx="744855" cy="535517"/>
          </a:xfrm>
        </p:spPr>
        <p:txBody>
          <a:bodyPr/>
          <a:lstStyle/>
          <a:p>
            <a:fld id="{F177B04D-AEB5-43ED-B9BA-B3D1EC9C9067}" type="slidenum">
              <a:rPr lang="en-US" smtClean="0"/>
              <a:pPr/>
              <a:t>‹#›</a:t>
            </a:fld>
            <a:endParaRPr lang="en-US" dirty="0"/>
          </a:p>
        </p:txBody>
      </p:sp>
      <p:sp>
        <p:nvSpPr>
          <p:cNvPr id="7" name="Rectangle 6"/>
          <p:cNvSpPr/>
          <p:nvPr userDrawn="1"/>
        </p:nvSpPr>
        <p:spPr>
          <a:xfrm>
            <a:off x="3481387" y="9659257"/>
            <a:ext cx="3481388" cy="241824"/>
          </a:xfrm>
          <a:prstGeom prst="rect">
            <a:avLst/>
          </a:prstGeom>
        </p:spPr>
        <p:txBody>
          <a:bodyPr wrap="square" lIns="96378" tIns="48189" rIns="96378" bIns="48189">
            <a:spAutoFit/>
          </a:bodyPr>
          <a:lstStyle/>
          <a:p>
            <a:r>
              <a:rPr lang="en-US" sz="900" kern="1200" dirty="0" smtClean="0">
                <a:solidFill>
                  <a:schemeClr val="tx1"/>
                </a:solidFill>
                <a:latin typeface="+mn-lt"/>
                <a:ea typeface="+mn-ea"/>
                <a:cs typeface="+mn-cs"/>
              </a:rPr>
              <a:t>Rev. Control:  08/01/2013 HSD – OSP and Susan Richmond</a:t>
            </a:r>
            <a:endParaRPr lang="en-US" sz="900" dirty="0"/>
          </a:p>
        </p:txBody>
      </p:sp>
    </p:spTree>
    <p:extLst>
      <p:ext uri="{BB962C8B-B14F-4D97-AF65-F5344CB8AC3E}">
        <p14:creationId xmlns:p14="http://schemas.microsoft.com/office/powerpoint/2010/main" val="24751998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C6F9231-BDEC-4123-85E4-087C88DB3787}" type="datetime1">
              <a:rPr lang="en-US" smtClean="0"/>
              <a:pPr/>
              <a:t>8/7/2015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638925" y="9499600"/>
            <a:ext cx="744855" cy="535517"/>
          </a:xfrm>
        </p:spPr>
        <p:txBody>
          <a:bodyPr/>
          <a:lstStyle/>
          <a:p>
            <a:fld id="{F177B04D-AEB5-43ED-B9BA-B3D1EC9C9067}" type="slidenum">
              <a:rPr lang="en-US" smtClean="0"/>
              <a:pPr/>
              <a:t>‹#›</a:t>
            </a:fld>
            <a:endParaRPr lang="en-US" dirty="0"/>
          </a:p>
        </p:txBody>
      </p:sp>
      <p:sp>
        <p:nvSpPr>
          <p:cNvPr id="7" name="Rectangle 6"/>
          <p:cNvSpPr/>
          <p:nvPr userDrawn="1"/>
        </p:nvSpPr>
        <p:spPr>
          <a:xfrm>
            <a:off x="3481387" y="9659257"/>
            <a:ext cx="3481388" cy="241824"/>
          </a:xfrm>
          <a:prstGeom prst="rect">
            <a:avLst/>
          </a:prstGeom>
        </p:spPr>
        <p:txBody>
          <a:bodyPr wrap="square" lIns="96378" tIns="48189" rIns="96378" bIns="48189">
            <a:spAutoFit/>
          </a:bodyPr>
          <a:lstStyle/>
          <a:p>
            <a:r>
              <a:rPr lang="en-US" sz="900" kern="1200" dirty="0" smtClean="0">
                <a:solidFill>
                  <a:schemeClr val="tx1"/>
                </a:solidFill>
                <a:latin typeface="+mn-lt"/>
                <a:ea typeface="+mn-ea"/>
                <a:cs typeface="+mn-cs"/>
              </a:rPr>
              <a:t>Rev. Control:  08/01/2013 HSD – OSP and Susan Richmond</a:t>
            </a:r>
            <a:endParaRPr lang="en-US" sz="900" dirty="0"/>
          </a:p>
        </p:txBody>
      </p:sp>
    </p:spTree>
    <p:extLst>
      <p:ext uri="{BB962C8B-B14F-4D97-AF65-F5344CB8AC3E}">
        <p14:creationId xmlns:p14="http://schemas.microsoft.com/office/powerpoint/2010/main" val="24751998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3704300" y="9297436"/>
            <a:ext cx="1781175" cy="535517"/>
          </a:xfrm>
        </p:spPr>
        <p:txBody>
          <a:bodyPr/>
          <a:lstStyle/>
          <a:p>
            <a:endParaRPr lang="en-US" dirty="0"/>
          </a:p>
        </p:txBody>
      </p:sp>
      <p:sp>
        <p:nvSpPr>
          <p:cNvPr id="6" name="Slide Number Placeholder 5"/>
          <p:cNvSpPr>
            <a:spLocks noGrp="1"/>
          </p:cNvSpPr>
          <p:nvPr>
            <p:ph type="sldNum" sz="quarter" idx="12"/>
          </p:nvPr>
        </p:nvSpPr>
        <p:spPr>
          <a:xfrm>
            <a:off x="6557963" y="9522884"/>
            <a:ext cx="842010" cy="535517"/>
          </a:xfrm>
        </p:spPr>
        <p:txBody>
          <a:bodyPr/>
          <a:lstStyle>
            <a:lvl1pPr algn="r">
              <a:defRPr/>
            </a:lvl1pPr>
          </a:lstStyle>
          <a:p>
            <a:fld id="{F177B04D-AEB5-43ED-B9BA-B3D1EC9C9067}" type="slidenum">
              <a:rPr lang="en-US" smtClean="0"/>
              <a:pPr/>
              <a:t>‹#›</a:t>
            </a:fld>
            <a:endParaRPr lang="en-US" dirty="0"/>
          </a:p>
        </p:txBody>
      </p:sp>
      <p:sp>
        <p:nvSpPr>
          <p:cNvPr id="7" name="Rectangle 6"/>
          <p:cNvSpPr/>
          <p:nvPr userDrawn="1"/>
        </p:nvSpPr>
        <p:spPr>
          <a:xfrm>
            <a:off x="3481388" y="9659257"/>
            <a:ext cx="3886200" cy="241824"/>
          </a:xfrm>
          <a:prstGeom prst="rect">
            <a:avLst/>
          </a:prstGeom>
        </p:spPr>
        <p:txBody>
          <a:bodyPr lIns="96378" tIns="48189" rIns="96378" bIns="48189">
            <a:spAutoFit/>
          </a:bodyPr>
          <a:lstStyle/>
          <a:p>
            <a:r>
              <a:rPr lang="en-US" sz="900" kern="1200" dirty="0" smtClean="0">
                <a:solidFill>
                  <a:schemeClr val="tx1"/>
                </a:solidFill>
                <a:latin typeface="+mn-lt"/>
                <a:ea typeface="+mn-ea"/>
                <a:cs typeface="+mn-cs"/>
              </a:rPr>
              <a:t>Rev. Control</a:t>
            </a:r>
            <a:r>
              <a:rPr lang="en-US" sz="900" kern="1200" smtClean="0">
                <a:solidFill>
                  <a:schemeClr val="tx1"/>
                </a:solidFill>
                <a:latin typeface="+mn-lt"/>
                <a:ea typeface="+mn-ea"/>
                <a:cs typeface="+mn-cs"/>
              </a:rPr>
              <a:t>:  07/01/2015</a:t>
            </a:r>
            <a:r>
              <a:rPr lang="en-US" sz="900" kern="1200" baseline="0" smtClean="0">
                <a:solidFill>
                  <a:schemeClr val="tx1"/>
                </a:solidFill>
                <a:latin typeface="+mn-lt"/>
                <a:ea typeface="+mn-ea"/>
                <a:cs typeface="+mn-cs"/>
              </a:rPr>
              <a:t> </a:t>
            </a:r>
            <a:r>
              <a:rPr lang="en-US" sz="900" kern="1200" dirty="0" smtClean="0">
                <a:solidFill>
                  <a:schemeClr val="tx1"/>
                </a:solidFill>
                <a:latin typeface="+mn-lt"/>
                <a:ea typeface="+mn-ea"/>
                <a:cs typeface="+mn-cs"/>
              </a:rPr>
              <a:t>HSD – OSP and Susan Richmond</a:t>
            </a:r>
            <a:endParaRPr lang="en-US" sz="900" dirty="0"/>
          </a:p>
        </p:txBody>
      </p:sp>
    </p:spTree>
    <p:extLst>
      <p:ext uri="{BB962C8B-B14F-4D97-AF65-F5344CB8AC3E}">
        <p14:creationId xmlns:p14="http://schemas.microsoft.com/office/powerpoint/2010/main" val="2201198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7" y="6463454"/>
            <a:ext cx="6606540" cy="1997710"/>
          </a:xfrm>
        </p:spPr>
        <p:txBody>
          <a:bodyPr anchor="t"/>
          <a:lstStyle>
            <a:lvl1pPr algn="l">
              <a:defRPr sz="4400" b="1" cap="all"/>
            </a:lvl1pPr>
          </a:lstStyle>
          <a:p>
            <a:r>
              <a:rPr lang="en-US" smtClean="0"/>
              <a:t>Click to edit Master title style</a:t>
            </a:r>
            <a:endParaRPr lang="en-US"/>
          </a:p>
        </p:txBody>
      </p:sp>
      <p:sp>
        <p:nvSpPr>
          <p:cNvPr id="3" name="Text Placeholder 2"/>
          <p:cNvSpPr>
            <a:spLocks noGrp="1"/>
          </p:cNvSpPr>
          <p:nvPr>
            <p:ph type="body" idx="1"/>
          </p:nvPr>
        </p:nvSpPr>
        <p:spPr>
          <a:xfrm>
            <a:off x="613967" y="4263182"/>
            <a:ext cx="6606540" cy="2200273"/>
          </a:xfrm>
        </p:spPr>
        <p:txBody>
          <a:bodyPr anchor="b"/>
          <a:lstStyle>
            <a:lvl1pPr marL="0" indent="0">
              <a:buNone/>
              <a:defRPr sz="2200">
                <a:solidFill>
                  <a:schemeClr val="tx1">
                    <a:tint val="75000"/>
                  </a:schemeClr>
                </a:solidFill>
              </a:defRPr>
            </a:lvl1pPr>
            <a:lvl2pPr marL="509405" indent="0">
              <a:buNone/>
              <a:defRPr sz="2000">
                <a:solidFill>
                  <a:schemeClr val="tx1">
                    <a:tint val="75000"/>
                  </a:schemeClr>
                </a:solidFill>
              </a:defRPr>
            </a:lvl2pPr>
            <a:lvl3pPr marL="1018809" indent="0">
              <a:buNone/>
              <a:defRPr sz="1800">
                <a:solidFill>
                  <a:schemeClr val="tx1">
                    <a:tint val="75000"/>
                  </a:schemeClr>
                </a:solidFill>
              </a:defRPr>
            </a:lvl3pPr>
            <a:lvl4pPr marL="1528214" indent="0">
              <a:buNone/>
              <a:defRPr sz="1600">
                <a:solidFill>
                  <a:schemeClr val="tx1">
                    <a:tint val="75000"/>
                  </a:schemeClr>
                </a:solidFill>
              </a:defRPr>
            </a:lvl4pPr>
            <a:lvl5pPr marL="2037618" indent="0">
              <a:buNone/>
              <a:defRPr sz="1600">
                <a:solidFill>
                  <a:schemeClr val="tx1">
                    <a:tint val="75000"/>
                  </a:schemeClr>
                </a:solidFill>
              </a:defRPr>
            </a:lvl5pPr>
            <a:lvl6pPr marL="2547024" indent="0">
              <a:buNone/>
              <a:defRPr sz="1600">
                <a:solidFill>
                  <a:schemeClr val="tx1">
                    <a:tint val="75000"/>
                  </a:schemeClr>
                </a:solidFill>
              </a:defRPr>
            </a:lvl6pPr>
            <a:lvl7pPr marL="3056428" indent="0">
              <a:buNone/>
              <a:defRPr sz="1600">
                <a:solidFill>
                  <a:schemeClr val="tx1">
                    <a:tint val="75000"/>
                  </a:schemeClr>
                </a:solidFill>
              </a:defRPr>
            </a:lvl7pPr>
            <a:lvl8pPr marL="3565833" indent="0">
              <a:buNone/>
              <a:defRPr sz="1600">
                <a:solidFill>
                  <a:schemeClr val="tx1">
                    <a:tint val="75000"/>
                  </a:schemeClr>
                </a:solidFill>
              </a:defRPr>
            </a:lvl8pPr>
            <a:lvl9pPr marL="4075237"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BEE7BD-3C42-46C4-A835-3E3BDF1AE10E}" type="datetime1">
              <a:rPr lang="en-US" smtClean="0"/>
              <a:pPr/>
              <a:t>8/7/2015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1830044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1466" y="3129280"/>
            <a:ext cx="2558415" cy="8849997"/>
          </a:xfrm>
        </p:spPr>
        <p:txBody>
          <a:bodyPr/>
          <a:lstStyle>
            <a:lvl1pPr>
              <a:defRPr sz="32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979421" y="3129280"/>
            <a:ext cx="2558415" cy="8849997"/>
          </a:xfrm>
        </p:spPr>
        <p:txBody>
          <a:bodyPr/>
          <a:lstStyle>
            <a:lvl1pPr>
              <a:defRPr sz="32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1C9F3C-5175-4E3A-98BB-AD089760102E}" type="datetime1">
              <a:rPr lang="en-US" smtClean="0"/>
              <a:pPr/>
              <a:t>8/7/2015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3798838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1" y="2251499"/>
            <a:ext cx="3434159" cy="938318"/>
          </a:xfrm>
        </p:spPr>
        <p:txBody>
          <a:bodyPr anchor="b"/>
          <a:lstStyle>
            <a:lvl1pPr marL="0" indent="0">
              <a:buNone/>
              <a:defRPr sz="2600" b="1"/>
            </a:lvl1pPr>
            <a:lvl2pPr marL="509405" indent="0">
              <a:buNone/>
              <a:defRPr sz="2200" b="1"/>
            </a:lvl2pPr>
            <a:lvl3pPr marL="1018809" indent="0">
              <a:buNone/>
              <a:defRPr sz="2000" b="1"/>
            </a:lvl3pPr>
            <a:lvl4pPr marL="1528214" indent="0">
              <a:buNone/>
              <a:defRPr sz="1800" b="1"/>
            </a:lvl4pPr>
            <a:lvl5pPr marL="2037618" indent="0">
              <a:buNone/>
              <a:defRPr sz="1800" b="1"/>
            </a:lvl5pPr>
            <a:lvl6pPr marL="2547024" indent="0">
              <a:buNone/>
              <a:defRPr sz="1800" b="1"/>
            </a:lvl6pPr>
            <a:lvl7pPr marL="3056428" indent="0">
              <a:buNone/>
              <a:defRPr sz="1800" b="1"/>
            </a:lvl7pPr>
            <a:lvl8pPr marL="3565833" indent="0">
              <a:buNone/>
              <a:defRPr sz="1800" b="1"/>
            </a:lvl8pPr>
            <a:lvl9pPr marL="4075237"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388621" y="3189817"/>
            <a:ext cx="3434159" cy="5795222"/>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600" b="1"/>
            </a:lvl1pPr>
            <a:lvl2pPr marL="509405" indent="0">
              <a:buNone/>
              <a:defRPr sz="2200" b="1"/>
            </a:lvl2pPr>
            <a:lvl3pPr marL="1018809" indent="0">
              <a:buNone/>
              <a:defRPr sz="2000" b="1"/>
            </a:lvl3pPr>
            <a:lvl4pPr marL="1528214" indent="0">
              <a:buNone/>
              <a:defRPr sz="1800" b="1"/>
            </a:lvl4pPr>
            <a:lvl5pPr marL="2037618" indent="0">
              <a:buNone/>
              <a:defRPr sz="1800" b="1"/>
            </a:lvl5pPr>
            <a:lvl6pPr marL="2547024" indent="0">
              <a:buNone/>
              <a:defRPr sz="1800" b="1"/>
            </a:lvl6pPr>
            <a:lvl7pPr marL="3056428" indent="0">
              <a:buNone/>
              <a:defRPr sz="1800" b="1"/>
            </a:lvl7pPr>
            <a:lvl8pPr marL="3565833" indent="0">
              <a:buNone/>
              <a:defRPr sz="1800" b="1"/>
            </a:lvl8pPr>
            <a:lvl9pPr marL="4075237"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C7CBA6-CA2A-4158-A07A-774E5EDEE07A}" type="datetime1">
              <a:rPr lang="en-US" smtClean="0"/>
              <a:pPr/>
              <a:t>8/7/2015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907518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2DE2B7-079F-4A3E-85C4-519141386CD3}" type="datetime1">
              <a:rPr lang="en-US" smtClean="0"/>
              <a:pPr/>
              <a:t>8/7/2015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3001148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8DBED1-8F41-4E2A-84FA-EC900252CBF6}" type="datetime1">
              <a:rPr lang="en-US" smtClean="0"/>
              <a:pPr/>
              <a:t>8/7/2015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389703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7" cy="170434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038793" y="400475"/>
            <a:ext cx="4344989" cy="8584567"/>
          </a:xfrm>
        </p:spPr>
        <p:txBody>
          <a:bodyPr/>
          <a:lstStyle>
            <a:lvl1pPr>
              <a:defRPr sz="3600"/>
            </a:lvl1pPr>
            <a:lvl2pPr>
              <a:defRPr sz="3200"/>
            </a:lvl2pPr>
            <a:lvl3pPr>
              <a:defRPr sz="26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0" y="2104815"/>
            <a:ext cx="2557067" cy="6880227"/>
          </a:xfrm>
        </p:spPr>
        <p:txBody>
          <a:bodyPr/>
          <a:lstStyle>
            <a:lvl1pPr marL="0" indent="0">
              <a:buNone/>
              <a:defRPr sz="1600"/>
            </a:lvl1pPr>
            <a:lvl2pPr marL="509405" indent="0">
              <a:buNone/>
              <a:defRPr sz="1400"/>
            </a:lvl2pPr>
            <a:lvl3pPr marL="1018809" indent="0">
              <a:buNone/>
              <a:defRPr sz="1200"/>
            </a:lvl3pPr>
            <a:lvl4pPr marL="1528214" indent="0">
              <a:buNone/>
              <a:defRPr sz="1100"/>
            </a:lvl4pPr>
            <a:lvl5pPr marL="2037618" indent="0">
              <a:buNone/>
              <a:defRPr sz="1100"/>
            </a:lvl5pPr>
            <a:lvl6pPr marL="2547024" indent="0">
              <a:buNone/>
              <a:defRPr sz="1100"/>
            </a:lvl6pPr>
            <a:lvl7pPr marL="3056428" indent="0">
              <a:buNone/>
              <a:defRPr sz="1100"/>
            </a:lvl7pPr>
            <a:lvl8pPr marL="3565833" indent="0">
              <a:buNone/>
              <a:defRPr sz="1100"/>
            </a:lvl8pPr>
            <a:lvl9pPr marL="4075237"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33E275-2333-457D-B231-ACDEC9BE2BD1}" type="datetime1">
              <a:rPr lang="en-US" smtClean="0"/>
              <a:pPr/>
              <a:t>8/7/2015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84392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4" y="7040880"/>
            <a:ext cx="4663440" cy="831217"/>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523444" y="898737"/>
            <a:ext cx="4663440" cy="6035040"/>
          </a:xfrm>
        </p:spPr>
        <p:txBody>
          <a:bodyPr/>
          <a:lstStyle>
            <a:lvl1pPr marL="0" indent="0">
              <a:buNone/>
              <a:defRPr sz="3600"/>
            </a:lvl1pPr>
            <a:lvl2pPr marL="509405" indent="0">
              <a:buNone/>
              <a:defRPr sz="3200"/>
            </a:lvl2pPr>
            <a:lvl3pPr marL="1018809" indent="0">
              <a:buNone/>
              <a:defRPr sz="2600"/>
            </a:lvl3pPr>
            <a:lvl4pPr marL="1528214" indent="0">
              <a:buNone/>
              <a:defRPr sz="2200"/>
            </a:lvl4pPr>
            <a:lvl5pPr marL="2037618" indent="0">
              <a:buNone/>
              <a:defRPr sz="2200"/>
            </a:lvl5pPr>
            <a:lvl6pPr marL="2547024" indent="0">
              <a:buNone/>
              <a:defRPr sz="2200"/>
            </a:lvl6pPr>
            <a:lvl7pPr marL="3056428" indent="0">
              <a:buNone/>
              <a:defRPr sz="2200"/>
            </a:lvl7pPr>
            <a:lvl8pPr marL="3565833" indent="0">
              <a:buNone/>
              <a:defRPr sz="2200"/>
            </a:lvl8pPr>
            <a:lvl9pPr marL="4075237" indent="0">
              <a:buNone/>
              <a:defRPr sz="2200"/>
            </a:lvl9pPr>
          </a:lstStyle>
          <a:p>
            <a:endParaRPr lang="en-US" dirty="0"/>
          </a:p>
        </p:txBody>
      </p:sp>
      <p:sp>
        <p:nvSpPr>
          <p:cNvPr id="4" name="Text Placeholder 3"/>
          <p:cNvSpPr>
            <a:spLocks noGrp="1"/>
          </p:cNvSpPr>
          <p:nvPr>
            <p:ph type="body" sz="half" idx="2"/>
          </p:nvPr>
        </p:nvSpPr>
        <p:spPr>
          <a:xfrm>
            <a:off x="1523444" y="7872097"/>
            <a:ext cx="4663440" cy="1180463"/>
          </a:xfrm>
        </p:spPr>
        <p:txBody>
          <a:bodyPr/>
          <a:lstStyle>
            <a:lvl1pPr marL="0" indent="0">
              <a:buNone/>
              <a:defRPr sz="1600"/>
            </a:lvl1pPr>
            <a:lvl2pPr marL="509405" indent="0">
              <a:buNone/>
              <a:defRPr sz="1400"/>
            </a:lvl2pPr>
            <a:lvl3pPr marL="1018809" indent="0">
              <a:buNone/>
              <a:defRPr sz="1200"/>
            </a:lvl3pPr>
            <a:lvl4pPr marL="1528214" indent="0">
              <a:buNone/>
              <a:defRPr sz="1100"/>
            </a:lvl4pPr>
            <a:lvl5pPr marL="2037618" indent="0">
              <a:buNone/>
              <a:defRPr sz="1100"/>
            </a:lvl5pPr>
            <a:lvl6pPr marL="2547024" indent="0">
              <a:buNone/>
              <a:defRPr sz="1100"/>
            </a:lvl6pPr>
            <a:lvl7pPr marL="3056428" indent="0">
              <a:buNone/>
              <a:defRPr sz="1100"/>
            </a:lvl7pPr>
            <a:lvl8pPr marL="3565833" indent="0">
              <a:buNone/>
              <a:defRPr sz="1100"/>
            </a:lvl8pPr>
            <a:lvl9pPr marL="4075237"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E07EFA-7667-4272-80CC-C78D5DB339E5}" type="datetime1">
              <a:rPr lang="en-US" smtClean="0"/>
              <a:pPr/>
              <a:t>8/7/2015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4120520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101881" tIns="50941" rIns="101881" bIns="5094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2"/>
            <a:ext cx="6995160" cy="6638079"/>
          </a:xfrm>
          <a:prstGeom prst="rect">
            <a:avLst/>
          </a:prstGeom>
        </p:spPr>
        <p:txBody>
          <a:bodyPr vert="horz" lIns="101881" tIns="50941" rIns="101881" bIns="5094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48"/>
            <a:ext cx="1813560" cy="535517"/>
          </a:xfrm>
          <a:prstGeom prst="rect">
            <a:avLst/>
          </a:prstGeom>
        </p:spPr>
        <p:txBody>
          <a:bodyPr vert="horz" lIns="101881" tIns="50941" rIns="101881" bIns="50941" rtlCol="0" anchor="ctr"/>
          <a:lstStyle>
            <a:lvl1pPr algn="l">
              <a:defRPr sz="1400">
                <a:solidFill>
                  <a:schemeClr val="tx1">
                    <a:tint val="75000"/>
                  </a:schemeClr>
                </a:solidFill>
              </a:defRPr>
            </a:lvl1pPr>
          </a:lstStyle>
          <a:p>
            <a:fld id="{3783A756-94F7-43CF-A3C1-1FB444D8776B}" type="datetime1">
              <a:rPr lang="en-US" smtClean="0"/>
              <a:pPr/>
              <a:t>8/7/2015</a:t>
            </a:fld>
            <a:endParaRPr lang="en-US" dirty="0"/>
          </a:p>
        </p:txBody>
      </p:sp>
      <p:sp>
        <p:nvSpPr>
          <p:cNvPr id="5" name="Footer Placeholder 4"/>
          <p:cNvSpPr>
            <a:spLocks noGrp="1"/>
          </p:cNvSpPr>
          <p:nvPr>
            <p:ph type="ftr" sz="quarter" idx="3"/>
          </p:nvPr>
        </p:nvSpPr>
        <p:spPr>
          <a:xfrm>
            <a:off x="2655570" y="9322648"/>
            <a:ext cx="2461260" cy="535517"/>
          </a:xfrm>
          <a:prstGeom prst="rect">
            <a:avLst/>
          </a:prstGeom>
        </p:spPr>
        <p:txBody>
          <a:bodyPr vert="horz" lIns="101881" tIns="50941" rIns="101881" bIns="50941" rtlCol="0" anchor="ctr"/>
          <a:lstStyle>
            <a:lvl1pPr algn="ctr">
              <a:defRPr sz="14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570220" y="9322648"/>
            <a:ext cx="1813560" cy="535517"/>
          </a:xfrm>
          <a:prstGeom prst="rect">
            <a:avLst/>
          </a:prstGeom>
        </p:spPr>
        <p:txBody>
          <a:bodyPr vert="horz" lIns="101881" tIns="50941" rIns="101881" bIns="50941" rtlCol="0" anchor="ctr"/>
          <a:lstStyle>
            <a:lvl1pPr algn="r">
              <a:defRPr sz="1400">
                <a:solidFill>
                  <a:schemeClr val="tx1">
                    <a:tint val="75000"/>
                  </a:schemeClr>
                </a:solidFill>
              </a:defRPr>
            </a:lvl1p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13733049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2" r:id="rId13"/>
    <p:sldLayoutId id="2147483663" r:id="rId14"/>
    <p:sldLayoutId id="2147483664" r:id="rId15"/>
    <p:sldLayoutId id="2147483666" r:id="rId16"/>
    <p:sldLayoutId id="2147483668" r:id="rId17"/>
  </p:sldLayoutIdLst>
  <p:hf hdr="0" ftr="0" dt="0"/>
  <p:txStyles>
    <p:titleStyle>
      <a:lvl1pPr algn="ctr" defTabSz="1018809" rtl="0" eaLnBrk="1" latinLnBrk="0" hangingPunct="1">
        <a:spcBef>
          <a:spcPct val="0"/>
        </a:spcBef>
        <a:buNone/>
        <a:defRPr sz="5000" kern="1200">
          <a:solidFill>
            <a:schemeClr val="tx1"/>
          </a:solidFill>
          <a:latin typeface="+mj-lt"/>
          <a:ea typeface="+mj-ea"/>
          <a:cs typeface="+mj-cs"/>
        </a:defRPr>
      </a:lvl1pPr>
    </p:titleStyle>
    <p:bodyStyle>
      <a:lvl1pPr marL="382054" indent="-382054" algn="l" defTabSz="1018809" rtl="0" eaLnBrk="1" latinLnBrk="0" hangingPunct="1">
        <a:spcBef>
          <a:spcPct val="20000"/>
        </a:spcBef>
        <a:buFont typeface="Arial" pitchFamily="34" charset="0"/>
        <a:buChar char="•"/>
        <a:defRPr sz="3600" kern="1200">
          <a:solidFill>
            <a:schemeClr val="tx1"/>
          </a:solidFill>
          <a:latin typeface="+mn-lt"/>
          <a:ea typeface="+mn-ea"/>
          <a:cs typeface="+mn-cs"/>
        </a:defRPr>
      </a:lvl1pPr>
      <a:lvl2pPr marL="827782" indent="-318378" algn="l" defTabSz="1018809" rtl="0" eaLnBrk="1" latinLnBrk="0" hangingPunct="1">
        <a:spcBef>
          <a:spcPct val="20000"/>
        </a:spcBef>
        <a:buFont typeface="Arial" pitchFamily="34" charset="0"/>
        <a:buChar char="–"/>
        <a:defRPr sz="3200" kern="1200">
          <a:solidFill>
            <a:schemeClr val="tx1"/>
          </a:solidFill>
          <a:latin typeface="+mn-lt"/>
          <a:ea typeface="+mn-ea"/>
          <a:cs typeface="+mn-cs"/>
        </a:defRPr>
      </a:lvl2pPr>
      <a:lvl3pPr marL="1273511" indent="-254702" algn="l" defTabSz="1018809"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82916"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92321"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801726"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130"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535"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9940"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18809" rtl="0" eaLnBrk="1" latinLnBrk="0" hangingPunct="1">
        <a:defRPr sz="2000" kern="1200">
          <a:solidFill>
            <a:schemeClr val="tx1"/>
          </a:solidFill>
          <a:latin typeface="+mn-lt"/>
          <a:ea typeface="+mn-ea"/>
          <a:cs typeface="+mn-cs"/>
        </a:defRPr>
      </a:lvl1pPr>
      <a:lvl2pPr marL="509405" algn="l" defTabSz="1018809" rtl="0" eaLnBrk="1" latinLnBrk="0" hangingPunct="1">
        <a:defRPr sz="2000" kern="1200">
          <a:solidFill>
            <a:schemeClr val="tx1"/>
          </a:solidFill>
          <a:latin typeface="+mn-lt"/>
          <a:ea typeface="+mn-ea"/>
          <a:cs typeface="+mn-cs"/>
        </a:defRPr>
      </a:lvl2pPr>
      <a:lvl3pPr marL="1018809" algn="l" defTabSz="1018809" rtl="0" eaLnBrk="1" latinLnBrk="0" hangingPunct="1">
        <a:defRPr sz="2000" kern="1200">
          <a:solidFill>
            <a:schemeClr val="tx1"/>
          </a:solidFill>
          <a:latin typeface="+mn-lt"/>
          <a:ea typeface="+mn-ea"/>
          <a:cs typeface="+mn-cs"/>
        </a:defRPr>
      </a:lvl3pPr>
      <a:lvl4pPr marL="1528214" algn="l" defTabSz="1018809" rtl="0" eaLnBrk="1" latinLnBrk="0" hangingPunct="1">
        <a:defRPr sz="2000" kern="1200">
          <a:solidFill>
            <a:schemeClr val="tx1"/>
          </a:solidFill>
          <a:latin typeface="+mn-lt"/>
          <a:ea typeface="+mn-ea"/>
          <a:cs typeface="+mn-cs"/>
        </a:defRPr>
      </a:lvl4pPr>
      <a:lvl5pPr marL="2037618" algn="l" defTabSz="1018809" rtl="0" eaLnBrk="1" latinLnBrk="0" hangingPunct="1">
        <a:defRPr sz="2000" kern="1200">
          <a:solidFill>
            <a:schemeClr val="tx1"/>
          </a:solidFill>
          <a:latin typeface="+mn-lt"/>
          <a:ea typeface="+mn-ea"/>
          <a:cs typeface="+mn-cs"/>
        </a:defRPr>
      </a:lvl5pPr>
      <a:lvl6pPr marL="2547024" algn="l" defTabSz="1018809" rtl="0" eaLnBrk="1" latinLnBrk="0" hangingPunct="1">
        <a:defRPr sz="2000" kern="1200">
          <a:solidFill>
            <a:schemeClr val="tx1"/>
          </a:solidFill>
          <a:latin typeface="+mn-lt"/>
          <a:ea typeface="+mn-ea"/>
          <a:cs typeface="+mn-cs"/>
        </a:defRPr>
      </a:lvl6pPr>
      <a:lvl7pPr marL="3056428" algn="l" defTabSz="1018809" rtl="0" eaLnBrk="1" latinLnBrk="0" hangingPunct="1">
        <a:defRPr sz="2000" kern="1200">
          <a:solidFill>
            <a:schemeClr val="tx1"/>
          </a:solidFill>
          <a:latin typeface="+mn-lt"/>
          <a:ea typeface="+mn-ea"/>
          <a:cs typeface="+mn-cs"/>
        </a:defRPr>
      </a:lvl7pPr>
      <a:lvl8pPr marL="3565833" algn="l" defTabSz="1018809" rtl="0" eaLnBrk="1" latinLnBrk="0" hangingPunct="1">
        <a:defRPr sz="2000" kern="1200">
          <a:solidFill>
            <a:schemeClr val="tx1"/>
          </a:solidFill>
          <a:latin typeface="+mn-lt"/>
          <a:ea typeface="+mn-ea"/>
          <a:cs typeface="+mn-cs"/>
        </a:defRPr>
      </a:lvl8pPr>
      <a:lvl9pPr marL="4075237" algn="l" defTabSz="1018809"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16.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 Id="rId9" Type="http://schemas.openxmlformats.org/officeDocument/2006/relationships/image" Target="../media/image12.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hsd.k12.or.us/Departments/PrintShop/WebSubmissionForms.asp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corestandards.org/assets/Appendix_A.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resource.homestead.com/Grade-2.htm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2"/>
          <p:cNvSpPr>
            <a:spLocks noGrp="1"/>
          </p:cNvSpPr>
          <p:nvPr>
            <p:ph type="sldNum" sz="quarter" idx="12"/>
          </p:nvPr>
        </p:nvSpPr>
        <p:spPr>
          <a:xfrm>
            <a:off x="7310914" y="7102970"/>
            <a:ext cx="2380298" cy="408013"/>
          </a:xfrm>
        </p:spPr>
        <p:txBody>
          <a:bodyPr/>
          <a:lstStyle/>
          <a:p>
            <a:fld id="{D192E466-86B2-498F-86F8-110F8D9584F2}" type="slidenum">
              <a:rPr lang="en-US" smtClean="0"/>
              <a:pPr/>
              <a:t>1</a:t>
            </a:fld>
            <a:endParaRPr lang="en-US" dirty="0"/>
          </a:p>
        </p:txBody>
      </p:sp>
      <p:sp>
        <p:nvSpPr>
          <p:cNvPr id="22" name="Right Triangle 21"/>
          <p:cNvSpPr/>
          <p:nvPr/>
        </p:nvSpPr>
        <p:spPr>
          <a:xfrm rot="5400000" flipH="1">
            <a:off x="660173" y="7641998"/>
            <a:ext cx="1756229" cy="3076575"/>
          </a:xfrm>
          <a:prstGeom prst="rtTriangle">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3" name="Right Triangle 22"/>
          <p:cNvSpPr/>
          <p:nvPr/>
        </p:nvSpPr>
        <p:spPr>
          <a:xfrm rot="16200000" flipH="1">
            <a:off x="5476308" y="-699521"/>
            <a:ext cx="1596571" cy="2995613"/>
          </a:xfrm>
          <a:prstGeom prst="rtTriangle">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nvGrpSpPr>
          <p:cNvPr id="16" name="Group 15"/>
          <p:cNvGrpSpPr/>
          <p:nvPr/>
        </p:nvGrpSpPr>
        <p:grpSpPr>
          <a:xfrm>
            <a:off x="815669" y="1676400"/>
            <a:ext cx="5829300" cy="4567565"/>
            <a:chOff x="767688" y="232866"/>
            <a:chExt cx="5486400" cy="4359948"/>
          </a:xfrm>
        </p:grpSpPr>
        <p:sp>
          <p:nvSpPr>
            <p:cNvPr id="17" name="TextBox 16"/>
            <p:cNvSpPr txBox="1"/>
            <p:nvPr/>
          </p:nvSpPr>
          <p:spPr>
            <a:xfrm>
              <a:off x="767688" y="3001333"/>
              <a:ext cx="5486400" cy="1591481"/>
            </a:xfrm>
            <a:prstGeom prst="rect">
              <a:avLst/>
            </a:prstGeom>
            <a:noFill/>
            <a:ln>
              <a:noFill/>
            </a:ln>
          </p:spPr>
          <p:txBody>
            <a:bodyPr wrap="square" lIns="96661" tIns="48331" rIns="96661" bIns="48331" rtlCol="0">
              <a:spAutoFit/>
            </a:bodyPr>
            <a:lstStyle/>
            <a:p>
              <a:r>
                <a:rPr lang="en-US" sz="3400" b="1" dirty="0" smtClean="0">
                  <a:effectLst>
                    <a:outerShdw blurRad="38100" dist="38100" dir="2700000" algn="tl">
                      <a:srgbClr val="000000">
                        <a:alpha val="43137"/>
                      </a:srgbClr>
                    </a:outerShdw>
                  </a:effectLst>
                </a:rPr>
                <a:t>Teacher Directions</a:t>
              </a:r>
            </a:p>
            <a:p>
              <a:r>
                <a:rPr lang="en-US" sz="3400" b="1" dirty="0" smtClean="0">
                  <a:effectLst>
                    <a:outerShdw blurRad="38100" dist="38100" dir="2700000" algn="tl">
                      <a:srgbClr val="000000">
                        <a:alpha val="43137"/>
                      </a:srgbClr>
                    </a:outerShdw>
                  </a:effectLst>
                </a:rPr>
                <a:t>Quarter </a:t>
              </a:r>
              <a:r>
                <a:rPr lang="en-US" sz="3400" b="1" dirty="0">
                  <a:effectLst>
                    <a:outerShdw blurRad="38100" dist="38100" dir="2700000" algn="tl">
                      <a:srgbClr val="000000">
                        <a:alpha val="43137"/>
                      </a:srgbClr>
                    </a:outerShdw>
                  </a:effectLst>
                </a:rPr>
                <a:t>1 Pre-Assessment</a:t>
              </a:r>
            </a:p>
            <a:p>
              <a:pPr algn="ctr"/>
              <a:endParaRPr lang="en-US" sz="3400" b="1" dirty="0">
                <a:effectLst>
                  <a:outerShdw blurRad="38100" dist="38100" dir="2700000" algn="tl">
                    <a:srgbClr val="000000">
                      <a:alpha val="43137"/>
                    </a:srgbClr>
                  </a:outerShdw>
                </a:effectLst>
              </a:endParaRPr>
            </a:p>
          </p:txBody>
        </p:sp>
        <p:sp>
          <p:nvSpPr>
            <p:cNvPr id="19" name="Rectangle 18"/>
            <p:cNvSpPr/>
            <p:nvPr/>
          </p:nvSpPr>
          <p:spPr>
            <a:xfrm>
              <a:off x="914400" y="232866"/>
              <a:ext cx="1727652" cy="830997"/>
            </a:xfrm>
            <a:prstGeom prst="rect">
              <a:avLst/>
            </a:prstGeom>
          </p:spPr>
          <p:txBody>
            <a:bodyPr wrap="none">
              <a:spAutoFit/>
            </a:bodyPr>
            <a:lstStyle/>
            <a:p>
              <a:r>
                <a:rPr lang="en-US" sz="5100" b="1" dirty="0">
                  <a:effectLst>
                    <a:outerShdw blurRad="38100" dist="38100" dir="2700000" algn="tl">
                      <a:srgbClr val="000000">
                        <a:alpha val="43137"/>
                      </a:srgbClr>
                    </a:outerShdw>
                  </a:effectLst>
                </a:rPr>
                <a:t>Grade</a:t>
              </a:r>
            </a:p>
          </p:txBody>
        </p:sp>
      </p:grpSp>
      <p:sp>
        <p:nvSpPr>
          <p:cNvPr id="2" name="Rectangle 1"/>
          <p:cNvSpPr/>
          <p:nvPr/>
        </p:nvSpPr>
        <p:spPr>
          <a:xfrm>
            <a:off x="893852" y="5710566"/>
            <a:ext cx="3886200" cy="400110"/>
          </a:xfrm>
          <a:prstGeom prst="rect">
            <a:avLst/>
          </a:prstGeom>
        </p:spPr>
        <p:txBody>
          <a:bodyPr>
            <a:spAutoFit/>
          </a:bodyPr>
          <a:lstStyle/>
          <a:p>
            <a:r>
              <a:rPr lang="en-US" b="1" dirty="0">
                <a:effectLst>
                  <a:outerShdw blurRad="38100" dist="38100" dir="2700000" algn="tl">
                    <a:srgbClr val="000000">
                      <a:alpha val="43137"/>
                    </a:srgbClr>
                  </a:outerShdw>
                </a:effectLst>
              </a:rPr>
              <a:t>Quarter 1 </a:t>
            </a:r>
            <a:r>
              <a:rPr lang="en-US" b="1" dirty="0" smtClean="0">
                <a:effectLst>
                  <a:outerShdw blurRad="38100" dist="38100" dir="2700000" algn="tl">
                    <a:srgbClr val="000000">
                      <a:alpha val="43137"/>
                    </a:srgbClr>
                  </a:outerShdw>
                </a:effectLst>
              </a:rPr>
              <a:t>Pre-Assessment</a:t>
            </a:r>
            <a:endParaRPr lang="en-US" b="1" dirty="0">
              <a:effectLst>
                <a:outerShdw blurRad="38100" dist="38100" dir="2700000" algn="tl">
                  <a:srgbClr val="000000">
                    <a:alpha val="43137"/>
                  </a:srgbClr>
                </a:outerShdw>
              </a:effectLst>
            </a:endParaRPr>
          </a:p>
        </p:txBody>
      </p:sp>
      <p:grpSp>
        <p:nvGrpSpPr>
          <p:cNvPr id="31" name="Group 30"/>
          <p:cNvGrpSpPr/>
          <p:nvPr/>
        </p:nvGrpSpPr>
        <p:grpSpPr>
          <a:xfrm>
            <a:off x="838584" y="2514600"/>
            <a:ext cx="2237991" cy="2400521"/>
            <a:chOff x="4836537" y="228597"/>
            <a:chExt cx="1888849" cy="2201532"/>
          </a:xfrm>
        </p:grpSpPr>
        <p:sp>
          <p:nvSpPr>
            <p:cNvPr id="32" name="Parallelogram 31"/>
            <p:cNvSpPr/>
            <p:nvPr/>
          </p:nvSpPr>
          <p:spPr>
            <a:xfrm rot="1584430" flipH="1">
              <a:off x="4836537" y="577718"/>
              <a:ext cx="1888849" cy="1359161"/>
            </a:xfrm>
            <a:prstGeom prst="parallelogram">
              <a:avLst/>
            </a:prstGeom>
            <a:solidFill>
              <a:srgbClr val="730E00">
                <a:lumMod val="75000"/>
              </a:srgbClr>
            </a:solidFill>
            <a:ln w="158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Book"/>
                <a:ea typeface="+mn-ea"/>
                <a:cs typeface="+mn-cs"/>
              </a:endParaRPr>
            </a:p>
          </p:txBody>
        </p:sp>
        <p:sp>
          <p:nvSpPr>
            <p:cNvPr id="33" name="Rectangle 32"/>
            <p:cNvSpPr/>
            <p:nvPr/>
          </p:nvSpPr>
          <p:spPr>
            <a:xfrm>
              <a:off x="5105400" y="228597"/>
              <a:ext cx="1197764" cy="923330"/>
            </a:xfrm>
            <a:prstGeom prst="rect">
              <a:avLst/>
            </a:prstGeom>
            <a:solidFill>
              <a:sysClr val="window" lastClr="FFFFFF">
                <a:lumMod val="95000"/>
              </a:sysClr>
            </a:solidFill>
            <a:ln>
              <a:solidFill>
                <a:srgbClr val="AD010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400" b="1" i="0" u="none" strike="noStrike" kern="0" cap="none" spc="0" normalizeH="0" baseline="0" noProof="0" dirty="0" smtClean="0">
                  <a:ln w="11430"/>
                  <a:gradFill>
                    <a:gsLst>
                      <a:gs pos="0">
                        <a:srgbClr val="730E00">
                          <a:tint val="90000"/>
                          <a:satMod val="120000"/>
                        </a:srgbClr>
                      </a:gs>
                      <a:gs pos="25000">
                        <a:srgbClr val="730E00">
                          <a:tint val="93000"/>
                          <a:satMod val="120000"/>
                        </a:srgbClr>
                      </a:gs>
                      <a:gs pos="50000">
                        <a:srgbClr val="730E00">
                          <a:shade val="89000"/>
                          <a:satMod val="110000"/>
                        </a:srgbClr>
                      </a:gs>
                      <a:gs pos="75000">
                        <a:srgbClr val="730E00">
                          <a:tint val="93000"/>
                          <a:satMod val="120000"/>
                        </a:srgbClr>
                      </a:gs>
                      <a:gs pos="100000">
                        <a:srgbClr val="730E00">
                          <a:tint val="90000"/>
                          <a:satMod val="120000"/>
                        </a:srgbClr>
                      </a:gs>
                    </a:gsLst>
                    <a:lin ang="5400000"/>
                  </a:gradFill>
                  <a:effectLst>
                    <a:outerShdw blurRad="80000" dist="40000" dir="5040000" algn="tl">
                      <a:srgbClr val="000000">
                        <a:alpha val="30000"/>
                      </a:srgbClr>
                    </a:outerShdw>
                  </a:effectLst>
                  <a:uLnTx/>
                  <a:uFillTx/>
                  <a:latin typeface="Franklin Gothic Book"/>
                </a:rPr>
                <a:t>5</a:t>
              </a:r>
              <a:r>
                <a:rPr kumimoji="0" lang="en-US" sz="5400" b="1" i="0" u="none" strike="noStrike" kern="0" cap="none" spc="0" normalizeH="0" baseline="30000" noProof="0" dirty="0" smtClean="0">
                  <a:ln w="11430"/>
                  <a:gradFill>
                    <a:gsLst>
                      <a:gs pos="0">
                        <a:srgbClr val="730E00">
                          <a:tint val="90000"/>
                          <a:satMod val="120000"/>
                        </a:srgbClr>
                      </a:gs>
                      <a:gs pos="25000">
                        <a:srgbClr val="730E00">
                          <a:tint val="93000"/>
                          <a:satMod val="120000"/>
                        </a:srgbClr>
                      </a:gs>
                      <a:gs pos="50000">
                        <a:srgbClr val="730E00">
                          <a:shade val="89000"/>
                          <a:satMod val="110000"/>
                        </a:srgbClr>
                      </a:gs>
                      <a:gs pos="75000">
                        <a:srgbClr val="730E00">
                          <a:tint val="93000"/>
                          <a:satMod val="120000"/>
                        </a:srgbClr>
                      </a:gs>
                      <a:gs pos="100000">
                        <a:srgbClr val="730E00">
                          <a:tint val="90000"/>
                          <a:satMod val="120000"/>
                        </a:srgbClr>
                      </a:gs>
                    </a:gsLst>
                    <a:lin ang="5400000"/>
                  </a:gradFill>
                  <a:effectLst>
                    <a:outerShdw blurRad="80000" dist="40000" dir="5040000" algn="tl">
                      <a:srgbClr val="000000">
                        <a:alpha val="30000"/>
                      </a:srgbClr>
                    </a:outerShdw>
                  </a:effectLst>
                  <a:uLnTx/>
                  <a:uFillTx/>
                  <a:latin typeface="Franklin Gothic Book"/>
                </a:rPr>
                <a:t>th</a:t>
              </a:r>
              <a:r>
                <a:rPr kumimoji="0" lang="en-US" sz="5400" b="1" i="0" u="none" strike="noStrike" kern="0" cap="none" spc="0" normalizeH="0" baseline="0" noProof="0" dirty="0" smtClean="0">
                  <a:ln w="11430"/>
                  <a:gradFill>
                    <a:gsLst>
                      <a:gs pos="0">
                        <a:srgbClr val="730E00">
                          <a:tint val="90000"/>
                          <a:satMod val="120000"/>
                        </a:srgbClr>
                      </a:gs>
                      <a:gs pos="25000">
                        <a:srgbClr val="730E00">
                          <a:tint val="93000"/>
                          <a:satMod val="120000"/>
                        </a:srgbClr>
                      </a:gs>
                      <a:gs pos="50000">
                        <a:srgbClr val="730E00">
                          <a:shade val="89000"/>
                          <a:satMod val="110000"/>
                        </a:srgbClr>
                      </a:gs>
                      <a:gs pos="75000">
                        <a:srgbClr val="730E00">
                          <a:tint val="93000"/>
                          <a:satMod val="120000"/>
                        </a:srgbClr>
                      </a:gs>
                      <a:gs pos="100000">
                        <a:srgbClr val="730E00">
                          <a:tint val="90000"/>
                          <a:satMod val="120000"/>
                        </a:srgbClr>
                      </a:gs>
                    </a:gsLst>
                    <a:lin ang="5400000"/>
                  </a:gradFill>
                  <a:effectLst>
                    <a:outerShdw blurRad="80000" dist="40000" dir="5040000" algn="tl">
                      <a:srgbClr val="000000">
                        <a:alpha val="30000"/>
                      </a:srgbClr>
                    </a:outerShdw>
                  </a:effectLst>
                  <a:uLnTx/>
                  <a:uFillTx/>
                  <a:latin typeface="Franklin Gothic Book"/>
                </a:rPr>
                <a:t> </a:t>
              </a:r>
            </a:p>
          </p:txBody>
        </p:sp>
        <p:pic>
          <p:nvPicPr>
            <p:cNvPr id="34" name="Picture 4" descr="C:\Documents and Settings\Owner\Local Settings\Temporary Internet Files\Content.IE5\S7ZGNZXZ\MM900318123[1].gif"/>
            <p:cNvPicPr>
              <a:picLocks noChangeAspect="1" noChangeArrowheads="1" noCrop="1"/>
            </p:cNvPicPr>
            <p:nvPr/>
          </p:nvPicPr>
          <p:blipFill>
            <a:blip r:embed="rId3" cstate="print"/>
            <a:srcRect/>
            <a:stretch>
              <a:fillRect/>
            </a:stretch>
          </p:blipFill>
          <p:spPr bwMode="auto">
            <a:xfrm>
              <a:off x="5504106" y="860668"/>
              <a:ext cx="1132168" cy="765842"/>
            </a:xfrm>
            <a:prstGeom prst="rect">
              <a:avLst/>
            </a:prstGeom>
            <a:noFill/>
          </p:spPr>
        </p:pic>
        <p:pic>
          <p:nvPicPr>
            <p:cNvPr id="35" name="Picture 7" descr="C:\Documents and Settings\Owner\Local Settings\Temporary Internet Files\Content.IE5\LTTF5AU1\MC900432665[1].png"/>
            <p:cNvPicPr>
              <a:picLocks noChangeAspect="1" noChangeArrowheads="1"/>
            </p:cNvPicPr>
            <p:nvPr/>
          </p:nvPicPr>
          <p:blipFill>
            <a:blip r:embed="rId4" cstate="print"/>
            <a:srcRect/>
            <a:stretch>
              <a:fillRect/>
            </a:stretch>
          </p:blipFill>
          <p:spPr bwMode="auto">
            <a:xfrm>
              <a:off x="5257800" y="1070961"/>
              <a:ext cx="1378474" cy="1359168"/>
            </a:xfrm>
            <a:prstGeom prst="rect">
              <a:avLst/>
            </a:prstGeom>
            <a:noFill/>
          </p:spPr>
        </p:pic>
      </p:grpSp>
      <p:sp>
        <p:nvSpPr>
          <p:cNvPr id="18" name="Rectangle 17"/>
          <p:cNvSpPr/>
          <p:nvPr/>
        </p:nvSpPr>
        <p:spPr>
          <a:xfrm>
            <a:off x="815669" y="6521362"/>
            <a:ext cx="4160520" cy="2097867"/>
          </a:xfrm>
          <a:prstGeom prst="rect">
            <a:avLst/>
          </a:prstGeom>
        </p:spPr>
        <p:txBody>
          <a:bodyPr wrap="square" lIns="96378" tIns="48189" rIns="96378" bIns="48189">
            <a:spAutoFit/>
          </a:bodyPr>
          <a:lstStyle/>
          <a:p>
            <a:r>
              <a:rPr lang="en-US" sz="1300" b="1" u="sng" dirty="0">
                <a:effectLst>
                  <a:outerShdw blurRad="38100" dist="38100" dir="2700000" algn="tl">
                    <a:srgbClr val="000000">
                      <a:alpha val="43137"/>
                    </a:srgbClr>
                  </a:outerShdw>
                </a:effectLst>
              </a:rPr>
              <a:t>Readin</a:t>
            </a:r>
            <a:r>
              <a:rPr lang="en-US" sz="1300" b="1" dirty="0">
                <a:effectLst>
                  <a:outerShdw blurRad="38100" dist="38100" dir="2700000" algn="tl">
                    <a:srgbClr val="000000">
                      <a:alpha val="43137"/>
                    </a:srgbClr>
                  </a:outerShdw>
                </a:effectLst>
              </a:rPr>
              <a:t>g</a:t>
            </a:r>
          </a:p>
          <a:p>
            <a:r>
              <a:rPr lang="en-US" sz="1300" b="1" dirty="0">
                <a:solidFill>
                  <a:srgbClr val="C00000"/>
                </a:solidFill>
              </a:rPr>
              <a:t>12</a:t>
            </a:r>
            <a:r>
              <a:rPr lang="en-US" sz="1300" b="1" dirty="0"/>
              <a:t> Selected-Response Items</a:t>
            </a:r>
            <a:r>
              <a:rPr lang="en-US" sz="1300" b="1" dirty="0">
                <a:solidFill>
                  <a:srgbClr val="C00000"/>
                </a:solidFill>
              </a:rPr>
              <a:t> </a:t>
            </a:r>
          </a:p>
          <a:p>
            <a:r>
              <a:rPr lang="en-US" sz="1300" b="1" dirty="0">
                <a:solidFill>
                  <a:srgbClr val="C00000"/>
                </a:solidFill>
              </a:rPr>
              <a:t>  </a:t>
            </a:r>
            <a:r>
              <a:rPr lang="en-US" sz="1300" b="1" dirty="0" smtClean="0">
                <a:solidFill>
                  <a:srgbClr val="C00000"/>
                </a:solidFill>
              </a:rPr>
              <a:t>4 </a:t>
            </a:r>
            <a:r>
              <a:rPr lang="en-US" sz="1300" b="1" dirty="0"/>
              <a:t>Constructed Response </a:t>
            </a:r>
          </a:p>
          <a:p>
            <a:r>
              <a:rPr lang="en-US" sz="1300" b="1" u="sng" dirty="0" smtClean="0">
                <a:effectLst>
                  <a:outerShdw blurRad="38100" dist="38100" dir="2700000" algn="tl">
                    <a:srgbClr val="000000">
                      <a:alpha val="43137"/>
                    </a:srgbClr>
                  </a:outerShdw>
                </a:effectLst>
              </a:rPr>
              <a:t>Writing</a:t>
            </a:r>
            <a:endParaRPr lang="en-US" sz="1300" b="1" u="sng" dirty="0">
              <a:effectLst>
                <a:outerShdw blurRad="38100" dist="38100" dir="2700000" algn="tl">
                  <a:srgbClr val="000000">
                    <a:alpha val="43137"/>
                  </a:srgbClr>
                </a:outerShdw>
              </a:effectLst>
            </a:endParaRPr>
          </a:p>
          <a:p>
            <a:r>
              <a:rPr lang="en-US" sz="1300" b="1" dirty="0"/>
              <a:t>  </a:t>
            </a:r>
            <a:r>
              <a:rPr lang="en-US" sz="1300" b="1" dirty="0">
                <a:solidFill>
                  <a:srgbClr val="FF0000"/>
                </a:solidFill>
              </a:rPr>
              <a:t>1</a:t>
            </a:r>
            <a:r>
              <a:rPr lang="en-US" sz="1300" b="1" dirty="0"/>
              <a:t> </a:t>
            </a:r>
            <a:r>
              <a:rPr lang="en-US" sz="1300" b="1" dirty="0" smtClean="0"/>
              <a:t>Write to Revise a Text</a:t>
            </a:r>
            <a:endParaRPr lang="en-US" sz="1300" b="1" dirty="0"/>
          </a:p>
          <a:p>
            <a:r>
              <a:rPr lang="en-US" sz="1300" b="1" dirty="0"/>
              <a:t>  </a:t>
            </a:r>
            <a:r>
              <a:rPr lang="en-US" sz="1300" b="1" dirty="0">
                <a:solidFill>
                  <a:srgbClr val="C00000"/>
                </a:solidFill>
              </a:rPr>
              <a:t>1</a:t>
            </a:r>
            <a:r>
              <a:rPr lang="en-US" sz="1300" b="1" dirty="0"/>
              <a:t> Brief Write </a:t>
            </a:r>
          </a:p>
          <a:p>
            <a:r>
              <a:rPr lang="en-US" sz="1300" b="1" u="sng" dirty="0">
                <a:effectLst>
                  <a:outerShdw blurRad="38100" dist="38100" dir="2700000" algn="tl">
                    <a:srgbClr val="000000">
                      <a:alpha val="43137"/>
                    </a:srgbClr>
                  </a:outerShdw>
                </a:effectLst>
              </a:rPr>
              <a:t>Writing </a:t>
            </a:r>
            <a:r>
              <a:rPr lang="en-US" sz="1300" b="1" u="sng" dirty="0" smtClean="0">
                <a:effectLst>
                  <a:outerShdw blurRad="38100" dist="38100" dir="2700000" algn="tl">
                    <a:srgbClr val="000000">
                      <a:alpha val="43137"/>
                    </a:srgbClr>
                  </a:outerShdw>
                </a:effectLst>
              </a:rPr>
              <a:t>w/ </a:t>
            </a:r>
            <a:r>
              <a:rPr lang="en-US" sz="1300" b="1" u="sng" dirty="0">
                <a:effectLst>
                  <a:outerShdw blurRad="38100" dist="38100" dir="2700000" algn="tl">
                    <a:srgbClr val="000000">
                      <a:alpha val="43137"/>
                    </a:srgbClr>
                  </a:outerShdw>
                </a:effectLst>
              </a:rPr>
              <a:t>Integrated Language</a:t>
            </a:r>
          </a:p>
          <a:p>
            <a:r>
              <a:rPr lang="en-US" sz="1300" b="1" dirty="0"/>
              <a:t>  </a:t>
            </a:r>
            <a:r>
              <a:rPr lang="en-US" sz="1300" b="1" dirty="0" smtClean="0">
                <a:solidFill>
                  <a:srgbClr val="C00000"/>
                </a:solidFill>
              </a:rPr>
              <a:t>1 </a:t>
            </a:r>
            <a:r>
              <a:rPr lang="en-US" sz="1300" b="1" dirty="0" smtClean="0"/>
              <a:t>Write to Revise</a:t>
            </a:r>
            <a:r>
              <a:rPr lang="en-US" sz="1300" b="1" dirty="0" smtClean="0">
                <a:solidFill>
                  <a:srgbClr val="C00000"/>
                </a:solidFill>
              </a:rPr>
              <a:t> </a:t>
            </a:r>
            <a:r>
              <a:rPr lang="en-US" sz="1300" b="1" dirty="0"/>
              <a:t>Language/Vocabulary</a:t>
            </a:r>
          </a:p>
          <a:p>
            <a:r>
              <a:rPr lang="en-US" sz="1300" b="1" dirty="0"/>
              <a:t>  </a:t>
            </a:r>
            <a:r>
              <a:rPr lang="en-US" sz="1300" b="1" dirty="0">
                <a:solidFill>
                  <a:srgbClr val="FF0000"/>
                </a:solidFill>
              </a:rPr>
              <a:t>1</a:t>
            </a:r>
            <a:r>
              <a:rPr lang="en-US" sz="1300" b="1" dirty="0"/>
              <a:t> </a:t>
            </a:r>
            <a:r>
              <a:rPr lang="en-US" sz="1300" b="1" dirty="0" smtClean="0"/>
              <a:t>Write to Edit/Clarify</a:t>
            </a:r>
            <a:endParaRPr lang="en-US" sz="1300" b="1" dirty="0"/>
          </a:p>
          <a:p>
            <a:endParaRPr lang="en-US" sz="1300" dirty="0"/>
          </a:p>
        </p:txBody>
      </p:sp>
      <p:sp>
        <p:nvSpPr>
          <p:cNvPr id="20" name="Rectangle 19"/>
          <p:cNvSpPr/>
          <p:nvPr/>
        </p:nvSpPr>
        <p:spPr>
          <a:xfrm>
            <a:off x="4496458" y="6129791"/>
            <a:ext cx="2590800" cy="1244719"/>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r>
              <a:rPr lang="en-US" b="1" dirty="0" smtClean="0">
                <a:solidFill>
                  <a:schemeClr val="tx1"/>
                </a:solidFill>
                <a:effectLst>
                  <a:outerShdw blurRad="38100" dist="38100" dir="2700000" algn="tl">
                    <a:srgbClr val="000000">
                      <a:alpha val="43137"/>
                    </a:srgbClr>
                  </a:outerShdw>
                </a:effectLst>
              </a:rPr>
              <a:t>Sequential Steps </a:t>
            </a:r>
            <a:r>
              <a:rPr lang="en-US" b="1" u="sng" dirty="0" smtClean="0">
                <a:solidFill>
                  <a:schemeClr val="tx1"/>
                </a:solidFill>
                <a:effectLst>
                  <a:outerShdw blurRad="38100" dist="38100" dir="2700000" algn="tl">
                    <a:srgbClr val="000000">
                      <a:alpha val="43137"/>
                    </a:srgbClr>
                  </a:outerShdw>
                </a:effectLst>
              </a:rPr>
              <a:t>toward</a:t>
            </a:r>
            <a:r>
              <a:rPr lang="en-US" b="1" dirty="0" smtClean="0">
                <a:solidFill>
                  <a:schemeClr val="tx1"/>
                </a:solidFill>
                <a:effectLst>
                  <a:outerShdw blurRad="38100" dist="38100" dir="2700000" algn="tl">
                    <a:srgbClr val="000000">
                      <a:alpha val="43137"/>
                    </a:srgbClr>
                  </a:outerShdw>
                </a:effectLst>
              </a:rPr>
              <a:t> Standard Mastery</a:t>
            </a:r>
            <a:endParaRPr lang="en-US" b="1" dirty="0">
              <a:solidFill>
                <a:schemeClr val="tx1"/>
              </a:solidFill>
              <a:effectLst>
                <a:outerShdw blurRad="38100" dist="38100" dir="2700000" algn="tl">
                  <a:srgbClr val="000000">
                    <a:alpha val="43137"/>
                  </a:srgbClr>
                </a:outerShdw>
              </a:effectLst>
            </a:endParaRPr>
          </a:p>
        </p:txBody>
      </p:sp>
      <p:sp>
        <p:nvSpPr>
          <p:cNvPr id="21" name="Rectangle 20"/>
          <p:cNvSpPr/>
          <p:nvPr/>
        </p:nvSpPr>
        <p:spPr>
          <a:xfrm>
            <a:off x="4496458" y="7679811"/>
            <a:ext cx="2590800" cy="1244719"/>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r>
              <a:rPr lang="en-US" b="1" dirty="0" smtClean="0">
                <a:solidFill>
                  <a:schemeClr val="tx1"/>
                </a:solidFill>
                <a:effectLst>
                  <a:outerShdw blurRad="38100" dist="38100" dir="2700000" algn="tl">
                    <a:srgbClr val="000000">
                      <a:alpha val="43137"/>
                    </a:srgbClr>
                  </a:outerShdw>
                </a:effectLst>
              </a:rPr>
              <a:t>Performance Task </a:t>
            </a:r>
          </a:p>
          <a:p>
            <a:pPr algn="ctr"/>
            <a:r>
              <a:rPr lang="en-US" b="1" dirty="0" smtClean="0">
                <a:solidFill>
                  <a:schemeClr val="tx1"/>
                </a:solidFill>
                <a:effectLst>
                  <a:outerShdw blurRad="38100" dist="38100" dir="2700000" algn="tl">
                    <a:srgbClr val="000000">
                      <a:alpha val="43137"/>
                    </a:srgbClr>
                  </a:outerShdw>
                </a:effectLst>
              </a:rPr>
              <a:t>at Grade Level</a:t>
            </a:r>
            <a:endParaRPr lang="en-US"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942494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Shape 146"/>
          <p:cNvSpPr>
            <a:spLocks noGrp="1"/>
          </p:cNvSpPr>
          <p:nvPr>
            <p:ph type="sldNum" sz="quarter" idx="4294967295"/>
          </p:nvPr>
        </p:nvSpPr>
        <p:spPr>
          <a:xfrm>
            <a:off x="6557964" y="9372467"/>
            <a:ext cx="842011" cy="300837"/>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sz="1800">
                <a:solidFill>
                  <a:srgbClr val="000000"/>
                </a:solidFill>
              </a:defRPr>
            </a:pPr>
            <a:fld id="{86CB4B4D-7CA3-9044-876B-883B54F8677D}" type="slidenum">
              <a:rPr>
                <a:solidFill>
                  <a:srgbClr val="888888"/>
                </a:solidFill>
              </a:rPr>
              <a:t>10</a:t>
            </a:fld>
            <a:endParaRPr dirty="0">
              <a:solidFill>
                <a:srgbClr val="888888"/>
              </a:solidFill>
            </a:endParaRPr>
          </a:p>
        </p:txBody>
      </p:sp>
      <p:graphicFrame>
        <p:nvGraphicFramePr>
          <p:cNvPr id="148" name="Table 148"/>
          <p:cNvGraphicFramePr/>
          <p:nvPr>
            <p:extLst>
              <p:ext uri="{D42A27DB-BD31-4B8C-83A1-F6EECF244321}">
                <p14:modId xmlns:p14="http://schemas.microsoft.com/office/powerpoint/2010/main" val="776221355"/>
              </p:ext>
            </p:extLst>
          </p:nvPr>
        </p:nvGraphicFramePr>
        <p:xfrm>
          <a:off x="327986" y="518160"/>
          <a:ext cx="6995160" cy="7625806"/>
        </p:xfrm>
        <a:graphic>
          <a:graphicData uri="http://schemas.openxmlformats.org/drawingml/2006/table">
            <a:tbl>
              <a:tblPr firstRow="1"/>
              <a:tblGrid>
                <a:gridCol w="967414"/>
                <a:gridCol w="6027746"/>
              </a:tblGrid>
              <a:tr h="798286">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n-US" sz="1000" b="0" i="1" dirty="0" smtClean="0">
                          <a:effectLst/>
                        </a:rPr>
                        <a:t>A Note about constructed responses:  Constructed </a:t>
                      </a:r>
                      <a:r>
                        <a:rPr lang="en-US" sz="1000" b="0" i="1" baseline="0" dirty="0" smtClean="0">
                          <a:effectLst/>
                        </a:rPr>
                        <a:t>response answers are not written “in stone.”  There is no perfect way a student should respond.  Look for the general intent of the prompt and student response and follow the rubric below as much as possible. Use your best judgment.  Unlike DOK-1 questions where there is one right and wrong answer, constructed responses are more difficult to assess.  Overall consistency of intent based on most of your student responses can guide you.</a:t>
                      </a:r>
                    </a:p>
                    <a:p>
                      <a:pPr marL="0" marR="0" lvl="0" indent="0" algn="l" defTabSz="1018809" rtl="0" eaLnBrk="1" fontAlgn="auto" latinLnBrk="0" hangingPunct="1">
                        <a:lnSpc>
                          <a:spcPct val="100000"/>
                        </a:lnSpc>
                        <a:spcBef>
                          <a:spcPts val="0"/>
                        </a:spcBef>
                        <a:spcAft>
                          <a:spcPts val="0"/>
                        </a:spcAft>
                        <a:buClrTx/>
                        <a:buSzTx/>
                        <a:buFontTx/>
                        <a:buNone/>
                        <a:tabLst/>
                        <a:defRPr sz="1800" b="0" i="0"/>
                      </a:pPr>
                      <a:endParaRPr lang="en-US" sz="1000" b="0" i="1" baseline="0" dirty="0" smtClean="0">
                        <a:effectLst/>
                      </a:endParaRPr>
                    </a:p>
                  </a:txBody>
                  <a:tcPr marL="0" marR="0"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solidFill>
                      <a:round/>
                    </a:lnB>
                  </a:tcPr>
                </a:tc>
                <a:tc hMerge="1">
                  <a:txBody>
                    <a:bodyPr/>
                    <a:lstStyle/>
                    <a:p>
                      <a:endParaRPr lang="en-US"/>
                    </a:p>
                  </a:txBody>
                  <a:tcPr/>
                </a:tc>
              </a:tr>
              <a:tr h="213360">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n-US" sz="1400" b="1" dirty="0" smtClean="0"/>
                        <a:t>Quarter 1 Pre-Assessment Constructed Response</a:t>
                      </a:r>
                      <a:r>
                        <a:rPr lang="en-US" sz="1400" b="1" baseline="0" dirty="0" smtClean="0"/>
                        <a:t> Answer Key</a:t>
                      </a:r>
                      <a:endParaRPr lang="en-US" sz="1400" b="1" dirty="0" smtClean="0"/>
                    </a:p>
                  </a:txBody>
                  <a:tcPr marL="0" marR="0" marT="0" marB="0" horzOverflow="overflow">
                    <a:lnL w="12700">
                      <a:solidFill>
                        <a:srgbClr val="000000"/>
                      </a:solidFill>
                      <a:round/>
                    </a:lnL>
                    <a:lnR w="12700">
                      <a:solidFill>
                        <a:srgbClr val="000000"/>
                      </a:solidFill>
                      <a:roun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13360">
                <a:tc gridSpan="2">
                  <a:txBody>
                    <a:bodyPr/>
                    <a:lstStyle/>
                    <a:p>
                      <a:pPr lvl="0" algn="l">
                        <a:defRPr sz="1800" b="0" i="0"/>
                      </a:pPr>
                      <a:r>
                        <a:rPr sz="1400" b="1" dirty="0">
                          <a:solidFill>
                            <a:schemeClr val="tx1"/>
                          </a:solidFill>
                          <a:latin typeface="+mn-lt"/>
                        </a:rPr>
                        <a:t>Standard </a:t>
                      </a:r>
                      <a:r>
                        <a:rPr sz="1400" b="1" dirty="0" smtClean="0">
                          <a:solidFill>
                            <a:schemeClr val="tx1"/>
                          </a:solidFill>
                          <a:latin typeface="+mn-lt"/>
                        </a:rPr>
                        <a:t>RL.</a:t>
                      </a:r>
                      <a:r>
                        <a:rPr lang="en-US" sz="1400" b="1" dirty="0" smtClean="0">
                          <a:solidFill>
                            <a:schemeClr val="tx1"/>
                          </a:solidFill>
                          <a:latin typeface="+mn-lt"/>
                        </a:rPr>
                        <a:t>5.</a:t>
                      </a:r>
                      <a:r>
                        <a:rPr sz="1400" b="1" dirty="0" smtClean="0">
                          <a:solidFill>
                            <a:schemeClr val="tx1"/>
                          </a:solidFill>
                          <a:latin typeface="+mn-lt"/>
                        </a:rPr>
                        <a:t>3  </a:t>
                      </a:r>
                      <a:r>
                        <a:rPr sz="1400" b="1" dirty="0">
                          <a:solidFill>
                            <a:schemeClr val="tx1"/>
                          </a:solidFill>
                          <a:latin typeface="+mn-lt"/>
                        </a:rPr>
                        <a:t>3 </a:t>
                      </a:r>
                      <a:r>
                        <a:rPr sz="1400" b="1" dirty="0">
                          <a:latin typeface="+mn-lt"/>
                        </a:rPr>
                        <a:t>Point Reading Constructed Response Rubric</a:t>
                      </a:r>
                    </a:p>
                  </a:txBody>
                  <a:tcPr marL="0" marR="0" marT="0" marB="0" horzOverflow="overflow">
                    <a:lnL w="12700">
                      <a:solidFill>
                        <a:srgbClr val="000000"/>
                      </a:solidFill>
                      <a:round/>
                    </a:lnL>
                    <a:lnR w="12700">
                      <a:solidFill>
                        <a:srgbClr val="000000"/>
                      </a:solidFill>
                      <a:round/>
                    </a:lnR>
                    <a:lnT w="12700" cap="flat" cmpd="sng" algn="ctr">
                      <a:solidFill>
                        <a:srgbClr val="000000"/>
                      </a:solidFill>
                      <a:prstDash val="solid"/>
                      <a:round/>
                      <a:headEnd type="none" w="med" len="med"/>
                      <a:tailEnd type="none" w="med" len="med"/>
                    </a:lnT>
                    <a:lnB w="12700">
                      <a:solidFill>
                        <a:srgbClr val="000000"/>
                      </a:solidFill>
                      <a:round/>
                    </a:lnB>
                  </a:tcPr>
                </a:tc>
                <a:tc hMerge="1">
                  <a:txBody>
                    <a:bodyPr/>
                    <a:lstStyle/>
                    <a:p>
                      <a:endParaRPr lang="en-US"/>
                    </a:p>
                  </a:txBody>
                  <a:tcPr/>
                </a:tc>
              </a:tr>
              <a:tr h="466634">
                <a:tc gridSpan="2">
                  <a:txBody>
                    <a:bodyPr/>
                    <a:lstStyle/>
                    <a:p>
                      <a:pPr marL="342900" indent="-342900">
                        <a:buFont typeface="+mj-lt"/>
                        <a:buNone/>
                      </a:pPr>
                      <a:r>
                        <a:rPr sz="1600" b="1" dirty="0">
                          <a:latin typeface="+mn-lt"/>
                        </a:rPr>
                        <a:t>Question </a:t>
                      </a:r>
                      <a:r>
                        <a:rPr lang="en-US" sz="1600" b="1" dirty="0" smtClean="0">
                          <a:latin typeface="+mn-lt"/>
                        </a:rPr>
                        <a:t>#8 </a:t>
                      </a:r>
                      <a:r>
                        <a:rPr sz="1600" b="1" dirty="0" smtClean="0">
                          <a:latin typeface="+mn-lt"/>
                        </a:rPr>
                        <a:t>(prompt):</a:t>
                      </a:r>
                      <a:r>
                        <a:rPr lang="en-US" sz="1600" b="1" baseline="0" dirty="0" smtClean="0">
                          <a:solidFill>
                            <a:srgbClr val="002060"/>
                          </a:solidFill>
                          <a:latin typeface="+mn-lt"/>
                        </a:rPr>
                        <a:t> </a:t>
                      </a:r>
                      <a:r>
                        <a:rPr lang="en-US" sz="1600" b="1" dirty="0" smtClean="0">
                          <a:solidFill>
                            <a:schemeClr val="tx1"/>
                          </a:solidFill>
                        </a:rPr>
                        <a:t>Explain how the student connects the conditions of the</a:t>
                      </a:r>
                      <a:endParaRPr lang="en-US" sz="1600" b="1" baseline="0" dirty="0" smtClean="0">
                        <a:solidFill>
                          <a:schemeClr val="tx1"/>
                        </a:solidFill>
                      </a:endParaRPr>
                    </a:p>
                    <a:p>
                      <a:pPr marL="342900" indent="-342900">
                        <a:buFont typeface="+mj-lt"/>
                        <a:buNone/>
                      </a:pPr>
                      <a:r>
                        <a:rPr lang="en-US" sz="1600" b="1" baseline="0" dirty="0" smtClean="0">
                          <a:solidFill>
                            <a:schemeClr val="tx1"/>
                          </a:solidFill>
                        </a:rPr>
                        <a:t>different layers of the atmosphere to attire. Give reasons and evidence from the</a:t>
                      </a:r>
                    </a:p>
                    <a:p>
                      <a:pPr marL="342900" indent="-342900">
                        <a:buFont typeface="+mj-lt"/>
                        <a:buNone/>
                      </a:pPr>
                      <a:r>
                        <a:rPr lang="en-US" sz="1600" b="1" baseline="0" dirty="0" smtClean="0">
                          <a:solidFill>
                            <a:schemeClr val="tx1"/>
                          </a:solidFill>
                        </a:rPr>
                        <a:t>text.</a:t>
                      </a:r>
                    </a:p>
                  </a:txBody>
                  <a:tcPr marL="0"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hMerge="1">
                  <a:txBody>
                    <a:bodyPr/>
                    <a:lstStyle/>
                    <a:p>
                      <a:endParaRPr lang="en-US"/>
                    </a:p>
                  </a:txBody>
                  <a:tcPr/>
                </a:tc>
              </a:tr>
              <a:tr h="1106714">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n-US" sz="1000" b="1" u="sng" strike="noStrike" dirty="0" smtClean="0">
                          <a:solidFill>
                            <a:schemeClr val="tx1"/>
                          </a:solidFill>
                        </a:rPr>
                        <a:t>T</a:t>
                      </a:r>
                      <a:r>
                        <a:rPr sz="1000" b="1" u="sng" strike="noStrike" dirty="0" smtClean="0">
                          <a:solidFill>
                            <a:schemeClr val="tx1"/>
                          </a:solidFill>
                          <a:latin typeface="+mn-lt"/>
                        </a:rPr>
                        <a:t>eacher </a:t>
                      </a:r>
                      <a:r>
                        <a:rPr sz="1000" b="1" u="sng" strike="noStrike" dirty="0">
                          <a:solidFill>
                            <a:schemeClr val="tx1"/>
                          </a:solidFill>
                          <a:latin typeface="+mn-lt"/>
                        </a:rPr>
                        <a:t>Language and Scoring </a:t>
                      </a:r>
                      <a:r>
                        <a:rPr sz="1000" b="1" u="sng" strike="noStrike" dirty="0" smtClean="0">
                          <a:solidFill>
                            <a:schemeClr val="tx1"/>
                          </a:solidFill>
                          <a:latin typeface="+mn-lt"/>
                        </a:rPr>
                        <a:t>Notes</a:t>
                      </a:r>
                      <a:r>
                        <a:rPr sz="1000" b="1" u="none" strike="noStrike" dirty="0" smtClean="0">
                          <a:solidFill>
                            <a:schemeClr val="tx1"/>
                          </a:solidFill>
                          <a:latin typeface="+mn-lt"/>
                        </a:rPr>
                        <a:t>:</a:t>
                      </a:r>
                      <a:endParaRPr sz="1000" b="1" strike="noStrike" dirty="0">
                        <a:solidFill>
                          <a:schemeClr val="tx1"/>
                        </a:solidFill>
                        <a:latin typeface="+mn-lt"/>
                      </a:endParaRPr>
                    </a:p>
                    <a:p>
                      <a:pPr lvl="0" algn="l">
                        <a:defRPr sz="1800" b="0" i="0"/>
                      </a:pPr>
                      <a:r>
                        <a:rPr sz="1000" b="1" dirty="0">
                          <a:latin typeface="+mn-lt"/>
                        </a:rPr>
                        <a:t>Sufficient </a:t>
                      </a:r>
                      <a:r>
                        <a:rPr sz="1000" b="1" dirty="0" smtClean="0">
                          <a:latin typeface="+mn-lt"/>
                        </a:rPr>
                        <a:t>Evidence</a:t>
                      </a:r>
                      <a:r>
                        <a:rPr lang="en-US" sz="1000" b="0" baseline="0" dirty="0" smtClean="0">
                          <a:uFill>
                            <a:solidFill/>
                          </a:uFill>
                          <a:latin typeface="+mn-lt"/>
                        </a:rPr>
                        <a:t> </a:t>
                      </a:r>
                      <a:r>
                        <a:rPr lang="en-US" sz="1000" u="none" dirty="0" smtClean="0">
                          <a:solidFill>
                            <a:schemeClr val="tx1"/>
                          </a:solidFill>
                        </a:rPr>
                        <a:t>should </a:t>
                      </a:r>
                      <a:r>
                        <a:rPr lang="en-US" sz="1000" dirty="0" smtClean="0">
                          <a:solidFill>
                            <a:schemeClr val="tx1"/>
                          </a:solidFill>
                        </a:rPr>
                        <a:t>state the connection between the atmosphere</a:t>
                      </a:r>
                      <a:r>
                        <a:rPr lang="en-US" sz="1000" baseline="0" dirty="0" smtClean="0">
                          <a:solidFill>
                            <a:schemeClr val="tx1"/>
                          </a:solidFill>
                        </a:rPr>
                        <a:t> conditions and the attire needed in each layer of the atmosphere with reasoning and evidence (DOK-3).</a:t>
                      </a:r>
                      <a:endParaRPr lang="en-US" sz="1000" dirty="0" smtClean="0">
                        <a:solidFill>
                          <a:schemeClr val="tx1"/>
                        </a:solidFill>
                      </a:endParaRPr>
                    </a:p>
                    <a:p>
                      <a:pPr lvl="0" algn="l">
                        <a:defRPr sz="1800" b="0" i="0"/>
                      </a:pPr>
                      <a:r>
                        <a:rPr sz="1000" b="1" dirty="0" smtClean="0">
                          <a:latin typeface="+mn-lt"/>
                        </a:rPr>
                        <a:t>Specific </a:t>
                      </a:r>
                      <a:r>
                        <a:rPr sz="1000" b="1" dirty="0" smtClean="0">
                          <a:uFill>
                            <a:solidFill/>
                          </a:uFill>
                          <a:latin typeface="+mn-lt"/>
                        </a:rPr>
                        <a:t>identifications</a:t>
                      </a:r>
                      <a:r>
                        <a:rPr lang="en-US" sz="1000" b="0" baseline="0" dirty="0" smtClean="0">
                          <a:uFill>
                            <a:solidFill/>
                          </a:uFill>
                          <a:latin typeface="+mn-lt"/>
                        </a:rPr>
                        <a:t> (supporting details) should support reasons with evidence between the conditions of the layers of the atmosphere and the needed attire to survive in each layer.  Supporting details could include that each layer of the atmosphere has a different composition of (1) oxygen, (2) gases, (3) temperature, (4) pressure and (5) any other unique characteristics.  Once the conditions of the atmosphere are addressed there should be a link made between conditions and attire.  Some of these could include (1) the amount of oxygen would require clothes or attire to provide needed oxygen, (2) attire would have to keep the human body at a normal temperature (3) attire would have to keep a normal air pressure and (4) protection from meteors.</a:t>
                      </a:r>
                    </a:p>
                    <a:p>
                      <a:pPr lvl="0" algn="l">
                        <a:defRPr sz="1800" b="0" i="0"/>
                      </a:pPr>
                      <a:r>
                        <a:rPr sz="1000" b="1" dirty="0" smtClean="0">
                          <a:latin typeface="+mn-lt"/>
                        </a:rPr>
                        <a:t>Full Support</a:t>
                      </a:r>
                      <a:r>
                        <a:rPr lang="en-US" sz="1000" b="0" baseline="0" dirty="0" smtClean="0">
                          <a:latin typeface="+mn-lt"/>
                        </a:rPr>
                        <a:t> (other details) can include other details or examples that provide further reasons or evidence connecting the different layers of the atmosphere to attire.</a:t>
                      </a:r>
                      <a:endParaRPr sz="1000" b="0" dirty="0">
                        <a:uFill>
                          <a:solidFill/>
                        </a:uFill>
                        <a:latin typeface="+mn-lt"/>
                      </a:endParaRP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hMerge="1">
                  <a:txBody>
                    <a:bodyPr/>
                    <a:lstStyle/>
                    <a:p>
                      <a:endParaRPr lang="en-US"/>
                    </a:p>
                  </a:txBody>
                  <a:tcPr/>
                </a:tc>
              </a:tr>
              <a:tr h="573314">
                <a:tc>
                  <a:txBody>
                    <a:bodyPr/>
                    <a:lstStyle/>
                    <a:p>
                      <a:pPr lvl="0" algn="ctr">
                        <a:defRPr sz="1800" b="0" i="0"/>
                      </a:pPr>
                      <a:r>
                        <a:rPr sz="2000" b="1" dirty="0">
                          <a:latin typeface="+mn-lt"/>
                        </a:rPr>
                        <a:t>3</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r>
                        <a:rPr sz="1000" i="1" dirty="0">
                          <a:solidFill>
                            <a:schemeClr val="tx1"/>
                          </a:solidFill>
                          <a:latin typeface="+mn-lt"/>
                        </a:rPr>
                        <a:t>The student gives a proficient response </a:t>
                      </a:r>
                      <a:r>
                        <a:rPr lang="en-US" sz="1000" i="1" dirty="0" smtClean="0">
                          <a:solidFill>
                            <a:schemeClr val="tx1"/>
                          </a:solidFill>
                          <a:latin typeface="+mn-lt"/>
                        </a:rPr>
                        <a:t>by connecting</a:t>
                      </a:r>
                      <a:r>
                        <a:rPr lang="en-US" sz="1000" i="1" baseline="0" dirty="0" smtClean="0">
                          <a:solidFill>
                            <a:schemeClr val="tx1"/>
                          </a:solidFill>
                          <a:latin typeface="+mn-lt"/>
                        </a:rPr>
                        <a:t> the conditions of the atmospheric layers to the attire (space suit, clothing) needed for survival with reasons, evidence and a thorough example.</a:t>
                      </a:r>
                    </a:p>
                    <a:p>
                      <a:r>
                        <a:rPr lang="en-US" sz="1000" i="0" baseline="0" dirty="0" smtClean="0">
                          <a:solidFill>
                            <a:schemeClr val="tx1"/>
                          </a:solidFill>
                          <a:latin typeface="+mn-lt"/>
                        </a:rPr>
                        <a:t>The student in the text tells about each of the layers above Earth called atmospheres.  </a:t>
                      </a:r>
                      <a:r>
                        <a:rPr lang="en-US" sz="1000" i="0" strike="noStrike" baseline="0" dirty="0" smtClean="0">
                          <a:solidFill>
                            <a:schemeClr val="tx1"/>
                          </a:solidFill>
                          <a:latin typeface="+mn-lt"/>
                        </a:rPr>
                        <a:t>Each layer is different and requires different types of clothing.</a:t>
                      </a:r>
                      <a:r>
                        <a:rPr lang="en-US" sz="1000" i="0" baseline="0" dirty="0" smtClean="0">
                          <a:solidFill>
                            <a:schemeClr val="tx1"/>
                          </a:solidFill>
                          <a:latin typeface="+mn-lt"/>
                        </a:rPr>
                        <a:t>  This is much like how we wear thinner</a:t>
                      </a:r>
                      <a:r>
                        <a:rPr lang="en-US" sz="1000" i="0" strike="sngStrike" baseline="0" dirty="0" smtClean="0">
                          <a:solidFill>
                            <a:schemeClr val="tx1"/>
                          </a:solidFill>
                          <a:latin typeface="+mn-lt"/>
                        </a:rPr>
                        <a:t> </a:t>
                      </a:r>
                      <a:r>
                        <a:rPr lang="en-US" sz="1000" i="0" strike="noStrike" baseline="0" dirty="0" smtClean="0">
                          <a:solidFill>
                            <a:schemeClr val="tx1"/>
                          </a:solidFill>
                          <a:latin typeface="+mn-lt"/>
                        </a:rPr>
                        <a:t>clothing</a:t>
                      </a:r>
                      <a:r>
                        <a:rPr lang="en-US" sz="1000" i="0" baseline="0" dirty="0" smtClean="0">
                          <a:solidFill>
                            <a:schemeClr val="tx1"/>
                          </a:solidFill>
                          <a:latin typeface="+mn-lt"/>
                        </a:rPr>
                        <a:t> in the summer and thicker </a:t>
                      </a:r>
                      <a:r>
                        <a:rPr lang="en-US" sz="1000" i="0" strike="noStrike" baseline="0" dirty="0" smtClean="0">
                          <a:solidFill>
                            <a:schemeClr val="tx1"/>
                          </a:solidFill>
                          <a:latin typeface="+mn-lt"/>
                        </a:rPr>
                        <a:t>clothing</a:t>
                      </a:r>
                      <a:r>
                        <a:rPr lang="en-US" sz="1000" i="0" baseline="0" dirty="0" smtClean="0">
                          <a:solidFill>
                            <a:schemeClr val="tx1"/>
                          </a:solidFill>
                          <a:latin typeface="+mn-lt"/>
                        </a:rPr>
                        <a:t> in the winter.  It depends on the atmosphere surrounding us.  The student decides for a science fair project to show what people would need to wear to survive each of the </a:t>
                      </a:r>
                      <a:r>
                        <a:rPr lang="en-US" sz="1000" i="0" strike="noStrike" baseline="0" dirty="0" smtClean="0">
                          <a:solidFill>
                            <a:schemeClr val="tx1"/>
                          </a:solidFill>
                          <a:latin typeface="+mn-lt"/>
                        </a:rPr>
                        <a:t>atmospheric </a:t>
                      </a:r>
                      <a:r>
                        <a:rPr lang="en-US" sz="1000" i="0" baseline="0" dirty="0" smtClean="0">
                          <a:solidFill>
                            <a:schemeClr val="tx1"/>
                          </a:solidFill>
                          <a:latin typeface="+mn-lt"/>
                        </a:rPr>
                        <a:t>layers.  It depends on the conditions of each atmosphere.  There are several conditions that determine what kind of attire or space suit  you would need in each atmosphere.  These conditions are how much oxygen there is, what the temperature is, the air pressure and sometimes dangerous conditions like meteors that burn up in an atmosphere.  An example is the mesosphere.  This layer of atmosphere </a:t>
                      </a:r>
                      <a:r>
                        <a:rPr lang="en-US" sz="1000" dirty="0" smtClean="0">
                          <a:solidFill>
                            <a:schemeClr val="tx1"/>
                          </a:solidFill>
                        </a:rPr>
                        <a:t>has very little gas or oxygen</a:t>
                      </a:r>
                      <a:r>
                        <a:rPr lang="en-US" sz="1000" baseline="0" dirty="0" smtClean="0">
                          <a:solidFill>
                            <a:schemeClr val="tx1"/>
                          </a:solidFill>
                        </a:rPr>
                        <a:t> and </a:t>
                      </a:r>
                      <a:r>
                        <a:rPr lang="en-US" sz="1000" dirty="0" smtClean="0">
                          <a:solidFill>
                            <a:schemeClr val="tx1"/>
                          </a:solidFill>
                        </a:rPr>
                        <a:t>you would be</a:t>
                      </a:r>
                      <a:r>
                        <a:rPr lang="en-US" sz="1000" baseline="0" dirty="0" smtClean="0">
                          <a:solidFill>
                            <a:schemeClr val="tx1"/>
                          </a:solidFill>
                        </a:rPr>
                        <a:t> </a:t>
                      </a:r>
                      <a:r>
                        <a:rPr lang="en-US" sz="1000" dirty="0" smtClean="0">
                          <a:solidFill>
                            <a:schemeClr val="tx1"/>
                          </a:solidFill>
                        </a:rPr>
                        <a:t>burned from the sun’s light. Meteors burn up in this layer of atmosphere.</a:t>
                      </a:r>
                      <a:r>
                        <a:rPr lang="en-US" sz="1000" baseline="0" dirty="0" smtClean="0">
                          <a:solidFill>
                            <a:schemeClr val="tx1"/>
                          </a:solidFill>
                        </a:rPr>
                        <a:t> </a:t>
                      </a:r>
                      <a:r>
                        <a:rPr lang="en-US" sz="1000" dirty="0" smtClean="0">
                          <a:solidFill>
                            <a:schemeClr val="tx1"/>
                          </a:solidFill>
                        </a:rPr>
                        <a:t>Mesosphere attire would have to protect you</a:t>
                      </a:r>
                      <a:r>
                        <a:rPr lang="en-US" sz="1000" baseline="0" dirty="0" smtClean="0">
                          <a:solidFill>
                            <a:schemeClr val="tx1"/>
                          </a:solidFill>
                        </a:rPr>
                        <a:t> from the</a:t>
                      </a:r>
                      <a:r>
                        <a:rPr lang="en-US" sz="1000" dirty="0" smtClean="0">
                          <a:solidFill>
                            <a:schemeClr val="tx1"/>
                          </a:solidFill>
                        </a:rPr>
                        <a:t> sun,</a:t>
                      </a:r>
                      <a:r>
                        <a:rPr lang="en-US" sz="1000" baseline="0" dirty="0" smtClean="0">
                          <a:solidFill>
                            <a:schemeClr val="tx1"/>
                          </a:solidFill>
                        </a:rPr>
                        <a:t> keep you warm and give you plenty of oxygen. You would also need attire that would protect you from </a:t>
                      </a:r>
                      <a:r>
                        <a:rPr lang="en-US" sz="1000" dirty="0" smtClean="0">
                          <a:solidFill>
                            <a:schemeClr val="tx1"/>
                          </a:solidFill>
                        </a:rPr>
                        <a:t>the meteors.</a:t>
                      </a: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381000">
                <a:tc>
                  <a:txBody>
                    <a:bodyPr/>
                    <a:lstStyle/>
                    <a:p>
                      <a:pPr lvl="0" algn="ctr">
                        <a:defRPr sz="1800" b="0" i="0"/>
                      </a:pPr>
                      <a:r>
                        <a:rPr sz="2000" b="1" dirty="0">
                          <a:latin typeface="+mn-lt"/>
                        </a:rPr>
                        <a:t>2</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n-US" sz="1000" i="1" dirty="0" smtClean="0">
                          <a:solidFill>
                            <a:schemeClr val="tx1"/>
                          </a:solidFill>
                          <a:latin typeface="+mn-lt"/>
                        </a:rPr>
                        <a:t>The student gives a partial response by connecting some conditions of the atmospheric layers to some attire</a:t>
                      </a:r>
                      <a:r>
                        <a:rPr lang="en-US" sz="1000" i="1" baseline="0" dirty="0" smtClean="0">
                          <a:solidFill>
                            <a:schemeClr val="tx1"/>
                          </a:solidFill>
                          <a:latin typeface="+mn-lt"/>
                        </a:rPr>
                        <a:t> (space suit, clothing) needed for survival with partial reasons.</a:t>
                      </a:r>
                    </a:p>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n-US" sz="1000" i="0" baseline="0" dirty="0" smtClean="0">
                          <a:solidFill>
                            <a:schemeClr val="tx1"/>
                          </a:solidFill>
                          <a:latin typeface="+mn-lt"/>
                        </a:rPr>
                        <a:t>Each layer of Earth’s atmosphere is different.  Some layers are very hot and some are very cold.  Some have oxygen while others have little or none at all.  Some layers of the atmosphere have no air pressure and some have falling meteors that explode!  The layer we live in is perfect for us – it is the troposphere.  In the troposphere we wear attire, like clothes which keep us cool or warm.  So, the conditions of the atmosphere determine what you need to wear.</a:t>
                      </a: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344714">
                <a:tc>
                  <a:txBody>
                    <a:bodyPr/>
                    <a:lstStyle/>
                    <a:p>
                      <a:pPr lvl="0" algn="ctr">
                        <a:defRPr sz="1800" b="0" i="0"/>
                      </a:pPr>
                      <a:r>
                        <a:rPr sz="2000" b="1" dirty="0">
                          <a:latin typeface="+mn-lt"/>
                        </a:rPr>
                        <a:t>1</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n-US" sz="1000" i="1" dirty="0" smtClean="0">
                          <a:solidFill>
                            <a:schemeClr val="tx1"/>
                          </a:solidFill>
                          <a:latin typeface="+mn-lt"/>
                        </a:rPr>
                        <a:t>The student gives a minimal response by stating some conditions of the atmosphere but without strong reasons or connections to attire</a:t>
                      </a:r>
                      <a:r>
                        <a:rPr lang="en-US" sz="1000" i="1" baseline="0" dirty="0" smtClean="0">
                          <a:solidFill>
                            <a:schemeClr val="tx1"/>
                          </a:solidFill>
                          <a:latin typeface="+mn-lt"/>
                        </a:rPr>
                        <a:t> but without sufficient reasoning to the actual prompt.</a:t>
                      </a:r>
                    </a:p>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n-US" sz="1000" i="0" baseline="0" dirty="0" smtClean="0">
                          <a:solidFill>
                            <a:schemeClr val="tx1"/>
                          </a:solidFill>
                          <a:latin typeface="+mn-lt"/>
                        </a:rPr>
                        <a:t>Earth has many layers of gases around it.  The layers are atmospheres. Some atmospheres have air to breathe and some don’t.  I would not like it if I didn’t have enough air to breathe.  </a:t>
                      </a:r>
                      <a:r>
                        <a:rPr lang="en-US" sz="1000" i="0" strike="noStrike" baseline="0" dirty="0" smtClean="0">
                          <a:solidFill>
                            <a:schemeClr val="tx1"/>
                          </a:solidFill>
                          <a:latin typeface="+mn-lt"/>
                        </a:rPr>
                        <a:t>Then we would </a:t>
                      </a:r>
                      <a:r>
                        <a:rPr lang="en-US" sz="1000" i="0" baseline="0" dirty="0" smtClean="0">
                          <a:solidFill>
                            <a:schemeClr val="tx1"/>
                          </a:solidFill>
                          <a:latin typeface="+mn-lt"/>
                        </a:rPr>
                        <a:t>need oxygen masks like the kind in the hospital that help people breathe.</a:t>
                      </a:r>
                      <a:endParaRPr lang="en-US" sz="1000" i="0" dirty="0" smtClean="0">
                        <a:solidFill>
                          <a:schemeClr val="tx1"/>
                        </a:solidFill>
                        <a:latin typeface="+mn-lt"/>
                      </a:endParaRP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335280">
                <a:tc>
                  <a:txBody>
                    <a:bodyPr/>
                    <a:lstStyle/>
                    <a:p>
                      <a:pPr lvl="0" algn="ctr">
                        <a:defRPr sz="1800" b="0" i="0"/>
                      </a:pPr>
                      <a:r>
                        <a:rPr sz="2000" b="1" dirty="0">
                          <a:latin typeface="+mn-lt"/>
                        </a:rPr>
                        <a:t>0</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n-US" sz="1000" i="1" dirty="0" smtClean="0">
                          <a:solidFill>
                            <a:schemeClr val="tx1"/>
                          </a:solidFill>
                          <a:latin typeface="+mn-lt"/>
                        </a:rPr>
                        <a:t>The student gives no response</a:t>
                      </a:r>
                      <a:r>
                        <a:rPr lang="en-US" sz="1000" i="1" baseline="0" dirty="0" smtClean="0">
                          <a:solidFill>
                            <a:schemeClr val="tx1"/>
                          </a:solidFill>
                          <a:latin typeface="+mn-lt"/>
                        </a:rPr>
                        <a:t> that sufficiently addresses the prompt.</a:t>
                      </a:r>
                    </a:p>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n-US" sz="1000" i="0" baseline="0" dirty="0" smtClean="0">
                          <a:solidFill>
                            <a:schemeClr val="tx1"/>
                          </a:solidFill>
                          <a:latin typeface="+mn-lt"/>
                        </a:rPr>
                        <a:t>Planet Earth is blue and green from outer space.  It is perfect for us humans.</a:t>
                      </a:r>
                      <a:endParaRPr lang="en-US" sz="1100" i="0" baseline="0" dirty="0" smtClean="0">
                        <a:solidFill>
                          <a:schemeClr val="tx1"/>
                        </a:solidFill>
                        <a:latin typeface="+mn-lt"/>
                      </a:endParaRP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742454238"/>
              </p:ext>
            </p:extLst>
          </p:nvPr>
        </p:nvGraphicFramePr>
        <p:xfrm>
          <a:off x="5638800" y="8305800"/>
          <a:ext cx="1524000" cy="841248"/>
        </p:xfrm>
        <a:graphic>
          <a:graphicData uri="http://schemas.openxmlformats.org/drawingml/2006/table">
            <a:tbl>
              <a:tblPr firstRow="1" firstCol="1" bandRow="1"/>
              <a:tblGrid>
                <a:gridCol w="1524000"/>
              </a:tblGrid>
              <a:tr h="138326">
                <a:tc>
                  <a:txBody>
                    <a:bodyPr/>
                    <a:lstStyle/>
                    <a:p>
                      <a:pPr marL="0" marR="0" algn="ctr">
                        <a:lnSpc>
                          <a:spcPct val="115000"/>
                        </a:lnSpc>
                        <a:spcBef>
                          <a:spcPts val="0"/>
                        </a:spcBef>
                        <a:spcAft>
                          <a:spcPts val="0"/>
                        </a:spcAft>
                      </a:pPr>
                      <a:r>
                        <a:rPr lang="en-US" sz="800" b="1" i="1" dirty="0" smtClean="0">
                          <a:solidFill>
                            <a:schemeClr val="tx1"/>
                          </a:solidFill>
                          <a:effectLst/>
                          <a:latin typeface="Calibri"/>
                          <a:ea typeface="Times New Roman"/>
                          <a:cs typeface="Times New Roman"/>
                        </a:rPr>
                        <a:t>Toward RL.5.3 DOK </a:t>
                      </a:r>
                      <a:r>
                        <a:rPr lang="en-US" sz="800" b="1" i="1" dirty="0">
                          <a:solidFill>
                            <a:schemeClr val="tx1"/>
                          </a:solidFill>
                          <a:effectLst/>
                          <a:latin typeface="Calibri"/>
                          <a:ea typeface="Times New Roman"/>
                          <a:cs typeface="Times New Roman"/>
                        </a:rPr>
                        <a:t>3 - Cu</a:t>
                      </a:r>
                      <a:endParaRPr lang="en-US" sz="800" i="1" dirty="0">
                        <a:solidFill>
                          <a:schemeClr val="tx1"/>
                        </a:solidFill>
                        <a:effectLst/>
                        <a:latin typeface="Calibri"/>
                        <a:ea typeface="Calibri"/>
                        <a:cs typeface="Times New Roman"/>
                      </a:endParaRPr>
                    </a:p>
                  </a:txBody>
                  <a:tcPr marL="34343" marR="34343"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r>
              <a:tr h="552922">
                <a:tc>
                  <a:txBody>
                    <a:bodyPr/>
                    <a:lstStyle/>
                    <a:p>
                      <a:pPr marL="0" marR="0" algn="l">
                        <a:lnSpc>
                          <a:spcPct val="115000"/>
                        </a:lnSpc>
                        <a:spcBef>
                          <a:spcPts val="0"/>
                        </a:spcBef>
                        <a:spcAft>
                          <a:spcPts val="0"/>
                        </a:spcAft>
                      </a:pPr>
                      <a:r>
                        <a:rPr lang="en-US" sz="800" b="1" dirty="0">
                          <a:solidFill>
                            <a:srgbClr val="000000"/>
                          </a:solidFill>
                          <a:effectLst/>
                          <a:latin typeface="Calibri"/>
                          <a:ea typeface="Times New Roman"/>
                          <a:cs typeface="Times New Roman"/>
                        </a:rPr>
                        <a:t>Connect ideas about 2 characters, setting or events.  What details make them similar/different? Explain and support with textual evidence </a:t>
                      </a:r>
                      <a:r>
                        <a:rPr lang="en-US" sz="800" b="1" dirty="0" smtClean="0">
                          <a:solidFill>
                            <a:srgbClr val="000000"/>
                          </a:solidFill>
                          <a:effectLst/>
                          <a:latin typeface="Calibri"/>
                          <a:ea typeface="Times New Roman"/>
                          <a:cs typeface="Times New Roman"/>
                        </a:rPr>
                        <a:t>.</a:t>
                      </a:r>
                      <a:endParaRPr lang="en-US" sz="800" dirty="0">
                        <a:effectLst/>
                        <a:latin typeface="Calibri"/>
                        <a:ea typeface="Calibri"/>
                        <a:cs typeface="Times New Roman"/>
                      </a:endParaRPr>
                    </a:p>
                  </a:txBody>
                  <a:tcPr marR="34343"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bl>
          </a:graphicData>
        </a:graphic>
      </p:graphicFrame>
    </p:spTree>
    <p:extLst>
      <p:ext uri="{BB962C8B-B14F-4D97-AF65-F5344CB8AC3E}">
        <p14:creationId xmlns:p14="http://schemas.microsoft.com/office/powerpoint/2010/main" val="30720795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Shape 141"/>
          <p:cNvSpPr>
            <a:spLocks noGrp="1"/>
          </p:cNvSpPr>
          <p:nvPr>
            <p:ph type="sldNum" sz="quarter" idx="4294967295"/>
          </p:nvPr>
        </p:nvSpPr>
        <p:spPr>
          <a:xfrm>
            <a:off x="6557964" y="9372467"/>
            <a:ext cx="842011" cy="300837"/>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sz="1800">
                <a:solidFill>
                  <a:srgbClr val="000000"/>
                </a:solidFill>
              </a:defRPr>
            </a:pPr>
            <a:fld id="{86CB4B4D-7CA3-9044-876B-883B54F8677D}" type="slidenum">
              <a:rPr>
                <a:solidFill>
                  <a:srgbClr val="888888"/>
                </a:solidFill>
              </a:rPr>
              <a:t>11</a:t>
            </a:fld>
            <a:endParaRPr dirty="0">
              <a:solidFill>
                <a:srgbClr val="888888"/>
              </a:solidFill>
            </a:endParaRPr>
          </a:p>
        </p:txBody>
      </p:sp>
      <p:graphicFrame>
        <p:nvGraphicFramePr>
          <p:cNvPr id="143" name="Table 143"/>
          <p:cNvGraphicFramePr/>
          <p:nvPr>
            <p:extLst>
              <p:ext uri="{D42A27DB-BD31-4B8C-83A1-F6EECF244321}">
                <p14:modId xmlns:p14="http://schemas.microsoft.com/office/powerpoint/2010/main" val="2095399682"/>
              </p:ext>
            </p:extLst>
          </p:nvPr>
        </p:nvGraphicFramePr>
        <p:xfrm>
          <a:off x="609600" y="521472"/>
          <a:ext cx="6553114" cy="4986462"/>
        </p:xfrm>
        <a:graphic>
          <a:graphicData uri="http://schemas.openxmlformats.org/drawingml/2006/table">
            <a:tbl>
              <a:tblPr firstRow="1"/>
              <a:tblGrid>
                <a:gridCol w="680633"/>
                <a:gridCol w="5872481"/>
              </a:tblGrid>
              <a:tr h="780222">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n-US" sz="1000" b="0" i="1" dirty="0" smtClean="0">
                          <a:effectLst/>
                        </a:rPr>
                        <a:t>A Note about constructed responses:  Constructed </a:t>
                      </a:r>
                      <a:r>
                        <a:rPr lang="en-US" sz="1000" b="0" i="1" baseline="0" dirty="0" smtClean="0">
                          <a:effectLst/>
                        </a:rPr>
                        <a:t>response answers are not written “in stone.”  There is no perfect way a student should respond.  Look for the general intent of the prompt and student response and follow the rubric below as much as possible. Use your best judgment.  Unlike DOK-1 questions where there is one right and wrong answer, constructed responses are more difficult to assess.  Overall consistency of intent based on most of your student responses can guide you.</a:t>
                      </a:r>
                    </a:p>
                    <a:p>
                      <a:pPr marL="0" marR="0" lvl="0" indent="0" algn="l" defTabSz="1018809" rtl="0" eaLnBrk="1" fontAlgn="auto" latinLnBrk="0" hangingPunct="1">
                        <a:lnSpc>
                          <a:spcPct val="100000"/>
                        </a:lnSpc>
                        <a:spcBef>
                          <a:spcPts val="0"/>
                        </a:spcBef>
                        <a:spcAft>
                          <a:spcPts val="0"/>
                        </a:spcAft>
                        <a:buClrTx/>
                        <a:buSzTx/>
                        <a:buFontTx/>
                        <a:buNone/>
                        <a:tabLst/>
                        <a:defRPr sz="1800" b="0" i="0"/>
                      </a:pPr>
                      <a:endParaRPr lang="en-US" sz="1000" b="0" i="1" baseline="0" dirty="0" smtClean="0">
                        <a:effectLst/>
                      </a:endParaRPr>
                    </a:p>
                  </a:txBody>
                  <a:tcPr marL="9241" marR="9241" marT="9111" marB="911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solidFill>
                      <a:round/>
                    </a:lnB>
                    <a:solidFill>
                      <a:srgbClr val="FFFFFF"/>
                    </a:solidFill>
                  </a:tcPr>
                </a:tc>
                <a:tc hMerge="1">
                  <a:txBody>
                    <a:bodyPr/>
                    <a:lstStyle/>
                    <a:p>
                      <a:endParaRPr lang="en-US"/>
                    </a:p>
                  </a:txBody>
                  <a:tcPr/>
                </a:tc>
              </a:tr>
              <a:tr h="257708">
                <a:tc gridSpan="2">
                  <a:txBody>
                    <a:bodyPr/>
                    <a:lstStyle/>
                    <a:p>
                      <a:pPr lvl="0" algn="l">
                        <a:lnSpc>
                          <a:spcPct val="100000"/>
                        </a:lnSpc>
                        <a:spcBef>
                          <a:spcPts val="0"/>
                        </a:spcBef>
                        <a:spcAft>
                          <a:spcPts val="0"/>
                        </a:spcAft>
                        <a:defRPr sz="1800" b="0" i="0"/>
                      </a:pPr>
                      <a:r>
                        <a:rPr lang="en-US" sz="1400" b="1" dirty="0" smtClean="0"/>
                        <a:t>Quarter 1 Pre-Assessment Constructed Response</a:t>
                      </a:r>
                      <a:r>
                        <a:rPr lang="en-US" sz="1400" b="1" baseline="0" dirty="0" smtClean="0"/>
                        <a:t> Answer Key</a:t>
                      </a:r>
                      <a:endParaRPr sz="1400" b="1" dirty="0"/>
                    </a:p>
                  </a:txBody>
                  <a:tcPr marL="9241" marR="9241" marT="9111" marB="9111" horzOverflow="overflow">
                    <a:lnL w="12700">
                      <a:solidFill>
                        <a:srgbClr val="000000"/>
                      </a:solidFill>
                      <a:round/>
                    </a:lnL>
                    <a:lnR w="12700">
                      <a:solidFill>
                        <a:srgbClr val="000000"/>
                      </a:solidFill>
                      <a:roun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257708">
                <a:tc gridSpan="2">
                  <a:txBody>
                    <a:bodyPr/>
                    <a:lstStyle/>
                    <a:p>
                      <a:pPr lvl="0" algn="l">
                        <a:lnSpc>
                          <a:spcPct val="100000"/>
                        </a:lnSpc>
                        <a:spcBef>
                          <a:spcPts val="0"/>
                        </a:spcBef>
                        <a:spcAft>
                          <a:spcPts val="0"/>
                        </a:spcAft>
                        <a:defRPr sz="1800" b="0" i="0"/>
                      </a:pPr>
                      <a:r>
                        <a:rPr sz="1400" b="1" dirty="0"/>
                        <a:t>Standard </a:t>
                      </a:r>
                      <a:r>
                        <a:rPr sz="1400" b="1" dirty="0" smtClean="0">
                          <a:solidFill>
                            <a:schemeClr val="tx1"/>
                          </a:solidFill>
                        </a:rPr>
                        <a:t>RI</a:t>
                      </a:r>
                      <a:r>
                        <a:rPr lang="en-US" sz="1400" b="1" dirty="0" smtClean="0">
                          <a:solidFill>
                            <a:schemeClr val="tx1"/>
                          </a:solidFill>
                        </a:rPr>
                        <a:t>.5</a:t>
                      </a:r>
                      <a:r>
                        <a:rPr sz="1400" b="1" dirty="0" smtClean="0">
                          <a:solidFill>
                            <a:schemeClr val="tx1"/>
                          </a:solidFill>
                        </a:rPr>
                        <a:t>.2</a:t>
                      </a:r>
                      <a:r>
                        <a:rPr sz="1400" b="1" dirty="0">
                          <a:solidFill>
                            <a:schemeClr val="tx1"/>
                          </a:solidFill>
                        </a:rPr>
                        <a:t>:   </a:t>
                      </a:r>
                      <a:r>
                        <a:rPr sz="1400" b="1" dirty="0"/>
                        <a:t>2 Point </a:t>
                      </a:r>
                      <a:r>
                        <a:rPr sz="1400" b="1" i="1" dirty="0"/>
                        <a:t>Short Reading </a:t>
                      </a:r>
                      <a:r>
                        <a:rPr sz="1400" b="1" dirty="0"/>
                        <a:t>Constructed Response Rubric</a:t>
                      </a:r>
                    </a:p>
                  </a:txBody>
                  <a:tcPr marL="9241" marR="9241" marT="9111" marB="9111" horzOverflow="overflow">
                    <a:lnL w="12700">
                      <a:solidFill>
                        <a:srgbClr val="000000"/>
                      </a:solidFill>
                      <a:round/>
                    </a:lnL>
                    <a:lnR w="12700">
                      <a:solidFill>
                        <a:srgbClr val="000000"/>
                      </a:solidFill>
                      <a:round/>
                    </a:lnR>
                    <a:lnT w="12700" cap="flat" cmpd="sng" algn="ctr">
                      <a:solidFill>
                        <a:srgbClr val="000000"/>
                      </a:solidFill>
                      <a:prstDash val="solid"/>
                      <a:round/>
                      <a:headEnd type="none" w="med" len="med"/>
                      <a:tailEnd type="none" w="med" len="med"/>
                    </a:lnT>
                    <a:lnB w="12700">
                      <a:solidFill>
                        <a:srgbClr val="000000"/>
                      </a:solidFill>
                      <a:round/>
                    </a:lnB>
                    <a:solidFill>
                      <a:srgbClr val="FFFFFF"/>
                    </a:solidFill>
                  </a:tcPr>
                </a:tc>
                <a:tc hMerge="1">
                  <a:txBody>
                    <a:bodyPr/>
                    <a:lstStyle/>
                    <a:p>
                      <a:endParaRPr lang="en-US"/>
                    </a:p>
                  </a:txBody>
                  <a:tcPr/>
                </a:tc>
              </a:tr>
              <a:tr h="551384">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r>
                        <a:rPr sz="1600" b="1" dirty="0"/>
                        <a:t>Question </a:t>
                      </a:r>
                      <a:r>
                        <a:rPr lang="en-US" sz="1600" b="1" dirty="0" smtClean="0"/>
                        <a:t>#15 </a:t>
                      </a:r>
                      <a:r>
                        <a:rPr sz="1600" b="1" dirty="0" smtClean="0"/>
                        <a:t>(prompt</a:t>
                      </a:r>
                      <a:r>
                        <a:rPr sz="1600" b="1" dirty="0"/>
                        <a:t>): </a:t>
                      </a:r>
                      <a:r>
                        <a:rPr lang="en-US" sz="1600" b="1" i="0" dirty="0" smtClean="0"/>
                        <a:t> </a:t>
                      </a:r>
                      <a:r>
                        <a:rPr lang="en-US" sz="1600" b="1" baseline="0" dirty="0" smtClean="0">
                          <a:solidFill>
                            <a:schemeClr val="tx1"/>
                          </a:solidFill>
                        </a:rPr>
                        <a:t>What are two main ideas in this article?  Which key details in the article support these main ideas? </a:t>
                      </a:r>
                      <a:endParaRPr lang="en-US" sz="1900" b="1" baseline="0" dirty="0" smtClean="0">
                        <a:solidFill>
                          <a:srgbClr val="002060"/>
                        </a:solidFill>
                      </a:endParaRPr>
                    </a:p>
                  </a:txBody>
                  <a:tcPr marL="9241" marR="9241" marT="9111" marB="9111"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rgbClr val="FFFFFF"/>
                    </a:solidFill>
                  </a:tcPr>
                </a:tc>
                <a:tc hMerge="1">
                  <a:txBody>
                    <a:bodyPr/>
                    <a:lstStyle/>
                    <a:p>
                      <a:endParaRPr lang="en-US"/>
                    </a:p>
                  </a:txBody>
                  <a:tcPr/>
                </a:tc>
              </a:tr>
              <a:tr h="972378">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n-US" sz="1000" b="1" u="sng" strike="noStrike" dirty="0" smtClean="0">
                          <a:solidFill>
                            <a:schemeClr val="tx1"/>
                          </a:solidFill>
                        </a:rPr>
                        <a:t>Teacher Language and Scoring Notes</a:t>
                      </a:r>
                      <a:r>
                        <a:rPr lang="en-US" sz="1000" b="1" u="none" strike="noStrike" dirty="0" smtClean="0">
                          <a:solidFill>
                            <a:schemeClr val="tx1"/>
                          </a:solidFill>
                        </a:rPr>
                        <a:t>:</a:t>
                      </a:r>
                      <a:endParaRPr lang="en-US" sz="1000" b="1" strike="noStrike" dirty="0" smtClean="0">
                        <a:solidFill>
                          <a:schemeClr val="tx1"/>
                        </a:solidFill>
                      </a:endParaRPr>
                    </a:p>
                    <a:p>
                      <a:pPr lvl="0" algn="l">
                        <a:lnSpc>
                          <a:spcPct val="100000"/>
                        </a:lnSpc>
                        <a:spcBef>
                          <a:spcPts val="0"/>
                        </a:spcBef>
                        <a:spcAft>
                          <a:spcPts val="0"/>
                        </a:spcAft>
                        <a:defRPr sz="1800" b="0" i="0"/>
                      </a:pPr>
                      <a:r>
                        <a:rPr sz="1000" b="1" dirty="0" smtClean="0"/>
                        <a:t>Sufficient Evidence </a:t>
                      </a:r>
                      <a:r>
                        <a:rPr sz="1000" dirty="0" smtClean="0">
                          <a:uFill>
                            <a:solidFill/>
                          </a:uFill>
                        </a:rPr>
                        <a:t> </a:t>
                      </a:r>
                      <a:r>
                        <a:rPr lang="en-US" sz="1000" dirty="0" smtClean="0">
                          <a:uFill>
                            <a:solidFill/>
                          </a:uFill>
                        </a:rPr>
                        <a:t>for</a:t>
                      </a:r>
                      <a:r>
                        <a:rPr lang="en-US" sz="1000" baseline="0" dirty="0" smtClean="0">
                          <a:uFill>
                            <a:solidFill/>
                          </a:uFill>
                        </a:rPr>
                        <a:t> the prompt should include two main ideas with enough evidence from the text to support why the two selections are “main ideas.”</a:t>
                      </a:r>
                    </a:p>
                    <a:p>
                      <a:pPr lvl="0" algn="l">
                        <a:lnSpc>
                          <a:spcPct val="100000"/>
                        </a:lnSpc>
                        <a:spcBef>
                          <a:spcPts val="0"/>
                        </a:spcBef>
                        <a:spcAft>
                          <a:spcPts val="0"/>
                        </a:spcAft>
                        <a:defRPr sz="1800" b="0" i="0"/>
                      </a:pPr>
                      <a:r>
                        <a:rPr sz="1000" b="1" dirty="0" smtClean="0"/>
                        <a:t>Specifi</a:t>
                      </a:r>
                      <a:r>
                        <a:rPr lang="en-US" sz="1000" b="1" dirty="0" smtClean="0"/>
                        <a:t>c</a:t>
                      </a:r>
                      <a:r>
                        <a:rPr sz="1000" b="1" dirty="0" smtClean="0"/>
                        <a:t> </a:t>
                      </a:r>
                      <a:r>
                        <a:rPr sz="1000" b="1" dirty="0" smtClean="0">
                          <a:uFill>
                            <a:solidFill/>
                          </a:uFill>
                        </a:rPr>
                        <a:t>identifications </a:t>
                      </a:r>
                      <a:r>
                        <a:rPr lang="en-US" sz="1000" b="1" dirty="0" smtClean="0">
                          <a:uFill>
                            <a:solidFill/>
                          </a:uFill>
                        </a:rPr>
                        <a:t>(supporting details) </a:t>
                      </a:r>
                      <a:r>
                        <a:rPr lang="en-US" sz="1000" b="0" dirty="0" smtClean="0">
                          <a:uFill>
                            <a:solidFill/>
                          </a:uFill>
                        </a:rPr>
                        <a:t>for</a:t>
                      </a:r>
                      <a:r>
                        <a:rPr lang="en-US" sz="1000" b="0" baseline="0" dirty="0" smtClean="0">
                          <a:uFill>
                            <a:solidFill/>
                          </a:uFill>
                        </a:rPr>
                        <a:t> the main idea </a:t>
                      </a:r>
                      <a:r>
                        <a:rPr lang="en-US" sz="1000" b="0" baseline="0" dirty="0" smtClean="0">
                          <a:solidFill>
                            <a:schemeClr val="tx1"/>
                          </a:solidFill>
                          <a:uFill>
                            <a:solidFill/>
                          </a:uFill>
                        </a:rPr>
                        <a:t>(</a:t>
                      </a:r>
                      <a:r>
                        <a:rPr lang="en-US" sz="1000" dirty="0" smtClean="0">
                          <a:solidFill>
                            <a:schemeClr val="tx1"/>
                          </a:solidFill>
                        </a:rPr>
                        <a:t>the importance of the atmosphere for most living things</a:t>
                      </a:r>
                      <a:r>
                        <a:rPr lang="en-US" sz="1000" dirty="0" smtClean="0">
                          <a:solidFill>
                            <a:srgbClr val="002060"/>
                          </a:solidFill>
                        </a:rPr>
                        <a:t>) </a:t>
                      </a:r>
                      <a:r>
                        <a:rPr lang="en-US" sz="1000" dirty="0" smtClean="0">
                          <a:solidFill>
                            <a:schemeClr val="tx1"/>
                          </a:solidFill>
                        </a:rPr>
                        <a:t>supporting details could</a:t>
                      </a:r>
                      <a:r>
                        <a:rPr lang="en-US" sz="1000" baseline="0" dirty="0" smtClean="0">
                          <a:solidFill>
                            <a:schemeClr val="tx1"/>
                          </a:solidFill>
                        </a:rPr>
                        <a:t> include (1) the atmosphere provides protection from harmful rays, (2) provides air, (3) water and a survivable temperature.   For the main idea (the different layers of the atmosphere), supporting details could include (1) general information about the composition of each layer, (2) the definition, (3) the location and (4) names of each layer.</a:t>
                      </a:r>
                      <a:endParaRPr lang="en-US" sz="1000" b="0" dirty="0" smtClean="0">
                        <a:solidFill>
                          <a:schemeClr val="tx1"/>
                        </a:solidFill>
                        <a:uFill>
                          <a:solidFill/>
                        </a:uFill>
                      </a:endParaRPr>
                    </a:p>
                    <a:p>
                      <a:pPr lvl="0" algn="l">
                        <a:lnSpc>
                          <a:spcPct val="100000"/>
                        </a:lnSpc>
                        <a:spcBef>
                          <a:spcPts val="0"/>
                        </a:spcBef>
                        <a:spcAft>
                          <a:spcPts val="0"/>
                        </a:spcAft>
                        <a:defRPr sz="1800" b="0" i="0"/>
                      </a:pPr>
                      <a:r>
                        <a:rPr sz="1000" b="1" dirty="0" smtClean="0"/>
                        <a:t>Full Support</a:t>
                      </a:r>
                      <a:r>
                        <a:rPr lang="en-US" sz="1000" b="1" dirty="0" smtClean="0"/>
                        <a:t> </a:t>
                      </a:r>
                      <a:r>
                        <a:rPr lang="en-US" sz="1000" b="0" dirty="0" smtClean="0"/>
                        <a:t>would include only details that would support the two listed main ideas.</a:t>
                      </a:r>
                      <a:endParaRPr lang="en-US" sz="1000" b="1" dirty="0" smtClean="0"/>
                    </a:p>
                  </a:txBody>
                  <a:tcPr marL="9241" marR="9241" marT="9111" marB="9111"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rgbClr val="FFFFFF"/>
                    </a:solidFill>
                  </a:tcPr>
                </a:tc>
                <a:tc hMerge="1">
                  <a:txBody>
                    <a:bodyPr/>
                    <a:lstStyle/>
                    <a:p>
                      <a:endParaRPr lang="en-US"/>
                    </a:p>
                  </a:txBody>
                  <a:tcPr/>
                </a:tc>
              </a:tr>
              <a:tr h="685800">
                <a:tc>
                  <a:txBody>
                    <a:bodyPr/>
                    <a:lstStyle/>
                    <a:p>
                      <a:pPr lvl="0" algn="ctr">
                        <a:lnSpc>
                          <a:spcPct val="100000"/>
                        </a:lnSpc>
                        <a:spcBef>
                          <a:spcPts val="0"/>
                        </a:spcBef>
                        <a:spcAft>
                          <a:spcPts val="0"/>
                        </a:spcAft>
                        <a:defRPr sz="1800" b="0" i="0"/>
                      </a:pPr>
                      <a:r>
                        <a:rPr sz="2000" b="1" dirty="0"/>
                        <a:t>2</a:t>
                      </a:r>
                    </a:p>
                  </a:txBody>
                  <a:tcPr marL="9241" marR="9241" marT="9111" marB="911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rgbClr val="FFFFFF"/>
                    </a:solidFill>
                  </a:tcPr>
                </a:tc>
                <a:tc>
                  <a:txBody>
                    <a:bodyPr/>
                    <a:lstStyle/>
                    <a:p>
                      <a:pPr lvl="0" algn="l" defTabSz="914400">
                        <a:lnSpc>
                          <a:spcPct val="100000"/>
                        </a:lnSpc>
                        <a:spcBef>
                          <a:spcPts val="0"/>
                        </a:spcBef>
                        <a:spcAft>
                          <a:spcPts val="0"/>
                        </a:spcAft>
                        <a:defRPr sz="1800" b="0" i="0"/>
                      </a:pPr>
                      <a:r>
                        <a:rPr sz="1000" i="1" dirty="0">
                          <a:solidFill>
                            <a:schemeClr val="tx1"/>
                          </a:solidFill>
                        </a:rPr>
                        <a:t>The student gives a proficient response </a:t>
                      </a:r>
                      <a:r>
                        <a:rPr lang="en-US" sz="1000" i="1" dirty="0" smtClean="0">
                          <a:solidFill>
                            <a:schemeClr val="tx1"/>
                          </a:solidFill>
                        </a:rPr>
                        <a:t>stating two main ideas with key details to support each idea.</a:t>
                      </a:r>
                    </a:p>
                    <a:p>
                      <a:pPr marL="0" marR="0" lvl="0" indent="0" algn="l" defTabSz="914400" rtl="0" eaLnBrk="1" fontAlgn="auto" latinLnBrk="0" hangingPunct="1">
                        <a:lnSpc>
                          <a:spcPct val="100000"/>
                        </a:lnSpc>
                        <a:spcBef>
                          <a:spcPts val="0"/>
                        </a:spcBef>
                        <a:spcAft>
                          <a:spcPts val="0"/>
                        </a:spcAft>
                        <a:buClrTx/>
                        <a:buSzTx/>
                        <a:buFontTx/>
                        <a:buNone/>
                        <a:tabLst/>
                        <a:defRPr sz="1800" b="0" i="0"/>
                      </a:pPr>
                      <a:r>
                        <a:rPr lang="en-US" sz="1000" b="0" u="none" kern="1200" baseline="0" dirty="0" smtClean="0">
                          <a:solidFill>
                            <a:schemeClr val="tx1"/>
                          </a:solidFill>
                          <a:latin typeface="+mn-lt"/>
                          <a:ea typeface="+mn-ea"/>
                          <a:cs typeface="+mn-cs"/>
                        </a:rPr>
                        <a:t>First, this article explains how the atmosphere we live in provides living things with air, water (by recycling) and protects us from harmful sun rays.  Our atmosphere extends far above earth in an ocean of gases.  Without the atmosphere, life as we know it would not exist. Secondly, the layers of atmosphere we live in are called the </a:t>
                      </a:r>
                      <a:r>
                        <a:rPr lang="en-US" sz="1000" b="0" u="none" strike="noStrike" kern="1200" baseline="0" dirty="0" smtClean="0">
                          <a:solidFill>
                            <a:schemeClr val="tx1"/>
                          </a:solidFill>
                          <a:latin typeface="+mn-lt"/>
                          <a:ea typeface="+mn-ea"/>
                          <a:cs typeface="+mn-cs"/>
                        </a:rPr>
                        <a:t>troposphere</a:t>
                      </a:r>
                      <a:r>
                        <a:rPr lang="en-US" sz="1000" b="0" u="none" kern="1200" baseline="0" dirty="0" smtClean="0">
                          <a:solidFill>
                            <a:schemeClr val="tx1"/>
                          </a:solidFill>
                          <a:latin typeface="+mn-lt"/>
                          <a:ea typeface="+mn-ea"/>
                          <a:cs typeface="+mn-cs"/>
                        </a:rPr>
                        <a:t>.  Beyond </a:t>
                      </a:r>
                      <a:r>
                        <a:rPr lang="en-US" sz="1000" b="0" u="none" strike="noStrike" kern="1200" baseline="0" dirty="0" smtClean="0">
                          <a:solidFill>
                            <a:schemeClr val="tx1"/>
                          </a:solidFill>
                          <a:latin typeface="+mn-lt"/>
                          <a:ea typeface="+mn-ea"/>
                          <a:cs typeface="+mn-cs"/>
                        </a:rPr>
                        <a:t>the troposphere </a:t>
                      </a:r>
                      <a:r>
                        <a:rPr lang="en-US" sz="1000" b="0" u="none" kern="1200" baseline="0" dirty="0" smtClean="0">
                          <a:solidFill>
                            <a:schemeClr val="tx1"/>
                          </a:solidFill>
                          <a:latin typeface="+mn-lt"/>
                          <a:ea typeface="+mn-ea"/>
                          <a:cs typeface="+mn-cs"/>
                        </a:rPr>
                        <a:t>is the stratosphere and it is also called the ozone.  It blocks out dangerous sun rays.  The next two layer of the atmosphere are the mesosphere and thermosphere.  Each layer </a:t>
                      </a:r>
                      <a:r>
                        <a:rPr lang="en-US" sz="1000" b="0" u="none" strike="sngStrike" kern="1200" baseline="0" dirty="0" smtClean="0">
                          <a:solidFill>
                            <a:schemeClr val="tx1"/>
                          </a:solidFill>
                          <a:latin typeface="+mn-lt"/>
                          <a:ea typeface="+mn-ea"/>
                          <a:cs typeface="+mn-cs"/>
                        </a:rPr>
                        <a:t>has</a:t>
                      </a:r>
                      <a:r>
                        <a:rPr lang="en-US" sz="1000" b="0" u="none" kern="1200" baseline="0" dirty="0" smtClean="0">
                          <a:solidFill>
                            <a:schemeClr val="tx1"/>
                          </a:solidFill>
                          <a:latin typeface="+mn-lt"/>
                          <a:ea typeface="+mn-ea"/>
                          <a:cs typeface="+mn-cs"/>
                        </a:rPr>
                        <a:t> is made up of its own gases.</a:t>
                      </a:r>
                    </a:p>
                  </a:txBody>
                  <a:tcPr marL="9241" marR="9241" marT="9111" marB="9111"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rgbClr val="FFFFFF"/>
                    </a:solidFill>
                  </a:tcPr>
                </a:tc>
              </a:tr>
              <a:tr h="490662">
                <a:tc>
                  <a:txBody>
                    <a:bodyPr/>
                    <a:lstStyle/>
                    <a:p>
                      <a:pPr lvl="0" algn="ctr">
                        <a:lnSpc>
                          <a:spcPct val="100000"/>
                        </a:lnSpc>
                        <a:spcBef>
                          <a:spcPts val="0"/>
                        </a:spcBef>
                        <a:spcAft>
                          <a:spcPts val="0"/>
                        </a:spcAft>
                        <a:defRPr sz="1800" b="0" i="0"/>
                      </a:pPr>
                      <a:r>
                        <a:rPr sz="2000" b="1" dirty="0"/>
                        <a:t>1</a:t>
                      </a:r>
                    </a:p>
                  </a:txBody>
                  <a:tcPr marL="9241" marR="9241" marT="9111" marB="911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rgbClr val="FFFFFF"/>
                    </a:solidFill>
                  </a:tcPr>
                </a:tc>
                <a:tc>
                  <a:txBody>
                    <a:bodyPr/>
                    <a:lstStyle/>
                    <a:p>
                      <a:pPr lvl="0" algn="l" defTabSz="914400">
                        <a:lnSpc>
                          <a:spcPct val="100000"/>
                        </a:lnSpc>
                        <a:spcBef>
                          <a:spcPts val="0"/>
                        </a:spcBef>
                        <a:spcAft>
                          <a:spcPts val="0"/>
                        </a:spcAft>
                        <a:defRPr sz="1800" b="0" i="0"/>
                      </a:pPr>
                      <a:r>
                        <a:rPr lang="en-US" sz="1000" i="1" dirty="0" smtClean="0"/>
                        <a:t>The student gives a partial response of two main ideas with partial details to support each idea.</a:t>
                      </a:r>
                    </a:p>
                    <a:p>
                      <a:pPr marL="0" marR="0" lvl="0" indent="0" algn="l" defTabSz="914400" rtl="0" eaLnBrk="1" fontAlgn="auto" latinLnBrk="0" hangingPunct="1">
                        <a:lnSpc>
                          <a:spcPct val="100000"/>
                        </a:lnSpc>
                        <a:spcBef>
                          <a:spcPts val="0"/>
                        </a:spcBef>
                        <a:spcAft>
                          <a:spcPts val="0"/>
                        </a:spcAft>
                        <a:buClrTx/>
                        <a:buSzTx/>
                        <a:buFontTx/>
                        <a:buNone/>
                        <a:tabLst/>
                        <a:defRPr sz="1800" b="0" i="0"/>
                      </a:pPr>
                      <a:r>
                        <a:rPr lang="en-US" sz="1000" b="0" u="none" kern="1200" baseline="0" dirty="0" smtClean="0">
                          <a:solidFill>
                            <a:schemeClr val="tx1"/>
                          </a:solidFill>
                          <a:latin typeface="+mn-lt"/>
                          <a:ea typeface="+mn-ea"/>
                          <a:cs typeface="+mn-cs"/>
                        </a:rPr>
                        <a:t>A main idea in this article is how the atmosphere gives us air to breathe.  The atmosphere is all around us.  Another main idea is that there are different layers of atmosphere.  </a:t>
                      </a:r>
                    </a:p>
                  </a:txBody>
                  <a:tcPr marL="9241" marR="9241" marT="9111" marB="9111"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rgbClr val="FFFFFF"/>
                    </a:solidFill>
                  </a:tcPr>
                </a:tc>
              </a:tr>
              <a:tr h="326334">
                <a:tc>
                  <a:txBody>
                    <a:bodyPr/>
                    <a:lstStyle/>
                    <a:p>
                      <a:pPr lvl="0" algn="ctr">
                        <a:lnSpc>
                          <a:spcPct val="100000"/>
                        </a:lnSpc>
                        <a:spcBef>
                          <a:spcPts val="0"/>
                        </a:spcBef>
                        <a:spcAft>
                          <a:spcPts val="0"/>
                        </a:spcAft>
                        <a:defRPr sz="1800" b="0" i="0"/>
                      </a:pPr>
                      <a:r>
                        <a:rPr sz="2000" b="1" dirty="0"/>
                        <a:t>0</a:t>
                      </a:r>
                    </a:p>
                  </a:txBody>
                  <a:tcPr marL="9241" marR="9241" marT="9111" marB="911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rgbClr val="FFFFFF"/>
                    </a:solidFill>
                  </a:tcPr>
                </a:tc>
                <a:tc>
                  <a:txBody>
                    <a:bodyPr/>
                    <a:lstStyle/>
                    <a:p>
                      <a:pPr lvl="0" algn="l" defTabSz="914400">
                        <a:lnSpc>
                          <a:spcPct val="100000"/>
                        </a:lnSpc>
                        <a:spcBef>
                          <a:spcPts val="0"/>
                        </a:spcBef>
                        <a:spcAft>
                          <a:spcPts val="0"/>
                        </a:spcAft>
                        <a:defRPr sz="1800" b="0" i="0"/>
                      </a:pPr>
                      <a:r>
                        <a:rPr lang="en-US" sz="1000" i="1" dirty="0" smtClean="0"/>
                        <a:t>The student does not give a stated main idea.</a:t>
                      </a:r>
                    </a:p>
                    <a:p>
                      <a:pPr lvl="0" algn="l" defTabSz="914400">
                        <a:lnSpc>
                          <a:spcPct val="100000"/>
                        </a:lnSpc>
                        <a:spcBef>
                          <a:spcPts val="0"/>
                        </a:spcBef>
                        <a:spcAft>
                          <a:spcPts val="0"/>
                        </a:spcAft>
                        <a:defRPr sz="1800" b="0" i="0"/>
                      </a:pPr>
                      <a:r>
                        <a:rPr lang="en-US" sz="1000" i="0" dirty="0" smtClean="0">
                          <a:solidFill>
                            <a:schemeClr val="tx1"/>
                          </a:solidFill>
                        </a:rPr>
                        <a:t>The sun can be really hot</a:t>
                      </a:r>
                      <a:r>
                        <a:rPr lang="en-US" sz="1000" i="0" baseline="0" dirty="0" smtClean="0">
                          <a:solidFill>
                            <a:schemeClr val="tx1"/>
                          </a:solidFill>
                        </a:rPr>
                        <a:t> so we need the ozone.</a:t>
                      </a:r>
                      <a:endParaRPr lang="en-US" sz="1000" i="0" dirty="0" smtClean="0">
                        <a:solidFill>
                          <a:schemeClr val="tx1"/>
                        </a:solidFill>
                      </a:endParaRPr>
                    </a:p>
                  </a:txBody>
                  <a:tcPr marL="9241" marR="9241" marT="9111" marB="9111"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rgbClr val="FFFFFF"/>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915817823"/>
              </p:ext>
            </p:extLst>
          </p:nvPr>
        </p:nvGraphicFramePr>
        <p:xfrm>
          <a:off x="5562600" y="6477000"/>
          <a:ext cx="1600200" cy="723678"/>
        </p:xfrm>
        <a:graphic>
          <a:graphicData uri="http://schemas.openxmlformats.org/drawingml/2006/table">
            <a:tbl>
              <a:tblPr/>
              <a:tblGrid>
                <a:gridCol w="1600200"/>
              </a:tblGrid>
              <a:tr h="114078">
                <a:tc>
                  <a:txBody>
                    <a:bodyPr/>
                    <a:lstStyle/>
                    <a:p>
                      <a:pPr marL="0" marR="0" algn="l">
                        <a:lnSpc>
                          <a:spcPct val="100000"/>
                        </a:lnSpc>
                        <a:spcBef>
                          <a:spcPts val="0"/>
                        </a:spcBef>
                        <a:spcAft>
                          <a:spcPts val="0"/>
                        </a:spcAft>
                      </a:pPr>
                      <a:r>
                        <a:rPr lang="en-US" sz="900" b="1" i="1" dirty="0" smtClean="0">
                          <a:solidFill>
                            <a:srgbClr val="000000"/>
                          </a:solidFill>
                          <a:latin typeface="Calibri"/>
                          <a:ea typeface="Times New Roman"/>
                          <a:cs typeface="Times New Roman"/>
                        </a:rPr>
                        <a:t>Toward  RI.5.2       DOK-2 Cl</a:t>
                      </a:r>
                      <a:endParaRPr lang="en-US" sz="900" b="1" i="1" dirty="0">
                        <a:latin typeface="Calibri"/>
                        <a:ea typeface="Calibri"/>
                        <a:cs typeface="Times New Roman"/>
                      </a:endParaRPr>
                    </a:p>
                  </a:txBody>
                  <a:tcPr marR="3236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r h="586518">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900" dirty="0" smtClean="0">
                          <a:solidFill>
                            <a:srgbClr val="000000"/>
                          </a:solidFill>
                          <a:latin typeface="+mn-lt"/>
                          <a:ea typeface="Times New Roman"/>
                          <a:cs typeface="Times New Roman"/>
                        </a:rPr>
                        <a:t>Locate and give examples of key details that support the identified two main ideas in a text.</a:t>
                      </a:r>
                      <a:endParaRPr lang="en-US" sz="900" dirty="0" smtClean="0">
                        <a:latin typeface="+mn-lt"/>
                        <a:ea typeface="Calibri"/>
                        <a:cs typeface="Times New Roman"/>
                      </a:endParaRPr>
                    </a:p>
                  </a:txBody>
                  <a:tcPr marR="3236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Tree>
    <p:extLst>
      <p:ext uri="{BB962C8B-B14F-4D97-AF65-F5344CB8AC3E}">
        <p14:creationId xmlns:p14="http://schemas.microsoft.com/office/powerpoint/2010/main" val="11471485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Shape 146"/>
          <p:cNvSpPr>
            <a:spLocks noGrp="1"/>
          </p:cNvSpPr>
          <p:nvPr>
            <p:ph type="sldNum" sz="quarter" idx="4294967295"/>
          </p:nvPr>
        </p:nvSpPr>
        <p:spPr>
          <a:xfrm>
            <a:off x="6557964" y="9372467"/>
            <a:ext cx="842011" cy="300837"/>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sz="1800">
                <a:solidFill>
                  <a:srgbClr val="000000"/>
                </a:solidFill>
              </a:defRPr>
            </a:pPr>
            <a:fld id="{86CB4B4D-7CA3-9044-876B-883B54F8677D}" type="slidenum">
              <a:rPr>
                <a:solidFill>
                  <a:srgbClr val="888888"/>
                </a:solidFill>
              </a:rPr>
              <a:t>12</a:t>
            </a:fld>
            <a:endParaRPr dirty="0">
              <a:solidFill>
                <a:srgbClr val="888888"/>
              </a:solidFill>
            </a:endParaRPr>
          </a:p>
        </p:txBody>
      </p:sp>
      <p:graphicFrame>
        <p:nvGraphicFramePr>
          <p:cNvPr id="148" name="Table 148"/>
          <p:cNvGraphicFramePr/>
          <p:nvPr>
            <p:extLst>
              <p:ext uri="{D42A27DB-BD31-4B8C-83A1-F6EECF244321}">
                <p14:modId xmlns:p14="http://schemas.microsoft.com/office/powerpoint/2010/main" val="275067496"/>
              </p:ext>
            </p:extLst>
          </p:nvPr>
        </p:nvGraphicFramePr>
        <p:xfrm>
          <a:off x="327986" y="518160"/>
          <a:ext cx="6995160" cy="5151120"/>
        </p:xfrm>
        <a:graphic>
          <a:graphicData uri="http://schemas.openxmlformats.org/drawingml/2006/table">
            <a:tbl>
              <a:tblPr firstRow="1"/>
              <a:tblGrid>
                <a:gridCol w="967414"/>
                <a:gridCol w="6027746"/>
              </a:tblGrid>
              <a:tr h="798286">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n-US" sz="1000" b="0" i="1" dirty="0" smtClean="0">
                          <a:effectLst/>
                        </a:rPr>
                        <a:t>A Note about constructed responses:  Constructed </a:t>
                      </a:r>
                      <a:r>
                        <a:rPr lang="en-US" sz="1000" b="0" i="1" baseline="0" dirty="0" smtClean="0">
                          <a:effectLst/>
                        </a:rPr>
                        <a:t>response answers are not written “in stone.”  There is no perfect way a student should respond.  Look for the general intent of the prompt and student response and follow the rubric below as much as possible. Use your best judgment.  Unlike DOK-1 questions where there is one right and wrong answer, constructed responses are more difficult to assess.  Overall consistency of intent based on most of your student responses can guide you.</a:t>
                      </a:r>
                    </a:p>
                    <a:p>
                      <a:pPr marL="0" marR="0" lvl="0" indent="0" algn="l" defTabSz="1018809" rtl="0" eaLnBrk="1" fontAlgn="auto" latinLnBrk="0" hangingPunct="1">
                        <a:lnSpc>
                          <a:spcPct val="100000"/>
                        </a:lnSpc>
                        <a:spcBef>
                          <a:spcPts val="0"/>
                        </a:spcBef>
                        <a:spcAft>
                          <a:spcPts val="0"/>
                        </a:spcAft>
                        <a:buClrTx/>
                        <a:buSzTx/>
                        <a:buFontTx/>
                        <a:buNone/>
                        <a:tabLst/>
                        <a:defRPr sz="1800" b="0" i="0"/>
                      </a:pPr>
                      <a:endParaRPr lang="en-US" sz="1000" b="0" i="1" baseline="0" dirty="0" smtClean="0">
                        <a:effectLst/>
                      </a:endParaRPr>
                    </a:p>
                  </a:txBody>
                  <a:tcPr marL="0" marR="0"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solidFill>
                      <a:round/>
                    </a:lnB>
                  </a:tcPr>
                </a:tc>
                <a:tc hMerge="1">
                  <a:txBody>
                    <a:bodyPr/>
                    <a:lstStyle/>
                    <a:p>
                      <a:endParaRPr lang="en-US"/>
                    </a:p>
                  </a:txBody>
                  <a:tcPr/>
                </a:tc>
              </a:tr>
              <a:tr h="213360">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n-US" sz="1400" b="1" dirty="0" smtClean="0">
                          <a:solidFill>
                            <a:schemeClr val="tx1"/>
                          </a:solidFill>
                        </a:rPr>
                        <a:t>Quarter 1 Pre-Assessment Constructed Response</a:t>
                      </a:r>
                      <a:r>
                        <a:rPr lang="en-US" sz="1400" b="1" baseline="0" dirty="0" smtClean="0">
                          <a:solidFill>
                            <a:schemeClr val="tx1"/>
                          </a:solidFill>
                        </a:rPr>
                        <a:t> Answer Key</a:t>
                      </a:r>
                      <a:endParaRPr lang="en-US" sz="1400" b="1" dirty="0" smtClean="0">
                        <a:solidFill>
                          <a:schemeClr val="tx1"/>
                        </a:solidFill>
                      </a:endParaRPr>
                    </a:p>
                  </a:txBody>
                  <a:tcPr marL="0" marR="0" marT="0" marB="0" horzOverflow="overflow">
                    <a:lnL w="12700">
                      <a:solidFill>
                        <a:srgbClr val="000000"/>
                      </a:solidFill>
                      <a:round/>
                    </a:lnL>
                    <a:lnR w="12700">
                      <a:solidFill>
                        <a:srgbClr val="000000"/>
                      </a:solidFill>
                      <a:roun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13360">
                <a:tc gridSpan="2">
                  <a:txBody>
                    <a:bodyPr/>
                    <a:lstStyle/>
                    <a:p>
                      <a:pPr lvl="0" algn="l">
                        <a:lnSpc>
                          <a:spcPct val="100000"/>
                        </a:lnSpc>
                        <a:spcBef>
                          <a:spcPts val="0"/>
                        </a:spcBef>
                        <a:spcAft>
                          <a:spcPts val="0"/>
                        </a:spcAft>
                        <a:defRPr sz="1800" b="0" i="0"/>
                      </a:pPr>
                      <a:r>
                        <a:rPr sz="1400" b="1" dirty="0">
                          <a:solidFill>
                            <a:schemeClr val="tx1"/>
                          </a:solidFill>
                          <a:latin typeface="+mn-lt"/>
                        </a:rPr>
                        <a:t>Standard </a:t>
                      </a:r>
                      <a:r>
                        <a:rPr sz="1400" b="1" dirty="0" smtClean="0">
                          <a:solidFill>
                            <a:schemeClr val="tx1"/>
                          </a:solidFill>
                          <a:latin typeface="+mn-lt"/>
                        </a:rPr>
                        <a:t>R</a:t>
                      </a:r>
                      <a:r>
                        <a:rPr lang="en-US" sz="1400" b="1" dirty="0" smtClean="0">
                          <a:solidFill>
                            <a:schemeClr val="tx1"/>
                          </a:solidFill>
                          <a:latin typeface="+mn-lt"/>
                        </a:rPr>
                        <a:t>I</a:t>
                      </a:r>
                      <a:r>
                        <a:rPr sz="1400" b="1" dirty="0" smtClean="0">
                          <a:solidFill>
                            <a:schemeClr val="tx1"/>
                          </a:solidFill>
                          <a:latin typeface="+mn-lt"/>
                        </a:rPr>
                        <a:t>.</a:t>
                      </a:r>
                      <a:r>
                        <a:rPr lang="en-US" sz="1400" b="1" dirty="0" smtClean="0">
                          <a:solidFill>
                            <a:schemeClr val="tx1"/>
                          </a:solidFill>
                          <a:latin typeface="+mn-lt"/>
                        </a:rPr>
                        <a:t>5.3</a:t>
                      </a:r>
                      <a:r>
                        <a:rPr sz="1400" b="1" dirty="0" smtClean="0">
                          <a:solidFill>
                            <a:schemeClr val="tx1"/>
                          </a:solidFill>
                          <a:latin typeface="+mn-lt"/>
                        </a:rPr>
                        <a:t>   </a:t>
                      </a:r>
                      <a:r>
                        <a:rPr sz="1400" b="1" dirty="0">
                          <a:solidFill>
                            <a:schemeClr val="tx1"/>
                          </a:solidFill>
                          <a:latin typeface="+mn-lt"/>
                        </a:rPr>
                        <a:t>3 Point Reading Constructed Response Rubric</a:t>
                      </a:r>
                    </a:p>
                  </a:txBody>
                  <a:tcPr marL="0" marR="0" marT="0" marB="0" horzOverflow="overflow">
                    <a:lnL w="12700">
                      <a:solidFill>
                        <a:srgbClr val="000000"/>
                      </a:solidFill>
                      <a:round/>
                    </a:lnL>
                    <a:lnR w="12700">
                      <a:solidFill>
                        <a:srgbClr val="000000"/>
                      </a:solidFill>
                      <a:round/>
                    </a:lnR>
                    <a:lnT w="12700" cap="flat" cmpd="sng" algn="ctr">
                      <a:solidFill>
                        <a:srgbClr val="000000"/>
                      </a:solidFill>
                      <a:prstDash val="solid"/>
                      <a:round/>
                      <a:headEnd type="none" w="med" len="med"/>
                      <a:tailEnd type="none" w="med" len="med"/>
                    </a:lnT>
                    <a:lnB w="12700">
                      <a:solidFill>
                        <a:srgbClr val="000000"/>
                      </a:solidFill>
                      <a:round/>
                    </a:lnB>
                  </a:tcPr>
                </a:tc>
                <a:tc hMerge="1">
                  <a:txBody>
                    <a:bodyPr/>
                    <a:lstStyle/>
                    <a:p>
                      <a:endParaRPr lang="en-US"/>
                    </a:p>
                  </a:txBody>
                  <a:tcPr/>
                </a:tc>
              </a:tr>
              <a:tr h="542834">
                <a:tc gridSpan="2">
                  <a:txBody>
                    <a:bodyPr/>
                    <a:lstStyle/>
                    <a:p>
                      <a:pPr marL="0" indent="0">
                        <a:lnSpc>
                          <a:spcPct val="100000"/>
                        </a:lnSpc>
                        <a:spcBef>
                          <a:spcPts val="0"/>
                        </a:spcBef>
                        <a:spcAft>
                          <a:spcPts val="0"/>
                        </a:spcAft>
                        <a:buFont typeface="+mj-lt"/>
                        <a:buNone/>
                        <a:tabLst/>
                      </a:pPr>
                      <a:r>
                        <a:rPr sz="1600" b="1" dirty="0">
                          <a:latin typeface="+mn-lt"/>
                        </a:rPr>
                        <a:t>Question </a:t>
                      </a:r>
                      <a:r>
                        <a:rPr lang="en-US" sz="1600" b="1" dirty="0" smtClean="0">
                          <a:latin typeface="+mn-lt"/>
                        </a:rPr>
                        <a:t>#16 </a:t>
                      </a:r>
                      <a:r>
                        <a:rPr sz="1600" b="1" dirty="0" smtClean="0">
                          <a:latin typeface="+mn-lt"/>
                        </a:rPr>
                        <a:t>(prompt):</a:t>
                      </a:r>
                      <a:r>
                        <a:rPr lang="en-US" sz="1600" b="1" dirty="0" smtClean="0">
                          <a:latin typeface="+mn-lt"/>
                        </a:rPr>
                        <a:t>How can people adjust to the different </a:t>
                      </a:r>
                      <a:r>
                        <a:rPr lang="en-US" sz="1600" b="1" dirty="0" smtClean="0">
                          <a:latin typeface="+mn-lt"/>
                        </a:rPr>
                        <a:t>effects </a:t>
                      </a:r>
                      <a:r>
                        <a:rPr lang="en-US" sz="1600" b="1" dirty="0" smtClean="0">
                          <a:latin typeface="+mn-lt"/>
                        </a:rPr>
                        <a:t>of the atmosphere?  Use details and examples from the text to support your answer. </a:t>
                      </a:r>
                      <a:endParaRPr lang="en-US" sz="1600" b="1" baseline="0" dirty="0" smtClean="0">
                        <a:solidFill>
                          <a:srgbClr val="002060"/>
                        </a:solidFill>
                      </a:endParaRPr>
                    </a:p>
                  </a:txBody>
                  <a:tcPr marL="0"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hMerge="1">
                  <a:txBody>
                    <a:bodyPr/>
                    <a:lstStyle/>
                    <a:p>
                      <a:endParaRPr lang="en-US"/>
                    </a:p>
                  </a:txBody>
                  <a:tcPr/>
                </a:tc>
              </a:tr>
              <a:tr h="1295400">
                <a:tc gridSpan="2">
                  <a:txBody>
                    <a:bodyPr/>
                    <a:lstStyle/>
                    <a:p>
                      <a:pPr lvl="0" algn="l">
                        <a:lnSpc>
                          <a:spcPct val="100000"/>
                        </a:lnSpc>
                        <a:spcBef>
                          <a:spcPts val="0"/>
                        </a:spcBef>
                        <a:spcAft>
                          <a:spcPts val="0"/>
                        </a:spcAft>
                        <a:defRPr sz="1800" b="0" i="0"/>
                      </a:pPr>
                      <a:r>
                        <a:rPr lang="en-US" sz="1000" b="1" u="sng" dirty="0" smtClean="0"/>
                        <a:t>T</a:t>
                      </a:r>
                      <a:r>
                        <a:rPr sz="1000" b="1" u="sng" dirty="0" smtClean="0">
                          <a:latin typeface="+mn-lt"/>
                        </a:rPr>
                        <a:t>eacher </a:t>
                      </a:r>
                      <a:r>
                        <a:rPr sz="1000" b="1" u="sng" dirty="0">
                          <a:latin typeface="+mn-lt"/>
                        </a:rPr>
                        <a:t>Language and Scoring Notes</a:t>
                      </a:r>
                      <a:r>
                        <a:rPr sz="1000" b="1" dirty="0" smtClean="0">
                          <a:latin typeface="+mn-lt"/>
                        </a:rPr>
                        <a:t>:</a:t>
                      </a:r>
                      <a:endParaRPr sz="1000" b="1" dirty="0">
                        <a:latin typeface="+mn-lt"/>
                      </a:endParaRPr>
                    </a:p>
                    <a:p>
                      <a:pPr lvl="0" algn="l">
                        <a:lnSpc>
                          <a:spcPct val="100000"/>
                        </a:lnSpc>
                        <a:spcBef>
                          <a:spcPts val="0"/>
                        </a:spcBef>
                        <a:spcAft>
                          <a:spcPts val="0"/>
                        </a:spcAft>
                        <a:defRPr sz="1800" b="0" i="0"/>
                      </a:pPr>
                      <a:r>
                        <a:rPr sz="1000" b="1" dirty="0">
                          <a:latin typeface="+mn-lt"/>
                        </a:rPr>
                        <a:t>Sufficient </a:t>
                      </a:r>
                      <a:r>
                        <a:rPr sz="1000" b="1" dirty="0" smtClean="0">
                          <a:latin typeface="+mn-lt"/>
                        </a:rPr>
                        <a:t>Evidence</a:t>
                      </a:r>
                      <a:r>
                        <a:rPr lang="en-US" sz="1000" b="0" baseline="0" dirty="0" smtClean="0">
                          <a:uFill>
                            <a:solidFill/>
                          </a:uFill>
                          <a:latin typeface="+mn-lt"/>
                        </a:rPr>
                        <a:t> should connect specific situations affected by the atmosphere changes or conditions with examples from the text explaining each situation in more details.  This is a DOK-3 leveled question so there should be a good deal of reasoning. </a:t>
                      </a:r>
                    </a:p>
                    <a:p>
                      <a:pPr lvl="0" algn="l">
                        <a:lnSpc>
                          <a:spcPct val="100000"/>
                        </a:lnSpc>
                        <a:spcBef>
                          <a:spcPts val="0"/>
                        </a:spcBef>
                        <a:spcAft>
                          <a:spcPts val="0"/>
                        </a:spcAft>
                        <a:defRPr sz="1800" b="0" i="0"/>
                      </a:pPr>
                      <a:r>
                        <a:rPr sz="1000" b="1" dirty="0" smtClean="0">
                          <a:latin typeface="+mn-lt"/>
                        </a:rPr>
                        <a:t>Specific </a:t>
                      </a:r>
                      <a:r>
                        <a:rPr sz="1000" b="1" dirty="0" smtClean="0">
                          <a:uFill>
                            <a:solidFill/>
                          </a:uFill>
                          <a:latin typeface="+mn-lt"/>
                        </a:rPr>
                        <a:t>identifications</a:t>
                      </a:r>
                      <a:r>
                        <a:rPr lang="en-US" sz="1000" b="0" baseline="0" dirty="0" smtClean="0">
                          <a:uFill>
                            <a:solidFill/>
                          </a:uFill>
                          <a:latin typeface="+mn-lt"/>
                        </a:rPr>
                        <a:t> (supporting details) for specific situations or conditions affected by the atmosphere could include </a:t>
                      </a:r>
                    </a:p>
                    <a:p>
                      <a:pPr lvl="0" algn="l">
                        <a:lnSpc>
                          <a:spcPct val="100000"/>
                        </a:lnSpc>
                        <a:spcBef>
                          <a:spcPts val="0"/>
                        </a:spcBef>
                        <a:spcAft>
                          <a:spcPts val="0"/>
                        </a:spcAft>
                        <a:defRPr sz="1800" b="0" i="0"/>
                      </a:pPr>
                      <a:r>
                        <a:rPr lang="en-US" sz="1000" b="0" baseline="0" dirty="0" smtClean="0">
                          <a:uFill>
                            <a:solidFill/>
                          </a:uFill>
                          <a:latin typeface="+mn-lt"/>
                        </a:rPr>
                        <a:t>(1) mountain climbing, (2) sun protection  and (3) airplane design.  Students should support each condition with at least one detail or </a:t>
                      </a:r>
                      <a:r>
                        <a:rPr lang="en-US" sz="1000" b="0" strike="noStrike" baseline="0" dirty="0" smtClean="0">
                          <a:solidFill>
                            <a:schemeClr val="tx1"/>
                          </a:solidFill>
                          <a:uFill>
                            <a:solidFill/>
                          </a:uFill>
                          <a:latin typeface="+mn-lt"/>
                        </a:rPr>
                        <a:t>example</a:t>
                      </a:r>
                      <a:r>
                        <a:rPr lang="en-US" sz="1000" b="0" strike="noStrike" baseline="0" dirty="0" smtClean="0">
                          <a:solidFill>
                            <a:srgbClr val="FF0000"/>
                          </a:solidFill>
                          <a:uFill>
                            <a:solidFill/>
                          </a:uFill>
                          <a:latin typeface="+mn-lt"/>
                        </a:rPr>
                        <a:t> </a:t>
                      </a:r>
                      <a:r>
                        <a:rPr lang="en-US" sz="1000" b="0" strike="noStrike" baseline="0" dirty="0" smtClean="0">
                          <a:solidFill>
                            <a:schemeClr val="tx1"/>
                          </a:solidFill>
                          <a:uFill>
                            <a:solidFill/>
                          </a:uFill>
                          <a:latin typeface="+mn-lt"/>
                        </a:rPr>
                        <a:t>(relevant</a:t>
                      </a:r>
                      <a:r>
                        <a:rPr lang="en-US" sz="1000" b="0" baseline="0" dirty="0" smtClean="0">
                          <a:uFill>
                            <a:solidFill/>
                          </a:uFill>
                          <a:latin typeface="+mn-lt"/>
                        </a:rPr>
                        <a:t> evidence)  from the text explicitly.  These could include (1) wearing warmer clothing at high altitudes and (2) using sun block or wearing sunglasses.</a:t>
                      </a:r>
                    </a:p>
                    <a:p>
                      <a:pPr lvl="0" algn="l">
                        <a:lnSpc>
                          <a:spcPct val="100000"/>
                        </a:lnSpc>
                        <a:spcBef>
                          <a:spcPts val="0"/>
                        </a:spcBef>
                        <a:spcAft>
                          <a:spcPts val="0"/>
                        </a:spcAft>
                        <a:defRPr sz="1800" b="0" i="0"/>
                      </a:pPr>
                      <a:r>
                        <a:rPr sz="1000" b="1" dirty="0" smtClean="0">
                          <a:latin typeface="+mn-lt"/>
                        </a:rPr>
                        <a:t>Full Support</a:t>
                      </a:r>
                      <a:r>
                        <a:rPr lang="en-US" sz="1000" b="0" baseline="0" dirty="0" smtClean="0">
                          <a:latin typeface="+mn-lt"/>
                        </a:rPr>
                        <a:t>  </a:t>
                      </a:r>
                      <a:r>
                        <a:rPr lang="en-US" sz="1000" dirty="0" smtClean="0">
                          <a:solidFill>
                            <a:schemeClr val="tx1"/>
                          </a:solidFill>
                        </a:rPr>
                        <a:t>should</a:t>
                      </a:r>
                      <a:r>
                        <a:rPr lang="en-US" sz="1000" baseline="0" dirty="0" smtClean="0">
                          <a:solidFill>
                            <a:schemeClr val="tx1"/>
                          </a:solidFill>
                        </a:rPr>
                        <a:t> </a:t>
                      </a:r>
                      <a:r>
                        <a:rPr lang="en-US" sz="1000" dirty="0" smtClean="0">
                          <a:solidFill>
                            <a:schemeClr val="tx1"/>
                          </a:solidFill>
                        </a:rPr>
                        <a:t>include reasons why the atmosphere changes or affects humans (altitude, temperature and pressure changes). </a:t>
                      </a:r>
                      <a:endParaRPr lang="en-US" sz="1000" b="1" i="1" dirty="0" smtClean="0">
                        <a:solidFill>
                          <a:srgbClr val="002060"/>
                        </a:solidFill>
                      </a:endParaRP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hMerge="1">
                  <a:txBody>
                    <a:bodyPr/>
                    <a:lstStyle/>
                    <a:p>
                      <a:endParaRPr lang="en-US"/>
                    </a:p>
                  </a:txBody>
                  <a:tcPr/>
                </a:tc>
              </a:tr>
              <a:tr h="914400">
                <a:tc>
                  <a:txBody>
                    <a:bodyPr/>
                    <a:lstStyle/>
                    <a:p>
                      <a:pPr lvl="0" algn="ctr">
                        <a:lnSpc>
                          <a:spcPct val="100000"/>
                        </a:lnSpc>
                        <a:spcBef>
                          <a:spcPts val="0"/>
                        </a:spcBef>
                        <a:spcAft>
                          <a:spcPts val="0"/>
                        </a:spcAft>
                        <a:defRPr sz="1800" b="0" i="0"/>
                      </a:pPr>
                      <a:r>
                        <a:rPr sz="2000" b="1" dirty="0">
                          <a:latin typeface="+mn-lt"/>
                        </a:rPr>
                        <a:t>3</a:t>
                      </a:r>
                    </a:p>
                  </a:txBody>
                  <a:tcPr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l">
                        <a:lnSpc>
                          <a:spcPct val="100000"/>
                        </a:lnSpc>
                        <a:spcBef>
                          <a:spcPts val="0"/>
                        </a:spcBef>
                        <a:spcAft>
                          <a:spcPts val="0"/>
                        </a:spcAft>
                        <a:defRPr sz="1800" b="0" i="0"/>
                      </a:pPr>
                      <a:r>
                        <a:rPr sz="1000" i="1" dirty="0">
                          <a:solidFill>
                            <a:schemeClr val="tx1"/>
                          </a:solidFill>
                          <a:latin typeface="+mn-lt"/>
                        </a:rPr>
                        <a:t>The student gives a proficient response </a:t>
                      </a:r>
                      <a:r>
                        <a:rPr lang="en-US" sz="1000" i="1" dirty="0" smtClean="0">
                          <a:solidFill>
                            <a:schemeClr val="tx1"/>
                          </a:solidFill>
                          <a:latin typeface="+mn-lt"/>
                        </a:rPr>
                        <a:t>by</a:t>
                      </a:r>
                      <a:r>
                        <a:rPr lang="en-US" sz="1000" i="1" baseline="0" dirty="0" smtClean="0">
                          <a:solidFill>
                            <a:schemeClr val="tx1"/>
                          </a:solidFill>
                          <a:latin typeface="+mn-lt"/>
                        </a:rPr>
                        <a:t> stating two examples of how people adjust to atmospheric affects.</a:t>
                      </a:r>
                      <a:endParaRPr lang="en-US" sz="1000" i="1" dirty="0" smtClean="0">
                        <a:solidFill>
                          <a:schemeClr val="tx1"/>
                        </a:solidFill>
                        <a:latin typeface="+mn-lt"/>
                      </a:endParaRPr>
                    </a:p>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n-US" sz="1000" dirty="0" smtClean="0">
                          <a:solidFill>
                            <a:schemeClr val="tx1"/>
                          </a:solidFill>
                        </a:rPr>
                        <a:t>People can adjust to </a:t>
                      </a:r>
                      <a:r>
                        <a:rPr lang="en-US" sz="1000" strike="noStrike" dirty="0" smtClean="0">
                          <a:solidFill>
                            <a:schemeClr val="tx1"/>
                          </a:solidFill>
                        </a:rPr>
                        <a:t>atmospheric</a:t>
                      </a:r>
                      <a:r>
                        <a:rPr lang="en-US" sz="1000" strike="noStrike" baseline="0" dirty="0" smtClean="0">
                          <a:solidFill>
                            <a:schemeClr val="tx1"/>
                          </a:solidFill>
                        </a:rPr>
                        <a:t> </a:t>
                      </a:r>
                      <a:r>
                        <a:rPr lang="en-US" sz="1000" baseline="0" dirty="0" smtClean="0">
                          <a:solidFill>
                            <a:schemeClr val="tx1"/>
                          </a:solidFill>
                        </a:rPr>
                        <a:t>changes. One example </a:t>
                      </a:r>
                      <a:r>
                        <a:rPr lang="en-US" sz="1000" strike="noStrike" baseline="0" dirty="0" smtClean="0">
                          <a:solidFill>
                            <a:schemeClr val="tx1"/>
                          </a:solidFill>
                        </a:rPr>
                        <a:t>is when </a:t>
                      </a:r>
                      <a:r>
                        <a:rPr lang="en-US" sz="1000" baseline="0" dirty="0" smtClean="0">
                          <a:solidFill>
                            <a:schemeClr val="tx1"/>
                          </a:solidFill>
                        </a:rPr>
                        <a:t>mountain climbers move upward, the altitude increases </a:t>
                      </a:r>
                      <a:r>
                        <a:rPr lang="en-US" sz="1000" strike="noStrike" baseline="0" dirty="0" smtClean="0">
                          <a:solidFill>
                            <a:schemeClr val="tx1"/>
                          </a:solidFill>
                        </a:rPr>
                        <a:t>while </a:t>
                      </a:r>
                      <a:r>
                        <a:rPr lang="en-US" sz="1000" baseline="0" dirty="0" smtClean="0">
                          <a:solidFill>
                            <a:schemeClr val="tx1"/>
                          </a:solidFill>
                        </a:rPr>
                        <a:t>the air temperature and air pressure decrease</a:t>
                      </a:r>
                      <a:r>
                        <a:rPr lang="en-US" sz="1000" strike="sngStrike" baseline="0" dirty="0" smtClean="0">
                          <a:solidFill>
                            <a:schemeClr val="tx1"/>
                          </a:solidFill>
                        </a:rPr>
                        <a:t>s</a:t>
                      </a:r>
                      <a:r>
                        <a:rPr lang="en-US" sz="1000" baseline="0" dirty="0" smtClean="0">
                          <a:solidFill>
                            <a:schemeClr val="tx1"/>
                          </a:solidFill>
                        </a:rPr>
                        <a:t>. This means they have to dress in warmer clothes as they climb higher</a:t>
                      </a:r>
                      <a:r>
                        <a:rPr lang="en-US" sz="1000" b="0" baseline="0" dirty="0" smtClean="0">
                          <a:solidFill>
                            <a:schemeClr val="tx1"/>
                          </a:solidFill>
                        </a:rPr>
                        <a:t>. Another example is protecting </a:t>
                      </a:r>
                      <a:r>
                        <a:rPr lang="en-US" sz="1000" b="0" dirty="0" smtClean="0">
                          <a:solidFill>
                            <a:schemeClr val="tx1"/>
                          </a:solidFill>
                        </a:rPr>
                        <a:t>our skin by wearing sun block and</a:t>
                      </a:r>
                      <a:r>
                        <a:rPr lang="en-US" sz="1000" b="0" baseline="0" dirty="0" smtClean="0">
                          <a:solidFill>
                            <a:schemeClr val="tx1"/>
                          </a:solidFill>
                        </a:rPr>
                        <a:t> protecting our eye by wearing sunglasses because the ozone layer has </a:t>
                      </a:r>
                      <a:r>
                        <a:rPr lang="en-US" sz="1000" b="0" strike="noStrike" baseline="0" dirty="0" smtClean="0">
                          <a:solidFill>
                            <a:schemeClr val="tx1"/>
                          </a:solidFill>
                        </a:rPr>
                        <a:t>become </a:t>
                      </a:r>
                      <a:r>
                        <a:rPr lang="en-US" sz="1000" b="0" baseline="0" dirty="0" smtClean="0">
                          <a:solidFill>
                            <a:schemeClr val="tx1"/>
                          </a:solidFill>
                        </a:rPr>
                        <a:t>thinner (because of pollution) and doesn’t block out all  of the dangerous sun rays.</a:t>
                      </a:r>
                      <a:endParaRPr lang="en-US" sz="1000" b="0" dirty="0" smtClean="0">
                        <a:solidFill>
                          <a:schemeClr val="tx1"/>
                        </a:solidFill>
                      </a:endParaRP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472440">
                <a:tc>
                  <a:txBody>
                    <a:bodyPr/>
                    <a:lstStyle/>
                    <a:p>
                      <a:pPr lvl="0" algn="ctr">
                        <a:lnSpc>
                          <a:spcPct val="100000"/>
                        </a:lnSpc>
                        <a:spcBef>
                          <a:spcPts val="0"/>
                        </a:spcBef>
                        <a:spcAft>
                          <a:spcPts val="0"/>
                        </a:spcAft>
                        <a:defRPr sz="1800" b="0" i="0"/>
                      </a:pPr>
                      <a:r>
                        <a:rPr sz="2000" b="1" dirty="0">
                          <a:latin typeface="+mn-lt"/>
                        </a:rPr>
                        <a:t>2</a:t>
                      </a:r>
                    </a:p>
                  </a:txBody>
                  <a:tcPr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l">
                        <a:lnSpc>
                          <a:spcPct val="100000"/>
                        </a:lnSpc>
                        <a:spcBef>
                          <a:spcPts val="0"/>
                        </a:spcBef>
                        <a:spcAft>
                          <a:spcPts val="0"/>
                        </a:spcAft>
                        <a:defRPr sz="1800" b="0" i="0"/>
                      </a:pPr>
                      <a:r>
                        <a:rPr lang="en-US" sz="1000" i="1" dirty="0" smtClean="0">
                          <a:latin typeface="+mn-lt"/>
                        </a:rPr>
                        <a:t>The student gives a partial response by stating one example of how people adjust to atmospheric</a:t>
                      </a:r>
                      <a:r>
                        <a:rPr lang="en-US" sz="1000" i="1" baseline="0" dirty="0" smtClean="0">
                          <a:latin typeface="+mn-lt"/>
                        </a:rPr>
                        <a:t> affects.</a:t>
                      </a:r>
                      <a:endParaRPr lang="en-US" sz="1000" i="1" dirty="0" smtClean="0">
                        <a:latin typeface="+mn-lt"/>
                      </a:endParaRPr>
                    </a:p>
                    <a:p>
                      <a:pPr lvl="0" algn="l">
                        <a:lnSpc>
                          <a:spcPct val="100000"/>
                        </a:lnSpc>
                        <a:spcBef>
                          <a:spcPts val="0"/>
                        </a:spcBef>
                        <a:spcAft>
                          <a:spcPts val="0"/>
                        </a:spcAft>
                        <a:defRPr sz="1800" b="0" i="0"/>
                      </a:pPr>
                      <a:r>
                        <a:rPr lang="en-US" sz="1000" b="0" u="none" kern="1200" baseline="0" dirty="0" smtClean="0">
                          <a:solidFill>
                            <a:schemeClr val="tx1"/>
                          </a:solidFill>
                          <a:latin typeface="+mn-lt"/>
                          <a:ea typeface="+mn-ea"/>
                          <a:cs typeface="+mn-cs"/>
                        </a:rPr>
                        <a:t>The atmosphere can be dangerous.  We need to wear warm clothes when we climb.  This is because the higher you go the colder it is.</a:t>
                      </a:r>
                      <a:endParaRPr lang="en-US" sz="1000" b="0" i="0" baseline="0" dirty="0" smtClean="0">
                        <a:solidFill>
                          <a:schemeClr val="tx1"/>
                        </a:solidFill>
                        <a:latin typeface="+mn-lt"/>
                      </a:endParaRP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365760">
                <a:tc>
                  <a:txBody>
                    <a:bodyPr/>
                    <a:lstStyle/>
                    <a:p>
                      <a:pPr lvl="0" algn="ctr">
                        <a:lnSpc>
                          <a:spcPct val="100000"/>
                        </a:lnSpc>
                        <a:spcBef>
                          <a:spcPts val="0"/>
                        </a:spcBef>
                        <a:spcAft>
                          <a:spcPts val="0"/>
                        </a:spcAft>
                        <a:defRPr sz="1800" b="0" i="0"/>
                      </a:pPr>
                      <a:r>
                        <a:rPr sz="2000" b="1" dirty="0">
                          <a:latin typeface="+mn-lt"/>
                        </a:rPr>
                        <a:t>1</a:t>
                      </a:r>
                    </a:p>
                  </a:txBody>
                  <a:tcPr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l">
                        <a:lnSpc>
                          <a:spcPct val="100000"/>
                        </a:lnSpc>
                        <a:spcBef>
                          <a:spcPts val="0"/>
                        </a:spcBef>
                        <a:spcAft>
                          <a:spcPts val="0"/>
                        </a:spcAft>
                        <a:defRPr sz="1800" b="0" i="0"/>
                      </a:pPr>
                      <a:r>
                        <a:rPr lang="en-US" sz="1000" i="1" dirty="0" smtClean="0">
                          <a:latin typeface="+mn-lt"/>
                        </a:rPr>
                        <a:t>The student gives a</a:t>
                      </a:r>
                      <a:r>
                        <a:rPr lang="en-US" sz="1000" i="1" baseline="0" dirty="0" smtClean="0">
                          <a:latin typeface="+mn-lt"/>
                        </a:rPr>
                        <a:t> vague response to the prompt.</a:t>
                      </a:r>
                      <a:endParaRPr lang="en-US" sz="1000" i="1" dirty="0" smtClean="0">
                        <a:latin typeface="+mn-lt"/>
                      </a:endParaRPr>
                    </a:p>
                    <a:p>
                      <a:pPr lvl="0" algn="l">
                        <a:lnSpc>
                          <a:spcPct val="100000"/>
                        </a:lnSpc>
                        <a:spcBef>
                          <a:spcPts val="0"/>
                        </a:spcBef>
                        <a:spcAft>
                          <a:spcPts val="0"/>
                        </a:spcAft>
                        <a:defRPr sz="1800" b="0" i="0"/>
                      </a:pPr>
                      <a:r>
                        <a:rPr lang="en-US" sz="1000" i="0" dirty="0" smtClean="0">
                          <a:latin typeface="+mn-lt"/>
                        </a:rPr>
                        <a:t>If I were on an airplane</a:t>
                      </a:r>
                      <a:r>
                        <a:rPr lang="en-US" sz="1000" i="0" dirty="0" smtClean="0">
                          <a:solidFill>
                            <a:srgbClr val="FF0000"/>
                          </a:solidFill>
                          <a:latin typeface="+mn-lt"/>
                        </a:rPr>
                        <a:t>,</a:t>
                      </a:r>
                      <a:r>
                        <a:rPr lang="en-US" sz="1000" i="0" dirty="0" smtClean="0">
                          <a:latin typeface="+mn-lt"/>
                        </a:rPr>
                        <a:t> I would be moving higher and need to breathe.</a:t>
                      </a: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335280">
                <a:tc>
                  <a:txBody>
                    <a:bodyPr/>
                    <a:lstStyle/>
                    <a:p>
                      <a:pPr lvl="0" algn="ctr">
                        <a:lnSpc>
                          <a:spcPct val="100000"/>
                        </a:lnSpc>
                        <a:spcBef>
                          <a:spcPts val="0"/>
                        </a:spcBef>
                        <a:spcAft>
                          <a:spcPts val="0"/>
                        </a:spcAft>
                        <a:defRPr sz="1800" b="0" i="0"/>
                      </a:pPr>
                      <a:r>
                        <a:rPr sz="2000" b="1" dirty="0">
                          <a:latin typeface="+mn-lt"/>
                        </a:rPr>
                        <a:t>0</a:t>
                      </a:r>
                    </a:p>
                  </a:txBody>
                  <a:tcPr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l">
                        <a:lnSpc>
                          <a:spcPct val="100000"/>
                        </a:lnSpc>
                        <a:spcBef>
                          <a:spcPts val="0"/>
                        </a:spcBef>
                        <a:spcAft>
                          <a:spcPts val="0"/>
                        </a:spcAft>
                        <a:defRPr sz="1800" b="0" i="0"/>
                      </a:pPr>
                      <a:r>
                        <a:rPr lang="en-US" sz="1000" i="1" dirty="0" smtClean="0">
                          <a:latin typeface="+mn-lt"/>
                        </a:rPr>
                        <a:t>The student does not address the prompt.</a:t>
                      </a:r>
                    </a:p>
                    <a:p>
                      <a:pPr lvl="0" algn="l">
                        <a:lnSpc>
                          <a:spcPct val="100000"/>
                        </a:lnSpc>
                        <a:spcBef>
                          <a:spcPts val="0"/>
                        </a:spcBef>
                        <a:spcAft>
                          <a:spcPts val="0"/>
                        </a:spcAft>
                        <a:defRPr sz="1800" b="0" i="0"/>
                      </a:pPr>
                      <a:r>
                        <a:rPr lang="en-US" sz="1000" i="0" baseline="0" dirty="0" smtClean="0">
                          <a:latin typeface="+mn-lt"/>
                        </a:rPr>
                        <a:t>It is really hot outside.  Sometimes I get a sunburn.</a:t>
                      </a:r>
                      <a:endParaRPr lang="en-US" sz="1100" i="0" baseline="0" dirty="0" smtClean="0">
                        <a:latin typeface="+mn-lt"/>
                      </a:endParaRP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099118860"/>
              </p:ext>
            </p:extLst>
          </p:nvPr>
        </p:nvGraphicFramePr>
        <p:xfrm>
          <a:off x="5334000" y="6400800"/>
          <a:ext cx="1938337" cy="685800"/>
        </p:xfrm>
        <a:graphic>
          <a:graphicData uri="http://schemas.openxmlformats.org/drawingml/2006/table">
            <a:tbl>
              <a:tblPr/>
              <a:tblGrid>
                <a:gridCol w="1938337"/>
              </a:tblGrid>
              <a:tr h="76200">
                <a:tc>
                  <a:txBody>
                    <a:bodyPr/>
                    <a:lstStyle/>
                    <a:p>
                      <a:pPr marL="0" marR="0" algn="ctr">
                        <a:lnSpc>
                          <a:spcPct val="100000"/>
                        </a:lnSpc>
                        <a:spcBef>
                          <a:spcPts val="0"/>
                        </a:spcBef>
                        <a:spcAft>
                          <a:spcPts val="0"/>
                        </a:spcAft>
                      </a:pPr>
                      <a:r>
                        <a:rPr lang="en-US" sz="900" b="1" i="1" dirty="0" smtClean="0">
                          <a:latin typeface="+mn-lt"/>
                          <a:ea typeface="Calibri"/>
                          <a:cs typeface="Times New Roman"/>
                        </a:rPr>
                        <a:t>Toward RI.5.3      DOK-3  ANz</a:t>
                      </a:r>
                      <a:endParaRPr lang="en-US" sz="900" b="1" i="1" dirty="0">
                        <a:latin typeface="+mn-lt"/>
                        <a:ea typeface="Calibri"/>
                        <a:cs typeface="Times New Roman"/>
                      </a:endParaRPr>
                    </a:p>
                  </a:txBody>
                  <a:tcPr marL="32363" marR="3236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BD4B4"/>
                    </a:solidFill>
                  </a:tcPr>
                </a:tc>
              </a:tr>
              <a:tr h="396240">
                <a:tc>
                  <a:txBody>
                    <a:bodyPr/>
                    <a:lstStyle/>
                    <a:p>
                      <a:pPr marL="0" marR="0" algn="l">
                        <a:lnSpc>
                          <a:spcPct val="100000"/>
                        </a:lnSpc>
                        <a:spcBef>
                          <a:spcPts val="0"/>
                        </a:spcBef>
                        <a:spcAft>
                          <a:spcPts val="0"/>
                        </a:spcAft>
                      </a:pPr>
                      <a:r>
                        <a:rPr lang="en-US" sz="900" dirty="0" smtClean="0">
                          <a:solidFill>
                            <a:srgbClr val="000000"/>
                          </a:solidFill>
                          <a:latin typeface="+mn-lt"/>
                          <a:ea typeface="Times New Roman"/>
                          <a:cs typeface="Times New Roman"/>
                        </a:rPr>
                        <a:t>Using specific criteria from a text, analyze the interrelationships between and among concepts, ideas, events or individuals.</a:t>
                      </a:r>
                      <a:endParaRPr lang="en-US" sz="900" dirty="0">
                        <a:latin typeface="+mn-lt"/>
                        <a:ea typeface="Calibri"/>
                        <a:cs typeface="Times New Roman"/>
                      </a:endParaRPr>
                    </a:p>
                  </a:txBody>
                  <a:tcPr marR="3236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Tree>
    <p:extLst>
      <p:ext uri="{BB962C8B-B14F-4D97-AF65-F5344CB8AC3E}">
        <p14:creationId xmlns:p14="http://schemas.microsoft.com/office/powerpoint/2010/main" val="29700124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13</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190543201"/>
              </p:ext>
            </p:extLst>
          </p:nvPr>
        </p:nvGraphicFramePr>
        <p:xfrm>
          <a:off x="458297" y="228600"/>
          <a:ext cx="6918036" cy="7840396"/>
        </p:xfrm>
        <a:graphic>
          <a:graphicData uri="http://schemas.openxmlformats.org/drawingml/2006/table">
            <a:tbl>
              <a:tblPr firstRow="1" firstCol="1" bandRow="1"/>
              <a:tblGrid>
                <a:gridCol w="750743"/>
                <a:gridCol w="6167293"/>
              </a:tblGrid>
              <a:tr h="533400">
                <a:tc gridSpan="2">
                  <a:txBody>
                    <a:bodyPr/>
                    <a:lstStyle/>
                    <a:p>
                      <a:pPr marL="0" marR="0" algn="l">
                        <a:lnSpc>
                          <a:spcPct val="100000"/>
                        </a:lnSpc>
                        <a:spcBef>
                          <a:spcPts val="0"/>
                        </a:spcBef>
                        <a:spcAft>
                          <a:spcPts val="0"/>
                        </a:spcAft>
                      </a:pPr>
                      <a:r>
                        <a:rPr lang="en-US" sz="1000" dirty="0" smtClean="0">
                          <a:effectLst/>
                          <a:latin typeface="+mn-lt"/>
                          <a:ea typeface="Calibri"/>
                          <a:cs typeface="Times New Roman"/>
                        </a:rPr>
                        <a:t>Note:</a:t>
                      </a:r>
                      <a:r>
                        <a:rPr lang="en-US" sz="1000" baseline="0" dirty="0" smtClean="0">
                          <a:effectLst/>
                          <a:latin typeface="+mn-lt"/>
                          <a:ea typeface="Calibri"/>
                          <a:cs typeface="Times New Roman"/>
                        </a:rPr>
                        <a:t>  “Brief Writes” should take no longer than 10 minutes.   Brief writes are scored with a 3 point rubric.  Longer writes or full compositions are scored with a 4 point rubric.   The difference between this rubric and the constructed response reading rubrics, is that the Brief Write Rubric is assessing writing proficiency, while the reading rubrics are assessing comprehension.  </a:t>
                      </a:r>
                    </a:p>
                  </a:txBody>
                  <a:tcPr marL="68495" marR="68495" marT="923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457200">
                <a:tc gridSpan="2">
                  <a:txBody>
                    <a:bodyPr/>
                    <a:lstStyle/>
                    <a:p>
                      <a:pPr marL="0" marR="0" algn="ctr">
                        <a:lnSpc>
                          <a:spcPct val="100000"/>
                        </a:lnSpc>
                        <a:spcBef>
                          <a:spcPts val="0"/>
                        </a:spcBef>
                        <a:spcAft>
                          <a:spcPts val="0"/>
                        </a:spcAft>
                      </a:pPr>
                      <a:r>
                        <a:rPr lang="en-US" sz="1200" b="1" kern="1200" dirty="0" smtClean="0">
                          <a:solidFill>
                            <a:schemeClr val="tx1"/>
                          </a:solidFill>
                          <a:effectLst/>
                          <a:latin typeface="Calibri"/>
                          <a:ea typeface="Times New Roman"/>
                          <a:cs typeface="Times New Roman"/>
                        </a:rPr>
                        <a:t>Quarter 1 Pre-Assessment</a:t>
                      </a:r>
                      <a:r>
                        <a:rPr lang="en-US" sz="1200" b="1" kern="1200" baseline="0" dirty="0" smtClean="0">
                          <a:solidFill>
                            <a:schemeClr val="tx1"/>
                          </a:solidFill>
                          <a:effectLst/>
                          <a:latin typeface="Calibri"/>
                          <a:ea typeface="Times New Roman"/>
                          <a:cs typeface="Times New Roman"/>
                        </a:rPr>
                        <a:t> </a:t>
                      </a:r>
                      <a:r>
                        <a:rPr lang="en-US" sz="1200" b="1" kern="1200" dirty="0" smtClean="0">
                          <a:solidFill>
                            <a:schemeClr val="tx1"/>
                          </a:solidFill>
                          <a:effectLst/>
                          <a:latin typeface="Calibri"/>
                          <a:ea typeface="Times New Roman"/>
                          <a:cs typeface="Times New Roman"/>
                        </a:rPr>
                        <a:t>Brief </a:t>
                      </a:r>
                      <a:r>
                        <a:rPr lang="en-US" sz="1200" b="1" kern="1200" dirty="0">
                          <a:solidFill>
                            <a:schemeClr val="tx1"/>
                          </a:solidFill>
                          <a:effectLst/>
                          <a:latin typeface="Calibri"/>
                          <a:ea typeface="Times New Roman"/>
                          <a:cs typeface="Times New Roman"/>
                        </a:rPr>
                        <a:t>Write Rubric </a:t>
                      </a:r>
                      <a:endParaRPr lang="en-US" sz="1200" b="1" kern="1200" dirty="0" smtClean="0">
                        <a:solidFill>
                          <a:schemeClr val="tx1"/>
                        </a:solidFill>
                        <a:effectLst/>
                        <a:latin typeface="Calibri"/>
                        <a:ea typeface="Times New Roman"/>
                        <a:cs typeface="Times New Roman"/>
                      </a:endParaRPr>
                    </a:p>
                    <a:p>
                      <a:pPr marL="0" marR="0" algn="ctr">
                        <a:lnSpc>
                          <a:spcPct val="100000"/>
                        </a:lnSpc>
                        <a:spcBef>
                          <a:spcPts val="0"/>
                        </a:spcBef>
                        <a:spcAft>
                          <a:spcPts val="0"/>
                        </a:spcAft>
                      </a:pPr>
                      <a:r>
                        <a:rPr lang="en-US" sz="1000" kern="1200" dirty="0" smtClean="0">
                          <a:solidFill>
                            <a:schemeClr val="tx1"/>
                          </a:solidFill>
                          <a:effectLst/>
                          <a:latin typeface="Calibri"/>
                          <a:ea typeface="Times New Roman"/>
                          <a:cs typeface="Times New Roman"/>
                        </a:rPr>
                        <a:t>Writing </a:t>
                      </a:r>
                      <a:r>
                        <a:rPr lang="en-US" sz="1000" kern="1200" dirty="0">
                          <a:solidFill>
                            <a:schemeClr val="tx1"/>
                          </a:solidFill>
                          <a:effectLst/>
                          <a:latin typeface="Calibri"/>
                          <a:ea typeface="Times New Roman"/>
                          <a:cs typeface="Times New Roman"/>
                        </a:rPr>
                        <a:t>Standard </a:t>
                      </a:r>
                      <a:r>
                        <a:rPr lang="en-US" sz="1000" kern="1200" dirty="0" smtClean="0">
                          <a:solidFill>
                            <a:schemeClr val="tx1"/>
                          </a:solidFill>
                          <a:effectLst/>
                          <a:latin typeface="Calibri"/>
                          <a:ea typeface="Times New Roman"/>
                          <a:cs typeface="Times New Roman"/>
                        </a:rPr>
                        <a:t>W.5.1b </a:t>
                      </a:r>
                      <a:r>
                        <a:rPr lang="en-US" sz="1000" kern="1200" dirty="0">
                          <a:solidFill>
                            <a:schemeClr val="tx1"/>
                          </a:solidFill>
                          <a:effectLst/>
                          <a:latin typeface="Calibri"/>
                          <a:ea typeface="Times New Roman"/>
                          <a:cs typeface="Times New Roman"/>
                        </a:rPr>
                        <a:t>Opinion Writing</a:t>
                      </a:r>
                      <a:endParaRPr lang="en-US" sz="1000" dirty="0">
                        <a:solidFill>
                          <a:schemeClr val="tx1"/>
                        </a:solidFill>
                        <a:effectLst/>
                        <a:latin typeface="Calibri"/>
                        <a:ea typeface="Calibri"/>
                        <a:cs typeface="Times New Roman"/>
                      </a:endParaRPr>
                    </a:p>
                    <a:p>
                      <a:pPr marL="0" marR="0" algn="ctr">
                        <a:lnSpc>
                          <a:spcPct val="100000"/>
                        </a:lnSpc>
                        <a:spcBef>
                          <a:spcPts val="0"/>
                        </a:spcBef>
                        <a:spcAft>
                          <a:spcPts val="0"/>
                        </a:spcAft>
                      </a:pPr>
                      <a:r>
                        <a:rPr lang="en-US" sz="1000" kern="1200" dirty="0" smtClean="0">
                          <a:solidFill>
                            <a:schemeClr val="tx1"/>
                          </a:solidFill>
                          <a:effectLst/>
                          <a:latin typeface="Calibri"/>
                          <a:ea typeface="Times New Roman"/>
                          <a:cs typeface="Times New Roman"/>
                        </a:rPr>
                        <a:t>Target</a:t>
                      </a:r>
                      <a:r>
                        <a:rPr lang="en-US" sz="1000" kern="1200" baseline="0" dirty="0" smtClean="0">
                          <a:solidFill>
                            <a:schemeClr val="tx1"/>
                          </a:solidFill>
                          <a:effectLst/>
                          <a:latin typeface="Calibri"/>
                          <a:ea typeface="Times New Roman"/>
                          <a:cs typeface="Times New Roman"/>
                        </a:rPr>
                        <a:t> 6a</a:t>
                      </a:r>
                      <a:r>
                        <a:rPr lang="en-US" sz="1000" kern="1200" baseline="0" dirty="0" smtClean="0">
                          <a:solidFill>
                            <a:schemeClr val="tx1"/>
                          </a:solidFill>
                          <a:effectLst/>
                          <a:latin typeface="+mn-lt"/>
                          <a:ea typeface="+mn-ea"/>
                          <a:cs typeface="+mn-cs"/>
                        </a:rPr>
                        <a:t> </a:t>
                      </a:r>
                      <a:r>
                        <a:rPr lang="en-US" sz="1000" i="1" dirty="0" smtClean="0">
                          <a:solidFill>
                            <a:schemeClr val="tx1"/>
                          </a:solidFill>
                        </a:rPr>
                        <a:t>Provide reasons that are supported by facts and details</a:t>
                      </a:r>
                      <a:endParaRPr lang="en-US" sz="1000" i="1" dirty="0">
                        <a:solidFill>
                          <a:schemeClr val="tx1"/>
                        </a:solidFill>
                        <a:effectLst/>
                        <a:latin typeface="Calibri"/>
                        <a:ea typeface="Calibri"/>
                        <a:cs typeface="Times New Roman"/>
                      </a:endParaRPr>
                    </a:p>
                  </a:txBody>
                  <a:tcPr marL="68495" marR="68495" marT="923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ctr">
                        <a:lnSpc>
                          <a:spcPct val="115000"/>
                        </a:lnSpc>
                        <a:spcBef>
                          <a:spcPts val="0"/>
                        </a:spcBef>
                        <a:spcAft>
                          <a:spcPts val="0"/>
                        </a:spcAft>
                      </a:pPr>
                      <a:endParaRPr lang="en-US" sz="1000" dirty="0">
                        <a:effectLst/>
                        <a:latin typeface="Calibri"/>
                        <a:ea typeface="Calibri"/>
                        <a:cs typeface="Times New Roman"/>
                      </a:endParaRPr>
                    </a:p>
                  </a:txBody>
                  <a:tcPr marL="60437" marR="60437" marT="839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28600">
                <a:tc gridSpan="2">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n-US" sz="1400" b="1" i="0" kern="1200" dirty="0" smtClean="0">
                          <a:solidFill>
                            <a:schemeClr val="tx1"/>
                          </a:solidFill>
                          <a:effectLst/>
                          <a:latin typeface="+mn-lt"/>
                          <a:ea typeface="Times New Roman"/>
                          <a:cs typeface="Times New Roman"/>
                        </a:rPr>
                        <a:t>Question #17 (prompt):   What is your opinion about the</a:t>
                      </a:r>
                      <a:r>
                        <a:rPr lang="en-US" sz="1400" b="1" i="0" kern="1200" baseline="0" dirty="0" smtClean="0">
                          <a:solidFill>
                            <a:schemeClr val="tx1"/>
                          </a:solidFill>
                          <a:effectLst/>
                          <a:latin typeface="+mn-lt"/>
                          <a:ea typeface="Times New Roman"/>
                          <a:cs typeface="Times New Roman"/>
                        </a:rPr>
                        <a:t> topic the student chose for a science fair project in </a:t>
                      </a:r>
                      <a:r>
                        <a:rPr lang="en-US" sz="1400" b="1" i="1" u="none" kern="1200" baseline="0" dirty="0" smtClean="0">
                          <a:solidFill>
                            <a:schemeClr val="tx1"/>
                          </a:solidFill>
                          <a:effectLst/>
                          <a:latin typeface="+mn-lt"/>
                          <a:ea typeface="Times New Roman"/>
                          <a:cs typeface="Times New Roman"/>
                        </a:rPr>
                        <a:t>Atmosphere Attire</a:t>
                      </a:r>
                      <a:r>
                        <a:rPr lang="en-US" sz="1400" b="1" i="0" kern="1200" baseline="0" dirty="0" smtClean="0">
                          <a:solidFill>
                            <a:schemeClr val="tx1"/>
                          </a:solidFill>
                          <a:effectLst/>
                          <a:latin typeface="+mn-lt"/>
                          <a:ea typeface="Times New Roman"/>
                          <a:cs typeface="Times New Roman"/>
                        </a:rPr>
                        <a:t>?  Provide logically ordered reasons that are supported by facts and details. </a:t>
                      </a:r>
                      <a:r>
                        <a:rPr lang="en-US" sz="1000" b="0" i="0" kern="1200" baseline="0" dirty="0" smtClean="0">
                          <a:solidFill>
                            <a:schemeClr val="tx1"/>
                          </a:solidFill>
                          <a:effectLst/>
                          <a:latin typeface="+mn-lt"/>
                          <a:ea typeface="Times New Roman"/>
                          <a:cs typeface="Times New Roman"/>
                        </a:rPr>
                        <a:t> (opinion statements should not be sarcastic).</a:t>
                      </a:r>
                      <a:endParaRPr lang="en-US" sz="1400" b="1" i="0" u="sng" dirty="0" smtClean="0">
                        <a:solidFill>
                          <a:schemeClr val="tx1"/>
                        </a:solidFill>
                        <a:effectLst/>
                        <a:latin typeface="+mn-lt"/>
                        <a:ea typeface="Times New Roman"/>
                        <a:cs typeface="Times New Roman"/>
                      </a:endParaRPr>
                    </a:p>
                  </a:txBody>
                  <a:tcPr marL="129540" marR="1295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l">
                        <a:spcBef>
                          <a:spcPts val="0"/>
                        </a:spcBef>
                        <a:spcAft>
                          <a:spcPts val="0"/>
                        </a:spcAft>
                      </a:pPr>
                      <a:endParaRPr lang="en-US" sz="1200" dirty="0">
                        <a:effectLst/>
                        <a:latin typeface="Calibri"/>
                        <a:ea typeface="Times New Roman"/>
                        <a:cs typeface="Times New Roman"/>
                      </a:endParaRPr>
                    </a:p>
                  </a:txBody>
                  <a:tcPr marL="114300" marR="1143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400274">
                <a:tc gridSpan="2">
                  <a:txBody>
                    <a:bodyPr/>
                    <a:lstStyle/>
                    <a:p>
                      <a:pPr marL="0" marR="0" algn="l">
                        <a:lnSpc>
                          <a:spcPct val="100000"/>
                        </a:lnSpc>
                        <a:spcBef>
                          <a:spcPts val="0"/>
                        </a:spcBef>
                        <a:spcAft>
                          <a:spcPts val="0"/>
                        </a:spcAft>
                      </a:pPr>
                      <a:r>
                        <a:rPr lang="en-US" sz="1000" b="1" kern="1200" dirty="0">
                          <a:solidFill>
                            <a:schemeClr val="tx1"/>
                          </a:solidFill>
                          <a:effectLst/>
                          <a:latin typeface="Calibri"/>
                          <a:ea typeface="Times New Roman"/>
                          <a:cs typeface="Arial"/>
                        </a:rPr>
                        <a:t>Scoring </a:t>
                      </a:r>
                      <a:r>
                        <a:rPr lang="en-US" sz="1000" b="1" kern="1200" dirty="0" smtClean="0">
                          <a:solidFill>
                            <a:schemeClr val="tx1"/>
                          </a:solidFill>
                          <a:effectLst/>
                          <a:latin typeface="Calibri"/>
                          <a:ea typeface="Times New Roman"/>
                          <a:cs typeface="Arial"/>
                        </a:rPr>
                        <a:t>Notes</a:t>
                      </a:r>
                      <a:r>
                        <a:rPr lang="en-US" sz="1000" kern="1200" dirty="0" smtClean="0">
                          <a:solidFill>
                            <a:schemeClr val="tx1"/>
                          </a:solidFill>
                          <a:effectLst/>
                          <a:latin typeface="Calibri"/>
                          <a:ea typeface="Times New Roman"/>
                          <a:cs typeface="Arial"/>
                        </a:rPr>
                        <a:t>:</a:t>
                      </a:r>
                      <a:r>
                        <a:rPr lang="en-US" sz="1000" kern="1200" baseline="0" dirty="0">
                          <a:solidFill>
                            <a:schemeClr val="tx1"/>
                          </a:solidFill>
                          <a:effectLst/>
                          <a:latin typeface="Calibri"/>
                          <a:ea typeface="Times New Roman"/>
                          <a:cs typeface="Times New Roman"/>
                        </a:rPr>
                        <a:t> </a:t>
                      </a:r>
                      <a:endParaRPr lang="en-US" sz="1000" kern="1200" baseline="0" dirty="0" smtClean="0">
                        <a:solidFill>
                          <a:schemeClr val="tx1"/>
                        </a:solidFill>
                        <a:effectLst/>
                        <a:latin typeface="Calibri"/>
                        <a:ea typeface="Times New Roman"/>
                        <a:cs typeface="Times New Roman"/>
                      </a:endParaRPr>
                    </a:p>
                    <a:p>
                      <a:pPr marL="0" marR="0" algn="l">
                        <a:lnSpc>
                          <a:spcPct val="100000"/>
                        </a:lnSpc>
                        <a:spcBef>
                          <a:spcPts val="0"/>
                        </a:spcBef>
                        <a:spcAft>
                          <a:spcPts val="0"/>
                        </a:spcAft>
                      </a:pPr>
                      <a:r>
                        <a:rPr lang="en-US" sz="1000" b="1" kern="1200" baseline="0" dirty="0" smtClean="0">
                          <a:solidFill>
                            <a:schemeClr val="tx1"/>
                          </a:solidFill>
                          <a:effectLst/>
                          <a:latin typeface="Calibri"/>
                          <a:ea typeface="Times New Roman"/>
                          <a:cs typeface="Times New Roman"/>
                        </a:rPr>
                        <a:t>The writing: </a:t>
                      </a:r>
                    </a:p>
                    <a:p>
                      <a:pPr marL="228600" marR="0" indent="-228600" algn="l">
                        <a:lnSpc>
                          <a:spcPct val="100000"/>
                        </a:lnSpc>
                        <a:spcBef>
                          <a:spcPts val="0"/>
                        </a:spcBef>
                        <a:spcAft>
                          <a:spcPts val="0"/>
                        </a:spcAft>
                        <a:buFont typeface="Arial" panose="020B0604020202020204" pitchFamily="34" charset="0"/>
                        <a:buChar char="•"/>
                      </a:pPr>
                      <a:r>
                        <a:rPr lang="en-US" sz="1000" b="1" kern="1200" dirty="0" smtClean="0">
                          <a:solidFill>
                            <a:schemeClr val="tx1"/>
                          </a:solidFill>
                          <a:effectLst/>
                          <a:latin typeface="Calibri"/>
                          <a:ea typeface="Times New Roman"/>
                          <a:cs typeface="Times New Roman"/>
                        </a:rPr>
                        <a:t>gives </a:t>
                      </a:r>
                      <a:r>
                        <a:rPr lang="en-US" sz="1000" b="1" kern="1200" dirty="0">
                          <a:solidFill>
                            <a:schemeClr val="tx1"/>
                          </a:solidFill>
                          <a:effectLst/>
                          <a:latin typeface="Calibri"/>
                          <a:ea typeface="Times New Roman"/>
                          <a:cs typeface="Times New Roman"/>
                        </a:rPr>
                        <a:t>essential elements </a:t>
                      </a:r>
                      <a:r>
                        <a:rPr lang="en-US" sz="1000" kern="1200" dirty="0">
                          <a:solidFill>
                            <a:schemeClr val="tx1"/>
                          </a:solidFill>
                          <a:effectLst/>
                          <a:latin typeface="Calibri"/>
                          <a:ea typeface="Times New Roman"/>
                          <a:cs typeface="Times New Roman"/>
                        </a:rPr>
                        <a:t>of a complete interpretation of the </a:t>
                      </a:r>
                      <a:r>
                        <a:rPr lang="en-US" sz="1000" kern="1200" dirty="0" smtClean="0">
                          <a:solidFill>
                            <a:schemeClr val="tx1"/>
                          </a:solidFill>
                          <a:effectLst/>
                          <a:latin typeface="Calibri"/>
                          <a:ea typeface="Times New Roman"/>
                          <a:cs typeface="Times New Roman"/>
                        </a:rPr>
                        <a:t>prompt, which would include a</a:t>
                      </a:r>
                      <a:r>
                        <a:rPr lang="en-US" sz="1000" kern="1200" baseline="0" dirty="0" smtClean="0">
                          <a:solidFill>
                            <a:schemeClr val="tx1"/>
                          </a:solidFill>
                          <a:effectLst/>
                          <a:latin typeface="Calibri"/>
                          <a:ea typeface="Times New Roman"/>
                          <a:cs typeface="Times New Roman"/>
                        </a:rPr>
                        <a:t> specific opinion statement </a:t>
                      </a:r>
                      <a:r>
                        <a:rPr lang="en-US" sz="1000" b="1" i="1" kern="1200" baseline="0" dirty="0" smtClean="0">
                          <a:solidFill>
                            <a:schemeClr val="tx1"/>
                          </a:solidFill>
                          <a:effectLst/>
                          <a:latin typeface="Calibri"/>
                          <a:ea typeface="Times New Roman"/>
                          <a:cs typeface="Times New Roman"/>
                        </a:rPr>
                        <a:t>for or against </a:t>
                      </a:r>
                      <a:r>
                        <a:rPr lang="en-US" sz="1000" kern="1200" baseline="0" dirty="0" smtClean="0">
                          <a:solidFill>
                            <a:schemeClr val="tx1"/>
                          </a:solidFill>
                          <a:effectLst/>
                          <a:latin typeface="Calibri"/>
                          <a:ea typeface="Times New Roman"/>
                          <a:cs typeface="Times New Roman"/>
                        </a:rPr>
                        <a:t>the topic the student </a:t>
                      </a:r>
                      <a:r>
                        <a:rPr lang="en-US" sz="1000" kern="1200" baseline="0" dirty="0" smtClean="0">
                          <a:solidFill>
                            <a:schemeClr val="tx1"/>
                          </a:solidFill>
                          <a:effectLst/>
                          <a:latin typeface="+mn-lt"/>
                          <a:ea typeface="Times New Roman"/>
                          <a:cs typeface="Times New Roman"/>
                        </a:rPr>
                        <a:t>chose</a:t>
                      </a:r>
                      <a:r>
                        <a:rPr lang="en-US" sz="1000" kern="1200" baseline="0" dirty="0" smtClean="0">
                          <a:solidFill>
                            <a:schemeClr val="tx1"/>
                          </a:solidFill>
                          <a:effectLst/>
                          <a:latin typeface="Calibri"/>
                          <a:ea typeface="Times New Roman"/>
                          <a:cs typeface="Times New Roman"/>
                        </a:rPr>
                        <a:t> from the passage </a:t>
                      </a:r>
                      <a:r>
                        <a:rPr lang="en-US" sz="1000" i="1" u="none" kern="1200" baseline="0" dirty="0" smtClean="0">
                          <a:solidFill>
                            <a:schemeClr val="tx1"/>
                          </a:solidFill>
                          <a:effectLst/>
                          <a:latin typeface="Calibri"/>
                          <a:ea typeface="Times New Roman"/>
                          <a:cs typeface="Times New Roman"/>
                        </a:rPr>
                        <a:t>Atmosphere Attire</a:t>
                      </a:r>
                      <a:r>
                        <a:rPr lang="en-US" sz="1000" kern="1200" baseline="0" dirty="0" smtClean="0">
                          <a:solidFill>
                            <a:schemeClr val="tx1"/>
                          </a:solidFill>
                          <a:effectLst/>
                          <a:latin typeface="Calibri"/>
                          <a:ea typeface="Times New Roman"/>
                          <a:cs typeface="Times New Roman"/>
                        </a:rPr>
                        <a:t>  for a science fair project. The opinion statement should list reasons supported by facts and details.  </a:t>
                      </a:r>
                      <a:endParaRPr lang="en-US" sz="1000" dirty="0">
                        <a:solidFill>
                          <a:schemeClr val="tx1"/>
                        </a:solidFill>
                        <a:effectLst/>
                        <a:latin typeface="Calibri"/>
                        <a:ea typeface="Calibri"/>
                        <a:cs typeface="Times New Roman"/>
                      </a:endParaRPr>
                    </a:p>
                    <a:p>
                      <a:pPr marL="228600" marR="0" indent="-228600" algn="l">
                        <a:lnSpc>
                          <a:spcPct val="100000"/>
                        </a:lnSpc>
                        <a:spcBef>
                          <a:spcPts val="0"/>
                        </a:spcBef>
                        <a:spcAft>
                          <a:spcPts val="0"/>
                        </a:spcAft>
                        <a:buFont typeface="Arial" panose="020B0604020202020204" pitchFamily="34" charset="0"/>
                        <a:buChar char="•"/>
                      </a:pPr>
                      <a:r>
                        <a:rPr lang="en-US" sz="1000" b="1" kern="1200" dirty="0" smtClean="0">
                          <a:solidFill>
                            <a:schemeClr val="tx1"/>
                          </a:solidFill>
                          <a:effectLst/>
                          <a:latin typeface="Calibri"/>
                          <a:ea typeface="Times New Roman"/>
                          <a:cs typeface="Times New Roman"/>
                        </a:rPr>
                        <a:t>addresses </a:t>
                      </a:r>
                      <a:r>
                        <a:rPr lang="en-US" sz="1000" b="1" kern="1200" dirty="0">
                          <a:solidFill>
                            <a:schemeClr val="tx1"/>
                          </a:solidFill>
                          <a:effectLst/>
                          <a:latin typeface="Calibri"/>
                          <a:ea typeface="Times New Roman"/>
                          <a:cs typeface="Times New Roman"/>
                        </a:rPr>
                        <a:t>many aspects </a:t>
                      </a:r>
                      <a:r>
                        <a:rPr lang="en-US" sz="1000" kern="1200" dirty="0">
                          <a:solidFill>
                            <a:schemeClr val="tx1"/>
                          </a:solidFill>
                          <a:effectLst/>
                          <a:latin typeface="Calibri"/>
                          <a:ea typeface="Times New Roman"/>
                          <a:cs typeface="Times New Roman"/>
                        </a:rPr>
                        <a:t>of the task and provides sufficient relevant evidence </a:t>
                      </a:r>
                      <a:r>
                        <a:rPr lang="en-US" sz="1000" kern="1200" dirty="0" smtClean="0">
                          <a:solidFill>
                            <a:schemeClr val="tx1"/>
                          </a:solidFill>
                          <a:effectLst/>
                          <a:latin typeface="Calibri"/>
                          <a:ea typeface="Times New Roman"/>
                          <a:cs typeface="Times New Roman"/>
                        </a:rPr>
                        <a:t>includes supporting the reason of the opinion statement using details found explicitly in the text. </a:t>
                      </a:r>
                      <a:r>
                        <a:rPr lang="en-US" sz="1000" kern="1200" baseline="0" dirty="0" smtClean="0">
                          <a:solidFill>
                            <a:schemeClr val="tx1"/>
                          </a:solidFill>
                          <a:effectLst/>
                          <a:latin typeface="Calibri"/>
                          <a:ea typeface="Times New Roman"/>
                          <a:cs typeface="Times New Roman"/>
                        </a:rPr>
                        <a:t> First, an opinion statement should be written followed by reasons. Secondly, facts and details should support the opinion.   An example of an opinion statement and reason would be: “The student in the text chose a good topic for the Science Fair, because the student was interested in the topic.”   Another example of an opinion statement followed by a reason would be: “The student did not choose a good topic for the Science Fair because no one has ever heard of Atmosphere Attire.”  Any opinion is valid </a:t>
                      </a:r>
                      <a:r>
                        <a:rPr lang="en-US" sz="1000" b="1" kern="1200" baseline="0" dirty="0" smtClean="0">
                          <a:solidFill>
                            <a:schemeClr val="tx1"/>
                          </a:solidFill>
                          <a:effectLst/>
                          <a:latin typeface="Calibri"/>
                          <a:ea typeface="Times New Roman"/>
                          <a:cs typeface="Times New Roman"/>
                        </a:rPr>
                        <a:t>IF</a:t>
                      </a:r>
                      <a:r>
                        <a:rPr lang="en-US" sz="1000" kern="1200" baseline="0" dirty="0" smtClean="0">
                          <a:solidFill>
                            <a:schemeClr val="tx1"/>
                          </a:solidFill>
                          <a:effectLst/>
                          <a:latin typeface="Calibri"/>
                          <a:ea typeface="Times New Roman"/>
                          <a:cs typeface="Times New Roman"/>
                        </a:rPr>
                        <a:t> it can be supported with enough evidence from the text, not </a:t>
                      </a:r>
                      <a:r>
                        <a:rPr lang="en-US" sz="1000" b="1" kern="1200" baseline="0" dirty="0" smtClean="0">
                          <a:solidFill>
                            <a:schemeClr val="tx1"/>
                          </a:solidFill>
                          <a:effectLst/>
                          <a:latin typeface="Calibri"/>
                          <a:ea typeface="Times New Roman"/>
                          <a:cs typeface="Times New Roman"/>
                        </a:rPr>
                        <a:t>just</a:t>
                      </a:r>
                      <a:r>
                        <a:rPr lang="en-US" sz="1000" kern="1200" baseline="0" dirty="0" smtClean="0">
                          <a:solidFill>
                            <a:schemeClr val="tx1"/>
                          </a:solidFill>
                          <a:effectLst/>
                          <a:latin typeface="Calibri"/>
                          <a:ea typeface="Times New Roman"/>
                          <a:cs typeface="Times New Roman"/>
                        </a:rPr>
                        <a:t> opinion.</a:t>
                      </a:r>
                    </a:p>
                    <a:p>
                      <a:pPr marL="228600" marR="0" indent="-228600" algn="l">
                        <a:lnSpc>
                          <a:spcPct val="100000"/>
                        </a:lnSpc>
                        <a:spcBef>
                          <a:spcPts val="0"/>
                        </a:spcBef>
                        <a:spcAft>
                          <a:spcPts val="0"/>
                        </a:spcAft>
                        <a:buFont typeface="Arial" panose="020B0604020202020204" pitchFamily="34" charset="0"/>
                        <a:buChar char="•"/>
                      </a:pPr>
                      <a:r>
                        <a:rPr lang="en-US" sz="1000" b="1" kern="1200" dirty="0" smtClean="0">
                          <a:solidFill>
                            <a:schemeClr val="tx1"/>
                          </a:solidFill>
                          <a:effectLst/>
                          <a:latin typeface="Calibri"/>
                          <a:ea typeface="Times New Roman"/>
                          <a:cs typeface="Times New Roman"/>
                        </a:rPr>
                        <a:t>is </a:t>
                      </a:r>
                      <a:r>
                        <a:rPr lang="en-US" sz="1000" b="1" kern="1200" dirty="0">
                          <a:solidFill>
                            <a:schemeClr val="tx1"/>
                          </a:solidFill>
                          <a:effectLst/>
                          <a:latin typeface="Calibri"/>
                          <a:ea typeface="Times New Roman"/>
                          <a:cs typeface="Times New Roman"/>
                        </a:rPr>
                        <a:t>focused and organized</a:t>
                      </a:r>
                      <a:r>
                        <a:rPr lang="en-US" sz="1000" kern="1200" dirty="0">
                          <a:solidFill>
                            <a:schemeClr val="tx1"/>
                          </a:solidFill>
                          <a:effectLst/>
                          <a:latin typeface="Calibri"/>
                          <a:ea typeface="Times New Roman"/>
                          <a:cs typeface="Times New Roman"/>
                        </a:rPr>
                        <a:t>, consistently addressing the purpose, audience, and </a:t>
                      </a:r>
                      <a:r>
                        <a:rPr lang="en-US" sz="1000" kern="1200" dirty="0" smtClean="0">
                          <a:solidFill>
                            <a:schemeClr val="tx1"/>
                          </a:solidFill>
                          <a:effectLst/>
                          <a:latin typeface="Calibri"/>
                          <a:ea typeface="Times New Roman"/>
                          <a:cs typeface="Times New Roman"/>
                        </a:rPr>
                        <a:t>task which is</a:t>
                      </a:r>
                      <a:r>
                        <a:rPr lang="en-US" sz="1000" kern="1200" baseline="0" dirty="0" smtClean="0">
                          <a:solidFill>
                            <a:schemeClr val="tx1"/>
                          </a:solidFill>
                          <a:effectLst/>
                          <a:latin typeface="Calibri"/>
                          <a:ea typeface="Times New Roman"/>
                          <a:cs typeface="Times New Roman"/>
                        </a:rPr>
                        <a:t> providing reasons to support an opinion.  Facts and details supporting a positive opinion could include the reasons as (1) the student had read about space and Neil Armstrong,  (2) three sources were available about the topic, (3) enough information was gathered to write about the topic.  A negative opinion could include the reasons as (1) it is a difficult topic for the 5</a:t>
                      </a:r>
                      <a:r>
                        <a:rPr lang="en-US" sz="1000" kern="1200" baseline="30000" dirty="0" smtClean="0">
                          <a:solidFill>
                            <a:schemeClr val="tx1"/>
                          </a:solidFill>
                          <a:effectLst/>
                          <a:latin typeface="Calibri"/>
                          <a:ea typeface="Times New Roman"/>
                          <a:cs typeface="Times New Roman"/>
                        </a:rPr>
                        <a:t>th</a:t>
                      </a:r>
                      <a:r>
                        <a:rPr lang="en-US" sz="1000" kern="1200" baseline="0" dirty="0" smtClean="0">
                          <a:solidFill>
                            <a:schemeClr val="tx1"/>
                          </a:solidFill>
                          <a:effectLst/>
                          <a:latin typeface="Calibri"/>
                          <a:ea typeface="Times New Roman"/>
                          <a:cs typeface="Times New Roman"/>
                        </a:rPr>
                        <a:t> grade, (2) the information did not make sense to the reader (an opinion but could be valid) and (3) the student didn’t really prove people could survive in different atmospheres.</a:t>
                      </a:r>
                      <a:endParaRPr lang="en-US" sz="1000" dirty="0">
                        <a:solidFill>
                          <a:schemeClr val="tx1"/>
                        </a:solidFill>
                        <a:effectLst/>
                        <a:latin typeface="Calibri"/>
                        <a:ea typeface="Calibri"/>
                        <a:cs typeface="Times New Roman"/>
                      </a:endParaRPr>
                    </a:p>
                    <a:p>
                      <a:pPr marL="228600" marR="0" indent="-228600" algn="l">
                        <a:lnSpc>
                          <a:spcPct val="100000"/>
                        </a:lnSpc>
                        <a:spcBef>
                          <a:spcPts val="0"/>
                        </a:spcBef>
                        <a:spcAft>
                          <a:spcPts val="0"/>
                        </a:spcAft>
                        <a:buFont typeface="Arial" panose="020B0604020202020204" pitchFamily="34" charset="0"/>
                        <a:buChar char="•"/>
                      </a:pPr>
                      <a:r>
                        <a:rPr lang="en-US" sz="1000" b="1" kern="1200" dirty="0" smtClean="0">
                          <a:solidFill>
                            <a:schemeClr val="tx1"/>
                          </a:solidFill>
                          <a:effectLst/>
                          <a:latin typeface="Calibri"/>
                          <a:ea typeface="Times New Roman"/>
                          <a:cs typeface="Times New Roman"/>
                        </a:rPr>
                        <a:t>includes</a:t>
                      </a:r>
                      <a:r>
                        <a:rPr lang="en-US" sz="1000" kern="1200" dirty="0" smtClean="0">
                          <a:solidFill>
                            <a:schemeClr val="tx1"/>
                          </a:solidFill>
                          <a:effectLst/>
                          <a:latin typeface="Calibri"/>
                          <a:ea typeface="Times New Roman"/>
                          <a:cs typeface="Times New Roman"/>
                        </a:rPr>
                        <a:t> sentences </a:t>
                      </a:r>
                      <a:r>
                        <a:rPr lang="en-US" sz="1000" kern="1200" dirty="0">
                          <a:solidFill>
                            <a:schemeClr val="tx1"/>
                          </a:solidFill>
                          <a:effectLst/>
                          <a:latin typeface="Calibri"/>
                          <a:ea typeface="Times New Roman"/>
                          <a:cs typeface="Times New Roman"/>
                        </a:rPr>
                        <a:t>of varied length and </a:t>
                      </a:r>
                      <a:r>
                        <a:rPr lang="en-US" sz="1000" kern="1200" dirty="0" smtClean="0">
                          <a:solidFill>
                            <a:schemeClr val="tx1"/>
                          </a:solidFill>
                          <a:effectLst/>
                          <a:latin typeface="Calibri"/>
                          <a:ea typeface="Times New Roman"/>
                          <a:cs typeface="Times New Roman"/>
                        </a:rPr>
                        <a:t>structure as needed to express the opinion adequately.</a:t>
                      </a:r>
                      <a:endParaRPr lang="en-US" sz="1000" dirty="0">
                        <a:solidFill>
                          <a:schemeClr val="tx1"/>
                        </a:solidFill>
                        <a:effectLst/>
                        <a:latin typeface="Calibri"/>
                        <a:ea typeface="Calibri"/>
                        <a:cs typeface="Times New Roman"/>
                      </a:endParaRPr>
                    </a:p>
                  </a:txBody>
                  <a:tcPr marL="68495" marR="68495" marT="923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marL="0" marR="0" algn="l">
                        <a:lnSpc>
                          <a:spcPct val="115000"/>
                        </a:lnSpc>
                        <a:spcBef>
                          <a:spcPts val="0"/>
                        </a:spcBef>
                        <a:spcAft>
                          <a:spcPts val="0"/>
                        </a:spcAft>
                      </a:pPr>
                      <a:endParaRPr lang="en-US" sz="1000">
                        <a:effectLst/>
                        <a:latin typeface="Calibri"/>
                        <a:ea typeface="Calibri"/>
                        <a:cs typeface="Times New Roman"/>
                      </a:endParaRPr>
                    </a:p>
                  </a:txBody>
                  <a:tcPr marL="60437" marR="60437" marT="839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73933">
                <a:tc>
                  <a:txBody>
                    <a:bodyPr/>
                    <a:lstStyle/>
                    <a:p>
                      <a:pPr marL="0" marR="0" algn="ctr">
                        <a:lnSpc>
                          <a:spcPct val="100000"/>
                        </a:lnSpc>
                        <a:spcBef>
                          <a:spcPts val="0"/>
                        </a:spcBef>
                        <a:spcAft>
                          <a:spcPts val="0"/>
                        </a:spcAft>
                      </a:pPr>
                      <a:r>
                        <a:rPr lang="en-US" sz="2600" b="1" dirty="0" smtClean="0">
                          <a:effectLst/>
                          <a:latin typeface="Calibri"/>
                          <a:ea typeface="Times New Roman"/>
                          <a:cs typeface="Times New Roman"/>
                        </a:rPr>
                        <a:t>3</a:t>
                      </a:r>
                      <a:endParaRPr lang="en-US" sz="2600" b="1" dirty="0">
                        <a:effectLst/>
                        <a:latin typeface="Calibri"/>
                        <a:ea typeface="Times New Roman"/>
                        <a:cs typeface="Times New Roman"/>
                      </a:endParaRPr>
                    </a:p>
                  </a:txBody>
                  <a:tcPr marL="77724" marR="77724" marT="104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n-US" sz="950" i="1" dirty="0" smtClean="0">
                          <a:effectLst/>
                          <a:latin typeface="+mn-lt"/>
                          <a:ea typeface="Times New Roman"/>
                          <a:cs typeface="Times New Roman"/>
                        </a:rPr>
                        <a:t>Student gives a proficient response by stating a </a:t>
                      </a:r>
                      <a:r>
                        <a:rPr lang="en-US" sz="950" b="1" i="1" dirty="0" smtClean="0">
                          <a:effectLst/>
                          <a:latin typeface="+mn-lt"/>
                          <a:ea typeface="Times New Roman"/>
                          <a:cs typeface="Times New Roman"/>
                        </a:rPr>
                        <a:t>definite opinion</a:t>
                      </a:r>
                      <a:r>
                        <a:rPr lang="en-US" sz="950" b="1" i="1" baseline="0" dirty="0" smtClean="0">
                          <a:effectLst/>
                          <a:latin typeface="+mn-lt"/>
                          <a:ea typeface="Times New Roman"/>
                          <a:cs typeface="Times New Roman"/>
                        </a:rPr>
                        <a:t> (essential element) </a:t>
                      </a:r>
                      <a:r>
                        <a:rPr lang="en-US" sz="950" b="0" i="1" baseline="0" dirty="0" smtClean="0">
                          <a:effectLst/>
                          <a:latin typeface="+mn-lt"/>
                          <a:ea typeface="Times New Roman"/>
                          <a:cs typeface="Times New Roman"/>
                        </a:rPr>
                        <a:t>about</a:t>
                      </a:r>
                      <a:r>
                        <a:rPr lang="en-US" sz="950" b="1" i="1" baseline="0" dirty="0" smtClean="0">
                          <a:effectLst/>
                          <a:latin typeface="+mn-lt"/>
                          <a:ea typeface="Times New Roman"/>
                          <a:cs typeface="Times New Roman"/>
                        </a:rPr>
                        <a:t> </a:t>
                      </a:r>
                      <a:r>
                        <a:rPr lang="en-US" sz="950" b="0" i="1" baseline="0" dirty="0" smtClean="0">
                          <a:effectLst/>
                          <a:latin typeface="+mn-lt"/>
                          <a:ea typeface="Times New Roman"/>
                          <a:cs typeface="Times New Roman"/>
                        </a:rPr>
                        <a:t>the topic of the science fair project </a:t>
                      </a:r>
                      <a:r>
                        <a:rPr lang="en-US" sz="950" i="1" baseline="0" dirty="0" smtClean="0">
                          <a:effectLst/>
                          <a:latin typeface="+mn-lt"/>
                          <a:ea typeface="Times New Roman"/>
                          <a:cs typeface="Times New Roman"/>
                        </a:rPr>
                        <a:t>supported by reasons (</a:t>
                      </a:r>
                      <a:r>
                        <a:rPr lang="en-US" sz="950" b="1" i="1" baseline="0" dirty="0" smtClean="0">
                          <a:effectLst/>
                          <a:latin typeface="+mn-lt"/>
                          <a:ea typeface="Times New Roman"/>
                          <a:cs typeface="Times New Roman"/>
                        </a:rPr>
                        <a:t>many aspects</a:t>
                      </a:r>
                      <a:r>
                        <a:rPr lang="en-US" sz="950" i="1" baseline="0" dirty="0" smtClean="0">
                          <a:effectLst/>
                          <a:latin typeface="+mn-lt"/>
                          <a:ea typeface="Times New Roman"/>
                          <a:cs typeface="Times New Roman"/>
                        </a:rPr>
                        <a:t>) specific to the opinion and consistently addressing the purpose (</a:t>
                      </a:r>
                      <a:r>
                        <a:rPr lang="en-US" sz="950" b="1" i="1" baseline="0" dirty="0" smtClean="0">
                          <a:effectLst/>
                          <a:latin typeface="+mn-lt"/>
                          <a:ea typeface="Times New Roman"/>
                          <a:cs typeface="Times New Roman"/>
                        </a:rPr>
                        <a:t>focused and organized</a:t>
                      </a:r>
                      <a:r>
                        <a:rPr lang="en-US" sz="950" i="1" baseline="0" dirty="0" smtClean="0">
                          <a:effectLst/>
                          <a:latin typeface="+mn-lt"/>
                          <a:ea typeface="Times New Roman"/>
                          <a:cs typeface="Times New Roman"/>
                        </a:rPr>
                        <a:t>).</a:t>
                      </a:r>
                    </a:p>
                    <a:p>
                      <a:pPr marL="0" marR="0" indent="0" algn="l" defTabSz="1018809" rtl="0" eaLnBrk="1" fontAlgn="auto" latinLnBrk="0" hangingPunct="1">
                        <a:lnSpc>
                          <a:spcPct val="100000"/>
                        </a:lnSpc>
                        <a:spcBef>
                          <a:spcPts val="0"/>
                        </a:spcBef>
                        <a:spcAft>
                          <a:spcPts val="0"/>
                        </a:spcAft>
                        <a:buClrTx/>
                        <a:buSzTx/>
                        <a:buFontTx/>
                        <a:buNone/>
                        <a:tabLst/>
                        <a:defRPr/>
                      </a:pPr>
                      <a:r>
                        <a:rPr lang="en-US" sz="1000" i="1" baseline="0" dirty="0" smtClean="0">
                          <a:effectLst/>
                          <a:latin typeface="+mn-lt"/>
                          <a:ea typeface="Times New Roman"/>
                          <a:cs typeface="Times New Roman"/>
                        </a:rPr>
                        <a:t>Atmosphere Attire </a:t>
                      </a:r>
                      <a:r>
                        <a:rPr lang="en-US" sz="1000" i="0" baseline="0" dirty="0" smtClean="0">
                          <a:effectLst/>
                          <a:latin typeface="+mn-lt"/>
                          <a:ea typeface="Times New Roman"/>
                          <a:cs typeface="Times New Roman"/>
                        </a:rPr>
                        <a:t>is a good topic for a science fair project for several reasons. First of all, it is unique. I have never heard of a science fair project about atmosphere attire, so it grabs your attention.  Another reason I feel it’s a good topic is that there are many available resources about Earth’s atmosphere.  The student in the passage had three sources and researched facts about the different layers of the atmosphere.  Finally, the subject of attire was addressed throughout all of the research.</a:t>
                      </a:r>
                    </a:p>
                  </a:txBody>
                  <a:tcPr marL="77724" marR="77724" marT="104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816683">
                <a:tc>
                  <a:txBody>
                    <a:bodyPr/>
                    <a:lstStyle/>
                    <a:p>
                      <a:pPr algn="ctr">
                        <a:lnSpc>
                          <a:spcPct val="100000"/>
                        </a:lnSpc>
                        <a:spcAft>
                          <a:spcPts val="0"/>
                        </a:spcAft>
                      </a:pPr>
                      <a:r>
                        <a:rPr lang="en-US" sz="2600" b="1" dirty="0" smtClean="0">
                          <a:effectLst/>
                          <a:latin typeface="Calibri"/>
                        </a:rPr>
                        <a:t>2</a:t>
                      </a:r>
                      <a:endParaRPr lang="en-US" sz="2600" b="1" dirty="0">
                        <a:effectLst/>
                        <a:latin typeface="Calibri"/>
                      </a:endParaRPr>
                    </a:p>
                  </a:txBody>
                  <a:tcPr marL="77724" marR="77724" marT="104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n-US" sz="950" i="1" dirty="0" smtClean="0">
                          <a:effectLst/>
                          <a:latin typeface="+mn-lt"/>
                          <a:ea typeface="Times New Roman"/>
                          <a:cs typeface="Times New Roman"/>
                        </a:rPr>
                        <a:t>Student gives a partial response by stating a </a:t>
                      </a:r>
                      <a:r>
                        <a:rPr lang="en-US" sz="950" b="1" i="1" dirty="0" smtClean="0">
                          <a:effectLst/>
                          <a:latin typeface="+mn-lt"/>
                          <a:ea typeface="Times New Roman"/>
                          <a:cs typeface="Times New Roman"/>
                        </a:rPr>
                        <a:t>definite opinion</a:t>
                      </a:r>
                      <a:r>
                        <a:rPr lang="en-US" sz="950" b="1" i="1" baseline="0" dirty="0" smtClean="0">
                          <a:effectLst/>
                          <a:latin typeface="+mn-lt"/>
                          <a:ea typeface="Times New Roman"/>
                          <a:cs typeface="Times New Roman"/>
                        </a:rPr>
                        <a:t> (essential element) </a:t>
                      </a:r>
                      <a:r>
                        <a:rPr lang="en-US" sz="950" b="0" i="1" baseline="0" dirty="0" smtClean="0">
                          <a:effectLst/>
                          <a:latin typeface="+mn-lt"/>
                          <a:ea typeface="Times New Roman"/>
                          <a:cs typeface="Times New Roman"/>
                        </a:rPr>
                        <a:t>about</a:t>
                      </a:r>
                      <a:r>
                        <a:rPr lang="en-US" sz="950" b="1" i="1" baseline="0" dirty="0" smtClean="0">
                          <a:effectLst/>
                          <a:latin typeface="+mn-lt"/>
                          <a:ea typeface="Times New Roman"/>
                          <a:cs typeface="Times New Roman"/>
                        </a:rPr>
                        <a:t> </a:t>
                      </a:r>
                      <a:r>
                        <a:rPr lang="en-US" sz="950" b="0" i="1" baseline="0" dirty="0" smtClean="0">
                          <a:effectLst/>
                          <a:latin typeface="+mn-lt"/>
                          <a:ea typeface="Times New Roman"/>
                          <a:cs typeface="Times New Roman"/>
                        </a:rPr>
                        <a:t>the topic of the science fair project </a:t>
                      </a:r>
                      <a:r>
                        <a:rPr lang="en-US" sz="950" i="1" baseline="0" dirty="0" smtClean="0">
                          <a:effectLst/>
                          <a:latin typeface="+mn-lt"/>
                          <a:ea typeface="Times New Roman"/>
                          <a:cs typeface="Times New Roman"/>
                        </a:rPr>
                        <a:t>supported by some reasons (</a:t>
                      </a:r>
                      <a:r>
                        <a:rPr lang="en-US" sz="950" b="1" i="1" baseline="0" dirty="0" smtClean="0">
                          <a:effectLst/>
                          <a:latin typeface="+mn-lt"/>
                          <a:ea typeface="Times New Roman"/>
                          <a:cs typeface="Times New Roman"/>
                        </a:rPr>
                        <a:t>some aspects</a:t>
                      </a:r>
                      <a:r>
                        <a:rPr lang="en-US" sz="950" i="1" baseline="0" dirty="0" smtClean="0">
                          <a:effectLst/>
                          <a:latin typeface="+mn-lt"/>
                          <a:ea typeface="Times New Roman"/>
                          <a:cs typeface="Times New Roman"/>
                        </a:rPr>
                        <a:t>) specific to the opinion and consistently addressing the purpose (</a:t>
                      </a:r>
                      <a:r>
                        <a:rPr lang="en-US" sz="950" b="1" i="1" baseline="0" dirty="0" smtClean="0">
                          <a:effectLst/>
                          <a:latin typeface="+mn-lt"/>
                          <a:ea typeface="Times New Roman"/>
                          <a:cs typeface="Times New Roman"/>
                        </a:rPr>
                        <a:t>focused and organized</a:t>
                      </a:r>
                      <a:r>
                        <a:rPr lang="en-US" sz="950" i="1" baseline="0" dirty="0" smtClean="0">
                          <a:effectLst/>
                          <a:latin typeface="+mn-lt"/>
                          <a:ea typeface="Times New Roman"/>
                          <a:cs typeface="Times New Roman"/>
                        </a:rPr>
                        <a:t>).</a:t>
                      </a:r>
                    </a:p>
                    <a:p>
                      <a:pPr marL="0" marR="0" indent="0" algn="l" defTabSz="1018809" rtl="0" eaLnBrk="1" fontAlgn="auto" latinLnBrk="0" hangingPunct="1">
                        <a:lnSpc>
                          <a:spcPct val="100000"/>
                        </a:lnSpc>
                        <a:spcBef>
                          <a:spcPts val="0"/>
                        </a:spcBef>
                        <a:spcAft>
                          <a:spcPts val="0"/>
                        </a:spcAft>
                        <a:buClrTx/>
                        <a:buSzTx/>
                        <a:buFontTx/>
                        <a:buNone/>
                        <a:tabLst/>
                        <a:defRPr/>
                      </a:pPr>
                      <a:r>
                        <a:rPr lang="en-US" sz="1000" i="0" baseline="0" dirty="0" smtClean="0">
                          <a:effectLst/>
                          <a:latin typeface="+mn-lt"/>
                          <a:ea typeface="Times New Roman"/>
                          <a:cs typeface="Times New Roman"/>
                        </a:rPr>
                        <a:t>Atmosphere Attire is not a good title for a science fair project because it is too weird.  By that I mean no one can really go and live in different atmosphere or even buy clothes like the student is saying.  I feel it is too make-believe. Like who would really live in a self-propelled space suit?  Probably only astronauts.</a:t>
                      </a:r>
                    </a:p>
                  </a:txBody>
                  <a:tcPr marL="77724" marR="77724" marT="104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94044">
                <a:tc>
                  <a:txBody>
                    <a:bodyPr/>
                    <a:lstStyle/>
                    <a:p>
                      <a:pPr algn="ctr">
                        <a:lnSpc>
                          <a:spcPct val="100000"/>
                        </a:lnSpc>
                        <a:spcAft>
                          <a:spcPts val="0"/>
                        </a:spcAft>
                      </a:pPr>
                      <a:r>
                        <a:rPr lang="en-US" sz="2600" b="1" dirty="0" smtClean="0">
                          <a:effectLst/>
                          <a:latin typeface="Calibri"/>
                        </a:rPr>
                        <a:t>1</a:t>
                      </a:r>
                      <a:endParaRPr lang="en-US" sz="2600" b="1" dirty="0">
                        <a:effectLst/>
                        <a:latin typeface="Calibri"/>
                      </a:endParaRPr>
                    </a:p>
                  </a:txBody>
                  <a:tcPr marL="77724" marR="77724" marT="104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n-US" sz="950" i="1" dirty="0" smtClean="0">
                          <a:effectLst/>
                          <a:latin typeface="+mn-lt"/>
                          <a:ea typeface="Times New Roman"/>
                          <a:cs typeface="Times New Roman"/>
                        </a:rPr>
                        <a:t>Student gives a minimal response by stating a vague </a:t>
                      </a:r>
                      <a:r>
                        <a:rPr lang="en-US" sz="950" b="1" i="1" dirty="0" smtClean="0">
                          <a:effectLst/>
                          <a:latin typeface="+mn-lt"/>
                          <a:ea typeface="Times New Roman"/>
                          <a:cs typeface="Times New Roman"/>
                        </a:rPr>
                        <a:t>opinion</a:t>
                      </a:r>
                      <a:r>
                        <a:rPr lang="en-US" sz="950" b="1" i="1" baseline="0" dirty="0" smtClean="0">
                          <a:effectLst/>
                          <a:latin typeface="+mn-lt"/>
                          <a:ea typeface="Times New Roman"/>
                          <a:cs typeface="Times New Roman"/>
                        </a:rPr>
                        <a:t> (essential element) </a:t>
                      </a:r>
                      <a:r>
                        <a:rPr lang="en-US" sz="950" b="0" i="1" baseline="0" dirty="0" smtClean="0">
                          <a:effectLst/>
                          <a:latin typeface="+mn-lt"/>
                          <a:ea typeface="Times New Roman"/>
                          <a:cs typeface="Times New Roman"/>
                        </a:rPr>
                        <a:t>about</a:t>
                      </a:r>
                      <a:r>
                        <a:rPr lang="en-US" sz="950" b="1" i="1" baseline="0" dirty="0" smtClean="0">
                          <a:effectLst/>
                          <a:latin typeface="+mn-lt"/>
                          <a:ea typeface="Times New Roman"/>
                          <a:cs typeface="Times New Roman"/>
                        </a:rPr>
                        <a:t> </a:t>
                      </a:r>
                      <a:r>
                        <a:rPr lang="en-US" sz="950" b="0" i="1" baseline="0" dirty="0" smtClean="0">
                          <a:effectLst/>
                          <a:latin typeface="+mn-lt"/>
                          <a:ea typeface="Times New Roman"/>
                          <a:cs typeface="Times New Roman"/>
                        </a:rPr>
                        <a:t>the topic of the science fair project but not </a:t>
                      </a:r>
                      <a:r>
                        <a:rPr lang="en-US" sz="950" i="1" baseline="0" dirty="0" smtClean="0">
                          <a:effectLst/>
                          <a:latin typeface="+mn-lt"/>
                          <a:ea typeface="Times New Roman"/>
                          <a:cs typeface="Times New Roman"/>
                        </a:rPr>
                        <a:t>supported by reasons (</a:t>
                      </a:r>
                      <a:r>
                        <a:rPr lang="en-US" sz="950" b="1" i="1" baseline="0" dirty="0" smtClean="0">
                          <a:effectLst/>
                          <a:latin typeface="+mn-lt"/>
                          <a:ea typeface="Times New Roman"/>
                          <a:cs typeface="Times New Roman"/>
                        </a:rPr>
                        <a:t>aspects</a:t>
                      </a:r>
                      <a:r>
                        <a:rPr lang="en-US" sz="950" i="1" baseline="0" dirty="0" smtClean="0">
                          <a:effectLst/>
                          <a:latin typeface="+mn-lt"/>
                          <a:ea typeface="Times New Roman"/>
                          <a:cs typeface="Times New Roman"/>
                        </a:rPr>
                        <a:t>) specific to the opinion and consistently addressing the purpose (</a:t>
                      </a:r>
                      <a:r>
                        <a:rPr lang="en-US" sz="950" b="1" i="1" baseline="0" dirty="0" smtClean="0">
                          <a:effectLst/>
                          <a:latin typeface="+mn-lt"/>
                          <a:ea typeface="Times New Roman"/>
                          <a:cs typeface="Times New Roman"/>
                        </a:rPr>
                        <a:t>focused and organized</a:t>
                      </a:r>
                      <a:r>
                        <a:rPr lang="en-US" sz="950" i="1" baseline="0" dirty="0" smtClean="0">
                          <a:effectLst/>
                          <a:latin typeface="+mn-lt"/>
                          <a:ea typeface="Times New Roman"/>
                          <a:cs typeface="Times New Roman"/>
                        </a:rPr>
                        <a:t>).</a:t>
                      </a:r>
                    </a:p>
                    <a:p>
                      <a:pPr marL="0" marR="0" indent="0" algn="l" defTabSz="1018809" rtl="0" eaLnBrk="1" fontAlgn="auto" latinLnBrk="0" hangingPunct="1">
                        <a:lnSpc>
                          <a:spcPct val="100000"/>
                        </a:lnSpc>
                        <a:spcBef>
                          <a:spcPts val="0"/>
                        </a:spcBef>
                        <a:spcAft>
                          <a:spcPts val="0"/>
                        </a:spcAft>
                        <a:buClrTx/>
                        <a:buSzTx/>
                        <a:buFontTx/>
                        <a:buNone/>
                        <a:tabLst/>
                        <a:defRPr/>
                      </a:pPr>
                      <a:r>
                        <a:rPr lang="en-US" sz="1000" i="0" baseline="0" dirty="0" smtClean="0">
                          <a:effectLst/>
                          <a:latin typeface="+mn-lt"/>
                          <a:ea typeface="Times New Roman"/>
                          <a:cs typeface="Times New Roman"/>
                        </a:rPr>
                        <a:t>I liked the science fair project because it would be fun to live in outer space and wear different kinds of apparel.  I learned a lot when I read about it.</a:t>
                      </a:r>
                    </a:p>
                  </a:txBody>
                  <a:tcPr marL="77724" marR="77724" marT="104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a:txBody>
                    <a:bodyPr/>
                    <a:lstStyle/>
                    <a:p>
                      <a:pPr algn="ctr">
                        <a:lnSpc>
                          <a:spcPct val="100000"/>
                        </a:lnSpc>
                        <a:spcAft>
                          <a:spcPts val="0"/>
                        </a:spcAft>
                      </a:pPr>
                      <a:r>
                        <a:rPr lang="en-US" sz="2600" b="1" dirty="0" smtClean="0">
                          <a:effectLst/>
                          <a:latin typeface="Calibri"/>
                        </a:rPr>
                        <a:t>0</a:t>
                      </a:r>
                      <a:endParaRPr lang="en-US" sz="2600" b="1" dirty="0">
                        <a:effectLst/>
                        <a:latin typeface="Calibri"/>
                      </a:endParaRPr>
                    </a:p>
                  </a:txBody>
                  <a:tcPr marL="77724" marR="77724" marT="1047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n-US" sz="950" i="1" dirty="0" smtClean="0">
                          <a:effectLst/>
                          <a:latin typeface="+mn-lt"/>
                          <a:ea typeface="Times New Roman"/>
                          <a:cs typeface="Times New Roman"/>
                        </a:rPr>
                        <a:t>Student gives a no </a:t>
                      </a:r>
                      <a:r>
                        <a:rPr lang="en-US" sz="950" b="1" i="1" dirty="0" smtClean="0">
                          <a:effectLst/>
                          <a:latin typeface="+mn-lt"/>
                          <a:ea typeface="Times New Roman"/>
                          <a:cs typeface="Times New Roman"/>
                        </a:rPr>
                        <a:t>opinion</a:t>
                      </a:r>
                      <a:r>
                        <a:rPr lang="en-US" sz="950" b="1" i="1" baseline="0" dirty="0" smtClean="0">
                          <a:effectLst/>
                          <a:latin typeface="+mn-lt"/>
                          <a:ea typeface="Times New Roman"/>
                          <a:cs typeface="Times New Roman"/>
                        </a:rPr>
                        <a:t> (essential element) </a:t>
                      </a:r>
                      <a:r>
                        <a:rPr lang="en-US" sz="950" b="0" i="1" baseline="0" dirty="0" smtClean="0">
                          <a:effectLst/>
                          <a:latin typeface="+mn-lt"/>
                          <a:ea typeface="Times New Roman"/>
                          <a:cs typeface="Times New Roman"/>
                        </a:rPr>
                        <a:t>about</a:t>
                      </a:r>
                      <a:r>
                        <a:rPr lang="en-US" sz="950" b="1" i="1" baseline="0" dirty="0" smtClean="0">
                          <a:effectLst/>
                          <a:latin typeface="+mn-lt"/>
                          <a:ea typeface="Times New Roman"/>
                          <a:cs typeface="Times New Roman"/>
                        </a:rPr>
                        <a:t> </a:t>
                      </a:r>
                      <a:r>
                        <a:rPr lang="en-US" sz="950" i="1" baseline="0" dirty="0" smtClean="0">
                          <a:effectLst/>
                          <a:latin typeface="+mn-lt"/>
                          <a:ea typeface="Times New Roman"/>
                          <a:cs typeface="Times New Roman"/>
                        </a:rPr>
                        <a:t>the topic of the science fair project.</a:t>
                      </a:r>
                    </a:p>
                    <a:p>
                      <a:pPr marL="0" marR="0" indent="0" algn="l" defTabSz="1018809" rtl="0" eaLnBrk="1" fontAlgn="auto" latinLnBrk="0" hangingPunct="1">
                        <a:lnSpc>
                          <a:spcPct val="100000"/>
                        </a:lnSpc>
                        <a:spcBef>
                          <a:spcPts val="0"/>
                        </a:spcBef>
                        <a:spcAft>
                          <a:spcPts val="0"/>
                        </a:spcAft>
                        <a:buClrTx/>
                        <a:buSzTx/>
                        <a:buFontTx/>
                        <a:buNone/>
                        <a:tabLst/>
                        <a:defRPr/>
                      </a:pPr>
                      <a:r>
                        <a:rPr lang="en-US" sz="1000" i="0" baseline="0" dirty="0" smtClean="0">
                          <a:effectLst/>
                          <a:latin typeface="+mn-lt"/>
                          <a:ea typeface="Times New Roman"/>
                          <a:cs typeface="Times New Roman"/>
                        </a:rPr>
                        <a:t>A science fair project could also be about animals or minerals.</a:t>
                      </a:r>
                    </a:p>
                  </a:txBody>
                  <a:tcPr marL="77724" marR="77724" marT="104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29605506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14</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823123605"/>
              </p:ext>
            </p:extLst>
          </p:nvPr>
        </p:nvGraphicFramePr>
        <p:xfrm>
          <a:off x="323850" y="609600"/>
          <a:ext cx="7189470" cy="7657883"/>
        </p:xfrm>
        <a:graphic>
          <a:graphicData uri="http://schemas.openxmlformats.org/drawingml/2006/table">
            <a:tbl>
              <a:tblPr firstRow="1" bandRow="1">
                <a:effectLst>
                  <a:innerShdw blurRad="114300">
                    <a:prstClr val="black"/>
                  </a:innerShdw>
                </a:effectLst>
                <a:tableStyleId>{5C22544A-7EE6-4342-B048-85BDC9FD1C3A}</a:tableStyleId>
              </a:tblPr>
              <a:tblGrid>
                <a:gridCol w="6534150"/>
                <a:gridCol w="655320"/>
              </a:tblGrid>
              <a:tr h="319315">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400" b="1" u="none" baseline="0" dirty="0" smtClean="0">
                          <a:solidFill>
                            <a:schemeClr val="tx1"/>
                          </a:solidFill>
                          <a:effectLst/>
                        </a:rPr>
                        <a:t>Grade 5, Quarter 1 Pre-Assessment Selected Response Answer Key</a:t>
                      </a:r>
                    </a:p>
                  </a:txBody>
                  <a:tcPr marL="97155" marR="97155" marT="47897" marB="47897" anchor="ctr">
                    <a:solidFill>
                      <a:schemeClr val="bg1"/>
                    </a:solidFill>
                  </a:tcPr>
                </a:tc>
                <a:tc>
                  <a:txBody>
                    <a:bodyPr/>
                    <a:lstStyle/>
                    <a:p>
                      <a:pPr algn="ct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r>
              <a:tr h="319315">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latin typeface="+mn-lt"/>
                        </a:rPr>
                        <a:t>Question 1</a:t>
                      </a:r>
                      <a:r>
                        <a:rPr lang="en-US" sz="1200" b="1" u="none" dirty="0" smtClean="0">
                          <a:solidFill>
                            <a:schemeClr val="tx1"/>
                          </a:solidFill>
                          <a:effectLst>
                            <a:outerShdw blurRad="38100" dist="38100" dir="2700000" algn="tl">
                              <a:srgbClr val="000000">
                                <a:alpha val="43137"/>
                              </a:srgbClr>
                            </a:outerShdw>
                          </a:effectLst>
                          <a:latin typeface="+mn-lt"/>
                        </a:rPr>
                        <a:t>  </a:t>
                      </a:r>
                      <a:r>
                        <a:rPr lang="en-US" sz="1200" b="0" dirty="0" smtClean="0">
                          <a:solidFill>
                            <a:schemeClr val="tx1"/>
                          </a:solidFill>
                          <a:latin typeface="+mn-lt"/>
                          <a:cs typeface="Helvetica" pitchFamily="34" charset="0"/>
                        </a:rPr>
                        <a:t>How does the author know which kind of attire is best for each layer of the atmosphere?</a:t>
                      </a:r>
                    </a:p>
                    <a:p>
                      <a:pPr marL="0" marR="0" indent="0" algn="l" defTabSz="966612"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smtClean="0">
                          <a:ln>
                            <a:noFill/>
                          </a:ln>
                          <a:solidFill>
                            <a:schemeClr val="tx1"/>
                          </a:solidFill>
                          <a:effectLst/>
                          <a:uLnTx/>
                          <a:uFillTx/>
                          <a:latin typeface="+mn-lt"/>
                          <a:cs typeface="Helvetica" pitchFamily="34" charset="0"/>
                        </a:rPr>
                        <a:t>Toward </a:t>
                      </a:r>
                      <a:r>
                        <a:rPr lang="en-US" sz="1000" b="0" i="1" u="none" baseline="0" dirty="0" smtClean="0">
                          <a:solidFill>
                            <a:schemeClr val="tx1"/>
                          </a:solidFill>
                          <a:effectLst/>
                          <a:latin typeface="+mn-lt"/>
                        </a:rPr>
                        <a:t>5.1 DOK2 Cj</a:t>
                      </a: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B</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28738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latin typeface="+mn-lt"/>
                        </a:rPr>
                        <a:t>Question 2</a:t>
                      </a:r>
                      <a:r>
                        <a:rPr lang="en-US" sz="1200" b="1" u="none" dirty="0" smtClean="0">
                          <a:solidFill>
                            <a:schemeClr val="tx1"/>
                          </a:solidFill>
                          <a:effectLst>
                            <a:outerShdw blurRad="38100" dist="38100" dir="2700000" algn="tl">
                              <a:srgbClr val="000000">
                                <a:alpha val="43137"/>
                              </a:srgbClr>
                            </a:outerShdw>
                          </a:effectLst>
                          <a:latin typeface="+mn-lt"/>
                        </a:rPr>
                        <a:t> </a:t>
                      </a:r>
                      <a:r>
                        <a:rPr lang="en-US" sz="1200" baseline="0" dirty="0" smtClean="0">
                          <a:solidFill>
                            <a:schemeClr val="tx1"/>
                          </a:solidFill>
                          <a:latin typeface="+mn-lt"/>
                          <a:ea typeface="Calibri"/>
                          <a:cs typeface="Helvetica"/>
                        </a:rPr>
                        <a:t> </a:t>
                      </a:r>
                      <a:r>
                        <a:rPr lang="en-US" sz="1200" b="0" dirty="0" smtClean="0">
                          <a:solidFill>
                            <a:schemeClr val="tx1"/>
                          </a:solidFill>
                          <a:latin typeface="+mn-lt"/>
                          <a:cs typeface="Helvetica" pitchFamily="34" charset="0"/>
                        </a:rPr>
                        <a:t>Which statement is most correct?</a:t>
                      </a:r>
                      <a:r>
                        <a:rPr lang="en-US" sz="1200" b="1" baseline="0" dirty="0" smtClean="0">
                          <a:solidFill>
                            <a:schemeClr val="tx1"/>
                          </a:solidFill>
                          <a:latin typeface="Helvetica" pitchFamily="34" charset="0"/>
                          <a:cs typeface="Helvetica" pitchFamily="34" charset="0"/>
                        </a:rPr>
                        <a:t> </a:t>
                      </a:r>
                      <a:r>
                        <a:rPr lang="en-US" sz="1000" b="0" i="1" baseline="0" dirty="0" smtClean="0">
                          <a:solidFill>
                            <a:schemeClr val="tx1"/>
                          </a:solidFill>
                          <a:latin typeface="+mn-lt"/>
                          <a:cs typeface="Helvetica" pitchFamily="34" charset="0"/>
                        </a:rPr>
                        <a:t>Toward </a:t>
                      </a:r>
                      <a:r>
                        <a:rPr lang="en-US" sz="1000" b="0" i="1" u="none" dirty="0" smtClean="0">
                          <a:solidFill>
                            <a:schemeClr val="tx1"/>
                          </a:solidFill>
                          <a:effectLst/>
                          <a:latin typeface="+mn-lt"/>
                        </a:rPr>
                        <a:t>RL.5.1 DOK-2 Cl</a:t>
                      </a: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C</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287383">
                <a:tc>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latin typeface="+mn-lt"/>
                        </a:rPr>
                        <a:t>Question 3</a:t>
                      </a:r>
                      <a:r>
                        <a:rPr lang="en-US" sz="1200" b="1" u="none" dirty="0" smtClean="0">
                          <a:solidFill>
                            <a:schemeClr val="tx1"/>
                          </a:solidFill>
                          <a:effectLst>
                            <a:outerShdw blurRad="38100" dist="38100" dir="2700000" algn="tl">
                              <a:srgbClr val="000000">
                                <a:alpha val="43137"/>
                              </a:srgbClr>
                            </a:outerShdw>
                          </a:effectLst>
                          <a:latin typeface="+mn-lt"/>
                        </a:rPr>
                        <a:t>  </a:t>
                      </a:r>
                      <a:r>
                        <a:rPr lang="en-US" sz="1200" b="0" dirty="0" smtClean="0">
                          <a:solidFill>
                            <a:schemeClr val="tx1"/>
                          </a:solidFill>
                          <a:latin typeface="+mn-lt"/>
                          <a:cs typeface="Helvetica" pitchFamily="34" charset="0"/>
                        </a:rPr>
                        <a:t> What is the theme of the passage </a:t>
                      </a:r>
                      <a:r>
                        <a:rPr lang="en-US" sz="1200" b="0" i="1" u="sng" dirty="0" smtClean="0">
                          <a:solidFill>
                            <a:schemeClr val="tx1"/>
                          </a:solidFill>
                          <a:latin typeface="+mn-lt"/>
                          <a:cs typeface="Helvetica" pitchFamily="34" charset="0"/>
                        </a:rPr>
                        <a:t>Atmosphere Attire</a:t>
                      </a:r>
                      <a:r>
                        <a:rPr lang="en-US" sz="1200" b="0" dirty="0" smtClean="0">
                          <a:solidFill>
                            <a:schemeClr val="tx1"/>
                          </a:solidFill>
                          <a:latin typeface="+mn-lt"/>
                          <a:cs typeface="Helvetica" pitchFamily="34" charset="0"/>
                        </a:rPr>
                        <a:t>?</a:t>
                      </a:r>
                      <a:r>
                        <a:rPr lang="en-US" sz="1200" b="0" baseline="0" dirty="0" smtClean="0">
                          <a:solidFill>
                            <a:schemeClr val="tx1"/>
                          </a:solidFill>
                          <a:latin typeface="+mn-lt"/>
                          <a:cs typeface="Helvetica" pitchFamily="34" charset="0"/>
                        </a:rPr>
                        <a:t> </a:t>
                      </a:r>
                      <a:r>
                        <a:rPr lang="en-US" sz="1000" b="0" i="1" baseline="0" dirty="0" smtClean="0">
                          <a:solidFill>
                            <a:schemeClr val="tx1"/>
                          </a:solidFill>
                          <a:latin typeface="+mn-lt"/>
                          <a:cs typeface="Helvetica" pitchFamily="34" charset="0"/>
                        </a:rPr>
                        <a:t>Toward </a:t>
                      </a:r>
                      <a:r>
                        <a:rPr lang="en-US" sz="1000" b="0" i="1" u="none" baseline="0" dirty="0" smtClean="0">
                          <a:solidFill>
                            <a:schemeClr val="tx1"/>
                          </a:solidFill>
                          <a:effectLst/>
                          <a:latin typeface="+mn-lt"/>
                        </a:rPr>
                        <a:t>RL.5.2 DOK-2 Cf</a:t>
                      </a:r>
                      <a:endParaRPr lang="en-US" sz="1000" b="0" i="1" u="none" kern="1200" dirty="0" smtClean="0">
                        <a:solidFill>
                          <a:schemeClr val="tx1"/>
                        </a:solidFill>
                        <a:effectLst/>
                        <a:latin typeface="+mn-lt"/>
                        <a:ea typeface="+mn-ea"/>
                        <a:cs typeface="+mn-cs"/>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A</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solidFill>
                      <a:schemeClr val="bg1">
                        <a:lumMod val="85000"/>
                      </a:schemeClr>
                    </a:solidFill>
                  </a:tcPr>
                </a:tc>
              </a:tr>
              <a:tr h="28738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latin typeface="+mn-lt"/>
                        </a:rPr>
                        <a:t>Question 4</a:t>
                      </a:r>
                      <a:r>
                        <a:rPr lang="en-US" sz="1200" b="1" u="none" dirty="0" smtClean="0">
                          <a:solidFill>
                            <a:schemeClr val="tx1"/>
                          </a:solidFill>
                          <a:effectLst>
                            <a:outerShdw blurRad="38100" dist="38100" dir="2700000" algn="tl">
                              <a:srgbClr val="000000">
                                <a:alpha val="43137"/>
                              </a:srgbClr>
                            </a:outerShdw>
                          </a:effectLst>
                          <a:latin typeface="+mn-lt"/>
                        </a:rPr>
                        <a:t>  </a:t>
                      </a:r>
                      <a:r>
                        <a:rPr lang="en-US" sz="1200" b="0" dirty="0" smtClean="0">
                          <a:solidFill>
                            <a:schemeClr val="tx1"/>
                          </a:solidFill>
                          <a:latin typeface="+mn-lt"/>
                          <a:cs typeface="Helvetica" pitchFamily="34" charset="0"/>
                        </a:rPr>
                        <a:t>Which statement from the text most helps to identify its theme?</a:t>
                      </a:r>
                      <a:r>
                        <a:rPr lang="en-US" sz="1200" b="0" baseline="0" dirty="0" smtClean="0">
                          <a:solidFill>
                            <a:schemeClr val="tx1"/>
                          </a:solidFill>
                          <a:latin typeface="+mn-lt"/>
                          <a:cs typeface="Helvetica" pitchFamily="34" charset="0"/>
                        </a:rPr>
                        <a:t>  </a:t>
                      </a:r>
                      <a:r>
                        <a:rPr lang="en-US" sz="1000" b="0" i="1" u="none" baseline="0" dirty="0" smtClean="0">
                          <a:solidFill>
                            <a:schemeClr val="tx1"/>
                          </a:solidFill>
                          <a:effectLst/>
                          <a:latin typeface="+mn-lt"/>
                        </a:rPr>
                        <a:t>toward RL.5.2 DOK-2 Ck</a:t>
                      </a:r>
                      <a:endParaRPr lang="en-US" sz="1000" b="0" i="1" u="none" dirty="0" smtClean="0">
                        <a:solidFill>
                          <a:schemeClr val="tx1"/>
                        </a:solidFill>
                        <a:latin typeface="+mn-lt"/>
                        <a:cs typeface="Helvetica" pitchFamily="34" charset="0"/>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D</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289196">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latin typeface="+mn-lt"/>
                        </a:rPr>
                        <a:t>Question 5</a:t>
                      </a:r>
                      <a:r>
                        <a:rPr lang="en-US" sz="1200" b="1" u="none" dirty="0" smtClean="0">
                          <a:solidFill>
                            <a:schemeClr val="tx1"/>
                          </a:solidFill>
                          <a:effectLst>
                            <a:outerShdw blurRad="38100" dist="38100" dir="2700000" algn="tl">
                              <a:srgbClr val="000000">
                                <a:alpha val="43137"/>
                              </a:srgbClr>
                            </a:outerShdw>
                          </a:effectLst>
                          <a:latin typeface="+mn-lt"/>
                        </a:rPr>
                        <a:t>  </a:t>
                      </a:r>
                      <a:r>
                        <a:rPr lang="en-US" sz="1000" b="0" dirty="0" smtClean="0">
                          <a:solidFill>
                            <a:schemeClr val="tx1"/>
                          </a:solidFill>
                          <a:latin typeface="+mn-lt"/>
                          <a:cs typeface="Helvetica" pitchFamily="34" charset="0"/>
                        </a:rPr>
                        <a:t>W</a:t>
                      </a:r>
                      <a:r>
                        <a:rPr lang="en-US" sz="1200" b="0" dirty="0" smtClean="0">
                          <a:solidFill>
                            <a:schemeClr val="tx1"/>
                          </a:solidFill>
                          <a:latin typeface="+mn-lt"/>
                          <a:cs typeface="Helvetica" pitchFamily="34" charset="0"/>
                        </a:rPr>
                        <a:t>hat most influenced the student’s choice of a topic for a science fair project?                                  </a:t>
                      </a:r>
                      <a:r>
                        <a:rPr lang="en-US" sz="1000" b="0" i="1" u="none" dirty="0" smtClean="0">
                          <a:solidFill>
                            <a:schemeClr val="tx1"/>
                          </a:solidFill>
                          <a:effectLst/>
                          <a:latin typeface="+mn-lt"/>
                        </a:rPr>
                        <a:t>toward RL.5.3 DOK-1 Cf</a:t>
                      </a:r>
                    </a:p>
                  </a:txBody>
                  <a:tcPr marL="97155" marR="97155" marT="47897" marB="47897" anchor="ctr">
                    <a:lnB w="12700" cmpd="sng">
                      <a:noFill/>
                    </a:lnB>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B</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15240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latin typeface="+mn-lt"/>
                        </a:rPr>
                        <a:t>Question 6</a:t>
                      </a:r>
                      <a:r>
                        <a:rPr lang="en-US" sz="1200" b="1" u="none" dirty="0" smtClean="0">
                          <a:solidFill>
                            <a:schemeClr val="tx1"/>
                          </a:solidFill>
                          <a:effectLst>
                            <a:outerShdw blurRad="38100" dist="38100" dir="2700000" algn="tl">
                              <a:srgbClr val="000000">
                                <a:alpha val="43137"/>
                              </a:srgbClr>
                            </a:outerShdw>
                          </a:effectLst>
                          <a:latin typeface="+mn-lt"/>
                        </a:rPr>
                        <a:t>  </a:t>
                      </a:r>
                      <a:r>
                        <a:rPr lang="en-US" sz="1200" b="0" dirty="0" smtClean="0">
                          <a:solidFill>
                            <a:schemeClr val="tx1"/>
                          </a:solidFill>
                          <a:latin typeface="+mn-lt"/>
                          <a:cs typeface="Helvetica" pitchFamily="34" charset="0"/>
                        </a:rPr>
                        <a:t>What attire need is cited in the first three layers of the atmosphere?</a:t>
                      </a:r>
                      <a:r>
                        <a:rPr lang="en-US" sz="1200" b="0" baseline="0" dirty="0" smtClean="0">
                          <a:solidFill>
                            <a:schemeClr val="tx1"/>
                          </a:solidFill>
                          <a:latin typeface="+mn-lt"/>
                          <a:cs typeface="Helvetica" pitchFamily="34" charset="0"/>
                        </a:rPr>
                        <a:t>  </a:t>
                      </a:r>
                      <a:r>
                        <a:rPr lang="en-US" sz="1000" b="0" i="1" dirty="0" smtClean="0">
                          <a:solidFill>
                            <a:schemeClr val="tx1"/>
                          </a:solidFill>
                          <a:latin typeface="+mn-lt"/>
                          <a:cs typeface="Helvetica" pitchFamily="34" charset="0"/>
                        </a:rPr>
                        <a:t>Toward </a:t>
                      </a:r>
                      <a:r>
                        <a:rPr lang="en-US" sz="1000" b="0" i="1" u="none" dirty="0" smtClean="0">
                          <a:solidFill>
                            <a:schemeClr val="tx1"/>
                          </a:solidFill>
                          <a:effectLst/>
                          <a:latin typeface="+mn-lt"/>
                        </a:rPr>
                        <a:t>RL.5.3 DOK-2 Cl</a:t>
                      </a:r>
                    </a:p>
                  </a:txBody>
                  <a:tcPr marL="97155" marR="97155" marT="47897" marB="47897"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C</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lnL w="12700" cmpd="sng">
                      <a:noFill/>
                    </a:lnL>
                    <a:solidFill>
                      <a:schemeClr val="bg2"/>
                    </a:solidFill>
                  </a:tcPr>
                </a:tc>
              </a:tr>
              <a:tr h="28738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7</a:t>
                      </a:r>
                      <a:r>
                        <a:rPr lang="en-US" sz="1200" b="1" u="none" dirty="0" smtClean="0">
                          <a:solidFill>
                            <a:schemeClr val="tx1"/>
                          </a:solidFill>
                          <a:effectLst>
                            <a:outerShdw blurRad="38100" dist="38100" dir="2700000" algn="tl">
                              <a:srgbClr val="000000">
                                <a:alpha val="43137"/>
                              </a:srgbClr>
                            </a:outerShdw>
                          </a:effectLst>
                        </a:rPr>
                        <a:t>   </a:t>
                      </a:r>
                      <a:r>
                        <a:rPr lang="en-US" sz="1200" b="1" u="sng" dirty="0" smtClean="0">
                          <a:solidFill>
                            <a:schemeClr val="tx1"/>
                          </a:solidFill>
                          <a:effectLst>
                            <a:outerShdw blurRad="38100" dist="38100" dir="2700000" algn="tl">
                              <a:srgbClr val="000000">
                                <a:alpha val="43137"/>
                              </a:srgbClr>
                            </a:outerShdw>
                          </a:effectLst>
                        </a:rPr>
                        <a:t>Literary Constructed Response</a:t>
                      </a:r>
                      <a:r>
                        <a:rPr lang="en-US" sz="1200" b="1" u="none" dirty="0" smtClean="0">
                          <a:solidFill>
                            <a:schemeClr val="tx1"/>
                          </a:solidFill>
                          <a:effectLst>
                            <a:outerShdw blurRad="38100" dist="38100" dir="2700000" algn="tl">
                              <a:srgbClr val="000000">
                                <a:alpha val="43137"/>
                              </a:srgbClr>
                            </a:outerShdw>
                          </a:effectLst>
                        </a:rPr>
                        <a:t>   </a:t>
                      </a:r>
                      <a:r>
                        <a:rPr lang="en-US" sz="1000" b="0" i="1" dirty="0" smtClean="0">
                          <a:solidFill>
                            <a:schemeClr val="tx1"/>
                          </a:solidFill>
                          <a:latin typeface="+mn-lt"/>
                          <a:cs typeface="Helvetica" pitchFamily="34" charset="0"/>
                        </a:rPr>
                        <a:t>Toward </a:t>
                      </a:r>
                      <a:r>
                        <a:rPr lang="en-US" sz="1000" b="0" i="1" u="none" dirty="0" smtClean="0">
                          <a:solidFill>
                            <a:schemeClr val="tx1"/>
                          </a:solidFill>
                          <a:effectLst/>
                          <a:latin typeface="+mn-lt"/>
                        </a:rPr>
                        <a:t>RL.5.2 DOK-2 Cl</a:t>
                      </a:r>
                    </a:p>
                  </a:txBody>
                  <a:tcPr marL="97155" marR="97155" marT="47897" marB="47897" anchor="ctr">
                    <a:lnT w="12700" cmpd="sng">
                      <a:noFill/>
                    </a:lnT>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2</a:t>
                      </a:r>
                      <a:r>
                        <a:rPr lang="en-US" sz="1200" b="1" baseline="0" dirty="0" smtClean="0">
                          <a:solidFill>
                            <a:schemeClr val="tx1"/>
                          </a:solidFill>
                          <a:effectLst>
                            <a:outerShdw blurRad="38100" dist="38100" dir="2700000" algn="tl">
                              <a:srgbClr val="000000">
                                <a:alpha val="43137"/>
                              </a:srgbClr>
                            </a:outerShdw>
                          </a:effectLst>
                        </a:rPr>
                        <a:t> pts.</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287383">
                <a:tc>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8</a:t>
                      </a:r>
                      <a:r>
                        <a:rPr lang="en-US" sz="1200" b="1" u="none" dirty="0" smtClean="0">
                          <a:solidFill>
                            <a:schemeClr val="tx1"/>
                          </a:solidFill>
                          <a:effectLst>
                            <a:outerShdw blurRad="38100" dist="38100" dir="2700000" algn="tl">
                              <a:srgbClr val="000000">
                                <a:alpha val="43137"/>
                              </a:srgbClr>
                            </a:outerShdw>
                          </a:effectLst>
                        </a:rPr>
                        <a:t>  </a:t>
                      </a:r>
                      <a:r>
                        <a:rPr lang="en-US" sz="1200" b="1" u="none" baseline="0" dirty="0" smtClean="0">
                          <a:solidFill>
                            <a:schemeClr val="tx1"/>
                          </a:solidFill>
                          <a:effectLst>
                            <a:outerShdw blurRad="38100" dist="38100" dir="2700000" algn="tl">
                              <a:srgbClr val="000000">
                                <a:alpha val="43137"/>
                              </a:srgbClr>
                            </a:outerShdw>
                          </a:effectLst>
                        </a:rPr>
                        <a:t> </a:t>
                      </a:r>
                      <a:r>
                        <a:rPr lang="en-US" sz="1200" b="1" u="sng" dirty="0" smtClean="0">
                          <a:solidFill>
                            <a:schemeClr val="tx1"/>
                          </a:solidFill>
                          <a:effectLst>
                            <a:outerShdw blurRad="38100" dist="38100" dir="2700000" algn="tl">
                              <a:srgbClr val="000000">
                                <a:alpha val="43137"/>
                              </a:srgbClr>
                            </a:outerShdw>
                          </a:effectLst>
                        </a:rPr>
                        <a:t>Literary Constructed Response</a:t>
                      </a:r>
                      <a:r>
                        <a:rPr lang="en-US" sz="1200" b="1" u="none" dirty="0" smtClean="0">
                          <a:solidFill>
                            <a:schemeClr val="tx1"/>
                          </a:solidFill>
                          <a:effectLst>
                            <a:outerShdw blurRad="38100" dist="38100" dir="2700000" algn="tl">
                              <a:srgbClr val="000000">
                                <a:alpha val="43137"/>
                              </a:srgbClr>
                            </a:outerShdw>
                          </a:effectLst>
                        </a:rPr>
                        <a:t>   </a:t>
                      </a:r>
                      <a:r>
                        <a:rPr lang="en-US" sz="1000" b="0" i="1" dirty="0" smtClean="0">
                          <a:solidFill>
                            <a:schemeClr val="tx1"/>
                          </a:solidFill>
                          <a:latin typeface="+mn-lt"/>
                          <a:cs typeface="Helvetica" pitchFamily="34" charset="0"/>
                        </a:rPr>
                        <a:t>Toward </a:t>
                      </a:r>
                      <a:r>
                        <a:rPr lang="en-US" sz="1000" b="0" i="1" u="none" dirty="0" smtClean="0">
                          <a:solidFill>
                            <a:schemeClr val="tx1"/>
                          </a:solidFill>
                          <a:effectLst/>
                          <a:latin typeface="+mn-lt"/>
                        </a:rPr>
                        <a:t>RL.5.3 DOK-3</a:t>
                      </a:r>
                      <a:r>
                        <a:rPr lang="en-US" sz="1000" b="0" i="1" u="none" baseline="0" dirty="0" smtClean="0">
                          <a:solidFill>
                            <a:schemeClr val="tx1"/>
                          </a:solidFill>
                          <a:effectLst/>
                          <a:latin typeface="+mn-lt"/>
                        </a:rPr>
                        <a:t> Cu</a:t>
                      </a:r>
                      <a:endParaRPr lang="en-US" sz="1000" b="0" i="1" u="none" dirty="0" smtClean="0">
                        <a:solidFill>
                          <a:schemeClr val="tx1"/>
                        </a:solidFill>
                        <a:effectLst/>
                        <a:latin typeface="+mn-lt"/>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3</a:t>
                      </a:r>
                      <a:r>
                        <a:rPr lang="en-US" sz="1200" b="1" baseline="0" dirty="0" smtClean="0">
                          <a:solidFill>
                            <a:schemeClr val="tx1"/>
                          </a:solidFill>
                          <a:effectLst>
                            <a:outerShdw blurRad="38100" dist="38100" dir="2700000" algn="tl">
                              <a:srgbClr val="000000">
                                <a:alpha val="43137"/>
                              </a:srgbClr>
                            </a:outerShdw>
                          </a:effectLst>
                        </a:rPr>
                        <a:t> pts.</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156824">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9</a:t>
                      </a:r>
                      <a:r>
                        <a:rPr lang="en-US" sz="1200" b="1" u="none" dirty="0" smtClean="0">
                          <a:solidFill>
                            <a:schemeClr val="tx1"/>
                          </a:solidFill>
                          <a:effectLst>
                            <a:outerShdw blurRad="38100" dist="38100" dir="2700000" algn="tl">
                              <a:srgbClr val="000000">
                                <a:alpha val="43137"/>
                              </a:srgbClr>
                            </a:outerShdw>
                          </a:effectLst>
                        </a:rPr>
                        <a:t>  </a:t>
                      </a:r>
                      <a:r>
                        <a:rPr kumimoji="0" lang="en-US" sz="1200" b="0" i="0" u="none" strike="noStrike" kern="1200" cap="none" spc="0" normalizeH="0" baseline="0" noProof="0" dirty="0" smtClean="0">
                          <a:ln>
                            <a:noFill/>
                          </a:ln>
                          <a:solidFill>
                            <a:schemeClr val="tx1"/>
                          </a:solidFill>
                          <a:effectLst/>
                          <a:uLnTx/>
                          <a:uFillTx/>
                          <a:latin typeface="+mn-lt"/>
                          <a:cs typeface="Helvetica" pitchFamily="34" charset="0"/>
                        </a:rPr>
                        <a:t>Why did the word Troposphere come from the Greek word tropo?  </a:t>
                      </a:r>
                      <a:r>
                        <a:rPr kumimoji="0" lang="en-US" sz="1000" b="0" i="1" u="none" strike="noStrike" kern="1200" cap="none" spc="0" normalizeH="0" baseline="0" noProof="0" dirty="0" smtClean="0">
                          <a:ln>
                            <a:noFill/>
                          </a:ln>
                          <a:solidFill>
                            <a:schemeClr val="tx1"/>
                          </a:solidFill>
                          <a:effectLst/>
                          <a:uLnTx/>
                          <a:uFillTx/>
                          <a:latin typeface="+mn-lt"/>
                          <a:cs typeface="Helvetica" pitchFamily="34" charset="0"/>
                        </a:rPr>
                        <a:t>Toward </a:t>
                      </a:r>
                      <a:r>
                        <a:rPr lang="en-US" sz="1000" b="0" i="1" u="none" baseline="0" dirty="0" smtClean="0">
                          <a:solidFill>
                            <a:schemeClr val="tx1"/>
                          </a:solidFill>
                          <a:effectLst/>
                        </a:rPr>
                        <a:t>RI.5.1 DOK-2 CJ</a:t>
                      </a: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C</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253274">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10</a:t>
                      </a:r>
                      <a:r>
                        <a:rPr lang="en-US" sz="1200" b="1" u="none" dirty="0" smtClean="0">
                          <a:solidFill>
                            <a:schemeClr val="tx1"/>
                          </a:solidFill>
                          <a:effectLst>
                            <a:outerShdw blurRad="38100" dist="38100" dir="2700000" algn="tl">
                              <a:srgbClr val="000000">
                                <a:alpha val="43137"/>
                              </a:srgbClr>
                            </a:outerShdw>
                          </a:effectLst>
                        </a:rPr>
                        <a:t>  </a:t>
                      </a:r>
                      <a:r>
                        <a:rPr lang="en-US" sz="1200" dirty="0" smtClean="0">
                          <a:solidFill>
                            <a:schemeClr val="tx1"/>
                          </a:solidFill>
                          <a:latin typeface="+mn-lt"/>
                          <a:ea typeface="Calibri"/>
                          <a:cs typeface="Helvetica"/>
                        </a:rPr>
                        <a:t>What does the word composition mean in this passag</a:t>
                      </a:r>
                      <a:r>
                        <a:rPr lang="en-US" sz="1200" i="0" dirty="0" smtClean="0">
                          <a:solidFill>
                            <a:schemeClr val="tx1"/>
                          </a:solidFill>
                          <a:latin typeface="+mn-lt"/>
                          <a:ea typeface="Calibri"/>
                          <a:cs typeface="Helvetica"/>
                        </a:rPr>
                        <a:t>e? </a:t>
                      </a:r>
                      <a:r>
                        <a:rPr lang="en-US" sz="1200" i="0" baseline="0" dirty="0" smtClean="0">
                          <a:solidFill>
                            <a:schemeClr val="tx1"/>
                          </a:solidFill>
                          <a:latin typeface="+mn-lt"/>
                          <a:ea typeface="Calibri"/>
                          <a:cs typeface="Helvetica"/>
                        </a:rPr>
                        <a:t> </a:t>
                      </a:r>
                      <a:r>
                        <a:rPr lang="en-US" sz="1000" b="0" i="1" baseline="0" dirty="0" smtClean="0">
                          <a:solidFill>
                            <a:schemeClr val="tx1"/>
                          </a:solidFill>
                          <a:latin typeface="+mn-lt"/>
                          <a:cs typeface="Helvetica" pitchFamily="34" charset="0"/>
                        </a:rPr>
                        <a:t>Toward </a:t>
                      </a:r>
                      <a:r>
                        <a:rPr lang="en-US" sz="1000" b="0" i="1" u="none" dirty="0" smtClean="0">
                          <a:solidFill>
                            <a:schemeClr val="tx1"/>
                          </a:solidFill>
                          <a:effectLst/>
                          <a:latin typeface="+mn-lt"/>
                        </a:rPr>
                        <a:t>RI.5.1 DOK-2 Cl</a:t>
                      </a: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B</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218218">
                <a:tc>
                  <a:txBody>
                    <a:bodyPr/>
                    <a:lstStyle/>
                    <a:p>
                      <a:r>
                        <a:rPr lang="en-US" sz="1200" b="1" u="sng" dirty="0" smtClean="0">
                          <a:solidFill>
                            <a:schemeClr val="tx1"/>
                          </a:solidFill>
                          <a:effectLst>
                            <a:outerShdw blurRad="38100" dist="38100" dir="2700000" algn="tl">
                              <a:srgbClr val="000000">
                                <a:alpha val="43137"/>
                              </a:srgbClr>
                            </a:outerShdw>
                          </a:effectLst>
                        </a:rPr>
                        <a:t>Question 11</a:t>
                      </a:r>
                      <a:r>
                        <a:rPr lang="en-US" sz="1200" b="1" u="none" dirty="0" smtClean="0">
                          <a:solidFill>
                            <a:schemeClr val="tx1"/>
                          </a:solidFill>
                          <a:effectLst>
                            <a:outerShdw blurRad="38100" dist="38100" dir="2700000" algn="tl">
                              <a:srgbClr val="000000">
                                <a:alpha val="43137"/>
                              </a:srgbClr>
                            </a:outerShdw>
                          </a:effectLst>
                        </a:rPr>
                        <a:t> </a:t>
                      </a:r>
                      <a:r>
                        <a:rPr lang="en-US" sz="1200" b="0" dirty="0" smtClean="0">
                          <a:latin typeface="+mn-lt"/>
                          <a:cs typeface="Helvetica" pitchFamily="34" charset="0"/>
                        </a:rPr>
                        <a:t> An alternate title for this reading passage might be</a:t>
                      </a:r>
                      <a:r>
                        <a:rPr lang="en-US" sz="1200" b="0" dirty="0" smtClean="0">
                          <a:solidFill>
                            <a:schemeClr val="tx1"/>
                          </a:solidFill>
                          <a:latin typeface="+mn-lt"/>
                          <a:cs typeface="Helvetica" pitchFamily="34" charset="0"/>
                        </a:rPr>
                        <a:t>…</a:t>
                      </a:r>
                      <a:r>
                        <a:rPr lang="en-US" sz="1200" b="0" baseline="0" dirty="0" smtClean="0">
                          <a:solidFill>
                            <a:srgbClr val="FF0000"/>
                          </a:solidFill>
                          <a:latin typeface="+mn-lt"/>
                          <a:cs typeface="Helvetica" pitchFamily="34" charset="0"/>
                        </a:rPr>
                        <a:t> </a:t>
                      </a:r>
                      <a:r>
                        <a:rPr lang="en-US" sz="1000" b="0" i="1" baseline="0" dirty="0" smtClean="0">
                          <a:solidFill>
                            <a:schemeClr val="tx1"/>
                          </a:solidFill>
                          <a:latin typeface="+mn-lt"/>
                          <a:cs typeface="Helvetica" pitchFamily="34" charset="0"/>
                        </a:rPr>
                        <a:t>Toward </a:t>
                      </a:r>
                      <a:r>
                        <a:rPr lang="en-US" sz="1000" b="0" i="1" u="none" baseline="0" dirty="0" smtClean="0">
                          <a:solidFill>
                            <a:schemeClr val="tx1"/>
                          </a:solidFill>
                          <a:effectLst/>
                        </a:rPr>
                        <a:t>RI.5.2 DOK-2 Ci</a:t>
                      </a:r>
                      <a:endParaRPr lang="en-US" sz="1000" b="0" i="1" u="none" kern="1200" dirty="0" smtClean="0">
                        <a:solidFill>
                          <a:schemeClr val="tx1"/>
                        </a:solidFill>
                        <a:effectLst/>
                        <a:latin typeface="+mn-lt"/>
                        <a:ea typeface="+mn-ea"/>
                        <a:cs typeface="+mn-cs"/>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D</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solidFill>
                      <a:schemeClr val="bg1">
                        <a:lumMod val="85000"/>
                      </a:schemeClr>
                    </a:solidFill>
                  </a:tcPr>
                </a:tc>
              </a:tr>
              <a:tr h="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12</a:t>
                      </a:r>
                      <a:r>
                        <a:rPr lang="en-US" sz="1200" b="1" u="none" dirty="0" smtClean="0">
                          <a:solidFill>
                            <a:schemeClr val="tx1"/>
                          </a:solidFill>
                          <a:effectLst>
                            <a:outerShdw blurRad="38100" dist="38100" dir="2700000" algn="tl">
                              <a:srgbClr val="000000">
                                <a:alpha val="43137"/>
                              </a:srgbClr>
                            </a:outerShdw>
                          </a:effectLst>
                        </a:rPr>
                        <a:t>  </a:t>
                      </a:r>
                      <a:r>
                        <a:rPr lang="en-US" sz="1200" b="0" dirty="0" smtClean="0">
                          <a:latin typeface="+mn-lt"/>
                          <a:cs typeface="Helvetica" pitchFamily="34" charset="0"/>
                        </a:rPr>
                        <a:t>Which of the following group of statements identify two main ideas of the passage?</a:t>
                      </a:r>
                    </a:p>
                    <a:p>
                      <a:pPr marL="0" marR="0" indent="0" algn="l" defTabSz="966612" rtl="0" eaLnBrk="1" fontAlgn="auto" latinLnBrk="0" hangingPunct="1">
                        <a:lnSpc>
                          <a:spcPct val="100000"/>
                        </a:lnSpc>
                        <a:spcBef>
                          <a:spcPts val="0"/>
                        </a:spcBef>
                        <a:spcAft>
                          <a:spcPts val="0"/>
                        </a:spcAft>
                        <a:buClrTx/>
                        <a:buSzTx/>
                        <a:buFontTx/>
                        <a:buNone/>
                        <a:tabLst/>
                        <a:defRPr/>
                      </a:pPr>
                      <a:r>
                        <a:rPr lang="en-US" sz="1000" b="0" dirty="0" smtClean="0">
                          <a:latin typeface="+mn-lt"/>
                          <a:cs typeface="Helvetica" pitchFamily="34" charset="0"/>
                        </a:rPr>
                        <a:t>Toward  </a:t>
                      </a:r>
                      <a:r>
                        <a:rPr lang="en-US" sz="1000" b="0" u="none" baseline="0" dirty="0" smtClean="0">
                          <a:solidFill>
                            <a:schemeClr val="tx1"/>
                          </a:solidFill>
                          <a:effectLst/>
                        </a:rPr>
                        <a:t>RI.5.2 DOK-2 Ck</a:t>
                      </a:r>
                      <a:endParaRPr lang="en-US" sz="1000" b="0" u="none" dirty="0" smtClean="0">
                        <a:solidFill>
                          <a:schemeClr val="tx1"/>
                        </a:solidFill>
                        <a:latin typeface="+mn-lt"/>
                        <a:cs typeface="Helvetica" pitchFamily="34" charset="0"/>
                      </a:endParaRPr>
                    </a:p>
                  </a:txBody>
                  <a:tcPr marL="97155" marR="97155" marT="47897" marB="47897" anchor="ctr">
                    <a:solidFill>
                      <a:schemeClr val="bg2"/>
                    </a:solidFill>
                  </a:tcPr>
                </a:tc>
                <a:tc>
                  <a:txBody>
                    <a:bodyPr/>
                    <a:lstStyle/>
                    <a:p>
                      <a:pPr algn="ctr"/>
                      <a:r>
                        <a:rPr lang="en-US" sz="1200" baseline="0" dirty="0" smtClean="0"/>
                        <a:t> </a:t>
                      </a:r>
                      <a:r>
                        <a:rPr lang="en-US" sz="1200" b="1" baseline="0" dirty="0" smtClean="0">
                          <a:effectLst>
                            <a:outerShdw blurRad="38100" dist="38100" dir="2700000" algn="tl">
                              <a:srgbClr val="000000">
                                <a:alpha val="43137"/>
                              </a:srgbClr>
                            </a:outerShdw>
                          </a:effectLst>
                        </a:rPr>
                        <a:t>B</a:t>
                      </a:r>
                      <a:endParaRPr lang="en-US" sz="1200" b="1" dirty="0">
                        <a:effectLst>
                          <a:outerShdw blurRad="38100" dist="38100" dir="2700000" algn="tl">
                            <a:srgbClr val="000000">
                              <a:alpha val="43137"/>
                            </a:srgbClr>
                          </a:outerShdw>
                        </a:effectLst>
                      </a:endParaRPr>
                    </a:p>
                  </a:txBody>
                  <a:tcPr marL="97155" marR="97155" marT="47897" marB="47897" anchor="ctr">
                    <a:solidFill>
                      <a:schemeClr val="bg2"/>
                    </a:solidFill>
                  </a:tcPr>
                </a:tc>
              </a:tr>
              <a:tr h="22860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13</a:t>
                      </a:r>
                      <a:r>
                        <a:rPr lang="en-US" sz="1200" b="1" u="none" dirty="0" smtClean="0">
                          <a:solidFill>
                            <a:schemeClr val="tx1"/>
                          </a:solidFill>
                          <a:effectLst>
                            <a:outerShdw blurRad="38100" dist="38100" dir="2700000" algn="tl">
                              <a:srgbClr val="000000">
                                <a:alpha val="43137"/>
                              </a:srgbClr>
                            </a:outerShdw>
                          </a:effectLst>
                        </a:rPr>
                        <a:t>  </a:t>
                      </a:r>
                      <a:r>
                        <a:rPr lang="en-US" sz="1200" b="0" dirty="0" smtClean="0">
                          <a:latin typeface="+mn-lt"/>
                          <a:cs typeface="Helvetica" pitchFamily="34" charset="0"/>
                        </a:rPr>
                        <a:t>Based on the diagram, which two layers of the atmosphere are closest to Earth?</a:t>
                      </a:r>
                    </a:p>
                    <a:p>
                      <a:pPr marL="0" marR="0" indent="0" algn="l" defTabSz="966612" rtl="0" eaLnBrk="1" fontAlgn="auto" latinLnBrk="0" hangingPunct="1">
                        <a:lnSpc>
                          <a:spcPct val="100000"/>
                        </a:lnSpc>
                        <a:spcBef>
                          <a:spcPts val="0"/>
                        </a:spcBef>
                        <a:spcAft>
                          <a:spcPts val="0"/>
                        </a:spcAft>
                        <a:buClrTx/>
                        <a:buSzTx/>
                        <a:buFontTx/>
                        <a:buNone/>
                        <a:tabLst/>
                        <a:defRPr/>
                      </a:pPr>
                      <a:r>
                        <a:rPr lang="en-US" sz="1000" b="0" dirty="0" smtClean="0">
                          <a:latin typeface="+mn-lt"/>
                          <a:cs typeface="Helvetica" pitchFamily="34" charset="0"/>
                        </a:rPr>
                        <a:t>Toward </a:t>
                      </a:r>
                      <a:r>
                        <a:rPr lang="en-US" sz="1000" b="0" u="none" dirty="0" smtClean="0">
                          <a:solidFill>
                            <a:schemeClr val="tx1"/>
                          </a:solidFill>
                          <a:effectLst/>
                        </a:rPr>
                        <a:t>RI.5.3 DOK-2 CL</a:t>
                      </a:r>
                    </a:p>
                  </a:txBody>
                  <a:tcPr marL="97155" marR="97155" marT="47897" marB="47897" anchor="ctr">
                    <a:solidFill>
                      <a:schemeClr val="bg1">
                        <a:lumMod val="85000"/>
                      </a:schemeClr>
                    </a:solidFill>
                  </a:tcPr>
                </a:tc>
                <a:tc>
                  <a:txBody>
                    <a:bodyPr/>
                    <a:lstStyle/>
                    <a:p>
                      <a:pPr algn="ctr"/>
                      <a:r>
                        <a:rPr lang="en-US" sz="1200" b="1" i="0" dirty="0" smtClean="0">
                          <a:effectLst>
                            <a:outerShdw blurRad="38100" dist="38100" dir="2700000" algn="tl">
                              <a:srgbClr val="000000">
                                <a:alpha val="43137"/>
                              </a:srgbClr>
                            </a:outerShdw>
                          </a:effectLst>
                        </a:rPr>
                        <a:t>D</a:t>
                      </a:r>
                      <a:endParaRPr lang="en-US" sz="1200" b="1" i="0" dirty="0">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278675">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14</a:t>
                      </a:r>
                      <a:r>
                        <a:rPr lang="en-US" sz="1200" b="1" u="none" dirty="0" smtClean="0">
                          <a:solidFill>
                            <a:schemeClr val="tx1"/>
                          </a:solidFill>
                          <a:effectLst>
                            <a:outerShdw blurRad="38100" dist="38100" dir="2700000" algn="tl">
                              <a:srgbClr val="000000">
                                <a:alpha val="43137"/>
                              </a:srgbClr>
                            </a:outerShdw>
                          </a:effectLst>
                        </a:rPr>
                        <a:t> </a:t>
                      </a:r>
                      <a:r>
                        <a:rPr lang="en-US" sz="1200" b="0" dirty="0" smtClean="0">
                          <a:latin typeface="Calibri" pitchFamily="34" charset="0"/>
                          <a:cs typeface="Helvetica" pitchFamily="34" charset="0"/>
                        </a:rPr>
                        <a:t>Why is the air pressure greatest in the Troposphere?</a:t>
                      </a:r>
                      <a:r>
                        <a:rPr lang="en-US" sz="1200" b="0" baseline="0" dirty="0" smtClean="0">
                          <a:latin typeface="Calibri" pitchFamily="34" charset="0"/>
                          <a:cs typeface="Helvetica" pitchFamily="34" charset="0"/>
                        </a:rPr>
                        <a:t>  </a:t>
                      </a:r>
                      <a:r>
                        <a:rPr lang="en-US" sz="1000" b="0" i="1" dirty="0" smtClean="0">
                          <a:latin typeface="+mn-lt"/>
                          <a:cs typeface="Helvetica" pitchFamily="34" charset="0"/>
                        </a:rPr>
                        <a:t>Toward </a:t>
                      </a:r>
                      <a:r>
                        <a:rPr lang="en-US" sz="1000" b="0" i="1" u="none" dirty="0" smtClean="0">
                          <a:solidFill>
                            <a:schemeClr val="tx1"/>
                          </a:solidFill>
                          <a:effectLst/>
                        </a:rPr>
                        <a:t>RI.5.3 DOK-2 </a:t>
                      </a:r>
                      <a:r>
                        <a:rPr lang="en-US" sz="1000" b="0" i="1" u="none" strike="noStrike" dirty="0" smtClean="0">
                          <a:solidFill>
                            <a:schemeClr val="tx1"/>
                          </a:solidFill>
                          <a:effectLst/>
                        </a:rPr>
                        <a:t>Cu</a:t>
                      </a:r>
                    </a:p>
                  </a:txBody>
                  <a:tcPr marL="97155" marR="97155" marT="47897" marB="47897" anchor="ctr">
                    <a:solidFill>
                      <a:schemeClr val="bg2"/>
                    </a:solidFill>
                  </a:tcPr>
                </a:tc>
                <a:tc>
                  <a:txBody>
                    <a:bodyPr/>
                    <a:lstStyle/>
                    <a:p>
                      <a:pPr algn="ctr"/>
                      <a:r>
                        <a:rPr lang="en-US" sz="1200" b="1" dirty="0" smtClean="0">
                          <a:effectLst>
                            <a:outerShdw blurRad="38100" dist="38100" dir="2700000" algn="tl">
                              <a:srgbClr val="000000">
                                <a:alpha val="43137"/>
                              </a:srgbClr>
                            </a:outerShdw>
                          </a:effectLst>
                        </a:rPr>
                        <a:t>A</a:t>
                      </a:r>
                      <a:endParaRPr lang="en-US" sz="1200" b="1" dirty="0">
                        <a:effectLst>
                          <a:outerShdw blurRad="38100" dist="38100" dir="2700000" algn="tl">
                            <a:srgbClr val="000000">
                              <a:alpha val="43137"/>
                            </a:srgbClr>
                          </a:outerShdw>
                        </a:effectLst>
                      </a:endParaRPr>
                    </a:p>
                  </a:txBody>
                  <a:tcPr marL="97155" marR="97155" marT="47897" marB="47897" anchor="ctr">
                    <a:solidFill>
                      <a:schemeClr val="bg2"/>
                    </a:solidFill>
                  </a:tcPr>
                </a:tc>
              </a:tr>
              <a:tr h="360026">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15</a:t>
                      </a:r>
                      <a:r>
                        <a:rPr lang="en-US" sz="1200" b="1" u="none" dirty="0" smtClean="0">
                          <a:solidFill>
                            <a:schemeClr val="tx1"/>
                          </a:solidFill>
                          <a:effectLst>
                            <a:outerShdw blurRad="38100" dist="38100" dir="2700000" algn="tl">
                              <a:srgbClr val="000000">
                                <a:alpha val="43137"/>
                              </a:srgbClr>
                            </a:outerShdw>
                          </a:effectLst>
                        </a:rPr>
                        <a:t>   </a:t>
                      </a:r>
                      <a:r>
                        <a:rPr lang="en-US" sz="1200" b="1" u="sng" dirty="0" smtClean="0">
                          <a:solidFill>
                            <a:schemeClr val="tx1"/>
                          </a:solidFill>
                          <a:effectLst>
                            <a:outerShdw blurRad="38100" dist="38100" dir="2700000" algn="tl">
                              <a:srgbClr val="000000">
                                <a:alpha val="43137"/>
                              </a:srgbClr>
                            </a:outerShdw>
                          </a:effectLst>
                        </a:rPr>
                        <a:t>Informational Text </a:t>
                      </a:r>
                      <a:r>
                        <a:rPr lang="en-US" sz="1200" b="1" i="0" u="sng" dirty="0" smtClean="0">
                          <a:solidFill>
                            <a:schemeClr val="tx1"/>
                          </a:solidFill>
                          <a:effectLst>
                            <a:outerShdw blurRad="38100" dist="38100" dir="2700000" algn="tl">
                              <a:srgbClr val="000000">
                                <a:alpha val="43137"/>
                              </a:srgbClr>
                            </a:outerShdw>
                          </a:effectLst>
                        </a:rPr>
                        <a:t>Constructed</a:t>
                      </a:r>
                      <a:r>
                        <a:rPr lang="en-US" sz="1200" b="1" i="0" u="sng" baseline="0" dirty="0" smtClean="0">
                          <a:solidFill>
                            <a:schemeClr val="tx1"/>
                          </a:solidFill>
                          <a:effectLst>
                            <a:outerShdw blurRad="38100" dist="38100" dir="2700000" algn="tl">
                              <a:srgbClr val="000000">
                                <a:alpha val="43137"/>
                              </a:srgbClr>
                            </a:outerShdw>
                          </a:effectLst>
                        </a:rPr>
                        <a:t> Response</a:t>
                      </a:r>
                      <a:r>
                        <a:rPr lang="en-US" sz="1200" b="0" i="0" u="none" baseline="0" dirty="0" smtClean="0">
                          <a:solidFill>
                            <a:schemeClr val="tx1"/>
                          </a:solidFill>
                          <a:effectLst/>
                        </a:rPr>
                        <a:t>   </a:t>
                      </a:r>
                      <a:r>
                        <a:rPr lang="en-US" sz="1000" b="0" i="1" baseline="0" dirty="0" smtClean="0">
                          <a:solidFill>
                            <a:schemeClr val="tx1"/>
                          </a:solidFill>
                          <a:latin typeface="+mn-lt"/>
                          <a:cs typeface="Helvetica" pitchFamily="34" charset="0"/>
                        </a:rPr>
                        <a:t>Toward </a:t>
                      </a:r>
                      <a:r>
                        <a:rPr lang="en-US" sz="1000" b="0" i="1" u="none" baseline="0" dirty="0" smtClean="0">
                          <a:solidFill>
                            <a:schemeClr val="tx1"/>
                          </a:solidFill>
                          <a:effectLst/>
                        </a:rPr>
                        <a:t>RI.5.2 DOK-2 Cl</a:t>
                      </a:r>
                      <a:endParaRPr lang="en-US" sz="1000" b="0" i="1" u="none" kern="1200" dirty="0" smtClean="0">
                        <a:solidFill>
                          <a:schemeClr val="tx1"/>
                        </a:solidFill>
                        <a:effectLst/>
                        <a:latin typeface="+mn-lt"/>
                        <a:ea typeface="+mn-ea"/>
                        <a:cs typeface="+mn-cs"/>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5.2</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33528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16</a:t>
                      </a:r>
                      <a:r>
                        <a:rPr lang="en-US" sz="1200" b="1" u="none" dirty="0" smtClean="0">
                          <a:solidFill>
                            <a:schemeClr val="tx1"/>
                          </a:solidFill>
                          <a:effectLst>
                            <a:outerShdw blurRad="38100" dist="38100" dir="2700000" algn="tl">
                              <a:srgbClr val="000000">
                                <a:alpha val="43137"/>
                              </a:srgbClr>
                            </a:outerShdw>
                          </a:effectLst>
                        </a:rPr>
                        <a:t> </a:t>
                      </a:r>
                      <a:r>
                        <a:rPr lang="en-US" sz="1200" b="1" u="none" baseline="0" dirty="0" smtClean="0">
                          <a:solidFill>
                            <a:schemeClr val="tx1"/>
                          </a:solidFill>
                          <a:effectLst>
                            <a:outerShdw blurRad="38100" dist="38100" dir="2700000" algn="tl">
                              <a:srgbClr val="000000">
                                <a:alpha val="43137"/>
                              </a:srgbClr>
                            </a:outerShdw>
                          </a:effectLst>
                        </a:rPr>
                        <a:t>  </a:t>
                      </a:r>
                      <a:r>
                        <a:rPr lang="en-US" sz="1200" b="1" u="sng" dirty="0" smtClean="0">
                          <a:solidFill>
                            <a:schemeClr val="tx1"/>
                          </a:solidFill>
                          <a:effectLst>
                            <a:outerShdw blurRad="38100" dist="38100" dir="2700000" algn="tl">
                              <a:srgbClr val="000000">
                                <a:alpha val="43137"/>
                              </a:srgbClr>
                            </a:outerShdw>
                          </a:effectLst>
                        </a:rPr>
                        <a:t>Informational Text Constructed Response</a:t>
                      </a:r>
                      <a:r>
                        <a:rPr lang="en-US" sz="1200" b="1" u="none" dirty="0" smtClean="0">
                          <a:solidFill>
                            <a:schemeClr val="tx1"/>
                          </a:solidFill>
                          <a:effectLst>
                            <a:outerShdw blurRad="38100" dist="38100" dir="2700000" algn="tl">
                              <a:srgbClr val="000000">
                                <a:alpha val="43137"/>
                              </a:srgbClr>
                            </a:outerShdw>
                          </a:effectLst>
                        </a:rPr>
                        <a:t>  </a:t>
                      </a:r>
                      <a:r>
                        <a:rPr lang="en-US" sz="1000" b="0" i="1" baseline="0" dirty="0" smtClean="0">
                          <a:solidFill>
                            <a:schemeClr val="tx1"/>
                          </a:solidFill>
                          <a:latin typeface="+mn-lt"/>
                          <a:cs typeface="Helvetica" pitchFamily="34" charset="0"/>
                        </a:rPr>
                        <a:t>Toward </a:t>
                      </a:r>
                      <a:r>
                        <a:rPr lang="en-US" sz="1000" b="0" i="1" u="none" baseline="0" dirty="0" smtClean="0">
                          <a:solidFill>
                            <a:schemeClr val="tx1"/>
                          </a:solidFill>
                          <a:effectLst/>
                        </a:rPr>
                        <a:t>RI.5.3 DOK-2 </a:t>
                      </a:r>
                      <a:r>
                        <a:rPr lang="en-US" sz="1000" b="0" i="1" u="none" baseline="0" dirty="0" err="1" smtClean="0">
                          <a:solidFill>
                            <a:schemeClr val="tx1"/>
                          </a:solidFill>
                          <a:effectLst/>
                        </a:rPr>
                        <a:t>ANz</a:t>
                      </a:r>
                      <a:endParaRPr lang="en-US" sz="1000" b="0" i="1" u="none" kern="1200" dirty="0" smtClean="0">
                        <a:solidFill>
                          <a:schemeClr val="tx1"/>
                        </a:solidFill>
                        <a:effectLst/>
                        <a:latin typeface="+mn-lt"/>
                        <a:ea typeface="+mn-ea"/>
                        <a:cs typeface="+mn-cs"/>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5.3</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280199">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Write</a:t>
                      </a:r>
                      <a:r>
                        <a:rPr lang="en-US" sz="1200" b="1" u="sng" baseline="0" dirty="0" smtClean="0">
                          <a:solidFill>
                            <a:schemeClr val="tx1"/>
                          </a:solidFill>
                          <a:effectLst>
                            <a:outerShdw blurRad="38100" dist="38100" dir="2700000" algn="tl">
                              <a:srgbClr val="000000">
                                <a:alpha val="43137"/>
                              </a:srgbClr>
                            </a:outerShdw>
                          </a:effectLst>
                        </a:rPr>
                        <a:t> and Revise</a:t>
                      </a:r>
                      <a:endParaRPr lang="en-US" sz="1200" b="1" u="sng" dirty="0" smtClean="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310534">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17</a:t>
                      </a:r>
                      <a:r>
                        <a:rPr lang="en-US" sz="1200" b="1" u="none" dirty="0" smtClean="0">
                          <a:solidFill>
                            <a:schemeClr val="tx1"/>
                          </a:solidFill>
                          <a:effectLst>
                            <a:outerShdw blurRad="38100" dist="38100" dir="2700000" algn="tl">
                              <a:srgbClr val="000000">
                                <a:alpha val="43137"/>
                              </a:srgbClr>
                            </a:outerShdw>
                          </a:effectLst>
                        </a:rPr>
                        <a:t> </a:t>
                      </a:r>
                      <a:r>
                        <a:rPr lang="en-US" sz="1200" b="1" u="none" baseline="0" dirty="0" smtClean="0">
                          <a:solidFill>
                            <a:schemeClr val="tx1"/>
                          </a:solidFill>
                          <a:effectLst>
                            <a:outerShdw blurRad="38100" dist="38100" dir="2700000" algn="tl">
                              <a:srgbClr val="000000">
                                <a:alpha val="43137"/>
                              </a:srgbClr>
                            </a:outerShdw>
                          </a:effectLst>
                        </a:rPr>
                        <a:t> </a:t>
                      </a:r>
                      <a:r>
                        <a:rPr lang="en-US" sz="1200" b="1" u="none" dirty="0" smtClean="0">
                          <a:solidFill>
                            <a:schemeClr val="tx1"/>
                          </a:solidFill>
                          <a:effectLst>
                            <a:outerShdw blurRad="38100" dist="38100" dir="2700000" algn="tl">
                              <a:srgbClr val="000000">
                                <a:alpha val="43137"/>
                              </a:srgbClr>
                            </a:outerShdw>
                          </a:effectLst>
                        </a:rPr>
                        <a:t> </a:t>
                      </a:r>
                      <a:r>
                        <a:rPr lang="en-US" sz="1200" b="1" u="sng" dirty="0" smtClean="0">
                          <a:solidFill>
                            <a:schemeClr val="tx1"/>
                          </a:solidFill>
                          <a:effectLst>
                            <a:outerShdw blurRad="38100" dist="38100" dir="2700000" algn="tl">
                              <a:srgbClr val="000000">
                                <a:alpha val="43137"/>
                              </a:srgbClr>
                            </a:outerShdw>
                          </a:effectLst>
                        </a:rPr>
                        <a:t>Brief</a:t>
                      </a:r>
                      <a:r>
                        <a:rPr lang="en-US" sz="1200" b="1" u="sng" baseline="0" dirty="0" smtClean="0">
                          <a:solidFill>
                            <a:schemeClr val="tx1"/>
                          </a:solidFill>
                          <a:effectLst>
                            <a:outerShdw blurRad="38100" dist="38100" dir="2700000" algn="tl">
                              <a:srgbClr val="000000">
                                <a:alpha val="43137"/>
                              </a:srgbClr>
                            </a:outerShdw>
                          </a:effectLst>
                        </a:rPr>
                        <a:t> Write</a:t>
                      </a:r>
                      <a:r>
                        <a:rPr lang="en-US" sz="1200" b="1" u="none" baseline="0" dirty="0" smtClean="0">
                          <a:solidFill>
                            <a:schemeClr val="tx1"/>
                          </a:solidFill>
                          <a:effectLst>
                            <a:outerShdw blurRad="38100" dist="38100" dir="2700000" algn="tl">
                              <a:srgbClr val="000000">
                                <a:alpha val="43137"/>
                              </a:srgbClr>
                            </a:outerShdw>
                          </a:effectLst>
                        </a:rPr>
                        <a:t>   </a:t>
                      </a:r>
                      <a:r>
                        <a:rPr lang="en-US" sz="1000" b="0" i="1" u="none" baseline="0" dirty="0" smtClean="0">
                          <a:solidFill>
                            <a:schemeClr val="tx1"/>
                          </a:solidFill>
                          <a:effectLst/>
                        </a:rPr>
                        <a:t>Toward W.5.1a</a:t>
                      </a:r>
                      <a:endParaRPr lang="en-US" sz="1200" b="1" u="sng" dirty="0" smtClean="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3 pts.</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26699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18 Part</a:t>
                      </a:r>
                      <a:r>
                        <a:rPr lang="en-US" sz="1200" b="1" u="sng" baseline="0" dirty="0" smtClean="0">
                          <a:solidFill>
                            <a:schemeClr val="tx1"/>
                          </a:solidFill>
                          <a:effectLst>
                            <a:outerShdw blurRad="38100" dist="38100" dir="2700000" algn="tl">
                              <a:srgbClr val="000000">
                                <a:alpha val="43137"/>
                              </a:srgbClr>
                            </a:outerShdw>
                          </a:effectLst>
                        </a:rPr>
                        <a:t> A</a:t>
                      </a:r>
                      <a:r>
                        <a:rPr lang="en-US" sz="1200" b="0" u="none" baseline="0" dirty="0" smtClean="0">
                          <a:solidFill>
                            <a:schemeClr val="tx1"/>
                          </a:solidFill>
                          <a:effectLst/>
                        </a:rPr>
                        <a:t>  </a:t>
                      </a:r>
                      <a:r>
                        <a:rPr lang="en-US" sz="1000" b="0" i="1" u="none" baseline="0" dirty="0" smtClean="0">
                          <a:solidFill>
                            <a:schemeClr val="tx1"/>
                          </a:solidFill>
                          <a:effectLst/>
                        </a:rPr>
                        <a:t>Toward W.5.1b</a:t>
                      </a:r>
                      <a:endParaRPr lang="en-US" sz="1000" b="1" u="sng" dirty="0" smtClean="0">
                        <a:solidFill>
                          <a:schemeClr val="tx1"/>
                        </a:solidFill>
                        <a:effectLst>
                          <a:outerShdw blurRad="38100" dist="38100" dir="2700000" algn="tl">
                            <a:srgbClr val="000000">
                              <a:alpha val="43137"/>
                            </a:srgbClr>
                          </a:outerShdw>
                        </a:effectLst>
                      </a:endParaRPr>
                    </a:p>
                  </a:txBody>
                  <a:tcPr marL="97155" marR="97155" marT="47897" marB="47897">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C</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293116">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18 Part B</a:t>
                      </a:r>
                      <a:r>
                        <a:rPr lang="en-US" sz="1200" b="0" u="none" dirty="0" smtClean="0">
                          <a:solidFill>
                            <a:schemeClr val="tx1"/>
                          </a:solidFill>
                          <a:effectLst/>
                        </a:rPr>
                        <a:t>  </a:t>
                      </a:r>
                      <a:r>
                        <a:rPr lang="en-US" sz="1000" b="0" i="1" u="none" baseline="0" dirty="0" smtClean="0">
                          <a:solidFill>
                            <a:schemeClr val="tx1"/>
                          </a:solidFill>
                          <a:effectLst/>
                        </a:rPr>
                        <a:t>Toward W.5.1b</a:t>
                      </a:r>
                    </a:p>
                  </a:txBody>
                  <a:tcPr marL="97155" marR="97155" marT="47897" marB="47897">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A</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319315">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19</a:t>
                      </a:r>
                      <a:r>
                        <a:rPr lang="en-US" sz="1200" b="1" u="none" dirty="0" smtClean="0">
                          <a:solidFill>
                            <a:schemeClr val="tx1"/>
                          </a:solidFill>
                          <a:effectLst>
                            <a:outerShdw blurRad="38100" dist="38100" dir="2700000" algn="tl">
                              <a:srgbClr val="000000">
                                <a:alpha val="43137"/>
                              </a:srgbClr>
                            </a:outerShdw>
                          </a:effectLst>
                        </a:rPr>
                        <a:t>  </a:t>
                      </a:r>
                      <a:r>
                        <a:rPr lang="en-US" sz="1200" b="0" dirty="0" smtClean="0">
                          <a:solidFill>
                            <a:schemeClr val="tx1"/>
                          </a:solidFill>
                          <a:latin typeface="+mn-lt"/>
                          <a:cs typeface="Helvetica" pitchFamily="34" charset="0"/>
                        </a:rPr>
                        <a:t>Combine the two sentences in the best way that does not change the meaning of the original sentences</a:t>
                      </a:r>
                      <a:r>
                        <a:rPr lang="en-US" sz="1100" b="1" dirty="0" smtClean="0">
                          <a:solidFill>
                            <a:schemeClr val="tx1"/>
                          </a:solidFill>
                          <a:latin typeface="Helvetica" pitchFamily="34" charset="0"/>
                          <a:cs typeface="Helvetica" pitchFamily="34" charset="0"/>
                        </a:rPr>
                        <a:t>.</a:t>
                      </a:r>
                      <a:r>
                        <a:rPr lang="en-US" sz="1100" b="1" baseline="0" dirty="0" smtClean="0">
                          <a:solidFill>
                            <a:schemeClr val="tx1"/>
                          </a:solidFill>
                          <a:latin typeface="Helvetica" pitchFamily="34" charset="0"/>
                          <a:cs typeface="Helvetica" pitchFamily="34" charset="0"/>
                        </a:rPr>
                        <a:t> </a:t>
                      </a:r>
                      <a:r>
                        <a:rPr lang="en-US" sz="1100" b="0" strike="noStrike" dirty="0" smtClean="0">
                          <a:solidFill>
                            <a:schemeClr val="tx1"/>
                          </a:solidFill>
                          <a:latin typeface="+mn-lt"/>
                          <a:cs typeface="Helvetica" panose="020B0604020202020204" pitchFamily="34" charset="0"/>
                        </a:rPr>
                        <a:t>L.5.3a</a:t>
                      </a:r>
                      <a:endParaRPr lang="en-US" sz="1100" b="0" strike="sngStrike" dirty="0" smtClean="0">
                        <a:solidFill>
                          <a:schemeClr val="tx1"/>
                        </a:solidFill>
                        <a:latin typeface="+mn-lt"/>
                        <a:cs typeface="Helvetica" panose="020B0604020202020204" pitchFamily="34" charset="0"/>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C</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4646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rPr>
                        <a:t>Question 20</a:t>
                      </a:r>
                      <a:r>
                        <a:rPr lang="en-US" sz="1200" b="1" u="none" dirty="0" smtClean="0">
                          <a:solidFill>
                            <a:schemeClr val="tx1"/>
                          </a:solidFill>
                          <a:effectLst>
                            <a:outerShdw blurRad="38100" dist="38100" dir="2700000" algn="tl">
                              <a:srgbClr val="000000">
                                <a:alpha val="43137"/>
                              </a:srgbClr>
                            </a:outerShdw>
                          </a:effectLst>
                        </a:rPr>
                        <a:t>   </a:t>
                      </a:r>
                      <a:r>
                        <a:rPr lang="en-US" sz="1200" b="0" dirty="0" smtClean="0">
                          <a:latin typeface="+mn-lt"/>
                          <a:cs typeface="Helvetica" pitchFamily="34" charset="0"/>
                        </a:rPr>
                        <a:t>Read the sentence and answer the question that </a:t>
                      </a:r>
                      <a:r>
                        <a:rPr lang="en-US" sz="1200" b="0" dirty="0" smtClean="0">
                          <a:solidFill>
                            <a:schemeClr val="tx1"/>
                          </a:solidFill>
                          <a:latin typeface="+mn-lt"/>
                          <a:cs typeface="Helvetica" pitchFamily="34" charset="0"/>
                        </a:rPr>
                        <a:t>follows</a:t>
                      </a:r>
                      <a:r>
                        <a:rPr lang="en-US" sz="1100" b="1" dirty="0" smtClean="0">
                          <a:solidFill>
                            <a:schemeClr val="tx1"/>
                          </a:solidFill>
                          <a:latin typeface="Helvetica" pitchFamily="34" charset="0"/>
                          <a:cs typeface="Helvetica" pitchFamily="34" charset="0"/>
                        </a:rPr>
                        <a:t>.</a:t>
                      </a:r>
                      <a:r>
                        <a:rPr lang="en-US" sz="1100" b="1" baseline="0" dirty="0" smtClean="0">
                          <a:solidFill>
                            <a:schemeClr val="tx1"/>
                          </a:solidFill>
                          <a:latin typeface="Helvetica" pitchFamily="34" charset="0"/>
                          <a:cs typeface="Helvetica" pitchFamily="34" charset="0"/>
                        </a:rPr>
                        <a:t> </a:t>
                      </a:r>
                      <a:r>
                        <a:rPr kumimoji="0" lang="en-US" sz="1100" b="0" i="0" u="none" strike="noStrike" kern="1200" cap="none" spc="0" normalizeH="0" baseline="0" noProof="0" dirty="0" smtClean="0">
                          <a:ln>
                            <a:noFill/>
                          </a:ln>
                          <a:solidFill>
                            <a:schemeClr val="tx1"/>
                          </a:solidFill>
                          <a:effectLst/>
                          <a:uLnTx/>
                          <a:uFillTx/>
                          <a:latin typeface="+mn-lt"/>
                          <a:ea typeface="+mn-ea"/>
                          <a:cs typeface="Helvetica" panose="020B0604020202020204" pitchFamily="34" charset="0"/>
                        </a:rPr>
                        <a:t>WL.5.2c</a:t>
                      </a:r>
                      <a:endParaRPr kumimoji="0" lang="en-US" sz="1100" b="0" i="0" u="none" strike="sngStrike" kern="1200" cap="none" spc="0" normalizeH="0" baseline="0" noProof="0" dirty="0" smtClean="0">
                        <a:ln>
                          <a:noFill/>
                        </a:ln>
                        <a:solidFill>
                          <a:schemeClr val="tx1"/>
                        </a:solidFill>
                        <a:effectLst/>
                        <a:uLnTx/>
                        <a:uFillTx/>
                        <a:latin typeface="+mn-lt"/>
                        <a:ea typeface="+mn-ea"/>
                        <a:cs typeface="Helvetica" panose="020B0604020202020204" pitchFamily="34" charset="0"/>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D</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bl>
          </a:graphicData>
        </a:graphic>
      </p:graphicFrame>
    </p:spTree>
    <p:extLst>
      <p:ext uri="{BB962C8B-B14F-4D97-AF65-F5344CB8AC3E}">
        <p14:creationId xmlns:p14="http://schemas.microsoft.com/office/powerpoint/2010/main" val="35224402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15</a:t>
            </a:fld>
            <a:endParaRPr lang="en-US" dirty="0"/>
          </a:p>
        </p:txBody>
      </p:sp>
      <p:grpSp>
        <p:nvGrpSpPr>
          <p:cNvPr id="5" name="Group 19"/>
          <p:cNvGrpSpPr/>
          <p:nvPr/>
        </p:nvGrpSpPr>
        <p:grpSpPr>
          <a:xfrm>
            <a:off x="835909" y="1807212"/>
            <a:ext cx="5829300" cy="5126989"/>
            <a:chOff x="786738" y="357732"/>
            <a:chExt cx="5486400" cy="4893944"/>
          </a:xfrm>
        </p:grpSpPr>
        <p:sp>
          <p:nvSpPr>
            <p:cNvPr id="6" name="TextBox 5"/>
            <p:cNvSpPr txBox="1"/>
            <p:nvPr/>
          </p:nvSpPr>
          <p:spPr>
            <a:xfrm>
              <a:off x="786738" y="3160757"/>
              <a:ext cx="5486400" cy="2090919"/>
            </a:xfrm>
            <a:prstGeom prst="rect">
              <a:avLst/>
            </a:prstGeom>
            <a:noFill/>
            <a:ln>
              <a:noFill/>
            </a:ln>
          </p:spPr>
          <p:txBody>
            <a:bodyPr wrap="square" lIns="96661" tIns="48331" rIns="96661" bIns="48331" rtlCol="0">
              <a:spAutoFit/>
            </a:bodyPr>
            <a:lstStyle/>
            <a:p>
              <a:r>
                <a:rPr lang="en-US" sz="3400" b="1" dirty="0">
                  <a:effectLst>
                    <a:outerShdw blurRad="38100" dist="38100" dir="2700000" algn="tl">
                      <a:srgbClr val="000000">
                        <a:alpha val="43137"/>
                      </a:srgbClr>
                    </a:outerShdw>
                  </a:effectLst>
                </a:rPr>
                <a:t>Student Copy</a:t>
              </a:r>
            </a:p>
            <a:p>
              <a:r>
                <a:rPr lang="en-US" sz="3400" b="1" dirty="0">
                  <a:effectLst>
                    <a:outerShdw blurRad="38100" dist="38100" dir="2700000" algn="tl">
                      <a:srgbClr val="000000">
                        <a:alpha val="43137"/>
                      </a:srgbClr>
                    </a:outerShdw>
                  </a:effectLst>
                </a:rPr>
                <a:t>Pre-Assessment Quarter </a:t>
              </a:r>
              <a:r>
                <a:rPr lang="en-US" sz="3400" b="1" dirty="0" smtClean="0">
                  <a:effectLst>
                    <a:outerShdw blurRad="38100" dist="38100" dir="2700000" algn="tl">
                      <a:srgbClr val="000000">
                        <a:alpha val="43137"/>
                      </a:srgbClr>
                    </a:outerShdw>
                  </a:effectLst>
                </a:rPr>
                <a:t>1</a:t>
              </a:r>
            </a:p>
            <a:p>
              <a:endParaRPr lang="en-US" sz="3400" b="1" dirty="0">
                <a:effectLst>
                  <a:outerShdw blurRad="38100" dist="38100" dir="2700000" algn="tl">
                    <a:srgbClr val="000000">
                      <a:alpha val="43137"/>
                    </a:srgbClr>
                  </a:outerShdw>
                </a:effectLst>
              </a:endParaRPr>
            </a:p>
            <a:p>
              <a:r>
                <a:rPr lang="en-US" sz="3400" b="1" dirty="0">
                  <a:effectLst>
                    <a:outerShdw blurRad="38100" dist="38100" dir="2700000" algn="tl">
                      <a:srgbClr val="000000">
                        <a:alpha val="43137"/>
                      </a:srgbClr>
                    </a:outerShdw>
                  </a:effectLst>
                </a:rPr>
                <a:t>Name ____________________</a:t>
              </a:r>
            </a:p>
          </p:txBody>
        </p:sp>
        <p:sp>
          <p:nvSpPr>
            <p:cNvPr id="9" name="Rectangle 8"/>
            <p:cNvSpPr/>
            <p:nvPr/>
          </p:nvSpPr>
          <p:spPr>
            <a:xfrm>
              <a:off x="1066800" y="357732"/>
              <a:ext cx="1727652" cy="830997"/>
            </a:xfrm>
            <a:prstGeom prst="rect">
              <a:avLst/>
            </a:prstGeom>
          </p:spPr>
          <p:txBody>
            <a:bodyPr wrap="none">
              <a:spAutoFit/>
            </a:bodyPr>
            <a:lstStyle/>
            <a:p>
              <a:r>
                <a:rPr lang="en-US" sz="5100" b="1" dirty="0">
                  <a:effectLst>
                    <a:outerShdw blurRad="38100" dist="38100" dir="2700000" algn="tl">
                      <a:srgbClr val="000000">
                        <a:alpha val="43137"/>
                      </a:srgbClr>
                    </a:outerShdw>
                  </a:effectLst>
                </a:rPr>
                <a:t>Grade</a:t>
              </a:r>
            </a:p>
          </p:txBody>
        </p:sp>
      </p:grpSp>
      <p:sp>
        <p:nvSpPr>
          <p:cNvPr id="12" name="Right Triangle 11"/>
          <p:cNvSpPr/>
          <p:nvPr/>
        </p:nvSpPr>
        <p:spPr>
          <a:xfrm rot="5400000" flipH="1">
            <a:off x="660173" y="7641998"/>
            <a:ext cx="1756229" cy="3076575"/>
          </a:xfrm>
          <a:prstGeom prst="rtTriangle">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3" name="Right Triangle 12"/>
          <p:cNvSpPr/>
          <p:nvPr/>
        </p:nvSpPr>
        <p:spPr>
          <a:xfrm rot="16200000" flipH="1">
            <a:off x="5476308" y="-699521"/>
            <a:ext cx="1596571" cy="2995613"/>
          </a:xfrm>
          <a:prstGeom prst="rtTriangle">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nvGrpSpPr>
          <p:cNvPr id="14" name="Group 13"/>
          <p:cNvGrpSpPr/>
          <p:nvPr/>
        </p:nvGrpSpPr>
        <p:grpSpPr>
          <a:xfrm>
            <a:off x="838584" y="2514600"/>
            <a:ext cx="2285616" cy="2498676"/>
            <a:chOff x="4836537" y="228597"/>
            <a:chExt cx="1888849" cy="2201532"/>
          </a:xfrm>
        </p:grpSpPr>
        <p:sp>
          <p:nvSpPr>
            <p:cNvPr id="15" name="Parallelogram 14"/>
            <p:cNvSpPr/>
            <p:nvPr/>
          </p:nvSpPr>
          <p:spPr>
            <a:xfrm rot="1584430" flipH="1">
              <a:off x="4836537" y="577718"/>
              <a:ext cx="1888849" cy="1359161"/>
            </a:xfrm>
            <a:prstGeom prst="parallelogram">
              <a:avLst/>
            </a:prstGeom>
            <a:solidFill>
              <a:srgbClr val="730E00">
                <a:lumMod val="75000"/>
              </a:srgbClr>
            </a:solidFill>
            <a:ln w="158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Book"/>
                <a:ea typeface="+mn-ea"/>
                <a:cs typeface="+mn-cs"/>
              </a:endParaRPr>
            </a:p>
          </p:txBody>
        </p:sp>
        <p:sp>
          <p:nvSpPr>
            <p:cNvPr id="16" name="Rectangle 15"/>
            <p:cNvSpPr/>
            <p:nvPr/>
          </p:nvSpPr>
          <p:spPr>
            <a:xfrm>
              <a:off x="5105400" y="228597"/>
              <a:ext cx="1197764" cy="923330"/>
            </a:xfrm>
            <a:prstGeom prst="rect">
              <a:avLst/>
            </a:prstGeom>
            <a:solidFill>
              <a:sysClr val="window" lastClr="FFFFFF">
                <a:lumMod val="95000"/>
              </a:sysClr>
            </a:solidFill>
            <a:ln>
              <a:solidFill>
                <a:srgbClr val="AD010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400" b="1" i="0" u="none" strike="noStrike" kern="0" cap="none" spc="0" normalizeH="0" baseline="0" noProof="0" dirty="0" smtClean="0">
                  <a:ln w="11430"/>
                  <a:gradFill>
                    <a:gsLst>
                      <a:gs pos="0">
                        <a:srgbClr val="730E00">
                          <a:tint val="90000"/>
                          <a:satMod val="120000"/>
                        </a:srgbClr>
                      </a:gs>
                      <a:gs pos="25000">
                        <a:srgbClr val="730E00">
                          <a:tint val="93000"/>
                          <a:satMod val="120000"/>
                        </a:srgbClr>
                      </a:gs>
                      <a:gs pos="50000">
                        <a:srgbClr val="730E00">
                          <a:shade val="89000"/>
                          <a:satMod val="110000"/>
                        </a:srgbClr>
                      </a:gs>
                      <a:gs pos="75000">
                        <a:srgbClr val="730E00">
                          <a:tint val="93000"/>
                          <a:satMod val="120000"/>
                        </a:srgbClr>
                      </a:gs>
                      <a:gs pos="100000">
                        <a:srgbClr val="730E00">
                          <a:tint val="90000"/>
                          <a:satMod val="120000"/>
                        </a:srgbClr>
                      </a:gs>
                    </a:gsLst>
                    <a:lin ang="5400000"/>
                  </a:gradFill>
                  <a:effectLst>
                    <a:outerShdw blurRad="80000" dist="40000" dir="5040000" algn="tl">
                      <a:srgbClr val="000000">
                        <a:alpha val="30000"/>
                      </a:srgbClr>
                    </a:outerShdw>
                  </a:effectLst>
                  <a:uLnTx/>
                  <a:uFillTx/>
                  <a:latin typeface="Franklin Gothic Book"/>
                </a:rPr>
                <a:t>5</a:t>
              </a:r>
              <a:r>
                <a:rPr kumimoji="0" lang="en-US" sz="5400" b="1" i="0" u="none" strike="noStrike" kern="0" cap="none" spc="0" normalizeH="0" baseline="30000" noProof="0" dirty="0" smtClean="0">
                  <a:ln w="11430"/>
                  <a:gradFill>
                    <a:gsLst>
                      <a:gs pos="0">
                        <a:srgbClr val="730E00">
                          <a:tint val="90000"/>
                          <a:satMod val="120000"/>
                        </a:srgbClr>
                      </a:gs>
                      <a:gs pos="25000">
                        <a:srgbClr val="730E00">
                          <a:tint val="93000"/>
                          <a:satMod val="120000"/>
                        </a:srgbClr>
                      </a:gs>
                      <a:gs pos="50000">
                        <a:srgbClr val="730E00">
                          <a:shade val="89000"/>
                          <a:satMod val="110000"/>
                        </a:srgbClr>
                      </a:gs>
                      <a:gs pos="75000">
                        <a:srgbClr val="730E00">
                          <a:tint val="93000"/>
                          <a:satMod val="120000"/>
                        </a:srgbClr>
                      </a:gs>
                      <a:gs pos="100000">
                        <a:srgbClr val="730E00">
                          <a:tint val="90000"/>
                          <a:satMod val="120000"/>
                        </a:srgbClr>
                      </a:gs>
                    </a:gsLst>
                    <a:lin ang="5400000"/>
                  </a:gradFill>
                  <a:effectLst>
                    <a:outerShdw blurRad="80000" dist="40000" dir="5040000" algn="tl">
                      <a:srgbClr val="000000">
                        <a:alpha val="30000"/>
                      </a:srgbClr>
                    </a:outerShdw>
                  </a:effectLst>
                  <a:uLnTx/>
                  <a:uFillTx/>
                  <a:latin typeface="Franklin Gothic Book"/>
                </a:rPr>
                <a:t>th</a:t>
              </a:r>
              <a:r>
                <a:rPr kumimoji="0" lang="en-US" sz="5400" b="1" i="0" u="none" strike="noStrike" kern="0" cap="none" spc="0" normalizeH="0" baseline="0" noProof="0" dirty="0" smtClean="0">
                  <a:ln w="11430"/>
                  <a:gradFill>
                    <a:gsLst>
                      <a:gs pos="0">
                        <a:srgbClr val="730E00">
                          <a:tint val="90000"/>
                          <a:satMod val="120000"/>
                        </a:srgbClr>
                      </a:gs>
                      <a:gs pos="25000">
                        <a:srgbClr val="730E00">
                          <a:tint val="93000"/>
                          <a:satMod val="120000"/>
                        </a:srgbClr>
                      </a:gs>
                      <a:gs pos="50000">
                        <a:srgbClr val="730E00">
                          <a:shade val="89000"/>
                          <a:satMod val="110000"/>
                        </a:srgbClr>
                      </a:gs>
                      <a:gs pos="75000">
                        <a:srgbClr val="730E00">
                          <a:tint val="93000"/>
                          <a:satMod val="120000"/>
                        </a:srgbClr>
                      </a:gs>
                      <a:gs pos="100000">
                        <a:srgbClr val="730E00">
                          <a:tint val="90000"/>
                          <a:satMod val="120000"/>
                        </a:srgbClr>
                      </a:gs>
                    </a:gsLst>
                    <a:lin ang="5400000"/>
                  </a:gradFill>
                  <a:effectLst>
                    <a:outerShdw blurRad="80000" dist="40000" dir="5040000" algn="tl">
                      <a:srgbClr val="000000">
                        <a:alpha val="30000"/>
                      </a:srgbClr>
                    </a:outerShdw>
                  </a:effectLst>
                  <a:uLnTx/>
                  <a:uFillTx/>
                  <a:latin typeface="Franklin Gothic Book"/>
                </a:rPr>
                <a:t> </a:t>
              </a:r>
            </a:p>
          </p:txBody>
        </p:sp>
        <p:pic>
          <p:nvPicPr>
            <p:cNvPr id="17" name="Picture 4" descr="C:\Documents and Settings\Owner\Local Settings\Temporary Internet Files\Content.IE5\S7ZGNZXZ\MM900318123[1].gif"/>
            <p:cNvPicPr>
              <a:picLocks noChangeAspect="1" noChangeArrowheads="1" noCrop="1"/>
            </p:cNvPicPr>
            <p:nvPr/>
          </p:nvPicPr>
          <p:blipFill>
            <a:blip r:embed="rId3" cstate="print"/>
            <a:srcRect/>
            <a:stretch>
              <a:fillRect/>
            </a:stretch>
          </p:blipFill>
          <p:spPr bwMode="auto">
            <a:xfrm>
              <a:off x="5504106" y="860668"/>
              <a:ext cx="1132168" cy="765842"/>
            </a:xfrm>
            <a:prstGeom prst="rect">
              <a:avLst/>
            </a:prstGeom>
            <a:noFill/>
          </p:spPr>
        </p:pic>
        <p:pic>
          <p:nvPicPr>
            <p:cNvPr id="18" name="Picture 7" descr="C:\Documents and Settings\Owner\Local Settings\Temporary Internet Files\Content.IE5\LTTF5AU1\MC900432665[1].png"/>
            <p:cNvPicPr>
              <a:picLocks noChangeAspect="1" noChangeArrowheads="1"/>
            </p:cNvPicPr>
            <p:nvPr/>
          </p:nvPicPr>
          <p:blipFill>
            <a:blip r:embed="rId4" cstate="print"/>
            <a:srcRect/>
            <a:stretch>
              <a:fillRect/>
            </a:stretch>
          </p:blipFill>
          <p:spPr bwMode="auto">
            <a:xfrm>
              <a:off x="5257800" y="1070961"/>
              <a:ext cx="1378474" cy="1359168"/>
            </a:xfrm>
            <a:prstGeom prst="rect">
              <a:avLst/>
            </a:prstGeom>
            <a:noFill/>
          </p:spPr>
        </p:pic>
      </p:grpSp>
    </p:spTree>
    <p:extLst>
      <p:ext uri="{BB962C8B-B14F-4D97-AF65-F5344CB8AC3E}">
        <p14:creationId xmlns:p14="http://schemas.microsoft.com/office/powerpoint/2010/main" val="22161004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solidFill>
                  <a:schemeClr val="tx1"/>
                </a:solidFill>
              </a:rPr>
              <a:pPr/>
              <a:t>16</a:t>
            </a:fld>
            <a:endParaRPr lang="en-US" dirty="0">
              <a:solidFill>
                <a:schemeClr val="tx1"/>
              </a:solidFill>
            </a:endParaRPr>
          </a:p>
        </p:txBody>
      </p:sp>
      <p:sp>
        <p:nvSpPr>
          <p:cNvPr id="5" name="Rectangle 4"/>
          <p:cNvSpPr/>
          <p:nvPr/>
        </p:nvSpPr>
        <p:spPr>
          <a:xfrm>
            <a:off x="533400" y="381000"/>
            <a:ext cx="6400800" cy="9510296"/>
          </a:xfrm>
          <a:prstGeom prst="rect">
            <a:avLst/>
          </a:prstGeom>
        </p:spPr>
        <p:txBody>
          <a:bodyPr wrap="square">
            <a:spAutoFit/>
          </a:bodyPr>
          <a:lstStyle/>
          <a:p>
            <a:pPr algn="ctr"/>
            <a:r>
              <a:rPr lang="en-US" sz="1600" b="1" dirty="0"/>
              <a:t>Atmosphere </a:t>
            </a:r>
            <a:r>
              <a:rPr lang="en-US" sz="1600" b="1" dirty="0" smtClean="0"/>
              <a:t>Attire</a:t>
            </a:r>
          </a:p>
          <a:p>
            <a:pPr algn="ctr"/>
            <a:r>
              <a:rPr lang="en-US" sz="1000" i="1" dirty="0" smtClean="0"/>
              <a:t>By Elizabeth Yeo</a:t>
            </a:r>
          </a:p>
          <a:p>
            <a:pPr algn="ctr"/>
            <a:endParaRPr lang="en-US" sz="1000" i="1" dirty="0"/>
          </a:p>
          <a:p>
            <a:r>
              <a:rPr lang="en-US" sz="1200" dirty="0"/>
              <a:t>Each </a:t>
            </a:r>
            <a:r>
              <a:rPr lang="en-US" sz="1200" dirty="0" smtClean="0"/>
              <a:t>spring, </a:t>
            </a:r>
            <a:r>
              <a:rPr lang="en-US" sz="1200" dirty="0"/>
              <a:t>Derwood Elementary School has a </a:t>
            </a:r>
            <a:r>
              <a:rPr lang="en-US" sz="1200" dirty="0" smtClean="0"/>
              <a:t>science fair.  </a:t>
            </a:r>
            <a:r>
              <a:rPr lang="en-US" sz="1200" dirty="0"/>
              <a:t>All fifth grade students at Derwood must plan, complete and present an exhibit for the fair.   We received a list of directions and requirements from our teacher, Mr. Lars. </a:t>
            </a:r>
            <a:endParaRPr lang="en-US" sz="1200" dirty="0" smtClean="0"/>
          </a:p>
          <a:p>
            <a:r>
              <a:rPr lang="en-US" sz="1200" dirty="0"/>
              <a:t> </a:t>
            </a:r>
          </a:p>
          <a:p>
            <a:r>
              <a:rPr lang="en-US" sz="1200" dirty="0"/>
              <a:t>I read about Neil Armstrong, the first man to walk on the moon. I was fascinated by his space suit and how it protected him from the moon’s atmosphere.</a:t>
            </a:r>
          </a:p>
          <a:p>
            <a:r>
              <a:rPr lang="en-US" sz="1200" dirty="0"/>
              <a:t> </a:t>
            </a:r>
          </a:p>
          <a:p>
            <a:r>
              <a:rPr lang="en-US" sz="1200" dirty="0"/>
              <a:t>I wanted to select a project about my favorite topic, space travel.  I wondered if there would someday be space cities beyond Earth’s own atmosphere.  Would we need space suits like Neil Armstrong?  </a:t>
            </a:r>
            <a:r>
              <a:rPr lang="en-US" sz="1200" dirty="0" smtClean="0"/>
              <a:t> To </a:t>
            </a:r>
            <a:r>
              <a:rPr lang="en-US" sz="1200" dirty="0"/>
              <a:t>answer these </a:t>
            </a:r>
            <a:r>
              <a:rPr lang="en-US" sz="1200" dirty="0" smtClean="0"/>
              <a:t>questions, </a:t>
            </a:r>
            <a:r>
              <a:rPr lang="en-US" sz="1200" dirty="0"/>
              <a:t>I began my research.  I titled my </a:t>
            </a:r>
            <a:r>
              <a:rPr lang="en-US" sz="1200" dirty="0" smtClean="0"/>
              <a:t>science </a:t>
            </a:r>
            <a:r>
              <a:rPr lang="en-US" sz="1200" dirty="0"/>
              <a:t>p</a:t>
            </a:r>
            <a:r>
              <a:rPr lang="en-US" sz="1200" dirty="0" smtClean="0"/>
              <a:t>roject</a:t>
            </a:r>
            <a:r>
              <a:rPr lang="en-US" sz="1200" dirty="0"/>
              <a:t>: </a:t>
            </a:r>
            <a:r>
              <a:rPr lang="en-US" sz="1200" i="1" dirty="0"/>
              <a:t>Atmosphere </a:t>
            </a:r>
            <a:r>
              <a:rPr lang="en-US" sz="1200" i="1" dirty="0" smtClean="0"/>
              <a:t>Attire.</a:t>
            </a:r>
            <a:endParaRPr lang="en-US" sz="1200" i="1" dirty="0"/>
          </a:p>
          <a:p>
            <a:r>
              <a:rPr lang="en-US" sz="1200" dirty="0"/>
              <a:t> </a:t>
            </a:r>
          </a:p>
          <a:p>
            <a:pPr fontAlgn="base"/>
            <a:r>
              <a:rPr lang="en-US" sz="1200" dirty="0"/>
              <a:t>In fifth </a:t>
            </a:r>
            <a:r>
              <a:rPr lang="en-US" sz="1200" dirty="0" smtClean="0"/>
              <a:t>grade, </a:t>
            </a:r>
            <a:r>
              <a:rPr lang="en-US" sz="1200" dirty="0"/>
              <a:t>we have to cite three sources of information for our science fair topic. My first source was a photo of Earth's atmospheres taken in 2011. A college article about the layers of Earth’s atmospheres was my second source.  Last, the National Weather Service explained that there were </a:t>
            </a:r>
            <a:r>
              <a:rPr lang="en-US" sz="1200" dirty="0" smtClean="0"/>
              <a:t>actually five </a:t>
            </a:r>
            <a:r>
              <a:rPr lang="en-US" sz="1200" dirty="0"/>
              <a:t>layers of atmosphere around the </a:t>
            </a:r>
            <a:r>
              <a:rPr lang="en-US" sz="1200" dirty="0" smtClean="0"/>
              <a:t>Earth, not four as often thought. </a:t>
            </a:r>
            <a:endParaRPr lang="en-US" sz="1200" dirty="0"/>
          </a:p>
          <a:p>
            <a:pPr fontAlgn="base"/>
            <a:r>
              <a:rPr lang="en-US" sz="1200" dirty="0"/>
              <a:t> </a:t>
            </a:r>
          </a:p>
          <a:p>
            <a:pPr fontAlgn="base"/>
            <a:r>
              <a:rPr lang="en-US" sz="1200" dirty="0"/>
              <a:t>This is what I </a:t>
            </a:r>
            <a:r>
              <a:rPr lang="en-US" sz="1200" dirty="0" smtClean="0"/>
              <a:t>learned:</a:t>
            </a:r>
            <a:endParaRPr lang="en-US" sz="1200" dirty="0"/>
          </a:p>
          <a:p>
            <a:r>
              <a:rPr lang="en-US" sz="1200" dirty="0"/>
              <a:t>  </a:t>
            </a:r>
          </a:p>
          <a:p>
            <a:r>
              <a:rPr lang="en-US" sz="1200" b="1" dirty="0"/>
              <a:t>Earth’s </a:t>
            </a:r>
            <a:r>
              <a:rPr lang="en-US" sz="1200" b="1" dirty="0" smtClean="0"/>
              <a:t>Layer: Troposphere </a:t>
            </a:r>
            <a:endParaRPr lang="en-US" sz="1200" dirty="0"/>
          </a:p>
          <a:p>
            <a:r>
              <a:rPr lang="en-US" sz="1200" dirty="0"/>
              <a:t>The t</a:t>
            </a:r>
            <a:r>
              <a:rPr lang="en-US" sz="1200" dirty="0" smtClean="0"/>
              <a:t>roposphere </a:t>
            </a:r>
            <a:r>
              <a:rPr lang="en-US" sz="1200" dirty="0"/>
              <a:t>layer is where we live. Attire would be like we wear on Earth.  But air temperature and air pressure are not the same all the way up through the t</a:t>
            </a:r>
            <a:r>
              <a:rPr lang="en-US" sz="1200" dirty="0" smtClean="0"/>
              <a:t>roposphere</a:t>
            </a:r>
            <a:r>
              <a:rPr lang="en-US" sz="1200" dirty="0"/>
              <a:t>.  The higher you </a:t>
            </a:r>
            <a:r>
              <a:rPr lang="en-US" sz="1200" dirty="0" smtClean="0"/>
              <a:t>go, </a:t>
            </a:r>
            <a:r>
              <a:rPr lang="en-US" sz="1200" dirty="0"/>
              <a:t>the colder it is and there is less oxygen.  In higher </a:t>
            </a:r>
            <a:r>
              <a:rPr lang="en-US" sz="1200" dirty="0" smtClean="0"/>
              <a:t>altitudes, you </a:t>
            </a:r>
            <a:r>
              <a:rPr lang="en-US" sz="1200" dirty="0"/>
              <a:t>would need warmer clothing and even oxygen.</a:t>
            </a:r>
          </a:p>
          <a:p>
            <a:r>
              <a:rPr lang="en-US" sz="1200" dirty="0"/>
              <a:t> </a:t>
            </a:r>
          </a:p>
          <a:p>
            <a:r>
              <a:rPr lang="en-US" sz="1200" b="1" dirty="0"/>
              <a:t>Stratosphere and Ozone Layers</a:t>
            </a:r>
            <a:endParaRPr lang="en-US" sz="1200" dirty="0"/>
          </a:p>
          <a:p>
            <a:r>
              <a:rPr lang="en-US" sz="1200" dirty="0"/>
              <a:t>There is no oxygen in the s</a:t>
            </a:r>
            <a:r>
              <a:rPr lang="en-US" sz="1200" dirty="0" smtClean="0"/>
              <a:t>tratosphere</a:t>
            </a:r>
            <a:r>
              <a:rPr lang="en-US" sz="1200" dirty="0"/>
              <a:t>. The </a:t>
            </a:r>
            <a:r>
              <a:rPr lang="en-US" sz="1200" dirty="0" smtClean="0"/>
              <a:t>stratosphere </a:t>
            </a:r>
            <a:r>
              <a:rPr lang="en-US" sz="1200" dirty="0"/>
              <a:t>has a gas called </a:t>
            </a:r>
            <a:r>
              <a:rPr lang="en-US" sz="1200" dirty="0" smtClean="0"/>
              <a:t>ozone, </a:t>
            </a:r>
            <a:r>
              <a:rPr lang="en-US" sz="1200" dirty="0"/>
              <a:t>so it is often called the ozone layer. This layer blocks out most of the unsafe rays from our sun.  The </a:t>
            </a:r>
            <a:r>
              <a:rPr lang="en-US" sz="1200" dirty="0" smtClean="0"/>
              <a:t>stratosphere </a:t>
            </a:r>
            <a:r>
              <a:rPr lang="en-US" sz="1200" dirty="0"/>
              <a:t>is very cold. </a:t>
            </a:r>
            <a:r>
              <a:rPr lang="en-US" sz="1200" dirty="0" smtClean="0"/>
              <a:t>Stratospheric attire </a:t>
            </a:r>
            <a:r>
              <a:rPr lang="en-US" sz="1200" dirty="0"/>
              <a:t>would have to be heated and </a:t>
            </a:r>
            <a:r>
              <a:rPr lang="en-US" sz="1200" dirty="0" smtClean="0"/>
              <a:t>have </a:t>
            </a:r>
            <a:r>
              <a:rPr lang="en-US" sz="1200" dirty="0"/>
              <a:t>an oxygen source.</a:t>
            </a:r>
          </a:p>
          <a:p>
            <a:r>
              <a:rPr lang="en-US" sz="1200" dirty="0"/>
              <a:t> </a:t>
            </a:r>
          </a:p>
          <a:p>
            <a:r>
              <a:rPr lang="en-US" sz="1200" b="1" dirty="0"/>
              <a:t>Mesosphere </a:t>
            </a:r>
            <a:endParaRPr lang="en-US" sz="1200" dirty="0"/>
          </a:p>
          <a:p>
            <a:r>
              <a:rPr lang="en-US" sz="1200" dirty="0"/>
              <a:t>The m</a:t>
            </a:r>
            <a:r>
              <a:rPr lang="en-US" sz="1200" dirty="0" smtClean="0"/>
              <a:t>esosphere </a:t>
            </a:r>
            <a:r>
              <a:rPr lang="en-US" sz="1200" dirty="0"/>
              <a:t>has very little gas or oxygen. A person in the mesosphere would get </a:t>
            </a:r>
          </a:p>
          <a:p>
            <a:r>
              <a:rPr lang="en-US" sz="1200" dirty="0"/>
              <a:t>burned from the sun’s light.  Protection from the sun is in the stratosphere below them. There would be almost no oxygen for breathing!  A person’s blood would boil because the pressure is so low. Meteors burn up in this layer of atmosphere! Mesosphere attire would have to include sun protection, an oxygen source, a heating source and a meteorite shield.</a:t>
            </a:r>
          </a:p>
          <a:p>
            <a:r>
              <a:rPr lang="en-US" sz="1200" dirty="0"/>
              <a:t> </a:t>
            </a:r>
          </a:p>
          <a:p>
            <a:r>
              <a:rPr lang="en-US" sz="1200" b="1" dirty="0" smtClean="0"/>
              <a:t>Thermosphere: </a:t>
            </a:r>
            <a:r>
              <a:rPr lang="en-US" sz="1200" b="1" dirty="0"/>
              <a:t>W</a:t>
            </a:r>
            <a:r>
              <a:rPr lang="en-US" sz="1200" b="1" dirty="0" smtClean="0"/>
              <a:t>here </a:t>
            </a:r>
            <a:r>
              <a:rPr lang="en-US" sz="1200" b="1" dirty="0"/>
              <a:t>O</a:t>
            </a:r>
            <a:r>
              <a:rPr lang="en-US" sz="1200" b="1" dirty="0" smtClean="0"/>
              <a:t>nly </a:t>
            </a:r>
            <a:r>
              <a:rPr lang="en-US" sz="1200" b="1" dirty="0"/>
              <a:t>Astronauts G</a:t>
            </a:r>
            <a:r>
              <a:rPr lang="en-US" sz="1200" b="1" dirty="0" smtClean="0"/>
              <a:t>o</a:t>
            </a:r>
            <a:endParaRPr lang="en-US" sz="1200" dirty="0"/>
          </a:p>
          <a:p>
            <a:r>
              <a:rPr lang="en-US" sz="1200" dirty="0"/>
              <a:t>What does an astronaut experience in the thermosphere? Temperatures in the thermosphere can exceed 1800 degrees.  Even though it’s very hot, the atmosphere outside feels cold.   Attire for this layer would be like Neil Armstrong’s moon suit.</a:t>
            </a:r>
          </a:p>
          <a:p>
            <a:r>
              <a:rPr lang="en-US" sz="1200" dirty="0"/>
              <a:t> </a:t>
            </a:r>
          </a:p>
          <a:p>
            <a:r>
              <a:rPr lang="en-US" sz="1200" b="1" dirty="0"/>
              <a:t>Exosphere</a:t>
            </a:r>
            <a:endParaRPr lang="en-US" sz="1200" dirty="0"/>
          </a:p>
          <a:p>
            <a:r>
              <a:rPr lang="en-US" sz="1200" dirty="0"/>
              <a:t>The Exosphere is the </a:t>
            </a:r>
            <a:r>
              <a:rPr lang="en-US" sz="1200" dirty="0" smtClean="0"/>
              <a:t>outermost </a:t>
            </a:r>
            <a:r>
              <a:rPr lang="en-US" sz="1200" dirty="0"/>
              <a:t>layer.  It extends from about 34,000 miles above Earth and then thousands of miles more. Air is very thin there. This is where satellites orbit the earth. Sometimes it’s called outer space. The attire for the exosphere would be a satellite suit with self-propelled engines.</a:t>
            </a:r>
          </a:p>
          <a:p>
            <a:endParaRPr lang="en-US" sz="1200" dirty="0" smtClean="0"/>
          </a:p>
        </p:txBody>
      </p:sp>
      <p:sp>
        <p:nvSpPr>
          <p:cNvPr id="8" name="Rectangle 7"/>
          <p:cNvSpPr/>
          <p:nvPr/>
        </p:nvSpPr>
        <p:spPr>
          <a:xfrm>
            <a:off x="5143500" y="0"/>
            <a:ext cx="2628900" cy="800219"/>
          </a:xfrm>
          <a:prstGeom prst="rect">
            <a:avLst/>
          </a:prstGeom>
        </p:spPr>
        <p:txBody>
          <a:bodyPr wrap="square">
            <a:spAutoFit/>
          </a:bodyPr>
          <a:lstStyle/>
          <a:p>
            <a:pPr algn="r">
              <a:lnSpc>
                <a:spcPct val="115000"/>
              </a:lnSpc>
            </a:pPr>
            <a:r>
              <a:rPr lang="en-US" sz="800" dirty="0">
                <a:solidFill>
                  <a:srgbClr val="333333"/>
                </a:solidFill>
                <a:highlight>
                  <a:srgbClr val="FFFFFF"/>
                </a:highlight>
                <a:latin typeface="Arial"/>
                <a:ea typeface="Arial"/>
                <a:cs typeface="Trebuchet MS"/>
              </a:rPr>
              <a:t>Grade Equivalent 5.9</a:t>
            </a:r>
            <a:endParaRPr lang="en-US" sz="800" b="1" dirty="0">
              <a:solidFill>
                <a:srgbClr val="666666"/>
              </a:solidFill>
              <a:latin typeface="Trebuchet MS"/>
              <a:ea typeface="Trebuchet MS"/>
              <a:cs typeface="Trebuchet MS"/>
            </a:endParaRPr>
          </a:p>
          <a:p>
            <a:pPr algn="r">
              <a:lnSpc>
                <a:spcPct val="115000"/>
              </a:lnSpc>
            </a:pPr>
            <a:r>
              <a:rPr lang="en-US" sz="800" dirty="0">
                <a:solidFill>
                  <a:srgbClr val="333333"/>
                </a:solidFill>
                <a:highlight>
                  <a:srgbClr val="FFFFFF"/>
                </a:highlight>
                <a:latin typeface="Arial"/>
                <a:ea typeface="Arial"/>
                <a:cs typeface="Trebuchet MS"/>
              </a:rPr>
              <a:t>Lexile Measure  </a:t>
            </a:r>
            <a:r>
              <a:rPr lang="en-US" sz="800" dirty="0">
                <a:solidFill>
                  <a:srgbClr val="333333"/>
                </a:solidFill>
                <a:highlight>
                  <a:srgbClr val="FFFFFF"/>
                </a:highlight>
                <a:latin typeface="Trebuchet MS"/>
                <a:ea typeface="Trebuchet MS"/>
                <a:cs typeface="Trebuchet MS"/>
              </a:rPr>
              <a:t>790L</a:t>
            </a:r>
            <a:endParaRPr lang="en-US" sz="800" b="1" dirty="0">
              <a:solidFill>
                <a:srgbClr val="666666"/>
              </a:solidFill>
              <a:latin typeface="Trebuchet MS"/>
              <a:ea typeface="Trebuchet MS"/>
              <a:cs typeface="Trebuchet MS"/>
            </a:endParaRPr>
          </a:p>
          <a:p>
            <a:pPr algn="r">
              <a:lnSpc>
                <a:spcPct val="115000"/>
              </a:lnSpc>
            </a:pPr>
            <a:r>
              <a:rPr lang="en-US" sz="800" dirty="0">
                <a:solidFill>
                  <a:srgbClr val="333333"/>
                </a:solidFill>
                <a:highlight>
                  <a:srgbClr val="FFFFFF"/>
                </a:highlight>
                <a:latin typeface="Arial"/>
                <a:ea typeface="Arial"/>
                <a:cs typeface="Trebuchet MS"/>
              </a:rPr>
              <a:t>Mean Sentence Length </a:t>
            </a:r>
            <a:r>
              <a:rPr lang="en-US" sz="800" dirty="0">
                <a:solidFill>
                  <a:srgbClr val="333333"/>
                </a:solidFill>
                <a:highlight>
                  <a:srgbClr val="FFFFFF"/>
                </a:highlight>
                <a:latin typeface="Trebuchet MS"/>
                <a:ea typeface="Trebuchet MS"/>
                <a:cs typeface="Trebuchet MS"/>
              </a:rPr>
              <a:t>11.02</a:t>
            </a:r>
            <a:endParaRPr lang="en-US" sz="800" b="1" dirty="0">
              <a:solidFill>
                <a:srgbClr val="666666"/>
              </a:solidFill>
              <a:latin typeface="Trebuchet MS"/>
              <a:ea typeface="Trebuchet MS"/>
              <a:cs typeface="Trebuchet MS"/>
            </a:endParaRPr>
          </a:p>
          <a:p>
            <a:pPr algn="r">
              <a:lnSpc>
                <a:spcPct val="115000"/>
              </a:lnSpc>
            </a:pPr>
            <a:r>
              <a:rPr lang="en-US" sz="800" dirty="0">
                <a:solidFill>
                  <a:srgbClr val="333333"/>
                </a:solidFill>
                <a:highlight>
                  <a:srgbClr val="FFFFFF"/>
                </a:highlight>
                <a:latin typeface="Arial"/>
                <a:ea typeface="Arial"/>
                <a:cs typeface="Trebuchet MS"/>
              </a:rPr>
              <a:t>Mean Log Word Frequency </a:t>
            </a:r>
            <a:r>
              <a:rPr lang="en-US" sz="800" dirty="0">
                <a:solidFill>
                  <a:srgbClr val="333333"/>
                </a:solidFill>
                <a:highlight>
                  <a:srgbClr val="FFFFFF"/>
                </a:highlight>
                <a:latin typeface="Trebuchet MS"/>
                <a:ea typeface="Trebuchet MS"/>
                <a:cs typeface="Trebuchet MS"/>
              </a:rPr>
              <a:t>3.42</a:t>
            </a:r>
            <a:endParaRPr lang="en-US" sz="800" b="1" dirty="0">
              <a:solidFill>
                <a:srgbClr val="666666"/>
              </a:solidFill>
              <a:latin typeface="Trebuchet MS"/>
              <a:ea typeface="Trebuchet MS"/>
              <a:cs typeface="Trebuchet MS"/>
            </a:endParaRPr>
          </a:p>
          <a:p>
            <a:pPr algn="r">
              <a:lnSpc>
                <a:spcPct val="115000"/>
              </a:lnSpc>
            </a:pPr>
            <a:r>
              <a:rPr lang="en-US" sz="800" dirty="0">
                <a:solidFill>
                  <a:srgbClr val="333333"/>
                </a:solidFill>
                <a:highlight>
                  <a:srgbClr val="FFFFFF"/>
                </a:highlight>
                <a:latin typeface="Arial"/>
                <a:ea typeface="Arial"/>
                <a:cs typeface="Trebuchet MS"/>
              </a:rPr>
              <a:t>Word Count  </a:t>
            </a:r>
            <a:r>
              <a:rPr lang="en-US" sz="800" dirty="0">
                <a:solidFill>
                  <a:srgbClr val="333333"/>
                </a:solidFill>
                <a:highlight>
                  <a:srgbClr val="FFFFFF"/>
                </a:highlight>
                <a:latin typeface="Trebuchet MS"/>
                <a:ea typeface="Trebuchet MS"/>
                <a:cs typeface="Trebuchet MS"/>
              </a:rPr>
              <a:t>474</a:t>
            </a:r>
            <a:endParaRPr lang="en-US" sz="800" b="1" dirty="0">
              <a:solidFill>
                <a:srgbClr val="666666"/>
              </a:solidFill>
              <a:effectLst/>
              <a:latin typeface="Trebuchet MS"/>
              <a:ea typeface="Trebuchet MS"/>
              <a:cs typeface="Trebuchet MS"/>
            </a:endParaRPr>
          </a:p>
        </p:txBody>
      </p:sp>
    </p:spTree>
    <p:extLst>
      <p:ext uri="{BB962C8B-B14F-4D97-AF65-F5344CB8AC3E}">
        <p14:creationId xmlns:p14="http://schemas.microsoft.com/office/powerpoint/2010/main" val="17491156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17</a:t>
            </a:fld>
            <a:endParaRPr lang="en-US" dirty="0"/>
          </a:p>
        </p:txBody>
      </p:sp>
      <p:cxnSp>
        <p:nvCxnSpPr>
          <p:cNvPr id="11" name="Straight Connector 10"/>
          <p:cNvCxnSpPr/>
          <p:nvPr/>
        </p:nvCxnSpPr>
        <p:spPr>
          <a:xfrm>
            <a:off x="410117" y="4789715"/>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708542" y="564510"/>
            <a:ext cx="6123384" cy="3826973"/>
          </a:xfrm>
          <a:prstGeom prst="rect">
            <a:avLst/>
          </a:prstGeom>
        </p:spPr>
        <p:txBody>
          <a:bodyPr wrap="square" lIns="101881" tIns="50941" rIns="101881" bIns="50941">
            <a:spAutoFit/>
          </a:bodyPr>
          <a:lstStyle/>
          <a:p>
            <a:endParaRPr lang="en-US" sz="1600" dirty="0">
              <a:latin typeface="Helvetica" pitchFamily="34" charset="0"/>
              <a:cs typeface="Helvetica" pitchFamily="34" charset="0"/>
            </a:endParaRPr>
          </a:p>
          <a:p>
            <a:pPr marL="240944" indent="-240944"/>
            <a:r>
              <a:rPr lang="en-US" sz="1700" b="1" dirty="0" smtClean="0">
                <a:latin typeface="Helvetica" pitchFamily="34" charset="0"/>
                <a:cs typeface="Helvetica" pitchFamily="34" charset="0"/>
              </a:rPr>
              <a:t>1. How does the author know which kind of attire is best for each layer of the atmosphere?</a:t>
            </a:r>
            <a:endParaRPr lang="en-US" sz="1700" b="1" dirty="0">
              <a:latin typeface="Helvetica" pitchFamily="34" charset="0"/>
              <a:cs typeface="Helvetica" pitchFamily="34" charset="0"/>
            </a:endParaRPr>
          </a:p>
          <a:p>
            <a:pPr marL="240944" indent="-240944"/>
            <a:endParaRPr lang="en-US" sz="1600" b="1" dirty="0">
              <a:latin typeface="Helvetica" pitchFamily="34" charset="0"/>
              <a:cs typeface="Helvetica" pitchFamily="34" charset="0"/>
            </a:endParaRPr>
          </a:p>
          <a:p>
            <a:pPr marL="580498" indent="-342900">
              <a:buFont typeface="+mj-lt"/>
              <a:buAutoNum type="alphaUcPeriod"/>
            </a:pPr>
            <a:r>
              <a:rPr lang="en-US" sz="1600" dirty="0" smtClean="0">
                <a:latin typeface="Helvetica" pitchFamily="34" charset="0"/>
                <a:cs typeface="Helvetica" pitchFamily="34" charset="0"/>
              </a:rPr>
              <a:t>The author explains the attire a person would need for each layer of the atmosphere.</a:t>
            </a:r>
          </a:p>
          <a:p>
            <a:pPr marL="599015" indent="-361417">
              <a:buFont typeface="+mj-lt"/>
              <a:buAutoNum type="alphaUcPeriod"/>
            </a:pPr>
            <a:endParaRPr lang="en-US" sz="1600" dirty="0">
              <a:latin typeface="Helvetica" pitchFamily="34" charset="0"/>
              <a:cs typeface="Helvetica" pitchFamily="34" charset="0"/>
            </a:endParaRPr>
          </a:p>
          <a:p>
            <a:pPr marL="580498" indent="-342900">
              <a:buFont typeface="+mj-lt"/>
              <a:buAutoNum type="alphaUcPeriod"/>
            </a:pPr>
            <a:r>
              <a:rPr lang="en-US" sz="1600" dirty="0" smtClean="0">
                <a:latin typeface="Helvetica" pitchFamily="34" charset="0"/>
                <a:cs typeface="Helvetica" pitchFamily="34" charset="0"/>
              </a:rPr>
              <a:t>Each layer has different conditions, so the clothing must match the conditions.</a:t>
            </a:r>
            <a:endParaRPr lang="en-US" sz="1600" strike="sngStrike" dirty="0" smtClean="0">
              <a:latin typeface="Helvetica" pitchFamily="34" charset="0"/>
              <a:cs typeface="Helvetica" pitchFamily="34" charset="0"/>
            </a:endParaRPr>
          </a:p>
          <a:p>
            <a:pPr marL="580498" indent="-342900">
              <a:buFont typeface="+mj-lt"/>
              <a:buAutoNum type="alphaUcPeriod"/>
            </a:pPr>
            <a:endParaRPr lang="en-US" sz="1600" dirty="0">
              <a:latin typeface="Helvetica" pitchFamily="34" charset="0"/>
              <a:cs typeface="Helvetica" pitchFamily="34" charset="0"/>
            </a:endParaRPr>
          </a:p>
          <a:p>
            <a:pPr marL="580498" indent="-342900">
              <a:buFont typeface="+mj-lt"/>
              <a:buAutoNum type="alphaUcPeriod"/>
            </a:pPr>
            <a:r>
              <a:rPr lang="en-US" sz="1600" dirty="0" smtClean="0">
                <a:latin typeface="Helvetica" pitchFamily="34" charset="0"/>
                <a:cs typeface="Helvetica" pitchFamily="34" charset="0"/>
              </a:rPr>
              <a:t>Each layer of the atmosphere is different.</a:t>
            </a:r>
          </a:p>
          <a:p>
            <a:pPr marL="599015" indent="-361417">
              <a:buFont typeface="+mj-lt"/>
              <a:buAutoNum type="alphaUcPeriod"/>
            </a:pPr>
            <a:endParaRPr lang="en-US" sz="1600" dirty="0">
              <a:latin typeface="Helvetica" pitchFamily="34" charset="0"/>
              <a:cs typeface="Helvetica" pitchFamily="34" charset="0"/>
            </a:endParaRPr>
          </a:p>
          <a:p>
            <a:pPr marL="580498" indent="-342900">
              <a:buFont typeface="+mj-lt"/>
              <a:buAutoNum type="alphaUcPeriod"/>
            </a:pPr>
            <a:r>
              <a:rPr lang="en-US" sz="1600" dirty="0" smtClean="0">
                <a:latin typeface="Helvetica" pitchFamily="34" charset="0"/>
                <a:cs typeface="Helvetica" pitchFamily="34" charset="0"/>
              </a:rPr>
              <a:t>The author used three sources of evidence.</a:t>
            </a:r>
          </a:p>
          <a:p>
            <a:pPr marL="599015" indent="-361417">
              <a:buFont typeface="+mj-lt"/>
              <a:buAutoNum type="alphaUcPeriod"/>
            </a:pPr>
            <a:endParaRPr lang="en-US" sz="1600" dirty="0">
              <a:latin typeface="Helvetica" pitchFamily="34" charset="0"/>
              <a:cs typeface="Helvetica" pitchFamily="34" charset="0"/>
            </a:endParaRPr>
          </a:p>
          <a:p>
            <a:pPr marL="599015" indent="-361417">
              <a:buFont typeface="+mj-lt"/>
              <a:buAutoNum type="alphaUcPeriod"/>
            </a:pPr>
            <a:endParaRPr lang="en-US" sz="1600" dirty="0">
              <a:latin typeface="Helvetica" pitchFamily="34" charset="0"/>
              <a:cs typeface="Helvetica" pitchFamily="34" charset="0"/>
            </a:endParaRPr>
          </a:p>
        </p:txBody>
      </p:sp>
      <p:sp>
        <p:nvSpPr>
          <p:cNvPr id="22" name="Oval 21"/>
          <p:cNvSpPr/>
          <p:nvPr/>
        </p:nvSpPr>
        <p:spPr>
          <a:xfrm>
            <a:off x="691842" y="162954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3" name="Oval 22"/>
          <p:cNvSpPr/>
          <p:nvPr/>
        </p:nvSpPr>
        <p:spPr>
          <a:xfrm>
            <a:off x="691842" y="234963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4" name="Oval 23"/>
          <p:cNvSpPr/>
          <p:nvPr/>
        </p:nvSpPr>
        <p:spPr>
          <a:xfrm>
            <a:off x="691842" y="308292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5" name="Oval 24"/>
          <p:cNvSpPr/>
          <p:nvPr/>
        </p:nvSpPr>
        <p:spPr>
          <a:xfrm>
            <a:off x="698189" y="3564259"/>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6" name="Rectangle 25"/>
          <p:cNvSpPr/>
          <p:nvPr/>
        </p:nvSpPr>
        <p:spPr>
          <a:xfrm>
            <a:off x="415766" y="5308297"/>
            <a:ext cx="6708936" cy="2349646"/>
          </a:xfrm>
          <a:prstGeom prst="rect">
            <a:avLst/>
          </a:prstGeom>
        </p:spPr>
        <p:txBody>
          <a:bodyPr wrap="square" lIns="101881" tIns="50941" rIns="101881" bIns="50941">
            <a:spAutoFit/>
          </a:bodyPr>
          <a:lstStyle/>
          <a:p>
            <a:r>
              <a:rPr lang="en-US" sz="1700" b="1" dirty="0" smtClean="0">
                <a:latin typeface="Helvetica" pitchFamily="34" charset="0"/>
                <a:cs typeface="Helvetica" pitchFamily="34" charset="0"/>
              </a:rPr>
              <a:t> 2.   Which statement is most correct?</a:t>
            </a:r>
            <a:endParaRPr lang="en-US" sz="1700" b="1" dirty="0">
              <a:latin typeface="Helvetica" pitchFamily="34" charset="0"/>
              <a:cs typeface="Helvetica" pitchFamily="34" charset="0"/>
            </a:endParaRPr>
          </a:p>
          <a:p>
            <a:pPr marL="361417" indent="-361417">
              <a:buAutoNum type="arabicPeriod" startAt="3"/>
            </a:pPr>
            <a:endParaRPr lang="en-US" sz="1700" b="1" dirty="0">
              <a:latin typeface="Helvetica" pitchFamily="34" charset="0"/>
              <a:cs typeface="Helvetica" pitchFamily="34" charset="0"/>
            </a:endParaRPr>
          </a:p>
          <a:p>
            <a:pPr marL="664270" indent="-361417">
              <a:buFont typeface="+mj-lt"/>
              <a:buAutoNum type="alphaUcPeriod"/>
            </a:pPr>
            <a:r>
              <a:rPr lang="en-US" sz="1600" dirty="0" smtClean="0">
                <a:latin typeface="Helvetica" pitchFamily="34" charset="0"/>
                <a:cs typeface="Helvetica" pitchFamily="34" charset="0"/>
              </a:rPr>
              <a:t>Atmosphere is defined as how high you are above the ground.</a:t>
            </a:r>
          </a:p>
          <a:p>
            <a:pPr marL="664270" indent="-361417">
              <a:buFont typeface="+mj-lt"/>
              <a:buAutoNum type="alphaUcPeriod"/>
            </a:pPr>
            <a:endParaRPr lang="en-US" sz="1600" dirty="0">
              <a:latin typeface="Helvetica" pitchFamily="34" charset="0"/>
              <a:cs typeface="Helvetica" pitchFamily="34" charset="0"/>
            </a:endParaRPr>
          </a:p>
          <a:p>
            <a:pPr marL="664270" indent="-361417">
              <a:buFont typeface="+mj-lt"/>
              <a:buAutoNum type="alphaUcPeriod"/>
            </a:pPr>
            <a:r>
              <a:rPr lang="en-US" sz="1600" dirty="0" smtClean="0">
                <a:latin typeface="Helvetica" pitchFamily="34" charset="0"/>
                <a:cs typeface="Helvetica" pitchFamily="34" charset="0"/>
              </a:rPr>
              <a:t>Air pressure and air temperature are the same thing.</a:t>
            </a:r>
          </a:p>
          <a:p>
            <a:pPr marL="664270" indent="-361417">
              <a:buFont typeface="+mj-lt"/>
              <a:buAutoNum type="alphaUcPeriod"/>
            </a:pPr>
            <a:endParaRPr lang="en-US" sz="1600" dirty="0">
              <a:latin typeface="Helvetica" pitchFamily="34" charset="0"/>
              <a:cs typeface="Helvetica" pitchFamily="34" charset="0"/>
            </a:endParaRPr>
          </a:p>
          <a:p>
            <a:pPr marL="664270" indent="-361417">
              <a:buFont typeface="+mj-lt"/>
              <a:buAutoNum type="alphaUcPeriod"/>
            </a:pPr>
            <a:r>
              <a:rPr lang="en-US" sz="1600" dirty="0" smtClean="0">
                <a:latin typeface="Helvetica" pitchFamily="34" charset="0"/>
                <a:cs typeface="Helvetica" pitchFamily="34" charset="0"/>
              </a:rPr>
              <a:t>Altitude is another name for height.</a:t>
            </a:r>
          </a:p>
          <a:p>
            <a:pPr marL="664270" indent="-361417">
              <a:buFont typeface="+mj-lt"/>
              <a:buAutoNum type="alphaUcPeriod"/>
            </a:pPr>
            <a:endParaRPr lang="en-US" sz="1600" dirty="0">
              <a:latin typeface="Helvetica" pitchFamily="34" charset="0"/>
              <a:cs typeface="Helvetica" pitchFamily="34" charset="0"/>
            </a:endParaRPr>
          </a:p>
          <a:p>
            <a:pPr marL="664270" indent="-361417">
              <a:buFont typeface="+mj-lt"/>
              <a:buAutoNum type="alphaUcPeriod"/>
            </a:pPr>
            <a:r>
              <a:rPr lang="en-US" sz="1600" dirty="0" smtClean="0">
                <a:latin typeface="Helvetica" pitchFamily="34" charset="0"/>
                <a:cs typeface="Helvetica" pitchFamily="34" charset="0"/>
              </a:rPr>
              <a:t>The moon is in the </a:t>
            </a:r>
            <a:r>
              <a:rPr lang="en-US" sz="1600" dirty="0">
                <a:latin typeface="Helvetica" pitchFamily="34" charset="0"/>
                <a:cs typeface="Helvetica" pitchFamily="34" charset="0"/>
              </a:rPr>
              <a:t>s</a:t>
            </a:r>
            <a:r>
              <a:rPr lang="en-US" sz="1600" dirty="0" smtClean="0">
                <a:latin typeface="Helvetica" pitchFamily="34" charset="0"/>
                <a:cs typeface="Helvetica" pitchFamily="34" charset="0"/>
              </a:rPr>
              <a:t>tratosphere.</a:t>
            </a:r>
            <a:endParaRPr lang="en-US" sz="1600" dirty="0">
              <a:latin typeface="Helvetica" pitchFamily="34" charset="0"/>
              <a:cs typeface="Helvetica" pitchFamily="34" charset="0"/>
            </a:endParaRPr>
          </a:p>
        </p:txBody>
      </p:sp>
      <p:sp>
        <p:nvSpPr>
          <p:cNvPr id="28" name="Oval 27"/>
          <p:cNvSpPr/>
          <p:nvPr/>
        </p:nvSpPr>
        <p:spPr>
          <a:xfrm>
            <a:off x="494581" y="586869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9" name="Oval 28"/>
          <p:cNvSpPr/>
          <p:nvPr/>
        </p:nvSpPr>
        <p:spPr>
          <a:xfrm>
            <a:off x="494581" y="6350032"/>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0" name="Oval 29"/>
          <p:cNvSpPr/>
          <p:nvPr/>
        </p:nvSpPr>
        <p:spPr>
          <a:xfrm>
            <a:off x="485775" y="67818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1" name="Oval 30"/>
          <p:cNvSpPr/>
          <p:nvPr/>
        </p:nvSpPr>
        <p:spPr>
          <a:xfrm>
            <a:off x="485775" y="73152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2189387638"/>
              </p:ext>
            </p:extLst>
          </p:nvPr>
        </p:nvGraphicFramePr>
        <p:xfrm>
          <a:off x="5638800" y="3962400"/>
          <a:ext cx="1447800" cy="457200"/>
        </p:xfrm>
        <a:graphic>
          <a:graphicData uri="http://schemas.openxmlformats.org/drawingml/2006/table">
            <a:tbl>
              <a:tblPr firstRow="1" firstCol="1" bandRow="1"/>
              <a:tblGrid>
                <a:gridCol w="1447800"/>
              </a:tblGrid>
              <a:tr h="142605">
                <a:tc>
                  <a:txBody>
                    <a:bodyPr/>
                    <a:lstStyle/>
                    <a:p>
                      <a:pPr marL="0" marR="0" algn="ctr">
                        <a:lnSpc>
                          <a:spcPct val="115000"/>
                        </a:lnSpc>
                        <a:spcBef>
                          <a:spcPts val="0"/>
                        </a:spcBef>
                        <a:spcAft>
                          <a:spcPts val="0"/>
                        </a:spcAft>
                      </a:pPr>
                      <a:r>
                        <a:rPr lang="en-US" sz="800" b="1" i="1" dirty="0" smtClean="0">
                          <a:solidFill>
                            <a:srgbClr val="000000"/>
                          </a:solidFill>
                          <a:effectLst/>
                          <a:latin typeface="Calibri"/>
                          <a:ea typeface="Times New Roman"/>
                          <a:cs typeface="Times New Roman"/>
                        </a:rPr>
                        <a:t>Toward RL.5.1  DOK </a:t>
                      </a:r>
                      <a:r>
                        <a:rPr lang="en-US" sz="800" b="1" i="1" dirty="0">
                          <a:solidFill>
                            <a:srgbClr val="000000"/>
                          </a:solidFill>
                          <a:effectLst/>
                          <a:latin typeface="Calibri"/>
                          <a:ea typeface="Times New Roman"/>
                          <a:cs typeface="Times New Roman"/>
                        </a:rPr>
                        <a:t>2 - C</a:t>
                      </a:r>
                      <a:r>
                        <a:rPr lang="en-US" sz="800" i="1" dirty="0">
                          <a:solidFill>
                            <a:srgbClr val="000000"/>
                          </a:solidFill>
                          <a:effectLst/>
                          <a:latin typeface="Calibri"/>
                          <a:ea typeface="Times New Roman"/>
                          <a:cs typeface="Times New Roman"/>
                        </a:rPr>
                        <a:t>j</a:t>
                      </a:r>
                      <a:endParaRPr lang="en-US" sz="800" i="1" dirty="0">
                        <a:effectLst/>
                        <a:latin typeface="Calibri"/>
                        <a:ea typeface="Calibri"/>
                        <a:cs typeface="Times New Roman"/>
                      </a:endParaRPr>
                    </a:p>
                  </a:txBody>
                  <a:tcPr marL="35405" marR="35405"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r>
              <a:tr h="314595">
                <a:tc>
                  <a:txBody>
                    <a:bodyPr/>
                    <a:lstStyle/>
                    <a:p>
                      <a:pPr marL="0" marR="0">
                        <a:lnSpc>
                          <a:spcPct val="115000"/>
                        </a:lnSpc>
                        <a:spcBef>
                          <a:spcPts val="0"/>
                        </a:spcBef>
                        <a:spcAft>
                          <a:spcPts val="0"/>
                        </a:spcAft>
                      </a:pPr>
                      <a:r>
                        <a:rPr lang="en-US" sz="800" b="1" dirty="0">
                          <a:solidFill>
                            <a:srgbClr val="000000"/>
                          </a:solidFill>
                          <a:effectLst/>
                          <a:latin typeface="Calibri"/>
                          <a:ea typeface="Times New Roman"/>
                          <a:cs typeface="Times New Roman"/>
                        </a:rPr>
                        <a:t>Quotes specific parts of the text when drawing inferences.</a:t>
                      </a:r>
                      <a:endParaRPr lang="en-US" sz="800" dirty="0">
                        <a:effectLst/>
                        <a:latin typeface="Calibri"/>
                        <a:ea typeface="Calibri"/>
                        <a:cs typeface="Times New Roman"/>
                      </a:endParaRPr>
                    </a:p>
                  </a:txBody>
                  <a:tcPr marR="35405"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90531783"/>
              </p:ext>
            </p:extLst>
          </p:nvPr>
        </p:nvGraphicFramePr>
        <p:xfrm>
          <a:off x="5664626" y="7924800"/>
          <a:ext cx="1426738" cy="703437"/>
        </p:xfrm>
        <a:graphic>
          <a:graphicData uri="http://schemas.openxmlformats.org/drawingml/2006/table">
            <a:tbl>
              <a:tblPr firstRow="1" firstCol="1" bandRow="1"/>
              <a:tblGrid>
                <a:gridCol w="1426738"/>
              </a:tblGrid>
              <a:tr h="142605">
                <a:tc>
                  <a:txBody>
                    <a:bodyPr/>
                    <a:lstStyle/>
                    <a:p>
                      <a:pPr marL="0" marR="0" algn="ctr">
                        <a:lnSpc>
                          <a:spcPct val="115000"/>
                        </a:lnSpc>
                        <a:spcBef>
                          <a:spcPts val="0"/>
                        </a:spcBef>
                        <a:spcAft>
                          <a:spcPts val="0"/>
                        </a:spcAft>
                      </a:pPr>
                      <a:r>
                        <a:rPr lang="en-US" sz="800" b="1" i="1" dirty="0" smtClean="0">
                          <a:solidFill>
                            <a:srgbClr val="000000"/>
                          </a:solidFill>
                          <a:effectLst/>
                          <a:latin typeface="Calibri"/>
                          <a:ea typeface="Times New Roman"/>
                          <a:cs typeface="Times New Roman"/>
                        </a:rPr>
                        <a:t>Toward RL.5.1  DOK </a:t>
                      </a:r>
                      <a:r>
                        <a:rPr lang="en-US" sz="800" b="1" i="1" dirty="0">
                          <a:solidFill>
                            <a:srgbClr val="000000"/>
                          </a:solidFill>
                          <a:effectLst/>
                          <a:latin typeface="Calibri"/>
                          <a:ea typeface="Times New Roman"/>
                          <a:cs typeface="Times New Roman"/>
                        </a:rPr>
                        <a:t>2 - C</a:t>
                      </a:r>
                      <a:r>
                        <a:rPr lang="en-US" sz="800" i="1" dirty="0">
                          <a:solidFill>
                            <a:srgbClr val="000000"/>
                          </a:solidFill>
                          <a:effectLst/>
                          <a:latin typeface="Calibri"/>
                          <a:ea typeface="Times New Roman"/>
                          <a:cs typeface="Times New Roman"/>
                        </a:rPr>
                        <a:t>l</a:t>
                      </a:r>
                      <a:endParaRPr lang="en-US" sz="800" i="1" dirty="0">
                        <a:effectLst/>
                        <a:latin typeface="Calibri"/>
                        <a:ea typeface="Calibri"/>
                        <a:cs typeface="Times New Roman"/>
                      </a:endParaRPr>
                    </a:p>
                  </a:txBody>
                  <a:tcPr marL="35405" marR="35405"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r>
              <a:tr h="407162">
                <a:tc>
                  <a:txBody>
                    <a:bodyPr/>
                    <a:lstStyle/>
                    <a:p>
                      <a:pPr marL="0" marR="0">
                        <a:lnSpc>
                          <a:spcPct val="115000"/>
                        </a:lnSpc>
                        <a:spcBef>
                          <a:spcPts val="0"/>
                        </a:spcBef>
                        <a:spcAft>
                          <a:spcPts val="1200"/>
                        </a:spcAft>
                      </a:pPr>
                      <a:r>
                        <a:rPr lang="en-US" sz="800" b="1" dirty="0">
                          <a:solidFill>
                            <a:srgbClr val="000000"/>
                          </a:solidFill>
                          <a:effectLst/>
                          <a:latin typeface="Calibri"/>
                          <a:ea typeface="Times New Roman"/>
                          <a:cs typeface="Times New Roman"/>
                        </a:rPr>
                        <a:t>Quote accurately from the text when explaining what the text says or when drawing </a:t>
                      </a:r>
                      <a:r>
                        <a:rPr lang="en-US" sz="800" b="1" dirty="0" smtClean="0">
                          <a:solidFill>
                            <a:srgbClr val="000000"/>
                          </a:solidFill>
                          <a:effectLst/>
                          <a:latin typeface="Calibri"/>
                          <a:ea typeface="Times New Roman"/>
                          <a:cs typeface="Times New Roman"/>
                        </a:rPr>
                        <a:t>inferences.</a:t>
                      </a:r>
                      <a:endParaRPr lang="en-US" sz="800" dirty="0">
                        <a:effectLst/>
                        <a:latin typeface="Calibri"/>
                        <a:ea typeface="Calibri"/>
                        <a:cs typeface="Times New Roman"/>
                      </a:endParaRPr>
                    </a:p>
                  </a:txBody>
                  <a:tcPr marR="35405"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bl>
          </a:graphicData>
        </a:graphic>
      </p:graphicFrame>
    </p:spTree>
    <p:extLst>
      <p:ext uri="{BB962C8B-B14F-4D97-AF65-F5344CB8AC3E}">
        <p14:creationId xmlns:p14="http://schemas.microsoft.com/office/powerpoint/2010/main" val="21097437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18</a:t>
            </a:fld>
            <a:endParaRPr lang="en-US" dirty="0"/>
          </a:p>
        </p:txBody>
      </p:sp>
      <p:cxnSp>
        <p:nvCxnSpPr>
          <p:cNvPr id="10" name="Straight Connector 9"/>
          <p:cNvCxnSpPr/>
          <p:nvPr/>
        </p:nvCxnSpPr>
        <p:spPr>
          <a:xfrm>
            <a:off x="457200" y="40386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859631" y="387038"/>
            <a:ext cx="6086475" cy="2241924"/>
          </a:xfrm>
          <a:prstGeom prst="rect">
            <a:avLst/>
          </a:prstGeom>
        </p:spPr>
        <p:txBody>
          <a:bodyPr wrap="square" lIns="101881" tIns="50941" rIns="101881" bIns="50941">
            <a:spAutoFit/>
          </a:bodyPr>
          <a:lstStyle/>
          <a:p>
            <a:pPr marL="240944" indent="-240944"/>
            <a:r>
              <a:rPr lang="en-US" sz="1700" b="1" dirty="0" smtClean="0">
                <a:latin typeface="Helvetica" pitchFamily="34" charset="0"/>
                <a:cs typeface="Helvetica" pitchFamily="34" charset="0"/>
              </a:rPr>
              <a:t>3. What is the theme of the passage </a:t>
            </a:r>
            <a:r>
              <a:rPr lang="en-US" sz="1700" b="1" i="1" dirty="0" smtClean="0">
                <a:latin typeface="Helvetica" pitchFamily="34" charset="0"/>
                <a:cs typeface="Helvetica" pitchFamily="34" charset="0"/>
              </a:rPr>
              <a:t>Atmosphere Attire</a:t>
            </a:r>
            <a:r>
              <a:rPr lang="en-US" sz="1700" b="1" dirty="0" smtClean="0">
                <a:latin typeface="Helvetica" pitchFamily="34" charset="0"/>
                <a:cs typeface="Helvetica" pitchFamily="34" charset="0"/>
              </a:rPr>
              <a:t>?</a:t>
            </a:r>
            <a:endParaRPr lang="en-US" sz="1700" dirty="0">
              <a:latin typeface="Helvetica" pitchFamily="34" charset="0"/>
              <a:cs typeface="Helvetica" pitchFamily="34" charset="0"/>
            </a:endParaRPr>
          </a:p>
          <a:p>
            <a:pPr marL="240944" indent="-240944"/>
            <a:endParaRPr lang="en-US" sz="1700" dirty="0">
              <a:latin typeface="Helvetica" pitchFamily="34" charset="0"/>
              <a:cs typeface="Helvetica" pitchFamily="34" charset="0"/>
            </a:endParaRPr>
          </a:p>
          <a:p>
            <a:pPr marL="744538" indent="-287338">
              <a:buFont typeface="+mj-lt"/>
              <a:buAutoNum type="alphaUcPeriod"/>
            </a:pPr>
            <a:r>
              <a:rPr lang="en-US" sz="1500" dirty="0" smtClean="0">
                <a:latin typeface="Helvetica" pitchFamily="34" charset="0"/>
                <a:cs typeface="Helvetica" pitchFamily="34" charset="0"/>
              </a:rPr>
              <a:t>Preparing for the </a:t>
            </a:r>
            <a:r>
              <a:rPr lang="en-US" sz="1500" dirty="0">
                <a:latin typeface="Helvetica" pitchFamily="34" charset="0"/>
                <a:cs typeface="Helvetica" pitchFamily="34" charset="0"/>
              </a:rPr>
              <a:t>s</a:t>
            </a:r>
            <a:r>
              <a:rPr lang="en-US" sz="1500" dirty="0" smtClean="0">
                <a:latin typeface="Helvetica" pitchFamily="34" charset="0"/>
                <a:cs typeface="Helvetica" pitchFamily="34" charset="0"/>
              </a:rPr>
              <a:t>cience fair</a:t>
            </a:r>
          </a:p>
          <a:p>
            <a:pPr marL="744538" indent="-287338">
              <a:buFont typeface="+mj-lt"/>
              <a:buAutoNum type="alphaUcPeriod"/>
            </a:pPr>
            <a:endParaRPr lang="en-US" sz="1500" dirty="0">
              <a:latin typeface="Helvetica" pitchFamily="34" charset="0"/>
              <a:cs typeface="Helvetica" pitchFamily="34" charset="0"/>
            </a:endParaRPr>
          </a:p>
          <a:p>
            <a:pPr marL="744538" indent="-287338">
              <a:buFont typeface="+mj-lt"/>
              <a:buAutoNum type="alphaUcPeriod"/>
            </a:pPr>
            <a:r>
              <a:rPr lang="en-US" sz="1500" dirty="0" smtClean="0">
                <a:latin typeface="Helvetica" pitchFamily="34" charset="0"/>
                <a:cs typeface="Helvetica" pitchFamily="34" charset="0"/>
              </a:rPr>
              <a:t>Different </a:t>
            </a:r>
            <a:r>
              <a:rPr lang="en-US" sz="1500" dirty="0">
                <a:latin typeface="Helvetica" pitchFamily="34" charset="0"/>
                <a:cs typeface="Helvetica" pitchFamily="34" charset="0"/>
              </a:rPr>
              <a:t>l</a:t>
            </a:r>
            <a:r>
              <a:rPr lang="en-US" sz="1500" dirty="0" smtClean="0">
                <a:latin typeface="Helvetica" pitchFamily="34" charset="0"/>
                <a:cs typeface="Helvetica" pitchFamily="34" charset="0"/>
              </a:rPr>
              <a:t>ayers of the atmosphere</a:t>
            </a:r>
          </a:p>
          <a:p>
            <a:pPr marL="744538" indent="-287338">
              <a:buFont typeface="+mj-lt"/>
              <a:buAutoNum type="alphaUcPeriod"/>
            </a:pPr>
            <a:endParaRPr lang="en-US" sz="1500" dirty="0">
              <a:latin typeface="Helvetica" pitchFamily="34" charset="0"/>
              <a:cs typeface="Helvetica" pitchFamily="34" charset="0"/>
            </a:endParaRPr>
          </a:p>
          <a:p>
            <a:pPr marL="744538" indent="-287338">
              <a:buFont typeface="+mj-lt"/>
              <a:buAutoNum type="alphaUcPeriod"/>
            </a:pPr>
            <a:r>
              <a:rPr lang="en-US" sz="1500" dirty="0" smtClean="0">
                <a:latin typeface="Helvetica" pitchFamily="34" charset="0"/>
                <a:cs typeface="Helvetica" pitchFamily="34" charset="0"/>
              </a:rPr>
              <a:t>What to wear in different </a:t>
            </a:r>
            <a:r>
              <a:rPr lang="en-US" sz="1500" dirty="0">
                <a:latin typeface="Helvetica" pitchFamily="34" charset="0"/>
                <a:cs typeface="Helvetica" pitchFamily="34" charset="0"/>
              </a:rPr>
              <a:t>a</a:t>
            </a:r>
            <a:r>
              <a:rPr lang="en-US" sz="1500" dirty="0" smtClean="0">
                <a:latin typeface="Helvetica" pitchFamily="34" charset="0"/>
                <a:cs typeface="Helvetica" pitchFamily="34" charset="0"/>
              </a:rPr>
              <a:t>tmospheres</a:t>
            </a:r>
          </a:p>
          <a:p>
            <a:pPr marL="744538" indent="-287338">
              <a:buFont typeface="+mj-lt"/>
              <a:buAutoNum type="alphaUcPeriod"/>
            </a:pPr>
            <a:endParaRPr lang="en-US" sz="1500" dirty="0">
              <a:latin typeface="Helvetica" pitchFamily="34" charset="0"/>
              <a:cs typeface="Helvetica" pitchFamily="34" charset="0"/>
            </a:endParaRPr>
          </a:p>
          <a:p>
            <a:pPr marL="744538" indent="-287338">
              <a:buFont typeface="+mj-lt"/>
              <a:buAutoNum type="alphaUcPeriod"/>
            </a:pPr>
            <a:r>
              <a:rPr lang="en-US" sz="1500" dirty="0" smtClean="0">
                <a:latin typeface="Helvetica" pitchFamily="34" charset="0"/>
                <a:cs typeface="Helvetica" pitchFamily="34" charset="0"/>
              </a:rPr>
              <a:t>Researching for the science </a:t>
            </a:r>
            <a:r>
              <a:rPr lang="en-US" sz="1500" dirty="0">
                <a:latin typeface="Helvetica" pitchFamily="34" charset="0"/>
                <a:cs typeface="Helvetica" pitchFamily="34" charset="0"/>
              </a:rPr>
              <a:t>f</a:t>
            </a:r>
            <a:r>
              <a:rPr lang="en-US" sz="1500" dirty="0" smtClean="0">
                <a:latin typeface="Helvetica" pitchFamily="34" charset="0"/>
                <a:cs typeface="Helvetica" pitchFamily="34" charset="0"/>
              </a:rPr>
              <a:t>air</a:t>
            </a:r>
            <a:endParaRPr lang="en-US" sz="1500" dirty="0">
              <a:latin typeface="Helvetica" pitchFamily="34" charset="0"/>
              <a:cs typeface="Helvetica" pitchFamily="34" charset="0"/>
            </a:endParaRPr>
          </a:p>
        </p:txBody>
      </p:sp>
      <p:sp>
        <p:nvSpPr>
          <p:cNvPr id="21" name="Oval 20"/>
          <p:cNvSpPr/>
          <p:nvPr/>
        </p:nvSpPr>
        <p:spPr>
          <a:xfrm>
            <a:off x="1053281" y="950832"/>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2" name="Oval 21"/>
          <p:cNvSpPr/>
          <p:nvPr/>
        </p:nvSpPr>
        <p:spPr>
          <a:xfrm>
            <a:off x="1053281" y="138520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3" name="Oval 22"/>
          <p:cNvSpPr/>
          <p:nvPr/>
        </p:nvSpPr>
        <p:spPr>
          <a:xfrm>
            <a:off x="1053281" y="185162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4" name="Oval 23"/>
          <p:cNvSpPr/>
          <p:nvPr/>
        </p:nvSpPr>
        <p:spPr>
          <a:xfrm>
            <a:off x="1053281" y="2318043"/>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0" name="Rectangle 29"/>
          <p:cNvSpPr/>
          <p:nvPr/>
        </p:nvSpPr>
        <p:spPr>
          <a:xfrm>
            <a:off x="633412" y="4419600"/>
            <a:ext cx="6072188" cy="3134476"/>
          </a:xfrm>
          <a:prstGeom prst="rect">
            <a:avLst/>
          </a:prstGeom>
        </p:spPr>
        <p:txBody>
          <a:bodyPr wrap="square" lIns="101881" tIns="50941" rIns="101881" bIns="50941">
            <a:spAutoFit/>
          </a:bodyPr>
          <a:lstStyle/>
          <a:p>
            <a:pPr marL="342900" indent="-342900">
              <a:buAutoNum type="arabicPeriod" startAt="4"/>
              <a:tabLst>
                <a:tab pos="0" algn="l"/>
              </a:tabLst>
            </a:pPr>
            <a:r>
              <a:rPr lang="en-US" sz="1700" b="1" dirty="0" smtClean="0">
                <a:latin typeface="Helvetica" pitchFamily="34" charset="0"/>
                <a:cs typeface="Helvetica" pitchFamily="34" charset="0"/>
              </a:rPr>
              <a:t>Which statement from the text most helps to identify its theme?</a:t>
            </a:r>
          </a:p>
          <a:p>
            <a:pPr>
              <a:tabLst>
                <a:tab pos="0" algn="l"/>
              </a:tabLst>
            </a:pPr>
            <a:endParaRPr lang="en-US" sz="1900" dirty="0">
              <a:latin typeface="Helvetica" pitchFamily="34" charset="0"/>
              <a:cs typeface="Helvetica" pitchFamily="34" charset="0"/>
            </a:endParaRPr>
          </a:p>
          <a:p>
            <a:pPr marL="724507" indent="-361417">
              <a:buFont typeface="+mj-lt"/>
              <a:buAutoNum type="alphaUcPeriod"/>
            </a:pPr>
            <a:r>
              <a:rPr lang="en-US" sz="1600" dirty="0"/>
              <a:t>Each spring Derwood Elementary School has a </a:t>
            </a:r>
            <a:r>
              <a:rPr lang="en-US" sz="1600" dirty="0" smtClean="0"/>
              <a:t>science </a:t>
            </a:r>
            <a:r>
              <a:rPr lang="en-US" sz="1600" dirty="0"/>
              <a:t>f</a:t>
            </a:r>
            <a:r>
              <a:rPr lang="en-US" sz="1600" dirty="0" smtClean="0"/>
              <a:t>air</a:t>
            </a:r>
          </a:p>
          <a:p>
            <a:pPr marL="724507" indent="-361417">
              <a:buFont typeface="+mj-lt"/>
              <a:buAutoNum type="alphaUcPeriod"/>
            </a:pPr>
            <a:endParaRPr lang="en-US" sz="1600" dirty="0">
              <a:latin typeface="Helvetica" pitchFamily="34" charset="0"/>
              <a:cs typeface="Helvetica" pitchFamily="34" charset="0"/>
            </a:endParaRPr>
          </a:p>
          <a:p>
            <a:pPr marL="724507" indent="-361417">
              <a:buFont typeface="+mj-lt"/>
              <a:buAutoNum type="alphaUcPeriod"/>
            </a:pPr>
            <a:r>
              <a:rPr lang="en-US" sz="1600" dirty="0"/>
              <a:t>In fifth </a:t>
            </a:r>
            <a:r>
              <a:rPr lang="en-US" sz="1600" dirty="0" smtClean="0"/>
              <a:t>grade, </a:t>
            </a:r>
            <a:r>
              <a:rPr lang="en-US" sz="1600" dirty="0"/>
              <a:t>we have to cite three sources of </a:t>
            </a:r>
            <a:r>
              <a:rPr lang="en-US" sz="1600" dirty="0" smtClean="0"/>
              <a:t>information.</a:t>
            </a:r>
          </a:p>
          <a:p>
            <a:pPr marL="705990" indent="-342900">
              <a:buFont typeface="+mj-lt"/>
              <a:buAutoNum type="alphaUcPeriod"/>
            </a:pPr>
            <a:endParaRPr lang="en-US" sz="1600" dirty="0">
              <a:latin typeface="Helvetica" pitchFamily="34" charset="0"/>
              <a:cs typeface="Helvetica" pitchFamily="34" charset="0"/>
            </a:endParaRPr>
          </a:p>
          <a:p>
            <a:pPr marL="724507" indent="-361417">
              <a:buFont typeface="+mj-lt"/>
              <a:buAutoNum type="alphaUcPeriod"/>
            </a:pPr>
            <a:r>
              <a:rPr lang="en-US" sz="1600" dirty="0"/>
              <a:t>I wanted to select a project about my favorite topic, space travel</a:t>
            </a:r>
            <a:r>
              <a:rPr lang="en-US" sz="1600" dirty="0" smtClean="0"/>
              <a:t>.</a:t>
            </a:r>
          </a:p>
          <a:p>
            <a:pPr marL="724507" indent="-361417">
              <a:buFont typeface="+mj-lt"/>
              <a:buAutoNum type="alphaUcPeriod"/>
            </a:pPr>
            <a:endParaRPr lang="en-US" sz="1600" dirty="0">
              <a:latin typeface="Helvetica" pitchFamily="34" charset="0"/>
              <a:cs typeface="Helvetica" pitchFamily="34" charset="0"/>
            </a:endParaRPr>
          </a:p>
          <a:p>
            <a:pPr marL="724507" indent="-361417">
              <a:buFont typeface="+mj-lt"/>
              <a:buAutoNum type="alphaUcPeriod"/>
            </a:pPr>
            <a:r>
              <a:rPr lang="en-US" sz="1600" dirty="0"/>
              <a:t>All fifth grade students at Derwood must plan, complete and present an exhibit for the fair.</a:t>
            </a:r>
            <a:endParaRPr lang="en-US" sz="1600" dirty="0">
              <a:latin typeface="Helvetica" pitchFamily="34" charset="0"/>
              <a:cs typeface="Helvetica" pitchFamily="34" charset="0"/>
            </a:endParaRPr>
          </a:p>
        </p:txBody>
      </p:sp>
      <p:sp>
        <p:nvSpPr>
          <p:cNvPr id="32" name="Oval 31"/>
          <p:cNvSpPr/>
          <p:nvPr/>
        </p:nvSpPr>
        <p:spPr>
          <a:xfrm>
            <a:off x="788593" y="5284979"/>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3" name="Oval 32"/>
          <p:cNvSpPr/>
          <p:nvPr/>
        </p:nvSpPr>
        <p:spPr>
          <a:xfrm>
            <a:off x="788593" y="576619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4" name="Oval 33"/>
          <p:cNvSpPr/>
          <p:nvPr/>
        </p:nvSpPr>
        <p:spPr>
          <a:xfrm>
            <a:off x="795337" y="6239913"/>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5" name="Oval 34"/>
          <p:cNvSpPr/>
          <p:nvPr/>
        </p:nvSpPr>
        <p:spPr>
          <a:xfrm>
            <a:off x="810393" y="699995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1478775966"/>
              </p:ext>
            </p:extLst>
          </p:nvPr>
        </p:nvGraphicFramePr>
        <p:xfrm>
          <a:off x="5666835" y="2819173"/>
          <a:ext cx="1524000" cy="713877"/>
        </p:xfrm>
        <a:graphic>
          <a:graphicData uri="http://schemas.openxmlformats.org/drawingml/2006/table">
            <a:tbl>
              <a:tblPr firstRow="1" firstCol="1" bandRow="1"/>
              <a:tblGrid>
                <a:gridCol w="1524000"/>
              </a:tblGrid>
              <a:tr h="76427">
                <a:tc>
                  <a:txBody>
                    <a:bodyPr/>
                    <a:lstStyle/>
                    <a:p>
                      <a:pPr marL="0" marR="0" algn="ctr">
                        <a:lnSpc>
                          <a:spcPct val="115000"/>
                        </a:lnSpc>
                        <a:spcBef>
                          <a:spcPts val="0"/>
                        </a:spcBef>
                        <a:spcAft>
                          <a:spcPts val="0"/>
                        </a:spcAft>
                      </a:pPr>
                      <a:r>
                        <a:rPr lang="en-US" sz="800" b="1" i="1" dirty="0" smtClean="0">
                          <a:solidFill>
                            <a:schemeClr val="tx1"/>
                          </a:solidFill>
                          <a:effectLst/>
                          <a:latin typeface="Calibri"/>
                          <a:ea typeface="Times New Roman"/>
                          <a:cs typeface="Times New Roman"/>
                        </a:rPr>
                        <a:t>Toward RL.5.2 DOK </a:t>
                      </a:r>
                      <a:r>
                        <a:rPr lang="en-US" sz="800" b="1" i="1" dirty="0">
                          <a:solidFill>
                            <a:schemeClr val="tx1"/>
                          </a:solidFill>
                          <a:effectLst/>
                          <a:latin typeface="Calibri"/>
                          <a:ea typeface="Times New Roman"/>
                          <a:cs typeface="Times New Roman"/>
                        </a:rPr>
                        <a:t>1 - C</a:t>
                      </a:r>
                      <a:r>
                        <a:rPr lang="en-US" sz="800" i="1" dirty="0">
                          <a:solidFill>
                            <a:schemeClr val="tx1"/>
                          </a:solidFill>
                          <a:effectLst/>
                          <a:latin typeface="Calibri"/>
                          <a:ea typeface="Times New Roman"/>
                          <a:cs typeface="Times New Roman"/>
                        </a:rPr>
                        <a:t>f</a:t>
                      </a:r>
                      <a:endParaRPr lang="en-US" sz="800" i="1" dirty="0">
                        <a:solidFill>
                          <a:schemeClr val="tx1"/>
                        </a:solidFill>
                        <a:effectLst/>
                        <a:latin typeface="Calibri"/>
                        <a:ea typeface="Calibri"/>
                        <a:cs typeface="Times New Roman"/>
                      </a:endParaRPr>
                    </a:p>
                  </a:txBody>
                  <a:tcPr marL="33538" marR="33538"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C6D9F1"/>
                    </a:solidFill>
                  </a:tcPr>
                </a:tc>
              </a:tr>
              <a:tr h="573669">
                <a:tc>
                  <a:txBody>
                    <a:bodyPr/>
                    <a:lstStyle/>
                    <a:p>
                      <a:pPr marL="0" marR="0" algn="l">
                        <a:lnSpc>
                          <a:spcPct val="115000"/>
                        </a:lnSpc>
                        <a:spcBef>
                          <a:spcPts val="0"/>
                        </a:spcBef>
                        <a:spcAft>
                          <a:spcPts val="1200"/>
                        </a:spcAft>
                      </a:pPr>
                      <a:r>
                        <a:rPr lang="en-US" sz="800" b="1" dirty="0">
                          <a:solidFill>
                            <a:schemeClr val="tx1"/>
                          </a:solidFill>
                          <a:effectLst/>
                          <a:latin typeface="Calibri"/>
                          <a:ea typeface="Times New Roman"/>
                          <a:cs typeface="Times New Roman"/>
                        </a:rPr>
                        <a:t>Answers who, what, when, where and how questions </a:t>
                      </a:r>
                      <a:r>
                        <a:rPr lang="en-US" sz="800" b="1" u="sng" dirty="0">
                          <a:solidFill>
                            <a:schemeClr val="tx1"/>
                          </a:solidFill>
                          <a:effectLst/>
                          <a:latin typeface="Calibri"/>
                          <a:ea typeface="Times New Roman"/>
                          <a:cs typeface="Times New Roman"/>
                        </a:rPr>
                        <a:t>about a theme</a:t>
                      </a:r>
                      <a:r>
                        <a:rPr lang="en-US" sz="800" b="1" dirty="0">
                          <a:solidFill>
                            <a:schemeClr val="tx1"/>
                          </a:solidFill>
                          <a:effectLst/>
                          <a:latin typeface="Calibri"/>
                          <a:ea typeface="Times New Roman"/>
                          <a:cs typeface="Times New Roman"/>
                        </a:rPr>
                        <a:t>, using details as </a:t>
                      </a:r>
                      <a:r>
                        <a:rPr lang="en-US" sz="800" b="1" dirty="0" smtClean="0">
                          <a:solidFill>
                            <a:schemeClr val="tx1"/>
                          </a:solidFill>
                          <a:effectLst/>
                          <a:latin typeface="Calibri"/>
                          <a:ea typeface="Times New Roman"/>
                          <a:cs typeface="Times New Roman"/>
                        </a:rPr>
                        <a:t>support.</a:t>
                      </a:r>
                      <a:endParaRPr lang="en-US" sz="800" dirty="0">
                        <a:solidFill>
                          <a:schemeClr val="tx1"/>
                        </a:solidFill>
                        <a:effectLst/>
                        <a:latin typeface="Calibri"/>
                        <a:ea typeface="Calibri"/>
                        <a:cs typeface="Times New Roman"/>
                      </a:endParaRPr>
                    </a:p>
                  </a:txBody>
                  <a:tcPr marR="33538"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36619945"/>
              </p:ext>
            </p:extLst>
          </p:nvPr>
        </p:nvGraphicFramePr>
        <p:xfrm>
          <a:off x="5562600" y="7543800"/>
          <a:ext cx="1439862" cy="609600"/>
        </p:xfrm>
        <a:graphic>
          <a:graphicData uri="http://schemas.openxmlformats.org/drawingml/2006/table">
            <a:tbl>
              <a:tblPr firstRow="1" firstCol="1" bandRow="1"/>
              <a:tblGrid>
                <a:gridCol w="1439862"/>
              </a:tblGrid>
              <a:tr h="188558">
                <a:tc>
                  <a:txBody>
                    <a:bodyPr/>
                    <a:lstStyle/>
                    <a:p>
                      <a:pPr marL="0" marR="0" algn="ctr">
                        <a:lnSpc>
                          <a:spcPct val="115000"/>
                        </a:lnSpc>
                        <a:spcBef>
                          <a:spcPts val="0"/>
                        </a:spcBef>
                        <a:spcAft>
                          <a:spcPts val="0"/>
                        </a:spcAft>
                      </a:pPr>
                      <a:r>
                        <a:rPr lang="en-US" sz="800" b="1" i="1" dirty="0" smtClean="0">
                          <a:solidFill>
                            <a:schemeClr val="tx1"/>
                          </a:solidFill>
                          <a:effectLst/>
                          <a:latin typeface="Calibri"/>
                          <a:ea typeface="Times New Roman"/>
                          <a:cs typeface="Times New Roman"/>
                        </a:rPr>
                        <a:t>Toward RL.5.2 DOK </a:t>
                      </a:r>
                      <a:r>
                        <a:rPr lang="en-US" sz="800" b="1" i="1" dirty="0">
                          <a:solidFill>
                            <a:schemeClr val="tx1"/>
                          </a:solidFill>
                          <a:effectLst/>
                          <a:latin typeface="Calibri"/>
                          <a:ea typeface="Times New Roman"/>
                          <a:cs typeface="Times New Roman"/>
                        </a:rPr>
                        <a:t>2 - C</a:t>
                      </a:r>
                      <a:r>
                        <a:rPr lang="en-US" sz="800" i="1" dirty="0">
                          <a:solidFill>
                            <a:schemeClr val="tx1"/>
                          </a:solidFill>
                          <a:effectLst/>
                          <a:latin typeface="Calibri"/>
                          <a:ea typeface="Times New Roman"/>
                          <a:cs typeface="Times New Roman"/>
                        </a:rPr>
                        <a:t>k</a:t>
                      </a:r>
                      <a:endParaRPr lang="en-US" sz="800" i="1" dirty="0">
                        <a:solidFill>
                          <a:schemeClr val="tx1"/>
                        </a:solidFill>
                        <a:effectLst/>
                        <a:latin typeface="Calibri"/>
                        <a:ea typeface="Calibri"/>
                        <a:cs typeface="Times New Roman"/>
                      </a:endParaRPr>
                    </a:p>
                  </a:txBody>
                  <a:tcPr marL="33538" marR="33538"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r>
              <a:tr h="421042">
                <a:tc>
                  <a:txBody>
                    <a:bodyPr/>
                    <a:lstStyle/>
                    <a:p>
                      <a:pPr marL="0" marR="0" algn="l">
                        <a:lnSpc>
                          <a:spcPct val="115000"/>
                        </a:lnSpc>
                        <a:spcBef>
                          <a:spcPts val="0"/>
                        </a:spcBef>
                        <a:spcAft>
                          <a:spcPts val="0"/>
                        </a:spcAft>
                      </a:pPr>
                      <a:r>
                        <a:rPr lang="en-US" sz="800" b="1" dirty="0">
                          <a:solidFill>
                            <a:srgbClr val="000000"/>
                          </a:solidFill>
                          <a:effectLst/>
                          <a:latin typeface="Calibri"/>
                          <a:ea typeface="Times New Roman"/>
                          <a:cs typeface="Times New Roman"/>
                        </a:rPr>
                        <a:t>Identify the theme of a story, drama or poem from details in the text </a:t>
                      </a:r>
                      <a:r>
                        <a:rPr lang="en-US" sz="800" b="1" dirty="0" smtClean="0">
                          <a:solidFill>
                            <a:srgbClr val="000000"/>
                          </a:solidFill>
                          <a:effectLst/>
                          <a:latin typeface="Calibri"/>
                          <a:ea typeface="Times New Roman"/>
                          <a:cs typeface="Times New Roman"/>
                        </a:rPr>
                        <a:t>.</a:t>
                      </a:r>
                      <a:endParaRPr lang="en-US" sz="800" dirty="0">
                        <a:effectLst/>
                        <a:latin typeface="Calibri"/>
                        <a:ea typeface="Calibri"/>
                        <a:cs typeface="Times New Roman"/>
                      </a:endParaRPr>
                    </a:p>
                  </a:txBody>
                  <a:tcPr marR="33538"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bl>
          </a:graphicData>
        </a:graphic>
      </p:graphicFrame>
    </p:spTree>
    <p:extLst>
      <p:ext uri="{BB962C8B-B14F-4D97-AF65-F5344CB8AC3E}">
        <p14:creationId xmlns:p14="http://schemas.microsoft.com/office/powerpoint/2010/main" val="11642869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19</a:t>
            </a:fld>
            <a:endParaRPr lang="en-US" dirty="0"/>
          </a:p>
        </p:txBody>
      </p:sp>
      <p:cxnSp>
        <p:nvCxnSpPr>
          <p:cNvPr id="10" name="Straight Connector 9"/>
          <p:cNvCxnSpPr/>
          <p:nvPr/>
        </p:nvCxnSpPr>
        <p:spPr>
          <a:xfrm>
            <a:off x="375292" y="48006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625324" y="609600"/>
            <a:ext cx="5624512" cy="2965199"/>
          </a:xfrm>
          <a:prstGeom prst="rect">
            <a:avLst/>
          </a:prstGeom>
          <a:solidFill>
            <a:schemeClr val="bg1"/>
          </a:solidFill>
        </p:spPr>
        <p:txBody>
          <a:bodyPr wrap="square" lIns="101881" tIns="50941" rIns="101881" bIns="50941">
            <a:spAutoFit/>
          </a:bodyPr>
          <a:lstStyle/>
          <a:p>
            <a:pPr marL="240944" indent="-240944"/>
            <a:r>
              <a:rPr lang="en-US" sz="1700" b="1" dirty="0" smtClean="0">
                <a:latin typeface="Helvetica" pitchFamily="34" charset="0"/>
                <a:cs typeface="Helvetica" pitchFamily="34" charset="0"/>
              </a:rPr>
              <a:t>5. What most influenced the student’s choice of a topic for a science fair project?</a:t>
            </a:r>
          </a:p>
          <a:p>
            <a:pPr marL="240944" indent="-240944"/>
            <a:endParaRPr lang="en-US" sz="1700" dirty="0">
              <a:latin typeface="Helvetica" pitchFamily="34" charset="0"/>
              <a:cs typeface="Helvetica" pitchFamily="34" charset="0"/>
            </a:endParaRPr>
          </a:p>
          <a:p>
            <a:pPr marL="721161" indent="-361417">
              <a:buFont typeface="+mj-lt"/>
              <a:buAutoNum type="alphaUcPeriod"/>
            </a:pPr>
            <a:r>
              <a:rPr lang="en-US" sz="1500" dirty="0" smtClean="0">
                <a:latin typeface="Helvetica" pitchFamily="34" charset="0"/>
                <a:cs typeface="Helvetica" pitchFamily="34" charset="0"/>
              </a:rPr>
              <a:t>It was required that all fifth grade students complete a science fair project.</a:t>
            </a:r>
          </a:p>
          <a:p>
            <a:pPr marL="721161" indent="-361417">
              <a:buFont typeface="+mj-lt"/>
              <a:buAutoNum type="alphaUcPeriod"/>
            </a:pPr>
            <a:endParaRPr lang="en-US" sz="1500" dirty="0">
              <a:latin typeface="Helvetica" pitchFamily="34" charset="0"/>
              <a:cs typeface="Helvetica" pitchFamily="34" charset="0"/>
            </a:endParaRPr>
          </a:p>
          <a:p>
            <a:pPr marL="721161" indent="-361417">
              <a:buFont typeface="+mj-lt"/>
              <a:buAutoNum type="alphaUcPeriod"/>
            </a:pPr>
            <a:r>
              <a:rPr lang="en-US" sz="1500" dirty="0" smtClean="0">
                <a:latin typeface="Helvetica" pitchFamily="34" charset="0"/>
                <a:cs typeface="Helvetica" pitchFamily="34" charset="0"/>
              </a:rPr>
              <a:t>The student’s interest in Neil Armstrong’s space suit and space travel influenced the topic choice.</a:t>
            </a:r>
          </a:p>
          <a:p>
            <a:pPr marL="721161" indent="-361417">
              <a:buFont typeface="+mj-lt"/>
              <a:buAutoNum type="alphaUcPeriod"/>
            </a:pPr>
            <a:endParaRPr lang="en-US" sz="1500" dirty="0">
              <a:latin typeface="Helvetica" pitchFamily="34" charset="0"/>
              <a:cs typeface="Helvetica" pitchFamily="34" charset="0"/>
            </a:endParaRPr>
          </a:p>
          <a:p>
            <a:pPr marL="721161" indent="-361417">
              <a:buFont typeface="+mj-lt"/>
              <a:buAutoNum type="alphaUcPeriod"/>
            </a:pPr>
            <a:r>
              <a:rPr lang="en-US" sz="1500" dirty="0" smtClean="0">
                <a:latin typeface="Helvetica" pitchFamily="34" charset="0"/>
                <a:cs typeface="Helvetica" pitchFamily="34" charset="0"/>
              </a:rPr>
              <a:t>Mr. Lars gave the student a list of directions.</a:t>
            </a:r>
          </a:p>
          <a:p>
            <a:pPr marL="721161" indent="-361417">
              <a:buFont typeface="+mj-lt"/>
              <a:buAutoNum type="alphaUcPeriod"/>
            </a:pPr>
            <a:endParaRPr lang="en-US" sz="1500" dirty="0">
              <a:latin typeface="Helvetica" pitchFamily="34" charset="0"/>
              <a:cs typeface="Helvetica" pitchFamily="34" charset="0"/>
            </a:endParaRPr>
          </a:p>
          <a:p>
            <a:pPr marL="721161" indent="-361417">
              <a:buFont typeface="+mj-lt"/>
              <a:buAutoNum type="alphaUcPeriod"/>
            </a:pPr>
            <a:r>
              <a:rPr lang="en-US" sz="1500" dirty="0" smtClean="0">
                <a:latin typeface="Helvetica" pitchFamily="34" charset="0"/>
                <a:cs typeface="Helvetica" pitchFamily="34" charset="0"/>
              </a:rPr>
              <a:t>The student found three sources to research.</a:t>
            </a:r>
          </a:p>
        </p:txBody>
      </p:sp>
      <p:sp>
        <p:nvSpPr>
          <p:cNvPr id="31" name="Oval 30"/>
          <p:cNvSpPr/>
          <p:nvPr/>
        </p:nvSpPr>
        <p:spPr>
          <a:xfrm>
            <a:off x="732980" y="145527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2" name="Oval 31"/>
          <p:cNvSpPr/>
          <p:nvPr/>
        </p:nvSpPr>
        <p:spPr>
          <a:xfrm>
            <a:off x="722477" y="212504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3" name="Oval 32"/>
          <p:cNvSpPr/>
          <p:nvPr/>
        </p:nvSpPr>
        <p:spPr>
          <a:xfrm>
            <a:off x="729390" y="2788542"/>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4" name="Oval 33"/>
          <p:cNvSpPr/>
          <p:nvPr/>
        </p:nvSpPr>
        <p:spPr>
          <a:xfrm>
            <a:off x="732519" y="3263769"/>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5" name="Rectangle 34"/>
          <p:cNvSpPr/>
          <p:nvPr/>
        </p:nvSpPr>
        <p:spPr>
          <a:xfrm>
            <a:off x="722477" y="5143812"/>
            <a:ext cx="6222085" cy="2995977"/>
          </a:xfrm>
          <a:prstGeom prst="rect">
            <a:avLst/>
          </a:prstGeom>
          <a:solidFill>
            <a:schemeClr val="bg1"/>
          </a:solidFill>
          <a:ln>
            <a:noFill/>
          </a:ln>
        </p:spPr>
        <p:txBody>
          <a:bodyPr wrap="square" lIns="101881" tIns="50941" rIns="101881" bIns="50941">
            <a:spAutoFit/>
          </a:bodyPr>
          <a:lstStyle/>
          <a:p>
            <a:endParaRPr lang="en-US" sz="1700" dirty="0">
              <a:latin typeface="Helvetica" pitchFamily="34" charset="0"/>
              <a:cs typeface="Helvetica" pitchFamily="34" charset="0"/>
            </a:endParaRPr>
          </a:p>
          <a:p>
            <a:pPr marL="242618" indent="-242618"/>
            <a:r>
              <a:rPr lang="en-US" sz="1700" b="1" dirty="0" smtClean="0">
                <a:latin typeface="Helvetica" pitchFamily="34" charset="0"/>
                <a:cs typeface="Helvetica" pitchFamily="34" charset="0"/>
              </a:rPr>
              <a:t>6. What attire “need” is cited in the first three layers of the atmosphere?</a:t>
            </a:r>
          </a:p>
          <a:p>
            <a:pPr marL="242618" indent="-242618"/>
            <a:endParaRPr lang="en-US" sz="1700" dirty="0">
              <a:latin typeface="Helvetica" pitchFamily="34" charset="0"/>
              <a:cs typeface="Helvetica" pitchFamily="34" charset="0"/>
            </a:endParaRPr>
          </a:p>
          <a:p>
            <a:pPr marL="669290" indent="-361417">
              <a:buFont typeface="+mj-lt"/>
              <a:buAutoNum type="alphaUcPeriod"/>
            </a:pPr>
            <a:r>
              <a:rPr lang="en-US" sz="1500" dirty="0">
                <a:latin typeface="Helvetica" pitchFamily="34" charset="0"/>
                <a:cs typeface="Helvetica" pitchFamily="34" charset="0"/>
              </a:rPr>
              <a:t>w</a:t>
            </a:r>
            <a:r>
              <a:rPr lang="en-US" sz="1500" dirty="0" smtClean="0">
                <a:latin typeface="Helvetica" pitchFamily="34" charset="0"/>
                <a:cs typeface="Helvetica" pitchFamily="34" charset="0"/>
              </a:rPr>
              <a:t>arm clothing</a:t>
            </a:r>
          </a:p>
          <a:p>
            <a:pPr marL="669290" indent="-361417">
              <a:buFont typeface="+mj-lt"/>
              <a:buAutoNum type="alphaUcPeriod"/>
            </a:pPr>
            <a:endParaRPr lang="en-US" sz="1500" dirty="0">
              <a:latin typeface="Helvetica" pitchFamily="34" charset="0"/>
              <a:cs typeface="Helvetica" pitchFamily="34" charset="0"/>
            </a:endParaRPr>
          </a:p>
          <a:p>
            <a:pPr marL="669290" indent="-361417">
              <a:buFont typeface="+mj-lt"/>
              <a:buAutoNum type="alphaUcPeriod"/>
            </a:pPr>
            <a:r>
              <a:rPr lang="en-US" sz="1500" dirty="0" smtClean="0">
                <a:latin typeface="Helvetica" pitchFamily="34" charset="0"/>
                <a:cs typeface="Helvetica" pitchFamily="34" charset="0"/>
              </a:rPr>
              <a:t>a meteorite shield</a:t>
            </a:r>
          </a:p>
          <a:p>
            <a:pPr marL="669290" indent="-361417">
              <a:buFont typeface="+mj-lt"/>
              <a:buAutoNum type="alphaUcPeriod"/>
            </a:pPr>
            <a:endParaRPr lang="en-US" sz="1500" dirty="0">
              <a:latin typeface="Helvetica" pitchFamily="34" charset="0"/>
              <a:cs typeface="Helvetica" pitchFamily="34" charset="0"/>
            </a:endParaRPr>
          </a:p>
          <a:p>
            <a:pPr marL="669290" indent="-361417">
              <a:buFont typeface="+mj-lt"/>
              <a:buAutoNum type="alphaUcPeriod"/>
            </a:pPr>
            <a:r>
              <a:rPr lang="en-US" sz="1500" dirty="0" smtClean="0">
                <a:latin typeface="Helvetica" pitchFamily="34" charset="0"/>
                <a:cs typeface="Helvetica" pitchFamily="34" charset="0"/>
              </a:rPr>
              <a:t>an oxygen source</a:t>
            </a:r>
          </a:p>
          <a:p>
            <a:pPr marL="669290" indent="-361417">
              <a:buFont typeface="+mj-lt"/>
              <a:buAutoNum type="alphaUcPeriod"/>
            </a:pPr>
            <a:endParaRPr lang="en-US" sz="1500" dirty="0" smtClean="0">
              <a:latin typeface="Helvetica" pitchFamily="34" charset="0"/>
              <a:cs typeface="Helvetica" pitchFamily="34" charset="0"/>
            </a:endParaRPr>
          </a:p>
          <a:p>
            <a:pPr marL="669290" indent="-361417">
              <a:buFont typeface="+mj-lt"/>
              <a:buAutoNum type="alphaUcPeriod"/>
            </a:pPr>
            <a:r>
              <a:rPr lang="en-US" sz="1500" dirty="0" smtClean="0">
                <a:latin typeface="Helvetica" pitchFamily="34" charset="0"/>
                <a:cs typeface="Helvetica" pitchFamily="34" charset="0"/>
              </a:rPr>
              <a:t>a self-propelled engine</a:t>
            </a:r>
            <a:endParaRPr lang="en-US" sz="1500" dirty="0">
              <a:latin typeface="Helvetica" pitchFamily="34" charset="0"/>
              <a:cs typeface="Helvetica" pitchFamily="34" charset="0"/>
            </a:endParaRPr>
          </a:p>
          <a:p>
            <a:pPr marL="669290" indent="-361417">
              <a:buFont typeface="+mj-lt"/>
              <a:buAutoNum type="alphaUcPeriod"/>
            </a:pPr>
            <a:endParaRPr lang="en-US" sz="1500" dirty="0">
              <a:latin typeface="Helvetica" pitchFamily="34" charset="0"/>
              <a:cs typeface="Helvetica" pitchFamily="34" charset="0"/>
            </a:endParaRPr>
          </a:p>
        </p:txBody>
      </p:sp>
      <p:sp>
        <p:nvSpPr>
          <p:cNvPr id="37" name="Oval 36"/>
          <p:cNvSpPr/>
          <p:nvPr/>
        </p:nvSpPr>
        <p:spPr>
          <a:xfrm>
            <a:off x="722477" y="621047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8" name="Oval 37"/>
          <p:cNvSpPr/>
          <p:nvPr/>
        </p:nvSpPr>
        <p:spPr>
          <a:xfrm>
            <a:off x="722477" y="6670763"/>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9" name="Oval 38"/>
          <p:cNvSpPr/>
          <p:nvPr/>
        </p:nvSpPr>
        <p:spPr>
          <a:xfrm>
            <a:off x="729390" y="713371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40" name="Oval 39"/>
          <p:cNvSpPr/>
          <p:nvPr/>
        </p:nvSpPr>
        <p:spPr>
          <a:xfrm>
            <a:off x="722477" y="759400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480965280"/>
              </p:ext>
            </p:extLst>
          </p:nvPr>
        </p:nvGraphicFramePr>
        <p:xfrm>
          <a:off x="5565877" y="3657600"/>
          <a:ext cx="1524000" cy="841248"/>
        </p:xfrm>
        <a:graphic>
          <a:graphicData uri="http://schemas.openxmlformats.org/drawingml/2006/table">
            <a:tbl>
              <a:tblPr firstRow="1" firstCol="1" bandRow="1"/>
              <a:tblGrid>
                <a:gridCol w="1524000"/>
              </a:tblGrid>
              <a:tr h="62126">
                <a:tc>
                  <a:txBody>
                    <a:bodyPr/>
                    <a:lstStyle/>
                    <a:p>
                      <a:pPr marL="0" marR="0" algn="ctr">
                        <a:lnSpc>
                          <a:spcPct val="115000"/>
                        </a:lnSpc>
                        <a:spcBef>
                          <a:spcPts val="0"/>
                        </a:spcBef>
                        <a:spcAft>
                          <a:spcPts val="0"/>
                        </a:spcAft>
                      </a:pPr>
                      <a:r>
                        <a:rPr lang="en-US" sz="800" b="1" i="1" dirty="0" smtClean="0">
                          <a:solidFill>
                            <a:schemeClr val="tx1"/>
                          </a:solidFill>
                          <a:effectLst/>
                          <a:latin typeface="Calibri"/>
                          <a:ea typeface="Times New Roman"/>
                          <a:cs typeface="Times New Roman"/>
                        </a:rPr>
                        <a:t>Toward RL.5.3 DOK </a:t>
                      </a:r>
                      <a:r>
                        <a:rPr lang="en-US" sz="800" b="1" i="1" dirty="0">
                          <a:solidFill>
                            <a:schemeClr val="tx1"/>
                          </a:solidFill>
                          <a:effectLst/>
                          <a:latin typeface="Calibri"/>
                          <a:ea typeface="Times New Roman"/>
                          <a:cs typeface="Times New Roman"/>
                        </a:rPr>
                        <a:t>1 - C</a:t>
                      </a:r>
                      <a:r>
                        <a:rPr lang="en-US" sz="800" i="1" dirty="0">
                          <a:solidFill>
                            <a:schemeClr val="tx1"/>
                          </a:solidFill>
                          <a:effectLst/>
                          <a:latin typeface="Calibri"/>
                          <a:ea typeface="Times New Roman"/>
                          <a:cs typeface="Times New Roman"/>
                        </a:rPr>
                        <a:t>f</a:t>
                      </a:r>
                      <a:endParaRPr lang="en-US" sz="800" i="1" dirty="0">
                        <a:solidFill>
                          <a:schemeClr val="tx1"/>
                        </a:solidFill>
                        <a:effectLst/>
                        <a:latin typeface="Calibri"/>
                        <a:ea typeface="Calibri"/>
                        <a:cs typeface="Times New Roman"/>
                      </a:endParaRPr>
                    </a:p>
                  </a:txBody>
                  <a:tcPr marL="34343" marR="34343"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r>
              <a:tr h="552922">
                <a:tc>
                  <a:txBody>
                    <a:bodyPr/>
                    <a:lstStyle/>
                    <a:p>
                      <a:pPr marL="0" marR="0" algn="l">
                        <a:lnSpc>
                          <a:spcPct val="115000"/>
                        </a:lnSpc>
                        <a:spcBef>
                          <a:spcPts val="0"/>
                        </a:spcBef>
                        <a:spcAft>
                          <a:spcPts val="0"/>
                        </a:spcAft>
                      </a:pPr>
                      <a:r>
                        <a:rPr lang="en-US" sz="800" b="1" dirty="0">
                          <a:solidFill>
                            <a:srgbClr val="000000"/>
                          </a:solidFill>
                          <a:effectLst/>
                          <a:latin typeface="Calibri"/>
                          <a:ea typeface="Times New Roman"/>
                          <a:cs typeface="Times New Roman"/>
                        </a:rPr>
                        <a:t>Answer describing who, what, when, where or how questions about two or more characters, settings or events </a:t>
                      </a:r>
                      <a:r>
                        <a:rPr lang="en-US" sz="800" b="1" u="none" dirty="0">
                          <a:solidFill>
                            <a:srgbClr val="000000"/>
                          </a:solidFill>
                          <a:effectLst/>
                          <a:latin typeface="Calibri"/>
                          <a:ea typeface="Times New Roman"/>
                          <a:cs typeface="Times New Roman"/>
                        </a:rPr>
                        <a:t>in </a:t>
                      </a:r>
                      <a:r>
                        <a:rPr lang="en-US" sz="800" b="1" u="none" dirty="0" smtClean="0">
                          <a:solidFill>
                            <a:srgbClr val="000000"/>
                          </a:solidFill>
                          <a:effectLst/>
                          <a:latin typeface="Calibri"/>
                          <a:ea typeface="Times New Roman"/>
                          <a:cs typeface="Times New Roman"/>
                        </a:rPr>
                        <a:t>a</a:t>
                      </a:r>
                      <a:r>
                        <a:rPr lang="en-US" sz="800" b="1" u="none" baseline="0" dirty="0" smtClean="0">
                          <a:solidFill>
                            <a:srgbClr val="000000"/>
                          </a:solidFill>
                          <a:effectLst/>
                          <a:latin typeface="Calibri"/>
                          <a:ea typeface="Times New Roman"/>
                          <a:cs typeface="Times New Roman"/>
                        </a:rPr>
                        <a:t> story or drama.</a:t>
                      </a:r>
                      <a:endParaRPr lang="en-US" sz="800" u="none" dirty="0">
                        <a:effectLst/>
                        <a:latin typeface="Calibri"/>
                        <a:ea typeface="Calibri"/>
                        <a:cs typeface="Times New Roman"/>
                      </a:endParaRPr>
                    </a:p>
                  </a:txBody>
                  <a:tcPr marR="34343"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394307568"/>
              </p:ext>
            </p:extLst>
          </p:nvPr>
        </p:nvGraphicFramePr>
        <p:xfrm>
          <a:off x="5638800" y="7845552"/>
          <a:ext cx="1447800" cy="841248"/>
        </p:xfrm>
        <a:graphic>
          <a:graphicData uri="http://schemas.openxmlformats.org/drawingml/2006/table">
            <a:tbl>
              <a:tblPr firstRow="1" firstCol="1" bandRow="1"/>
              <a:tblGrid>
                <a:gridCol w="1447800"/>
              </a:tblGrid>
              <a:tr h="138326">
                <a:tc>
                  <a:txBody>
                    <a:bodyPr/>
                    <a:lstStyle/>
                    <a:p>
                      <a:pPr marL="0" marR="0" algn="ctr">
                        <a:lnSpc>
                          <a:spcPct val="115000"/>
                        </a:lnSpc>
                        <a:spcBef>
                          <a:spcPts val="0"/>
                        </a:spcBef>
                        <a:spcAft>
                          <a:spcPts val="0"/>
                        </a:spcAft>
                      </a:pPr>
                      <a:r>
                        <a:rPr lang="en-US" sz="800" b="1" i="1" dirty="0" smtClean="0">
                          <a:solidFill>
                            <a:schemeClr val="tx1"/>
                          </a:solidFill>
                          <a:effectLst/>
                          <a:latin typeface="Calibri"/>
                          <a:ea typeface="Times New Roman"/>
                          <a:cs typeface="Times New Roman"/>
                        </a:rPr>
                        <a:t>Toward RL.5.3  DOK </a:t>
                      </a:r>
                      <a:r>
                        <a:rPr lang="en-US" sz="800" b="1" i="1" dirty="0">
                          <a:solidFill>
                            <a:schemeClr val="tx1"/>
                          </a:solidFill>
                          <a:effectLst/>
                          <a:latin typeface="Calibri"/>
                          <a:ea typeface="Times New Roman"/>
                          <a:cs typeface="Times New Roman"/>
                        </a:rPr>
                        <a:t>2 - Cl</a:t>
                      </a:r>
                      <a:endParaRPr lang="en-US" sz="800" i="1" dirty="0">
                        <a:solidFill>
                          <a:schemeClr val="tx1"/>
                        </a:solidFill>
                        <a:effectLst/>
                        <a:latin typeface="Calibri"/>
                        <a:ea typeface="Calibri"/>
                        <a:cs typeface="Times New Roman"/>
                      </a:endParaRPr>
                    </a:p>
                  </a:txBody>
                  <a:tcPr marL="34343" marR="34343"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r>
              <a:tr h="552922">
                <a:tc>
                  <a:txBody>
                    <a:bodyPr/>
                    <a:lstStyle/>
                    <a:p>
                      <a:pPr marL="0" marR="0" algn="l">
                        <a:lnSpc>
                          <a:spcPct val="115000"/>
                        </a:lnSpc>
                        <a:spcBef>
                          <a:spcPts val="0"/>
                        </a:spcBef>
                        <a:spcAft>
                          <a:spcPts val="0"/>
                        </a:spcAft>
                      </a:pPr>
                      <a:r>
                        <a:rPr lang="en-US" sz="800" b="1" dirty="0">
                          <a:solidFill>
                            <a:srgbClr val="000000"/>
                          </a:solidFill>
                          <a:effectLst/>
                          <a:latin typeface="Calibri"/>
                          <a:ea typeface="Times New Roman"/>
                          <a:cs typeface="Times New Roman"/>
                        </a:rPr>
                        <a:t>Locates specific descriptive details that compare or contrast setting, events or characters (refer </a:t>
                      </a:r>
                      <a:r>
                        <a:rPr lang="en-US" sz="800" b="1" u="none" dirty="0">
                          <a:solidFill>
                            <a:srgbClr val="000000"/>
                          </a:solidFill>
                          <a:effectLst/>
                          <a:latin typeface="Calibri"/>
                          <a:ea typeface="Times New Roman"/>
                          <a:cs typeface="Times New Roman"/>
                        </a:rPr>
                        <a:t>to compare and contrast language clues</a:t>
                      </a:r>
                      <a:r>
                        <a:rPr lang="en-US" sz="800" b="1" dirty="0">
                          <a:solidFill>
                            <a:srgbClr val="000000"/>
                          </a:solidFill>
                          <a:effectLst/>
                          <a:latin typeface="Calibri"/>
                          <a:ea typeface="Times New Roman"/>
                          <a:cs typeface="Times New Roman"/>
                        </a:rPr>
                        <a:t>).</a:t>
                      </a:r>
                      <a:endParaRPr lang="en-US" sz="800" dirty="0">
                        <a:effectLst/>
                        <a:latin typeface="Calibri"/>
                        <a:ea typeface="Calibri"/>
                        <a:cs typeface="Times New Roman"/>
                      </a:endParaRPr>
                    </a:p>
                  </a:txBody>
                  <a:tcPr marR="34343"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bl>
          </a:graphicData>
        </a:graphic>
      </p:graphicFrame>
    </p:spTree>
    <p:extLst>
      <p:ext uri="{BB962C8B-B14F-4D97-AF65-F5344CB8AC3E}">
        <p14:creationId xmlns:p14="http://schemas.microsoft.com/office/powerpoint/2010/main" val="20425869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Table 13"/>
          <p:cNvGraphicFramePr>
            <a:graphicFrameLocks noGrp="1"/>
          </p:cNvGraphicFramePr>
          <p:nvPr>
            <p:extLst>
              <p:ext uri="{D42A27DB-BD31-4B8C-83A1-F6EECF244321}">
                <p14:modId xmlns:p14="http://schemas.microsoft.com/office/powerpoint/2010/main" val="2545845693"/>
              </p:ext>
            </p:extLst>
          </p:nvPr>
        </p:nvGraphicFramePr>
        <p:xfrm>
          <a:off x="1640840" y="4381500"/>
          <a:ext cx="4531360" cy="1133856"/>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518160"/>
                <a:gridCol w="1117600"/>
                <a:gridCol w="2209800"/>
                <a:gridCol w="685800"/>
              </a:tblGrid>
              <a:tr h="283464">
                <a:tc gridSpan="4">
                  <a:txBody>
                    <a:bodyPr/>
                    <a:lstStyle/>
                    <a:p>
                      <a:pPr algn="ctr"/>
                      <a:r>
                        <a:rPr lang="en-US" sz="1200" b="1" dirty="0" smtClean="0"/>
                        <a:t>Reading: Informational</a:t>
                      </a:r>
                      <a:endParaRPr lang="en-US" sz="1200" b="1" dirty="0"/>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83464">
                <a:tc gridSpan="2">
                  <a:txBody>
                    <a:bodyPr/>
                    <a:lstStyle/>
                    <a:p>
                      <a:pPr algn="ctr"/>
                      <a:r>
                        <a:rPr lang="en-US" sz="1200" b="1" dirty="0" smtClean="0"/>
                        <a:t>Targets</a:t>
                      </a:r>
                      <a:endParaRPr lang="en-US" sz="1200" b="1" dirty="0"/>
                    </a:p>
                  </a:txBody>
                  <a:tcPr marL="103632" marR="103632" marT="50292" marB="50292">
                    <a:solidFill>
                      <a:schemeClr val="bg1"/>
                    </a:solidFill>
                  </a:tcPr>
                </a:tc>
                <a:tc hMerge="1">
                  <a:txBody>
                    <a:bodyPr/>
                    <a:lstStyle/>
                    <a:p>
                      <a:endParaRPr lang="en-US" dirty="0"/>
                    </a:p>
                  </a:txBody>
                  <a:tcPr/>
                </a:tc>
                <a:tc>
                  <a:txBody>
                    <a:bodyPr/>
                    <a:lstStyle/>
                    <a:p>
                      <a:pPr algn="ctr"/>
                      <a:r>
                        <a:rPr lang="en-US" sz="1200" b="1" dirty="0" smtClean="0"/>
                        <a:t>Standards</a:t>
                      </a:r>
                      <a:endParaRPr lang="en-US" sz="1200" b="1" dirty="0"/>
                    </a:p>
                  </a:txBody>
                  <a:tcPr marL="103632" marR="103632" marT="50292" marB="50292">
                    <a:solidFill>
                      <a:schemeClr val="bg1"/>
                    </a:solidFill>
                  </a:tcPr>
                </a:tc>
                <a:tc>
                  <a:txBody>
                    <a:bodyPr/>
                    <a:lstStyle/>
                    <a:p>
                      <a:pPr algn="ctr"/>
                      <a:r>
                        <a:rPr lang="en-US" sz="1200" b="1" dirty="0" smtClean="0"/>
                        <a:t>DOK</a:t>
                      </a:r>
                      <a:endParaRPr lang="en-US" sz="1200" b="1" dirty="0"/>
                    </a:p>
                  </a:txBody>
                  <a:tcPr marL="103632" marR="103632" marT="50292" marB="50292">
                    <a:solidFill>
                      <a:schemeClr val="bg1"/>
                    </a:solidFill>
                  </a:tcPr>
                </a:tc>
              </a:tr>
              <a:tr h="283464">
                <a:tc>
                  <a:txBody>
                    <a:bodyPr/>
                    <a:lstStyle/>
                    <a:p>
                      <a:r>
                        <a:rPr lang="en-US" sz="1200" b="1" dirty="0" smtClean="0"/>
                        <a:t>8</a:t>
                      </a:r>
                      <a:endParaRPr lang="en-US" sz="1200" b="1" dirty="0"/>
                    </a:p>
                  </a:txBody>
                  <a:tcPr marL="103632" marR="103632" marT="50292" marB="50292">
                    <a:solidFill>
                      <a:srgbClr val="FFFFCC"/>
                    </a:solidFill>
                  </a:tcPr>
                </a:tc>
                <a:tc>
                  <a:txBody>
                    <a:bodyPr/>
                    <a:lstStyle/>
                    <a:p>
                      <a:r>
                        <a:rPr lang="en-US" sz="1200" b="1" dirty="0" smtClean="0"/>
                        <a:t>Key Details</a:t>
                      </a:r>
                      <a:endParaRPr lang="en-US" sz="1200" b="1" dirty="0"/>
                    </a:p>
                  </a:txBody>
                  <a:tcPr marL="103632" marR="103632" marT="50292" marB="50292">
                    <a:solidFill>
                      <a:srgbClr val="FFFFCC"/>
                    </a:solidFill>
                  </a:tcPr>
                </a:tc>
                <a:tc>
                  <a:txBody>
                    <a:bodyPr/>
                    <a:lstStyle/>
                    <a:p>
                      <a:r>
                        <a:rPr lang="en-US" sz="1200" b="1" dirty="0" smtClean="0"/>
                        <a:t>RI.5.1     RI.5.3</a:t>
                      </a:r>
                      <a:endParaRPr lang="en-US" sz="900" b="1" dirty="0"/>
                    </a:p>
                  </a:txBody>
                  <a:tcPr marL="103632" marR="103632" marT="50292" marB="50292">
                    <a:solidFill>
                      <a:srgbClr val="FFFFCC"/>
                    </a:solidFill>
                  </a:tcPr>
                </a:tc>
                <a:tc>
                  <a:txBody>
                    <a:bodyPr/>
                    <a:lstStyle/>
                    <a:p>
                      <a:pPr algn="ctr"/>
                      <a:r>
                        <a:rPr lang="en-US" sz="1200" b="1" dirty="0" smtClean="0"/>
                        <a:t>1-2</a:t>
                      </a:r>
                      <a:endParaRPr lang="en-US" sz="1200" b="1" dirty="0"/>
                    </a:p>
                  </a:txBody>
                  <a:tcPr marL="103632" marR="103632" marT="50292" marB="50292" anchor="ctr">
                    <a:solidFill>
                      <a:srgbClr val="FFFFCC"/>
                    </a:solidFill>
                  </a:tcPr>
                </a:tc>
              </a:tr>
              <a:tr h="283464">
                <a:tc>
                  <a:txBody>
                    <a:bodyPr/>
                    <a:lstStyle/>
                    <a:p>
                      <a:r>
                        <a:rPr lang="en-US" sz="1200" b="1" dirty="0" smtClean="0"/>
                        <a:t>9</a:t>
                      </a:r>
                      <a:endParaRPr lang="en-US" sz="1200" b="1" dirty="0"/>
                    </a:p>
                  </a:txBody>
                  <a:tcPr marL="103632" marR="103632" marT="50292" marB="50292">
                    <a:solidFill>
                      <a:srgbClr val="FFFFCC"/>
                    </a:solidFill>
                  </a:tcPr>
                </a:tc>
                <a:tc>
                  <a:txBody>
                    <a:bodyPr/>
                    <a:lstStyle/>
                    <a:p>
                      <a:r>
                        <a:rPr lang="en-US" sz="1200" b="1" dirty="0" smtClean="0"/>
                        <a:t>Central Ideas</a:t>
                      </a:r>
                      <a:endParaRPr lang="en-US" sz="1200" b="1" dirty="0"/>
                    </a:p>
                  </a:txBody>
                  <a:tcPr marL="103632" marR="103632" marT="50292" marB="50292">
                    <a:solidFill>
                      <a:srgbClr val="FFFFCC"/>
                    </a:solidFill>
                  </a:tcPr>
                </a:tc>
                <a:tc>
                  <a:txBody>
                    <a:bodyPr/>
                    <a:lstStyle/>
                    <a:p>
                      <a:r>
                        <a:rPr lang="en-US" sz="1200" b="1" dirty="0" smtClean="0"/>
                        <a:t>RI.5.2</a:t>
                      </a:r>
                      <a:endParaRPr lang="en-US" sz="1200" b="1" dirty="0"/>
                    </a:p>
                  </a:txBody>
                  <a:tcPr marL="103632" marR="103632" marT="50292" marB="50292">
                    <a:solidFill>
                      <a:srgbClr val="FFFFCC"/>
                    </a:solidFill>
                  </a:tcPr>
                </a:tc>
                <a:tc>
                  <a:txBody>
                    <a:bodyPr/>
                    <a:lstStyle/>
                    <a:p>
                      <a:pPr algn="ctr"/>
                      <a:r>
                        <a:rPr lang="en-US" sz="1200" b="1" dirty="0" smtClean="0"/>
                        <a:t>2</a:t>
                      </a:r>
                      <a:endParaRPr lang="en-US" sz="1200" b="1" dirty="0"/>
                    </a:p>
                  </a:txBody>
                  <a:tcPr marL="103632" marR="103632" marT="50292" marB="50292" anchor="ctr">
                    <a:solidFill>
                      <a:srgbClr val="FFFFCC"/>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42149089"/>
              </p:ext>
            </p:extLst>
          </p:nvPr>
        </p:nvGraphicFramePr>
        <p:xfrm>
          <a:off x="1036321" y="5995416"/>
          <a:ext cx="5705113" cy="1700784"/>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431801"/>
                <a:gridCol w="1960878"/>
                <a:gridCol w="2702561"/>
                <a:gridCol w="609873"/>
              </a:tblGrid>
              <a:tr h="283464">
                <a:tc gridSpan="4">
                  <a:txBody>
                    <a:bodyPr/>
                    <a:lstStyle/>
                    <a:p>
                      <a:pPr algn="ctr"/>
                      <a:r>
                        <a:rPr lang="en-US" sz="1200" b="1" dirty="0" smtClean="0"/>
                        <a:t>Writing</a:t>
                      </a:r>
                      <a:endParaRPr lang="en-US" sz="1200" b="1" dirty="0"/>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83464">
                <a:tc gridSpan="2">
                  <a:txBody>
                    <a:bodyPr/>
                    <a:lstStyle/>
                    <a:p>
                      <a:pPr algn="ctr"/>
                      <a:r>
                        <a:rPr lang="en-US" sz="1200" b="1" dirty="0" smtClean="0"/>
                        <a:t>Targets</a:t>
                      </a:r>
                      <a:endParaRPr lang="en-US" sz="1200" b="1" dirty="0"/>
                    </a:p>
                  </a:txBody>
                  <a:tcPr marL="103632" marR="103632" marT="50292" marB="50292">
                    <a:solidFill>
                      <a:schemeClr val="bg1"/>
                    </a:solidFill>
                  </a:tcPr>
                </a:tc>
                <a:tc hMerge="1">
                  <a:txBody>
                    <a:bodyPr/>
                    <a:lstStyle/>
                    <a:p>
                      <a:endParaRPr lang="en-US" dirty="0"/>
                    </a:p>
                  </a:txBody>
                  <a:tcPr/>
                </a:tc>
                <a:tc>
                  <a:txBody>
                    <a:bodyPr/>
                    <a:lstStyle/>
                    <a:p>
                      <a:pPr algn="ctr"/>
                      <a:r>
                        <a:rPr lang="en-US" sz="1200" b="1" dirty="0" smtClean="0"/>
                        <a:t>Standards</a:t>
                      </a:r>
                      <a:endParaRPr lang="en-US" sz="1200" b="1" dirty="0"/>
                    </a:p>
                  </a:txBody>
                  <a:tcPr marL="103632" marR="103632" marT="50292" marB="50292">
                    <a:solidFill>
                      <a:schemeClr val="bg1"/>
                    </a:solidFill>
                  </a:tcPr>
                </a:tc>
                <a:tc>
                  <a:txBody>
                    <a:bodyPr/>
                    <a:lstStyle/>
                    <a:p>
                      <a:pPr algn="ctr"/>
                      <a:r>
                        <a:rPr lang="en-US" sz="1200" b="1" dirty="0" smtClean="0"/>
                        <a:t>DOK</a:t>
                      </a:r>
                      <a:endParaRPr lang="en-US" sz="1200" b="1" dirty="0"/>
                    </a:p>
                  </a:txBody>
                  <a:tcPr marL="103632" marR="103632" marT="50292" marB="50292">
                    <a:solidFill>
                      <a:schemeClr val="bg1"/>
                    </a:solidFill>
                  </a:tcPr>
                </a:tc>
              </a:tr>
              <a:tr h="283464">
                <a:tc>
                  <a:txBody>
                    <a:bodyPr/>
                    <a:lstStyle/>
                    <a:p>
                      <a:r>
                        <a:rPr lang="en-US" sz="1200" b="1" dirty="0" smtClean="0"/>
                        <a:t>6a</a:t>
                      </a:r>
                      <a:endParaRPr lang="en-US" sz="1200" b="1" dirty="0"/>
                    </a:p>
                  </a:txBody>
                  <a:tcPr marL="103632" marR="103632" marT="50292" marB="50292">
                    <a:solidFill>
                      <a:srgbClr val="FFFFCC"/>
                    </a:solidFill>
                  </a:tcPr>
                </a:tc>
                <a:tc>
                  <a:txBody>
                    <a:bodyPr/>
                    <a:lstStyle/>
                    <a:p>
                      <a:r>
                        <a:rPr lang="en-US" sz="1200" b="1" dirty="0" smtClean="0"/>
                        <a:t>Brief Opinion Write</a:t>
                      </a:r>
                      <a:endParaRPr lang="en-US" sz="1200" b="1" dirty="0"/>
                    </a:p>
                  </a:txBody>
                  <a:tcPr marL="103632" marR="103632" marT="50292" marB="50292">
                    <a:solidFill>
                      <a:srgbClr val="FFFFCC"/>
                    </a:solidFill>
                  </a:tcPr>
                </a:tc>
                <a:tc>
                  <a:txBody>
                    <a:bodyPr/>
                    <a:lstStyle/>
                    <a:p>
                      <a:r>
                        <a:rPr lang="pl-PL" sz="1200" b="1" dirty="0" smtClean="0"/>
                        <a:t>W</a:t>
                      </a:r>
                      <a:r>
                        <a:rPr lang="en-US" sz="1200" b="1" dirty="0" smtClean="0"/>
                        <a:t>.5.</a:t>
                      </a:r>
                      <a:r>
                        <a:rPr lang="pl-PL" sz="1200" b="1" dirty="0" smtClean="0"/>
                        <a:t>1a, W</a:t>
                      </a:r>
                      <a:r>
                        <a:rPr lang="en-US" sz="1200" b="1" dirty="0" smtClean="0"/>
                        <a:t>.5.</a:t>
                      </a:r>
                      <a:r>
                        <a:rPr lang="pl-PL" sz="1200" b="1" dirty="0" smtClean="0"/>
                        <a:t>1b, W</a:t>
                      </a:r>
                      <a:r>
                        <a:rPr lang="en-US" sz="1200" b="1" dirty="0" smtClean="0"/>
                        <a:t>.5.</a:t>
                      </a:r>
                      <a:r>
                        <a:rPr lang="pl-PL" sz="1200" b="1" dirty="0" smtClean="0"/>
                        <a:t>1c, W</a:t>
                      </a:r>
                      <a:r>
                        <a:rPr lang="en-US" sz="1200" b="1" dirty="0" smtClean="0"/>
                        <a:t>.5.</a:t>
                      </a:r>
                      <a:r>
                        <a:rPr lang="pl-PL" sz="1200" b="1" dirty="0" smtClean="0"/>
                        <a:t>1d, W</a:t>
                      </a:r>
                      <a:r>
                        <a:rPr lang="en-US" sz="1200" b="1" dirty="0" smtClean="0"/>
                        <a:t>.5.</a:t>
                      </a:r>
                      <a:r>
                        <a:rPr lang="pl-PL" sz="1200" b="1" dirty="0" smtClean="0"/>
                        <a:t>8</a:t>
                      </a:r>
                      <a:endParaRPr lang="en-US" sz="1200" b="1" dirty="0"/>
                    </a:p>
                  </a:txBody>
                  <a:tcPr marL="103632" marR="103632" marT="50292" marB="50292">
                    <a:solidFill>
                      <a:srgbClr val="FFFFCC"/>
                    </a:solidFill>
                  </a:tcPr>
                </a:tc>
                <a:tc>
                  <a:txBody>
                    <a:bodyPr/>
                    <a:lstStyle/>
                    <a:p>
                      <a:pPr algn="ctr"/>
                      <a:r>
                        <a:rPr lang="en-US" sz="1200" b="1" dirty="0" smtClean="0"/>
                        <a:t>3</a:t>
                      </a:r>
                      <a:endParaRPr lang="en-US" sz="1200" b="1" dirty="0"/>
                    </a:p>
                  </a:txBody>
                  <a:tcPr marL="103632" marR="103632" marT="50292" marB="50292" anchor="ctr">
                    <a:solidFill>
                      <a:srgbClr val="FFFFCC"/>
                    </a:solidFill>
                  </a:tcPr>
                </a:tc>
              </a:tr>
              <a:tr h="283464">
                <a:tc>
                  <a:txBody>
                    <a:bodyPr/>
                    <a:lstStyle/>
                    <a:p>
                      <a:r>
                        <a:rPr lang="en-US" sz="1200" b="1" dirty="0" smtClean="0"/>
                        <a:t>6b</a:t>
                      </a:r>
                      <a:endParaRPr lang="en-US" sz="1200" b="1" dirty="0"/>
                    </a:p>
                  </a:txBody>
                  <a:tcPr marL="103632" marR="103632" marT="50292" marB="50292">
                    <a:solidFill>
                      <a:srgbClr val="FFFFCC"/>
                    </a:solidFill>
                  </a:tcPr>
                </a:tc>
                <a:tc>
                  <a:txBody>
                    <a:bodyPr/>
                    <a:lstStyle/>
                    <a:p>
                      <a:r>
                        <a:rPr lang="en-US" sz="1200" b="1" dirty="0" smtClean="0"/>
                        <a:t>Write-Revise Opinion</a:t>
                      </a:r>
                      <a:endParaRPr lang="en-US" sz="1200" b="1" dirty="0"/>
                    </a:p>
                  </a:txBody>
                  <a:tcPr marL="103632" marR="103632" marT="50292" marB="50292">
                    <a:solidFill>
                      <a:srgbClr val="FFFFCC"/>
                    </a:solidFill>
                  </a:tcPr>
                </a:tc>
                <a:tc>
                  <a:txBody>
                    <a:bodyPr/>
                    <a:lstStyle/>
                    <a:p>
                      <a:r>
                        <a:rPr lang="pl-PL" sz="1200" b="1" dirty="0" smtClean="0"/>
                        <a:t>W</a:t>
                      </a:r>
                      <a:r>
                        <a:rPr lang="en-US" sz="1200" b="1" dirty="0" smtClean="0"/>
                        <a:t>.5.</a:t>
                      </a:r>
                      <a:r>
                        <a:rPr lang="pl-PL" sz="1200" b="1" dirty="0" smtClean="0"/>
                        <a:t>1a, W</a:t>
                      </a:r>
                      <a:r>
                        <a:rPr lang="en-US" sz="1200" b="1" dirty="0" smtClean="0"/>
                        <a:t>.5.</a:t>
                      </a:r>
                      <a:r>
                        <a:rPr lang="pl-PL" sz="1200" b="1" dirty="0" smtClean="0"/>
                        <a:t>1b, W</a:t>
                      </a:r>
                      <a:r>
                        <a:rPr lang="en-US" sz="1200" b="1" dirty="0" smtClean="0"/>
                        <a:t>.5.</a:t>
                      </a:r>
                      <a:r>
                        <a:rPr lang="pl-PL" sz="1200" b="1" dirty="0" smtClean="0"/>
                        <a:t>1c, W</a:t>
                      </a:r>
                      <a:r>
                        <a:rPr lang="en-US" sz="1200" b="1" dirty="0" smtClean="0"/>
                        <a:t>.5.</a:t>
                      </a:r>
                      <a:r>
                        <a:rPr lang="pl-PL" sz="1200" b="1" dirty="0" smtClean="0"/>
                        <a:t>1d, W</a:t>
                      </a:r>
                      <a:r>
                        <a:rPr lang="en-US" sz="1200" b="1" dirty="0" smtClean="0"/>
                        <a:t>.5.</a:t>
                      </a:r>
                      <a:r>
                        <a:rPr lang="pl-PL" sz="1200" b="1" dirty="0" smtClean="0"/>
                        <a:t>8</a:t>
                      </a:r>
                      <a:endParaRPr lang="en-US" sz="1200" b="1" dirty="0"/>
                    </a:p>
                  </a:txBody>
                  <a:tcPr marL="103632" marR="103632" marT="50292" marB="50292">
                    <a:solidFill>
                      <a:srgbClr val="FFFFCC"/>
                    </a:solidFill>
                  </a:tcPr>
                </a:tc>
                <a:tc>
                  <a:txBody>
                    <a:bodyPr/>
                    <a:lstStyle/>
                    <a:p>
                      <a:pPr algn="ctr"/>
                      <a:r>
                        <a:rPr lang="en-US" sz="1200" b="1" dirty="0" smtClean="0"/>
                        <a:t>2</a:t>
                      </a:r>
                      <a:endParaRPr lang="en-US" sz="1200" b="1" dirty="0"/>
                    </a:p>
                  </a:txBody>
                  <a:tcPr marL="103632" marR="103632" marT="50292" marB="50292" anchor="ctr">
                    <a:solidFill>
                      <a:srgbClr val="FFFFCC"/>
                    </a:solidFill>
                  </a:tcPr>
                </a:tc>
              </a:tr>
              <a:tr h="283464">
                <a:tc>
                  <a:txBody>
                    <a:bodyPr/>
                    <a:lstStyle/>
                    <a:p>
                      <a:r>
                        <a:rPr lang="en-US" sz="1200" b="1" dirty="0" smtClean="0"/>
                        <a:t>8</a:t>
                      </a:r>
                      <a:endParaRPr lang="en-US" sz="1200" b="1" dirty="0"/>
                    </a:p>
                  </a:txBody>
                  <a:tcPr marL="103632" marR="103632" marT="50292" marB="50292">
                    <a:solidFill>
                      <a:srgbClr val="FFFFCC"/>
                    </a:solidFill>
                  </a:tcPr>
                </a:tc>
                <a:tc>
                  <a:txBody>
                    <a:bodyPr/>
                    <a:lstStyle/>
                    <a:p>
                      <a:r>
                        <a:rPr lang="en-US" sz="1200" b="1" dirty="0" smtClean="0"/>
                        <a:t>Language-Vocabulary Use</a:t>
                      </a:r>
                      <a:endParaRPr lang="en-US" sz="1200" b="1" dirty="0"/>
                    </a:p>
                  </a:txBody>
                  <a:tcPr marL="103632" marR="103632" marT="50292" marB="50292">
                    <a:solidFill>
                      <a:srgbClr val="FFFFCC"/>
                    </a:solidFill>
                  </a:tcPr>
                </a:tc>
                <a:tc>
                  <a:txBody>
                    <a:bodyPr/>
                    <a:lstStyle/>
                    <a:p>
                      <a:r>
                        <a:rPr lang="pl-PL" sz="1200" b="1" dirty="0" smtClean="0"/>
                        <a:t>L.5.3.a</a:t>
                      </a:r>
                    </a:p>
                  </a:txBody>
                  <a:tcPr marL="103632" marR="103632" marT="50292" marB="50292">
                    <a:solidFill>
                      <a:srgbClr val="FFFFCC"/>
                    </a:solidFill>
                  </a:tcPr>
                </a:tc>
                <a:tc>
                  <a:txBody>
                    <a:bodyPr/>
                    <a:lstStyle/>
                    <a:p>
                      <a:pPr algn="ctr"/>
                      <a:r>
                        <a:rPr lang="en-US" sz="1200" b="1" dirty="0" smtClean="0"/>
                        <a:t>1-2</a:t>
                      </a:r>
                      <a:endParaRPr lang="en-US" sz="1200" b="1" dirty="0"/>
                    </a:p>
                  </a:txBody>
                  <a:tcPr marL="103632" marR="103632" marT="50292" marB="50292" anchor="ctr">
                    <a:solidFill>
                      <a:srgbClr val="FFFFCC"/>
                    </a:solidFill>
                  </a:tcPr>
                </a:tc>
              </a:tr>
              <a:tr h="283464">
                <a:tc>
                  <a:txBody>
                    <a:bodyPr/>
                    <a:lstStyle/>
                    <a:p>
                      <a:r>
                        <a:rPr lang="en-US" sz="1200" b="1" dirty="0" smtClean="0"/>
                        <a:t>9</a:t>
                      </a:r>
                      <a:endParaRPr lang="en-US" sz="1200" b="1" dirty="0"/>
                    </a:p>
                  </a:txBody>
                  <a:tcPr marL="103632" marR="103632" marT="50292" marB="50292">
                    <a:solidFill>
                      <a:srgbClr val="FFFFCC"/>
                    </a:solidFill>
                  </a:tcPr>
                </a:tc>
                <a:tc>
                  <a:txBody>
                    <a:bodyPr/>
                    <a:lstStyle/>
                    <a:p>
                      <a:r>
                        <a:rPr lang="en-US" sz="1200" b="1" dirty="0" smtClean="0"/>
                        <a:t>Edit and Clarify</a:t>
                      </a:r>
                      <a:endParaRPr lang="en-US" sz="1200" b="1" dirty="0"/>
                    </a:p>
                  </a:txBody>
                  <a:tcPr marL="103632" marR="103632" marT="50292" marB="50292">
                    <a:solidFill>
                      <a:srgbClr val="FFFFCC"/>
                    </a:solidFill>
                  </a:tcPr>
                </a:tc>
                <a:tc>
                  <a:txBody>
                    <a:bodyPr/>
                    <a:lstStyle/>
                    <a:p>
                      <a:r>
                        <a:rPr lang="en-US" sz="1200" b="1" dirty="0" smtClean="0"/>
                        <a:t>L.5.1c</a:t>
                      </a:r>
                    </a:p>
                  </a:txBody>
                  <a:tcPr marL="103632" marR="103632" marT="50292" marB="50292">
                    <a:solidFill>
                      <a:srgbClr val="FFFFCC"/>
                    </a:solidFill>
                  </a:tcPr>
                </a:tc>
                <a:tc>
                  <a:txBody>
                    <a:bodyPr/>
                    <a:lstStyle/>
                    <a:p>
                      <a:pPr algn="ctr"/>
                      <a:r>
                        <a:rPr lang="en-US" sz="1200" b="1" dirty="0" smtClean="0"/>
                        <a:t>1-2</a:t>
                      </a:r>
                      <a:endParaRPr lang="en-US" sz="1200" b="1" dirty="0"/>
                    </a:p>
                  </a:txBody>
                  <a:tcPr marL="103632" marR="103632" marT="50292" marB="50292" anchor="ctr">
                    <a:solidFill>
                      <a:srgbClr val="FFFFCC"/>
                    </a:solidFill>
                  </a:tcPr>
                </a:tc>
              </a:tr>
            </a:tbl>
          </a:graphicData>
        </a:graphic>
      </p:graphicFrame>
      <p:sp>
        <p:nvSpPr>
          <p:cNvPr id="7" name="TextBox 6"/>
          <p:cNvSpPr txBox="1"/>
          <p:nvPr/>
        </p:nvSpPr>
        <p:spPr>
          <a:xfrm>
            <a:off x="3151163" y="1537171"/>
            <a:ext cx="2840064" cy="872312"/>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101874" tIns="50938" rIns="101874" bIns="50938" rtlCol="0">
            <a:spAutoFit/>
          </a:bodyPr>
          <a:lstStyle/>
          <a:p>
            <a:r>
              <a:rPr lang="en-US" sz="2600" b="1" dirty="0">
                <a:solidFill>
                  <a:schemeClr val="accent1">
                    <a:lumMod val="75000"/>
                  </a:schemeClr>
                </a:solidFill>
                <a:latin typeface="Bookman Old Style" pitchFamily="18" charset="0"/>
              </a:rPr>
              <a:t>Quarter One </a:t>
            </a:r>
          </a:p>
          <a:p>
            <a:r>
              <a:rPr lang="en-US" sz="2400" b="1" dirty="0">
                <a:latin typeface="Bookman Old Style" pitchFamily="18" charset="0"/>
              </a:rPr>
              <a:t>Pre-Assessment</a:t>
            </a:r>
            <a:endParaRPr lang="en-US" b="1" dirty="0" smtClean="0">
              <a:latin typeface="Bookman Old Style" pitchFamily="18" charset="0"/>
            </a:endParaRPr>
          </a:p>
        </p:txBody>
      </p:sp>
      <p:sp>
        <p:nvSpPr>
          <p:cNvPr id="2" name="Oval 1"/>
          <p:cNvSpPr/>
          <p:nvPr/>
        </p:nvSpPr>
        <p:spPr>
          <a:xfrm>
            <a:off x="3505200" y="6858000"/>
            <a:ext cx="457200" cy="2286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91433" tIns="45717" rIns="91433" bIns="45717" rtlCol="0" anchor="ctr"/>
          <a:lstStyle/>
          <a:p>
            <a:pPr algn="ctr"/>
            <a:endParaRPr lang="en-US" dirty="0"/>
          </a:p>
        </p:txBody>
      </p:sp>
      <p:sp>
        <p:nvSpPr>
          <p:cNvPr id="24" name="Oval 23"/>
          <p:cNvSpPr/>
          <p:nvPr/>
        </p:nvSpPr>
        <p:spPr>
          <a:xfrm>
            <a:off x="4028270" y="6572250"/>
            <a:ext cx="533400" cy="2667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91433" tIns="45717" rIns="91433" bIns="45717" rtlCol="0" anchor="ctr"/>
          <a:lstStyle/>
          <a:p>
            <a:pPr algn="ctr"/>
            <a:endParaRPr lang="en-US" dirty="0"/>
          </a:p>
        </p:txBody>
      </p:sp>
      <p:grpSp>
        <p:nvGrpSpPr>
          <p:cNvPr id="15" name="Group 14"/>
          <p:cNvGrpSpPr/>
          <p:nvPr/>
        </p:nvGrpSpPr>
        <p:grpSpPr>
          <a:xfrm>
            <a:off x="745797" y="1295400"/>
            <a:ext cx="2285616" cy="2498676"/>
            <a:chOff x="4836537" y="228597"/>
            <a:chExt cx="1888849" cy="2201532"/>
          </a:xfrm>
        </p:grpSpPr>
        <p:sp>
          <p:nvSpPr>
            <p:cNvPr id="16" name="Parallelogram 15"/>
            <p:cNvSpPr/>
            <p:nvPr/>
          </p:nvSpPr>
          <p:spPr>
            <a:xfrm rot="1584430" flipH="1">
              <a:off x="4836537" y="577718"/>
              <a:ext cx="1888849" cy="1359161"/>
            </a:xfrm>
            <a:prstGeom prst="parallelogram">
              <a:avLst/>
            </a:prstGeom>
            <a:solidFill>
              <a:srgbClr val="730E00">
                <a:lumMod val="75000"/>
              </a:srgbClr>
            </a:solidFill>
            <a:ln w="158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Book"/>
                <a:ea typeface="+mn-ea"/>
                <a:cs typeface="+mn-cs"/>
              </a:endParaRPr>
            </a:p>
          </p:txBody>
        </p:sp>
        <p:sp>
          <p:nvSpPr>
            <p:cNvPr id="17" name="Rectangle 16"/>
            <p:cNvSpPr/>
            <p:nvPr/>
          </p:nvSpPr>
          <p:spPr>
            <a:xfrm>
              <a:off x="5105400" y="228597"/>
              <a:ext cx="1197764" cy="923330"/>
            </a:xfrm>
            <a:prstGeom prst="rect">
              <a:avLst/>
            </a:prstGeom>
            <a:solidFill>
              <a:sysClr val="window" lastClr="FFFFFF">
                <a:lumMod val="95000"/>
              </a:sysClr>
            </a:solidFill>
            <a:ln>
              <a:solidFill>
                <a:srgbClr val="AD010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400" b="1" i="0" u="none" strike="noStrike" kern="0" cap="none" spc="0" normalizeH="0" baseline="0" noProof="0" dirty="0" smtClean="0">
                  <a:ln w="11430"/>
                  <a:gradFill>
                    <a:gsLst>
                      <a:gs pos="0">
                        <a:srgbClr val="730E00">
                          <a:tint val="90000"/>
                          <a:satMod val="120000"/>
                        </a:srgbClr>
                      </a:gs>
                      <a:gs pos="25000">
                        <a:srgbClr val="730E00">
                          <a:tint val="93000"/>
                          <a:satMod val="120000"/>
                        </a:srgbClr>
                      </a:gs>
                      <a:gs pos="50000">
                        <a:srgbClr val="730E00">
                          <a:shade val="89000"/>
                          <a:satMod val="110000"/>
                        </a:srgbClr>
                      </a:gs>
                      <a:gs pos="75000">
                        <a:srgbClr val="730E00">
                          <a:tint val="93000"/>
                          <a:satMod val="120000"/>
                        </a:srgbClr>
                      </a:gs>
                      <a:gs pos="100000">
                        <a:srgbClr val="730E00">
                          <a:tint val="90000"/>
                          <a:satMod val="120000"/>
                        </a:srgbClr>
                      </a:gs>
                    </a:gsLst>
                    <a:lin ang="5400000"/>
                  </a:gradFill>
                  <a:effectLst>
                    <a:outerShdw blurRad="80000" dist="40000" dir="5040000" algn="tl">
                      <a:srgbClr val="000000">
                        <a:alpha val="30000"/>
                      </a:srgbClr>
                    </a:outerShdw>
                  </a:effectLst>
                  <a:uLnTx/>
                  <a:uFillTx/>
                  <a:latin typeface="Franklin Gothic Book"/>
                </a:rPr>
                <a:t>5</a:t>
              </a:r>
              <a:r>
                <a:rPr kumimoji="0" lang="en-US" sz="5400" b="1" i="0" u="none" strike="noStrike" kern="0" cap="none" spc="0" normalizeH="0" baseline="30000" noProof="0" dirty="0" smtClean="0">
                  <a:ln w="11430"/>
                  <a:gradFill>
                    <a:gsLst>
                      <a:gs pos="0">
                        <a:srgbClr val="730E00">
                          <a:tint val="90000"/>
                          <a:satMod val="120000"/>
                        </a:srgbClr>
                      </a:gs>
                      <a:gs pos="25000">
                        <a:srgbClr val="730E00">
                          <a:tint val="93000"/>
                          <a:satMod val="120000"/>
                        </a:srgbClr>
                      </a:gs>
                      <a:gs pos="50000">
                        <a:srgbClr val="730E00">
                          <a:shade val="89000"/>
                          <a:satMod val="110000"/>
                        </a:srgbClr>
                      </a:gs>
                      <a:gs pos="75000">
                        <a:srgbClr val="730E00">
                          <a:tint val="93000"/>
                          <a:satMod val="120000"/>
                        </a:srgbClr>
                      </a:gs>
                      <a:gs pos="100000">
                        <a:srgbClr val="730E00">
                          <a:tint val="90000"/>
                          <a:satMod val="120000"/>
                        </a:srgbClr>
                      </a:gs>
                    </a:gsLst>
                    <a:lin ang="5400000"/>
                  </a:gradFill>
                  <a:effectLst>
                    <a:outerShdw blurRad="80000" dist="40000" dir="5040000" algn="tl">
                      <a:srgbClr val="000000">
                        <a:alpha val="30000"/>
                      </a:srgbClr>
                    </a:outerShdw>
                  </a:effectLst>
                  <a:uLnTx/>
                  <a:uFillTx/>
                  <a:latin typeface="Franklin Gothic Book"/>
                </a:rPr>
                <a:t>th</a:t>
              </a:r>
              <a:r>
                <a:rPr kumimoji="0" lang="en-US" sz="5400" b="1" i="0" u="none" strike="noStrike" kern="0" cap="none" spc="0" normalizeH="0" baseline="0" noProof="0" dirty="0" smtClean="0">
                  <a:ln w="11430"/>
                  <a:gradFill>
                    <a:gsLst>
                      <a:gs pos="0">
                        <a:srgbClr val="730E00">
                          <a:tint val="90000"/>
                          <a:satMod val="120000"/>
                        </a:srgbClr>
                      </a:gs>
                      <a:gs pos="25000">
                        <a:srgbClr val="730E00">
                          <a:tint val="93000"/>
                          <a:satMod val="120000"/>
                        </a:srgbClr>
                      </a:gs>
                      <a:gs pos="50000">
                        <a:srgbClr val="730E00">
                          <a:shade val="89000"/>
                          <a:satMod val="110000"/>
                        </a:srgbClr>
                      </a:gs>
                      <a:gs pos="75000">
                        <a:srgbClr val="730E00">
                          <a:tint val="93000"/>
                          <a:satMod val="120000"/>
                        </a:srgbClr>
                      </a:gs>
                      <a:gs pos="100000">
                        <a:srgbClr val="730E00">
                          <a:tint val="90000"/>
                          <a:satMod val="120000"/>
                        </a:srgbClr>
                      </a:gs>
                    </a:gsLst>
                    <a:lin ang="5400000"/>
                  </a:gradFill>
                  <a:effectLst>
                    <a:outerShdw blurRad="80000" dist="40000" dir="5040000" algn="tl">
                      <a:srgbClr val="000000">
                        <a:alpha val="30000"/>
                      </a:srgbClr>
                    </a:outerShdw>
                  </a:effectLst>
                  <a:uLnTx/>
                  <a:uFillTx/>
                  <a:latin typeface="Franklin Gothic Book"/>
                </a:rPr>
                <a:t> </a:t>
              </a:r>
            </a:p>
          </p:txBody>
        </p:sp>
        <p:pic>
          <p:nvPicPr>
            <p:cNvPr id="18" name="Picture 4" descr="C:\Documents and Settings\Owner\Local Settings\Temporary Internet Files\Content.IE5\S7ZGNZXZ\MM900318123[1].gif"/>
            <p:cNvPicPr>
              <a:picLocks noChangeAspect="1" noChangeArrowheads="1" noCrop="1"/>
            </p:cNvPicPr>
            <p:nvPr/>
          </p:nvPicPr>
          <p:blipFill>
            <a:blip r:embed="rId2" cstate="print"/>
            <a:srcRect/>
            <a:stretch>
              <a:fillRect/>
            </a:stretch>
          </p:blipFill>
          <p:spPr bwMode="auto">
            <a:xfrm>
              <a:off x="5504106" y="860668"/>
              <a:ext cx="1132168" cy="765842"/>
            </a:xfrm>
            <a:prstGeom prst="rect">
              <a:avLst/>
            </a:prstGeom>
            <a:noFill/>
          </p:spPr>
        </p:pic>
        <p:pic>
          <p:nvPicPr>
            <p:cNvPr id="19" name="Picture 7" descr="C:\Documents and Settings\Owner\Local Settings\Temporary Internet Files\Content.IE5\LTTF5AU1\MC900432665[1].png"/>
            <p:cNvPicPr>
              <a:picLocks noChangeAspect="1" noChangeArrowheads="1"/>
            </p:cNvPicPr>
            <p:nvPr/>
          </p:nvPicPr>
          <p:blipFill>
            <a:blip r:embed="rId3" cstate="print"/>
            <a:srcRect/>
            <a:stretch>
              <a:fillRect/>
            </a:stretch>
          </p:blipFill>
          <p:spPr bwMode="auto">
            <a:xfrm>
              <a:off x="5257800" y="1070961"/>
              <a:ext cx="1378474" cy="1359168"/>
            </a:xfrm>
            <a:prstGeom prst="rect">
              <a:avLst/>
            </a:prstGeom>
            <a:noFill/>
          </p:spPr>
        </p:pic>
      </p:grpSp>
      <p:graphicFrame>
        <p:nvGraphicFramePr>
          <p:cNvPr id="13" name="Table 12"/>
          <p:cNvGraphicFramePr>
            <a:graphicFrameLocks noGrp="1"/>
          </p:cNvGraphicFramePr>
          <p:nvPr>
            <p:extLst>
              <p:ext uri="{D42A27DB-BD31-4B8C-83A1-F6EECF244321}">
                <p14:modId xmlns:p14="http://schemas.microsoft.com/office/powerpoint/2010/main" val="1215862649"/>
              </p:ext>
            </p:extLst>
          </p:nvPr>
        </p:nvGraphicFramePr>
        <p:xfrm>
          <a:off x="1673226" y="3077463"/>
          <a:ext cx="4498975" cy="1133856"/>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356765"/>
                <a:gridCol w="1246610"/>
                <a:gridCol w="2209800"/>
                <a:gridCol w="685800"/>
              </a:tblGrid>
              <a:tr h="283464">
                <a:tc gridSpan="4">
                  <a:txBody>
                    <a:bodyPr/>
                    <a:lstStyle/>
                    <a:p>
                      <a:pPr algn="ctr"/>
                      <a:r>
                        <a:rPr lang="en-US" sz="1200" b="1" dirty="0" smtClean="0"/>
                        <a:t>Reading: Literature</a:t>
                      </a:r>
                      <a:endParaRPr lang="en-US" sz="1200" b="1" dirty="0"/>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83464">
                <a:tc gridSpan="2">
                  <a:txBody>
                    <a:bodyPr/>
                    <a:lstStyle/>
                    <a:p>
                      <a:pPr algn="ctr"/>
                      <a:r>
                        <a:rPr lang="en-US" sz="1200" b="1" dirty="0" smtClean="0"/>
                        <a:t>Targets</a:t>
                      </a:r>
                      <a:endParaRPr lang="en-US" sz="1200" b="1" dirty="0"/>
                    </a:p>
                  </a:txBody>
                  <a:tcPr marL="103632" marR="103632" marT="50292" marB="50292">
                    <a:solidFill>
                      <a:schemeClr val="bg1"/>
                    </a:solidFill>
                  </a:tcPr>
                </a:tc>
                <a:tc hMerge="1">
                  <a:txBody>
                    <a:bodyPr/>
                    <a:lstStyle/>
                    <a:p>
                      <a:endParaRPr lang="en-US" dirty="0"/>
                    </a:p>
                  </a:txBody>
                  <a:tcPr/>
                </a:tc>
                <a:tc>
                  <a:txBody>
                    <a:bodyPr/>
                    <a:lstStyle/>
                    <a:p>
                      <a:pPr algn="ctr"/>
                      <a:r>
                        <a:rPr lang="en-US" sz="1200" b="1" dirty="0" smtClean="0"/>
                        <a:t>Standards</a:t>
                      </a:r>
                      <a:endParaRPr lang="en-US" sz="1200" b="1" dirty="0"/>
                    </a:p>
                  </a:txBody>
                  <a:tcPr marL="103632" marR="103632" marT="50292" marB="50292">
                    <a:solidFill>
                      <a:schemeClr val="bg1"/>
                    </a:solidFill>
                  </a:tcPr>
                </a:tc>
                <a:tc>
                  <a:txBody>
                    <a:bodyPr/>
                    <a:lstStyle/>
                    <a:p>
                      <a:pPr algn="ctr"/>
                      <a:r>
                        <a:rPr lang="en-US" sz="1200" b="1" dirty="0" smtClean="0"/>
                        <a:t>DOK</a:t>
                      </a:r>
                      <a:endParaRPr lang="en-US" sz="1200" b="1" dirty="0"/>
                    </a:p>
                  </a:txBody>
                  <a:tcPr marL="103632" marR="103632" marT="50292" marB="50292">
                    <a:solidFill>
                      <a:schemeClr val="bg1"/>
                    </a:solidFill>
                  </a:tcPr>
                </a:tc>
              </a:tr>
              <a:tr h="283464">
                <a:tc>
                  <a:txBody>
                    <a:bodyPr/>
                    <a:lstStyle/>
                    <a:p>
                      <a:r>
                        <a:rPr lang="en-US" sz="1200" b="1" dirty="0" smtClean="0"/>
                        <a:t>1</a:t>
                      </a:r>
                      <a:endParaRPr lang="en-US" sz="1200" b="1" dirty="0"/>
                    </a:p>
                  </a:txBody>
                  <a:tcPr marL="103632" marR="103632" marT="50292" marB="50292">
                    <a:solidFill>
                      <a:srgbClr val="FFFFCC"/>
                    </a:solidFill>
                  </a:tcPr>
                </a:tc>
                <a:tc>
                  <a:txBody>
                    <a:bodyPr/>
                    <a:lstStyle/>
                    <a:p>
                      <a:r>
                        <a:rPr lang="en-US" sz="1200" b="1" dirty="0" smtClean="0"/>
                        <a:t>Key Details</a:t>
                      </a:r>
                      <a:endParaRPr lang="en-US" sz="1200" b="1" dirty="0"/>
                    </a:p>
                  </a:txBody>
                  <a:tcPr marL="103632" marR="103632" marT="50292" marB="50292">
                    <a:solidFill>
                      <a:srgbClr val="FFFFCC"/>
                    </a:solidFill>
                  </a:tcPr>
                </a:tc>
                <a:tc>
                  <a:txBody>
                    <a:bodyPr/>
                    <a:lstStyle/>
                    <a:p>
                      <a:r>
                        <a:rPr lang="en-US" sz="1200" b="1" dirty="0" smtClean="0"/>
                        <a:t>RL.5.1</a:t>
                      </a:r>
                      <a:r>
                        <a:rPr lang="en-US" sz="1200" b="1" baseline="0" dirty="0" smtClean="0"/>
                        <a:t>     </a:t>
                      </a:r>
                      <a:r>
                        <a:rPr lang="en-US" sz="1200" b="1" dirty="0" smtClean="0"/>
                        <a:t>RL.5.3</a:t>
                      </a:r>
                      <a:endParaRPr lang="en-US" sz="1200" b="1" dirty="0"/>
                    </a:p>
                  </a:txBody>
                  <a:tcPr marL="103632" marR="103632" marT="50292" marB="50292">
                    <a:solidFill>
                      <a:srgbClr val="FFFFCC"/>
                    </a:solidFill>
                  </a:tcPr>
                </a:tc>
                <a:tc>
                  <a:txBody>
                    <a:bodyPr/>
                    <a:lstStyle/>
                    <a:p>
                      <a:pPr algn="ctr"/>
                      <a:r>
                        <a:rPr lang="en-US" sz="1200" b="1" dirty="0" smtClean="0"/>
                        <a:t>1-2</a:t>
                      </a:r>
                      <a:endParaRPr lang="en-US" sz="1200" b="1" dirty="0"/>
                    </a:p>
                  </a:txBody>
                  <a:tcPr marL="103632" marR="103632" marT="50292" marB="50292" anchor="ctr">
                    <a:solidFill>
                      <a:srgbClr val="FFFFCC"/>
                    </a:solidFill>
                  </a:tcPr>
                </a:tc>
              </a:tr>
              <a:tr h="283464">
                <a:tc>
                  <a:txBody>
                    <a:bodyPr/>
                    <a:lstStyle/>
                    <a:p>
                      <a:r>
                        <a:rPr lang="en-US" sz="1200" b="1" dirty="0" smtClean="0"/>
                        <a:t>2</a:t>
                      </a:r>
                      <a:endParaRPr lang="en-US" sz="1200" b="1" dirty="0"/>
                    </a:p>
                  </a:txBody>
                  <a:tcPr marL="103632" marR="103632" marT="50292" marB="50292">
                    <a:solidFill>
                      <a:srgbClr val="FFFFCC"/>
                    </a:solidFill>
                  </a:tcPr>
                </a:tc>
                <a:tc>
                  <a:txBody>
                    <a:bodyPr/>
                    <a:lstStyle/>
                    <a:p>
                      <a:r>
                        <a:rPr lang="en-US" sz="1200" b="1" dirty="0" smtClean="0"/>
                        <a:t>Central Ideas</a:t>
                      </a:r>
                      <a:endParaRPr lang="en-US" sz="1200" b="1" dirty="0"/>
                    </a:p>
                  </a:txBody>
                  <a:tcPr marL="103632" marR="103632" marT="50292" marB="50292">
                    <a:solidFill>
                      <a:srgbClr val="FFFFCC"/>
                    </a:solidFill>
                  </a:tcPr>
                </a:tc>
                <a:tc>
                  <a:txBody>
                    <a:bodyPr/>
                    <a:lstStyle/>
                    <a:p>
                      <a:r>
                        <a:rPr lang="en-US" sz="1200" b="1" dirty="0" smtClean="0"/>
                        <a:t>RL.5.2</a:t>
                      </a:r>
                      <a:endParaRPr lang="en-US" sz="1200" b="1" dirty="0"/>
                    </a:p>
                  </a:txBody>
                  <a:tcPr marL="103632" marR="103632" marT="50292" marB="50292">
                    <a:solidFill>
                      <a:srgbClr val="FFFFCC"/>
                    </a:solidFill>
                  </a:tcPr>
                </a:tc>
                <a:tc>
                  <a:txBody>
                    <a:bodyPr/>
                    <a:lstStyle/>
                    <a:p>
                      <a:pPr algn="ctr"/>
                      <a:r>
                        <a:rPr lang="en-US" sz="1200" b="1" dirty="0" smtClean="0"/>
                        <a:t>2</a:t>
                      </a:r>
                      <a:endParaRPr lang="en-US" sz="1200" b="1" dirty="0"/>
                    </a:p>
                  </a:txBody>
                  <a:tcPr marL="103632" marR="103632" marT="50292" marB="50292" anchor="ctr">
                    <a:solidFill>
                      <a:srgbClr val="FFFFCC"/>
                    </a:solidFill>
                  </a:tcPr>
                </a:tc>
              </a:tr>
            </a:tbl>
          </a:graphicData>
        </a:graphic>
      </p:graphicFrame>
      <p:sp>
        <p:nvSpPr>
          <p:cNvPr id="3" name="TextBox 2"/>
          <p:cNvSpPr txBox="1"/>
          <p:nvPr/>
        </p:nvSpPr>
        <p:spPr>
          <a:xfrm>
            <a:off x="876300" y="5697379"/>
            <a:ext cx="6172200" cy="246221"/>
          </a:xfrm>
          <a:prstGeom prst="rect">
            <a:avLst/>
          </a:prstGeom>
          <a:noFill/>
        </p:spPr>
        <p:txBody>
          <a:bodyPr wrap="square" rtlCol="0">
            <a:spAutoFit/>
          </a:bodyPr>
          <a:lstStyle/>
          <a:p>
            <a:pPr algn="ctr"/>
            <a:r>
              <a:rPr lang="en-US" sz="1000" b="1" i="1" dirty="0" smtClean="0"/>
              <a:t>Actual writing standards assessed in this assessment are circled.</a:t>
            </a:r>
            <a:endParaRPr lang="en-US" sz="1000" b="1" i="1" dirty="0"/>
          </a:p>
        </p:txBody>
      </p:sp>
    </p:spTree>
    <p:extLst>
      <p:ext uri="{BB962C8B-B14F-4D97-AF65-F5344CB8AC3E}">
        <p14:creationId xmlns:p14="http://schemas.microsoft.com/office/powerpoint/2010/main" val="17112508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20</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282484136"/>
              </p:ext>
            </p:extLst>
          </p:nvPr>
        </p:nvGraphicFramePr>
        <p:xfrm>
          <a:off x="242887" y="166900"/>
          <a:ext cx="7043738" cy="3594621"/>
        </p:xfrm>
        <a:graphic>
          <a:graphicData uri="http://schemas.openxmlformats.org/drawingml/2006/table">
            <a:tbl>
              <a:tblPr firstRow="1" bandRow="1">
                <a:tableStyleId>{5940675A-B579-460E-94D1-54222C63F5DA}</a:tableStyleId>
              </a:tblPr>
              <a:tblGrid>
                <a:gridCol w="7043738"/>
              </a:tblGrid>
              <a:tr h="754743">
                <a:tc>
                  <a:txBody>
                    <a:bodyPr/>
                    <a:lstStyle/>
                    <a:p>
                      <a:pPr marL="342900" indent="-342900">
                        <a:buAutoNum type="arabicPeriod" startAt="7"/>
                      </a:pPr>
                      <a:r>
                        <a:rPr lang="en-US" sz="1600" b="1" dirty="0" smtClean="0">
                          <a:solidFill>
                            <a:schemeClr val="tx1"/>
                          </a:solidFill>
                        </a:rPr>
                        <a:t>How did the fifth grade student in </a:t>
                      </a:r>
                      <a:r>
                        <a:rPr lang="en-US" sz="1600" b="1" i="1" dirty="0" smtClean="0">
                          <a:solidFill>
                            <a:schemeClr val="tx1"/>
                          </a:solidFill>
                        </a:rPr>
                        <a:t>Atmosphere Attire </a:t>
                      </a:r>
                      <a:r>
                        <a:rPr lang="en-US" sz="1600" b="1" dirty="0" smtClean="0">
                          <a:solidFill>
                            <a:schemeClr val="tx1"/>
                          </a:solidFill>
                        </a:rPr>
                        <a:t>prepare for the science fair</a:t>
                      </a:r>
                      <a:r>
                        <a:rPr lang="en-US" sz="1600" b="1" baseline="0" dirty="0" smtClean="0">
                          <a:solidFill>
                            <a:schemeClr val="tx1"/>
                          </a:solidFill>
                        </a:rPr>
                        <a:t>?  Use examples from the text to support your answer.  (2 points)</a:t>
                      </a:r>
                      <a:endParaRPr lang="en-US" sz="1600" b="1" dirty="0" smtClean="0">
                        <a:solidFill>
                          <a:schemeClr val="tx1"/>
                        </a:solidFill>
                      </a:endParaRPr>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8637">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7895">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7153">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866800492"/>
              </p:ext>
            </p:extLst>
          </p:nvPr>
        </p:nvGraphicFramePr>
        <p:xfrm>
          <a:off x="323850" y="5088550"/>
          <a:ext cx="7043738" cy="3598250"/>
        </p:xfrm>
        <a:graphic>
          <a:graphicData uri="http://schemas.openxmlformats.org/drawingml/2006/table">
            <a:tbl>
              <a:tblPr firstRow="1" bandRow="1">
                <a:tableStyleId>{5940675A-B579-460E-94D1-54222C63F5DA}</a:tableStyleId>
              </a:tblPr>
              <a:tblGrid>
                <a:gridCol w="7043738"/>
              </a:tblGrid>
              <a:tr h="758372">
                <a:tc>
                  <a:txBody>
                    <a:bodyPr/>
                    <a:lstStyle/>
                    <a:p>
                      <a:pPr marL="342900" indent="-342900">
                        <a:buFont typeface="+mj-lt"/>
                        <a:buNone/>
                      </a:pPr>
                      <a:r>
                        <a:rPr lang="en-US" sz="1600" b="1" dirty="0" smtClean="0">
                          <a:solidFill>
                            <a:schemeClr val="tx1"/>
                          </a:solidFill>
                        </a:rPr>
                        <a:t>8. Explain how the student connects the conditions of the</a:t>
                      </a:r>
                      <a:r>
                        <a:rPr lang="en-US" sz="1600" b="1" baseline="0" dirty="0" smtClean="0">
                          <a:solidFill>
                            <a:schemeClr val="tx1"/>
                          </a:solidFill>
                        </a:rPr>
                        <a:t> different layers of the </a:t>
                      </a:r>
                    </a:p>
                    <a:p>
                      <a:pPr marL="342900" indent="-342900">
                        <a:buFont typeface="+mj-lt"/>
                        <a:buNone/>
                      </a:pPr>
                      <a:r>
                        <a:rPr lang="en-US" sz="1600" b="1" baseline="0" dirty="0" smtClean="0">
                          <a:solidFill>
                            <a:schemeClr val="tx1"/>
                          </a:solidFill>
                        </a:rPr>
                        <a:t>    atmosphere to attire.   Give reasons and evidence from the text.  (3 points)</a:t>
                      </a:r>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endParaRPr lang="en-US" sz="1400" dirty="0" smtClean="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1658">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0916">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148">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148">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148">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6" name="Straight Connector 5"/>
          <p:cNvCxnSpPr/>
          <p:nvPr/>
        </p:nvCxnSpPr>
        <p:spPr>
          <a:xfrm>
            <a:off x="410117" y="4789715"/>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aphicFrame>
        <p:nvGraphicFramePr>
          <p:cNvPr id="8" name="Table 7"/>
          <p:cNvGraphicFramePr>
            <a:graphicFrameLocks noGrp="1"/>
          </p:cNvGraphicFramePr>
          <p:nvPr>
            <p:extLst>
              <p:ext uri="{D42A27DB-BD31-4B8C-83A1-F6EECF244321}">
                <p14:modId xmlns:p14="http://schemas.microsoft.com/office/powerpoint/2010/main" val="2894907383"/>
              </p:ext>
            </p:extLst>
          </p:nvPr>
        </p:nvGraphicFramePr>
        <p:xfrm>
          <a:off x="5638800" y="3886200"/>
          <a:ext cx="1744662" cy="769498"/>
        </p:xfrm>
        <a:graphic>
          <a:graphicData uri="http://schemas.openxmlformats.org/drawingml/2006/table">
            <a:tbl>
              <a:tblPr firstRow="1" firstCol="1" bandRow="1"/>
              <a:tblGrid>
                <a:gridCol w="1744662"/>
              </a:tblGrid>
              <a:tr h="152400">
                <a:tc>
                  <a:txBody>
                    <a:bodyPr/>
                    <a:lstStyle/>
                    <a:p>
                      <a:pPr marL="0" marR="0" algn="ctr">
                        <a:lnSpc>
                          <a:spcPct val="115000"/>
                        </a:lnSpc>
                        <a:spcBef>
                          <a:spcPts val="0"/>
                        </a:spcBef>
                        <a:spcAft>
                          <a:spcPts val="0"/>
                        </a:spcAft>
                      </a:pPr>
                      <a:r>
                        <a:rPr lang="en-US" sz="800" b="1" i="1" dirty="0" smtClean="0">
                          <a:solidFill>
                            <a:schemeClr val="tx1"/>
                          </a:solidFill>
                          <a:effectLst/>
                          <a:latin typeface="Calibri"/>
                          <a:ea typeface="Times New Roman"/>
                          <a:cs typeface="Times New Roman"/>
                        </a:rPr>
                        <a:t>Toward RL.5.2  DOK </a:t>
                      </a:r>
                      <a:r>
                        <a:rPr lang="en-US" sz="800" b="1" i="1" dirty="0">
                          <a:solidFill>
                            <a:schemeClr val="tx1"/>
                          </a:solidFill>
                          <a:effectLst/>
                          <a:latin typeface="Calibri"/>
                          <a:ea typeface="Times New Roman"/>
                          <a:cs typeface="Times New Roman"/>
                        </a:rPr>
                        <a:t>2 - Cl</a:t>
                      </a:r>
                      <a:endParaRPr lang="en-US" sz="800" i="1" dirty="0">
                        <a:solidFill>
                          <a:schemeClr val="tx1"/>
                        </a:solidFill>
                        <a:effectLst/>
                        <a:latin typeface="Calibri"/>
                        <a:ea typeface="Calibri"/>
                        <a:cs typeface="Times New Roman"/>
                      </a:endParaRPr>
                    </a:p>
                  </a:txBody>
                  <a:tcPr marL="33538" marR="33538"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r>
              <a:tr h="617098">
                <a:tc>
                  <a:txBody>
                    <a:bodyPr/>
                    <a:lstStyle/>
                    <a:p>
                      <a:pPr marL="0" marR="0" algn="l">
                        <a:lnSpc>
                          <a:spcPct val="115000"/>
                        </a:lnSpc>
                        <a:spcBef>
                          <a:spcPts val="0"/>
                        </a:spcBef>
                        <a:spcAft>
                          <a:spcPts val="0"/>
                        </a:spcAft>
                      </a:pPr>
                      <a:r>
                        <a:rPr lang="en-US" sz="800" b="1" dirty="0">
                          <a:solidFill>
                            <a:srgbClr val="000000"/>
                          </a:solidFill>
                          <a:effectLst/>
                          <a:latin typeface="Calibri"/>
                          <a:ea typeface="Times New Roman"/>
                          <a:cs typeface="Times New Roman"/>
                        </a:rPr>
                        <a:t>Locate details in a story, drama or poem that tell a character’s response to challenges or how a speaker in a poem reflects on a </a:t>
                      </a:r>
                      <a:r>
                        <a:rPr lang="en-US" sz="800" b="1" dirty="0" smtClean="0">
                          <a:solidFill>
                            <a:srgbClr val="000000"/>
                          </a:solidFill>
                          <a:effectLst/>
                          <a:latin typeface="Calibri"/>
                          <a:ea typeface="Times New Roman"/>
                          <a:cs typeface="Times New Roman"/>
                        </a:rPr>
                        <a:t>topic.</a:t>
                      </a:r>
                      <a:endParaRPr lang="en-US" sz="800" dirty="0">
                        <a:effectLst/>
                        <a:latin typeface="Calibri"/>
                        <a:ea typeface="Calibri"/>
                        <a:cs typeface="Times New Roman"/>
                      </a:endParaRPr>
                    </a:p>
                  </a:txBody>
                  <a:tcPr marR="33538"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181480378"/>
              </p:ext>
            </p:extLst>
          </p:nvPr>
        </p:nvGraphicFramePr>
        <p:xfrm>
          <a:off x="5791200" y="8768143"/>
          <a:ext cx="1524000" cy="841248"/>
        </p:xfrm>
        <a:graphic>
          <a:graphicData uri="http://schemas.openxmlformats.org/drawingml/2006/table">
            <a:tbl>
              <a:tblPr firstRow="1" firstCol="1" bandRow="1"/>
              <a:tblGrid>
                <a:gridCol w="1524000"/>
              </a:tblGrid>
              <a:tr h="138326">
                <a:tc>
                  <a:txBody>
                    <a:bodyPr/>
                    <a:lstStyle/>
                    <a:p>
                      <a:pPr marL="0" marR="0" algn="ctr">
                        <a:lnSpc>
                          <a:spcPct val="115000"/>
                        </a:lnSpc>
                        <a:spcBef>
                          <a:spcPts val="0"/>
                        </a:spcBef>
                        <a:spcAft>
                          <a:spcPts val="0"/>
                        </a:spcAft>
                      </a:pPr>
                      <a:r>
                        <a:rPr lang="en-US" sz="800" b="1" dirty="0" smtClean="0">
                          <a:solidFill>
                            <a:schemeClr val="tx1"/>
                          </a:solidFill>
                          <a:effectLst/>
                          <a:latin typeface="Calibri"/>
                          <a:ea typeface="Times New Roman"/>
                          <a:cs typeface="Times New Roman"/>
                        </a:rPr>
                        <a:t>Toward RL 5.3 DOK </a:t>
                      </a:r>
                      <a:r>
                        <a:rPr lang="en-US" sz="800" b="1" dirty="0">
                          <a:solidFill>
                            <a:schemeClr val="tx1"/>
                          </a:solidFill>
                          <a:effectLst/>
                          <a:latin typeface="Calibri"/>
                          <a:ea typeface="Times New Roman"/>
                          <a:cs typeface="Times New Roman"/>
                        </a:rPr>
                        <a:t>3 - Cu</a:t>
                      </a:r>
                      <a:endParaRPr lang="en-US" sz="800" dirty="0">
                        <a:solidFill>
                          <a:schemeClr val="tx1"/>
                        </a:solidFill>
                        <a:effectLst/>
                        <a:latin typeface="Calibri"/>
                        <a:ea typeface="Calibri"/>
                        <a:cs typeface="Times New Roman"/>
                      </a:endParaRPr>
                    </a:p>
                  </a:txBody>
                  <a:tcPr marL="34343" marR="34343"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r>
              <a:tr h="552922">
                <a:tc>
                  <a:txBody>
                    <a:bodyPr/>
                    <a:lstStyle/>
                    <a:p>
                      <a:pPr marL="0" marR="0" algn="l">
                        <a:lnSpc>
                          <a:spcPct val="115000"/>
                        </a:lnSpc>
                        <a:spcBef>
                          <a:spcPts val="0"/>
                        </a:spcBef>
                        <a:spcAft>
                          <a:spcPts val="0"/>
                        </a:spcAft>
                      </a:pPr>
                      <a:r>
                        <a:rPr lang="en-US" sz="800" b="1" dirty="0">
                          <a:solidFill>
                            <a:srgbClr val="000000"/>
                          </a:solidFill>
                          <a:effectLst/>
                          <a:latin typeface="Calibri"/>
                          <a:ea typeface="Times New Roman"/>
                          <a:cs typeface="Times New Roman"/>
                        </a:rPr>
                        <a:t>Connect ideas about 2 characters, setting or events.  What details make them similar/different? Explain and support with textual evidence </a:t>
                      </a:r>
                      <a:r>
                        <a:rPr lang="en-US" sz="800" b="1" dirty="0" smtClean="0">
                          <a:solidFill>
                            <a:srgbClr val="000000"/>
                          </a:solidFill>
                          <a:effectLst/>
                          <a:latin typeface="Calibri"/>
                          <a:ea typeface="Times New Roman"/>
                          <a:cs typeface="Times New Roman"/>
                        </a:rPr>
                        <a:t>.</a:t>
                      </a:r>
                      <a:endParaRPr lang="en-US" sz="800" dirty="0">
                        <a:effectLst/>
                        <a:latin typeface="Calibri"/>
                        <a:ea typeface="Calibri"/>
                        <a:cs typeface="Times New Roman"/>
                      </a:endParaRPr>
                    </a:p>
                  </a:txBody>
                  <a:tcPr marR="34343"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bl>
          </a:graphicData>
        </a:graphic>
      </p:graphicFrame>
    </p:spTree>
    <p:extLst>
      <p:ext uri="{BB962C8B-B14F-4D97-AF65-F5344CB8AC3E}">
        <p14:creationId xmlns:p14="http://schemas.microsoft.com/office/powerpoint/2010/main" val="16475212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825019" y="-14555"/>
            <a:ext cx="1943100" cy="830997"/>
          </a:xfrm>
          <a:prstGeom prst="rect">
            <a:avLst/>
          </a:prstGeom>
        </p:spPr>
        <p:txBody>
          <a:bodyPr wrap="square">
            <a:spAutoFit/>
          </a:bodyPr>
          <a:lstStyle/>
          <a:p>
            <a:pPr algn="r"/>
            <a:r>
              <a:rPr lang="en-US" sz="800" dirty="0"/>
              <a:t> </a:t>
            </a:r>
          </a:p>
          <a:p>
            <a:pPr algn="r"/>
            <a:r>
              <a:rPr lang="en-US" sz="800" b="1" dirty="0"/>
              <a:t>Grade Equivalent 6.5</a:t>
            </a:r>
            <a:endParaRPr lang="en-US" sz="800" dirty="0"/>
          </a:p>
          <a:p>
            <a:pPr algn="r"/>
            <a:r>
              <a:rPr lang="en-US" sz="800" b="1" dirty="0"/>
              <a:t>Lexile Measure 870L</a:t>
            </a:r>
          </a:p>
          <a:p>
            <a:pPr algn="r"/>
            <a:r>
              <a:rPr lang="en-US" sz="800" b="1" dirty="0"/>
              <a:t>Mean Sentence Length 12.74</a:t>
            </a:r>
          </a:p>
          <a:p>
            <a:pPr algn="r"/>
            <a:r>
              <a:rPr lang="en-US" sz="800" b="1" dirty="0"/>
              <a:t>Mean Log Word Frequency 3.48</a:t>
            </a:r>
          </a:p>
          <a:p>
            <a:pPr algn="r"/>
            <a:r>
              <a:rPr lang="en-US" sz="800" b="1" dirty="0"/>
              <a:t>Word Count 433</a:t>
            </a:r>
          </a:p>
        </p:txBody>
      </p:sp>
      <p:sp>
        <p:nvSpPr>
          <p:cNvPr id="4" name="Slide Number Placeholder 3"/>
          <p:cNvSpPr>
            <a:spLocks noGrp="1"/>
          </p:cNvSpPr>
          <p:nvPr>
            <p:ph type="sldNum" sz="quarter" idx="12"/>
          </p:nvPr>
        </p:nvSpPr>
        <p:spPr/>
        <p:txBody>
          <a:bodyPr/>
          <a:lstStyle/>
          <a:p>
            <a:fld id="{F177B04D-AEB5-43ED-B9BA-B3D1EC9C9067}" type="slidenum">
              <a:rPr lang="en-US" smtClean="0"/>
              <a:pPr/>
              <a:t>21</a:t>
            </a:fld>
            <a:endParaRPr lang="en-US" dirty="0"/>
          </a:p>
        </p:txBody>
      </p:sp>
      <p:sp>
        <p:nvSpPr>
          <p:cNvPr id="10" name="Rectangle 1"/>
          <p:cNvSpPr>
            <a:spLocks noChangeArrowheads="1"/>
          </p:cNvSpPr>
          <p:nvPr/>
        </p:nvSpPr>
        <p:spPr bwMode="auto">
          <a:xfrm>
            <a:off x="728662" y="913667"/>
            <a:ext cx="6557963" cy="7643403"/>
          </a:xfrm>
          <a:prstGeom prst="rect">
            <a:avLst/>
          </a:prstGeom>
          <a:noFill/>
          <a:ln w="9525">
            <a:noFill/>
            <a:miter lim="800000"/>
            <a:headEnd/>
            <a:tailEnd/>
          </a:ln>
          <a:effectLst/>
        </p:spPr>
        <p:txBody>
          <a:bodyPr vert="horz" wrap="square" lIns="101881" tIns="50941" rIns="101881" bIns="50941" numCol="1" anchor="ctr" anchorCtr="0" compatLnSpc="1">
            <a:prstTxWarp prst="textNoShape">
              <a:avLst/>
            </a:prstTxWarp>
            <a:spAutoFit/>
          </a:bodyPr>
          <a:lstStyle/>
          <a:p>
            <a:r>
              <a:rPr lang="en-US" sz="1400" dirty="0"/>
              <a:t>The Earth is surrounded by an ocean of gases we call the atmosphere. The atmosphere is important because it contains the air most living things breathe. It also absorbs heat energy from the sun. It even recycles water by returning it back to the Earth as rain. Without the atmosphere, life as we know it could not exist on Earth. The atmosphere extends far above the surface of the Earth. Scientists discovered that the atmosphere is divided into layers, just like a layer cake. Each layer varies in thickness and in temperature. Each layer is composed, or made, of a different </a:t>
            </a:r>
            <a:r>
              <a:rPr lang="en-US" sz="1400" u="sng" dirty="0"/>
              <a:t>composition</a:t>
            </a:r>
            <a:r>
              <a:rPr lang="en-US" sz="1400" dirty="0"/>
              <a:t> of gases. </a:t>
            </a:r>
          </a:p>
          <a:p>
            <a:endParaRPr lang="en-US" sz="1400" dirty="0"/>
          </a:p>
          <a:p>
            <a:r>
              <a:rPr lang="en-US" sz="1400" dirty="0"/>
              <a:t>The layer of the atmosphere we live in is called the t</a:t>
            </a:r>
            <a:r>
              <a:rPr lang="en-US" sz="1400" dirty="0" smtClean="0"/>
              <a:t>roposphere</a:t>
            </a:r>
            <a:r>
              <a:rPr lang="en-US" sz="1400" dirty="0"/>
              <a:t>. Tropo is a Greek word that means change. This first layer begins at sea level and ends about 9 miles up. The </a:t>
            </a:r>
            <a:r>
              <a:rPr lang="en-US" sz="1400" dirty="0" smtClean="0"/>
              <a:t>troposphere </a:t>
            </a:r>
            <a:r>
              <a:rPr lang="en-US" sz="1400" dirty="0"/>
              <a:t>contains about half of all the air in the entire atmosphere. Because it is at the bottom, air pressure, or the weight of the air, is greatest in this layer. All the clouds we see and the changes in weather we experience occur in the </a:t>
            </a:r>
            <a:r>
              <a:rPr lang="en-US" sz="1400" dirty="0" smtClean="0"/>
              <a:t>troposphere. Air </a:t>
            </a:r>
            <a:r>
              <a:rPr lang="en-US" sz="1400" dirty="0"/>
              <a:t>temperature and air pressure are not the same all the way up through the </a:t>
            </a:r>
            <a:r>
              <a:rPr lang="en-US" sz="1400" dirty="0" smtClean="0"/>
              <a:t>troposphere</a:t>
            </a:r>
            <a:r>
              <a:rPr lang="en-US" sz="1400" dirty="0"/>
              <a:t>. As altitude increases, air temperature and air pressure </a:t>
            </a:r>
            <a:r>
              <a:rPr lang="en-US" sz="1400" dirty="0" smtClean="0"/>
              <a:t>decrease</a:t>
            </a:r>
            <a:r>
              <a:rPr lang="en-US" sz="1400" strike="sngStrike" dirty="0" smtClean="0"/>
              <a:t>s</a:t>
            </a:r>
            <a:r>
              <a:rPr lang="en-US" sz="1400" dirty="0" smtClean="0"/>
              <a:t>. </a:t>
            </a:r>
            <a:r>
              <a:rPr lang="en-US" sz="1400" dirty="0"/>
              <a:t>Mountain climbers must dress in warmer clothes as they climb higher. To keep air pressure constant as they gain altitude, airplanes are sealed to prevent air from escaping. </a:t>
            </a:r>
          </a:p>
          <a:p>
            <a:endParaRPr lang="en-US" sz="1400" dirty="0"/>
          </a:p>
          <a:p>
            <a:r>
              <a:rPr lang="en-US" sz="1400" dirty="0"/>
              <a:t>There are three other layers above the t</a:t>
            </a:r>
            <a:r>
              <a:rPr lang="en-US" sz="1400" dirty="0" smtClean="0"/>
              <a:t>roposphere</a:t>
            </a:r>
            <a:r>
              <a:rPr lang="en-US" sz="1400" dirty="0"/>
              <a:t>. They are the </a:t>
            </a:r>
            <a:r>
              <a:rPr lang="en-US" sz="1400" dirty="0" smtClean="0"/>
              <a:t>stratosphere</a:t>
            </a:r>
            <a:r>
              <a:rPr lang="en-US" sz="1400" dirty="0"/>
              <a:t>, m</a:t>
            </a:r>
            <a:r>
              <a:rPr lang="en-US" sz="1400" dirty="0" smtClean="0"/>
              <a:t>esosphere </a:t>
            </a:r>
            <a:r>
              <a:rPr lang="en-US" sz="1400" dirty="0"/>
              <a:t>and t</a:t>
            </a:r>
            <a:r>
              <a:rPr lang="en-US" sz="1400" dirty="0" smtClean="0"/>
              <a:t>hermosphere</a:t>
            </a:r>
            <a:r>
              <a:rPr lang="en-US" sz="1400" dirty="0"/>
              <a:t>. Together they make up the remaining half of all the air that surrounds the Earth. This means the air in these layers is thinner and has less pressure than the air in the </a:t>
            </a:r>
            <a:r>
              <a:rPr lang="en-US" sz="1400" dirty="0" smtClean="0"/>
              <a:t>troposphere</a:t>
            </a:r>
            <a:r>
              <a:rPr lang="en-US" sz="1400" dirty="0"/>
              <a:t>. The s</a:t>
            </a:r>
            <a:r>
              <a:rPr lang="en-US" sz="1400" dirty="0" smtClean="0"/>
              <a:t>tratosphere </a:t>
            </a:r>
            <a:r>
              <a:rPr lang="en-US" sz="1400" dirty="0"/>
              <a:t>contains a special gas called ozone, which is found in a layer called the ozone layer. This layer blocks out most of the dangerous rays from our sun. These dangerous rays cause sunburn, which can lead to skin cancer. There has been a lot of discussion about this layer over the past twenty years. Scientists have discovered that the ozone layer has gotten thinner due to pollution. Now, more harmful rays reach the Earth. To protect our skin from these rays, we must wear sun block while outside, especially in the summer when we wear less clothing. It is also wise to wear sunglasses on bright days to guard against damage to our eyes</a:t>
            </a:r>
            <a:r>
              <a:rPr lang="en-US" sz="1400" dirty="0" smtClean="0"/>
              <a:t>.</a:t>
            </a:r>
          </a:p>
          <a:p>
            <a:endParaRPr lang="en-US" sz="1400" dirty="0"/>
          </a:p>
          <a:p>
            <a:r>
              <a:rPr lang="en-US" sz="1400" dirty="0" smtClean="0"/>
              <a:t>Some scientists call the space beyond the last layer the exosphere layer, while </a:t>
            </a:r>
            <a:r>
              <a:rPr lang="en-US" sz="1400" dirty="0"/>
              <a:t>o</a:t>
            </a:r>
            <a:r>
              <a:rPr lang="en-US" sz="1400" dirty="0" smtClean="0"/>
              <a:t>thers just call it outer space.</a:t>
            </a:r>
            <a:endParaRPr lang="en-US" sz="1400" dirty="0"/>
          </a:p>
          <a:p>
            <a:r>
              <a:rPr lang="en-US" sz="1400" dirty="0"/>
              <a:t> </a:t>
            </a:r>
          </a:p>
          <a:p>
            <a:r>
              <a:rPr lang="en-US" sz="1400" dirty="0"/>
              <a:t>By Jim Cornish</a:t>
            </a:r>
          </a:p>
        </p:txBody>
      </p:sp>
      <p:sp>
        <p:nvSpPr>
          <p:cNvPr id="11" name="Rectangle 10"/>
          <p:cNvSpPr/>
          <p:nvPr/>
        </p:nvSpPr>
        <p:spPr>
          <a:xfrm>
            <a:off x="1066800" y="520836"/>
            <a:ext cx="5100638" cy="403041"/>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lIns="96378" tIns="48189" rIns="96378" bIns="48189">
            <a:spAutoFit/>
          </a:bodyPr>
          <a:lstStyle/>
          <a:p>
            <a:r>
              <a:rPr lang="en-US" b="1" dirty="0" smtClean="0">
                <a:solidFill>
                  <a:srgbClr val="002060"/>
                </a:solidFill>
              </a:rPr>
              <a:t>The Atmosphere: The Ocean of Air Above Us </a:t>
            </a:r>
            <a:endParaRPr lang="en-US" dirty="0">
              <a:solidFill>
                <a:srgbClr val="002060"/>
              </a:solidFill>
            </a:endParaRPr>
          </a:p>
        </p:txBody>
      </p:sp>
      <p:sp>
        <p:nvSpPr>
          <p:cNvPr id="12" name="Rectangle 11"/>
          <p:cNvSpPr/>
          <p:nvPr/>
        </p:nvSpPr>
        <p:spPr>
          <a:xfrm>
            <a:off x="242888" y="9100457"/>
            <a:ext cx="5343525" cy="386919"/>
          </a:xfrm>
          <a:prstGeom prst="rect">
            <a:avLst/>
          </a:prstGeom>
        </p:spPr>
        <p:txBody>
          <a:bodyPr wrap="square" lIns="96378" tIns="48189" rIns="96378" bIns="48189">
            <a:spAutoFit/>
          </a:bodyPr>
          <a:lstStyle/>
          <a:p>
            <a:r>
              <a:rPr lang="en-US" sz="900" b="1" dirty="0">
                <a:solidFill>
                  <a:srgbClr val="002060"/>
                </a:solidFill>
              </a:rPr>
              <a:t>Article from the Online resource site for the Improving Reading Comprehension Using Metacognitive Strategies (IRCMS) program.   </a:t>
            </a:r>
          </a:p>
        </p:txBody>
      </p:sp>
    </p:spTree>
    <p:extLst>
      <p:ext uri="{BB962C8B-B14F-4D97-AF65-F5344CB8AC3E}">
        <p14:creationId xmlns:p14="http://schemas.microsoft.com/office/powerpoint/2010/main" val="15053908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22</a:t>
            </a:fld>
            <a:endParaRPr lang="en-US" dirty="0"/>
          </a:p>
        </p:txBody>
      </p:sp>
      <p:cxnSp>
        <p:nvCxnSpPr>
          <p:cNvPr id="11" name="Straight Connector 10"/>
          <p:cNvCxnSpPr/>
          <p:nvPr/>
        </p:nvCxnSpPr>
        <p:spPr>
          <a:xfrm>
            <a:off x="410117" y="4789715"/>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506016" y="609600"/>
            <a:ext cx="6123384" cy="2842088"/>
          </a:xfrm>
          <a:prstGeom prst="rect">
            <a:avLst/>
          </a:prstGeom>
        </p:spPr>
        <p:txBody>
          <a:bodyPr wrap="square" lIns="101881" tIns="50941" rIns="101881" bIns="50941">
            <a:spAutoFit/>
          </a:bodyPr>
          <a:lstStyle/>
          <a:p>
            <a:endParaRPr lang="en-US" sz="1600" dirty="0">
              <a:latin typeface="Helvetica" pitchFamily="34" charset="0"/>
              <a:cs typeface="Helvetica" pitchFamily="34" charset="0"/>
            </a:endParaRPr>
          </a:p>
          <a:p>
            <a:pPr marL="240944" indent="-240944"/>
            <a:r>
              <a:rPr lang="en-US" sz="1700" b="1" dirty="0" smtClean="0">
                <a:latin typeface="Helvetica" pitchFamily="34" charset="0"/>
                <a:cs typeface="Helvetica" pitchFamily="34" charset="0"/>
              </a:rPr>
              <a:t>9. </a:t>
            </a:r>
            <a:r>
              <a:rPr lang="en-US" sz="1700" b="1" dirty="0">
                <a:latin typeface="Helvetica" pitchFamily="34" charset="0"/>
                <a:cs typeface="Helvetica" pitchFamily="34" charset="0"/>
              </a:rPr>
              <a:t>Why did the word t</a:t>
            </a:r>
            <a:r>
              <a:rPr lang="en-US" sz="1700" b="1" dirty="0" smtClean="0">
                <a:latin typeface="Helvetica" pitchFamily="34" charset="0"/>
                <a:cs typeface="Helvetica" pitchFamily="34" charset="0"/>
              </a:rPr>
              <a:t>roposphere </a:t>
            </a:r>
            <a:r>
              <a:rPr lang="en-US" sz="1700" b="1" dirty="0">
                <a:latin typeface="Helvetica" pitchFamily="34" charset="0"/>
                <a:cs typeface="Helvetica" pitchFamily="34" charset="0"/>
              </a:rPr>
              <a:t>come from the Greek word tropo? </a:t>
            </a:r>
          </a:p>
          <a:p>
            <a:pPr marL="240944" indent="-240944"/>
            <a:endParaRPr lang="en-US" sz="1600" b="1" dirty="0">
              <a:latin typeface="Helvetica" pitchFamily="34" charset="0"/>
              <a:cs typeface="Helvetica" pitchFamily="34" charset="0"/>
            </a:endParaRPr>
          </a:p>
          <a:p>
            <a:pPr marL="599015" indent="-361417">
              <a:buFont typeface="+mj-lt"/>
              <a:buAutoNum type="alphaUcPeriod"/>
            </a:pPr>
            <a:r>
              <a:rPr lang="en-US" sz="1600" dirty="0">
                <a:latin typeface="Helvetica" pitchFamily="34" charset="0"/>
                <a:cs typeface="Helvetica" pitchFamily="34" charset="0"/>
              </a:rPr>
              <a:t>Greeks first discovered the atmosphere. </a:t>
            </a:r>
          </a:p>
          <a:p>
            <a:pPr marL="599015" indent="-361417">
              <a:buFont typeface="+mj-lt"/>
              <a:buAutoNum type="alphaUcPeriod"/>
            </a:pPr>
            <a:endParaRPr lang="en-US" sz="1600" dirty="0">
              <a:latin typeface="Helvetica" pitchFamily="34" charset="0"/>
              <a:cs typeface="Helvetica" pitchFamily="34" charset="0"/>
            </a:endParaRPr>
          </a:p>
          <a:p>
            <a:pPr marL="599015" indent="-361417">
              <a:buFont typeface="+mj-lt"/>
              <a:buAutoNum type="alphaUcPeriod"/>
            </a:pPr>
            <a:r>
              <a:rPr lang="en-US" sz="1600" dirty="0">
                <a:latin typeface="Helvetica" pitchFamily="34" charset="0"/>
                <a:cs typeface="Helvetica" pitchFamily="34" charset="0"/>
              </a:rPr>
              <a:t>Tropo is the Greek god of weather. </a:t>
            </a:r>
          </a:p>
          <a:p>
            <a:pPr marL="599015" indent="-361417">
              <a:buFont typeface="+mj-lt"/>
              <a:buAutoNum type="alphaUcPeriod"/>
            </a:pPr>
            <a:endParaRPr lang="en-US" sz="1600" dirty="0">
              <a:latin typeface="Helvetica" pitchFamily="34" charset="0"/>
              <a:cs typeface="Helvetica" pitchFamily="34" charset="0"/>
            </a:endParaRPr>
          </a:p>
          <a:p>
            <a:pPr marL="599015" indent="-361417">
              <a:buFont typeface="+mj-lt"/>
              <a:buAutoNum type="alphaUcPeriod"/>
            </a:pPr>
            <a:r>
              <a:rPr lang="en-US" sz="1600" dirty="0">
                <a:latin typeface="Helvetica" pitchFamily="34" charset="0"/>
                <a:cs typeface="Helvetica" pitchFamily="34" charset="0"/>
              </a:rPr>
              <a:t>The weather is always changing within  the </a:t>
            </a:r>
            <a:r>
              <a:rPr lang="en-US" sz="1600" dirty="0">
                <a:solidFill>
                  <a:srgbClr val="FF0000"/>
                </a:solidFill>
                <a:latin typeface="Helvetica" pitchFamily="34" charset="0"/>
                <a:cs typeface="Helvetica" pitchFamily="34" charset="0"/>
              </a:rPr>
              <a:t>t</a:t>
            </a:r>
            <a:r>
              <a:rPr lang="en-US" sz="1600" dirty="0" smtClean="0">
                <a:latin typeface="Helvetica" pitchFamily="34" charset="0"/>
                <a:cs typeface="Helvetica" pitchFamily="34" charset="0"/>
              </a:rPr>
              <a:t>roposphere</a:t>
            </a:r>
            <a:r>
              <a:rPr lang="en-US" sz="1600" dirty="0">
                <a:latin typeface="Helvetica" pitchFamily="34" charset="0"/>
                <a:cs typeface="Helvetica" pitchFamily="34" charset="0"/>
              </a:rPr>
              <a:t>. </a:t>
            </a:r>
          </a:p>
          <a:p>
            <a:pPr marL="599015" indent="-361417">
              <a:buFont typeface="+mj-lt"/>
              <a:buAutoNum type="alphaUcPeriod"/>
            </a:pPr>
            <a:endParaRPr lang="en-US" sz="1600" dirty="0">
              <a:latin typeface="Helvetica" pitchFamily="34" charset="0"/>
              <a:cs typeface="Helvetica" pitchFamily="34" charset="0"/>
            </a:endParaRPr>
          </a:p>
          <a:p>
            <a:pPr marL="599015" indent="-361417">
              <a:buFont typeface="+mj-lt"/>
              <a:buAutoNum type="alphaUcPeriod"/>
            </a:pPr>
            <a:r>
              <a:rPr lang="en-US" sz="1600" dirty="0">
                <a:latin typeface="Helvetica" pitchFamily="34" charset="0"/>
                <a:cs typeface="Helvetica" pitchFamily="34" charset="0"/>
              </a:rPr>
              <a:t>The Earth is shaped like a sphere. </a:t>
            </a:r>
          </a:p>
        </p:txBody>
      </p:sp>
      <p:graphicFrame>
        <p:nvGraphicFramePr>
          <p:cNvPr id="16" name="Table 15"/>
          <p:cNvGraphicFramePr>
            <a:graphicFrameLocks noGrp="1"/>
          </p:cNvGraphicFramePr>
          <p:nvPr>
            <p:extLst>
              <p:ext uri="{D42A27DB-BD31-4B8C-83A1-F6EECF244321}">
                <p14:modId xmlns:p14="http://schemas.microsoft.com/office/powerpoint/2010/main" val="2220815622"/>
              </p:ext>
            </p:extLst>
          </p:nvPr>
        </p:nvGraphicFramePr>
        <p:xfrm>
          <a:off x="5262562" y="3461614"/>
          <a:ext cx="1366838" cy="669188"/>
        </p:xfrm>
        <a:graphic>
          <a:graphicData uri="http://schemas.openxmlformats.org/drawingml/2006/table">
            <a:tbl>
              <a:tblPr/>
              <a:tblGrid>
                <a:gridCol w="1366838"/>
              </a:tblGrid>
              <a:tr h="195986">
                <a:tc>
                  <a:txBody>
                    <a:bodyPr/>
                    <a:lstStyle/>
                    <a:p>
                      <a:pPr marL="0" marR="0" algn="l">
                        <a:lnSpc>
                          <a:spcPct val="115000"/>
                        </a:lnSpc>
                        <a:spcBef>
                          <a:spcPts val="0"/>
                        </a:spcBef>
                        <a:spcAft>
                          <a:spcPts val="0"/>
                        </a:spcAft>
                      </a:pPr>
                      <a:r>
                        <a:rPr lang="en-US" sz="900" b="1" i="1" dirty="0" smtClean="0">
                          <a:solidFill>
                            <a:srgbClr val="000000"/>
                          </a:solidFill>
                          <a:latin typeface="Calibri"/>
                          <a:ea typeface="Times New Roman"/>
                          <a:cs typeface="Times New Roman"/>
                        </a:rPr>
                        <a:t>Toward  RI.5.1     DOK - 2 Cj</a:t>
                      </a:r>
                      <a:endParaRPr lang="en-US" sz="900" b="1" i="1" dirty="0">
                        <a:latin typeface="Calibri"/>
                        <a:ea typeface="Calibri"/>
                        <a:cs typeface="Times New Roman"/>
                      </a:endParaRPr>
                    </a:p>
                  </a:txBody>
                  <a:tcPr marL="32363" marR="3236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r h="311905">
                <a:tc>
                  <a:txBody>
                    <a:bodyPr/>
                    <a:lstStyle/>
                    <a:p>
                      <a:pPr marL="0" marR="0">
                        <a:lnSpc>
                          <a:spcPct val="115000"/>
                        </a:lnSpc>
                        <a:spcBef>
                          <a:spcPts val="0"/>
                        </a:spcBef>
                        <a:spcAft>
                          <a:spcPts val="0"/>
                        </a:spcAft>
                      </a:pPr>
                      <a:r>
                        <a:rPr lang="en-US" sz="900" dirty="0" smtClean="0">
                          <a:solidFill>
                            <a:srgbClr val="000000"/>
                          </a:solidFill>
                          <a:latin typeface="+mn-lt"/>
                          <a:ea typeface="Times New Roman"/>
                          <a:cs typeface="Times New Roman"/>
                        </a:rPr>
                        <a:t>Quotes specific parts of the text when answering questions about the text.</a:t>
                      </a:r>
                      <a:endParaRPr lang="en-US" sz="900" dirty="0">
                        <a:latin typeface="+mn-lt"/>
                        <a:ea typeface="Calibri"/>
                        <a:cs typeface="Times New Roman"/>
                      </a:endParaRPr>
                    </a:p>
                  </a:txBody>
                  <a:tcPr marR="3236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
        <p:nvSpPr>
          <p:cNvPr id="22" name="Oval 21"/>
          <p:cNvSpPr/>
          <p:nvPr/>
        </p:nvSpPr>
        <p:spPr>
          <a:xfrm>
            <a:off x="475099" y="166766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3" name="Oval 22"/>
          <p:cNvSpPr/>
          <p:nvPr/>
        </p:nvSpPr>
        <p:spPr>
          <a:xfrm>
            <a:off x="485775" y="218435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4" name="Oval 23"/>
          <p:cNvSpPr/>
          <p:nvPr/>
        </p:nvSpPr>
        <p:spPr>
          <a:xfrm>
            <a:off x="485775" y="270848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5" name="Oval 24"/>
          <p:cNvSpPr/>
          <p:nvPr/>
        </p:nvSpPr>
        <p:spPr>
          <a:xfrm>
            <a:off x="503635" y="316427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6" name="Rectangle 25"/>
          <p:cNvSpPr/>
          <p:nvPr/>
        </p:nvSpPr>
        <p:spPr>
          <a:xfrm>
            <a:off x="415766" y="5322339"/>
            <a:ext cx="6708936" cy="2349646"/>
          </a:xfrm>
          <a:prstGeom prst="rect">
            <a:avLst/>
          </a:prstGeom>
        </p:spPr>
        <p:txBody>
          <a:bodyPr wrap="square" lIns="101881" tIns="50941" rIns="101881" bIns="50941">
            <a:spAutoFit/>
          </a:bodyPr>
          <a:lstStyle/>
          <a:p>
            <a:r>
              <a:rPr lang="en-US" sz="1700" b="1" dirty="0" smtClean="0">
                <a:latin typeface="Helvetica" pitchFamily="34" charset="0"/>
                <a:cs typeface="Helvetica" pitchFamily="34" charset="0"/>
              </a:rPr>
              <a:t>10.   What </a:t>
            </a:r>
            <a:r>
              <a:rPr lang="en-US" sz="1700" b="1" dirty="0">
                <a:latin typeface="Helvetica" pitchFamily="34" charset="0"/>
                <a:cs typeface="Helvetica" pitchFamily="34" charset="0"/>
              </a:rPr>
              <a:t>does the word </a:t>
            </a:r>
            <a:r>
              <a:rPr lang="en-US" sz="1700" b="1" u="sng" dirty="0">
                <a:latin typeface="Helvetica" pitchFamily="34" charset="0"/>
                <a:cs typeface="Helvetica" pitchFamily="34" charset="0"/>
              </a:rPr>
              <a:t>composition</a:t>
            </a:r>
            <a:r>
              <a:rPr lang="en-US" sz="1700" b="1" i="1" dirty="0">
                <a:latin typeface="Helvetica" pitchFamily="34" charset="0"/>
                <a:cs typeface="Helvetica" pitchFamily="34" charset="0"/>
              </a:rPr>
              <a:t> </a:t>
            </a:r>
            <a:r>
              <a:rPr lang="en-US" sz="1700" b="1" dirty="0">
                <a:latin typeface="Helvetica" pitchFamily="34" charset="0"/>
                <a:cs typeface="Helvetica" pitchFamily="34" charset="0"/>
              </a:rPr>
              <a:t>mean in this passage? </a:t>
            </a:r>
          </a:p>
          <a:p>
            <a:pPr marL="361417" indent="-361417">
              <a:buAutoNum type="arabicPeriod" startAt="3"/>
            </a:pPr>
            <a:endParaRPr lang="en-US" sz="1700" b="1" dirty="0">
              <a:latin typeface="Helvetica" pitchFamily="34" charset="0"/>
              <a:cs typeface="Helvetica" pitchFamily="34" charset="0"/>
            </a:endParaRPr>
          </a:p>
          <a:p>
            <a:pPr marL="664270" indent="-361417">
              <a:buFont typeface="+mj-lt"/>
              <a:buAutoNum type="alphaUcPeriod"/>
            </a:pPr>
            <a:r>
              <a:rPr lang="en-US" sz="1600" dirty="0" smtClean="0">
                <a:latin typeface="Helvetica" pitchFamily="34" charset="0"/>
                <a:cs typeface="Helvetica" pitchFamily="34" charset="0"/>
              </a:rPr>
              <a:t>processing material to be used again</a:t>
            </a:r>
            <a:endParaRPr lang="en-US" sz="1600" dirty="0">
              <a:latin typeface="Helvetica" pitchFamily="34" charset="0"/>
              <a:cs typeface="Helvetica" pitchFamily="34" charset="0"/>
            </a:endParaRPr>
          </a:p>
          <a:p>
            <a:pPr marL="664270" indent="-361417">
              <a:buFont typeface="+mj-lt"/>
              <a:buAutoNum type="alphaUcPeriod"/>
            </a:pPr>
            <a:endParaRPr lang="en-US" sz="1600" dirty="0">
              <a:latin typeface="Helvetica" pitchFamily="34" charset="0"/>
              <a:cs typeface="Helvetica" pitchFamily="34" charset="0"/>
            </a:endParaRPr>
          </a:p>
          <a:p>
            <a:pPr marL="664271" indent="-361417">
              <a:buFont typeface="+mj-lt"/>
              <a:buAutoNum type="alphaUcPeriod"/>
            </a:pPr>
            <a:r>
              <a:rPr lang="en-US" sz="1600" dirty="0" smtClean="0">
                <a:latin typeface="Helvetica" pitchFamily="34" charset="0"/>
                <a:cs typeface="Helvetica" pitchFamily="34" charset="0"/>
              </a:rPr>
              <a:t>the arrangement of parts of something</a:t>
            </a:r>
            <a:endParaRPr lang="en-US" sz="1600" dirty="0">
              <a:latin typeface="Helvetica" pitchFamily="34" charset="0"/>
              <a:cs typeface="Helvetica" pitchFamily="34" charset="0"/>
            </a:endParaRPr>
          </a:p>
          <a:p>
            <a:pPr marL="664271" indent="-361417">
              <a:buFont typeface="+mj-lt"/>
              <a:buAutoNum type="alphaUcPeriod"/>
            </a:pPr>
            <a:endParaRPr lang="en-US" sz="1600" dirty="0">
              <a:latin typeface="Helvetica" pitchFamily="34" charset="0"/>
              <a:cs typeface="Helvetica" pitchFamily="34" charset="0"/>
            </a:endParaRPr>
          </a:p>
          <a:p>
            <a:pPr marL="664270" indent="-361417">
              <a:buFont typeface="+mj-lt"/>
              <a:buAutoNum type="alphaUcPeriod"/>
            </a:pPr>
            <a:r>
              <a:rPr lang="en-US" sz="1600" dirty="0">
                <a:latin typeface="Helvetica" pitchFamily="34" charset="0"/>
                <a:cs typeface="Helvetica" pitchFamily="34" charset="0"/>
              </a:rPr>
              <a:t>t</a:t>
            </a:r>
            <a:r>
              <a:rPr lang="en-US" sz="1600" dirty="0" smtClean="0">
                <a:latin typeface="Helvetica" pitchFamily="34" charset="0"/>
                <a:cs typeface="Helvetica" pitchFamily="34" charset="0"/>
              </a:rPr>
              <a:t>o </a:t>
            </a:r>
            <a:r>
              <a:rPr lang="en-US" sz="1600" dirty="0">
                <a:latin typeface="Helvetica" pitchFamily="34" charset="0"/>
                <a:cs typeface="Helvetica" pitchFamily="34" charset="0"/>
              </a:rPr>
              <a:t>keep the air pressure </a:t>
            </a:r>
            <a:r>
              <a:rPr lang="en-US" sz="1600" dirty="0" smtClean="0">
                <a:latin typeface="Helvetica" pitchFamily="34" charset="0"/>
                <a:cs typeface="Helvetica" pitchFamily="34" charset="0"/>
              </a:rPr>
              <a:t>constant</a:t>
            </a:r>
            <a:endParaRPr lang="en-US" sz="1600" dirty="0">
              <a:latin typeface="Helvetica" pitchFamily="34" charset="0"/>
              <a:cs typeface="Helvetica" pitchFamily="34" charset="0"/>
            </a:endParaRPr>
          </a:p>
          <a:p>
            <a:pPr marL="664270" indent="-361417">
              <a:buFont typeface="+mj-lt"/>
              <a:buAutoNum type="alphaUcPeriod"/>
            </a:pPr>
            <a:endParaRPr lang="en-US" sz="1600" dirty="0">
              <a:latin typeface="Helvetica" pitchFamily="34" charset="0"/>
              <a:cs typeface="Helvetica" pitchFamily="34" charset="0"/>
            </a:endParaRPr>
          </a:p>
          <a:p>
            <a:pPr marL="664270" indent="-361417">
              <a:buFont typeface="+mj-lt"/>
              <a:buAutoNum type="alphaUcPeriod"/>
            </a:pPr>
            <a:r>
              <a:rPr lang="en-US" sz="1600" dirty="0">
                <a:latin typeface="Helvetica" pitchFamily="34" charset="0"/>
                <a:cs typeface="Helvetica" pitchFamily="34" charset="0"/>
              </a:rPr>
              <a:t>m</a:t>
            </a:r>
            <a:r>
              <a:rPr lang="en-US" sz="1600" dirty="0" smtClean="0">
                <a:latin typeface="Helvetica" pitchFamily="34" charset="0"/>
                <a:cs typeface="Helvetica" pitchFamily="34" charset="0"/>
              </a:rPr>
              <a:t>usic </a:t>
            </a:r>
            <a:r>
              <a:rPr lang="en-US" sz="1600" dirty="0">
                <a:latin typeface="Helvetica" pitchFamily="34" charset="0"/>
                <a:cs typeface="Helvetica" pitchFamily="34" charset="0"/>
              </a:rPr>
              <a:t>notes written on a page </a:t>
            </a:r>
          </a:p>
        </p:txBody>
      </p:sp>
      <p:graphicFrame>
        <p:nvGraphicFramePr>
          <p:cNvPr id="27" name="Table 26"/>
          <p:cNvGraphicFramePr>
            <a:graphicFrameLocks noGrp="1"/>
          </p:cNvGraphicFramePr>
          <p:nvPr>
            <p:extLst>
              <p:ext uri="{D42A27DB-BD31-4B8C-83A1-F6EECF244321}">
                <p14:modId xmlns:p14="http://schemas.microsoft.com/office/powerpoint/2010/main" val="3233047973"/>
              </p:ext>
            </p:extLst>
          </p:nvPr>
        </p:nvGraphicFramePr>
        <p:xfrm>
          <a:off x="5605462" y="8186389"/>
          <a:ext cx="1862138" cy="630936"/>
        </p:xfrm>
        <a:graphic>
          <a:graphicData uri="http://schemas.openxmlformats.org/drawingml/2006/table">
            <a:tbl>
              <a:tblPr/>
              <a:tblGrid>
                <a:gridCol w="1862138"/>
              </a:tblGrid>
              <a:tr h="119411">
                <a:tc>
                  <a:txBody>
                    <a:bodyPr/>
                    <a:lstStyle/>
                    <a:p>
                      <a:pPr marL="0" marR="0" algn="ctr">
                        <a:lnSpc>
                          <a:spcPct val="115000"/>
                        </a:lnSpc>
                        <a:spcBef>
                          <a:spcPts val="0"/>
                        </a:spcBef>
                        <a:spcAft>
                          <a:spcPts val="0"/>
                        </a:spcAft>
                      </a:pPr>
                      <a:r>
                        <a:rPr lang="en-US" sz="900" b="1" i="1" dirty="0" smtClean="0">
                          <a:solidFill>
                            <a:srgbClr val="000000"/>
                          </a:solidFill>
                          <a:latin typeface="Calibri"/>
                          <a:ea typeface="Times New Roman"/>
                          <a:cs typeface="Times New Roman"/>
                        </a:rPr>
                        <a:t>Toward   RI.5.1   </a:t>
                      </a:r>
                      <a:r>
                        <a:rPr lang="en-US" sz="900" b="1" i="1" dirty="0" smtClean="0">
                          <a:solidFill>
                            <a:srgbClr val="000000"/>
                          </a:solidFill>
                          <a:latin typeface="+mn-lt"/>
                          <a:ea typeface="Times New Roman"/>
                          <a:cs typeface="Times New Roman"/>
                        </a:rPr>
                        <a:t>DOK - 2  </a:t>
                      </a:r>
                      <a:r>
                        <a:rPr lang="en-US" sz="900" b="1" i="1" dirty="0" smtClean="0">
                          <a:solidFill>
                            <a:srgbClr val="000000"/>
                          </a:solidFill>
                          <a:latin typeface="Calibri"/>
                          <a:ea typeface="Times New Roman"/>
                          <a:cs typeface="Times New Roman"/>
                        </a:rPr>
                        <a:t>Cl</a:t>
                      </a:r>
                      <a:endParaRPr lang="en-US" sz="900" b="1" i="1" dirty="0">
                        <a:latin typeface="Calibri"/>
                        <a:ea typeface="Calibri"/>
                        <a:cs typeface="Times New Roman"/>
                      </a:endParaRPr>
                    </a:p>
                  </a:txBody>
                  <a:tcPr marL="32363" marR="3236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r h="454152">
                <a:tc>
                  <a:txBody>
                    <a:bodyPr/>
                    <a:lstStyle/>
                    <a:p>
                      <a:pPr marL="0" marR="0">
                        <a:lnSpc>
                          <a:spcPct val="115000"/>
                        </a:lnSpc>
                        <a:spcBef>
                          <a:spcPts val="0"/>
                        </a:spcBef>
                        <a:spcAft>
                          <a:spcPts val="1200"/>
                        </a:spcAft>
                      </a:pPr>
                      <a:r>
                        <a:rPr lang="en-US" sz="900" dirty="0" smtClean="0">
                          <a:solidFill>
                            <a:srgbClr val="000000"/>
                          </a:solidFill>
                          <a:latin typeface="+mn-lt"/>
                          <a:ea typeface="Times New Roman"/>
                          <a:cs typeface="Times New Roman"/>
                        </a:rPr>
                        <a:t>Quote accurately from the text when explaining what the text says to support answers or </a:t>
                      </a:r>
                      <a:r>
                        <a:rPr lang="en-US" sz="900" u="sng" dirty="0" smtClean="0">
                          <a:solidFill>
                            <a:srgbClr val="000000"/>
                          </a:solidFill>
                          <a:latin typeface="+mn-lt"/>
                          <a:ea typeface="Times New Roman"/>
                          <a:cs typeface="Times New Roman"/>
                        </a:rPr>
                        <a:t>inferences</a:t>
                      </a:r>
                      <a:r>
                        <a:rPr lang="en-US" sz="900" dirty="0" smtClean="0">
                          <a:solidFill>
                            <a:srgbClr val="000000"/>
                          </a:solidFill>
                          <a:latin typeface="+mn-lt"/>
                          <a:ea typeface="Times New Roman"/>
                          <a:cs typeface="Times New Roman"/>
                        </a:rPr>
                        <a:t>.</a:t>
                      </a:r>
                      <a:endParaRPr lang="en-US" sz="900" dirty="0">
                        <a:latin typeface="+mn-lt"/>
                        <a:ea typeface="Calibri"/>
                        <a:cs typeface="Times New Roman"/>
                      </a:endParaRPr>
                    </a:p>
                  </a:txBody>
                  <a:tcPr marR="3236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
        <p:nvSpPr>
          <p:cNvPr id="28" name="Oval 27"/>
          <p:cNvSpPr/>
          <p:nvPr/>
        </p:nvSpPr>
        <p:spPr>
          <a:xfrm>
            <a:off x="494581" y="586869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9" name="Oval 28"/>
          <p:cNvSpPr/>
          <p:nvPr/>
        </p:nvSpPr>
        <p:spPr>
          <a:xfrm>
            <a:off x="494581" y="6350032"/>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0" name="Oval 29"/>
          <p:cNvSpPr/>
          <p:nvPr/>
        </p:nvSpPr>
        <p:spPr>
          <a:xfrm>
            <a:off x="485775" y="67818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1" name="Oval 30"/>
          <p:cNvSpPr/>
          <p:nvPr/>
        </p:nvSpPr>
        <p:spPr>
          <a:xfrm>
            <a:off x="485775" y="73152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Tree>
    <p:extLst>
      <p:ext uri="{BB962C8B-B14F-4D97-AF65-F5344CB8AC3E}">
        <p14:creationId xmlns:p14="http://schemas.microsoft.com/office/powerpoint/2010/main" val="18365449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23</a:t>
            </a:fld>
            <a:endParaRPr lang="en-US" dirty="0"/>
          </a:p>
        </p:txBody>
      </p:sp>
      <p:cxnSp>
        <p:nvCxnSpPr>
          <p:cNvPr id="10" name="Straight Connector 9"/>
          <p:cNvCxnSpPr/>
          <p:nvPr/>
        </p:nvCxnSpPr>
        <p:spPr>
          <a:xfrm>
            <a:off x="457200" y="40386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838200" y="572267"/>
            <a:ext cx="6086475" cy="2241924"/>
          </a:xfrm>
          <a:prstGeom prst="rect">
            <a:avLst/>
          </a:prstGeom>
        </p:spPr>
        <p:txBody>
          <a:bodyPr wrap="square" lIns="101881" tIns="50941" rIns="101881" bIns="50941">
            <a:spAutoFit/>
          </a:bodyPr>
          <a:lstStyle/>
          <a:p>
            <a:pPr marL="240944" indent="-240944"/>
            <a:r>
              <a:rPr lang="en-US" sz="1700" b="1" dirty="0" smtClean="0">
                <a:latin typeface="Helvetica" pitchFamily="34" charset="0"/>
                <a:cs typeface="Helvetica" pitchFamily="34" charset="0"/>
              </a:rPr>
              <a:t>11. </a:t>
            </a:r>
            <a:r>
              <a:rPr lang="en-US" sz="1700" b="1" dirty="0">
                <a:latin typeface="Helvetica" pitchFamily="34" charset="0"/>
                <a:cs typeface="Helvetica" pitchFamily="34" charset="0"/>
              </a:rPr>
              <a:t>An alternate title for this reading passage might be</a:t>
            </a:r>
            <a:r>
              <a:rPr lang="en-US" sz="1700" dirty="0">
                <a:latin typeface="Helvetica" pitchFamily="34" charset="0"/>
                <a:cs typeface="Helvetica" pitchFamily="34" charset="0"/>
              </a:rPr>
              <a:t>: </a:t>
            </a:r>
          </a:p>
          <a:p>
            <a:pPr marL="240944" indent="-240944"/>
            <a:endParaRPr lang="en-US" sz="1700" dirty="0">
              <a:latin typeface="Helvetica" pitchFamily="34" charset="0"/>
              <a:cs typeface="Helvetica" pitchFamily="34" charset="0"/>
            </a:endParaRPr>
          </a:p>
          <a:p>
            <a:pPr marL="744538" indent="-287338">
              <a:buFont typeface="+mj-lt"/>
              <a:buAutoNum type="alphaUcPeriod"/>
            </a:pPr>
            <a:r>
              <a:rPr lang="en-US" sz="1500" i="1" dirty="0">
                <a:latin typeface="Helvetica" pitchFamily="34" charset="0"/>
                <a:cs typeface="Helvetica" pitchFamily="34" charset="0"/>
              </a:rPr>
              <a:t>The Thinning Ozone </a:t>
            </a:r>
            <a:r>
              <a:rPr lang="en-US" sz="1500" i="1" dirty="0" smtClean="0">
                <a:latin typeface="Helvetica" pitchFamily="34" charset="0"/>
                <a:cs typeface="Helvetica" pitchFamily="34" charset="0"/>
              </a:rPr>
              <a:t>Layer</a:t>
            </a:r>
            <a:endParaRPr lang="en-US" sz="1500" dirty="0">
              <a:latin typeface="Helvetica" pitchFamily="34" charset="0"/>
              <a:cs typeface="Helvetica" pitchFamily="34" charset="0"/>
            </a:endParaRPr>
          </a:p>
          <a:p>
            <a:pPr marL="744538" indent="-287338">
              <a:buFont typeface="+mj-lt"/>
              <a:buAutoNum type="alphaUcPeriod"/>
            </a:pPr>
            <a:endParaRPr lang="en-US" sz="1500" dirty="0">
              <a:latin typeface="Helvetica" pitchFamily="34" charset="0"/>
              <a:cs typeface="Helvetica" pitchFamily="34" charset="0"/>
            </a:endParaRPr>
          </a:p>
          <a:p>
            <a:pPr marL="744538" indent="-287338">
              <a:buFont typeface="+mj-lt"/>
              <a:buAutoNum type="alphaUcPeriod"/>
            </a:pPr>
            <a:r>
              <a:rPr lang="en-US" sz="1500" i="1" dirty="0">
                <a:latin typeface="Helvetica" pitchFamily="34" charset="0"/>
                <a:cs typeface="Helvetica" pitchFamily="34" charset="0"/>
              </a:rPr>
              <a:t>Air Pressure and the </a:t>
            </a:r>
            <a:r>
              <a:rPr lang="en-US" sz="1500" i="1" dirty="0" smtClean="0">
                <a:latin typeface="Helvetica" pitchFamily="34" charset="0"/>
                <a:cs typeface="Helvetica" pitchFamily="34" charset="0"/>
              </a:rPr>
              <a:t>Atmosphere </a:t>
            </a:r>
            <a:endParaRPr lang="en-US" sz="1500" i="1" dirty="0">
              <a:latin typeface="Helvetica" pitchFamily="34" charset="0"/>
              <a:cs typeface="Helvetica" pitchFamily="34" charset="0"/>
            </a:endParaRPr>
          </a:p>
          <a:p>
            <a:pPr marL="744538" indent="-287338">
              <a:buFont typeface="+mj-lt"/>
              <a:buAutoNum type="alphaUcPeriod"/>
            </a:pPr>
            <a:endParaRPr lang="en-US" sz="1500" dirty="0">
              <a:latin typeface="Helvetica" pitchFamily="34" charset="0"/>
              <a:cs typeface="Helvetica" pitchFamily="34" charset="0"/>
            </a:endParaRPr>
          </a:p>
          <a:p>
            <a:pPr marL="744538" indent="-287338">
              <a:buFont typeface="+mj-lt"/>
              <a:buAutoNum type="alphaUcPeriod"/>
            </a:pPr>
            <a:r>
              <a:rPr lang="en-US" sz="1500" i="1" dirty="0">
                <a:latin typeface="Helvetica" pitchFamily="34" charset="0"/>
                <a:cs typeface="Helvetica" pitchFamily="34" charset="0"/>
              </a:rPr>
              <a:t>Weather Events and the </a:t>
            </a:r>
            <a:r>
              <a:rPr lang="en-US" sz="1500" i="1" dirty="0" smtClean="0">
                <a:latin typeface="Helvetica" pitchFamily="34" charset="0"/>
                <a:cs typeface="Helvetica" pitchFamily="34" charset="0"/>
              </a:rPr>
              <a:t>Atmosphere</a:t>
            </a:r>
            <a:endParaRPr lang="en-US" sz="1500" i="1" dirty="0">
              <a:latin typeface="Helvetica" pitchFamily="34" charset="0"/>
              <a:cs typeface="Helvetica" pitchFamily="34" charset="0"/>
            </a:endParaRPr>
          </a:p>
          <a:p>
            <a:pPr marL="744538" indent="-287338">
              <a:buFont typeface="+mj-lt"/>
              <a:buAutoNum type="alphaUcPeriod"/>
            </a:pPr>
            <a:endParaRPr lang="en-US" sz="1500" dirty="0">
              <a:latin typeface="Helvetica" pitchFamily="34" charset="0"/>
              <a:cs typeface="Helvetica" pitchFamily="34" charset="0"/>
            </a:endParaRPr>
          </a:p>
          <a:p>
            <a:pPr marL="744538" indent="-287338">
              <a:buFont typeface="+mj-lt"/>
              <a:buAutoNum type="alphaUcPeriod"/>
            </a:pPr>
            <a:r>
              <a:rPr lang="en-US" sz="1500" i="1" dirty="0">
                <a:latin typeface="Helvetica" pitchFamily="34" charset="0"/>
                <a:cs typeface="Helvetica" pitchFamily="34" charset="0"/>
              </a:rPr>
              <a:t>The Many Layers of the Atmosphere</a:t>
            </a:r>
            <a:r>
              <a:rPr lang="en-US" sz="1500" dirty="0">
                <a:solidFill>
                  <a:srgbClr val="FF0000"/>
                </a:solidFill>
                <a:latin typeface="Helvetica" pitchFamily="34" charset="0"/>
                <a:cs typeface="Helvetica" pitchFamily="34" charset="0"/>
              </a:rPr>
              <a:t>.</a:t>
            </a:r>
            <a:r>
              <a:rPr lang="en-US" sz="1500" dirty="0">
                <a:latin typeface="Helvetica" pitchFamily="34" charset="0"/>
                <a:cs typeface="Helvetica" pitchFamily="34" charset="0"/>
              </a:rPr>
              <a:t> </a:t>
            </a:r>
          </a:p>
        </p:txBody>
      </p:sp>
      <p:graphicFrame>
        <p:nvGraphicFramePr>
          <p:cNvPr id="15" name="Table 14"/>
          <p:cNvGraphicFramePr>
            <a:graphicFrameLocks noGrp="1"/>
          </p:cNvGraphicFramePr>
          <p:nvPr>
            <p:extLst>
              <p:ext uri="{D42A27DB-BD31-4B8C-83A1-F6EECF244321}">
                <p14:modId xmlns:p14="http://schemas.microsoft.com/office/powerpoint/2010/main" val="3609312888"/>
              </p:ext>
            </p:extLst>
          </p:nvPr>
        </p:nvGraphicFramePr>
        <p:xfrm>
          <a:off x="5476875" y="3262087"/>
          <a:ext cx="1457325" cy="480984"/>
        </p:xfrm>
        <a:graphic>
          <a:graphicData uri="http://schemas.openxmlformats.org/drawingml/2006/table">
            <a:tbl>
              <a:tblPr/>
              <a:tblGrid>
                <a:gridCol w="1457325"/>
              </a:tblGrid>
              <a:tr h="90713">
                <a:tc>
                  <a:txBody>
                    <a:bodyPr/>
                    <a:lstStyle/>
                    <a:p>
                      <a:pPr marL="0" marR="0" algn="ctr">
                        <a:lnSpc>
                          <a:spcPct val="115000"/>
                        </a:lnSpc>
                        <a:spcBef>
                          <a:spcPts val="0"/>
                        </a:spcBef>
                        <a:spcAft>
                          <a:spcPts val="0"/>
                        </a:spcAft>
                      </a:pPr>
                      <a:r>
                        <a:rPr lang="en-US" sz="900" b="1" i="1" dirty="0" smtClean="0">
                          <a:latin typeface="Calibri"/>
                          <a:ea typeface="Calibri"/>
                          <a:cs typeface="Times New Roman"/>
                        </a:rPr>
                        <a:t>Toward  RI.5.2    </a:t>
                      </a:r>
                      <a:r>
                        <a:rPr lang="en-US" sz="900" b="1" i="1" dirty="0" smtClean="0">
                          <a:solidFill>
                            <a:srgbClr val="000000"/>
                          </a:solidFill>
                          <a:latin typeface="+mn-lt"/>
                          <a:ea typeface="Times New Roman"/>
                          <a:cs typeface="Times New Roman"/>
                        </a:rPr>
                        <a:t>DOK - 2 </a:t>
                      </a:r>
                      <a:r>
                        <a:rPr lang="en-US" sz="900" b="1" i="1" dirty="0" smtClean="0">
                          <a:latin typeface="Calibri"/>
                          <a:ea typeface="Calibri"/>
                          <a:cs typeface="Times New Roman"/>
                        </a:rPr>
                        <a:t>Ci     </a:t>
                      </a:r>
                      <a:endParaRPr lang="en-US" sz="900" b="1" i="1" dirty="0">
                        <a:latin typeface="Calibri"/>
                        <a:ea typeface="Calibri"/>
                        <a:cs typeface="Times New Roman"/>
                      </a:endParaRP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r h="323250">
                <a:tc>
                  <a:txBody>
                    <a:bodyPr/>
                    <a:lstStyle/>
                    <a:p>
                      <a:pPr marL="0" marR="0" algn="l">
                        <a:lnSpc>
                          <a:spcPct val="115000"/>
                        </a:lnSpc>
                        <a:spcBef>
                          <a:spcPts val="0"/>
                        </a:spcBef>
                        <a:spcAft>
                          <a:spcPts val="0"/>
                        </a:spcAft>
                      </a:pPr>
                      <a:r>
                        <a:rPr lang="en-US" sz="900" dirty="0" smtClean="0">
                          <a:solidFill>
                            <a:srgbClr val="000000"/>
                          </a:solidFill>
                          <a:latin typeface="+mn-lt"/>
                          <a:ea typeface="Times New Roman"/>
                          <a:cs typeface="Times New Roman"/>
                        </a:rPr>
                        <a:t>Summarize the key details of a text.</a:t>
                      </a:r>
                      <a:endParaRPr lang="en-US" sz="900" dirty="0">
                        <a:latin typeface="+mn-lt"/>
                        <a:ea typeface="Calibri"/>
                        <a:cs typeface="Times New Roman"/>
                      </a:endParaRPr>
                    </a:p>
                  </a:txBody>
                  <a:tcPr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
        <p:nvSpPr>
          <p:cNvPr id="21" name="Oval 20"/>
          <p:cNvSpPr/>
          <p:nvPr/>
        </p:nvSpPr>
        <p:spPr>
          <a:xfrm>
            <a:off x="997053" y="1132979"/>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2" name="Oval 21"/>
          <p:cNvSpPr/>
          <p:nvPr/>
        </p:nvSpPr>
        <p:spPr>
          <a:xfrm>
            <a:off x="997053" y="159174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3" name="Oval 22"/>
          <p:cNvSpPr/>
          <p:nvPr/>
        </p:nvSpPr>
        <p:spPr>
          <a:xfrm>
            <a:off x="997053" y="207221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4" name="Oval 23"/>
          <p:cNvSpPr/>
          <p:nvPr/>
        </p:nvSpPr>
        <p:spPr>
          <a:xfrm>
            <a:off x="997053" y="2526899"/>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0" name="Rectangle 29"/>
          <p:cNvSpPr/>
          <p:nvPr/>
        </p:nvSpPr>
        <p:spPr>
          <a:xfrm>
            <a:off x="633412" y="4419600"/>
            <a:ext cx="6072188" cy="4119361"/>
          </a:xfrm>
          <a:prstGeom prst="rect">
            <a:avLst/>
          </a:prstGeom>
        </p:spPr>
        <p:txBody>
          <a:bodyPr wrap="square" lIns="101881" tIns="50941" rIns="101881" bIns="50941">
            <a:spAutoFit/>
          </a:bodyPr>
          <a:lstStyle/>
          <a:p>
            <a:pPr marL="465138" indent="-465138">
              <a:tabLst>
                <a:tab pos="0" algn="l"/>
              </a:tabLst>
            </a:pPr>
            <a:r>
              <a:rPr lang="en-US" sz="1700" b="1" dirty="0" smtClean="0">
                <a:latin typeface="Helvetica" pitchFamily="34" charset="0"/>
                <a:cs typeface="Helvetica" pitchFamily="34" charset="0"/>
              </a:rPr>
              <a:t>12.   Which </a:t>
            </a:r>
            <a:r>
              <a:rPr lang="en-US" sz="1700" b="1" dirty="0">
                <a:latin typeface="Helvetica" pitchFamily="34" charset="0"/>
                <a:cs typeface="Helvetica" pitchFamily="34" charset="0"/>
              </a:rPr>
              <a:t>of the following group of statements identify </a:t>
            </a:r>
            <a:r>
              <a:rPr lang="en-US" sz="1700" b="1" dirty="0" smtClean="0">
                <a:latin typeface="Helvetica" pitchFamily="34" charset="0"/>
                <a:cs typeface="Helvetica" pitchFamily="34" charset="0"/>
              </a:rPr>
              <a:t>        two </a:t>
            </a:r>
            <a:r>
              <a:rPr lang="en-US" sz="1700" b="1" dirty="0">
                <a:latin typeface="Helvetica" pitchFamily="34" charset="0"/>
                <a:cs typeface="Helvetica" pitchFamily="34" charset="0"/>
              </a:rPr>
              <a:t>main ideas of the passage</a:t>
            </a:r>
            <a:r>
              <a:rPr lang="en-US" sz="1700" dirty="0">
                <a:latin typeface="Helvetica" pitchFamily="34" charset="0"/>
                <a:cs typeface="Helvetica" pitchFamily="34" charset="0"/>
              </a:rPr>
              <a:t>?</a:t>
            </a:r>
          </a:p>
          <a:p>
            <a:endParaRPr lang="en-US" sz="1900" dirty="0">
              <a:latin typeface="Helvetica" pitchFamily="34" charset="0"/>
              <a:cs typeface="Helvetica" pitchFamily="34" charset="0"/>
            </a:endParaRPr>
          </a:p>
          <a:p>
            <a:pPr marL="724507" indent="-361417">
              <a:buFont typeface="+mj-lt"/>
              <a:buAutoNum type="alphaUcPeriod"/>
            </a:pPr>
            <a:r>
              <a:rPr lang="en-US" sz="1600" dirty="0">
                <a:latin typeface="Helvetica" pitchFamily="34" charset="0"/>
                <a:cs typeface="Helvetica" pitchFamily="34" charset="0"/>
              </a:rPr>
              <a:t>Now, more harmful rays reach the Earth. </a:t>
            </a:r>
            <a:r>
              <a:rPr lang="en-US" sz="1600" dirty="0" smtClean="0">
                <a:latin typeface="Helvetica" pitchFamily="34" charset="0"/>
                <a:cs typeface="Helvetica" pitchFamily="34" charset="0"/>
              </a:rPr>
              <a:t>To </a:t>
            </a:r>
            <a:r>
              <a:rPr lang="en-US" sz="1600" dirty="0">
                <a:latin typeface="Helvetica" pitchFamily="34" charset="0"/>
                <a:cs typeface="Helvetica" pitchFamily="34" charset="0"/>
              </a:rPr>
              <a:t>protect our skin from rays we must wear sun block.</a:t>
            </a:r>
          </a:p>
          <a:p>
            <a:pPr marL="724507" indent="-361417"/>
            <a:r>
              <a:rPr lang="en-US" sz="1600" dirty="0">
                <a:latin typeface="Helvetica" pitchFamily="34" charset="0"/>
                <a:cs typeface="Helvetica" pitchFamily="34" charset="0"/>
              </a:rPr>
              <a:t> </a:t>
            </a:r>
          </a:p>
          <a:p>
            <a:pPr marL="724507" indent="-361417">
              <a:buFont typeface="+mj-lt"/>
              <a:buAutoNum type="alphaUcPeriod" startAt="2"/>
            </a:pPr>
            <a:r>
              <a:rPr lang="en-US" sz="1600" dirty="0">
                <a:latin typeface="Helvetica" pitchFamily="34" charset="0"/>
                <a:cs typeface="Helvetica" pitchFamily="34" charset="0"/>
              </a:rPr>
              <a:t>Without the </a:t>
            </a:r>
            <a:r>
              <a:rPr lang="en-US" sz="1600" dirty="0" smtClean="0">
                <a:latin typeface="Helvetica" pitchFamily="34" charset="0"/>
                <a:cs typeface="Helvetica" pitchFamily="34" charset="0"/>
              </a:rPr>
              <a:t>atmosphere, </a:t>
            </a:r>
            <a:r>
              <a:rPr lang="en-US" sz="1600" dirty="0">
                <a:latin typeface="Helvetica" pitchFamily="34" charset="0"/>
                <a:cs typeface="Helvetica" pitchFamily="34" charset="0"/>
              </a:rPr>
              <a:t>life as we know it could not exist on the  Earth. </a:t>
            </a:r>
            <a:r>
              <a:rPr lang="en-US" sz="1600" dirty="0" smtClean="0">
                <a:latin typeface="Helvetica" pitchFamily="34" charset="0"/>
                <a:cs typeface="Helvetica" pitchFamily="34" charset="0"/>
              </a:rPr>
              <a:t>There </a:t>
            </a:r>
            <a:r>
              <a:rPr lang="en-US" sz="1600" dirty="0">
                <a:latin typeface="Helvetica" pitchFamily="34" charset="0"/>
                <a:cs typeface="Helvetica" pitchFamily="34" charset="0"/>
              </a:rPr>
              <a:t>are four layers of atmosphere surrounding Earth.</a:t>
            </a:r>
          </a:p>
          <a:p>
            <a:pPr marL="724507" indent="-361417">
              <a:buFont typeface="+mj-lt"/>
              <a:buAutoNum type="alphaUcPeriod" startAt="2"/>
            </a:pPr>
            <a:endParaRPr lang="en-US" sz="1600" dirty="0">
              <a:latin typeface="Helvetica" pitchFamily="34" charset="0"/>
              <a:cs typeface="Helvetica" pitchFamily="34" charset="0"/>
            </a:endParaRPr>
          </a:p>
          <a:p>
            <a:pPr marL="724507" indent="-361417">
              <a:buFont typeface="+mj-lt"/>
              <a:buAutoNum type="alphaUcPeriod" startAt="2"/>
            </a:pPr>
            <a:r>
              <a:rPr lang="en-US" sz="1600" dirty="0">
                <a:latin typeface="Helvetica" pitchFamily="34" charset="0"/>
                <a:cs typeface="Helvetica" pitchFamily="34" charset="0"/>
              </a:rPr>
              <a:t>There is less ozone for humans </a:t>
            </a:r>
            <a:r>
              <a:rPr lang="en-US" sz="1600" dirty="0" smtClean="0">
                <a:latin typeface="Helvetica" pitchFamily="34" charset="0"/>
                <a:cs typeface="Helvetica" pitchFamily="34" charset="0"/>
              </a:rPr>
              <a:t>to </a:t>
            </a:r>
            <a:r>
              <a:rPr lang="en-US" sz="1600" dirty="0">
                <a:latin typeface="Helvetica" pitchFamily="34" charset="0"/>
                <a:cs typeface="Helvetica" pitchFamily="34" charset="0"/>
              </a:rPr>
              <a:t>breathe. </a:t>
            </a:r>
            <a:r>
              <a:rPr lang="en-US" sz="1600" dirty="0" smtClean="0">
                <a:latin typeface="Helvetica" pitchFamily="34" charset="0"/>
                <a:cs typeface="Helvetica" pitchFamily="34" charset="0"/>
              </a:rPr>
              <a:t>The </a:t>
            </a:r>
            <a:r>
              <a:rPr lang="en-US" sz="1600" dirty="0">
                <a:latin typeface="Helvetica" pitchFamily="34" charset="0"/>
                <a:cs typeface="Helvetica" pitchFamily="34" charset="0"/>
              </a:rPr>
              <a:t>thinning ozone layer is increasing the air pressure on humans.</a:t>
            </a:r>
          </a:p>
          <a:p>
            <a:pPr marL="724507" indent="-361417">
              <a:buFont typeface="+mj-lt"/>
              <a:buAutoNum type="alphaUcPeriod" startAt="2"/>
            </a:pPr>
            <a:endParaRPr lang="en-US" sz="1600" dirty="0">
              <a:latin typeface="Helvetica" pitchFamily="34" charset="0"/>
              <a:cs typeface="Helvetica" pitchFamily="34" charset="0"/>
            </a:endParaRPr>
          </a:p>
          <a:p>
            <a:pPr marL="724507" indent="-361417">
              <a:buFont typeface="+mj-lt"/>
              <a:buAutoNum type="alphaUcPeriod" startAt="2"/>
            </a:pPr>
            <a:r>
              <a:rPr lang="en-US" sz="1600" dirty="0">
                <a:latin typeface="Helvetica" pitchFamily="34" charset="0"/>
                <a:cs typeface="Helvetica" pitchFamily="34" charset="0"/>
              </a:rPr>
              <a:t>Air temperature and air pressure are not the same all the way up through the t</a:t>
            </a:r>
            <a:r>
              <a:rPr lang="en-US" sz="1600" dirty="0" smtClean="0">
                <a:latin typeface="Helvetica" pitchFamily="34" charset="0"/>
                <a:cs typeface="Helvetica" pitchFamily="34" charset="0"/>
              </a:rPr>
              <a:t>roposphere</a:t>
            </a:r>
            <a:r>
              <a:rPr lang="en-US" sz="1600" dirty="0">
                <a:latin typeface="Helvetica" pitchFamily="34" charset="0"/>
                <a:cs typeface="Helvetica" pitchFamily="34" charset="0"/>
              </a:rPr>
              <a:t>. As altitude increases, air temperature and air pressure </a:t>
            </a:r>
            <a:r>
              <a:rPr lang="en-US" sz="1600" dirty="0" smtClean="0">
                <a:latin typeface="Helvetica" pitchFamily="34" charset="0"/>
                <a:cs typeface="Helvetica" pitchFamily="34" charset="0"/>
              </a:rPr>
              <a:t>decrease</a:t>
            </a:r>
            <a:r>
              <a:rPr lang="en-US" sz="1600" strike="sngStrike" dirty="0" smtClean="0">
                <a:latin typeface="Helvetica" pitchFamily="34" charset="0"/>
                <a:cs typeface="Helvetica" pitchFamily="34" charset="0"/>
              </a:rPr>
              <a:t>.</a:t>
            </a:r>
            <a:endParaRPr lang="en-US" sz="1600" strike="sngStrike" dirty="0">
              <a:latin typeface="Helvetica" pitchFamily="34" charset="0"/>
              <a:cs typeface="Helvetica" pitchFamily="34" charset="0"/>
            </a:endParaRPr>
          </a:p>
        </p:txBody>
      </p:sp>
      <p:graphicFrame>
        <p:nvGraphicFramePr>
          <p:cNvPr id="31" name="Table 30"/>
          <p:cNvGraphicFramePr>
            <a:graphicFrameLocks noGrp="1"/>
          </p:cNvGraphicFramePr>
          <p:nvPr>
            <p:extLst>
              <p:ext uri="{D42A27DB-BD31-4B8C-83A1-F6EECF244321}">
                <p14:modId xmlns:p14="http://schemas.microsoft.com/office/powerpoint/2010/main" val="289367966"/>
              </p:ext>
            </p:extLst>
          </p:nvPr>
        </p:nvGraphicFramePr>
        <p:xfrm>
          <a:off x="5486400" y="8839200"/>
          <a:ext cx="1371600" cy="473202"/>
        </p:xfrm>
        <a:graphic>
          <a:graphicData uri="http://schemas.openxmlformats.org/drawingml/2006/table">
            <a:tbl>
              <a:tblPr/>
              <a:tblGrid>
                <a:gridCol w="1371600"/>
              </a:tblGrid>
              <a:tr h="0">
                <a:tc>
                  <a:txBody>
                    <a:bodyPr/>
                    <a:lstStyle/>
                    <a:p>
                      <a:pPr marL="0" marR="0" algn="l">
                        <a:lnSpc>
                          <a:spcPct val="115000"/>
                        </a:lnSpc>
                        <a:spcBef>
                          <a:spcPts val="0"/>
                        </a:spcBef>
                        <a:spcAft>
                          <a:spcPts val="0"/>
                        </a:spcAft>
                      </a:pPr>
                      <a:r>
                        <a:rPr lang="en-US" sz="900" b="1" i="1" dirty="0" smtClean="0">
                          <a:solidFill>
                            <a:srgbClr val="000000"/>
                          </a:solidFill>
                          <a:latin typeface="Calibri"/>
                          <a:ea typeface="Times New Roman"/>
                          <a:cs typeface="Times New Roman"/>
                        </a:rPr>
                        <a:t>Toward RI.5.2   </a:t>
                      </a:r>
                      <a:r>
                        <a:rPr lang="en-US" sz="900" b="1" i="1" dirty="0" smtClean="0">
                          <a:solidFill>
                            <a:srgbClr val="000000"/>
                          </a:solidFill>
                          <a:latin typeface="+mn-lt"/>
                          <a:ea typeface="Times New Roman"/>
                          <a:cs typeface="Times New Roman"/>
                        </a:rPr>
                        <a:t>DOK - 2 Ck</a:t>
                      </a:r>
                      <a:endParaRPr lang="en-US" sz="900" b="1" i="1"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r h="170815">
                <a:tc>
                  <a:txBody>
                    <a:bodyPr/>
                    <a:lstStyle/>
                    <a:p>
                      <a:pPr marL="0" marR="0" indent="0" algn="l" defTabSz="966612" rtl="0" eaLnBrk="1" fontAlgn="auto" latinLnBrk="0" hangingPunct="1">
                        <a:lnSpc>
                          <a:spcPct val="115000"/>
                        </a:lnSpc>
                        <a:spcBef>
                          <a:spcPts val="0"/>
                        </a:spcBef>
                        <a:spcAft>
                          <a:spcPts val="0"/>
                        </a:spcAft>
                        <a:buClrTx/>
                        <a:buSzTx/>
                        <a:buFontTx/>
                        <a:buNone/>
                        <a:tabLst/>
                        <a:defRPr/>
                      </a:pPr>
                      <a:r>
                        <a:rPr lang="en-US" sz="900" dirty="0" smtClean="0">
                          <a:solidFill>
                            <a:srgbClr val="000000"/>
                          </a:solidFill>
                          <a:latin typeface="+mn-lt"/>
                          <a:ea typeface="Times New Roman"/>
                          <a:cs typeface="Times New Roman"/>
                        </a:rPr>
                        <a:t>Identify two main ideas in a text.</a:t>
                      </a:r>
                      <a:endParaRPr lang="en-US" sz="900" dirty="0" smtClean="0">
                        <a:latin typeface="+mn-lt"/>
                        <a:ea typeface="Calibri"/>
                        <a:cs typeface="Times New Roman"/>
                      </a:endParaRPr>
                    </a:p>
                  </a:txBody>
                  <a:tcPr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
        <p:nvSpPr>
          <p:cNvPr id="32" name="Oval 31"/>
          <p:cNvSpPr/>
          <p:nvPr/>
        </p:nvSpPr>
        <p:spPr>
          <a:xfrm>
            <a:off x="795337" y="5304969"/>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3" name="Oval 32"/>
          <p:cNvSpPr/>
          <p:nvPr/>
        </p:nvSpPr>
        <p:spPr>
          <a:xfrm>
            <a:off x="795337" y="5961223"/>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4" name="Oval 33"/>
          <p:cNvSpPr/>
          <p:nvPr/>
        </p:nvSpPr>
        <p:spPr>
          <a:xfrm>
            <a:off x="799541" y="697152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5" name="Oval 34"/>
          <p:cNvSpPr/>
          <p:nvPr/>
        </p:nvSpPr>
        <p:spPr>
          <a:xfrm>
            <a:off x="805063" y="7955629"/>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Tree>
    <p:extLst>
      <p:ext uri="{BB962C8B-B14F-4D97-AF65-F5344CB8AC3E}">
        <p14:creationId xmlns:p14="http://schemas.microsoft.com/office/powerpoint/2010/main" val="10852968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24</a:t>
            </a:fld>
            <a:endParaRPr lang="en-US" dirty="0"/>
          </a:p>
        </p:txBody>
      </p:sp>
      <p:cxnSp>
        <p:nvCxnSpPr>
          <p:cNvPr id="10" name="Straight Connector 9"/>
          <p:cNvCxnSpPr/>
          <p:nvPr/>
        </p:nvCxnSpPr>
        <p:spPr>
          <a:xfrm>
            <a:off x="375292" y="48006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242888" y="665221"/>
            <a:ext cx="4371975" cy="2765144"/>
          </a:xfrm>
          <a:prstGeom prst="rect">
            <a:avLst/>
          </a:prstGeom>
          <a:solidFill>
            <a:schemeClr val="bg1"/>
          </a:solidFill>
        </p:spPr>
        <p:txBody>
          <a:bodyPr wrap="square" lIns="101881" tIns="50941" rIns="101881" bIns="50941">
            <a:spAutoFit/>
          </a:bodyPr>
          <a:lstStyle/>
          <a:p>
            <a:pPr marL="240944" indent="-240944"/>
            <a:r>
              <a:rPr lang="en-US" sz="1700" b="1" dirty="0" smtClean="0">
                <a:latin typeface="Helvetica" pitchFamily="34" charset="0"/>
                <a:cs typeface="Helvetica" pitchFamily="34" charset="0"/>
              </a:rPr>
              <a:t>13. </a:t>
            </a:r>
            <a:r>
              <a:rPr lang="en-US" sz="1700" b="1" dirty="0">
                <a:latin typeface="Helvetica" pitchFamily="34" charset="0"/>
                <a:cs typeface="Helvetica" pitchFamily="34" charset="0"/>
              </a:rPr>
              <a:t>Based on the diagram, which two layers of the atmosphere are closest to Earth?</a:t>
            </a:r>
          </a:p>
          <a:p>
            <a:pPr marL="361417" indent="-361417">
              <a:buFont typeface="+mj-lt"/>
              <a:buAutoNum type="alphaUcPeriod"/>
            </a:pPr>
            <a:endParaRPr lang="en-US" sz="1700" dirty="0">
              <a:latin typeface="Helvetica" pitchFamily="34" charset="0"/>
              <a:cs typeface="Helvetica" pitchFamily="34" charset="0"/>
            </a:endParaRPr>
          </a:p>
          <a:p>
            <a:pPr marL="721161" indent="-361417">
              <a:buFont typeface="+mj-lt"/>
              <a:buAutoNum type="alphaUcPeriod"/>
            </a:pPr>
            <a:r>
              <a:rPr lang="en-US" sz="1500" dirty="0">
                <a:latin typeface="Helvetica" pitchFamily="34" charset="0"/>
                <a:cs typeface="Helvetica" pitchFamily="34" charset="0"/>
              </a:rPr>
              <a:t>Troposphere and Mesophere</a:t>
            </a:r>
          </a:p>
          <a:p>
            <a:pPr marL="721161" indent="-361417">
              <a:buFont typeface="+mj-lt"/>
              <a:buAutoNum type="alphaUcPeriod"/>
            </a:pPr>
            <a:endParaRPr lang="en-US" sz="1500" dirty="0">
              <a:latin typeface="Helvetica" pitchFamily="34" charset="0"/>
              <a:cs typeface="Helvetica" pitchFamily="34" charset="0"/>
            </a:endParaRPr>
          </a:p>
          <a:p>
            <a:pPr marL="721161" indent="-361417">
              <a:buFont typeface="+mj-lt"/>
              <a:buAutoNum type="alphaUcPeriod"/>
            </a:pPr>
            <a:r>
              <a:rPr lang="en-US" sz="1500" dirty="0">
                <a:latin typeface="Helvetica" pitchFamily="34" charset="0"/>
                <a:cs typeface="Helvetica" pitchFamily="34" charset="0"/>
              </a:rPr>
              <a:t>Mesophere and Thermosphere</a:t>
            </a:r>
          </a:p>
          <a:p>
            <a:pPr marL="721161" indent="-361417">
              <a:buFont typeface="+mj-lt"/>
              <a:buAutoNum type="alphaUcPeriod"/>
            </a:pPr>
            <a:endParaRPr lang="en-US" sz="1500" dirty="0">
              <a:latin typeface="Helvetica" pitchFamily="34" charset="0"/>
              <a:cs typeface="Helvetica" pitchFamily="34" charset="0"/>
            </a:endParaRPr>
          </a:p>
          <a:p>
            <a:pPr marL="721161" indent="-361417">
              <a:buFont typeface="+mj-lt"/>
              <a:buAutoNum type="alphaUcPeriod"/>
            </a:pPr>
            <a:r>
              <a:rPr lang="en-US" sz="1500" dirty="0">
                <a:latin typeface="Helvetica" pitchFamily="34" charset="0"/>
                <a:cs typeface="Helvetica" pitchFamily="34" charset="0"/>
              </a:rPr>
              <a:t>Stratosphere and Mesophere</a:t>
            </a:r>
          </a:p>
          <a:p>
            <a:pPr marL="721161" indent="-361417">
              <a:buFont typeface="+mj-lt"/>
              <a:buAutoNum type="alphaUcPeriod"/>
            </a:pPr>
            <a:endParaRPr lang="en-US" sz="1500" dirty="0">
              <a:latin typeface="Helvetica" pitchFamily="34" charset="0"/>
              <a:cs typeface="Helvetica" pitchFamily="34" charset="0"/>
            </a:endParaRPr>
          </a:p>
          <a:p>
            <a:pPr marL="721161" indent="-361417">
              <a:buFont typeface="+mj-lt"/>
              <a:buAutoNum type="alphaUcPeriod"/>
            </a:pPr>
            <a:r>
              <a:rPr lang="en-US" sz="1500" dirty="0">
                <a:latin typeface="Helvetica" pitchFamily="34" charset="0"/>
                <a:cs typeface="Helvetica" pitchFamily="34" charset="0"/>
              </a:rPr>
              <a:t>Troposphere and Stratosphere</a:t>
            </a:r>
          </a:p>
        </p:txBody>
      </p:sp>
      <p:grpSp>
        <p:nvGrpSpPr>
          <p:cNvPr id="15" name="Group 14"/>
          <p:cNvGrpSpPr/>
          <p:nvPr/>
        </p:nvGrpSpPr>
        <p:grpSpPr>
          <a:xfrm>
            <a:off x="4776787" y="585393"/>
            <a:ext cx="2347913" cy="3831770"/>
            <a:chOff x="1905000" y="1101206"/>
            <a:chExt cx="3516775" cy="5212454"/>
          </a:xfrm>
          <a:scene3d>
            <a:camera prst="orthographicFront">
              <a:rot lat="0" lon="0" rev="0"/>
            </a:camera>
            <a:lightRig rig="contrasting" dir="t">
              <a:rot lat="0" lon="0" rev="1500000"/>
            </a:lightRig>
          </a:scene3d>
        </p:grpSpPr>
        <p:grpSp>
          <p:nvGrpSpPr>
            <p:cNvPr id="16" name="Group 11"/>
            <p:cNvGrpSpPr/>
            <p:nvPr/>
          </p:nvGrpSpPr>
          <p:grpSpPr>
            <a:xfrm>
              <a:off x="1905000" y="1101206"/>
              <a:ext cx="3516775" cy="1887268"/>
              <a:chOff x="5398625" y="5063606"/>
              <a:chExt cx="3516775" cy="1887268"/>
            </a:xfrm>
          </p:grpSpPr>
          <p:pic>
            <p:nvPicPr>
              <p:cNvPr id="22" name="Picture 1"/>
              <p:cNvPicPr>
                <a:picLocks noChangeAspect="1" noChangeArrowheads="1"/>
              </p:cNvPicPr>
              <p:nvPr/>
            </p:nvPicPr>
            <p:blipFill>
              <a:blip r:embed="rId2" cstate="print"/>
              <a:srcRect/>
              <a:stretch>
                <a:fillRect/>
              </a:stretch>
            </p:blipFill>
            <p:spPr bwMode="auto">
              <a:xfrm>
                <a:off x="5410199" y="5063606"/>
                <a:ext cx="3505201" cy="581024"/>
              </a:xfrm>
              <a:prstGeom prst="rect">
                <a:avLst/>
              </a:prstGeom>
              <a:noFill/>
              <a:ln w="9525">
                <a:solidFill>
                  <a:srgbClr val="0070C0"/>
                </a:solidFill>
                <a:miter lim="800000"/>
                <a:headEnd/>
                <a:tailEnd/>
              </a:ln>
              <a:effectLst>
                <a:outerShdw blurRad="149987" dist="250190" dir="8460000" algn="ctr">
                  <a:srgbClr val="000000">
                    <a:alpha val="28000"/>
                  </a:srgbClr>
                </a:outerShdw>
              </a:effectLst>
              <a:sp3d prstMaterial="metal">
                <a:bevelT w="88900" h="88900"/>
              </a:sp3d>
            </p:spPr>
          </p:pic>
          <p:pic>
            <p:nvPicPr>
              <p:cNvPr id="23" name="Picture 2"/>
              <p:cNvPicPr>
                <a:picLocks noChangeAspect="1" noChangeArrowheads="1"/>
              </p:cNvPicPr>
              <p:nvPr/>
            </p:nvPicPr>
            <p:blipFill>
              <a:blip r:embed="rId3" cstate="print"/>
              <a:srcRect/>
              <a:stretch>
                <a:fillRect/>
              </a:stretch>
            </p:blipFill>
            <p:spPr bwMode="auto">
              <a:xfrm>
                <a:off x="5410200" y="5687660"/>
                <a:ext cx="3505200" cy="581025"/>
              </a:xfrm>
              <a:prstGeom prst="rect">
                <a:avLst/>
              </a:prstGeom>
              <a:noFill/>
              <a:ln w="9525">
                <a:solidFill>
                  <a:srgbClr val="0070C0"/>
                </a:solidFill>
                <a:miter lim="800000"/>
                <a:headEnd/>
                <a:tailEnd/>
              </a:ln>
              <a:effectLst>
                <a:outerShdw blurRad="149987" dist="250190" dir="8460000" algn="ctr">
                  <a:srgbClr val="000000">
                    <a:alpha val="28000"/>
                  </a:srgbClr>
                </a:outerShdw>
              </a:effectLst>
              <a:sp3d prstMaterial="metal">
                <a:bevelT w="88900" h="88900"/>
              </a:sp3d>
            </p:spPr>
          </p:pic>
          <p:pic>
            <p:nvPicPr>
              <p:cNvPr id="24" name="Picture 3"/>
              <p:cNvPicPr>
                <a:picLocks noChangeAspect="1" noChangeArrowheads="1"/>
              </p:cNvPicPr>
              <p:nvPr/>
            </p:nvPicPr>
            <p:blipFill>
              <a:blip r:embed="rId4" cstate="print"/>
              <a:srcRect/>
              <a:stretch>
                <a:fillRect/>
              </a:stretch>
            </p:blipFill>
            <p:spPr bwMode="auto">
              <a:xfrm>
                <a:off x="5398625" y="6369850"/>
                <a:ext cx="3505201" cy="581024"/>
              </a:xfrm>
              <a:prstGeom prst="rect">
                <a:avLst/>
              </a:prstGeom>
              <a:noFill/>
              <a:ln w="9525">
                <a:solidFill>
                  <a:srgbClr val="0070C0"/>
                </a:solidFill>
                <a:miter lim="800000"/>
                <a:headEnd/>
                <a:tailEnd/>
              </a:ln>
              <a:effectLst>
                <a:outerShdw blurRad="149987" dist="250190" dir="8460000" algn="ctr">
                  <a:srgbClr val="000000">
                    <a:alpha val="28000"/>
                  </a:srgbClr>
                </a:outerShdw>
              </a:effectLst>
              <a:sp3d prstMaterial="metal">
                <a:bevelT w="88900" h="88900"/>
              </a:sp3d>
            </p:spPr>
          </p:pic>
        </p:grpSp>
        <p:pic>
          <p:nvPicPr>
            <p:cNvPr id="17" name="Picture 5"/>
            <p:cNvPicPr>
              <a:picLocks noChangeAspect="1" noChangeArrowheads="1"/>
            </p:cNvPicPr>
            <p:nvPr/>
          </p:nvPicPr>
          <p:blipFill>
            <a:blip r:embed="rId5" cstate="print"/>
            <a:srcRect/>
            <a:stretch>
              <a:fillRect/>
            </a:stretch>
          </p:blipFill>
          <p:spPr bwMode="auto">
            <a:xfrm>
              <a:off x="1905000" y="3794948"/>
              <a:ext cx="3505201" cy="581027"/>
            </a:xfrm>
            <a:prstGeom prst="rect">
              <a:avLst/>
            </a:prstGeom>
            <a:noFill/>
            <a:ln w="9525">
              <a:solidFill>
                <a:srgbClr val="0070C0"/>
              </a:solidFill>
              <a:miter lim="800000"/>
              <a:headEnd/>
              <a:tailEnd/>
            </a:ln>
            <a:effectLst>
              <a:outerShdw blurRad="149987" dist="250190" dir="8460000" algn="ctr">
                <a:srgbClr val="000000">
                  <a:alpha val="28000"/>
                </a:srgbClr>
              </a:outerShdw>
            </a:effectLst>
            <a:sp3d prstMaterial="metal">
              <a:bevelT w="88900" h="88900"/>
            </a:sp3d>
          </p:spPr>
        </p:pic>
        <p:pic>
          <p:nvPicPr>
            <p:cNvPr id="18" name="Picture 6"/>
            <p:cNvPicPr>
              <a:picLocks noChangeAspect="1" noChangeArrowheads="1"/>
            </p:cNvPicPr>
            <p:nvPr/>
          </p:nvPicPr>
          <p:blipFill>
            <a:blip r:embed="rId6" cstate="print"/>
            <a:srcRect/>
            <a:stretch>
              <a:fillRect/>
            </a:stretch>
          </p:blipFill>
          <p:spPr bwMode="auto">
            <a:xfrm>
              <a:off x="1905000" y="4467679"/>
              <a:ext cx="3505201" cy="581027"/>
            </a:xfrm>
            <a:prstGeom prst="rect">
              <a:avLst/>
            </a:prstGeom>
            <a:noFill/>
            <a:ln w="9525">
              <a:solidFill>
                <a:srgbClr val="0070C0"/>
              </a:solidFill>
              <a:miter lim="800000"/>
              <a:headEnd/>
              <a:tailEnd/>
            </a:ln>
            <a:effectLst>
              <a:outerShdw blurRad="149987" dist="250190" dir="8460000" algn="ctr">
                <a:srgbClr val="000000">
                  <a:alpha val="28000"/>
                </a:srgbClr>
              </a:outerShdw>
            </a:effectLst>
            <a:sp3d prstMaterial="metal">
              <a:bevelT w="88900" h="88900"/>
            </a:sp3d>
          </p:spPr>
        </p:pic>
        <p:pic>
          <p:nvPicPr>
            <p:cNvPr id="19" name="Picture 7"/>
            <p:cNvPicPr>
              <a:picLocks noChangeAspect="1" noChangeArrowheads="1"/>
            </p:cNvPicPr>
            <p:nvPr/>
          </p:nvPicPr>
          <p:blipFill>
            <a:blip r:embed="rId7" cstate="print"/>
            <a:srcRect/>
            <a:stretch>
              <a:fillRect/>
            </a:stretch>
          </p:blipFill>
          <p:spPr bwMode="auto">
            <a:xfrm>
              <a:off x="1905000" y="5114886"/>
              <a:ext cx="3505201" cy="581027"/>
            </a:xfrm>
            <a:prstGeom prst="rect">
              <a:avLst/>
            </a:prstGeom>
            <a:noFill/>
            <a:ln w="9525">
              <a:solidFill>
                <a:srgbClr val="0070C0"/>
              </a:solidFill>
              <a:miter lim="800000"/>
              <a:headEnd/>
              <a:tailEnd/>
            </a:ln>
            <a:effectLst>
              <a:outerShdw blurRad="149987" dist="250190" dir="8460000" algn="ctr">
                <a:srgbClr val="000000">
                  <a:alpha val="28000"/>
                </a:srgbClr>
              </a:outerShdw>
            </a:effectLst>
            <a:sp3d prstMaterial="metal">
              <a:bevelT w="88900" h="88900"/>
            </a:sp3d>
          </p:spPr>
        </p:pic>
        <p:pic>
          <p:nvPicPr>
            <p:cNvPr id="20" name="Picture 8"/>
            <p:cNvPicPr>
              <a:picLocks noChangeAspect="1" noChangeArrowheads="1"/>
            </p:cNvPicPr>
            <p:nvPr/>
          </p:nvPicPr>
          <p:blipFill>
            <a:blip r:embed="rId8" cstate="print"/>
            <a:srcRect/>
            <a:stretch>
              <a:fillRect/>
            </a:stretch>
          </p:blipFill>
          <p:spPr bwMode="auto">
            <a:xfrm>
              <a:off x="1916574" y="5742159"/>
              <a:ext cx="3505201" cy="571501"/>
            </a:xfrm>
            <a:prstGeom prst="rect">
              <a:avLst/>
            </a:prstGeom>
            <a:noFill/>
            <a:ln w="9525">
              <a:solidFill>
                <a:srgbClr val="0070C0"/>
              </a:solidFill>
              <a:miter lim="800000"/>
              <a:headEnd/>
              <a:tailEnd/>
            </a:ln>
            <a:effectLst>
              <a:outerShdw blurRad="149987" dist="250190" dir="8460000" algn="ctr">
                <a:srgbClr val="000000">
                  <a:alpha val="28000"/>
                </a:srgbClr>
              </a:outerShdw>
            </a:effectLst>
            <a:sp3d prstMaterial="metal">
              <a:bevelT w="88900" h="88900"/>
            </a:sp3d>
          </p:spPr>
        </p:pic>
        <p:pic>
          <p:nvPicPr>
            <p:cNvPr id="21" name="Picture 4"/>
            <p:cNvPicPr>
              <a:picLocks noChangeAspect="1" noChangeArrowheads="1"/>
            </p:cNvPicPr>
            <p:nvPr/>
          </p:nvPicPr>
          <p:blipFill>
            <a:blip r:embed="rId9" cstate="print"/>
            <a:srcRect/>
            <a:stretch>
              <a:fillRect/>
            </a:stretch>
          </p:blipFill>
          <p:spPr bwMode="auto">
            <a:xfrm>
              <a:off x="1905000" y="3126406"/>
              <a:ext cx="3505201" cy="581027"/>
            </a:xfrm>
            <a:prstGeom prst="rect">
              <a:avLst/>
            </a:prstGeom>
            <a:noFill/>
            <a:ln w="9525">
              <a:solidFill>
                <a:srgbClr val="0070C0"/>
              </a:solidFill>
              <a:miter lim="800000"/>
              <a:headEnd/>
              <a:tailEnd/>
            </a:ln>
            <a:effectLst>
              <a:outerShdw blurRad="149987" dist="250190" dir="8460000" algn="ctr">
                <a:srgbClr val="000000">
                  <a:alpha val="28000"/>
                </a:srgbClr>
              </a:outerShdw>
            </a:effectLst>
            <a:sp3d prstMaterial="metal">
              <a:bevelT w="88900" h="88900"/>
            </a:sp3d>
          </p:spPr>
        </p:pic>
      </p:grpSp>
      <p:graphicFrame>
        <p:nvGraphicFramePr>
          <p:cNvPr id="25" name="Table 24"/>
          <p:cNvGraphicFramePr>
            <a:graphicFrameLocks noGrp="1"/>
          </p:cNvGraphicFramePr>
          <p:nvPr>
            <p:extLst>
              <p:ext uri="{D42A27DB-BD31-4B8C-83A1-F6EECF244321}">
                <p14:modId xmlns:p14="http://schemas.microsoft.com/office/powerpoint/2010/main" val="3316264700"/>
              </p:ext>
            </p:extLst>
          </p:nvPr>
        </p:nvGraphicFramePr>
        <p:xfrm>
          <a:off x="441073" y="3668122"/>
          <a:ext cx="1847850" cy="903878"/>
        </p:xfrm>
        <a:graphic>
          <a:graphicData uri="http://schemas.openxmlformats.org/drawingml/2006/table">
            <a:tbl>
              <a:tblPr/>
              <a:tblGrid>
                <a:gridCol w="1847850"/>
              </a:tblGrid>
              <a:tr h="257048">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900" b="1" i="1" dirty="0" smtClean="0">
                          <a:latin typeface="+mn-lt"/>
                          <a:ea typeface="Calibri"/>
                          <a:cs typeface="Times New Roman"/>
                        </a:rPr>
                        <a:t>Toward   RI.5.3        </a:t>
                      </a:r>
                      <a:r>
                        <a:rPr lang="en-US" sz="900" b="1" i="1" dirty="0" smtClean="0">
                          <a:solidFill>
                            <a:srgbClr val="000000"/>
                          </a:solidFill>
                          <a:latin typeface="+mn-lt"/>
                          <a:ea typeface="Times New Roman"/>
                          <a:cs typeface="Times New Roman"/>
                        </a:rPr>
                        <a:t>DOK -2  </a:t>
                      </a:r>
                      <a:r>
                        <a:rPr lang="en-US" sz="900" b="1" i="1" dirty="0" smtClean="0">
                          <a:latin typeface="+mn-lt"/>
                          <a:ea typeface="Calibri"/>
                          <a:cs typeface="Times New Roman"/>
                        </a:rPr>
                        <a:t>Cl</a:t>
                      </a:r>
                    </a:p>
                  </a:txBody>
                  <a:tcPr marL="32363" marR="3236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r h="646830">
                <a:tc>
                  <a:txBody>
                    <a:bodyPr/>
                    <a:lstStyle/>
                    <a:p>
                      <a:pPr marL="0" marR="0" algn="l">
                        <a:lnSpc>
                          <a:spcPct val="115000"/>
                        </a:lnSpc>
                        <a:spcBef>
                          <a:spcPts val="0"/>
                        </a:spcBef>
                        <a:spcAft>
                          <a:spcPts val="1200"/>
                        </a:spcAft>
                      </a:pPr>
                      <a:r>
                        <a:rPr lang="en-US" sz="900" dirty="0" smtClean="0">
                          <a:solidFill>
                            <a:srgbClr val="000000"/>
                          </a:solidFill>
                          <a:latin typeface="+mn-lt"/>
                          <a:ea typeface="Times New Roman"/>
                          <a:cs typeface="Times New Roman"/>
                        </a:rPr>
                        <a:t>Locate information to support how </a:t>
                      </a:r>
                      <a:r>
                        <a:rPr lang="en-US" sz="900" b="1" u="sng" dirty="0" smtClean="0">
                          <a:solidFill>
                            <a:srgbClr val="000000"/>
                          </a:solidFill>
                          <a:latin typeface="+mn-lt"/>
                          <a:ea typeface="Times New Roman"/>
                          <a:cs typeface="Times New Roman"/>
                        </a:rPr>
                        <a:t>two</a:t>
                      </a:r>
                      <a:r>
                        <a:rPr lang="en-US" sz="900" dirty="0" smtClean="0">
                          <a:solidFill>
                            <a:srgbClr val="000000"/>
                          </a:solidFill>
                          <a:latin typeface="+mn-lt"/>
                          <a:ea typeface="Times New Roman"/>
                          <a:cs typeface="Times New Roman"/>
                        </a:rPr>
                        <a:t> individuals interact in a text (continue with events, ideas or </a:t>
                      </a:r>
                      <a:r>
                        <a:rPr lang="en-US" sz="900" b="1" u="sng" dirty="0" smtClean="0">
                          <a:solidFill>
                            <a:srgbClr val="000000"/>
                          </a:solidFill>
                          <a:latin typeface="+mn-lt"/>
                          <a:ea typeface="Times New Roman"/>
                          <a:cs typeface="Times New Roman"/>
                        </a:rPr>
                        <a:t>concepts</a:t>
                      </a:r>
                      <a:r>
                        <a:rPr lang="en-US" sz="900" dirty="0" smtClean="0">
                          <a:solidFill>
                            <a:srgbClr val="000000"/>
                          </a:solidFill>
                          <a:latin typeface="+mn-lt"/>
                          <a:ea typeface="Times New Roman"/>
                          <a:cs typeface="Times New Roman"/>
                        </a:rPr>
                        <a:t>).</a:t>
                      </a:r>
                      <a:endParaRPr lang="en-US" sz="900" dirty="0">
                        <a:latin typeface="+mn-lt"/>
                        <a:ea typeface="Calibri"/>
                        <a:cs typeface="Times New Roman"/>
                      </a:endParaRPr>
                    </a:p>
                  </a:txBody>
                  <a:tcPr marL="32363" marR="3236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
        <p:nvSpPr>
          <p:cNvPr id="31" name="Oval 30"/>
          <p:cNvSpPr/>
          <p:nvPr/>
        </p:nvSpPr>
        <p:spPr>
          <a:xfrm>
            <a:off x="375292" y="174545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2" name="Oval 31"/>
          <p:cNvSpPr/>
          <p:nvPr/>
        </p:nvSpPr>
        <p:spPr>
          <a:xfrm>
            <a:off x="374105" y="2252782"/>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3" name="Oval 32"/>
          <p:cNvSpPr/>
          <p:nvPr/>
        </p:nvSpPr>
        <p:spPr>
          <a:xfrm>
            <a:off x="374105" y="269961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4" name="Oval 33"/>
          <p:cNvSpPr/>
          <p:nvPr/>
        </p:nvSpPr>
        <p:spPr>
          <a:xfrm>
            <a:off x="374105" y="309876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5" name="Rectangle 34"/>
          <p:cNvSpPr/>
          <p:nvPr/>
        </p:nvSpPr>
        <p:spPr>
          <a:xfrm>
            <a:off x="757237" y="5334000"/>
            <a:ext cx="5643563" cy="2765144"/>
          </a:xfrm>
          <a:prstGeom prst="rect">
            <a:avLst/>
          </a:prstGeom>
          <a:solidFill>
            <a:schemeClr val="bg1"/>
          </a:solidFill>
        </p:spPr>
        <p:txBody>
          <a:bodyPr wrap="square" lIns="101881" tIns="50941" rIns="101881" bIns="50941">
            <a:spAutoFit/>
          </a:bodyPr>
          <a:lstStyle/>
          <a:p>
            <a:endParaRPr lang="en-US" sz="1700" dirty="0">
              <a:latin typeface="Helvetica" pitchFamily="34" charset="0"/>
              <a:cs typeface="Helvetica" pitchFamily="34" charset="0"/>
            </a:endParaRPr>
          </a:p>
          <a:p>
            <a:pPr marL="395288" indent="-395288"/>
            <a:r>
              <a:rPr lang="en-US" sz="1700" b="1" dirty="0" smtClean="0">
                <a:latin typeface="Helvetica" pitchFamily="34" charset="0"/>
                <a:cs typeface="Helvetica" pitchFamily="34" charset="0"/>
              </a:rPr>
              <a:t>14. </a:t>
            </a:r>
            <a:r>
              <a:rPr lang="en-US" sz="1700" b="1" dirty="0">
                <a:latin typeface="Helvetica" pitchFamily="34" charset="0"/>
                <a:cs typeface="Helvetica" pitchFamily="34" charset="0"/>
              </a:rPr>
              <a:t>Why is the air pressure greatest in the </a:t>
            </a:r>
            <a:r>
              <a:rPr lang="en-US" sz="1700" b="1" dirty="0" smtClean="0">
                <a:latin typeface="Helvetica" pitchFamily="34" charset="0"/>
                <a:cs typeface="Helvetica" pitchFamily="34" charset="0"/>
              </a:rPr>
              <a:t> Troposphere</a:t>
            </a:r>
            <a:r>
              <a:rPr lang="en-US" sz="1700" b="1" dirty="0">
                <a:latin typeface="Helvetica" pitchFamily="34" charset="0"/>
                <a:cs typeface="Helvetica" pitchFamily="34" charset="0"/>
              </a:rPr>
              <a:t>?</a:t>
            </a:r>
          </a:p>
          <a:p>
            <a:endParaRPr lang="en-US" sz="1700" dirty="0">
              <a:latin typeface="Helvetica" pitchFamily="34" charset="0"/>
              <a:cs typeface="Helvetica" pitchFamily="34" charset="0"/>
            </a:endParaRPr>
          </a:p>
          <a:p>
            <a:pPr marL="669290" indent="-361417">
              <a:buFont typeface="+mj-lt"/>
              <a:buAutoNum type="alphaUcPeriod"/>
            </a:pPr>
            <a:r>
              <a:rPr lang="en-US" sz="1500" dirty="0" smtClean="0">
                <a:latin typeface="Helvetica" pitchFamily="34" charset="0"/>
                <a:cs typeface="Helvetica" pitchFamily="34" charset="0"/>
              </a:rPr>
              <a:t>As altitude decreases, air pressure increases.</a:t>
            </a:r>
            <a:endParaRPr lang="en-US" sz="1500" strike="sngStrike" dirty="0">
              <a:latin typeface="Helvetica" pitchFamily="34" charset="0"/>
              <a:cs typeface="Helvetica" pitchFamily="34" charset="0"/>
            </a:endParaRPr>
          </a:p>
          <a:p>
            <a:pPr marL="669290" indent="-361417">
              <a:buFont typeface="+mj-lt"/>
              <a:buAutoNum type="alphaUcPeriod"/>
            </a:pPr>
            <a:endParaRPr lang="en-US" sz="1500" dirty="0">
              <a:latin typeface="Helvetica" pitchFamily="34" charset="0"/>
              <a:cs typeface="Helvetica" pitchFamily="34" charset="0"/>
            </a:endParaRPr>
          </a:p>
          <a:p>
            <a:pPr marL="669290" indent="-361417">
              <a:buFont typeface="+mj-lt"/>
              <a:buAutoNum type="alphaUcPeriod"/>
            </a:pPr>
            <a:r>
              <a:rPr lang="en-US" sz="1500" dirty="0">
                <a:latin typeface="Helvetica" pitchFamily="34" charset="0"/>
                <a:cs typeface="Helvetica" pitchFamily="34" charset="0"/>
              </a:rPr>
              <a:t>It contains half of the all the air in the atmosphere.</a:t>
            </a:r>
          </a:p>
          <a:p>
            <a:pPr marL="669290" indent="-361417">
              <a:buFont typeface="+mj-lt"/>
              <a:buAutoNum type="alphaUcPeriod"/>
            </a:pPr>
            <a:endParaRPr lang="en-US" sz="1500" dirty="0">
              <a:latin typeface="Helvetica" pitchFamily="34" charset="0"/>
              <a:cs typeface="Helvetica" pitchFamily="34" charset="0"/>
            </a:endParaRPr>
          </a:p>
          <a:p>
            <a:pPr marL="669290" indent="-361417">
              <a:buFont typeface="+mj-lt"/>
              <a:buAutoNum type="alphaUcPeriod"/>
            </a:pPr>
            <a:r>
              <a:rPr lang="en-US" sz="1500" dirty="0">
                <a:latin typeface="Helvetica" pitchFamily="34" charset="0"/>
                <a:cs typeface="Helvetica" pitchFamily="34" charset="0"/>
              </a:rPr>
              <a:t>The atmosphere is divided into layers.</a:t>
            </a:r>
          </a:p>
          <a:p>
            <a:pPr marL="669290" indent="-361417">
              <a:buFont typeface="+mj-lt"/>
              <a:buAutoNum type="alphaUcPeriod"/>
            </a:pPr>
            <a:endParaRPr lang="en-US" sz="1500" dirty="0">
              <a:latin typeface="Helvetica" pitchFamily="34" charset="0"/>
              <a:cs typeface="Helvetica" pitchFamily="34" charset="0"/>
            </a:endParaRPr>
          </a:p>
          <a:p>
            <a:pPr marL="669290" indent="-361417">
              <a:buFont typeface="+mj-lt"/>
              <a:buAutoNum type="alphaUcPeriod"/>
            </a:pPr>
            <a:r>
              <a:rPr lang="en-US" sz="1500" dirty="0" smtClean="0">
                <a:latin typeface="Helvetica" pitchFamily="34" charset="0"/>
                <a:cs typeface="Helvetica" pitchFamily="34" charset="0"/>
              </a:rPr>
              <a:t>The highest altitude has the highest pressure.</a:t>
            </a:r>
            <a:endParaRPr lang="en-US" sz="1500" dirty="0">
              <a:latin typeface="Helvetica" pitchFamily="34" charset="0"/>
              <a:cs typeface="Helvetica" pitchFamily="34" charset="0"/>
            </a:endParaRPr>
          </a:p>
        </p:txBody>
      </p:sp>
      <p:graphicFrame>
        <p:nvGraphicFramePr>
          <p:cNvPr id="36" name="Table 35"/>
          <p:cNvGraphicFramePr>
            <a:graphicFrameLocks noGrp="1"/>
          </p:cNvGraphicFramePr>
          <p:nvPr>
            <p:extLst>
              <p:ext uri="{D42A27DB-BD31-4B8C-83A1-F6EECF244321}">
                <p14:modId xmlns:p14="http://schemas.microsoft.com/office/powerpoint/2010/main" val="3061876146"/>
              </p:ext>
            </p:extLst>
          </p:nvPr>
        </p:nvGraphicFramePr>
        <p:xfrm>
          <a:off x="4953000" y="8458200"/>
          <a:ext cx="1700213" cy="630936"/>
        </p:xfrm>
        <a:graphic>
          <a:graphicData uri="http://schemas.openxmlformats.org/drawingml/2006/table">
            <a:tbl>
              <a:tblPr/>
              <a:tblGrid>
                <a:gridCol w="1700213"/>
              </a:tblGrid>
              <a:tr h="126479">
                <a:tc>
                  <a:txBody>
                    <a:bodyPr/>
                    <a:lstStyle/>
                    <a:p>
                      <a:pPr marL="0" marR="0" algn="ctr">
                        <a:lnSpc>
                          <a:spcPct val="115000"/>
                        </a:lnSpc>
                        <a:spcBef>
                          <a:spcPts val="0"/>
                        </a:spcBef>
                        <a:spcAft>
                          <a:spcPts val="0"/>
                        </a:spcAft>
                      </a:pPr>
                      <a:r>
                        <a:rPr lang="en-US" sz="900" b="1" i="1" dirty="0" smtClean="0">
                          <a:latin typeface="+mn-lt"/>
                          <a:ea typeface="Calibri"/>
                          <a:cs typeface="Times New Roman"/>
                        </a:rPr>
                        <a:t>Toward RI.5.3  </a:t>
                      </a:r>
                      <a:r>
                        <a:rPr lang="en-US" sz="900" b="1" i="1" dirty="0" smtClean="0">
                          <a:solidFill>
                            <a:srgbClr val="000000"/>
                          </a:solidFill>
                          <a:latin typeface="+mn-lt"/>
                          <a:ea typeface="Times New Roman"/>
                          <a:cs typeface="Times New Roman"/>
                        </a:rPr>
                        <a:t>DOK - 3 </a:t>
                      </a:r>
                      <a:r>
                        <a:rPr lang="en-US" sz="900" b="1" i="1" dirty="0" smtClean="0">
                          <a:latin typeface="+mn-lt"/>
                          <a:ea typeface="Calibri"/>
                          <a:cs typeface="Times New Roman"/>
                        </a:rPr>
                        <a:t>   Cu</a:t>
                      </a:r>
                      <a:endParaRPr lang="en-US" sz="900" b="1" i="1" dirty="0">
                        <a:latin typeface="+mn-lt"/>
                        <a:ea typeface="Calibri"/>
                        <a:cs typeface="Times New Roman"/>
                      </a:endParaRPr>
                    </a:p>
                  </a:txBody>
                  <a:tcPr marL="32363" marR="3236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r h="435216">
                <a:tc>
                  <a:txBody>
                    <a:bodyPr/>
                    <a:lstStyle/>
                    <a:p>
                      <a:pPr marL="0" marR="0" algn="l">
                        <a:lnSpc>
                          <a:spcPct val="115000"/>
                        </a:lnSpc>
                        <a:spcBef>
                          <a:spcPts val="0"/>
                        </a:spcBef>
                        <a:spcAft>
                          <a:spcPts val="1200"/>
                        </a:spcAft>
                      </a:pPr>
                      <a:r>
                        <a:rPr lang="en-US" sz="900" dirty="0" smtClean="0">
                          <a:solidFill>
                            <a:srgbClr val="000000"/>
                          </a:solidFill>
                          <a:latin typeface="+mn-lt"/>
                          <a:ea typeface="Times New Roman"/>
                          <a:cs typeface="Times New Roman"/>
                        </a:rPr>
                        <a:t>Explain the connection between two or more ideas in a scientific text.</a:t>
                      </a:r>
                      <a:endParaRPr lang="en-US" sz="900" dirty="0">
                        <a:latin typeface="+mn-lt"/>
                        <a:ea typeface="Calibri"/>
                        <a:cs typeface="Times New Roman"/>
                      </a:endParaRPr>
                    </a:p>
                  </a:txBody>
                  <a:tcPr marR="3236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
        <p:nvSpPr>
          <p:cNvPr id="37" name="Oval 36"/>
          <p:cNvSpPr/>
          <p:nvPr/>
        </p:nvSpPr>
        <p:spPr>
          <a:xfrm>
            <a:off x="821117" y="642587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8" name="Oval 37"/>
          <p:cNvSpPr/>
          <p:nvPr/>
        </p:nvSpPr>
        <p:spPr>
          <a:xfrm>
            <a:off x="821785" y="686043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9" name="Oval 38"/>
          <p:cNvSpPr/>
          <p:nvPr/>
        </p:nvSpPr>
        <p:spPr>
          <a:xfrm>
            <a:off x="821785" y="731383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40" name="Oval 39"/>
          <p:cNvSpPr/>
          <p:nvPr/>
        </p:nvSpPr>
        <p:spPr>
          <a:xfrm>
            <a:off x="821785" y="776723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Tree>
    <p:extLst>
      <p:ext uri="{BB962C8B-B14F-4D97-AF65-F5344CB8AC3E}">
        <p14:creationId xmlns:p14="http://schemas.microsoft.com/office/powerpoint/2010/main" val="10900612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25</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548010221"/>
              </p:ext>
            </p:extLst>
          </p:nvPr>
        </p:nvGraphicFramePr>
        <p:xfrm>
          <a:off x="242887" y="166900"/>
          <a:ext cx="7043738" cy="3719300"/>
        </p:xfrm>
        <a:graphic>
          <a:graphicData uri="http://schemas.openxmlformats.org/drawingml/2006/table">
            <a:tbl>
              <a:tblPr firstRow="1" bandRow="1">
                <a:tableStyleId>{5940675A-B579-460E-94D1-54222C63F5DA}</a:tableStyleId>
              </a:tblPr>
              <a:tblGrid>
                <a:gridCol w="7043738"/>
              </a:tblGrid>
              <a:tr h="754743">
                <a:tc>
                  <a:txBody>
                    <a:bodyPr/>
                    <a:lstStyle/>
                    <a:p>
                      <a:pPr marL="342900" indent="-342900">
                        <a:buNone/>
                      </a:pPr>
                      <a:r>
                        <a:rPr lang="en-US" sz="1600" b="1" dirty="0" smtClean="0">
                          <a:solidFill>
                            <a:schemeClr val="tx1"/>
                          </a:solidFill>
                        </a:rPr>
                        <a:t>15.  What are the two main ideas of this article?  Which key details in the article support these main ideas? (2 points)</a:t>
                      </a:r>
                    </a:p>
                    <a:p>
                      <a:pPr marL="342900" indent="-342900">
                        <a:buAutoNum type="alphaUcPeriod"/>
                      </a:pPr>
                      <a:endParaRPr lang="en-US" sz="1900" b="1" baseline="0" dirty="0" smtClean="0">
                        <a:solidFill>
                          <a:srgbClr val="002060"/>
                        </a:solidFill>
                      </a:endParaRPr>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8637">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7895">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7153">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45233874"/>
              </p:ext>
            </p:extLst>
          </p:nvPr>
        </p:nvGraphicFramePr>
        <p:xfrm>
          <a:off x="323850" y="5088550"/>
          <a:ext cx="7043738" cy="3598250"/>
        </p:xfrm>
        <a:graphic>
          <a:graphicData uri="http://schemas.openxmlformats.org/drawingml/2006/table">
            <a:tbl>
              <a:tblPr firstRow="1" bandRow="1">
                <a:tableStyleId>{5940675A-B579-460E-94D1-54222C63F5DA}</a:tableStyleId>
              </a:tblPr>
              <a:tblGrid>
                <a:gridCol w="7043738"/>
              </a:tblGrid>
              <a:tr h="758372">
                <a:tc>
                  <a:txBody>
                    <a:bodyPr/>
                    <a:lstStyle/>
                    <a:p>
                      <a:pPr marL="342900" indent="-342900">
                        <a:buFont typeface="+mj-lt"/>
                        <a:buNone/>
                      </a:pPr>
                      <a:r>
                        <a:rPr lang="en-US" sz="1600" b="1" dirty="0" smtClean="0">
                          <a:solidFill>
                            <a:schemeClr val="tx1"/>
                          </a:solidFill>
                        </a:rPr>
                        <a:t>16. How can people adjust to the different </a:t>
                      </a:r>
                      <a:r>
                        <a:rPr lang="en-US" sz="1600" b="1" strike="noStrike" dirty="0" smtClean="0">
                          <a:solidFill>
                            <a:schemeClr val="tx1"/>
                          </a:solidFill>
                        </a:rPr>
                        <a:t>effects </a:t>
                      </a:r>
                      <a:r>
                        <a:rPr lang="en-US" sz="1600" b="1" dirty="0" smtClean="0">
                          <a:solidFill>
                            <a:schemeClr val="tx1"/>
                          </a:solidFill>
                        </a:rPr>
                        <a:t>of the atmosphere?                    Use details and examples from the text to support your answer.  (3 points)</a:t>
                      </a:r>
                      <a:endParaRPr lang="en-US" sz="1600" b="1" baseline="0" dirty="0" smtClean="0">
                        <a:solidFill>
                          <a:schemeClr val="tx1"/>
                        </a:solidFill>
                      </a:endParaRPr>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endParaRPr lang="en-US" sz="1400" dirty="0" smtClean="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1658">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0916">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148">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148">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148">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6" name="Straight Connector 5"/>
          <p:cNvCxnSpPr/>
          <p:nvPr/>
        </p:nvCxnSpPr>
        <p:spPr>
          <a:xfrm>
            <a:off x="410117" y="4789715"/>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aphicFrame>
        <p:nvGraphicFramePr>
          <p:cNvPr id="2" name="Table 1"/>
          <p:cNvGraphicFramePr>
            <a:graphicFrameLocks noGrp="1"/>
          </p:cNvGraphicFramePr>
          <p:nvPr>
            <p:extLst>
              <p:ext uri="{D42A27DB-BD31-4B8C-83A1-F6EECF244321}">
                <p14:modId xmlns:p14="http://schemas.microsoft.com/office/powerpoint/2010/main" val="3955387796"/>
              </p:ext>
            </p:extLst>
          </p:nvPr>
        </p:nvGraphicFramePr>
        <p:xfrm>
          <a:off x="5638800" y="4114800"/>
          <a:ext cx="1600200" cy="567509"/>
        </p:xfrm>
        <a:graphic>
          <a:graphicData uri="http://schemas.openxmlformats.org/drawingml/2006/table">
            <a:tbl>
              <a:tblPr/>
              <a:tblGrid>
                <a:gridCol w="1600200"/>
              </a:tblGrid>
              <a:tr h="146885">
                <a:tc>
                  <a:txBody>
                    <a:bodyPr/>
                    <a:lstStyle/>
                    <a:p>
                      <a:pPr marL="0" marR="0" algn="ctr">
                        <a:lnSpc>
                          <a:spcPct val="115000"/>
                        </a:lnSpc>
                        <a:spcBef>
                          <a:spcPts val="0"/>
                        </a:spcBef>
                        <a:spcAft>
                          <a:spcPts val="0"/>
                        </a:spcAft>
                      </a:pPr>
                      <a:r>
                        <a:rPr lang="en-US" sz="800" b="1" i="1" dirty="0" smtClean="0">
                          <a:solidFill>
                            <a:srgbClr val="000000"/>
                          </a:solidFill>
                          <a:latin typeface="Calibri"/>
                          <a:ea typeface="Times New Roman"/>
                          <a:cs typeface="Times New Roman"/>
                        </a:rPr>
                        <a:t>Toward RI.5.2 DOK </a:t>
                      </a:r>
                      <a:r>
                        <a:rPr lang="en-US" sz="800" b="1" i="1" dirty="0">
                          <a:solidFill>
                            <a:srgbClr val="000000"/>
                          </a:solidFill>
                          <a:latin typeface="Calibri"/>
                          <a:ea typeface="Times New Roman"/>
                          <a:cs typeface="Times New Roman"/>
                        </a:rPr>
                        <a:t>2 - C</a:t>
                      </a:r>
                      <a:r>
                        <a:rPr lang="en-US" sz="800" i="1" dirty="0">
                          <a:solidFill>
                            <a:srgbClr val="000000"/>
                          </a:solidFill>
                          <a:latin typeface="Calibri"/>
                          <a:ea typeface="Times New Roman"/>
                          <a:cs typeface="Times New Roman"/>
                        </a:rPr>
                        <a:t>l</a:t>
                      </a:r>
                      <a:endParaRPr lang="en-US" sz="800" i="1" dirty="0">
                        <a:latin typeface="Calibri"/>
                        <a:ea typeface="Calibri"/>
                        <a:cs typeface="Times New Roman"/>
                      </a:endParaRPr>
                    </a:p>
                  </a:txBody>
                  <a:tcPr marL="32885" marR="32885"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r>
              <a:tr h="400241">
                <a:tc>
                  <a:txBody>
                    <a:bodyPr/>
                    <a:lstStyle/>
                    <a:p>
                      <a:pPr marL="0" marR="0" algn="l">
                        <a:lnSpc>
                          <a:spcPct val="115000"/>
                        </a:lnSpc>
                        <a:spcBef>
                          <a:spcPts val="0"/>
                        </a:spcBef>
                        <a:spcAft>
                          <a:spcPts val="0"/>
                        </a:spcAft>
                      </a:pPr>
                      <a:r>
                        <a:rPr lang="en-US" sz="800" dirty="0">
                          <a:solidFill>
                            <a:srgbClr val="000000"/>
                          </a:solidFill>
                          <a:latin typeface="Calibri"/>
                          <a:ea typeface="Times New Roman"/>
                          <a:cs typeface="Times New Roman"/>
                        </a:rPr>
                        <a:t>Locate and give examples of key details that support the identified two main ideas in a text.</a:t>
                      </a:r>
                      <a:endParaRPr lang="en-US" sz="800" dirty="0">
                        <a:latin typeface="Calibri"/>
                        <a:ea typeface="Calibri"/>
                        <a:cs typeface="Times New Roman"/>
                      </a:endParaRPr>
                    </a:p>
                  </a:txBody>
                  <a:tcPr marL="32885" marR="32885"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629027216"/>
              </p:ext>
            </p:extLst>
          </p:nvPr>
        </p:nvGraphicFramePr>
        <p:xfrm>
          <a:off x="5410200" y="8763000"/>
          <a:ext cx="1973262" cy="560832"/>
        </p:xfrm>
        <a:graphic>
          <a:graphicData uri="http://schemas.openxmlformats.org/drawingml/2006/table">
            <a:tbl>
              <a:tblPr/>
              <a:tblGrid>
                <a:gridCol w="1973262"/>
              </a:tblGrid>
              <a:tr h="96602">
                <a:tc>
                  <a:txBody>
                    <a:bodyPr/>
                    <a:lstStyle/>
                    <a:p>
                      <a:pPr marL="0" marR="0" algn="ctr">
                        <a:lnSpc>
                          <a:spcPct val="115000"/>
                        </a:lnSpc>
                        <a:spcBef>
                          <a:spcPts val="0"/>
                        </a:spcBef>
                        <a:spcAft>
                          <a:spcPts val="0"/>
                        </a:spcAft>
                      </a:pPr>
                      <a:r>
                        <a:rPr lang="en-US" sz="800" b="1" i="1" dirty="0" smtClean="0">
                          <a:solidFill>
                            <a:srgbClr val="000000"/>
                          </a:solidFill>
                          <a:latin typeface="Calibri"/>
                          <a:ea typeface="Times New Roman"/>
                          <a:cs typeface="Times New Roman"/>
                        </a:rPr>
                        <a:t>Toward DOK </a:t>
                      </a:r>
                      <a:r>
                        <a:rPr lang="en-US" sz="800" b="1" i="1" dirty="0">
                          <a:solidFill>
                            <a:srgbClr val="000000"/>
                          </a:solidFill>
                          <a:latin typeface="Calibri"/>
                          <a:ea typeface="Times New Roman"/>
                          <a:cs typeface="Times New Roman"/>
                        </a:rPr>
                        <a:t>3 - AN</a:t>
                      </a:r>
                      <a:r>
                        <a:rPr lang="en-US" sz="800" i="1" dirty="0">
                          <a:solidFill>
                            <a:srgbClr val="000000"/>
                          </a:solidFill>
                          <a:latin typeface="Calibri"/>
                          <a:ea typeface="Times New Roman"/>
                          <a:cs typeface="Times New Roman"/>
                        </a:rPr>
                        <a:t>z</a:t>
                      </a:r>
                      <a:endParaRPr lang="en-US" sz="800" i="1" dirty="0">
                        <a:latin typeface="Calibri"/>
                        <a:ea typeface="Calibri"/>
                        <a:cs typeface="Times New Roman"/>
                      </a:endParaRPr>
                    </a:p>
                  </a:txBody>
                  <a:tcPr marL="31983" marR="31983"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r>
              <a:tr h="351472">
                <a:tc>
                  <a:txBody>
                    <a:bodyPr/>
                    <a:lstStyle/>
                    <a:p>
                      <a:pPr marL="0" marR="0" algn="l">
                        <a:lnSpc>
                          <a:spcPct val="115000"/>
                        </a:lnSpc>
                        <a:spcBef>
                          <a:spcPts val="0"/>
                        </a:spcBef>
                        <a:spcAft>
                          <a:spcPts val="1200"/>
                        </a:spcAft>
                      </a:pPr>
                      <a:r>
                        <a:rPr lang="en-US" sz="800" dirty="0">
                          <a:solidFill>
                            <a:srgbClr val="000000"/>
                          </a:solidFill>
                          <a:latin typeface="Calibri"/>
                          <a:ea typeface="Times New Roman"/>
                          <a:cs typeface="Times New Roman"/>
                        </a:rPr>
                        <a:t>Using specific criteria from a text, analyze the interrelationships between and among concepts, ideas, events or individuals.</a:t>
                      </a:r>
                      <a:endParaRPr lang="en-US" sz="800" dirty="0">
                        <a:latin typeface="Calibri"/>
                        <a:ea typeface="Calibri"/>
                        <a:cs typeface="Times New Roman"/>
                      </a:endParaRPr>
                    </a:p>
                  </a:txBody>
                  <a:tcPr marL="31983" marR="31983"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bl>
          </a:graphicData>
        </a:graphic>
      </p:graphicFrame>
    </p:spTree>
    <p:extLst>
      <p:ext uri="{BB962C8B-B14F-4D97-AF65-F5344CB8AC3E}">
        <p14:creationId xmlns:p14="http://schemas.microsoft.com/office/powerpoint/2010/main" val="22863293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26</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248495459"/>
              </p:ext>
            </p:extLst>
          </p:nvPr>
        </p:nvGraphicFramePr>
        <p:xfrm>
          <a:off x="296863" y="387880"/>
          <a:ext cx="7043738" cy="5359346"/>
        </p:xfrm>
        <a:graphic>
          <a:graphicData uri="http://schemas.openxmlformats.org/drawingml/2006/table">
            <a:tbl>
              <a:tblPr firstRow="1" bandRow="1">
                <a:tableStyleId>{5940675A-B579-460E-94D1-54222C63F5DA}</a:tableStyleId>
              </a:tblPr>
              <a:tblGrid>
                <a:gridCol w="7043738"/>
              </a:tblGrid>
              <a:tr h="1257300">
                <a:tc>
                  <a:txBody>
                    <a:bodyPr/>
                    <a:lstStyle/>
                    <a:p>
                      <a:pPr marL="457200" indent="-457200">
                        <a:buAutoNum type="arabicPeriod" startAt="17"/>
                      </a:pPr>
                      <a:r>
                        <a:rPr lang="en-US" sz="1400" b="1" dirty="0" smtClean="0">
                          <a:latin typeface="Helvetica" panose="020B0604020202020204" pitchFamily="34" charset="0"/>
                          <a:cs typeface="Helvetica" panose="020B0604020202020204" pitchFamily="34" charset="0"/>
                        </a:rPr>
                        <a:t>What is your opinion about the topic the student chose for a science fair project in </a:t>
                      </a:r>
                      <a:r>
                        <a:rPr lang="en-US" sz="1400" b="1" i="1" u="sng" dirty="0" smtClean="0">
                          <a:latin typeface="Helvetica" panose="020B0604020202020204" pitchFamily="34" charset="0"/>
                          <a:cs typeface="Helvetica" panose="020B0604020202020204" pitchFamily="34" charset="0"/>
                        </a:rPr>
                        <a:t>Atmosphere Attire</a:t>
                      </a:r>
                      <a:r>
                        <a:rPr lang="en-US" sz="1400" b="1" dirty="0" smtClean="0">
                          <a:latin typeface="Helvetica" panose="020B0604020202020204" pitchFamily="34" charset="0"/>
                          <a:cs typeface="Helvetica" panose="020B0604020202020204" pitchFamily="34" charset="0"/>
                        </a:rPr>
                        <a:t>?  Provide logically ordered reasons that are supported by facts and details.</a:t>
                      </a:r>
                    </a:p>
                    <a:p>
                      <a:pPr marL="0" indent="0" algn="r">
                        <a:buNone/>
                      </a:pPr>
                      <a:r>
                        <a:rPr lang="en-US" sz="1400" dirty="0" smtClean="0"/>
                        <a:t>            </a:t>
                      </a:r>
                      <a:r>
                        <a:rPr lang="en-US" sz="1000" dirty="0" smtClean="0">
                          <a:solidFill>
                            <a:schemeClr val="tx1"/>
                          </a:solidFill>
                        </a:rPr>
                        <a:t>W.5.1a  </a:t>
                      </a:r>
                      <a:r>
                        <a:rPr lang="en-US" sz="1000" dirty="0" smtClean="0"/>
                        <a:t>Target 6a Brief Write. Provide logically ordered reasons that are supported by facts and details</a:t>
                      </a:r>
                      <a:endParaRPr lang="en-US" sz="1000" b="1" dirty="0" smtClean="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8481">
                <a:tc>
                  <a:txBody>
                    <a:bodyPr/>
                    <a:lstStyle/>
                    <a:p>
                      <a:r>
                        <a:rPr lang="en-US" sz="1400" dirty="0" smtClean="0">
                          <a:solidFill>
                            <a:schemeClr val="tx1"/>
                          </a:solidFill>
                        </a:rPr>
                        <a:t> </a:t>
                      </a:r>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7739">
                <a:tc>
                  <a:txBody>
                    <a:bodyPr/>
                    <a:lstStyle/>
                    <a:p>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6997">
                <a:tc>
                  <a:txBody>
                    <a:bodyPr/>
                    <a:lstStyle/>
                    <a:p>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6255">
                <a:tc>
                  <a:txBody>
                    <a:bodyPr/>
                    <a:lstStyle/>
                    <a:p>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5513">
                <a:tc>
                  <a:txBody>
                    <a:bodyPr/>
                    <a:lstStyle/>
                    <a:p>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3601081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27</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006324886"/>
              </p:ext>
            </p:extLst>
          </p:nvPr>
        </p:nvGraphicFramePr>
        <p:xfrm>
          <a:off x="762000" y="533400"/>
          <a:ext cx="6441440" cy="8702040"/>
        </p:xfrm>
        <a:graphic>
          <a:graphicData uri="http://schemas.openxmlformats.org/drawingml/2006/table">
            <a:tbl>
              <a:tblPr firstRow="1" bandRow="1">
                <a:tableStyleId>{5C22544A-7EE6-4342-B048-85BDC9FD1C3A}</a:tableStyleId>
              </a:tblPr>
              <a:tblGrid>
                <a:gridCol w="533400"/>
                <a:gridCol w="5908040"/>
              </a:tblGrid>
              <a:tr h="213686">
                <a:tc gridSpan="2">
                  <a:txBody>
                    <a:bodyPr/>
                    <a:lstStyle/>
                    <a:p>
                      <a:r>
                        <a:rPr lang="en-US" sz="1400" dirty="0" smtClean="0">
                          <a:solidFill>
                            <a:schemeClr val="tx1"/>
                          </a:solidFill>
                          <a:latin typeface="Helvetica" panose="020B0604020202020204" pitchFamily="34" charset="0"/>
                          <a:cs typeface="Helvetica" panose="020B0604020202020204" pitchFamily="34" charset="0"/>
                        </a:rPr>
                        <a:t>18. Read the paragraph below and then answer Part</a:t>
                      </a:r>
                      <a:r>
                        <a:rPr lang="en-US" sz="1400" baseline="0" dirty="0" smtClean="0">
                          <a:solidFill>
                            <a:schemeClr val="tx1"/>
                          </a:solidFill>
                          <a:latin typeface="Helvetica" panose="020B0604020202020204" pitchFamily="34" charset="0"/>
                          <a:cs typeface="Helvetica" panose="020B0604020202020204" pitchFamily="34" charset="0"/>
                        </a:rPr>
                        <a:t> A and Part B.</a:t>
                      </a:r>
                      <a:endParaRPr lang="en-US" sz="1400" dirty="0">
                        <a:solidFill>
                          <a:schemeClr val="tx1"/>
                        </a:solidFill>
                        <a:latin typeface="Helvetica" panose="020B0604020202020204" pitchFamily="34" charset="0"/>
                        <a:cs typeface="Helvetica"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r>
              <a:tr h="918851">
                <a:tc gridSpan="2">
                  <a:txBody>
                    <a:bodyPr/>
                    <a:lstStyle/>
                    <a:p>
                      <a:r>
                        <a:rPr lang="en-US" sz="1600" dirty="0" smtClean="0"/>
                        <a:t>     I</a:t>
                      </a:r>
                      <a:r>
                        <a:rPr lang="en-US" sz="1600" baseline="0" dirty="0" smtClean="0"/>
                        <a:t> think we should continue space exploration because it can lead to new discoveries.  First, it is worth it to spend money on because if we ever ran out of water, we might find it in outer space. Going to outer space would be an exciting, fun adventure.  In conclusion, exploring outer space could lead to exciting discoveries.</a:t>
                      </a:r>
                      <a:endParaRPr lang="en-US" sz="16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r>
              <a:tr h="641059">
                <a:tc gridSpan="2">
                  <a:txBody>
                    <a:bodyPr/>
                    <a:lstStyle/>
                    <a:p>
                      <a:r>
                        <a:rPr lang="en-US" sz="1800" b="1" dirty="0" smtClean="0"/>
                        <a:t>Part A.</a:t>
                      </a:r>
                      <a:r>
                        <a:rPr lang="en-US" sz="1800" b="1" baseline="0" dirty="0" smtClean="0"/>
                        <a:t> </a:t>
                      </a:r>
                      <a:r>
                        <a:rPr lang="en-US" sz="1800" b="1" dirty="0" smtClean="0"/>
                        <a:t>Select the sentence</a:t>
                      </a:r>
                      <a:r>
                        <a:rPr lang="en-US" sz="1800" b="1" baseline="0" dirty="0" smtClean="0"/>
                        <a:t> that does not provide a fact or detail to support the opinion “space exploration should continue because it can lead to new discoveries.”</a:t>
                      </a:r>
                    </a:p>
                    <a:p>
                      <a:endParaRPr lang="en-US" sz="1800"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r>
              <a:tr h="1602647">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457200" marR="0" indent="-457200" algn="l" defTabSz="1018809" rtl="0" eaLnBrk="1" fontAlgn="auto" latinLnBrk="0" hangingPunct="1">
                        <a:lnSpc>
                          <a:spcPct val="100000"/>
                        </a:lnSpc>
                        <a:spcBef>
                          <a:spcPts val="0"/>
                        </a:spcBef>
                        <a:spcAft>
                          <a:spcPts val="0"/>
                        </a:spcAft>
                        <a:buClrTx/>
                        <a:buSzTx/>
                        <a:buFont typeface="+mj-lt"/>
                        <a:buAutoNum type="alphaUcPeriod"/>
                        <a:tabLst/>
                        <a:defRPr/>
                      </a:pPr>
                      <a:r>
                        <a:rPr lang="en-US" sz="1800" baseline="0" dirty="0" smtClean="0"/>
                        <a:t>In conclusion, exploring outer space could lead to exciting discoveries.</a:t>
                      </a:r>
                    </a:p>
                    <a:p>
                      <a:pPr marL="457200" marR="0" indent="-457200" algn="l" defTabSz="1018809" rtl="0" eaLnBrk="1" fontAlgn="auto" latinLnBrk="0" hangingPunct="1">
                        <a:lnSpc>
                          <a:spcPct val="100000"/>
                        </a:lnSpc>
                        <a:spcBef>
                          <a:spcPts val="0"/>
                        </a:spcBef>
                        <a:spcAft>
                          <a:spcPts val="0"/>
                        </a:spcAft>
                        <a:buClrTx/>
                        <a:buSzTx/>
                        <a:buFont typeface="+mj-lt"/>
                        <a:buAutoNum type="alphaUcPeriod"/>
                        <a:tabLst/>
                        <a:defRPr/>
                      </a:pPr>
                      <a:r>
                        <a:rPr lang="en-US" sz="1800" baseline="0" dirty="0" smtClean="0"/>
                        <a:t>First, it is worth it to spend money on because if we ever ran out of water, we might find it in outer space. </a:t>
                      </a:r>
                    </a:p>
                    <a:p>
                      <a:pPr marL="457200" marR="0" indent="-457200" algn="l" defTabSz="1018809" rtl="0" eaLnBrk="1" fontAlgn="auto" latinLnBrk="0" hangingPunct="1">
                        <a:lnSpc>
                          <a:spcPct val="100000"/>
                        </a:lnSpc>
                        <a:spcBef>
                          <a:spcPts val="0"/>
                        </a:spcBef>
                        <a:spcAft>
                          <a:spcPts val="0"/>
                        </a:spcAft>
                        <a:buClrTx/>
                        <a:buSzTx/>
                        <a:buFont typeface="+mj-lt"/>
                        <a:buAutoNum type="alphaUcPeriod"/>
                        <a:tabLst/>
                        <a:defRPr/>
                      </a:pPr>
                      <a:r>
                        <a:rPr lang="en-US" sz="1800" baseline="0" dirty="0" smtClean="0"/>
                        <a:t>Going to outer space would be an exciting, fun adventure.</a:t>
                      </a:r>
                    </a:p>
                    <a:p>
                      <a:pPr marL="457200" marR="0" indent="-457200" algn="l" defTabSz="1018809" rtl="0" eaLnBrk="1" fontAlgn="auto" latinLnBrk="0" hangingPunct="1">
                        <a:lnSpc>
                          <a:spcPct val="100000"/>
                        </a:lnSpc>
                        <a:spcBef>
                          <a:spcPts val="0"/>
                        </a:spcBef>
                        <a:spcAft>
                          <a:spcPts val="0"/>
                        </a:spcAft>
                        <a:buClrTx/>
                        <a:buSzTx/>
                        <a:buFont typeface="+mj-lt"/>
                        <a:buAutoNum type="alphaUcPeriod"/>
                        <a:tabLst/>
                        <a:defRPr/>
                      </a:pPr>
                      <a:r>
                        <a:rPr lang="en-US" sz="1800" dirty="0" smtClean="0"/>
                        <a:t>I</a:t>
                      </a:r>
                      <a:r>
                        <a:rPr lang="en-US" sz="1800" baseline="0" dirty="0" smtClean="0"/>
                        <a:t> think we should continue space exploration because it can lead to new discoveries</a:t>
                      </a:r>
                    </a:p>
                    <a:p>
                      <a:pPr marL="457200" marR="0" indent="-457200" algn="l" defTabSz="1018809" rtl="0" eaLnBrk="1" fontAlgn="auto" latinLnBrk="0" hangingPunct="1">
                        <a:lnSpc>
                          <a:spcPct val="100000"/>
                        </a:lnSpc>
                        <a:spcBef>
                          <a:spcPts val="0"/>
                        </a:spcBef>
                        <a:spcAft>
                          <a:spcPts val="0"/>
                        </a:spcAft>
                        <a:buClrTx/>
                        <a:buSzTx/>
                        <a:buFont typeface="+mj-lt"/>
                        <a:buAutoNum type="alphaUcPeriod"/>
                        <a:tabLst/>
                        <a:defRPr/>
                      </a:pPr>
                      <a:endParaRPr lang="en-US" sz="1800" dirty="0" smtClean="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641059">
                <a:tc gridSpan="2">
                  <a:txBody>
                    <a:bodyPr/>
                    <a:lstStyle/>
                    <a:p>
                      <a:r>
                        <a:rPr lang="en-US" sz="1800" b="1" dirty="0" smtClean="0"/>
                        <a:t>Part B.</a:t>
                      </a:r>
                      <a:r>
                        <a:rPr lang="en-US" sz="1800" b="1" baseline="0" dirty="0" smtClean="0"/>
                        <a:t> Select a sentence to replace the one selected in Part A that supports the opinion “space exploration should continue because it leads to new discoveries.”</a:t>
                      </a:r>
                    </a:p>
                    <a:p>
                      <a:endParaRPr lang="en-US" sz="1800"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r>
              <a:tr h="1410329">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42900" indent="-342900">
                        <a:buFont typeface="+mj-lt"/>
                        <a:buAutoNum type="alphaUcPeriod"/>
                      </a:pPr>
                      <a:r>
                        <a:rPr lang="en-US" sz="1800" dirty="0" smtClean="0"/>
                        <a:t>Going to outer space might lead</a:t>
                      </a:r>
                      <a:r>
                        <a:rPr lang="en-US" sz="1800" baseline="0" dirty="0" smtClean="0"/>
                        <a:t> to the discovery of life on other planets.</a:t>
                      </a:r>
                    </a:p>
                    <a:p>
                      <a:pPr marL="342900" indent="-342900">
                        <a:lnSpc>
                          <a:spcPct val="150000"/>
                        </a:lnSpc>
                        <a:buFont typeface="+mj-lt"/>
                        <a:buAutoNum type="alphaUcPeriod"/>
                      </a:pPr>
                      <a:r>
                        <a:rPr lang="en-US" sz="1800" baseline="0" dirty="0" smtClean="0"/>
                        <a:t>We can use Earth technologies in outer space.</a:t>
                      </a:r>
                    </a:p>
                    <a:p>
                      <a:pPr marL="342900" indent="-342900">
                        <a:lnSpc>
                          <a:spcPct val="100000"/>
                        </a:lnSpc>
                        <a:buFont typeface="+mj-lt"/>
                        <a:buAutoNum type="alphaUcPeriod"/>
                      </a:pPr>
                      <a:r>
                        <a:rPr lang="en-US" sz="1800" baseline="0" dirty="0" smtClean="0"/>
                        <a:t>Living  on a space station will be important for future generations.</a:t>
                      </a:r>
                    </a:p>
                    <a:p>
                      <a:pPr marL="342900" indent="-342900">
                        <a:buFont typeface="+mj-lt"/>
                        <a:buAutoNum type="alphaUcPeriod"/>
                      </a:pPr>
                      <a:r>
                        <a:rPr lang="en-US" sz="1800" baseline="0" dirty="0" smtClean="0"/>
                        <a:t>Learning how to live in space is something that we need to spend money on.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sp>
        <p:nvSpPr>
          <p:cNvPr id="6" name="Oval 5"/>
          <p:cNvSpPr/>
          <p:nvPr/>
        </p:nvSpPr>
        <p:spPr>
          <a:xfrm>
            <a:off x="1060300" y="334518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1048310" y="38862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1048310" y="448818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1048310" y="50292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1020070" y="71628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1020070" y="775716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1003820" y="818388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1003820" y="862584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6096000" y="181689"/>
            <a:ext cx="1524000" cy="246221"/>
          </a:xfrm>
          <a:prstGeom prst="rect">
            <a:avLst/>
          </a:prstGeom>
        </p:spPr>
        <p:txBody>
          <a:bodyPr wrap="square">
            <a:spAutoFit/>
          </a:bodyPr>
          <a:lstStyle/>
          <a:p>
            <a:pPr lvl="0" defTabSz="966612">
              <a:defRPr/>
            </a:pPr>
            <a:r>
              <a:rPr lang="en-US" sz="1000" i="1" dirty="0" smtClean="0">
                <a:solidFill>
                  <a:prstClr val="black"/>
                </a:solidFill>
                <a:ea typeface="Calibri"/>
                <a:cs typeface="Times New Roman"/>
              </a:rPr>
              <a:t>Write to Revise W.5.1b</a:t>
            </a:r>
            <a:endParaRPr lang="en-US" sz="1000" i="1" dirty="0">
              <a:solidFill>
                <a:prstClr val="black"/>
              </a:solidFill>
              <a:ea typeface="Calibri"/>
              <a:cs typeface="Times New Roman"/>
            </a:endParaRPr>
          </a:p>
        </p:txBody>
      </p:sp>
    </p:spTree>
    <p:extLst>
      <p:ext uri="{BB962C8B-B14F-4D97-AF65-F5344CB8AC3E}">
        <p14:creationId xmlns:p14="http://schemas.microsoft.com/office/powerpoint/2010/main" val="25852977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23850" y="4861560"/>
            <a:ext cx="7016750" cy="3586627"/>
          </a:xfrm>
          <a:prstGeom prst="rect">
            <a:avLst/>
          </a:prstGeom>
          <a:solidFill>
            <a:schemeClr val="bg1"/>
          </a:solidFill>
        </p:spPr>
        <p:txBody>
          <a:bodyPr wrap="square" lIns="107700" tIns="53850" rIns="107700" bIns="53850">
            <a:spAutoFit/>
          </a:bodyPr>
          <a:lstStyle/>
          <a:p>
            <a:r>
              <a:rPr lang="en-US" sz="1700" b="1" dirty="0">
                <a:latin typeface="Helvetica" pitchFamily="34" charset="0"/>
                <a:cs typeface="Helvetica" pitchFamily="34" charset="0"/>
              </a:rPr>
              <a:t>20. Read the </a:t>
            </a:r>
            <a:r>
              <a:rPr lang="en-US" sz="1700" b="1" dirty="0" smtClean="0">
                <a:latin typeface="Helvetica" pitchFamily="34" charset="0"/>
                <a:cs typeface="Helvetica" pitchFamily="34" charset="0"/>
              </a:rPr>
              <a:t>sentence </a:t>
            </a:r>
            <a:r>
              <a:rPr lang="en-US" sz="1700" b="1" dirty="0">
                <a:latin typeface="Helvetica" pitchFamily="34" charset="0"/>
                <a:cs typeface="Helvetica" pitchFamily="34" charset="0"/>
              </a:rPr>
              <a:t>and answer the question that follows. </a:t>
            </a:r>
            <a:r>
              <a:rPr lang="en-US" sz="1700" b="1" dirty="0" smtClean="0">
                <a:latin typeface="Helvetica" pitchFamily="34" charset="0"/>
                <a:cs typeface="Helvetica" pitchFamily="34" charset="0"/>
              </a:rPr>
              <a:t>  				</a:t>
            </a:r>
            <a:r>
              <a:rPr lang="en-US" sz="1000" dirty="0" smtClean="0">
                <a:latin typeface="Helvetica" pitchFamily="34" charset="0"/>
                <a:cs typeface="Helvetica" pitchFamily="34" charset="0"/>
              </a:rPr>
              <a:t>Language </a:t>
            </a:r>
            <a:r>
              <a:rPr lang="en-US" sz="1000" dirty="0">
                <a:latin typeface="Helvetica" pitchFamily="34" charset="0"/>
                <a:cs typeface="Helvetica" pitchFamily="34" charset="0"/>
              </a:rPr>
              <a:t>–Edit Standard: </a:t>
            </a:r>
            <a:r>
              <a:rPr lang="en-US" sz="1000" dirty="0" smtClean="0">
                <a:latin typeface="Helvetica" pitchFamily="34" charset="0"/>
                <a:cs typeface="Helvetica" pitchFamily="34" charset="0"/>
              </a:rPr>
              <a:t>L.5.1c</a:t>
            </a:r>
            <a:endParaRPr lang="en-US" sz="1900" b="1" dirty="0">
              <a:latin typeface="Helvetica" pitchFamily="34" charset="0"/>
              <a:cs typeface="Helvetica" pitchFamily="34" charset="0"/>
            </a:endParaRPr>
          </a:p>
          <a:p>
            <a:r>
              <a:rPr lang="en-US" sz="1600" b="1" u="sng" dirty="0">
                <a:latin typeface="Helvetica" pitchFamily="34" charset="0"/>
                <a:cs typeface="Helvetica" pitchFamily="34" charset="0"/>
              </a:rPr>
              <a:t>Pollution</a:t>
            </a:r>
          </a:p>
          <a:p>
            <a:r>
              <a:rPr lang="en-US" sz="1600" dirty="0" smtClean="0">
                <a:latin typeface="Helvetica" pitchFamily="34" charset="0"/>
                <a:cs typeface="Helvetica" pitchFamily="34" charset="0"/>
              </a:rPr>
              <a:t>Each layer of the atmosphere _______ its own gases. </a:t>
            </a:r>
            <a:endParaRPr lang="en-US" sz="1600" dirty="0">
              <a:latin typeface="Helvetica" pitchFamily="34" charset="0"/>
              <a:cs typeface="Helvetica" pitchFamily="34" charset="0"/>
            </a:endParaRPr>
          </a:p>
          <a:p>
            <a:endParaRPr lang="en-US" sz="1600" dirty="0">
              <a:latin typeface="Helvetica" pitchFamily="34" charset="0"/>
              <a:cs typeface="Helvetica" pitchFamily="34" charset="0"/>
            </a:endParaRPr>
          </a:p>
          <a:p>
            <a:r>
              <a:rPr lang="en-US" sz="1600" dirty="0">
                <a:latin typeface="Helvetica" pitchFamily="34" charset="0"/>
                <a:cs typeface="Helvetica" pitchFamily="34" charset="0"/>
              </a:rPr>
              <a:t>Choose the correct word to fill in the blank.</a:t>
            </a:r>
          </a:p>
          <a:p>
            <a:endParaRPr lang="en-US" sz="1600" dirty="0">
              <a:latin typeface="Helvetica" pitchFamily="34" charset="0"/>
              <a:cs typeface="Helvetica" pitchFamily="34" charset="0"/>
            </a:endParaRPr>
          </a:p>
          <a:p>
            <a:pPr marL="839896" indent="-361390">
              <a:buFont typeface="+mj-lt"/>
              <a:buAutoNum type="alphaUcPeriod"/>
            </a:pPr>
            <a:r>
              <a:rPr lang="en-US" sz="1600" dirty="0" smtClean="0">
                <a:latin typeface="Helvetica" pitchFamily="34" charset="0"/>
                <a:cs typeface="Helvetica" pitchFamily="34" charset="0"/>
              </a:rPr>
              <a:t>containing</a:t>
            </a:r>
            <a:endParaRPr lang="en-US" sz="1600" dirty="0">
              <a:latin typeface="Helvetica" pitchFamily="34" charset="0"/>
              <a:cs typeface="Helvetica" pitchFamily="34" charset="0"/>
            </a:endParaRPr>
          </a:p>
          <a:p>
            <a:pPr marL="839896" indent="-361390">
              <a:buFont typeface="+mj-lt"/>
              <a:buAutoNum type="alphaUcPeriod"/>
            </a:pPr>
            <a:endParaRPr lang="en-US" sz="1600" dirty="0">
              <a:latin typeface="Helvetica" pitchFamily="34" charset="0"/>
              <a:cs typeface="Helvetica" pitchFamily="34" charset="0"/>
            </a:endParaRPr>
          </a:p>
          <a:p>
            <a:pPr marL="839896" indent="-361390">
              <a:buFont typeface="+mj-lt"/>
              <a:buAutoNum type="alphaUcPeriod"/>
            </a:pPr>
            <a:r>
              <a:rPr lang="en-US" sz="1600" dirty="0" smtClean="0">
                <a:latin typeface="Helvetica" pitchFamily="34" charset="0"/>
                <a:cs typeface="Helvetica" pitchFamily="34" charset="0"/>
              </a:rPr>
              <a:t>contained</a:t>
            </a:r>
            <a:endParaRPr lang="en-US" sz="1600" dirty="0">
              <a:latin typeface="Helvetica" pitchFamily="34" charset="0"/>
              <a:cs typeface="Helvetica" pitchFamily="34" charset="0"/>
            </a:endParaRPr>
          </a:p>
          <a:p>
            <a:pPr marL="839896" indent="-361390">
              <a:buFont typeface="+mj-lt"/>
              <a:buAutoNum type="alphaUcPeriod"/>
            </a:pPr>
            <a:endParaRPr lang="en-US" sz="1600" dirty="0">
              <a:latin typeface="Helvetica" pitchFamily="34" charset="0"/>
              <a:cs typeface="Helvetica" pitchFamily="34" charset="0"/>
            </a:endParaRPr>
          </a:p>
          <a:p>
            <a:pPr marL="839896" indent="-361390">
              <a:buFont typeface="+mj-lt"/>
              <a:buAutoNum type="alphaUcPeriod"/>
            </a:pPr>
            <a:r>
              <a:rPr lang="en-US" sz="1600" dirty="0" smtClean="0">
                <a:latin typeface="Helvetica" pitchFamily="34" charset="0"/>
                <a:cs typeface="Helvetica" pitchFamily="34" charset="0"/>
              </a:rPr>
              <a:t>contain</a:t>
            </a:r>
            <a:endParaRPr lang="en-US" sz="1600" dirty="0">
              <a:latin typeface="Helvetica" pitchFamily="34" charset="0"/>
              <a:cs typeface="Helvetica" pitchFamily="34" charset="0"/>
            </a:endParaRPr>
          </a:p>
          <a:p>
            <a:pPr marL="839896" indent="-361390">
              <a:buFont typeface="+mj-lt"/>
              <a:buAutoNum type="alphaUcPeriod"/>
            </a:pPr>
            <a:endParaRPr lang="en-US" sz="1600" dirty="0">
              <a:latin typeface="Helvetica" pitchFamily="34" charset="0"/>
              <a:cs typeface="Helvetica" pitchFamily="34" charset="0"/>
            </a:endParaRPr>
          </a:p>
          <a:p>
            <a:pPr marL="839896" indent="-361390">
              <a:buFont typeface="+mj-lt"/>
              <a:buAutoNum type="alphaUcPeriod"/>
            </a:pPr>
            <a:r>
              <a:rPr lang="en-US" sz="1600" dirty="0" smtClean="0">
                <a:latin typeface="Helvetica" pitchFamily="34" charset="0"/>
                <a:cs typeface="Helvetica" pitchFamily="34" charset="0"/>
              </a:rPr>
              <a:t>contains</a:t>
            </a:r>
            <a:endParaRPr lang="en-US" sz="1600" dirty="0">
              <a:latin typeface="Helvetica" pitchFamily="34" charset="0"/>
              <a:cs typeface="Helvetica" pitchFamily="34" charset="0"/>
            </a:endParaRPr>
          </a:p>
        </p:txBody>
      </p:sp>
      <p:sp>
        <p:nvSpPr>
          <p:cNvPr id="4" name="Slide Number Placeholder 3"/>
          <p:cNvSpPr>
            <a:spLocks noGrp="1"/>
          </p:cNvSpPr>
          <p:nvPr>
            <p:ph type="sldNum" sz="quarter" idx="12"/>
          </p:nvPr>
        </p:nvSpPr>
        <p:spPr/>
        <p:txBody>
          <a:bodyPr/>
          <a:lstStyle/>
          <a:p>
            <a:fld id="{F177B04D-AEB5-43ED-B9BA-B3D1EC9C9067}" type="slidenum">
              <a:rPr lang="en-US" smtClean="0"/>
              <a:pPr/>
              <a:t>28</a:t>
            </a:fld>
            <a:endParaRPr lang="en-US" dirty="0"/>
          </a:p>
        </p:txBody>
      </p:sp>
      <p:cxnSp>
        <p:nvCxnSpPr>
          <p:cNvPr id="10" name="Straight Connector 9"/>
          <p:cNvCxnSpPr/>
          <p:nvPr/>
        </p:nvCxnSpPr>
        <p:spPr>
          <a:xfrm>
            <a:off x="323851" y="4693920"/>
            <a:ext cx="6714584"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323850" y="83821"/>
            <a:ext cx="6930390" cy="4257852"/>
          </a:xfrm>
          <a:prstGeom prst="rect">
            <a:avLst/>
          </a:prstGeom>
        </p:spPr>
        <p:txBody>
          <a:bodyPr wrap="square" lIns="101874" tIns="50937" rIns="101874" bIns="50937">
            <a:spAutoFit/>
          </a:bodyPr>
          <a:lstStyle/>
          <a:p>
            <a:pPr marL="400050" lvl="0" indent="-400050"/>
            <a:r>
              <a:rPr lang="en-US" sz="1700" b="1" dirty="0">
                <a:latin typeface="Helvetica" pitchFamily="34" charset="0"/>
                <a:cs typeface="Helvetica" pitchFamily="34" charset="0"/>
              </a:rPr>
              <a:t>19. Combine the two sentences in </a:t>
            </a:r>
            <a:r>
              <a:rPr lang="en-US" sz="1700" b="1" dirty="0" smtClean="0">
                <a:latin typeface="Helvetica" pitchFamily="34" charset="0"/>
                <a:cs typeface="Helvetica" pitchFamily="34" charset="0"/>
              </a:rPr>
              <a:t>the best </a:t>
            </a:r>
            <a:r>
              <a:rPr lang="en-US" sz="1700" b="1" dirty="0">
                <a:latin typeface="Helvetica" pitchFamily="34" charset="0"/>
                <a:cs typeface="Helvetica" pitchFamily="34" charset="0"/>
              </a:rPr>
              <a:t>way that does not </a:t>
            </a:r>
            <a:r>
              <a:rPr lang="en-US" sz="1700" b="1" dirty="0" smtClean="0">
                <a:latin typeface="Helvetica" pitchFamily="34" charset="0"/>
                <a:cs typeface="Helvetica" pitchFamily="34" charset="0"/>
              </a:rPr>
              <a:t>change </a:t>
            </a:r>
            <a:r>
              <a:rPr lang="en-US" sz="1700" b="1" dirty="0">
                <a:latin typeface="Helvetica" pitchFamily="34" charset="0"/>
                <a:cs typeface="Helvetica" pitchFamily="34" charset="0"/>
              </a:rPr>
              <a:t>the meaning of the original sentences</a:t>
            </a:r>
            <a:r>
              <a:rPr lang="en-US" sz="1900" b="1" dirty="0">
                <a:latin typeface="Helvetica" pitchFamily="34" charset="0"/>
                <a:cs typeface="Helvetica" pitchFamily="34" charset="0"/>
              </a:rPr>
              <a:t>. </a:t>
            </a:r>
          </a:p>
          <a:p>
            <a:pPr lvl="0" algn="r"/>
            <a:r>
              <a:rPr lang="en-US" sz="1000" dirty="0">
                <a:solidFill>
                  <a:prstClr val="black"/>
                </a:solidFill>
              </a:rPr>
              <a:t>Language and Vocabulary Standard: </a:t>
            </a:r>
            <a:r>
              <a:rPr lang="en-US" sz="1000" dirty="0" smtClean="0">
                <a:solidFill>
                  <a:prstClr val="black"/>
                </a:solidFill>
              </a:rPr>
              <a:t>L.5.3.a</a:t>
            </a:r>
            <a:endParaRPr lang="en-US" sz="1000" dirty="0">
              <a:solidFill>
                <a:prstClr val="black"/>
              </a:solidFill>
              <a:latin typeface="Helvetica" pitchFamily="34" charset="0"/>
              <a:cs typeface="Helvetica" pitchFamily="34" charset="0"/>
            </a:endParaRPr>
          </a:p>
          <a:p>
            <a:endParaRPr lang="en-US" sz="1600" dirty="0">
              <a:latin typeface="Helvetica" pitchFamily="34" charset="0"/>
              <a:cs typeface="Helvetica" pitchFamily="34" charset="0"/>
            </a:endParaRPr>
          </a:p>
          <a:p>
            <a:pPr algn="ctr"/>
            <a:r>
              <a:rPr lang="en-US" sz="1600" dirty="0" smtClean="0"/>
              <a:t>The stratosphere is a layer of the atmosphere. </a:t>
            </a:r>
            <a:endParaRPr lang="en-US" sz="1600" dirty="0"/>
          </a:p>
          <a:p>
            <a:pPr algn="ctr"/>
            <a:r>
              <a:rPr lang="en-US" sz="1600" dirty="0" smtClean="0"/>
              <a:t>The troposphere is a layer of the atmosphere.</a:t>
            </a:r>
            <a:endParaRPr lang="en-US" sz="1600" dirty="0"/>
          </a:p>
          <a:p>
            <a:pPr marL="844917" indent="-361390">
              <a:buFont typeface="+mj-lt"/>
              <a:buAutoNum type="alphaUcPeriod"/>
            </a:pPr>
            <a:endParaRPr lang="en-US" sz="1600" dirty="0">
              <a:latin typeface="Helvetica" pitchFamily="34" charset="0"/>
              <a:cs typeface="Helvetica" pitchFamily="34" charset="0"/>
            </a:endParaRPr>
          </a:p>
          <a:p>
            <a:pPr marL="844917" indent="-361390">
              <a:buFont typeface="+mj-lt"/>
              <a:buAutoNum type="alphaUcPeriod"/>
            </a:pPr>
            <a:r>
              <a:rPr lang="en-US" sz="1600" dirty="0" smtClean="0">
                <a:latin typeface="Helvetica" pitchFamily="34" charset="0"/>
                <a:cs typeface="Helvetica" pitchFamily="34" charset="0"/>
              </a:rPr>
              <a:t>The stratosphere is a layer of the atmosphere, </a:t>
            </a:r>
            <a:r>
              <a:rPr lang="en-US" sz="1600" dirty="0">
                <a:latin typeface="Helvetica" pitchFamily="34" charset="0"/>
                <a:cs typeface="Helvetica" pitchFamily="34" charset="0"/>
              </a:rPr>
              <a:t>but </a:t>
            </a:r>
            <a:r>
              <a:rPr lang="en-US" sz="1600" dirty="0" smtClean="0">
                <a:latin typeface="Helvetica" pitchFamily="34" charset="0"/>
                <a:cs typeface="Helvetica" pitchFamily="34" charset="0"/>
              </a:rPr>
              <a:t>so is the troposphere.</a:t>
            </a:r>
            <a:endParaRPr lang="en-US" sz="1600" dirty="0">
              <a:latin typeface="Helvetica" pitchFamily="34" charset="0"/>
              <a:cs typeface="Helvetica" pitchFamily="34" charset="0"/>
            </a:endParaRPr>
          </a:p>
          <a:p>
            <a:pPr marL="844917" indent="-361390">
              <a:buFont typeface="+mj-lt"/>
              <a:buAutoNum type="alphaUcPeriod"/>
            </a:pPr>
            <a:endParaRPr lang="en-US" sz="1600" dirty="0">
              <a:latin typeface="Helvetica" pitchFamily="34" charset="0"/>
              <a:cs typeface="Helvetica" pitchFamily="34" charset="0"/>
            </a:endParaRPr>
          </a:p>
          <a:p>
            <a:pPr marL="844917" indent="-361390">
              <a:buFont typeface="+mj-lt"/>
              <a:buAutoNum type="alphaUcPeriod"/>
            </a:pPr>
            <a:r>
              <a:rPr lang="en-US" sz="1600" dirty="0" smtClean="0">
                <a:latin typeface="Helvetica" pitchFamily="34" charset="0"/>
                <a:cs typeface="Helvetica" pitchFamily="34" charset="0"/>
              </a:rPr>
              <a:t>The troposphere is a layer of the atmosphere and then there is the </a:t>
            </a:r>
            <a:r>
              <a:rPr lang="en-US" sz="1600" dirty="0">
                <a:latin typeface="Helvetica" pitchFamily="34" charset="0"/>
                <a:cs typeface="Helvetica" pitchFamily="34" charset="0"/>
              </a:rPr>
              <a:t>s</a:t>
            </a:r>
            <a:r>
              <a:rPr lang="en-US" sz="1600" dirty="0" smtClean="0">
                <a:latin typeface="Helvetica" pitchFamily="34" charset="0"/>
                <a:cs typeface="Helvetica" pitchFamily="34" charset="0"/>
              </a:rPr>
              <a:t>tratosphere.</a:t>
            </a:r>
            <a:endParaRPr lang="en-US" sz="1600" dirty="0">
              <a:latin typeface="Helvetica" pitchFamily="34" charset="0"/>
              <a:cs typeface="Helvetica" pitchFamily="34" charset="0"/>
            </a:endParaRPr>
          </a:p>
          <a:p>
            <a:pPr marL="844917" indent="-361390">
              <a:buFont typeface="+mj-lt"/>
              <a:buAutoNum type="alphaUcPeriod"/>
            </a:pPr>
            <a:endParaRPr lang="en-US" sz="1600" dirty="0">
              <a:latin typeface="Helvetica" pitchFamily="34" charset="0"/>
              <a:cs typeface="Helvetica" pitchFamily="34" charset="0"/>
            </a:endParaRPr>
          </a:p>
          <a:p>
            <a:pPr marL="844917" indent="-361390">
              <a:buFont typeface="+mj-lt"/>
              <a:buAutoNum type="alphaUcPeriod"/>
            </a:pPr>
            <a:r>
              <a:rPr lang="en-US" sz="1600" dirty="0" smtClean="0">
                <a:latin typeface="Helvetica" pitchFamily="34" charset="0"/>
                <a:cs typeface="Helvetica" pitchFamily="34" charset="0"/>
              </a:rPr>
              <a:t>The troposphere and stratosphere are layers of the atmosphere.</a:t>
            </a:r>
            <a:endParaRPr lang="en-US" sz="1600" dirty="0">
              <a:latin typeface="Helvetica" pitchFamily="34" charset="0"/>
              <a:cs typeface="Helvetica" pitchFamily="34" charset="0"/>
            </a:endParaRPr>
          </a:p>
          <a:p>
            <a:pPr marL="844917" indent="-361390">
              <a:buFont typeface="+mj-lt"/>
              <a:buAutoNum type="alphaUcPeriod"/>
            </a:pPr>
            <a:endParaRPr lang="en-US" sz="1600" dirty="0">
              <a:latin typeface="Helvetica" pitchFamily="34" charset="0"/>
              <a:cs typeface="Helvetica" pitchFamily="34" charset="0"/>
            </a:endParaRPr>
          </a:p>
          <a:p>
            <a:pPr marL="844917" indent="-361390">
              <a:buFont typeface="+mj-lt"/>
              <a:buAutoNum type="alphaUcPeriod"/>
            </a:pPr>
            <a:r>
              <a:rPr lang="en-US" sz="1600" dirty="0" smtClean="0">
                <a:latin typeface="Helvetica" pitchFamily="34" charset="0"/>
                <a:cs typeface="Helvetica" pitchFamily="34" charset="0"/>
              </a:rPr>
              <a:t>The atmosphere has a stratosphere layer and a troposphere layer.</a:t>
            </a:r>
            <a:endParaRPr lang="en-US" sz="1600" dirty="0">
              <a:latin typeface="Helvetica" pitchFamily="34" charset="0"/>
              <a:cs typeface="Helvetica" pitchFamily="34" charset="0"/>
            </a:endParaRPr>
          </a:p>
        </p:txBody>
      </p:sp>
      <p:sp>
        <p:nvSpPr>
          <p:cNvPr id="15" name="Oval 14"/>
          <p:cNvSpPr/>
          <p:nvPr/>
        </p:nvSpPr>
        <p:spPr>
          <a:xfrm>
            <a:off x="586414" y="3739306"/>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6" name="Oval 15"/>
          <p:cNvSpPr/>
          <p:nvPr/>
        </p:nvSpPr>
        <p:spPr>
          <a:xfrm>
            <a:off x="586414" y="1814522"/>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7" name="Oval 16"/>
          <p:cNvSpPr/>
          <p:nvPr/>
        </p:nvSpPr>
        <p:spPr>
          <a:xfrm>
            <a:off x="590005" y="251460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8" name="Oval 17"/>
          <p:cNvSpPr/>
          <p:nvPr/>
        </p:nvSpPr>
        <p:spPr>
          <a:xfrm>
            <a:off x="586414" y="325156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1" name="Oval 10"/>
          <p:cNvSpPr/>
          <p:nvPr/>
        </p:nvSpPr>
        <p:spPr>
          <a:xfrm>
            <a:off x="479668" y="8105195"/>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2" name="Oval 11"/>
          <p:cNvSpPr/>
          <p:nvPr/>
        </p:nvSpPr>
        <p:spPr>
          <a:xfrm>
            <a:off x="479668" y="6654873"/>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3" name="Oval 12"/>
          <p:cNvSpPr/>
          <p:nvPr/>
        </p:nvSpPr>
        <p:spPr>
          <a:xfrm>
            <a:off x="479668" y="711136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4" name="Oval 13"/>
          <p:cNvSpPr/>
          <p:nvPr/>
        </p:nvSpPr>
        <p:spPr>
          <a:xfrm>
            <a:off x="479668" y="7567847"/>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Tree>
    <p:extLst>
      <p:ext uri="{BB962C8B-B14F-4D97-AF65-F5344CB8AC3E}">
        <p14:creationId xmlns:p14="http://schemas.microsoft.com/office/powerpoint/2010/main" val="359496036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29</a:t>
            </a:fld>
            <a:endParaRPr lang="en-US" dirty="0"/>
          </a:p>
        </p:txBody>
      </p:sp>
      <p:sp>
        <p:nvSpPr>
          <p:cNvPr id="2" name="TextBox 1"/>
          <p:cNvSpPr txBox="1"/>
          <p:nvPr/>
        </p:nvSpPr>
        <p:spPr>
          <a:xfrm>
            <a:off x="658576" y="6545943"/>
            <a:ext cx="6396038" cy="983420"/>
          </a:xfrm>
          <a:prstGeom prst="rect">
            <a:avLst/>
          </a:prstGeom>
          <a:noFill/>
        </p:spPr>
        <p:txBody>
          <a:bodyPr wrap="square" lIns="96378" tIns="48189" rIns="96378" bIns="48189" rtlCol="0">
            <a:spAutoFit/>
          </a:bodyPr>
          <a:lstStyle/>
          <a:p>
            <a:pPr algn="ctr"/>
            <a:r>
              <a:rPr lang="en-US" sz="3800" b="1" dirty="0">
                <a:effectLst>
                  <a:outerShdw blurRad="38100" dist="38100" dir="2700000" algn="tl">
                    <a:srgbClr val="000000">
                      <a:alpha val="43137"/>
                    </a:srgbClr>
                  </a:outerShdw>
                </a:effectLst>
              </a:rPr>
              <a:t>STOP</a:t>
            </a:r>
          </a:p>
          <a:p>
            <a:pPr algn="ctr"/>
            <a:r>
              <a:rPr lang="en-US" dirty="0" smtClean="0"/>
              <a:t>Close your books and wait for instructions!</a:t>
            </a:r>
            <a:endParaRPr lang="en-US" dirty="0"/>
          </a:p>
        </p:txBody>
      </p:sp>
      <p:pic>
        <p:nvPicPr>
          <p:cNvPr id="1034" name="Picture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10798" y="1436914"/>
            <a:ext cx="4691594" cy="4550229"/>
          </a:xfrm>
          <a:prstGeom prst="rect">
            <a:avLst/>
          </a:prstGeom>
          <a:ln w="9525">
            <a:solidFill>
              <a:schemeClr val="tx1"/>
            </a:solidFill>
            <a:miter lim="800000"/>
            <a:headEnd/>
            <a:tailEnd/>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4216899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8" name="Picture 14" descr="Image result for revise"/>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83320" y="213244"/>
            <a:ext cx="2905654" cy="1347291"/>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lIns="96359" tIns="48180" rIns="96359" bIns="48180"/>
          <a:lstStyle/>
          <a:p>
            <a:fld id="{F177B04D-AEB5-43ED-B9BA-B3D1EC9C9067}" type="slidenum">
              <a:rPr lang="en-US" smtClean="0"/>
              <a:pPr/>
              <a:t>3</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264351358"/>
              </p:ext>
            </p:extLst>
          </p:nvPr>
        </p:nvGraphicFramePr>
        <p:xfrm>
          <a:off x="1036320" y="670560"/>
          <a:ext cx="5440680" cy="6169152"/>
        </p:xfrm>
        <a:graphic>
          <a:graphicData uri="http://schemas.openxmlformats.org/drawingml/2006/table">
            <a:tbl>
              <a:tblPr firstRow="1" bandRow="1">
                <a:tableStyleId>{5940675A-B579-460E-94D1-54222C63F5DA}</a:tableStyleId>
              </a:tblPr>
              <a:tblGrid>
                <a:gridCol w="2763520"/>
                <a:gridCol w="2677160"/>
              </a:tblGrid>
              <a:tr h="1374648">
                <a:tc gridSpan="2">
                  <a:txBody>
                    <a:bodyPr/>
                    <a:lstStyle/>
                    <a:p>
                      <a:pPr algn="ctr"/>
                      <a:endParaRPr kumimoji="0" lang="en-US" sz="1500" b="0" i="0" u="none" strike="noStrike" kern="1200" cap="none" spc="0" normalizeH="0" baseline="0" noProof="0" dirty="0" smtClean="0">
                        <a:ln>
                          <a:noFill/>
                        </a:ln>
                        <a:solidFill>
                          <a:prstClr val="black"/>
                        </a:solidFill>
                        <a:effectLst/>
                        <a:uLnTx/>
                        <a:uFillTx/>
                        <a:latin typeface="+mn-lt"/>
                        <a:ea typeface="+mn-ea"/>
                        <a:cs typeface="+mn-cs"/>
                      </a:endParaRPr>
                    </a:p>
                    <a:p>
                      <a:pPr algn="l"/>
                      <a:r>
                        <a:rPr kumimoji="0" lang="en-US" sz="1500" b="1" i="0" u="none" strike="noStrike" kern="1200" cap="none" spc="0" normalizeH="0" baseline="0" noProof="0" dirty="0" smtClean="0">
                          <a:ln>
                            <a:noFill/>
                          </a:ln>
                          <a:solidFill>
                            <a:prstClr val="black"/>
                          </a:solidFill>
                          <a:effectLst/>
                          <a:uLnTx/>
                          <a:uFillTx/>
                          <a:latin typeface="+mn-lt"/>
                          <a:ea typeface="+mn-ea"/>
                          <a:cs typeface="+mn-cs"/>
                        </a:rPr>
                        <a:t>All elementary ELA assessments were reviewed and revised in June of 2015 by the following amazing and dedicated HSD K-6</a:t>
                      </a:r>
                      <a:r>
                        <a:rPr kumimoji="0" lang="en-US" sz="1500" b="1" i="0" u="none" strike="noStrike" kern="1200" cap="none" spc="0" normalizeH="0" baseline="30000" noProof="0" dirty="0" smtClean="0">
                          <a:ln>
                            <a:noFill/>
                          </a:ln>
                          <a:solidFill>
                            <a:prstClr val="black"/>
                          </a:solidFill>
                          <a:effectLst/>
                          <a:uLnTx/>
                          <a:uFillTx/>
                          <a:latin typeface="+mn-lt"/>
                          <a:ea typeface="+mn-ea"/>
                          <a:cs typeface="+mn-cs"/>
                        </a:rPr>
                        <a:t>th</a:t>
                      </a:r>
                      <a:r>
                        <a:rPr kumimoji="0" lang="en-US" sz="1500" b="1" i="0" u="none" strike="noStrike" kern="1200" cap="none" spc="0" normalizeH="0" baseline="0" noProof="0" dirty="0" smtClean="0">
                          <a:ln>
                            <a:noFill/>
                          </a:ln>
                          <a:solidFill>
                            <a:prstClr val="black"/>
                          </a:solidFill>
                          <a:effectLst/>
                          <a:uLnTx/>
                          <a:uFillTx/>
                          <a:latin typeface="+mn-lt"/>
                          <a:ea typeface="+mn-ea"/>
                          <a:cs typeface="+mn-cs"/>
                        </a:rPr>
                        <a:t> grade teachers.</a:t>
                      </a:r>
                    </a:p>
                    <a:p>
                      <a:pPr algn="ctr"/>
                      <a:endParaRPr lang="en-US" sz="2200" dirty="0"/>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sz="1000" b="0" dirty="0">
                        <a:latin typeface="Lucida Handwriting" panose="03010101010101010101" pitchFamily="66" charset="0"/>
                      </a:endParaRPr>
                    </a:p>
                  </a:txBody>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Deborah Alvarado</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Lincoln Street</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Ko</a:t>
                      </a: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Kagawa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Minter Bridge</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Linda Benson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West Union</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Jamie Lentz</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Mooberry</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Anne Berg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Eastwood</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Sandra Maines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Quatama</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Aliceson Brandt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Eastwood</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Gina McLain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TOSA</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Sharon Carlson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Minter Bridge</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Teresa Portinga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Patterson</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Deborah Deplanche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Patterson</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Judy Ramer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Consultant</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Alicia Glasscock</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Imlay</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Sara Retzlaff</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McKinney</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Sonja Grabel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Patterson</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Jami Rider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Free Orchard</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Megan Harding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Orenco</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Kelly Rooke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Free Orchards</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Renae Iversen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TOSA</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Angela Walsh</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Witch Hazel</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Ginger Jay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Witch Hazel</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100" b="0" dirty="0">
                        <a:solidFill>
                          <a:srgbClr val="FF0000"/>
                        </a:solidFill>
                        <a:latin typeface="Lucida Handwriting" panose="03010101010101010101" pitchFamily="66" charset="0"/>
                      </a:endParaRP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5" name="AutoShape 12" descr="Image result for revise"/>
          <p:cNvSpPr>
            <a:spLocks noChangeAspect="1" noChangeArrowheads="1"/>
          </p:cNvSpPr>
          <p:nvPr/>
        </p:nvSpPr>
        <p:spPr bwMode="auto">
          <a:xfrm>
            <a:off x="176318" y="-158909"/>
            <a:ext cx="345440" cy="33528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01882" tIns="50941" rIns="101882" bIns="50941" numCol="1" anchor="t" anchorCtr="0" compatLnSpc="1">
            <a:prstTxWarp prst="textNoShape">
              <a:avLst/>
            </a:prstTxWarp>
          </a:bodyPr>
          <a:lstStyle/>
          <a:p>
            <a:endParaRPr lang="en-US"/>
          </a:p>
        </p:txBody>
      </p:sp>
    </p:spTree>
    <p:extLst>
      <p:ext uri="{BB962C8B-B14F-4D97-AF65-F5344CB8AC3E}">
        <p14:creationId xmlns:p14="http://schemas.microsoft.com/office/powerpoint/2010/main" val="8027832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30</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4255091552"/>
              </p:ext>
            </p:extLst>
          </p:nvPr>
        </p:nvGraphicFramePr>
        <p:xfrm>
          <a:off x="914400" y="4419600"/>
          <a:ext cx="6087110" cy="3069286"/>
        </p:xfrm>
        <a:graphic>
          <a:graphicData uri="http://schemas.openxmlformats.org/drawingml/2006/table">
            <a:tbl>
              <a:tblPr firstRow="1" bandRow="1">
                <a:tableStyleId>{5940675A-B579-460E-94D1-54222C63F5DA}</a:tableStyleId>
              </a:tblPr>
              <a:tblGrid>
                <a:gridCol w="609600"/>
                <a:gridCol w="4343400"/>
                <a:gridCol w="266700"/>
                <a:gridCol w="122555"/>
                <a:gridCol w="177800"/>
                <a:gridCol w="177800"/>
                <a:gridCol w="122555"/>
                <a:gridCol w="266700"/>
              </a:tblGrid>
              <a:tr h="324394">
                <a:tc gridSpan="8">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500" b="1" dirty="0" smtClean="0"/>
                        <a:t>Informational Text</a:t>
                      </a:r>
                    </a:p>
                  </a:txBody>
                  <a:tcPr marL="97155" marR="97155" marT="47897" marB="47897" anchor="ctr">
                    <a:solidFill>
                      <a:schemeClr val="accent3">
                        <a:lumMod val="20000"/>
                        <a:lumOff val="80000"/>
                      </a:schemeClr>
                    </a:solidFill>
                  </a:tcPr>
                </a:tc>
                <a:tc hMerge="1">
                  <a:txBody>
                    <a:bodyPr/>
                    <a:lstStyle/>
                    <a:p>
                      <a:pPr marL="0" marR="0" indent="0" algn="ctr" defTabSz="966612" rtl="0" eaLnBrk="1" fontAlgn="auto" latinLnBrk="0" hangingPunct="1">
                        <a:lnSpc>
                          <a:spcPct val="100000"/>
                        </a:lnSpc>
                        <a:spcBef>
                          <a:spcPts val="0"/>
                        </a:spcBef>
                        <a:spcAft>
                          <a:spcPts val="0"/>
                        </a:spcAft>
                        <a:buClrTx/>
                        <a:buSzTx/>
                        <a:buFontTx/>
                        <a:buNone/>
                        <a:tabLst/>
                        <a:defRPr/>
                      </a:pPr>
                      <a:endParaRPr lang="en-US" sz="1400" b="1" dirty="0" smtClean="0"/>
                    </a:p>
                  </a:txBody>
                  <a:tcPr anchor="ctr">
                    <a:solidFill>
                      <a:schemeClr val="bg1"/>
                    </a:solidFill>
                  </a:tcPr>
                </a:tc>
                <a:tc hMerge="1">
                  <a:txBody>
                    <a:bodyPr/>
                    <a:lstStyle/>
                    <a:p>
                      <a:endParaRPr lang="en-US" sz="1000"/>
                    </a:p>
                  </a:txBody>
                  <a:tcP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24394">
                <a:tc>
                  <a:txBody>
                    <a:bodyPr/>
                    <a:lstStyle/>
                    <a:p>
                      <a:pPr algn="ctr">
                        <a:lnSpc>
                          <a:spcPct val="100000"/>
                        </a:lnSpc>
                        <a:spcAft>
                          <a:spcPts val="0"/>
                        </a:spcAft>
                      </a:pPr>
                      <a:r>
                        <a:rPr lang="en-US" sz="1500" b="1" dirty="0" smtClean="0"/>
                        <a:t>9 </a:t>
                      </a:r>
                      <a:endParaRPr lang="en-US" sz="1500" b="1" dirty="0"/>
                    </a:p>
                  </a:txBody>
                  <a:tcPr marL="97155" marR="97155" marT="47897" marB="47897" anchor="ctr">
                    <a:solidFill>
                      <a:schemeClr val="bg1"/>
                    </a:solidFill>
                  </a:tcPr>
                </a:tc>
                <a:tc>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n-US" sz="1000" b="1" dirty="0" smtClean="0">
                          <a:solidFill>
                            <a:schemeClr val="tx1"/>
                          </a:solidFill>
                          <a:effectLst/>
                        </a:rPr>
                        <a:t>I can quote a specific part of the text when I answer a question. </a:t>
                      </a:r>
                      <a:r>
                        <a:rPr lang="en-US" sz="1000" b="1" baseline="0" dirty="0" smtClean="0">
                          <a:solidFill>
                            <a:schemeClr val="tx1"/>
                          </a:solidFill>
                          <a:effectLst/>
                        </a:rPr>
                        <a:t>  </a:t>
                      </a:r>
                      <a:r>
                        <a:rPr kumimoji="0" lang="en-US" sz="1000" b="0" i="1" u="none" strike="noStrike" kern="1200" cap="none" spc="0" normalizeH="0" baseline="0" noProof="0" dirty="0" smtClean="0">
                          <a:ln>
                            <a:noFill/>
                          </a:ln>
                          <a:solidFill>
                            <a:prstClr val="black"/>
                          </a:solidFill>
                          <a:effectLst/>
                          <a:uLnTx/>
                          <a:uFillTx/>
                          <a:latin typeface="+mn-lt"/>
                          <a:ea typeface="Times New Roman"/>
                          <a:cs typeface="Times New Roman"/>
                        </a:rPr>
                        <a:t>RI.5.1</a:t>
                      </a:r>
                      <a:endParaRPr kumimoji="0" lang="en-US" sz="1000" b="1" i="0" u="none" strike="noStrike" kern="1200" cap="none" spc="0" normalizeH="0" baseline="0" noProof="0" dirty="0" smtClean="0">
                        <a:ln>
                          <a:noFill/>
                        </a:ln>
                        <a:solidFill>
                          <a:prstClr val="black"/>
                        </a:solidFill>
                        <a:effectLst/>
                        <a:uLnTx/>
                        <a:uFillTx/>
                        <a:latin typeface="+mn-lt"/>
                        <a:ea typeface="Calibri"/>
                        <a:cs typeface="Times New Roman"/>
                      </a:endParaRPr>
                    </a:p>
                  </a:txBody>
                  <a:tcPr marL="97155" marR="97155" marT="47897" marB="47897" anchor="ctr">
                    <a:solidFill>
                      <a:schemeClr val="bg1"/>
                    </a:solidFill>
                  </a:tcPr>
                </a:tc>
                <a:tc gridSpan="6">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25938">
                <a:tc>
                  <a:txBody>
                    <a:bodyPr/>
                    <a:lstStyle/>
                    <a:p>
                      <a:pPr algn="ctr">
                        <a:lnSpc>
                          <a:spcPct val="100000"/>
                        </a:lnSpc>
                        <a:spcAft>
                          <a:spcPts val="0"/>
                        </a:spcAft>
                      </a:pPr>
                      <a:r>
                        <a:rPr lang="en-US" sz="1500" b="1" dirty="0" smtClean="0"/>
                        <a:t>10</a:t>
                      </a:r>
                      <a:endParaRPr lang="en-US" sz="1500" b="1" dirty="0"/>
                    </a:p>
                  </a:txBody>
                  <a:tcPr marL="97155" marR="97155" marT="47897" marB="47897"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000" b="1" dirty="0" smtClean="0">
                          <a:latin typeface="+mn-lt"/>
                          <a:ea typeface="Calibri"/>
                          <a:cs typeface="Helvetica"/>
                        </a:rPr>
                        <a:t>I can quote accurately from the text to support an inference. </a:t>
                      </a:r>
                      <a:r>
                        <a:rPr lang="en-US" sz="1000" b="1" baseline="0" dirty="0" smtClean="0">
                          <a:latin typeface="+mn-lt"/>
                          <a:ea typeface="Calibri"/>
                          <a:cs typeface="Helvetica"/>
                        </a:rPr>
                        <a:t> </a:t>
                      </a:r>
                      <a:r>
                        <a:rPr lang="en-US" sz="1000" b="0" i="1" dirty="0" smtClean="0">
                          <a:latin typeface="+mn-lt"/>
                          <a:ea typeface="Times New Roman"/>
                          <a:cs typeface="Times New Roman"/>
                        </a:rPr>
                        <a:t>RI.5.1</a:t>
                      </a:r>
                      <a:endParaRPr lang="en-US" sz="1000" b="1" dirty="0" smtClean="0">
                        <a:solidFill>
                          <a:schemeClr val="tx1"/>
                        </a:solidFill>
                        <a:effectLst/>
                        <a:latin typeface="+mn-lt"/>
                        <a:ea typeface="Calibri"/>
                        <a:cs typeface="Times New Roman"/>
                      </a:endParaRPr>
                    </a:p>
                  </a:txBody>
                  <a:tcPr marL="97155" marR="97155" marT="47897" marB="47897" anchor="ctr">
                    <a:solidFill>
                      <a:schemeClr val="bg1"/>
                    </a:solidFill>
                  </a:tcPr>
                </a:tc>
                <a:tc gridSpan="6">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30144">
                <a:tc>
                  <a:txBody>
                    <a:bodyPr/>
                    <a:lstStyle/>
                    <a:p>
                      <a:pPr algn="ctr">
                        <a:lnSpc>
                          <a:spcPct val="100000"/>
                        </a:lnSpc>
                        <a:spcAft>
                          <a:spcPts val="0"/>
                        </a:spcAft>
                      </a:pPr>
                      <a:r>
                        <a:rPr lang="en-US" sz="1500" b="1" dirty="0" smtClean="0"/>
                        <a:t>11</a:t>
                      </a:r>
                      <a:endParaRPr lang="en-US" sz="1500" b="1" dirty="0"/>
                    </a:p>
                  </a:txBody>
                  <a:tcPr marL="97155" marR="97155" marT="47897" marB="47897" anchor="ctr">
                    <a:solidFill>
                      <a:schemeClr val="bg1"/>
                    </a:solidFill>
                  </a:tcPr>
                </a:tc>
                <a:tc>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n-US" sz="1000" b="1" dirty="0" smtClean="0">
                          <a:solidFill>
                            <a:srgbClr val="000000"/>
                          </a:solidFill>
                          <a:latin typeface="+mn-lt"/>
                          <a:ea typeface="Times New Roman"/>
                          <a:cs typeface="Times New Roman"/>
                        </a:rPr>
                        <a:t>I can summarize the key details of a text for a purpose.</a:t>
                      </a:r>
                      <a:r>
                        <a:rPr lang="en-US" sz="1000" b="1" baseline="0" dirty="0" smtClean="0">
                          <a:solidFill>
                            <a:schemeClr val="tx1"/>
                          </a:solidFill>
                          <a:latin typeface="+mn-lt"/>
                          <a:ea typeface="Times New Roman"/>
                          <a:cs typeface="Times New Roman"/>
                        </a:rPr>
                        <a:t> </a:t>
                      </a:r>
                      <a:r>
                        <a:rPr lang="en-US" sz="1000" b="0" i="1" baseline="0" dirty="0" smtClean="0">
                          <a:latin typeface="+mn-lt"/>
                          <a:ea typeface="Times New Roman"/>
                          <a:cs typeface="Times New Roman"/>
                        </a:rPr>
                        <a:t>RI.5.2</a:t>
                      </a:r>
                      <a:endParaRPr lang="en-US" sz="1000" b="1" dirty="0">
                        <a:latin typeface="+mn-lt"/>
                        <a:ea typeface="Calibri"/>
                        <a:cs typeface="Times New Roman"/>
                      </a:endParaRPr>
                    </a:p>
                  </a:txBody>
                  <a:tcPr marL="97155" marR="97155" marT="47897" marB="47897" anchor="ctr">
                    <a:solidFill>
                      <a:schemeClr val="bg1"/>
                    </a:solidFill>
                  </a:tcPr>
                </a:tc>
                <a:tc gridSpan="6">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a:txBody>
                    <a:bodyPr/>
                    <a:lstStyle/>
                    <a:p>
                      <a:pPr algn="ctr">
                        <a:lnSpc>
                          <a:spcPct val="100000"/>
                        </a:lnSpc>
                        <a:spcAft>
                          <a:spcPts val="0"/>
                        </a:spcAft>
                      </a:pPr>
                      <a:r>
                        <a:rPr lang="en-US" sz="1500" b="1" dirty="0" smtClean="0"/>
                        <a:t>12</a:t>
                      </a:r>
                      <a:endParaRPr lang="en-US" sz="1500" b="1" dirty="0"/>
                    </a:p>
                  </a:txBody>
                  <a:tcPr marL="97155" marR="97155" marT="47897" marB="47897"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000" b="1" dirty="0" smtClean="0">
                          <a:effectLst/>
                        </a:rPr>
                        <a:t>I can identify two main ideas in a text.</a:t>
                      </a:r>
                      <a:r>
                        <a:rPr lang="en-US" sz="1000" b="1" baseline="0" dirty="0" smtClean="0">
                          <a:effectLst/>
                        </a:rPr>
                        <a:t>  </a:t>
                      </a:r>
                      <a:r>
                        <a:rPr lang="en-US" sz="1000" b="0" i="1" baseline="0" dirty="0" smtClean="0">
                          <a:latin typeface="+mn-lt"/>
                          <a:ea typeface="Times New Roman"/>
                          <a:cs typeface="Times New Roman"/>
                        </a:rPr>
                        <a:t>RI.5.2</a:t>
                      </a:r>
                      <a:endParaRPr lang="en-US" sz="1000" b="1" dirty="0">
                        <a:effectLst/>
                        <a:latin typeface="+mn-lt"/>
                        <a:ea typeface="Calibri"/>
                        <a:cs typeface="Times New Roman"/>
                      </a:endParaRPr>
                    </a:p>
                  </a:txBody>
                  <a:tcPr marL="97155" marR="97155" marT="47897" marB="47897" anchor="ctr">
                    <a:solidFill>
                      <a:schemeClr val="bg1"/>
                    </a:solidFill>
                  </a:tcPr>
                </a:tc>
                <a:tc gridSpan="6">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a:txBody>
                    <a:bodyPr/>
                    <a:lstStyle/>
                    <a:p>
                      <a:pPr algn="ctr">
                        <a:lnSpc>
                          <a:spcPct val="100000"/>
                        </a:lnSpc>
                        <a:spcAft>
                          <a:spcPts val="0"/>
                        </a:spcAft>
                      </a:pPr>
                      <a:r>
                        <a:rPr lang="en-US" sz="1500" b="1" dirty="0" smtClean="0"/>
                        <a:t>13</a:t>
                      </a:r>
                      <a:endParaRPr lang="en-US" sz="1500" b="1" dirty="0"/>
                    </a:p>
                  </a:txBody>
                  <a:tcPr marL="97155" marR="97155" marT="47897" marB="47897"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000" b="1" dirty="0" smtClean="0">
                          <a:solidFill>
                            <a:srgbClr val="000000"/>
                          </a:solidFill>
                          <a:latin typeface="+mn-lt"/>
                          <a:ea typeface="Times New Roman"/>
                          <a:cs typeface="Times New Roman"/>
                        </a:rPr>
                        <a:t>I can locate information to support how two concepts interact.</a:t>
                      </a:r>
                      <a:r>
                        <a:rPr lang="en-US" sz="1000" b="1" baseline="0" dirty="0" smtClean="0">
                          <a:solidFill>
                            <a:srgbClr val="000000"/>
                          </a:solidFill>
                          <a:latin typeface="+mn-lt"/>
                          <a:ea typeface="Times New Roman"/>
                          <a:cs typeface="Times New Roman"/>
                        </a:rPr>
                        <a:t>  </a:t>
                      </a:r>
                      <a:r>
                        <a:rPr lang="en-US" sz="1000" b="0" i="1" baseline="0" dirty="0" smtClean="0">
                          <a:latin typeface="+mn-lt"/>
                          <a:ea typeface="Times New Roman"/>
                          <a:cs typeface="Times New Roman"/>
                        </a:rPr>
                        <a:t>RI.5.3</a:t>
                      </a:r>
                      <a:endParaRPr lang="en-US" sz="1000" b="1" dirty="0" smtClean="0">
                        <a:latin typeface="+mn-lt"/>
                        <a:ea typeface="Calibri"/>
                        <a:cs typeface="Times New Roman"/>
                      </a:endParaRPr>
                    </a:p>
                  </a:txBody>
                  <a:tcPr marL="97155" marR="97155" marT="47897" marB="47897" anchor="ctr">
                    <a:solidFill>
                      <a:schemeClr val="bg1"/>
                    </a:solidFill>
                  </a:tcPr>
                </a:tc>
                <a:tc gridSpan="6">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88499">
                <a:tc>
                  <a:txBody>
                    <a:bodyPr/>
                    <a:lstStyle/>
                    <a:p>
                      <a:pPr algn="ctr">
                        <a:lnSpc>
                          <a:spcPct val="100000"/>
                        </a:lnSpc>
                        <a:spcAft>
                          <a:spcPts val="0"/>
                        </a:spcAft>
                      </a:pPr>
                      <a:r>
                        <a:rPr lang="en-US" sz="1500" b="1" dirty="0" smtClean="0"/>
                        <a:t>14</a:t>
                      </a:r>
                      <a:endParaRPr lang="en-US" sz="1500" b="1" dirty="0"/>
                    </a:p>
                  </a:txBody>
                  <a:tcPr marL="97155" marR="97155" marT="47897" marB="47897"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000" b="1" dirty="0" smtClean="0">
                          <a:solidFill>
                            <a:srgbClr val="000000"/>
                          </a:solidFill>
                          <a:latin typeface="+mn-lt"/>
                          <a:ea typeface="Times New Roman"/>
                          <a:cs typeface="Times New Roman"/>
                        </a:rPr>
                        <a:t>I can explain the connection between two or more ideas .</a:t>
                      </a:r>
                      <a:r>
                        <a:rPr lang="en-US" sz="1000" b="0" i="1" baseline="0" dirty="0" smtClean="0">
                          <a:latin typeface="+mn-lt"/>
                          <a:ea typeface="Times New Roman"/>
                          <a:cs typeface="Times New Roman"/>
                        </a:rPr>
                        <a:t>RI.5.3</a:t>
                      </a:r>
                      <a:endParaRPr lang="en-US" sz="1000" b="1" dirty="0" smtClean="0">
                        <a:latin typeface="+mn-lt"/>
                        <a:ea typeface="Calibri"/>
                        <a:cs typeface="Times New Roman"/>
                      </a:endParaRPr>
                    </a:p>
                  </a:txBody>
                  <a:tcPr marL="97155" marR="97155" marT="47897" marB="47897" anchor="ctr">
                    <a:solidFill>
                      <a:schemeClr val="bg1"/>
                    </a:solidFill>
                  </a:tcPr>
                </a:tc>
                <a:tc gridSpan="6">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16263">
                <a:tc>
                  <a:txBody>
                    <a:bodyPr/>
                    <a:lstStyle/>
                    <a:p>
                      <a:pPr algn="ctr">
                        <a:lnSpc>
                          <a:spcPct val="100000"/>
                        </a:lnSpc>
                        <a:spcAft>
                          <a:spcPts val="0"/>
                        </a:spcAft>
                      </a:pPr>
                      <a:r>
                        <a:rPr lang="en-US" sz="1500" b="1" dirty="0" smtClean="0"/>
                        <a:t>15</a:t>
                      </a:r>
                      <a:endParaRPr lang="en-US" sz="1500" b="1" dirty="0"/>
                    </a:p>
                  </a:txBody>
                  <a:tcPr marL="97155" marR="97155" marT="47897" marB="47897"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000" b="1" dirty="0" smtClean="0">
                          <a:solidFill>
                            <a:srgbClr val="000000"/>
                          </a:solidFill>
                          <a:latin typeface="+mn-lt"/>
                          <a:ea typeface="Times New Roman"/>
                          <a:cs typeface="Times New Roman"/>
                        </a:rPr>
                        <a:t>I can identify details  that support two main ideas in a text.</a:t>
                      </a:r>
                      <a:r>
                        <a:rPr lang="en-US" sz="1000" b="1" baseline="0" dirty="0" smtClean="0">
                          <a:solidFill>
                            <a:srgbClr val="000000"/>
                          </a:solidFill>
                          <a:latin typeface="+mn-lt"/>
                          <a:ea typeface="Times New Roman"/>
                          <a:cs typeface="Times New Roman"/>
                        </a:rPr>
                        <a:t>  </a:t>
                      </a:r>
                      <a:r>
                        <a:rPr lang="en-US" sz="1000" b="0" i="1" baseline="0" dirty="0" smtClean="0">
                          <a:latin typeface="+mn-lt"/>
                          <a:ea typeface="Times New Roman"/>
                          <a:cs typeface="Times New Roman"/>
                        </a:rPr>
                        <a:t>RI.5.3</a:t>
                      </a:r>
                      <a:endParaRPr lang="en-US" sz="1000" b="1" dirty="0" smtClean="0">
                        <a:latin typeface="+mn-lt"/>
                        <a:ea typeface="Calibri"/>
                        <a:cs typeface="Times New Roman"/>
                      </a:endParaRPr>
                    </a:p>
                  </a:txBody>
                  <a:tcPr marL="97155" marR="97155" marT="47897" marB="47897" anchor="ctr">
                    <a:solidFill>
                      <a:schemeClr val="bg1"/>
                    </a:solidFill>
                  </a:tcPr>
                </a:tc>
                <a:tc gridSpan="2">
                  <a:txBody>
                    <a:bodyPr/>
                    <a:lstStyle/>
                    <a:p>
                      <a:pPr>
                        <a:lnSpc>
                          <a:spcPct val="100000"/>
                        </a:lnSpc>
                        <a:spcAft>
                          <a:spcPts val="0"/>
                        </a:spcAft>
                      </a:pPr>
                      <a:r>
                        <a:rPr lang="en-US" sz="1600" b="1" i="1" dirty="0" smtClean="0"/>
                        <a:t>2</a:t>
                      </a:r>
                      <a:endParaRPr lang="en-US" sz="1600" b="1" i="1" dirty="0"/>
                    </a:p>
                  </a:txBody>
                  <a:tcPr marL="97155" marR="97155" marT="47897" marB="47897">
                    <a:solidFill>
                      <a:schemeClr val="bg1"/>
                    </a:solidFill>
                  </a:tcPr>
                </a:tc>
                <a:tc hMerge="1">
                  <a:txBody>
                    <a:bodyPr/>
                    <a:lstStyle/>
                    <a:p>
                      <a:endParaRPr lang="en-US"/>
                    </a:p>
                  </a:txBody>
                  <a:tcPr/>
                </a:tc>
                <a:tc gridSpan="2">
                  <a:txBody>
                    <a:bodyPr/>
                    <a:lstStyle/>
                    <a:p>
                      <a:pPr>
                        <a:lnSpc>
                          <a:spcPct val="100000"/>
                        </a:lnSpc>
                        <a:spcAft>
                          <a:spcPts val="0"/>
                        </a:spcAft>
                      </a:pPr>
                      <a:r>
                        <a:rPr lang="en-US" sz="1600" b="1" i="1" dirty="0" smtClean="0"/>
                        <a:t>1</a:t>
                      </a:r>
                      <a:endParaRPr lang="en-US" sz="1600" b="1" i="1" dirty="0"/>
                    </a:p>
                  </a:txBody>
                  <a:tcPr marL="97155" marR="97155" marT="47897" marB="47897">
                    <a:solidFill>
                      <a:schemeClr val="bg1"/>
                    </a:solidFill>
                  </a:tcPr>
                </a:tc>
                <a:tc hMerge="1">
                  <a:txBody>
                    <a:bodyPr/>
                    <a:lstStyle/>
                    <a:p>
                      <a:endParaRPr lang="en-US"/>
                    </a:p>
                  </a:txBody>
                  <a:tcPr/>
                </a:tc>
                <a:tc gridSpan="2">
                  <a:txBody>
                    <a:bodyPr/>
                    <a:lstStyle/>
                    <a:p>
                      <a:pPr>
                        <a:lnSpc>
                          <a:spcPct val="100000"/>
                        </a:lnSpc>
                        <a:spcAft>
                          <a:spcPts val="0"/>
                        </a:spcAft>
                      </a:pPr>
                      <a:r>
                        <a:rPr lang="en-US" sz="1600" b="1" i="1" dirty="0" smtClean="0"/>
                        <a:t>0</a:t>
                      </a:r>
                      <a:endParaRPr lang="en-US" sz="1600" b="1" i="1" dirty="0"/>
                    </a:p>
                  </a:txBody>
                  <a:tcPr marL="97155" marR="97155" marT="47897" marB="47897">
                    <a:solidFill>
                      <a:schemeClr val="bg1"/>
                    </a:solidFill>
                  </a:tcPr>
                </a:tc>
                <a:tc hMerge="1">
                  <a:txBody>
                    <a:bodyPr/>
                    <a:lstStyle/>
                    <a:p>
                      <a:endParaRPr lang="en-US"/>
                    </a:p>
                  </a:txBody>
                  <a:tcPr/>
                </a:tc>
              </a:tr>
              <a:tr h="394789">
                <a:tc>
                  <a:txBody>
                    <a:bodyPr/>
                    <a:lstStyle/>
                    <a:p>
                      <a:pPr algn="ctr">
                        <a:lnSpc>
                          <a:spcPct val="100000"/>
                        </a:lnSpc>
                        <a:spcAft>
                          <a:spcPts val="0"/>
                        </a:spcAft>
                      </a:pPr>
                      <a:r>
                        <a:rPr lang="en-US" sz="1500" b="1" dirty="0" smtClean="0"/>
                        <a:t>16</a:t>
                      </a:r>
                      <a:endParaRPr lang="en-US" sz="1500" b="1" dirty="0"/>
                    </a:p>
                  </a:txBody>
                  <a:tcPr marL="97155" marR="97155" marT="47897" marB="47897"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000" b="1" dirty="0" smtClean="0">
                          <a:solidFill>
                            <a:srgbClr val="000000"/>
                          </a:solidFill>
                          <a:latin typeface="+mn-lt"/>
                          <a:ea typeface="Times New Roman"/>
                          <a:cs typeface="Times New Roman"/>
                        </a:rPr>
                        <a:t>I can analyze connections between and among concepts.  </a:t>
                      </a:r>
                      <a:r>
                        <a:rPr lang="en-US" sz="1000" b="0" i="1" dirty="0" smtClean="0">
                          <a:latin typeface="+mn-lt"/>
                          <a:ea typeface="+mn-ea"/>
                          <a:cs typeface="+mn-cs"/>
                        </a:rPr>
                        <a:t>RI.5.3</a:t>
                      </a:r>
                      <a:endParaRPr lang="en-US" sz="1000" b="1" dirty="0" smtClean="0">
                        <a:latin typeface="+mn-lt"/>
                        <a:ea typeface="Calibri"/>
                        <a:cs typeface="Times New Roman"/>
                      </a:endParaRPr>
                    </a:p>
                  </a:txBody>
                  <a:tcPr marL="97155" marR="97155" marT="47897" marB="47897" anchor="ctr">
                    <a:solidFill>
                      <a:schemeClr val="bg1"/>
                    </a:solidFill>
                  </a:tcPr>
                </a:tc>
                <a:tc>
                  <a:txBody>
                    <a:bodyPr/>
                    <a:lstStyle/>
                    <a:p>
                      <a:pPr>
                        <a:lnSpc>
                          <a:spcPct val="100000"/>
                        </a:lnSpc>
                        <a:spcAft>
                          <a:spcPts val="0"/>
                        </a:spcAft>
                      </a:pPr>
                      <a:r>
                        <a:rPr lang="en-US" sz="1600" b="1" i="1" dirty="0" smtClean="0"/>
                        <a:t>3</a:t>
                      </a:r>
                      <a:endParaRPr lang="en-US" sz="1600" b="1" i="1" dirty="0"/>
                    </a:p>
                  </a:txBody>
                  <a:tcPr marL="97155" marR="97155" marT="47897" marB="47897">
                    <a:solidFill>
                      <a:schemeClr val="bg1"/>
                    </a:solidFill>
                  </a:tcPr>
                </a:tc>
                <a:tc gridSpan="2">
                  <a:txBody>
                    <a:bodyPr/>
                    <a:lstStyle/>
                    <a:p>
                      <a:pPr>
                        <a:lnSpc>
                          <a:spcPct val="100000"/>
                        </a:lnSpc>
                        <a:spcAft>
                          <a:spcPts val="0"/>
                        </a:spcAft>
                      </a:pPr>
                      <a:r>
                        <a:rPr lang="en-US" sz="1600" b="1" i="1" dirty="0" smtClean="0"/>
                        <a:t>2</a:t>
                      </a:r>
                      <a:endParaRPr lang="en-US" sz="1600" b="1" i="1" dirty="0"/>
                    </a:p>
                  </a:txBody>
                  <a:tcPr marL="97155" marR="97155" marT="47897" marB="47897">
                    <a:solidFill>
                      <a:schemeClr val="bg1"/>
                    </a:solidFill>
                  </a:tcPr>
                </a:tc>
                <a:tc hMerge="1">
                  <a:txBody>
                    <a:bodyPr/>
                    <a:lstStyle/>
                    <a:p>
                      <a:endParaRPr lang="en-US"/>
                    </a:p>
                  </a:txBody>
                  <a:tcPr/>
                </a:tc>
                <a:tc gridSpan="2">
                  <a:txBody>
                    <a:bodyPr/>
                    <a:lstStyle/>
                    <a:p>
                      <a:pPr>
                        <a:lnSpc>
                          <a:spcPct val="100000"/>
                        </a:lnSpc>
                        <a:spcAft>
                          <a:spcPts val="0"/>
                        </a:spcAft>
                      </a:pPr>
                      <a:r>
                        <a:rPr lang="en-US" sz="1600" b="1" i="1" dirty="0" smtClean="0"/>
                        <a:t>1</a:t>
                      </a:r>
                      <a:endParaRPr lang="en-US" sz="1600" b="1" i="1" dirty="0"/>
                    </a:p>
                  </a:txBody>
                  <a:tcPr marL="97155" marR="97155" marT="47897" marB="47897">
                    <a:solidFill>
                      <a:schemeClr val="bg1"/>
                    </a:solidFill>
                  </a:tcPr>
                </a:tc>
                <a:tc hMerge="1">
                  <a:txBody>
                    <a:bodyPr/>
                    <a:lstStyle/>
                    <a:p>
                      <a:endParaRPr lang="en-US"/>
                    </a:p>
                  </a:txBody>
                  <a:tcPr/>
                </a:tc>
                <a:tc>
                  <a:txBody>
                    <a:bodyPr/>
                    <a:lstStyle/>
                    <a:p>
                      <a:pPr>
                        <a:lnSpc>
                          <a:spcPct val="100000"/>
                        </a:lnSpc>
                        <a:spcAft>
                          <a:spcPts val="0"/>
                        </a:spcAft>
                      </a:pPr>
                      <a:r>
                        <a:rPr lang="en-US" sz="1600" b="1" i="1" dirty="0" smtClean="0"/>
                        <a:t>0</a:t>
                      </a:r>
                      <a:endParaRPr lang="en-US" sz="1600" b="1" i="1" dirty="0"/>
                    </a:p>
                  </a:txBody>
                  <a:tcPr marL="97155" marR="97155" marT="47897" marB="47897">
                    <a:solidFill>
                      <a:schemeClr val="bg1"/>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414394603"/>
              </p:ext>
            </p:extLst>
          </p:nvPr>
        </p:nvGraphicFramePr>
        <p:xfrm>
          <a:off x="914400" y="951018"/>
          <a:ext cx="6101396" cy="3497941"/>
        </p:xfrm>
        <a:graphic>
          <a:graphicData uri="http://schemas.openxmlformats.org/drawingml/2006/table">
            <a:tbl>
              <a:tblPr firstRow="1" bandRow="1">
                <a:tableStyleId>{5940675A-B579-460E-94D1-54222C63F5DA}</a:tableStyleId>
              </a:tblPr>
              <a:tblGrid>
                <a:gridCol w="566736"/>
                <a:gridCol w="4400550"/>
                <a:gridCol w="266700"/>
                <a:gridCol w="122555"/>
                <a:gridCol w="177800"/>
                <a:gridCol w="177800"/>
                <a:gridCol w="122555"/>
                <a:gridCol w="266700"/>
              </a:tblGrid>
              <a:tr h="324394">
                <a:tc gridSpan="8">
                  <a:txBody>
                    <a:bodyPr/>
                    <a:lstStyle/>
                    <a:p>
                      <a:pPr algn="ctr">
                        <a:lnSpc>
                          <a:spcPct val="100000"/>
                        </a:lnSpc>
                        <a:spcAft>
                          <a:spcPts val="0"/>
                        </a:spcAft>
                      </a:pPr>
                      <a:r>
                        <a:rPr lang="en-US" sz="1500" b="1" dirty="0" smtClean="0"/>
                        <a:t>Literary Text</a:t>
                      </a:r>
                      <a:endParaRPr lang="en-US" sz="1500" b="1" dirty="0"/>
                    </a:p>
                  </a:txBody>
                  <a:tcPr marL="97155" marR="97155" marT="47897" marB="47897" anchor="ctr">
                    <a:solidFill>
                      <a:schemeClr val="accent3">
                        <a:lumMod val="20000"/>
                        <a:lumOff val="80000"/>
                      </a:schemeClr>
                    </a:solidFill>
                  </a:tcPr>
                </a:tc>
                <a:tc hMerge="1">
                  <a:txBody>
                    <a:bodyPr/>
                    <a:lstStyle/>
                    <a:p>
                      <a:pPr marL="0" marR="0" lvl="0" indent="0" algn="l" defTabSz="966612" rtl="0" eaLnBrk="1" fontAlgn="auto" latinLnBrk="0" hangingPunct="1">
                        <a:lnSpc>
                          <a:spcPct val="115000"/>
                        </a:lnSpc>
                        <a:spcBef>
                          <a:spcPts val="0"/>
                        </a:spcBef>
                        <a:spcAft>
                          <a:spcPts val="1200"/>
                        </a:spcAft>
                        <a:buClrTx/>
                        <a:buSzTx/>
                        <a:buFontTx/>
                        <a:buNone/>
                        <a:tabLst/>
                        <a:defRPr/>
                      </a:pPr>
                      <a:endParaRPr kumimoji="0" lang="en-US" sz="1100" b="1" i="0" u="none" strike="noStrike" kern="1200" cap="none" spc="0" normalizeH="0" baseline="0" noProof="0" dirty="0" smtClean="0">
                        <a:ln>
                          <a:noFill/>
                        </a:ln>
                        <a:solidFill>
                          <a:prstClr val="black"/>
                        </a:solidFill>
                        <a:effectLst/>
                        <a:uLnTx/>
                        <a:uFillTx/>
                        <a:latin typeface="+mn-lt"/>
                        <a:ea typeface="Calibri"/>
                        <a:cs typeface="Times New Roman"/>
                      </a:endParaRPr>
                    </a:p>
                  </a:txBody>
                  <a:tcPr anchor="ctr">
                    <a:solidFill>
                      <a:schemeClr val="bg1"/>
                    </a:solidFill>
                  </a:tcPr>
                </a:tc>
                <a:tc hMerge="1">
                  <a:txBody>
                    <a:bodyPr/>
                    <a:lstStyle/>
                    <a:p>
                      <a:endParaRPr lang="en-US" sz="1000"/>
                    </a:p>
                  </a:txBody>
                  <a:tcP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27148">
                <a:tc>
                  <a:txBody>
                    <a:bodyPr/>
                    <a:lstStyle/>
                    <a:p>
                      <a:pPr algn="ctr">
                        <a:lnSpc>
                          <a:spcPct val="100000"/>
                        </a:lnSpc>
                        <a:spcAft>
                          <a:spcPts val="0"/>
                        </a:spcAft>
                      </a:pPr>
                      <a:r>
                        <a:rPr lang="en-US" sz="1500" b="1" dirty="0" smtClean="0"/>
                        <a:t>1</a:t>
                      </a:r>
                      <a:endParaRPr lang="en-US" sz="1500" b="1" dirty="0"/>
                    </a:p>
                  </a:txBody>
                  <a:tcPr marL="97155" marR="97155" marT="47897" marB="47897" anchor="ctr">
                    <a:solidFill>
                      <a:schemeClr val="bg1"/>
                    </a:solidFill>
                  </a:tcPr>
                </a:tc>
                <a:tc>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n-US" sz="1000" b="1" dirty="0" smtClean="0">
                          <a:solidFill>
                            <a:srgbClr val="000000"/>
                          </a:solidFill>
                          <a:effectLst/>
                          <a:latin typeface="+mn-lt"/>
                          <a:ea typeface="Times New Roman"/>
                          <a:cs typeface="Times New Roman"/>
                        </a:rPr>
                        <a:t>I can</a:t>
                      </a:r>
                      <a:r>
                        <a:rPr lang="en-US" sz="1000" b="1" baseline="0" dirty="0" smtClean="0">
                          <a:solidFill>
                            <a:srgbClr val="000000"/>
                          </a:solidFill>
                          <a:effectLst/>
                          <a:latin typeface="+mn-lt"/>
                          <a:ea typeface="Times New Roman"/>
                          <a:cs typeface="Times New Roman"/>
                        </a:rPr>
                        <a:t> quote details from the text to support inferences.</a:t>
                      </a:r>
                      <a:r>
                        <a:rPr lang="en-US" sz="1000" b="0" baseline="0" dirty="0" smtClean="0">
                          <a:solidFill>
                            <a:schemeClr val="tx1"/>
                          </a:solidFill>
                          <a:effectLst/>
                          <a:latin typeface="+mn-lt"/>
                          <a:ea typeface="Times New Roman"/>
                          <a:cs typeface="Times New Roman"/>
                        </a:rPr>
                        <a:t>  </a:t>
                      </a:r>
                      <a:r>
                        <a:rPr kumimoji="0" lang="en-US" sz="1000" b="0" i="1" u="none" strike="noStrike" kern="1200" cap="none" spc="0" normalizeH="0" baseline="0" noProof="0" dirty="0" smtClean="0">
                          <a:ln>
                            <a:noFill/>
                          </a:ln>
                          <a:solidFill>
                            <a:prstClr val="black"/>
                          </a:solidFill>
                          <a:effectLst/>
                          <a:uLnTx/>
                          <a:uFillTx/>
                          <a:latin typeface="+mn-lt"/>
                          <a:ea typeface="Calibri"/>
                          <a:cs typeface="Times New Roman"/>
                        </a:rPr>
                        <a:t>RL.5.1</a:t>
                      </a:r>
                      <a:endParaRPr kumimoji="0" lang="en-US" sz="1000" b="1" i="0" u="none" strike="noStrike" kern="1200" cap="none" spc="0" normalizeH="0" baseline="0" noProof="0" dirty="0" smtClean="0">
                        <a:ln>
                          <a:noFill/>
                        </a:ln>
                        <a:solidFill>
                          <a:prstClr val="black"/>
                        </a:solidFill>
                        <a:effectLst/>
                        <a:uLnTx/>
                        <a:uFillTx/>
                        <a:latin typeface="+mn-lt"/>
                        <a:ea typeface="Calibri"/>
                        <a:cs typeface="Times New Roman"/>
                      </a:endParaRPr>
                    </a:p>
                  </a:txBody>
                  <a:tcPr marL="97155" marR="97155" marT="47897" marB="47897" anchor="ctr">
                    <a:solidFill>
                      <a:schemeClr val="bg1"/>
                    </a:solidFill>
                  </a:tcPr>
                </a:tc>
                <a:tc gridSpan="6">
                  <a:txBody>
                    <a:bodyPr/>
                    <a:lstStyle/>
                    <a:p>
                      <a:pPr>
                        <a:lnSpc>
                          <a:spcPct val="100000"/>
                        </a:lnSpc>
                        <a:spcAft>
                          <a:spcPts val="0"/>
                        </a:spcAft>
                      </a:pPr>
                      <a:endParaRPr lang="en-US" sz="1000" dirty="0" smtClean="0"/>
                    </a:p>
                    <a:p>
                      <a:pPr>
                        <a:lnSpc>
                          <a:spcPct val="100000"/>
                        </a:lnSpc>
                        <a:spcAft>
                          <a:spcPts val="0"/>
                        </a:spcAft>
                      </a:pPr>
                      <a:endParaRPr lang="en-US" sz="1000" dirty="0"/>
                    </a:p>
                  </a:txBody>
                  <a:tcPr marL="97155" marR="97155" marT="47897" marB="47897">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07554">
                <a:tc>
                  <a:txBody>
                    <a:bodyPr/>
                    <a:lstStyle/>
                    <a:p>
                      <a:pPr algn="ctr">
                        <a:lnSpc>
                          <a:spcPct val="100000"/>
                        </a:lnSpc>
                        <a:spcAft>
                          <a:spcPts val="0"/>
                        </a:spcAft>
                      </a:pPr>
                      <a:r>
                        <a:rPr lang="en-US" sz="1500" b="1" dirty="0" smtClean="0"/>
                        <a:t>2</a:t>
                      </a:r>
                      <a:endParaRPr lang="en-US" sz="1500" b="1" dirty="0"/>
                    </a:p>
                  </a:txBody>
                  <a:tcPr marL="97155" marR="97155" marT="47897" marB="47897"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000" b="1" dirty="0" smtClean="0">
                          <a:solidFill>
                            <a:srgbClr val="000000"/>
                          </a:solidFill>
                          <a:effectLst/>
                          <a:latin typeface="+mn-lt"/>
                          <a:ea typeface="Times New Roman"/>
                          <a:cs typeface="Times New Roman"/>
                        </a:rPr>
                        <a:t>I can quote to</a:t>
                      </a:r>
                      <a:r>
                        <a:rPr lang="en-US" sz="1000" b="1" baseline="0" dirty="0" smtClean="0">
                          <a:solidFill>
                            <a:srgbClr val="000000"/>
                          </a:solidFill>
                          <a:effectLst/>
                          <a:latin typeface="+mn-lt"/>
                          <a:ea typeface="Times New Roman"/>
                          <a:cs typeface="Times New Roman"/>
                        </a:rPr>
                        <a:t> </a:t>
                      </a:r>
                      <a:r>
                        <a:rPr lang="en-US" sz="1000" b="1" dirty="0" smtClean="0">
                          <a:solidFill>
                            <a:srgbClr val="000000"/>
                          </a:solidFill>
                          <a:effectLst/>
                          <a:latin typeface="+mn-lt"/>
                          <a:ea typeface="Times New Roman"/>
                          <a:cs typeface="Times New Roman"/>
                        </a:rPr>
                        <a:t>explain what the text says or when drawing inferences.  </a:t>
                      </a:r>
                      <a:r>
                        <a:rPr lang="en-US" sz="1000" b="0" i="1" dirty="0" smtClean="0">
                          <a:solidFill>
                            <a:schemeClr val="tx1"/>
                          </a:solidFill>
                          <a:effectLst/>
                          <a:latin typeface="+mn-lt"/>
                          <a:ea typeface="Calibri"/>
                          <a:cs typeface="Times New Roman"/>
                        </a:rPr>
                        <a:t>RL.5.1</a:t>
                      </a:r>
                      <a:endParaRPr lang="en-US" sz="1000" b="1" dirty="0" smtClean="0">
                        <a:solidFill>
                          <a:schemeClr val="tx1"/>
                        </a:solidFill>
                        <a:effectLst/>
                        <a:latin typeface="+mn-lt"/>
                        <a:ea typeface="Calibri"/>
                        <a:cs typeface="Times New Roman"/>
                      </a:endParaRPr>
                    </a:p>
                  </a:txBody>
                  <a:tcPr marL="97155" marR="97155" marT="47897" marB="47897" anchor="ctr">
                    <a:solidFill>
                      <a:schemeClr val="bg1"/>
                    </a:solidFill>
                  </a:tcPr>
                </a:tc>
                <a:tc gridSpan="6">
                  <a:txBody>
                    <a:bodyPr/>
                    <a:lstStyle/>
                    <a:p>
                      <a:pPr>
                        <a:lnSpc>
                          <a:spcPct val="100000"/>
                        </a:lnSpc>
                        <a:spcAft>
                          <a:spcPts val="0"/>
                        </a:spcAft>
                      </a:pPr>
                      <a:endParaRPr lang="en-US" sz="1000" dirty="0" smtClean="0"/>
                    </a:p>
                    <a:p>
                      <a:pPr>
                        <a:lnSpc>
                          <a:spcPct val="100000"/>
                        </a:lnSpc>
                        <a:spcAft>
                          <a:spcPts val="0"/>
                        </a:spcAft>
                      </a:pPr>
                      <a:endParaRPr lang="en-US" sz="1000" dirty="0"/>
                    </a:p>
                  </a:txBody>
                  <a:tcPr marL="97155" marR="97155" marT="47897" marB="47897">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35130">
                <a:tc>
                  <a:txBody>
                    <a:bodyPr/>
                    <a:lstStyle/>
                    <a:p>
                      <a:pPr algn="ctr">
                        <a:lnSpc>
                          <a:spcPct val="100000"/>
                        </a:lnSpc>
                        <a:spcAft>
                          <a:spcPts val="0"/>
                        </a:spcAft>
                      </a:pPr>
                      <a:r>
                        <a:rPr lang="en-US" sz="1500" b="1" dirty="0" smtClean="0"/>
                        <a:t>3</a:t>
                      </a:r>
                      <a:endParaRPr lang="en-US" sz="1500" b="1" dirty="0"/>
                    </a:p>
                  </a:txBody>
                  <a:tcPr marL="97155" marR="97155" marT="47897" marB="47897" anchor="ctr">
                    <a:solidFill>
                      <a:schemeClr val="bg1"/>
                    </a:solidFill>
                  </a:tcPr>
                </a:tc>
                <a:tc>
                  <a:txBody>
                    <a:bodyPr/>
                    <a:lstStyle/>
                    <a:p>
                      <a:pPr marL="0" marR="0" algn="l">
                        <a:lnSpc>
                          <a:spcPct val="115000"/>
                        </a:lnSpc>
                        <a:spcBef>
                          <a:spcPts val="0"/>
                        </a:spcBef>
                        <a:spcAft>
                          <a:spcPts val="1200"/>
                        </a:spcAft>
                      </a:pPr>
                      <a:r>
                        <a:rPr lang="en-US" sz="1000" b="1" dirty="0" smtClean="0">
                          <a:solidFill>
                            <a:srgbClr val="000000"/>
                          </a:solidFill>
                          <a:effectLst/>
                          <a:latin typeface="+mn-lt"/>
                          <a:ea typeface="Times New Roman"/>
                          <a:cs typeface="Times New Roman"/>
                        </a:rPr>
                        <a:t>I use  details</a:t>
                      </a:r>
                      <a:r>
                        <a:rPr lang="en-US" sz="1000" b="1" baseline="0" dirty="0" smtClean="0">
                          <a:solidFill>
                            <a:srgbClr val="000000"/>
                          </a:solidFill>
                          <a:effectLst/>
                          <a:latin typeface="+mn-lt"/>
                          <a:ea typeface="Times New Roman"/>
                          <a:cs typeface="Times New Roman"/>
                        </a:rPr>
                        <a:t> as supporting evidence to answer questions.  </a:t>
                      </a:r>
                      <a:r>
                        <a:rPr lang="en-US" sz="1000" b="0" i="1" dirty="0" smtClean="0">
                          <a:solidFill>
                            <a:srgbClr val="000000"/>
                          </a:solidFill>
                          <a:effectLst/>
                          <a:latin typeface="+mn-lt"/>
                          <a:ea typeface="Times New Roman"/>
                          <a:cs typeface="Times New Roman"/>
                        </a:rPr>
                        <a:t>RL.5.2</a:t>
                      </a:r>
                      <a:endParaRPr lang="en-US" sz="1000" b="0" i="1" dirty="0">
                        <a:effectLst/>
                        <a:latin typeface="+mn-lt"/>
                        <a:ea typeface="Calibri"/>
                        <a:cs typeface="Times New Roman"/>
                      </a:endParaRPr>
                    </a:p>
                  </a:txBody>
                  <a:tcPr marL="97155" marR="97155" marT="47897" marB="47897" anchor="ctr">
                    <a:solidFill>
                      <a:schemeClr val="bg1"/>
                    </a:solidFill>
                  </a:tcPr>
                </a:tc>
                <a:tc gridSpan="6">
                  <a:txBody>
                    <a:bodyPr/>
                    <a:lstStyle/>
                    <a:p>
                      <a:pPr>
                        <a:lnSpc>
                          <a:spcPct val="100000"/>
                        </a:lnSpc>
                        <a:spcAft>
                          <a:spcPts val="0"/>
                        </a:spcAft>
                      </a:pPr>
                      <a:endParaRPr lang="en-US" sz="1000" dirty="0"/>
                    </a:p>
                  </a:txBody>
                  <a:tcPr marL="97155" marR="97155" marT="47897" marB="47897">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58841">
                <a:tc>
                  <a:txBody>
                    <a:bodyPr/>
                    <a:lstStyle/>
                    <a:p>
                      <a:pPr algn="ctr">
                        <a:lnSpc>
                          <a:spcPct val="100000"/>
                        </a:lnSpc>
                        <a:spcAft>
                          <a:spcPts val="0"/>
                        </a:spcAft>
                      </a:pPr>
                      <a:r>
                        <a:rPr lang="en-US" sz="1500" b="1" dirty="0" smtClean="0"/>
                        <a:t>4</a:t>
                      </a:r>
                      <a:endParaRPr lang="en-US" sz="1500" b="1" dirty="0"/>
                    </a:p>
                  </a:txBody>
                  <a:tcPr marL="97155" marR="97155" marT="47897" marB="47897"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000" b="1" dirty="0" smtClean="0">
                          <a:solidFill>
                            <a:srgbClr val="000000"/>
                          </a:solidFill>
                          <a:effectLst/>
                          <a:latin typeface="+mn-lt"/>
                          <a:ea typeface="Times New Roman"/>
                          <a:cs typeface="Times New Roman"/>
                        </a:rPr>
                        <a:t>I can Identify the theme from details in the text .</a:t>
                      </a:r>
                      <a:r>
                        <a:rPr lang="en-US" sz="1000" b="1" baseline="0" dirty="0" smtClean="0">
                          <a:solidFill>
                            <a:srgbClr val="000000"/>
                          </a:solidFill>
                          <a:effectLst/>
                          <a:latin typeface="+mn-lt"/>
                          <a:ea typeface="Times New Roman"/>
                          <a:cs typeface="Times New Roman"/>
                        </a:rPr>
                        <a:t> </a:t>
                      </a:r>
                      <a:r>
                        <a:rPr lang="en-US" sz="1000" b="0" i="1" dirty="0" smtClean="0">
                          <a:effectLst/>
                          <a:latin typeface="+mn-lt"/>
                          <a:ea typeface="Calibri"/>
                          <a:cs typeface="Times New Roman"/>
                        </a:rPr>
                        <a:t>RL.5.2</a:t>
                      </a:r>
                      <a:endParaRPr lang="en-US" sz="1000" b="1" dirty="0">
                        <a:effectLst/>
                        <a:latin typeface="+mn-lt"/>
                        <a:ea typeface="Calibri"/>
                        <a:cs typeface="Times New Roman"/>
                      </a:endParaRPr>
                    </a:p>
                  </a:txBody>
                  <a:tcPr marL="97155" marR="97155" marT="47897" marB="47897" anchor="ctr">
                    <a:solidFill>
                      <a:schemeClr val="bg1"/>
                    </a:solidFill>
                  </a:tcPr>
                </a:tc>
                <a:tc gridSpan="6">
                  <a:txBody>
                    <a:bodyPr/>
                    <a:lstStyle/>
                    <a:p>
                      <a:pPr>
                        <a:lnSpc>
                          <a:spcPct val="100000"/>
                        </a:lnSpc>
                        <a:spcAft>
                          <a:spcPts val="0"/>
                        </a:spcAft>
                      </a:pPr>
                      <a:endParaRPr lang="en-US" sz="1000" dirty="0" smtClean="0"/>
                    </a:p>
                    <a:p>
                      <a:pPr>
                        <a:lnSpc>
                          <a:spcPct val="100000"/>
                        </a:lnSpc>
                        <a:spcAft>
                          <a:spcPts val="0"/>
                        </a:spcAft>
                      </a:pPr>
                      <a:endParaRPr lang="en-US" sz="1000" dirty="0"/>
                    </a:p>
                  </a:txBody>
                  <a:tcPr marL="97155" marR="97155" marT="47897" marB="47897">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56902">
                <a:tc>
                  <a:txBody>
                    <a:bodyPr/>
                    <a:lstStyle/>
                    <a:p>
                      <a:pPr algn="ctr">
                        <a:lnSpc>
                          <a:spcPct val="100000"/>
                        </a:lnSpc>
                        <a:spcAft>
                          <a:spcPts val="0"/>
                        </a:spcAft>
                      </a:pPr>
                      <a:r>
                        <a:rPr lang="en-US" sz="1500" b="1" dirty="0" smtClean="0"/>
                        <a:t>5</a:t>
                      </a:r>
                      <a:endParaRPr lang="en-US" sz="1500" b="1" dirty="0"/>
                    </a:p>
                  </a:txBody>
                  <a:tcPr marL="97155" marR="97155" marT="47897" marB="47897"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000" b="1" dirty="0" smtClean="0">
                          <a:solidFill>
                            <a:srgbClr val="000000"/>
                          </a:solidFill>
                          <a:effectLst/>
                          <a:latin typeface="+mn-lt"/>
                          <a:ea typeface="Times New Roman"/>
                          <a:cs typeface="Times New Roman"/>
                        </a:rPr>
                        <a:t>I can answer describing questions about two or more characters, settings or events .</a:t>
                      </a:r>
                      <a:r>
                        <a:rPr lang="en-US" sz="1000" b="1" baseline="0" dirty="0" smtClean="0">
                          <a:solidFill>
                            <a:srgbClr val="000000"/>
                          </a:solidFill>
                          <a:effectLst/>
                          <a:latin typeface="+mn-lt"/>
                          <a:ea typeface="Times New Roman"/>
                          <a:cs typeface="Times New Roman"/>
                        </a:rPr>
                        <a:t> </a:t>
                      </a:r>
                      <a:r>
                        <a:rPr lang="en-US" sz="1000" b="0" i="1" dirty="0" smtClean="0">
                          <a:latin typeface="+mn-lt"/>
                          <a:ea typeface="Calibri"/>
                          <a:cs typeface="Times New Roman"/>
                        </a:rPr>
                        <a:t>RL.5.3</a:t>
                      </a:r>
                      <a:endParaRPr lang="en-US" sz="1000" b="1" dirty="0" smtClean="0">
                        <a:latin typeface="+mn-lt"/>
                        <a:ea typeface="Calibri"/>
                        <a:cs typeface="Times New Roman"/>
                      </a:endParaRPr>
                    </a:p>
                  </a:txBody>
                  <a:tcPr marL="97155" marR="97155" marT="47897" marB="47897" anchor="ctr">
                    <a:solidFill>
                      <a:schemeClr val="bg1"/>
                    </a:solidFill>
                  </a:tcPr>
                </a:tc>
                <a:tc gridSpan="6">
                  <a:txBody>
                    <a:bodyPr/>
                    <a:lstStyle/>
                    <a:p>
                      <a:pPr>
                        <a:lnSpc>
                          <a:spcPct val="100000"/>
                        </a:lnSpc>
                        <a:spcAft>
                          <a:spcPts val="0"/>
                        </a:spcAft>
                      </a:pPr>
                      <a:endParaRPr lang="en-US" sz="1000" dirty="0"/>
                    </a:p>
                  </a:txBody>
                  <a:tcPr marL="97155" marR="97155" marT="47897" marB="47897">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15109">
                <a:tc>
                  <a:txBody>
                    <a:bodyPr/>
                    <a:lstStyle/>
                    <a:p>
                      <a:pPr algn="ctr">
                        <a:lnSpc>
                          <a:spcPct val="100000"/>
                        </a:lnSpc>
                        <a:spcAft>
                          <a:spcPts val="0"/>
                        </a:spcAft>
                      </a:pPr>
                      <a:r>
                        <a:rPr lang="en-US" sz="1500" b="1" dirty="0" smtClean="0"/>
                        <a:t>6</a:t>
                      </a:r>
                      <a:endParaRPr lang="en-US" sz="1500" b="1" dirty="0"/>
                    </a:p>
                  </a:txBody>
                  <a:tcPr marL="97155" marR="97155" marT="47897" marB="47897"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000" b="1" dirty="0" smtClean="0">
                          <a:solidFill>
                            <a:srgbClr val="000000"/>
                          </a:solidFill>
                          <a:effectLst/>
                          <a:latin typeface="+mn-lt"/>
                          <a:ea typeface="Times New Roman"/>
                          <a:cs typeface="Times New Roman"/>
                        </a:rPr>
                        <a:t>I can locate specific descriptive details that compare or contrast setting, events or characters.</a:t>
                      </a:r>
                      <a:r>
                        <a:rPr lang="en-US" sz="1000" b="1" baseline="0" dirty="0" smtClean="0">
                          <a:solidFill>
                            <a:srgbClr val="000000"/>
                          </a:solidFill>
                          <a:effectLst/>
                          <a:latin typeface="+mn-lt"/>
                          <a:ea typeface="Times New Roman"/>
                          <a:cs typeface="Times New Roman"/>
                        </a:rPr>
                        <a:t> </a:t>
                      </a:r>
                      <a:r>
                        <a:rPr lang="en-US" sz="1000" b="0" baseline="0" dirty="0" smtClean="0">
                          <a:solidFill>
                            <a:schemeClr val="tx1"/>
                          </a:solidFill>
                          <a:effectLst/>
                          <a:latin typeface="+mn-lt"/>
                          <a:ea typeface="Times New Roman"/>
                          <a:cs typeface="Times New Roman"/>
                        </a:rPr>
                        <a:t> </a:t>
                      </a:r>
                      <a:r>
                        <a:rPr lang="en-US" sz="1000" b="0" i="1" dirty="0" smtClean="0">
                          <a:latin typeface="+mn-lt"/>
                          <a:ea typeface="Calibri"/>
                          <a:cs typeface="Times New Roman"/>
                        </a:rPr>
                        <a:t>RL.5.3</a:t>
                      </a:r>
                      <a:endParaRPr lang="en-US" sz="1000" b="1" dirty="0" smtClean="0">
                        <a:latin typeface="+mn-lt"/>
                        <a:ea typeface="Calibri"/>
                        <a:cs typeface="Times New Roman"/>
                      </a:endParaRPr>
                    </a:p>
                  </a:txBody>
                  <a:tcPr marL="97155" marR="97155" marT="47897" marB="47897" anchor="ctr">
                    <a:solidFill>
                      <a:schemeClr val="bg1"/>
                    </a:solidFill>
                  </a:tcPr>
                </a:tc>
                <a:tc gridSpan="6">
                  <a:txBody>
                    <a:bodyPr/>
                    <a:lstStyle/>
                    <a:p>
                      <a:pPr>
                        <a:lnSpc>
                          <a:spcPct val="100000"/>
                        </a:lnSpc>
                        <a:spcAft>
                          <a:spcPts val="0"/>
                        </a:spcAft>
                      </a:pPr>
                      <a:endParaRPr lang="en-US" sz="1000" dirty="0" smtClean="0"/>
                    </a:p>
                    <a:p>
                      <a:pPr>
                        <a:lnSpc>
                          <a:spcPct val="100000"/>
                        </a:lnSpc>
                        <a:spcAft>
                          <a:spcPts val="0"/>
                        </a:spcAft>
                      </a:pPr>
                      <a:endParaRPr lang="en-US" sz="1000" dirty="0"/>
                    </a:p>
                  </a:txBody>
                  <a:tcPr marL="97155" marR="97155" marT="47897" marB="47897">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31074">
                <a:tc>
                  <a:txBody>
                    <a:bodyPr/>
                    <a:lstStyle/>
                    <a:p>
                      <a:pPr algn="ctr">
                        <a:lnSpc>
                          <a:spcPct val="100000"/>
                        </a:lnSpc>
                        <a:spcAft>
                          <a:spcPts val="0"/>
                        </a:spcAft>
                      </a:pPr>
                      <a:r>
                        <a:rPr lang="en-US" sz="1500" b="1" dirty="0" smtClean="0"/>
                        <a:t>7</a:t>
                      </a:r>
                      <a:endParaRPr lang="en-US" sz="1500" b="1" dirty="0"/>
                    </a:p>
                  </a:txBody>
                  <a:tcPr marL="97155" marR="97155" marT="47897" marB="47897"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000" b="1" dirty="0" smtClean="0">
                          <a:solidFill>
                            <a:srgbClr val="000000"/>
                          </a:solidFill>
                          <a:effectLst/>
                          <a:latin typeface="+mn-lt"/>
                          <a:ea typeface="Times New Roman"/>
                          <a:cs typeface="Times New Roman"/>
                        </a:rPr>
                        <a:t>I can locate details to explain a character’s response to challenges or how a speaker in a poem reflects on a topic</a:t>
                      </a:r>
                      <a:r>
                        <a:rPr lang="en-US" sz="1000" b="0" baseline="0" dirty="0" smtClean="0">
                          <a:solidFill>
                            <a:schemeClr val="tx1"/>
                          </a:solidFill>
                          <a:effectLst/>
                          <a:latin typeface="+mn-lt"/>
                          <a:ea typeface="Times New Roman"/>
                          <a:cs typeface="Times New Roman"/>
                        </a:rPr>
                        <a:t> </a:t>
                      </a:r>
                      <a:r>
                        <a:rPr lang="en-US" sz="1000" b="0" i="1" dirty="0" smtClean="0">
                          <a:latin typeface="+mn-lt"/>
                          <a:ea typeface="Calibri"/>
                          <a:cs typeface="Times New Roman"/>
                        </a:rPr>
                        <a:t>RL.5.2</a:t>
                      </a:r>
                      <a:endParaRPr lang="en-US" sz="1000" b="1" dirty="0" smtClean="0">
                        <a:latin typeface="+mn-lt"/>
                        <a:ea typeface="Calibri"/>
                        <a:cs typeface="Times New Roman"/>
                      </a:endParaRPr>
                    </a:p>
                  </a:txBody>
                  <a:tcPr marL="97155" marR="97155" marT="47897" marB="47897" anchor="ctr">
                    <a:solidFill>
                      <a:schemeClr val="bg1"/>
                    </a:solidFill>
                  </a:tcPr>
                </a:tc>
                <a:tc gridSpan="2">
                  <a:txBody>
                    <a:bodyPr/>
                    <a:lstStyle/>
                    <a:p>
                      <a:pPr>
                        <a:lnSpc>
                          <a:spcPct val="100000"/>
                        </a:lnSpc>
                        <a:spcAft>
                          <a:spcPts val="0"/>
                        </a:spcAft>
                      </a:pPr>
                      <a:r>
                        <a:rPr lang="en-US" sz="1600" b="1" dirty="0" smtClean="0"/>
                        <a:t>2</a:t>
                      </a:r>
                      <a:endParaRPr lang="en-US" sz="1600" b="1" dirty="0"/>
                    </a:p>
                  </a:txBody>
                  <a:tcPr marL="97155" marR="97155" marT="47897" marB="47897">
                    <a:solidFill>
                      <a:schemeClr val="bg1"/>
                    </a:solidFill>
                  </a:tcPr>
                </a:tc>
                <a:tc hMerge="1">
                  <a:txBody>
                    <a:bodyPr/>
                    <a:lstStyle/>
                    <a:p>
                      <a:endParaRPr lang="en-US"/>
                    </a:p>
                  </a:txBody>
                  <a:tcPr/>
                </a:tc>
                <a:tc gridSpan="2">
                  <a:txBody>
                    <a:bodyPr/>
                    <a:lstStyle/>
                    <a:p>
                      <a:pPr>
                        <a:lnSpc>
                          <a:spcPct val="100000"/>
                        </a:lnSpc>
                        <a:spcAft>
                          <a:spcPts val="0"/>
                        </a:spcAft>
                      </a:pPr>
                      <a:r>
                        <a:rPr lang="en-US" sz="1600" b="1" dirty="0" smtClean="0"/>
                        <a:t>1</a:t>
                      </a:r>
                      <a:endParaRPr lang="en-US" sz="1600" b="1" dirty="0"/>
                    </a:p>
                  </a:txBody>
                  <a:tcPr marL="97155" marR="97155" marT="47897" marB="47897">
                    <a:solidFill>
                      <a:schemeClr val="bg1"/>
                    </a:solidFill>
                  </a:tcPr>
                </a:tc>
                <a:tc hMerge="1">
                  <a:txBody>
                    <a:bodyPr/>
                    <a:lstStyle/>
                    <a:p>
                      <a:endParaRPr lang="en-US"/>
                    </a:p>
                  </a:txBody>
                  <a:tcPr/>
                </a:tc>
                <a:tc gridSpan="2">
                  <a:txBody>
                    <a:bodyPr/>
                    <a:lstStyle/>
                    <a:p>
                      <a:pPr>
                        <a:lnSpc>
                          <a:spcPct val="100000"/>
                        </a:lnSpc>
                        <a:spcAft>
                          <a:spcPts val="0"/>
                        </a:spcAft>
                      </a:pPr>
                      <a:r>
                        <a:rPr lang="en-US" sz="1600" b="1" dirty="0" smtClean="0"/>
                        <a:t>0</a:t>
                      </a:r>
                      <a:endParaRPr lang="en-US" sz="1600" b="1" dirty="0"/>
                    </a:p>
                  </a:txBody>
                  <a:tcPr marL="97155" marR="97155" marT="47897" marB="47897">
                    <a:solidFill>
                      <a:schemeClr val="bg1"/>
                    </a:solidFill>
                  </a:tcPr>
                </a:tc>
                <a:tc hMerge="1">
                  <a:txBody>
                    <a:bodyPr/>
                    <a:lstStyle/>
                    <a:p>
                      <a:endParaRPr lang="en-US"/>
                    </a:p>
                  </a:txBody>
                  <a:tcPr/>
                </a:tc>
              </a:tr>
              <a:tr h="388499">
                <a:tc>
                  <a:txBody>
                    <a:bodyPr/>
                    <a:lstStyle/>
                    <a:p>
                      <a:pPr algn="ctr">
                        <a:lnSpc>
                          <a:spcPct val="100000"/>
                        </a:lnSpc>
                        <a:spcAft>
                          <a:spcPts val="0"/>
                        </a:spcAft>
                      </a:pPr>
                      <a:r>
                        <a:rPr lang="en-US" sz="1500" b="1" dirty="0" smtClean="0"/>
                        <a:t>8</a:t>
                      </a:r>
                      <a:endParaRPr lang="en-US" sz="1500" b="1" dirty="0"/>
                    </a:p>
                  </a:txBody>
                  <a:tcPr marL="97155" marR="97155" marT="47897" marB="47897"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000" b="1" dirty="0" smtClean="0">
                          <a:solidFill>
                            <a:srgbClr val="000000"/>
                          </a:solidFill>
                          <a:effectLst/>
                          <a:latin typeface="+mn-lt"/>
                          <a:ea typeface="Times New Roman"/>
                          <a:cs typeface="Times New Roman"/>
                        </a:rPr>
                        <a:t>I can connect ideas about 2 characters, setting or events. with textual evidence.</a:t>
                      </a:r>
                      <a:r>
                        <a:rPr lang="en-US" sz="1000" b="1" baseline="0" dirty="0" smtClean="0">
                          <a:solidFill>
                            <a:srgbClr val="000000"/>
                          </a:solidFill>
                          <a:effectLst/>
                          <a:latin typeface="+mn-lt"/>
                          <a:ea typeface="Times New Roman"/>
                          <a:cs typeface="Times New Roman"/>
                        </a:rPr>
                        <a:t> </a:t>
                      </a:r>
                      <a:r>
                        <a:rPr lang="en-US" sz="1000" b="0" i="1" dirty="0" smtClean="0">
                          <a:latin typeface="+mn-lt"/>
                          <a:ea typeface="Calibri"/>
                          <a:cs typeface="Times New Roman"/>
                        </a:rPr>
                        <a:t>RL.5.3</a:t>
                      </a:r>
                      <a:endParaRPr lang="en-US" sz="1000" b="1" dirty="0" smtClean="0">
                        <a:latin typeface="+mn-lt"/>
                        <a:ea typeface="Calibri"/>
                        <a:cs typeface="Times New Roman"/>
                      </a:endParaRPr>
                    </a:p>
                  </a:txBody>
                  <a:tcPr marL="97155" marR="97155" marT="47897" marB="47897" anchor="ctr">
                    <a:solidFill>
                      <a:schemeClr val="bg1"/>
                    </a:solidFill>
                  </a:tcPr>
                </a:tc>
                <a:tc>
                  <a:txBody>
                    <a:bodyPr/>
                    <a:lstStyle/>
                    <a:p>
                      <a:pPr>
                        <a:lnSpc>
                          <a:spcPct val="100000"/>
                        </a:lnSpc>
                        <a:spcAft>
                          <a:spcPts val="0"/>
                        </a:spcAft>
                      </a:pPr>
                      <a:r>
                        <a:rPr lang="en-US" sz="1600" b="1" dirty="0" smtClean="0"/>
                        <a:t>3</a:t>
                      </a:r>
                      <a:endParaRPr lang="en-US" sz="1600" b="1" dirty="0"/>
                    </a:p>
                  </a:txBody>
                  <a:tcPr marL="97155" marR="97155" marT="47897" marB="47897">
                    <a:solidFill>
                      <a:schemeClr val="bg1"/>
                    </a:solidFill>
                  </a:tcPr>
                </a:tc>
                <a:tc gridSpan="2">
                  <a:txBody>
                    <a:bodyPr/>
                    <a:lstStyle/>
                    <a:p>
                      <a:pPr>
                        <a:lnSpc>
                          <a:spcPct val="100000"/>
                        </a:lnSpc>
                        <a:spcAft>
                          <a:spcPts val="0"/>
                        </a:spcAft>
                      </a:pPr>
                      <a:r>
                        <a:rPr lang="en-US" sz="1600" b="1" dirty="0" smtClean="0"/>
                        <a:t>2</a:t>
                      </a:r>
                      <a:endParaRPr lang="en-US" sz="1600" b="1" dirty="0"/>
                    </a:p>
                  </a:txBody>
                  <a:tcPr marL="97155" marR="97155" marT="47897" marB="47897">
                    <a:solidFill>
                      <a:schemeClr val="bg1"/>
                    </a:solidFill>
                  </a:tcPr>
                </a:tc>
                <a:tc hMerge="1">
                  <a:txBody>
                    <a:bodyPr/>
                    <a:lstStyle/>
                    <a:p>
                      <a:endParaRPr lang="en-US"/>
                    </a:p>
                  </a:txBody>
                  <a:tcPr/>
                </a:tc>
                <a:tc gridSpan="2">
                  <a:txBody>
                    <a:bodyPr/>
                    <a:lstStyle/>
                    <a:p>
                      <a:pPr>
                        <a:lnSpc>
                          <a:spcPct val="100000"/>
                        </a:lnSpc>
                        <a:spcAft>
                          <a:spcPts val="0"/>
                        </a:spcAft>
                      </a:pPr>
                      <a:r>
                        <a:rPr lang="en-US" sz="1600" b="1" dirty="0" smtClean="0"/>
                        <a:t>1</a:t>
                      </a:r>
                      <a:endParaRPr lang="en-US" sz="1600" b="1" dirty="0"/>
                    </a:p>
                  </a:txBody>
                  <a:tcPr marL="97155" marR="97155" marT="47897" marB="47897">
                    <a:solidFill>
                      <a:schemeClr val="bg1"/>
                    </a:solidFill>
                  </a:tcPr>
                </a:tc>
                <a:tc hMerge="1">
                  <a:txBody>
                    <a:bodyPr/>
                    <a:lstStyle/>
                    <a:p>
                      <a:endParaRPr lang="en-US"/>
                    </a:p>
                  </a:txBody>
                  <a:tcPr/>
                </a:tc>
                <a:tc>
                  <a:txBody>
                    <a:bodyPr/>
                    <a:lstStyle/>
                    <a:p>
                      <a:pPr>
                        <a:lnSpc>
                          <a:spcPct val="100000"/>
                        </a:lnSpc>
                        <a:spcAft>
                          <a:spcPts val="0"/>
                        </a:spcAft>
                      </a:pPr>
                      <a:r>
                        <a:rPr lang="en-US" sz="1600" b="1" dirty="0" smtClean="0"/>
                        <a:t>0</a:t>
                      </a:r>
                      <a:endParaRPr lang="en-US" sz="1600" b="1" dirty="0"/>
                    </a:p>
                  </a:txBody>
                  <a:tcPr marL="97155" marR="97155" marT="47897" marB="47897">
                    <a:solidFill>
                      <a:schemeClr val="bg1"/>
                    </a:solidFill>
                  </a:tcPr>
                </a:tc>
              </a:tr>
            </a:tbl>
          </a:graphicData>
        </a:graphic>
      </p:graphicFrame>
      <p:sp>
        <p:nvSpPr>
          <p:cNvPr id="2" name="TextBox 1"/>
          <p:cNvSpPr txBox="1"/>
          <p:nvPr/>
        </p:nvSpPr>
        <p:spPr>
          <a:xfrm>
            <a:off x="914400" y="433725"/>
            <a:ext cx="6172199" cy="512811"/>
          </a:xfrm>
          <a:prstGeom prst="rect">
            <a:avLst/>
          </a:prstGeom>
          <a:noFill/>
        </p:spPr>
        <p:txBody>
          <a:bodyPr wrap="square" lIns="96371" tIns="48186" rIns="96371" bIns="48186" rtlCol="0">
            <a:spAutoFit/>
          </a:bodyPr>
          <a:lstStyle/>
          <a:p>
            <a:r>
              <a:rPr lang="en-US" sz="1200" b="1" dirty="0"/>
              <a:t>Student </a:t>
            </a:r>
            <a:r>
              <a:rPr lang="en-US" sz="1200" b="1" dirty="0" smtClean="0"/>
              <a:t>Scoring </a:t>
            </a:r>
            <a:r>
              <a:rPr lang="en-US" sz="1200" dirty="0" smtClean="0"/>
              <a:t>Color </a:t>
            </a:r>
            <a:r>
              <a:rPr lang="en-US" sz="1200" dirty="0"/>
              <a:t>the box green if your answer was </a:t>
            </a:r>
            <a:r>
              <a:rPr lang="en-US" sz="1200" dirty="0" smtClean="0"/>
              <a:t>correct. Color </a:t>
            </a:r>
            <a:r>
              <a:rPr lang="en-US" sz="1200" dirty="0"/>
              <a:t>the box red if your answer was not correct</a:t>
            </a:r>
            <a:r>
              <a:rPr lang="en-US" sz="1500" dirty="0"/>
              <a:t>.</a:t>
            </a:r>
          </a:p>
        </p:txBody>
      </p:sp>
      <p:sp>
        <p:nvSpPr>
          <p:cNvPr id="6" name="Curved Down Arrow 5"/>
          <p:cNvSpPr/>
          <p:nvPr/>
        </p:nvSpPr>
        <p:spPr>
          <a:xfrm rot="925491">
            <a:off x="5671339" y="4490053"/>
            <a:ext cx="1151420" cy="35932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solidFill>
                <a:schemeClr val="tx1"/>
              </a:solidFill>
            </a:endParaRPr>
          </a:p>
        </p:txBody>
      </p:sp>
      <p:sp>
        <p:nvSpPr>
          <p:cNvPr id="7" name="Curved Down Arrow 6"/>
          <p:cNvSpPr/>
          <p:nvPr/>
        </p:nvSpPr>
        <p:spPr>
          <a:xfrm rot="982031">
            <a:off x="5668594" y="992790"/>
            <a:ext cx="1151420" cy="37704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solidFill>
                <a:schemeClr val="tx1"/>
              </a:solidFill>
            </a:endParaRPr>
          </a:p>
        </p:txBody>
      </p:sp>
      <p:graphicFrame>
        <p:nvGraphicFramePr>
          <p:cNvPr id="9" name="Table 8"/>
          <p:cNvGraphicFramePr>
            <a:graphicFrameLocks noGrp="1"/>
          </p:cNvGraphicFramePr>
          <p:nvPr>
            <p:extLst>
              <p:ext uri="{D42A27DB-BD31-4B8C-83A1-F6EECF244321}">
                <p14:modId xmlns:p14="http://schemas.microsoft.com/office/powerpoint/2010/main" val="1239060772"/>
              </p:ext>
            </p:extLst>
          </p:nvPr>
        </p:nvGraphicFramePr>
        <p:xfrm>
          <a:off x="914400" y="7467600"/>
          <a:ext cx="6096000" cy="1926770"/>
        </p:xfrm>
        <a:graphic>
          <a:graphicData uri="http://schemas.openxmlformats.org/drawingml/2006/table">
            <a:tbl>
              <a:tblPr firstRow="1" bandRow="1">
                <a:tableStyleId>{5940675A-B579-460E-94D1-54222C63F5DA}</a:tableStyleId>
              </a:tblPr>
              <a:tblGrid>
                <a:gridCol w="609599"/>
                <a:gridCol w="4343400"/>
                <a:gridCol w="266700"/>
                <a:gridCol w="266700"/>
                <a:gridCol w="266700"/>
                <a:gridCol w="342901"/>
              </a:tblGrid>
              <a:tr h="0">
                <a:tc gridSpan="6">
                  <a:txBody>
                    <a:bodyPr/>
                    <a:lstStyle/>
                    <a:p>
                      <a:pPr algn="ctr">
                        <a:lnSpc>
                          <a:spcPct val="100000"/>
                        </a:lnSpc>
                        <a:spcAft>
                          <a:spcPts val="0"/>
                        </a:spcAft>
                      </a:pPr>
                      <a:r>
                        <a:rPr lang="en-US" sz="1500" b="1" dirty="0" smtClean="0"/>
                        <a:t>Writing</a:t>
                      </a:r>
                      <a:endParaRPr lang="en-US" sz="1500" b="1" dirty="0"/>
                    </a:p>
                  </a:txBody>
                  <a:tcPr marL="97155" marR="97155" marT="47897" marB="4789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hMerge="1">
                  <a:txBody>
                    <a:bodyPr/>
                    <a:lstStyle/>
                    <a:p>
                      <a:pPr marL="0" marR="0" indent="0" algn="l" defTabSz="966612" rtl="0" eaLnBrk="1" fontAlgn="auto" latinLnBrk="0" hangingPunct="1">
                        <a:lnSpc>
                          <a:spcPct val="100000"/>
                        </a:lnSpc>
                        <a:spcBef>
                          <a:spcPts val="0"/>
                        </a:spcBef>
                        <a:spcAft>
                          <a:spcPts val="0"/>
                        </a:spcAft>
                        <a:buClrTx/>
                        <a:buSzTx/>
                        <a:buFontTx/>
                        <a:buNone/>
                        <a:tabLst/>
                        <a:defRPr/>
                      </a:pPr>
                      <a:endParaRPr lang="en-US" sz="1000" b="1" dirty="0">
                        <a:effectLst/>
                        <a:latin typeface="+mn-lt"/>
                        <a:ea typeface="Calibri"/>
                        <a:cs typeface="Times New Roman"/>
                      </a:endParaRPr>
                    </a:p>
                  </a:txBody>
                  <a:tcPr marL="97155" marR="97155" marT="47897" marB="47897" anchor="ctr">
                    <a:lnL w="12700" cmpd="sng">
                      <a:noFill/>
                    </a:lnL>
                    <a:lnR w="12700" cmpd="sng">
                      <a:noFill/>
                    </a:lnR>
                    <a:solidFill>
                      <a:schemeClr val="bg1"/>
                    </a:solidFill>
                  </a:tcPr>
                </a:tc>
                <a:tc hMerge="1">
                  <a:txBody>
                    <a:bodyPr/>
                    <a:lstStyle/>
                    <a:p>
                      <a:pPr>
                        <a:lnSpc>
                          <a:spcPct val="100000"/>
                        </a:lnSpc>
                        <a:spcAft>
                          <a:spcPts val="0"/>
                        </a:spcAft>
                      </a:pPr>
                      <a:endParaRPr lang="en-US" sz="1000" i="1" dirty="0"/>
                    </a:p>
                  </a:txBody>
                  <a:tcPr marL="97155" marR="97155" marT="47897" marB="47897">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0">
                <a:tc>
                  <a:txBody>
                    <a:bodyPr/>
                    <a:lstStyle/>
                    <a:p>
                      <a:pPr algn="ctr">
                        <a:lnSpc>
                          <a:spcPct val="100000"/>
                        </a:lnSpc>
                        <a:spcAft>
                          <a:spcPts val="0"/>
                        </a:spcAft>
                      </a:pPr>
                      <a:r>
                        <a:rPr lang="en-US" sz="1500" b="1" dirty="0" smtClean="0"/>
                        <a:t>17</a:t>
                      </a:r>
                      <a:endParaRPr lang="en-US" sz="1500" b="1" dirty="0"/>
                    </a:p>
                  </a:txBody>
                  <a:tcPr marL="97155" marR="97155" marT="47897" marB="47897" anchor="ctr">
                    <a:lnT w="12700" cap="flat" cmpd="sng" algn="ctr">
                      <a:solidFill>
                        <a:schemeClr val="tx1"/>
                      </a:solidFill>
                      <a:prstDash val="solid"/>
                      <a:round/>
                      <a:headEnd type="none" w="med" len="med"/>
                      <a:tailEnd type="none" w="med" len="med"/>
                    </a:lnT>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000" b="1" dirty="0" smtClean="0">
                          <a:latin typeface="+mn-lt"/>
                          <a:ea typeface="Calibri"/>
                          <a:cs typeface="Times New Roman"/>
                        </a:rPr>
                        <a:t>I can</a:t>
                      </a:r>
                      <a:r>
                        <a:rPr lang="en-US" sz="1000" b="1" baseline="0" dirty="0" smtClean="0">
                          <a:latin typeface="+mn-lt"/>
                          <a:ea typeface="Calibri"/>
                          <a:cs typeface="Times New Roman"/>
                        </a:rPr>
                        <a:t> introduce a topic or name of a book, state an opinion, and create an organizational structure that supports my purpose. </a:t>
                      </a:r>
                      <a:r>
                        <a:rPr lang="en-US" sz="1000" b="0" i="1" baseline="0" dirty="0" smtClean="0">
                          <a:latin typeface="+mn-lt"/>
                          <a:ea typeface="Calibri"/>
                          <a:cs typeface="Times New Roman"/>
                        </a:rPr>
                        <a:t>W.5.1a</a:t>
                      </a:r>
                      <a:endParaRPr lang="en-US" sz="1000" b="0" i="1" dirty="0" smtClean="0">
                        <a:latin typeface="+mn-lt"/>
                        <a:ea typeface="Calibri"/>
                        <a:cs typeface="Times New Roman"/>
                      </a:endParaRPr>
                    </a:p>
                  </a:txBody>
                  <a:tcPr marL="97155" marR="97155" marT="47897" marB="47897" anchor="ctr">
                    <a:lnT w="12700" cap="flat" cmpd="sng" algn="ctr">
                      <a:solidFill>
                        <a:schemeClr val="tx1"/>
                      </a:solidFill>
                      <a:prstDash val="solid"/>
                      <a:round/>
                      <a:headEnd type="none" w="med" len="med"/>
                      <a:tailEnd type="none" w="med" len="med"/>
                    </a:lnT>
                    <a:solidFill>
                      <a:schemeClr val="bg1"/>
                    </a:solidFill>
                  </a:tcPr>
                </a:tc>
                <a:tc>
                  <a:txBody>
                    <a:bodyPr/>
                    <a:lstStyle/>
                    <a:p>
                      <a:pPr>
                        <a:lnSpc>
                          <a:spcPct val="100000"/>
                        </a:lnSpc>
                        <a:spcAft>
                          <a:spcPts val="0"/>
                        </a:spcAft>
                      </a:pPr>
                      <a:r>
                        <a:rPr lang="en-US" sz="1600" b="1" i="1" dirty="0" smtClean="0"/>
                        <a:t>3</a:t>
                      </a:r>
                      <a:endParaRPr lang="en-US" sz="1600" b="1" i="1" dirty="0"/>
                    </a:p>
                  </a:txBody>
                  <a:tcPr marL="97155" marR="97155" marT="47897" marB="47897">
                    <a:lnT w="12700" cap="flat" cmpd="sng" algn="ctr">
                      <a:solidFill>
                        <a:schemeClr val="tx1"/>
                      </a:solidFill>
                      <a:prstDash val="solid"/>
                      <a:round/>
                      <a:headEnd type="none" w="med" len="med"/>
                      <a:tailEnd type="none" w="med" len="med"/>
                    </a:lnT>
                    <a:solidFill>
                      <a:schemeClr val="bg1"/>
                    </a:solidFill>
                  </a:tcPr>
                </a:tc>
                <a:tc>
                  <a:txBody>
                    <a:bodyPr/>
                    <a:lstStyle/>
                    <a:p>
                      <a:pPr>
                        <a:lnSpc>
                          <a:spcPct val="100000"/>
                        </a:lnSpc>
                        <a:spcAft>
                          <a:spcPts val="0"/>
                        </a:spcAft>
                      </a:pPr>
                      <a:r>
                        <a:rPr lang="en-US" sz="1600" b="1" i="1" dirty="0" smtClean="0"/>
                        <a:t>2</a:t>
                      </a:r>
                      <a:endParaRPr lang="en-US" sz="1600" b="1" i="1" dirty="0"/>
                    </a:p>
                  </a:txBody>
                  <a:tcPr marL="97155" marR="97155" marT="47897" marB="47897">
                    <a:lnT w="12700" cap="flat" cmpd="sng" algn="ctr">
                      <a:solidFill>
                        <a:schemeClr val="tx1"/>
                      </a:solidFill>
                      <a:prstDash val="solid"/>
                      <a:round/>
                      <a:headEnd type="none" w="med" len="med"/>
                      <a:tailEnd type="none" w="med" len="med"/>
                    </a:lnT>
                    <a:solidFill>
                      <a:schemeClr val="bg1"/>
                    </a:solidFill>
                  </a:tcPr>
                </a:tc>
                <a:tc>
                  <a:txBody>
                    <a:bodyPr/>
                    <a:lstStyle/>
                    <a:p>
                      <a:pPr>
                        <a:lnSpc>
                          <a:spcPct val="100000"/>
                        </a:lnSpc>
                        <a:spcAft>
                          <a:spcPts val="0"/>
                        </a:spcAft>
                      </a:pPr>
                      <a:r>
                        <a:rPr lang="en-US" sz="1600" b="1" i="1" dirty="0" smtClean="0"/>
                        <a:t>1</a:t>
                      </a:r>
                      <a:endParaRPr lang="en-US" sz="1600" b="1" i="1" dirty="0"/>
                    </a:p>
                  </a:txBody>
                  <a:tcPr marL="97155" marR="97155" marT="47897" marB="47897">
                    <a:lnT w="12700" cap="flat" cmpd="sng" algn="ctr">
                      <a:solidFill>
                        <a:schemeClr val="tx1"/>
                      </a:solidFill>
                      <a:prstDash val="solid"/>
                      <a:round/>
                      <a:headEnd type="none" w="med" len="med"/>
                      <a:tailEnd type="none" w="med" len="med"/>
                    </a:lnT>
                    <a:solidFill>
                      <a:schemeClr val="bg1"/>
                    </a:solidFill>
                  </a:tcPr>
                </a:tc>
                <a:tc>
                  <a:txBody>
                    <a:bodyPr/>
                    <a:lstStyle/>
                    <a:p>
                      <a:pPr>
                        <a:lnSpc>
                          <a:spcPct val="100000"/>
                        </a:lnSpc>
                        <a:spcAft>
                          <a:spcPts val="0"/>
                        </a:spcAft>
                      </a:pPr>
                      <a:r>
                        <a:rPr lang="en-US" sz="1600" b="1" i="1" dirty="0" smtClean="0"/>
                        <a:t>0</a:t>
                      </a:r>
                      <a:endParaRPr lang="en-US" sz="1600" b="1" i="1" dirty="0"/>
                    </a:p>
                  </a:txBody>
                  <a:tcPr marL="97155" marR="97155" marT="47897" marB="47897">
                    <a:lnT w="12700" cap="flat" cmpd="sng" algn="ctr">
                      <a:solidFill>
                        <a:schemeClr val="tx1"/>
                      </a:solidFill>
                      <a:prstDash val="solid"/>
                      <a:round/>
                      <a:headEnd type="none" w="med" len="med"/>
                      <a:tailEnd type="none" w="med" len="med"/>
                    </a:lnT>
                    <a:solidFill>
                      <a:schemeClr val="bg1"/>
                    </a:solidFill>
                  </a:tcPr>
                </a:tc>
              </a:tr>
              <a:tr h="388499">
                <a:tc>
                  <a:txBody>
                    <a:bodyPr/>
                    <a:lstStyle/>
                    <a:p>
                      <a:pPr algn="ctr">
                        <a:lnSpc>
                          <a:spcPct val="100000"/>
                        </a:lnSpc>
                        <a:spcAft>
                          <a:spcPts val="0"/>
                        </a:spcAft>
                      </a:pPr>
                      <a:r>
                        <a:rPr lang="en-US" sz="1500" b="1" dirty="0" smtClean="0"/>
                        <a:t>18</a:t>
                      </a:r>
                      <a:endParaRPr lang="en-US" sz="1500" b="1" dirty="0"/>
                    </a:p>
                  </a:txBody>
                  <a:tcPr marL="97155" marR="97155" marT="47897" marB="47897"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000" b="1" dirty="0" smtClean="0">
                          <a:latin typeface="+mn-lt"/>
                          <a:ea typeface="Calibri"/>
                          <a:cs typeface="Times New Roman"/>
                        </a:rPr>
                        <a:t>I can provide reasons that are supported by facts and details and ordered logically.</a:t>
                      </a:r>
                      <a:r>
                        <a:rPr lang="en-US" sz="1000" b="1" baseline="0" dirty="0" smtClean="0">
                          <a:latin typeface="+mn-lt"/>
                          <a:ea typeface="Calibri"/>
                          <a:cs typeface="Times New Roman"/>
                        </a:rPr>
                        <a:t> </a:t>
                      </a:r>
                      <a:r>
                        <a:rPr lang="en-US" sz="1000" b="0" i="1" baseline="0" dirty="0" smtClean="0">
                          <a:latin typeface="+mn-lt"/>
                          <a:ea typeface="Calibri"/>
                          <a:cs typeface="Times New Roman"/>
                        </a:rPr>
                        <a:t>W.5.1b</a:t>
                      </a:r>
                      <a:endParaRPr lang="en-US" sz="1000" b="0" i="1" dirty="0" smtClean="0">
                        <a:latin typeface="+mn-lt"/>
                        <a:ea typeface="Calibri"/>
                        <a:cs typeface="Times New Roman"/>
                      </a:endParaRPr>
                    </a:p>
                  </a:txBody>
                  <a:tcPr marL="97155" marR="97155" marT="47897" marB="47897" anchor="ctr">
                    <a:solidFill>
                      <a:schemeClr val="bg1"/>
                    </a:solidFill>
                  </a:tcPr>
                </a:tc>
                <a:tc gridSpan="4">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216263">
                <a:tc>
                  <a:txBody>
                    <a:bodyPr/>
                    <a:lstStyle/>
                    <a:p>
                      <a:pPr algn="ctr">
                        <a:lnSpc>
                          <a:spcPct val="100000"/>
                        </a:lnSpc>
                        <a:spcAft>
                          <a:spcPts val="0"/>
                        </a:spcAft>
                      </a:pPr>
                      <a:r>
                        <a:rPr lang="en-US" sz="1500" b="1" dirty="0" smtClean="0"/>
                        <a:t>19</a:t>
                      </a:r>
                      <a:endParaRPr lang="en-US" sz="1500" b="1" dirty="0"/>
                    </a:p>
                  </a:txBody>
                  <a:tcPr marL="97155" marR="97155" marT="47897" marB="47897"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000" b="1" dirty="0" smtClean="0">
                          <a:latin typeface="+mn-lt"/>
                          <a:ea typeface="Calibri"/>
                          <a:cs typeface="Times New Roman"/>
                        </a:rPr>
                        <a:t>I can expand,</a:t>
                      </a:r>
                      <a:r>
                        <a:rPr lang="en-US" sz="1000" b="1" baseline="0" dirty="0" smtClean="0">
                          <a:latin typeface="+mn-lt"/>
                          <a:ea typeface="Calibri"/>
                          <a:cs typeface="Times New Roman"/>
                        </a:rPr>
                        <a:t> combine, and/or reduce sentences for meaning, interest, or style. </a:t>
                      </a:r>
                      <a:r>
                        <a:rPr lang="en-US" sz="1000" b="0" i="1" baseline="0" dirty="0" smtClean="0">
                          <a:latin typeface="+mn-lt"/>
                          <a:ea typeface="Calibri"/>
                          <a:cs typeface="Times New Roman"/>
                        </a:rPr>
                        <a:t>L.5.3a</a:t>
                      </a:r>
                      <a:endParaRPr lang="en-US" sz="1000" b="0" i="1" dirty="0" smtClean="0">
                        <a:latin typeface="+mn-lt"/>
                        <a:ea typeface="Calibri"/>
                        <a:cs typeface="Times New Roman"/>
                      </a:endParaRPr>
                    </a:p>
                  </a:txBody>
                  <a:tcPr marL="97155" marR="97155" marT="47897" marB="47897" anchor="ctr">
                    <a:solidFill>
                      <a:schemeClr val="bg1"/>
                    </a:solidFill>
                  </a:tcPr>
                </a:tc>
                <a:tc gridSpan="4">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394789">
                <a:tc>
                  <a:txBody>
                    <a:bodyPr/>
                    <a:lstStyle/>
                    <a:p>
                      <a:pPr algn="ctr">
                        <a:lnSpc>
                          <a:spcPct val="100000"/>
                        </a:lnSpc>
                        <a:spcAft>
                          <a:spcPts val="0"/>
                        </a:spcAft>
                      </a:pPr>
                      <a:r>
                        <a:rPr lang="en-US" sz="1500" b="1" dirty="0" smtClean="0"/>
                        <a:t>20</a:t>
                      </a:r>
                      <a:endParaRPr lang="en-US" sz="1500" b="1" dirty="0"/>
                    </a:p>
                  </a:txBody>
                  <a:tcPr marL="97155" marR="97155" marT="47897" marB="47897"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000" b="1" dirty="0" smtClean="0">
                          <a:latin typeface="+mn-lt"/>
                          <a:ea typeface="Calibri"/>
                          <a:cs typeface="Times New Roman"/>
                        </a:rPr>
                        <a:t>I can use verb</a:t>
                      </a:r>
                      <a:r>
                        <a:rPr lang="en-US" sz="1000" b="1" baseline="0" dirty="0" smtClean="0">
                          <a:latin typeface="+mn-lt"/>
                          <a:ea typeface="Calibri"/>
                          <a:cs typeface="Times New Roman"/>
                        </a:rPr>
                        <a:t> tenses to convey various times, sequences, states, and conditions</a:t>
                      </a:r>
                      <a:r>
                        <a:rPr lang="en-US" sz="1000" b="0" i="1" baseline="0" dirty="0" smtClean="0">
                          <a:latin typeface="+mn-lt"/>
                          <a:ea typeface="Calibri"/>
                          <a:cs typeface="Times New Roman"/>
                        </a:rPr>
                        <a:t>. L.5.1c</a:t>
                      </a:r>
                      <a:endParaRPr lang="en-US" sz="1000" b="0" i="1" dirty="0" smtClean="0">
                        <a:latin typeface="+mn-lt"/>
                        <a:ea typeface="Calibri"/>
                        <a:cs typeface="Times New Roman"/>
                      </a:endParaRPr>
                    </a:p>
                  </a:txBody>
                  <a:tcPr marL="97155" marR="97155" marT="47897" marB="47897" anchor="ctr">
                    <a:solidFill>
                      <a:schemeClr val="bg1"/>
                    </a:solidFill>
                  </a:tcPr>
                </a:tc>
                <a:tc gridSpan="4">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25751072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23968" y="839070"/>
            <a:ext cx="6816633" cy="3042143"/>
          </a:xfrm>
          <a:prstGeom prst="rect">
            <a:avLst/>
          </a:prstGeom>
          <a:noFill/>
        </p:spPr>
        <p:txBody>
          <a:bodyPr wrap="square" lIns="101867" tIns="50935" rIns="101867" bIns="50935" rtlCol="0">
            <a:spAutoFit/>
          </a:bodyPr>
          <a:lstStyle/>
          <a:p>
            <a:pPr lvl="0"/>
            <a:r>
              <a:rPr lang="en-US" sz="1800" b="1" u="sng" dirty="0">
                <a:solidFill>
                  <a:prstClr val="black"/>
                </a:solidFill>
              </a:rPr>
              <a:t>Directions</a:t>
            </a:r>
            <a:endParaRPr lang="en-US" sz="1600" dirty="0"/>
          </a:p>
          <a:p>
            <a:r>
              <a:rPr lang="en-US" sz="1200" dirty="0"/>
              <a:t>The HSD Elementary assessments are neither scripted nor timed assessments.   They are a tool to inform instructional decision making.  </a:t>
            </a:r>
          </a:p>
          <a:p>
            <a:endParaRPr lang="en-US" sz="1200" dirty="0"/>
          </a:p>
          <a:p>
            <a:r>
              <a:rPr lang="en-US" sz="1200" dirty="0"/>
              <a:t>All students should “move toward” taking the assessments independently but many will need scaffolding strategies.  </a:t>
            </a:r>
          </a:p>
          <a:p>
            <a:endParaRPr lang="en-US" sz="1200" dirty="0"/>
          </a:p>
          <a:p>
            <a:r>
              <a:rPr lang="en-US" sz="1200" dirty="0"/>
              <a:t>It is not the intent of these assessments to have students “guess and check” answers for the sake of finishing an assessment.  If that seems the case, please scaffold to gain a true understanding of student ability, noting when and what accommodations were needed</a:t>
            </a:r>
            <a:r>
              <a:rPr lang="en-US" sz="1300" dirty="0"/>
              <a:t>.</a:t>
            </a:r>
          </a:p>
          <a:p>
            <a:endParaRPr lang="en-US" sz="1300" dirty="0"/>
          </a:p>
          <a:p>
            <a:r>
              <a:rPr lang="en-US" sz="1500" b="1" u="sng" dirty="0"/>
              <a:t>Connecting Assessment to Classroom Instruction</a:t>
            </a:r>
          </a:p>
          <a:p>
            <a:r>
              <a:rPr lang="en-US" sz="1200" dirty="0"/>
              <a:t>How do the assessments connect to classroom instruction?  Assessment is not an isolated event.  The HSD assessments are an extension of classroom instruction. In the classroom assessment is on-going and monitors progress toward standards mastery. </a:t>
            </a:r>
          </a:p>
        </p:txBody>
      </p:sp>
      <p:sp>
        <p:nvSpPr>
          <p:cNvPr id="2" name="Rectangle 1"/>
          <p:cNvSpPr/>
          <p:nvPr/>
        </p:nvSpPr>
        <p:spPr>
          <a:xfrm>
            <a:off x="4776787" y="159660"/>
            <a:ext cx="2347913" cy="535408"/>
          </a:xfrm>
          <a:prstGeom prst="rect">
            <a:avLst/>
          </a:prstGeom>
          <a:solidFill>
            <a:schemeClr val="accent3">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96364" tIns="48183" rIns="96364" bIns="48183" rtlCol="0" anchor="t"/>
          <a:lstStyle/>
          <a:p>
            <a:r>
              <a:rPr lang="en-US" sz="1200" b="1" dirty="0">
                <a:solidFill>
                  <a:schemeClr val="tx1"/>
                </a:solidFill>
              </a:rPr>
              <a:t>Order at HSD Print Shop…</a:t>
            </a:r>
          </a:p>
          <a:p>
            <a:r>
              <a:rPr lang="en-US" sz="800" dirty="0">
                <a:solidFill>
                  <a:schemeClr val="tx1"/>
                </a:solidFill>
                <a:hlinkClick r:id="rId2"/>
              </a:rPr>
              <a:t>http://www.hsd.k12.or.us/Departments/PrintShop/WebSubmissionForms.aspx</a:t>
            </a:r>
            <a:endParaRPr lang="en-US" sz="800" dirty="0">
              <a:solidFill>
                <a:schemeClr val="tx1"/>
              </a:solidFill>
            </a:endParaRPr>
          </a:p>
          <a:p>
            <a:endParaRPr lang="en-US" sz="800" dirty="0">
              <a:solidFill>
                <a:schemeClr val="tx1"/>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4056104950"/>
              </p:ext>
            </p:extLst>
          </p:nvPr>
        </p:nvGraphicFramePr>
        <p:xfrm>
          <a:off x="509349" y="4151086"/>
          <a:ext cx="6638925" cy="4917440"/>
        </p:xfrm>
        <a:graphic>
          <a:graphicData uri="http://schemas.openxmlformats.org/drawingml/2006/table">
            <a:tbl>
              <a:tblPr firstRow="1" bandRow="1">
                <a:tableStyleId>{5940675A-B579-460E-94D1-54222C63F5DA}</a:tableStyleId>
              </a:tblPr>
              <a:tblGrid>
                <a:gridCol w="2428875"/>
                <a:gridCol w="4210050"/>
              </a:tblGrid>
              <a:tr h="255451">
                <a:tc gridSpan="2">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000" b="1" i="1" dirty="0" smtClean="0"/>
                        <a:t>Assessment Components as Routine Classroom Practices</a:t>
                      </a:r>
                      <a:r>
                        <a:rPr lang="en-US" sz="1000" dirty="0" smtClean="0"/>
                        <a:t> </a:t>
                      </a:r>
                    </a:p>
                  </a:txBody>
                  <a:tcPr marL="97155" marR="97155" marT="47897" marB="47897">
                    <a:solidFill>
                      <a:schemeClr val="accent3">
                        <a:lumMod val="20000"/>
                        <a:lumOff val="80000"/>
                      </a:schemeClr>
                    </a:solidFill>
                  </a:tcPr>
                </a:tc>
                <a:tc hMerge="1">
                  <a:txBody>
                    <a:bodyPr/>
                    <a:lstStyle/>
                    <a:p>
                      <a:pPr algn="ctr"/>
                      <a:endParaRPr lang="en-US" sz="1000" b="1" dirty="0"/>
                    </a:p>
                  </a:txBody>
                  <a:tcPr>
                    <a:solidFill>
                      <a:schemeClr val="accent3">
                        <a:lumMod val="20000"/>
                        <a:lumOff val="80000"/>
                      </a:schemeClr>
                    </a:solidFill>
                  </a:tcPr>
                </a:tc>
              </a:tr>
              <a:tr h="255451">
                <a:tc>
                  <a:txBody>
                    <a:bodyPr/>
                    <a:lstStyle/>
                    <a:p>
                      <a:pPr algn="ctr"/>
                      <a:r>
                        <a:rPr lang="en-US" sz="1000" b="1" dirty="0" smtClean="0"/>
                        <a:t>Assessment Components</a:t>
                      </a:r>
                      <a:endParaRPr lang="en-US" sz="1000" b="1" dirty="0"/>
                    </a:p>
                  </a:txBody>
                  <a:tcPr marL="97155" marR="97155" marT="47897" marB="47897">
                    <a:solidFill>
                      <a:schemeClr val="accent3">
                        <a:lumMod val="20000"/>
                        <a:lumOff val="80000"/>
                      </a:schemeClr>
                    </a:solidFill>
                  </a:tcPr>
                </a:tc>
                <a:tc>
                  <a:txBody>
                    <a:bodyPr/>
                    <a:lstStyle/>
                    <a:p>
                      <a:pPr algn="ctr"/>
                      <a:r>
                        <a:rPr lang="en-US" sz="1000" b="1" dirty="0" smtClean="0"/>
                        <a:t>Instructional Components</a:t>
                      </a:r>
                      <a:endParaRPr lang="en-US" sz="1000" b="1" dirty="0"/>
                    </a:p>
                  </a:txBody>
                  <a:tcPr marL="97155" marR="97155" marT="47897" marB="47897">
                    <a:solidFill>
                      <a:schemeClr val="accent3">
                        <a:lumMod val="20000"/>
                        <a:lumOff val="80000"/>
                      </a:schemeClr>
                    </a:solidFill>
                  </a:tcPr>
                </a:tc>
              </a:tr>
              <a:tr h="239486">
                <a:tc>
                  <a:txBody>
                    <a:bodyPr/>
                    <a:lstStyle/>
                    <a:p>
                      <a:r>
                        <a:rPr lang="en-US" sz="900" dirty="0" smtClean="0"/>
                        <a:t>Pre-Assessments</a:t>
                      </a:r>
                      <a:endParaRPr lang="en-US" sz="900" dirty="0"/>
                    </a:p>
                  </a:txBody>
                  <a:tcPr marL="97155" marR="97155" marT="47897" marB="47897">
                    <a:solidFill>
                      <a:schemeClr val="bg1"/>
                    </a:solidFill>
                  </a:tcPr>
                </a:tc>
                <a:tc row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900" dirty="0" smtClean="0"/>
                        <a:t>Use the DOK Leveled </a:t>
                      </a:r>
                      <a:r>
                        <a:rPr lang="en-US" sz="900" b="1" dirty="0" smtClean="0"/>
                        <a:t>Learning Progression Tasks </a:t>
                      </a:r>
                      <a:r>
                        <a:rPr lang="en-US" sz="900" dirty="0" smtClean="0"/>
                        <a:t>to monitor standard mastery.</a:t>
                      </a:r>
                    </a:p>
                  </a:txBody>
                  <a:tcPr marL="97155" marR="97155" marT="47897" marB="47897" anchor="ctr">
                    <a:solidFill>
                      <a:schemeClr val="bg1"/>
                    </a:solidFill>
                  </a:tcPr>
                </a:tc>
              </a:tr>
              <a:tr h="239486">
                <a:tc>
                  <a:txBody>
                    <a:bodyPr/>
                    <a:lstStyle/>
                    <a:p>
                      <a:r>
                        <a:rPr lang="en-US" sz="900" dirty="0" smtClean="0"/>
                        <a:t>Standard DOK Level</a:t>
                      </a:r>
                      <a:endParaRPr lang="en-US" sz="900" dirty="0"/>
                    </a:p>
                  </a:txBody>
                  <a:tcPr marL="97155" marR="97155" marT="47897" marB="47897">
                    <a:solidFill>
                      <a:schemeClr val="bg1"/>
                    </a:solidFill>
                  </a:tcPr>
                </a:tc>
                <a:tc vMerge="1">
                  <a:txBody>
                    <a:bodyPr/>
                    <a:lstStyle/>
                    <a:p>
                      <a:endParaRPr lang="en-US" sz="900" dirty="0"/>
                    </a:p>
                  </a:txBody>
                  <a:tcPr>
                    <a:solidFill>
                      <a:schemeClr val="bg1"/>
                    </a:solidFill>
                  </a:tcPr>
                </a:tc>
              </a:tr>
              <a:tr h="239486">
                <a:tc>
                  <a:txBody>
                    <a:bodyPr/>
                    <a:lstStyle/>
                    <a:p>
                      <a:r>
                        <a:rPr lang="en-US" sz="900" dirty="0" smtClean="0"/>
                        <a:t>50% Literary</a:t>
                      </a:r>
                      <a:r>
                        <a:rPr lang="en-US" sz="900" baseline="0" dirty="0" smtClean="0"/>
                        <a:t> and 50% Informational Text</a:t>
                      </a:r>
                      <a:endParaRPr lang="en-US" sz="900" dirty="0"/>
                    </a:p>
                  </a:txBody>
                  <a:tcPr marL="97155" marR="97155" marT="47897" marB="47897">
                    <a:solidFill>
                      <a:schemeClr val="bg1"/>
                    </a:solidFill>
                  </a:tcPr>
                </a:tc>
                <a:tc>
                  <a:txBody>
                    <a:bodyPr/>
                    <a:lstStyle/>
                    <a:p>
                      <a:r>
                        <a:rPr lang="en-US" sz="900" dirty="0" smtClean="0"/>
                        <a:t>Students have equal access to both text types.</a:t>
                      </a:r>
                      <a:endParaRPr lang="en-US" sz="900" dirty="0"/>
                    </a:p>
                  </a:txBody>
                  <a:tcPr marL="97155" marR="97155" marT="47897" marB="47897">
                    <a:solidFill>
                      <a:schemeClr val="bg1"/>
                    </a:solidFill>
                  </a:tcPr>
                </a:tc>
              </a:tr>
              <a:tr h="239486">
                <a:tc>
                  <a:txBody>
                    <a:bodyPr/>
                    <a:lstStyle/>
                    <a:p>
                      <a:r>
                        <a:rPr lang="en-US" sz="900" dirty="0" smtClean="0"/>
                        <a:t>Grade Level Content-Rich Text</a:t>
                      </a:r>
                      <a:endParaRPr lang="en-US" sz="900" dirty="0"/>
                    </a:p>
                  </a:txBody>
                  <a:tcPr marL="97155" marR="97155" marT="47897" marB="47897">
                    <a:solidFill>
                      <a:schemeClr val="bg1"/>
                    </a:solidFill>
                  </a:tcPr>
                </a:tc>
                <a:tc>
                  <a:txBody>
                    <a:bodyPr/>
                    <a:lstStyle/>
                    <a:p>
                      <a:r>
                        <a:rPr lang="en-US" sz="900" dirty="0" smtClean="0"/>
                        <a:t>All</a:t>
                      </a:r>
                      <a:r>
                        <a:rPr lang="en-US" sz="900" baseline="0" dirty="0" smtClean="0"/>
                        <a:t> students read grade-level, content rich text (with scaffolds as needed).</a:t>
                      </a:r>
                      <a:endParaRPr lang="en-US" sz="900" dirty="0"/>
                    </a:p>
                  </a:txBody>
                  <a:tcPr marL="97155" marR="97155" marT="47897" marB="47897">
                    <a:solidFill>
                      <a:schemeClr val="bg1"/>
                    </a:solidFill>
                  </a:tcPr>
                </a:tc>
              </a:tr>
              <a:tr h="383177">
                <a:tc>
                  <a:txBody>
                    <a:bodyPr/>
                    <a:lstStyle/>
                    <a:p>
                      <a:r>
                        <a:rPr lang="en-US" sz="900" dirty="0" smtClean="0"/>
                        <a:t>Standard</a:t>
                      </a:r>
                      <a:r>
                        <a:rPr lang="en-US" sz="900" baseline="0" dirty="0" smtClean="0"/>
                        <a:t> Academic Vocabulary</a:t>
                      </a:r>
                    </a:p>
                    <a:p>
                      <a:r>
                        <a:rPr lang="en-US" sz="900" baseline="0" dirty="0" smtClean="0"/>
                        <a:t>Content-Domain Vocabulary.</a:t>
                      </a:r>
                      <a:endParaRPr lang="en-US" sz="900" dirty="0"/>
                    </a:p>
                  </a:txBody>
                  <a:tcPr marL="97155" marR="97155" marT="47897" marB="47897" anchor="ctr">
                    <a:solidFill>
                      <a:schemeClr val="bg1"/>
                    </a:solidFill>
                  </a:tcPr>
                </a:tc>
                <a:tc>
                  <a:txBody>
                    <a:bodyPr/>
                    <a:lstStyle/>
                    <a:p>
                      <a:r>
                        <a:rPr lang="en-US" sz="900" dirty="0" smtClean="0"/>
                        <a:t>Ask questions using</a:t>
                      </a:r>
                      <a:r>
                        <a:rPr lang="en-US" sz="900" baseline="0" dirty="0" smtClean="0"/>
                        <a:t> the standard’s vocabulary as well as the content domain vocabulary.</a:t>
                      </a:r>
                      <a:endParaRPr lang="en-US" sz="900" dirty="0"/>
                    </a:p>
                  </a:txBody>
                  <a:tcPr marL="97155" marR="97155" marT="47897" marB="47897" anchor="ctr">
                    <a:solidFill>
                      <a:schemeClr val="bg1"/>
                    </a:solidFill>
                  </a:tcPr>
                </a:tc>
              </a:tr>
              <a:tr h="239486">
                <a:tc>
                  <a:txBody>
                    <a:bodyPr/>
                    <a:lstStyle/>
                    <a:p>
                      <a:r>
                        <a:rPr lang="en-US" sz="900" dirty="0" smtClean="0"/>
                        <a:t>Text –Dependent</a:t>
                      </a:r>
                      <a:r>
                        <a:rPr lang="en-US" sz="900" baseline="0" dirty="0" smtClean="0"/>
                        <a:t> Questions</a:t>
                      </a:r>
                      <a:endParaRPr lang="en-US" sz="900" dirty="0"/>
                    </a:p>
                  </a:txBody>
                  <a:tcPr marL="97155" marR="97155" marT="47897" marB="47897">
                    <a:solidFill>
                      <a:schemeClr val="bg1"/>
                    </a:solidFill>
                  </a:tcPr>
                </a:tc>
                <a:tc>
                  <a:txBody>
                    <a:bodyPr/>
                    <a:lstStyle/>
                    <a:p>
                      <a:r>
                        <a:rPr lang="en-US" sz="900" dirty="0" smtClean="0"/>
                        <a:t>Ask text-dependent</a:t>
                      </a:r>
                      <a:r>
                        <a:rPr lang="en-US" sz="900" baseline="0" dirty="0" smtClean="0"/>
                        <a:t> questions from the standard’s DOK level.</a:t>
                      </a:r>
                      <a:endParaRPr lang="en-US" sz="900" dirty="0"/>
                    </a:p>
                  </a:txBody>
                  <a:tcPr marL="97155" marR="97155" marT="47897" marB="47897">
                    <a:solidFill>
                      <a:schemeClr val="bg1"/>
                    </a:solidFill>
                  </a:tcPr>
                </a:tc>
              </a:tr>
              <a:tr h="383177">
                <a:tc>
                  <a:txBody>
                    <a:bodyPr/>
                    <a:lstStyle/>
                    <a:p>
                      <a:r>
                        <a:rPr lang="en-US" sz="900" dirty="0" smtClean="0"/>
                        <a:t>Selected and Constructed Responses</a:t>
                      </a:r>
                      <a:endParaRPr lang="en-US" sz="900" dirty="0"/>
                    </a:p>
                  </a:txBody>
                  <a:tcPr marL="97155" marR="97155" marT="47897" marB="47897" anchor="ctr">
                    <a:solidFill>
                      <a:schemeClr val="bg1"/>
                    </a:solidFill>
                  </a:tcPr>
                </a:tc>
                <a:tc>
                  <a:txBody>
                    <a:bodyPr/>
                    <a:lstStyle/>
                    <a:p>
                      <a:r>
                        <a:rPr lang="en-US" sz="900" dirty="0" smtClean="0"/>
                        <a:t>Students have many opportunities to answer selected extended or constructed responses.</a:t>
                      </a:r>
                      <a:endParaRPr lang="en-US" sz="900" dirty="0"/>
                    </a:p>
                  </a:txBody>
                  <a:tcPr marL="97155" marR="97155" marT="47897" marB="47897" anchor="ctr">
                    <a:solidFill>
                      <a:schemeClr val="bg1"/>
                    </a:solidFill>
                  </a:tcPr>
                </a:tc>
              </a:tr>
              <a:tr h="383177">
                <a:tc>
                  <a:txBody>
                    <a:bodyPr/>
                    <a:lstStyle/>
                    <a:p>
                      <a:r>
                        <a:rPr lang="en-US" sz="900" dirty="0" smtClean="0"/>
                        <a:t>Reading for Meaning</a:t>
                      </a:r>
                      <a:endParaRPr lang="en-US" sz="900" dirty="0"/>
                    </a:p>
                  </a:txBody>
                  <a:tcPr marL="97155" marR="97155" marT="47897" marB="47897" anchor="ctr">
                    <a:solidFill>
                      <a:schemeClr val="bg1"/>
                    </a:solidFill>
                  </a:tcPr>
                </a:tc>
                <a:tc>
                  <a:txBody>
                    <a:bodyPr/>
                    <a:lstStyle/>
                    <a:p>
                      <a:r>
                        <a:rPr lang="en-US" sz="900" dirty="0" smtClean="0"/>
                        <a:t>Assess understanding using never before seen text (although the theme or topic should</a:t>
                      </a:r>
                      <a:r>
                        <a:rPr lang="en-US" sz="900" baseline="0" dirty="0" smtClean="0"/>
                        <a:t> be grade-level “friendly” or familiar) and reading rubrics.</a:t>
                      </a:r>
                      <a:endParaRPr lang="en-US" sz="900" dirty="0"/>
                    </a:p>
                  </a:txBody>
                  <a:tcPr marL="97155" marR="97155" marT="47897" marB="47897" anchor="ctr">
                    <a:solidFill>
                      <a:schemeClr val="bg1"/>
                    </a:solidFill>
                  </a:tcPr>
                </a:tc>
              </a:tr>
              <a:tr h="383177">
                <a:tc>
                  <a:txBody>
                    <a:bodyPr/>
                    <a:lstStyle/>
                    <a:p>
                      <a:r>
                        <a:rPr lang="en-US" sz="900" dirty="0" smtClean="0"/>
                        <a:t>Note-Taking</a:t>
                      </a:r>
                      <a:endParaRPr lang="en-US" sz="900" dirty="0"/>
                    </a:p>
                  </a:txBody>
                  <a:tcPr marL="97155" marR="97155" marT="47897" marB="47897" anchor="ctr">
                    <a:solidFill>
                      <a:schemeClr val="bg1"/>
                    </a:solidFill>
                  </a:tcPr>
                </a:tc>
                <a:tc>
                  <a:txBody>
                    <a:bodyPr/>
                    <a:lstStyle/>
                    <a:p>
                      <a:r>
                        <a:rPr lang="en-US" sz="900" dirty="0" smtClean="0"/>
                        <a:t>Students “take notes” as they read to identify the </a:t>
                      </a:r>
                      <a:r>
                        <a:rPr lang="en-US" sz="900" baseline="0" dirty="0" smtClean="0"/>
                        <a:t>central or main idea and its supporting details.</a:t>
                      </a:r>
                      <a:endParaRPr lang="en-US" sz="900" dirty="0"/>
                    </a:p>
                  </a:txBody>
                  <a:tcPr marL="97155" marR="97155" marT="47897" marB="47897" anchor="ctr">
                    <a:solidFill>
                      <a:schemeClr val="bg1"/>
                    </a:solidFill>
                  </a:tcPr>
                </a:tc>
              </a:tr>
              <a:tr h="239486">
                <a:tc>
                  <a:txBody>
                    <a:bodyPr/>
                    <a:lstStyle/>
                    <a:p>
                      <a:r>
                        <a:rPr lang="en-US" sz="900" dirty="0" smtClean="0"/>
                        <a:t>SBAC Reading/Writing Rubrics</a:t>
                      </a:r>
                      <a:endParaRPr lang="en-US" sz="900" dirty="0"/>
                    </a:p>
                  </a:txBody>
                  <a:tcPr marL="97155" marR="97155" marT="47897" marB="47897">
                    <a:solidFill>
                      <a:schemeClr val="bg1"/>
                    </a:solidFill>
                  </a:tcPr>
                </a:tc>
                <a:tc>
                  <a:txBody>
                    <a:bodyPr/>
                    <a:lstStyle/>
                    <a:p>
                      <a:r>
                        <a:rPr lang="en-US" sz="900" dirty="0" smtClean="0"/>
                        <a:t>Use SBAC rubrics</a:t>
                      </a:r>
                      <a:r>
                        <a:rPr lang="en-US" sz="900" baseline="0" dirty="0" smtClean="0"/>
                        <a:t> to access reading/writing.</a:t>
                      </a:r>
                      <a:endParaRPr lang="en-US" sz="900" dirty="0"/>
                    </a:p>
                  </a:txBody>
                  <a:tcPr marL="97155" marR="97155" marT="47897" marB="47897">
                    <a:solidFill>
                      <a:schemeClr val="bg1"/>
                    </a:solidFill>
                  </a:tcPr>
                </a:tc>
              </a:tr>
              <a:tr h="383177">
                <a:tc>
                  <a:txBody>
                    <a:bodyPr/>
                    <a:lstStyle/>
                    <a:p>
                      <a:r>
                        <a:rPr lang="en-US" sz="900" dirty="0" smtClean="0"/>
                        <a:t>Read to Write Evidenced-Based Model</a:t>
                      </a:r>
                      <a:endParaRPr lang="en-US" sz="900" dirty="0"/>
                    </a:p>
                  </a:txBody>
                  <a:tcPr marL="97155" marR="97155" marT="47897" marB="47897" anchor="ctr">
                    <a:solidFill>
                      <a:schemeClr val="bg1"/>
                    </a:solidFill>
                  </a:tcPr>
                </a:tc>
                <a:tc>
                  <a:txBody>
                    <a:bodyPr/>
                    <a:lstStyle/>
                    <a:p>
                      <a:r>
                        <a:rPr lang="en-US" sz="900" dirty="0" smtClean="0"/>
                        <a:t>Students read,</a:t>
                      </a:r>
                      <a:r>
                        <a:rPr lang="en-US" sz="900" baseline="0" dirty="0" smtClean="0"/>
                        <a:t> discuss and write about a topic using evidence from the text to support inferences, conclusions and generalizations.</a:t>
                      </a:r>
                      <a:endParaRPr lang="en-US" sz="900" dirty="0"/>
                    </a:p>
                  </a:txBody>
                  <a:tcPr marL="97155" marR="97155" marT="47897" marB="47897" anchor="ctr">
                    <a:solidFill>
                      <a:schemeClr val="bg1"/>
                    </a:solidFill>
                  </a:tcPr>
                </a:tc>
              </a:tr>
              <a:tr h="383177">
                <a:tc>
                  <a:txBody>
                    <a:bodyPr/>
                    <a:lstStyle/>
                    <a:p>
                      <a:r>
                        <a:rPr lang="en-US" sz="900" dirty="0" smtClean="0"/>
                        <a:t>Write and Revise</a:t>
                      </a:r>
                      <a:endParaRPr lang="en-US" sz="900" dirty="0"/>
                    </a:p>
                  </a:txBody>
                  <a:tcPr marL="97155" marR="97155" marT="47897" marB="47897" anchor="ctr">
                    <a:solidFill>
                      <a:schemeClr val="bg1"/>
                    </a:solidFill>
                  </a:tcPr>
                </a:tc>
                <a:tc>
                  <a:txBody>
                    <a:bodyPr/>
                    <a:lstStyle/>
                    <a:p>
                      <a:r>
                        <a:rPr lang="en-US" sz="900" dirty="0" smtClean="0"/>
                        <a:t>Students revise brief</a:t>
                      </a:r>
                      <a:r>
                        <a:rPr lang="en-US" sz="900" baseline="0" dirty="0" smtClean="0"/>
                        <a:t> texts, correct grammar and language/vocabulary in context and write brief texts (brief write rubrics should be used).</a:t>
                      </a:r>
                      <a:endParaRPr lang="en-US" sz="900" dirty="0"/>
                    </a:p>
                  </a:txBody>
                  <a:tcPr marL="97155" marR="97155" marT="47897" marB="47897" anchor="ctr">
                    <a:solidFill>
                      <a:schemeClr val="bg1"/>
                    </a:solidFill>
                  </a:tcPr>
                </a:tc>
              </a:tr>
              <a:tr h="670560">
                <a:tc>
                  <a:txBody>
                    <a:bodyPr/>
                    <a:lstStyle/>
                    <a:p>
                      <a:r>
                        <a:rPr lang="en-US" sz="900" dirty="0" smtClean="0"/>
                        <a:t>Performance</a:t>
                      </a:r>
                      <a:r>
                        <a:rPr lang="en-US" sz="900" baseline="0" dirty="0" smtClean="0"/>
                        <a:t> Tasks</a:t>
                      </a:r>
                      <a:endParaRPr lang="en-US" sz="900" dirty="0"/>
                    </a:p>
                  </a:txBody>
                  <a:tcPr marL="97155" marR="97155" marT="47897" marB="47897" anchor="ctr">
                    <a:solidFill>
                      <a:schemeClr val="bg1"/>
                    </a:solidFill>
                  </a:tcPr>
                </a:tc>
                <a:tc>
                  <a:txBody>
                    <a:bodyPr/>
                    <a:lstStyle/>
                    <a:p>
                      <a:r>
                        <a:rPr lang="en-US" sz="900" dirty="0" smtClean="0"/>
                        <a:t>Students read,</a:t>
                      </a:r>
                      <a:r>
                        <a:rPr lang="en-US" sz="900" baseline="0" dirty="0" smtClean="0"/>
                        <a:t> write, discuss and research a topic guided by a central insight or goal throughout a unit(s) of study with fully defined criteria, culminating in a final product or “performance task.”  The final product can be a full composition, speech (using SBAC Rubrics) or other product meeting all criteria.</a:t>
                      </a:r>
                      <a:endParaRPr lang="en-US" sz="900" dirty="0"/>
                    </a:p>
                  </a:txBody>
                  <a:tcPr marL="97155" marR="97155" marT="47897" marB="47897" anchor="ctr">
                    <a:solidFill>
                      <a:schemeClr val="bg1"/>
                    </a:solidFill>
                  </a:tcPr>
                </a:tc>
              </a:tr>
            </a:tbl>
          </a:graphicData>
        </a:graphic>
      </p:graphicFrame>
    </p:spTree>
    <p:extLst>
      <p:ext uri="{BB962C8B-B14F-4D97-AF65-F5344CB8AC3E}">
        <p14:creationId xmlns:p14="http://schemas.microsoft.com/office/powerpoint/2010/main" val="10900241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1800" y="152400"/>
            <a:ext cx="6736080" cy="9520840"/>
          </a:xfrm>
          <a:prstGeom prst="rect">
            <a:avLst/>
          </a:prstGeom>
          <a:noFill/>
        </p:spPr>
        <p:txBody>
          <a:bodyPr wrap="square" lIns="101882" tIns="50941" rIns="101882" bIns="50941" rtlCol="0">
            <a:spAutoFit/>
          </a:bodyPr>
          <a:lstStyle/>
          <a:p>
            <a:pPr algn="ctr"/>
            <a:r>
              <a:rPr lang="en-US" sz="1600" b="1" dirty="0" smtClean="0"/>
              <a:t>Determining </a:t>
            </a:r>
            <a:r>
              <a:rPr lang="en-US" sz="1600" b="1" dirty="0"/>
              <a:t>Grade Level Text</a:t>
            </a:r>
          </a:p>
          <a:p>
            <a:pPr algn="ctr"/>
            <a:endParaRPr lang="en-US" sz="1600" b="1" dirty="0"/>
          </a:p>
          <a:p>
            <a:r>
              <a:rPr lang="en-US" sz="1600" dirty="0"/>
              <a:t>Grade level text is determined by using a combination of both the CCSS new quantitative ranges and qualitative measures.</a:t>
            </a:r>
          </a:p>
          <a:p>
            <a:endParaRPr lang="en-US" sz="1600" dirty="0"/>
          </a:p>
          <a:p>
            <a:r>
              <a:rPr lang="en-US" sz="1600" b="1" dirty="0"/>
              <a:t>Example</a:t>
            </a:r>
            <a:r>
              <a:rPr lang="en-US" sz="1600" dirty="0"/>
              <a:t>:  If  the grade equivalent for a text is </a:t>
            </a:r>
            <a:r>
              <a:rPr lang="en-US" b="1" dirty="0">
                <a:solidFill>
                  <a:srgbClr val="0070C0"/>
                </a:solidFill>
              </a:rPr>
              <a:t>6.8</a:t>
            </a:r>
            <a:r>
              <a:rPr lang="en-US" sz="1600" dirty="0"/>
              <a:t> and has a lexile of </a:t>
            </a:r>
            <a:r>
              <a:rPr lang="en-US" b="1" dirty="0">
                <a:solidFill>
                  <a:srgbClr val="0070C0"/>
                </a:solidFill>
              </a:rPr>
              <a:t>970</a:t>
            </a:r>
            <a:r>
              <a:rPr lang="en-US" sz="1600" dirty="0"/>
              <a:t>, quantitative data shows that placement should be </a:t>
            </a:r>
            <a:r>
              <a:rPr lang="en-US" sz="1600" b="1" dirty="0"/>
              <a:t>between grades 4 and 8</a:t>
            </a:r>
            <a:r>
              <a:rPr lang="en-US" sz="1600" dirty="0"/>
              <a:t>.</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r>
              <a:rPr lang="en-US" sz="1600" b="1" dirty="0"/>
              <a:t>Four qualitative </a:t>
            </a:r>
            <a:r>
              <a:rPr lang="en-US" sz="1600" dirty="0"/>
              <a:t>measures can be looked at from the lower grade band of grade 4 to the higher grade band of grade 8 to  determine a grade level readability. </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800" dirty="0" smtClean="0"/>
          </a:p>
          <a:p>
            <a:r>
              <a:rPr lang="en-US" sz="1600" dirty="0" smtClean="0"/>
              <a:t>The </a:t>
            </a:r>
            <a:r>
              <a:rPr lang="en-US" sz="1600" dirty="0"/>
              <a:t>combination of the </a:t>
            </a:r>
            <a:r>
              <a:rPr lang="en-US" sz="1600" b="1" dirty="0"/>
              <a:t>quantitative</a:t>
            </a:r>
            <a:r>
              <a:rPr lang="en-US" sz="1600" dirty="0"/>
              <a:t> ranges and </a:t>
            </a:r>
            <a:r>
              <a:rPr lang="en-US" sz="1600" b="1" dirty="0"/>
              <a:t>qualitative</a:t>
            </a:r>
            <a:r>
              <a:rPr lang="en-US" sz="1600" dirty="0"/>
              <a:t> measures for this particular text shows that grade 6 would be the best readability level for this text.</a:t>
            </a:r>
          </a:p>
          <a:p>
            <a:endParaRPr lang="en-US" sz="1600" dirty="0"/>
          </a:p>
        </p:txBody>
      </p:sp>
      <p:graphicFrame>
        <p:nvGraphicFramePr>
          <p:cNvPr id="5" name="Table 4"/>
          <p:cNvGraphicFramePr>
            <a:graphicFrameLocks noGrp="1"/>
          </p:cNvGraphicFramePr>
          <p:nvPr>
            <p:extLst>
              <p:ext uri="{D42A27DB-BD31-4B8C-83A1-F6EECF244321}">
                <p14:modId xmlns:p14="http://schemas.microsoft.com/office/powerpoint/2010/main" val="296113633"/>
              </p:ext>
            </p:extLst>
          </p:nvPr>
        </p:nvGraphicFramePr>
        <p:xfrm>
          <a:off x="462622" y="2319818"/>
          <a:ext cx="6390640" cy="2029145"/>
        </p:xfrm>
        <a:graphic>
          <a:graphicData uri="http://schemas.openxmlformats.org/drawingml/2006/table">
            <a:tbl>
              <a:tblPr/>
              <a:tblGrid>
                <a:gridCol w="2257594"/>
                <a:gridCol w="2066163"/>
                <a:gridCol w="2066883"/>
              </a:tblGrid>
              <a:tr h="510604">
                <a:tc>
                  <a:txBody>
                    <a:bodyPr/>
                    <a:lstStyle/>
                    <a:p>
                      <a:pPr marL="0" marR="0" algn="ctr" fontAlgn="ctr">
                        <a:lnSpc>
                          <a:spcPct val="107000"/>
                        </a:lnSpc>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Common Core Band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Flesch-Kincaid®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The Lexile Framework®</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r>
              <a:tr h="320612">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2</a:t>
                      </a:r>
                      <a:r>
                        <a:rPr lang="en-US" sz="1300" b="1" kern="1200" baseline="300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nd</a:t>
                      </a: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- 3</a:t>
                      </a:r>
                      <a:r>
                        <a:rPr lang="en-US" sz="1300" b="1" kern="1200" baseline="300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rd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1.98 - 5.34</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420 - 820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2230">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- 5</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rd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4.51 - 7.73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740 - 1010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r>
              <a:tr h="303848">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6</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8</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6.51 - 10.34</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925 - 1185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466">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9</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10</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8.32 - 12.12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10.50 - 1335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6385">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11</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CCR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10.34 - 14.20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11.85 - 1385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pSp>
        <p:nvGrpSpPr>
          <p:cNvPr id="10" name="Group 9"/>
          <p:cNvGrpSpPr/>
          <p:nvPr/>
        </p:nvGrpSpPr>
        <p:grpSpPr>
          <a:xfrm>
            <a:off x="3053422" y="3169579"/>
            <a:ext cx="3454400" cy="586740"/>
            <a:chOff x="2667000" y="3515710"/>
            <a:chExt cx="3048000" cy="533400"/>
          </a:xfrm>
        </p:grpSpPr>
        <p:sp>
          <p:nvSpPr>
            <p:cNvPr id="8" name="Rectangle 7"/>
            <p:cNvSpPr/>
            <p:nvPr/>
          </p:nvSpPr>
          <p:spPr>
            <a:xfrm>
              <a:off x="2667000" y="3515710"/>
              <a:ext cx="1219200" cy="53340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495800" y="3515710"/>
              <a:ext cx="1219200" cy="53340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11" name="Table 10"/>
          <p:cNvGraphicFramePr>
            <a:graphicFrameLocks noGrp="1"/>
          </p:cNvGraphicFramePr>
          <p:nvPr>
            <p:extLst>
              <p:ext uri="{D42A27DB-BD31-4B8C-83A1-F6EECF244321}">
                <p14:modId xmlns:p14="http://schemas.microsoft.com/office/powerpoint/2010/main" val="2745283763"/>
              </p:ext>
            </p:extLst>
          </p:nvPr>
        </p:nvGraphicFramePr>
        <p:xfrm>
          <a:off x="259080" y="5223823"/>
          <a:ext cx="7340600" cy="3118104"/>
        </p:xfrm>
        <a:graphic>
          <a:graphicData uri="http://schemas.openxmlformats.org/drawingml/2006/table">
            <a:tbl>
              <a:tblPr firstRow="1" bandRow="1">
                <a:tableStyleId>{5940675A-B579-460E-94D1-54222C63F5DA}</a:tableStyleId>
              </a:tblPr>
              <a:tblGrid>
                <a:gridCol w="1468120"/>
                <a:gridCol w="1727200"/>
                <a:gridCol w="1295400"/>
                <a:gridCol w="1122680"/>
                <a:gridCol w="1036320"/>
                <a:gridCol w="690880"/>
              </a:tblGrid>
              <a:tr h="335280">
                <a:tc rowSpan="2">
                  <a:txBody>
                    <a:bodyPr/>
                    <a:lstStyle/>
                    <a:p>
                      <a:pPr algn="ctr"/>
                      <a:endParaRPr lang="en-US" sz="1100" dirty="0" smtClean="0">
                        <a:solidFill>
                          <a:srgbClr val="002060"/>
                        </a:solidFill>
                      </a:endParaRPr>
                    </a:p>
                    <a:p>
                      <a:pPr algn="ctr"/>
                      <a:r>
                        <a:rPr lang="en-US" sz="1100" b="1" u="sng" dirty="0" smtClean="0">
                          <a:solidFill>
                            <a:srgbClr val="002060"/>
                          </a:solidFill>
                          <a:effectLst>
                            <a:outerShdw blurRad="38100" dist="38100" dir="2700000" algn="tl">
                              <a:srgbClr val="000000">
                                <a:alpha val="43137"/>
                              </a:srgbClr>
                            </a:outerShdw>
                          </a:effectLst>
                        </a:rPr>
                        <a:t>4 Qualitative Factors</a:t>
                      </a:r>
                      <a:endParaRPr lang="en-US" sz="1100" b="1" u="sng" dirty="0">
                        <a:solidFill>
                          <a:srgbClr val="002060"/>
                        </a:solidFill>
                        <a:effectLst>
                          <a:outerShdw blurRad="38100" dist="38100" dir="2700000" algn="tl">
                            <a:srgbClr val="000000">
                              <a:alpha val="43137"/>
                            </a:srgbClr>
                          </a:outerShdw>
                        </a:effectLst>
                      </a:endParaRPr>
                    </a:p>
                  </a:txBody>
                  <a:tcPr marL="103632" marR="103632" marT="50292" marB="50292" anchor="ctr"/>
                </a:tc>
                <a:tc gridSpan="5">
                  <a:txBody>
                    <a:bodyPr/>
                    <a:lstStyle/>
                    <a:p>
                      <a:pPr algn="ctr"/>
                      <a:r>
                        <a:rPr lang="en-US" sz="1500" b="1" dirty="0" smtClean="0">
                          <a:solidFill>
                            <a:srgbClr val="002060"/>
                          </a:solidFill>
                        </a:rPr>
                        <a:t>Rate your</a:t>
                      </a:r>
                      <a:r>
                        <a:rPr lang="en-US" sz="1500" b="1" baseline="0" dirty="0" smtClean="0">
                          <a:solidFill>
                            <a:srgbClr val="002060"/>
                          </a:solidFill>
                        </a:rPr>
                        <a:t> text from easiest to most difficult </a:t>
                      </a:r>
                      <a:r>
                        <a:rPr lang="en-US" sz="1500" b="1" u="sng" baseline="0" dirty="0" smtClean="0">
                          <a:solidFill>
                            <a:srgbClr val="002060"/>
                          </a:solidFill>
                        </a:rPr>
                        <a:t>between bands</a:t>
                      </a:r>
                      <a:r>
                        <a:rPr lang="en-US" sz="1500" b="1" baseline="0" dirty="0" smtClean="0">
                          <a:solidFill>
                            <a:srgbClr val="002060"/>
                          </a:solidFill>
                        </a:rPr>
                        <a:t>.</a:t>
                      </a:r>
                      <a:endParaRPr lang="en-US" sz="1500" b="1" dirty="0">
                        <a:solidFill>
                          <a:srgbClr val="002060"/>
                        </a:solidFill>
                      </a:endParaRPr>
                    </a:p>
                  </a:txBody>
                  <a:tcPr marL="103632" marR="103632" marT="50292" marB="5029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03504">
                <a:tc vMerge="1">
                  <a:txBody>
                    <a:bodyPr/>
                    <a:lstStyle/>
                    <a:p>
                      <a:endParaRPr lang="en-US" sz="1400" dirty="0"/>
                    </a:p>
                  </a:txBody>
                  <a:tcPr/>
                </a:tc>
                <a:tc>
                  <a:txBody>
                    <a:bodyPr/>
                    <a:lstStyle/>
                    <a:p>
                      <a:pPr algn="ctr"/>
                      <a:r>
                        <a:rPr lang="en-US" sz="1100" b="1" dirty="0" smtClean="0">
                          <a:solidFill>
                            <a:srgbClr val="002060"/>
                          </a:solidFill>
                        </a:rPr>
                        <a:t>Beginning</a:t>
                      </a:r>
                      <a:r>
                        <a:rPr lang="en-US" sz="1100" b="1" baseline="0" dirty="0" smtClean="0">
                          <a:solidFill>
                            <a:srgbClr val="002060"/>
                          </a:solidFill>
                        </a:rPr>
                        <a:t> of lower (band) grade</a:t>
                      </a:r>
                      <a:endParaRPr lang="en-US" sz="1100" b="1" dirty="0">
                        <a:solidFill>
                          <a:srgbClr val="002060"/>
                        </a:solidFill>
                      </a:endParaRPr>
                    </a:p>
                  </a:txBody>
                  <a:tcPr marL="103632" marR="103632" marT="50292" marB="50292" anchor="ctr">
                    <a:solidFill>
                      <a:schemeClr val="bg1">
                        <a:lumMod val="95000"/>
                      </a:schemeClr>
                    </a:solidFill>
                  </a:tcPr>
                </a:tc>
                <a:tc>
                  <a:txBody>
                    <a:bodyPr/>
                    <a:lstStyle/>
                    <a:p>
                      <a:pPr algn="ctr"/>
                      <a:r>
                        <a:rPr lang="en-US" sz="1100" b="1" dirty="0" smtClean="0">
                          <a:solidFill>
                            <a:srgbClr val="002060"/>
                          </a:solidFill>
                        </a:rPr>
                        <a:t>End of lower (band) grade</a:t>
                      </a:r>
                      <a:endParaRPr lang="en-US" sz="1100" b="1" dirty="0">
                        <a:solidFill>
                          <a:srgbClr val="002060"/>
                        </a:solidFill>
                      </a:endParaRPr>
                    </a:p>
                  </a:txBody>
                  <a:tcPr marL="103632" marR="103632" marT="50292" marB="50292" anchor="ctr">
                    <a:solidFill>
                      <a:schemeClr val="bg1">
                        <a:lumMod val="85000"/>
                      </a:schemeClr>
                    </a:solidFill>
                  </a:tcPr>
                </a:tc>
                <a:tc>
                  <a:txBody>
                    <a:bodyPr/>
                    <a:lstStyle/>
                    <a:p>
                      <a:pPr algn="ctr"/>
                      <a:r>
                        <a:rPr lang="en-US" sz="1100" b="1" dirty="0" smtClean="0">
                          <a:solidFill>
                            <a:srgbClr val="002060"/>
                          </a:solidFill>
                        </a:rPr>
                        <a:t>Beginning of higher (band) to mid</a:t>
                      </a:r>
                      <a:endParaRPr lang="en-US" sz="1100" b="1" dirty="0">
                        <a:solidFill>
                          <a:srgbClr val="002060"/>
                        </a:solidFill>
                      </a:endParaRPr>
                    </a:p>
                  </a:txBody>
                  <a:tcPr marL="103632" marR="103632" marT="50292" marB="50292" anchor="ctr">
                    <a:solidFill>
                      <a:schemeClr val="accent1">
                        <a:lumMod val="20000"/>
                        <a:lumOff val="80000"/>
                      </a:schemeClr>
                    </a:solidFill>
                  </a:tcPr>
                </a:tc>
                <a:tc>
                  <a:txBody>
                    <a:bodyPr/>
                    <a:lstStyle/>
                    <a:p>
                      <a:pPr algn="ctr"/>
                      <a:r>
                        <a:rPr lang="en-US" sz="1100" b="1" dirty="0" smtClean="0">
                          <a:solidFill>
                            <a:srgbClr val="002060"/>
                          </a:solidFill>
                        </a:rPr>
                        <a:t>End of higher</a:t>
                      </a:r>
                      <a:r>
                        <a:rPr lang="en-US" sz="1100" b="1" baseline="0" dirty="0" smtClean="0">
                          <a:solidFill>
                            <a:srgbClr val="002060"/>
                          </a:solidFill>
                        </a:rPr>
                        <a:t> (band) </a:t>
                      </a:r>
                      <a:r>
                        <a:rPr lang="en-US" sz="1100" b="1" dirty="0" smtClean="0">
                          <a:solidFill>
                            <a:srgbClr val="002060"/>
                          </a:solidFill>
                        </a:rPr>
                        <a:t>grade</a:t>
                      </a:r>
                      <a:endParaRPr lang="en-US" sz="1100" b="1" dirty="0">
                        <a:solidFill>
                          <a:srgbClr val="002060"/>
                        </a:solidFill>
                      </a:endParaRPr>
                    </a:p>
                  </a:txBody>
                  <a:tcPr marL="103632" marR="103632" marT="50292" marB="50292" anchor="ctr">
                    <a:solidFill>
                      <a:schemeClr val="accent1">
                        <a:lumMod val="40000"/>
                        <a:lumOff val="60000"/>
                      </a:schemeClr>
                    </a:solidFill>
                  </a:tcPr>
                </a:tc>
                <a:tc>
                  <a:txBody>
                    <a:bodyPr/>
                    <a:lstStyle/>
                    <a:p>
                      <a:pPr algn="ctr"/>
                      <a:r>
                        <a:rPr lang="en-US" sz="1100" b="1" dirty="0" smtClean="0">
                          <a:solidFill>
                            <a:srgbClr val="002060"/>
                          </a:solidFill>
                        </a:rPr>
                        <a:t>Not suited to band</a:t>
                      </a:r>
                      <a:endParaRPr lang="en-US" sz="1100" b="1" dirty="0">
                        <a:solidFill>
                          <a:srgbClr val="002060"/>
                        </a:solidFill>
                      </a:endParaRPr>
                    </a:p>
                  </a:txBody>
                  <a:tcPr marL="103632" marR="103632" marT="50292" marB="50292" anchor="ctr">
                    <a:solidFill>
                      <a:schemeClr val="accent6">
                        <a:lumMod val="20000"/>
                        <a:lumOff val="80000"/>
                      </a:schemeClr>
                    </a:solidFill>
                  </a:tcPr>
                </a:tc>
              </a:tr>
              <a:tr h="435864">
                <a:tc>
                  <a:txBody>
                    <a:bodyPr/>
                    <a:lstStyle/>
                    <a:p>
                      <a:r>
                        <a:rPr lang="en-US" sz="1100" dirty="0" smtClean="0">
                          <a:solidFill>
                            <a:srgbClr val="002060"/>
                          </a:solidFill>
                        </a:rPr>
                        <a:t>Purpose/Meaning</a:t>
                      </a:r>
                      <a:endParaRPr lang="en-US" sz="1100" dirty="0">
                        <a:solidFill>
                          <a:srgbClr val="002060"/>
                        </a:solidFill>
                      </a:endParaRPr>
                    </a:p>
                  </a:txBody>
                  <a:tcPr marL="103632" marR="103632" marT="50292" marB="50292"/>
                </a:tc>
                <a:tc gridSpan="5">
                  <a:txBody>
                    <a:bodyPr/>
                    <a:lstStyle/>
                    <a:p>
                      <a:endParaRPr lang="en-US" sz="2200" dirty="0">
                        <a:solidFill>
                          <a:srgbClr val="002060"/>
                        </a:solidFill>
                      </a:endParaRPr>
                    </a:p>
                  </a:txBody>
                  <a:tcPr marL="103632" marR="103632" marT="50292" marB="5029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35864">
                <a:tc>
                  <a:txBody>
                    <a:bodyPr/>
                    <a:lstStyle/>
                    <a:p>
                      <a:r>
                        <a:rPr lang="en-US" sz="1100" dirty="0" smtClean="0">
                          <a:solidFill>
                            <a:srgbClr val="002060"/>
                          </a:solidFill>
                        </a:rPr>
                        <a:t>Structure</a:t>
                      </a:r>
                      <a:endParaRPr lang="en-US" sz="1100" dirty="0">
                        <a:solidFill>
                          <a:srgbClr val="002060"/>
                        </a:solidFill>
                      </a:endParaRPr>
                    </a:p>
                  </a:txBody>
                  <a:tcPr marL="103632" marR="103632" marT="50292" marB="50292"/>
                </a:tc>
                <a:tc gridSpan="5">
                  <a:txBody>
                    <a:bodyPr/>
                    <a:lstStyle/>
                    <a:p>
                      <a:endParaRPr lang="en-US" sz="2200" dirty="0">
                        <a:solidFill>
                          <a:srgbClr val="002060"/>
                        </a:solidFill>
                      </a:endParaRPr>
                    </a:p>
                  </a:txBody>
                  <a:tcPr marL="103632" marR="103632" marT="50292" marB="5029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35864">
                <a:tc>
                  <a:txBody>
                    <a:bodyPr/>
                    <a:lstStyle/>
                    <a:p>
                      <a:r>
                        <a:rPr lang="en-US" sz="1100" dirty="0" smtClean="0">
                          <a:solidFill>
                            <a:srgbClr val="002060"/>
                          </a:solidFill>
                        </a:rPr>
                        <a:t>Language Clarity</a:t>
                      </a:r>
                      <a:endParaRPr lang="en-US" sz="1100" dirty="0">
                        <a:solidFill>
                          <a:srgbClr val="002060"/>
                        </a:solidFill>
                      </a:endParaRPr>
                    </a:p>
                  </a:txBody>
                  <a:tcPr marL="103632" marR="103632" marT="50292" marB="50292"/>
                </a:tc>
                <a:tc gridSpan="5">
                  <a:txBody>
                    <a:bodyPr/>
                    <a:lstStyle/>
                    <a:p>
                      <a:endParaRPr lang="en-US" sz="2200" dirty="0">
                        <a:solidFill>
                          <a:srgbClr val="002060"/>
                        </a:solidFill>
                      </a:endParaRPr>
                    </a:p>
                  </a:txBody>
                  <a:tcPr marL="103632" marR="103632" marT="50292" marB="5029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35864">
                <a:tc>
                  <a:txBody>
                    <a:bodyPr/>
                    <a:lstStyle/>
                    <a:p>
                      <a:r>
                        <a:rPr lang="en-US" sz="1100" dirty="0" smtClean="0">
                          <a:solidFill>
                            <a:srgbClr val="002060"/>
                          </a:solidFill>
                        </a:rPr>
                        <a:t>Language </a:t>
                      </a:r>
                      <a:endParaRPr lang="en-US" sz="1100" dirty="0">
                        <a:solidFill>
                          <a:srgbClr val="002060"/>
                        </a:solidFill>
                      </a:endParaRPr>
                    </a:p>
                  </a:txBody>
                  <a:tcPr marL="103632" marR="103632" marT="50292" marB="50292"/>
                </a:tc>
                <a:tc gridSpan="5">
                  <a:txBody>
                    <a:bodyPr/>
                    <a:lstStyle/>
                    <a:p>
                      <a:endParaRPr lang="en-US" sz="2200" dirty="0">
                        <a:solidFill>
                          <a:srgbClr val="002060"/>
                        </a:solidFill>
                      </a:endParaRPr>
                    </a:p>
                  </a:txBody>
                  <a:tcPr marL="103632" marR="103632" marT="50292" marB="5029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35864">
                <a:tc>
                  <a:txBody>
                    <a:bodyPr/>
                    <a:lstStyle/>
                    <a:p>
                      <a:r>
                        <a:rPr lang="en-US" sz="1100" dirty="0" smtClean="0">
                          <a:solidFill>
                            <a:srgbClr val="002060"/>
                          </a:solidFill>
                        </a:rPr>
                        <a:t>Overall Placement</a:t>
                      </a:r>
                      <a:endParaRPr lang="en-US" sz="1100" dirty="0">
                        <a:solidFill>
                          <a:srgbClr val="002060"/>
                        </a:solidFill>
                      </a:endParaRPr>
                    </a:p>
                  </a:txBody>
                  <a:tcPr marL="103632" marR="103632" marT="50292" marB="50292"/>
                </a:tc>
                <a:tc gridSpan="5">
                  <a:txBody>
                    <a:bodyPr/>
                    <a:lstStyle/>
                    <a:p>
                      <a:endParaRPr lang="en-US" sz="2200" dirty="0">
                        <a:solidFill>
                          <a:srgbClr val="002060"/>
                        </a:solidFill>
                      </a:endParaRPr>
                    </a:p>
                  </a:txBody>
                  <a:tcPr marL="103632" marR="103632" marT="50292" marB="5029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grpSp>
        <p:nvGrpSpPr>
          <p:cNvPr id="23" name="Group 22"/>
          <p:cNvGrpSpPr/>
          <p:nvPr/>
        </p:nvGrpSpPr>
        <p:grpSpPr>
          <a:xfrm>
            <a:off x="1986280" y="6206542"/>
            <a:ext cx="5181600" cy="1931669"/>
            <a:chOff x="1752600" y="5922580"/>
            <a:chExt cx="4572000" cy="1756063"/>
          </a:xfrm>
        </p:grpSpPr>
        <p:grpSp>
          <p:nvGrpSpPr>
            <p:cNvPr id="12" name="Group 11"/>
            <p:cNvGrpSpPr/>
            <p:nvPr/>
          </p:nvGrpSpPr>
          <p:grpSpPr>
            <a:xfrm>
              <a:off x="1752600" y="6019800"/>
              <a:ext cx="4572000" cy="1544543"/>
              <a:chOff x="3657600" y="4426548"/>
              <a:chExt cx="3581400" cy="1544543"/>
            </a:xfrm>
          </p:grpSpPr>
          <p:cxnSp>
            <p:nvCxnSpPr>
              <p:cNvPr id="13" name="Straight Arrow Connector 12"/>
              <p:cNvCxnSpPr/>
              <p:nvPr/>
            </p:nvCxnSpPr>
            <p:spPr>
              <a:xfrm>
                <a:off x="3657600" y="4426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3657600" y="4800600"/>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3657600" y="5188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3657600" y="5569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3657600" y="5971091"/>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grpSp>
        <p:sp>
          <p:nvSpPr>
            <p:cNvPr id="18" name="Oval 17"/>
            <p:cNvSpPr/>
            <p:nvPr/>
          </p:nvSpPr>
          <p:spPr>
            <a:xfrm>
              <a:off x="4490679" y="625891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4478248" y="592258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5524500" y="666750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4464355" y="704850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4464355" y="7450043"/>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 name="Rectangle 23"/>
          <p:cNvSpPr/>
          <p:nvPr/>
        </p:nvSpPr>
        <p:spPr>
          <a:xfrm>
            <a:off x="1101004" y="9144000"/>
            <a:ext cx="5483860" cy="410654"/>
          </a:xfrm>
          <a:prstGeom prst="rect">
            <a:avLst/>
          </a:prstGeom>
        </p:spPr>
        <p:txBody>
          <a:bodyPr wrap="square" lIns="101882" tIns="50941" rIns="101882" bIns="50941">
            <a:spAutoFit/>
          </a:bodyPr>
          <a:lstStyle/>
          <a:p>
            <a:pPr algn="ctr"/>
            <a:r>
              <a:rPr lang="en-US" sz="1000" b="1" dirty="0">
                <a:solidFill>
                  <a:srgbClr val="002060"/>
                </a:solidFill>
              </a:rPr>
              <a:t>To see more details about each of the qualitative measures please go to slide 6 of: </a:t>
            </a:r>
            <a:r>
              <a:rPr lang="en-US" sz="1000" b="1" dirty="0">
                <a:solidFill>
                  <a:srgbClr val="002060"/>
                </a:solidFill>
                <a:hlinkClick r:id="rId2"/>
              </a:rPr>
              <a:t>http://www.corestandards.org/assets/Appendix_A.pdf</a:t>
            </a:r>
            <a:endParaRPr lang="en-US" sz="1000" b="1" dirty="0">
              <a:solidFill>
                <a:srgbClr val="002060"/>
              </a:solidFill>
            </a:endParaRPr>
          </a:p>
        </p:txBody>
      </p:sp>
    </p:spTree>
    <p:extLst>
      <p:ext uri="{BB962C8B-B14F-4D97-AF65-F5344CB8AC3E}">
        <p14:creationId xmlns:p14="http://schemas.microsoft.com/office/powerpoint/2010/main" val="19125388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6</a:t>
            </a:fld>
            <a:endParaRPr lang="en-US" dirty="0"/>
          </a:p>
        </p:txBody>
      </p:sp>
      <p:graphicFrame>
        <p:nvGraphicFramePr>
          <p:cNvPr id="20" name="Table 19"/>
          <p:cNvGraphicFramePr>
            <a:graphicFrameLocks noGrp="1"/>
          </p:cNvGraphicFramePr>
          <p:nvPr>
            <p:extLst>
              <p:ext uri="{D42A27DB-BD31-4B8C-83A1-F6EECF244321}">
                <p14:modId xmlns:p14="http://schemas.microsoft.com/office/powerpoint/2010/main" val="363499610"/>
              </p:ext>
            </p:extLst>
          </p:nvPr>
        </p:nvGraphicFramePr>
        <p:xfrm>
          <a:off x="404812" y="3001554"/>
          <a:ext cx="6876753" cy="1468846"/>
        </p:xfrm>
        <a:graphic>
          <a:graphicData uri="http://schemas.openxmlformats.org/drawingml/2006/table">
            <a:tbl>
              <a:tblPr firstRow="1" firstCol="1" bandRow="1"/>
              <a:tblGrid>
                <a:gridCol w="826492"/>
                <a:gridCol w="933685"/>
                <a:gridCol w="903166"/>
                <a:gridCol w="740839"/>
                <a:gridCol w="808116"/>
                <a:gridCol w="716197"/>
                <a:gridCol w="739275"/>
                <a:gridCol w="1208983"/>
              </a:tblGrid>
              <a:tr h="146885">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Ka</a:t>
                      </a:r>
                      <a:endParaRPr lang="en-US" sz="800" dirty="0">
                        <a:effectLst/>
                        <a:latin typeface="Calibri"/>
                        <a:ea typeface="Calibri"/>
                        <a:cs typeface="Times New Roman"/>
                      </a:endParaRPr>
                    </a:p>
                  </a:txBody>
                  <a:tcPr marL="34694" marR="34694" marT="0" marB="0" anchor="ctr">
                    <a:lnL w="12700" cap="flat" cmpd="sng" algn="ctr">
                      <a:solidFill>
                        <a:schemeClr val="tx1"/>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 Kc</a:t>
                      </a:r>
                      <a:endParaRPr lang="en-US" sz="800" dirty="0">
                        <a:effectLst/>
                        <a:latin typeface="Calibri"/>
                        <a:ea typeface="Calibri"/>
                        <a:cs typeface="Times New Roman"/>
                      </a:endParaRPr>
                    </a:p>
                  </a:txBody>
                  <a:tcPr marL="34694" marR="3469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Cd</a:t>
                      </a:r>
                      <a:endParaRPr lang="en-US" sz="800" dirty="0">
                        <a:effectLst/>
                        <a:latin typeface="Calibri"/>
                        <a:ea typeface="Calibri"/>
                        <a:cs typeface="Times New Roman"/>
                      </a:endParaRPr>
                    </a:p>
                  </a:txBody>
                  <a:tcPr marL="34694" marR="3469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Cf</a:t>
                      </a:r>
                      <a:endParaRPr lang="en-US" sz="800" dirty="0">
                        <a:effectLst/>
                        <a:latin typeface="Calibri"/>
                        <a:ea typeface="Calibri"/>
                        <a:cs typeface="Times New Roman"/>
                      </a:endParaRPr>
                    </a:p>
                  </a:txBody>
                  <a:tcPr marL="34694" marR="3469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Ch</a:t>
                      </a:r>
                      <a:endParaRPr lang="en-US" sz="800" dirty="0">
                        <a:effectLst/>
                        <a:latin typeface="Calibri"/>
                        <a:ea typeface="Calibri"/>
                        <a:cs typeface="Times New Roman"/>
                      </a:endParaRPr>
                    </a:p>
                  </a:txBody>
                  <a:tcPr marL="34694" marR="3469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Ck</a:t>
                      </a:r>
                      <a:endParaRPr lang="en-US" sz="800" dirty="0">
                        <a:effectLst/>
                        <a:latin typeface="Calibri"/>
                        <a:ea typeface="Calibri"/>
                        <a:cs typeface="Times New Roman"/>
                      </a:endParaRPr>
                    </a:p>
                  </a:txBody>
                  <a:tcPr marL="34694" marR="3469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2 -Cl</a:t>
                      </a:r>
                      <a:endParaRPr lang="en-US" sz="800" dirty="0">
                        <a:effectLst/>
                        <a:latin typeface="Calibri"/>
                        <a:ea typeface="Calibri"/>
                        <a:cs typeface="Times New Roman"/>
                      </a:endParaRPr>
                    </a:p>
                  </a:txBody>
                  <a:tcPr marL="34694" marR="3469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smtClean="0">
                          <a:solidFill>
                            <a:srgbClr val="000000"/>
                          </a:solidFill>
                          <a:effectLst/>
                          <a:latin typeface="Calibri"/>
                          <a:ea typeface="Times New Roman"/>
                          <a:cs typeface="Times New Roman"/>
                        </a:rPr>
                        <a:t>Standard Mastery </a:t>
                      </a:r>
                      <a:endParaRPr lang="en-US" sz="800" dirty="0">
                        <a:effectLst/>
                        <a:latin typeface="Calibri"/>
                        <a:ea typeface="Calibri"/>
                        <a:cs typeface="Times New Roman"/>
                      </a:endParaRPr>
                    </a:p>
                  </a:txBody>
                  <a:tcPr marL="34694" marR="34694" marT="0" marB="0" anchor="ctr">
                    <a:lnL w="12700" cap="flat" cmpd="sng" algn="ctr">
                      <a:solidFill>
                        <a:srgbClr val="A6A6A6"/>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BFBFBF"/>
                    </a:solidFill>
                  </a:tcPr>
                </a:tc>
              </a:tr>
              <a:tr h="1321961">
                <a:tc>
                  <a:txBody>
                    <a:bodyPr/>
                    <a:lstStyle/>
                    <a:p>
                      <a:pPr marL="0" marR="0" algn="l">
                        <a:lnSpc>
                          <a:spcPct val="115000"/>
                        </a:lnSpc>
                        <a:spcBef>
                          <a:spcPts val="0"/>
                        </a:spcBef>
                        <a:spcAft>
                          <a:spcPts val="0"/>
                        </a:spcAft>
                      </a:pPr>
                      <a:r>
                        <a:rPr lang="en-US" sz="800" dirty="0">
                          <a:solidFill>
                            <a:srgbClr val="000000"/>
                          </a:solidFill>
                          <a:effectLst/>
                          <a:latin typeface="Calibri"/>
                          <a:ea typeface="Times New Roman"/>
                          <a:cs typeface="Times New Roman"/>
                        </a:rPr>
                        <a:t>Recall who, what, where, when, why and how about a story read and discussed in class.</a:t>
                      </a:r>
                      <a:endParaRPr lang="en-US" sz="800" dirty="0">
                        <a:effectLst/>
                        <a:latin typeface="Calibri"/>
                        <a:ea typeface="Calibri"/>
                        <a:cs typeface="Times New Roman"/>
                      </a:endParaRPr>
                    </a:p>
                  </a:txBody>
                  <a:tcPr marL="34694" marR="34694" marT="0" marB="0">
                    <a:lnL w="12700" cap="flat" cmpd="sng" algn="ctr">
                      <a:solidFill>
                        <a:schemeClr val="tx1"/>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en-US" sz="800" dirty="0">
                          <a:solidFill>
                            <a:srgbClr val="000000"/>
                          </a:solidFill>
                          <a:effectLst/>
                          <a:latin typeface="Calibri"/>
                          <a:ea typeface="Times New Roman"/>
                          <a:cs typeface="Times New Roman"/>
                        </a:rPr>
                        <a:t>Use and define Standard Academic Language: </a:t>
                      </a:r>
                      <a:endParaRPr lang="en-US" sz="800" dirty="0">
                        <a:effectLst/>
                        <a:latin typeface="Calibri"/>
                        <a:ea typeface="Calibri"/>
                        <a:cs typeface="Times New Roman"/>
                      </a:endParaRPr>
                    </a:p>
                    <a:p>
                      <a:pPr marL="0" marR="0" algn="l">
                        <a:lnSpc>
                          <a:spcPct val="115000"/>
                        </a:lnSpc>
                        <a:spcBef>
                          <a:spcPts val="0"/>
                        </a:spcBef>
                        <a:spcAft>
                          <a:spcPts val="0"/>
                        </a:spcAft>
                      </a:pPr>
                      <a:r>
                        <a:rPr lang="en-US" sz="800" dirty="0">
                          <a:solidFill>
                            <a:srgbClr val="000000"/>
                          </a:solidFill>
                          <a:effectLst/>
                          <a:latin typeface="Calibri"/>
                          <a:ea typeface="Times New Roman"/>
                          <a:cs typeface="Times New Roman"/>
                        </a:rPr>
                        <a:t> who, what, where, when, why, and how; ask, answer, questions, key details</a:t>
                      </a:r>
                      <a:endParaRPr lang="en-US" sz="800" dirty="0">
                        <a:effectLst/>
                        <a:latin typeface="Calibri"/>
                        <a:ea typeface="Calibri"/>
                        <a:cs typeface="Times New Roman"/>
                      </a:endParaRPr>
                    </a:p>
                  </a:txBody>
                  <a:tcPr marL="34694" marR="34694"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en-US" sz="800" dirty="0">
                          <a:solidFill>
                            <a:srgbClr val="000000"/>
                          </a:solidFill>
                          <a:effectLst/>
                          <a:latin typeface="Calibri"/>
                          <a:ea typeface="Times New Roman"/>
                          <a:cs typeface="Times New Roman"/>
                        </a:rPr>
                        <a:t>Connect the terms who to characters; where and when to setting; what and how to sequence of events.</a:t>
                      </a:r>
                      <a:endParaRPr lang="en-US" sz="800" dirty="0">
                        <a:effectLst/>
                        <a:latin typeface="Calibri"/>
                        <a:ea typeface="Calibri"/>
                        <a:cs typeface="Times New Roman"/>
                      </a:endParaRPr>
                    </a:p>
                  </a:txBody>
                  <a:tcPr marL="34694" marR="34694"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en-US" sz="800" b="1" dirty="0">
                          <a:solidFill>
                            <a:srgbClr val="000000"/>
                          </a:solidFill>
                          <a:effectLst/>
                          <a:latin typeface="Calibri"/>
                          <a:ea typeface="Times New Roman"/>
                          <a:cs typeface="Times New Roman"/>
                        </a:rPr>
                        <a:t>Ask and answer who, what, where, when, why and how questions about key details in a text.</a:t>
                      </a:r>
                      <a:endParaRPr lang="en-US" sz="800" dirty="0">
                        <a:effectLst/>
                        <a:latin typeface="Calibri"/>
                        <a:ea typeface="Calibri"/>
                        <a:cs typeface="Times New Roman"/>
                      </a:endParaRPr>
                    </a:p>
                  </a:txBody>
                  <a:tcPr marL="34694" marR="34694"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0D9"/>
                    </a:solidFill>
                  </a:tcPr>
                </a:tc>
                <a:tc>
                  <a:txBody>
                    <a:bodyPr/>
                    <a:lstStyle/>
                    <a:p>
                      <a:pPr marL="0" marR="0" algn="l">
                        <a:lnSpc>
                          <a:spcPct val="115000"/>
                        </a:lnSpc>
                        <a:spcBef>
                          <a:spcPts val="0"/>
                        </a:spcBef>
                        <a:spcAft>
                          <a:spcPts val="0"/>
                        </a:spcAft>
                      </a:pPr>
                      <a:r>
                        <a:rPr lang="en-US" sz="800" u="sng" dirty="0">
                          <a:solidFill>
                            <a:srgbClr val="000000"/>
                          </a:solidFill>
                          <a:effectLst/>
                          <a:latin typeface="Calibri"/>
                          <a:ea typeface="Times New Roman"/>
                          <a:cs typeface="Times New Roman"/>
                        </a:rPr>
                        <a:t>Concept Development</a:t>
                      </a:r>
                      <a:endParaRPr lang="en-US" sz="800" dirty="0">
                        <a:effectLst/>
                        <a:latin typeface="Calibri"/>
                        <a:ea typeface="Calibri"/>
                        <a:cs typeface="Times New Roman"/>
                      </a:endParaRPr>
                    </a:p>
                    <a:p>
                      <a:pPr marL="0" marR="0" algn="l">
                        <a:lnSpc>
                          <a:spcPct val="115000"/>
                        </a:lnSpc>
                        <a:spcBef>
                          <a:spcPts val="0"/>
                        </a:spcBef>
                        <a:spcAft>
                          <a:spcPts val="0"/>
                        </a:spcAft>
                      </a:pPr>
                      <a:r>
                        <a:rPr lang="en-US" sz="800" dirty="0">
                          <a:solidFill>
                            <a:srgbClr val="000000"/>
                          </a:solidFill>
                          <a:effectLst/>
                          <a:latin typeface="Calibri"/>
                          <a:ea typeface="Times New Roman"/>
                          <a:cs typeface="Times New Roman"/>
                        </a:rPr>
                        <a:t>Student understands that key details help tell who, what, where, when, why and how.</a:t>
                      </a:r>
                      <a:endParaRPr lang="en-US" sz="800" dirty="0">
                        <a:effectLst/>
                        <a:latin typeface="Calibri"/>
                        <a:ea typeface="Calibri"/>
                        <a:cs typeface="Times New Roman"/>
                      </a:endParaRPr>
                    </a:p>
                  </a:txBody>
                  <a:tcPr marL="34694" marR="34694"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en-US" sz="800" b="1" dirty="0">
                          <a:solidFill>
                            <a:srgbClr val="000000"/>
                          </a:solidFill>
                          <a:effectLst/>
                          <a:latin typeface="Calibri"/>
                          <a:ea typeface="Times New Roman"/>
                          <a:cs typeface="Times New Roman"/>
                        </a:rPr>
                        <a:t>Uses key details to identify who, what, where, when, why and how about a story not read in class.</a:t>
                      </a:r>
                      <a:endParaRPr lang="en-US" sz="800" dirty="0">
                        <a:effectLst/>
                        <a:latin typeface="Calibri"/>
                        <a:ea typeface="Calibri"/>
                        <a:cs typeface="Times New Roman"/>
                      </a:endParaRPr>
                    </a:p>
                  </a:txBody>
                  <a:tcPr marL="34694" marR="34694"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0D9"/>
                    </a:solidFill>
                  </a:tcPr>
                </a:tc>
                <a:tc>
                  <a:txBody>
                    <a:bodyPr/>
                    <a:lstStyle/>
                    <a:p>
                      <a:pPr marL="0" marR="0" algn="l">
                        <a:lnSpc>
                          <a:spcPct val="115000"/>
                        </a:lnSpc>
                        <a:spcBef>
                          <a:spcPts val="0"/>
                        </a:spcBef>
                        <a:spcAft>
                          <a:spcPts val="0"/>
                        </a:spcAft>
                      </a:pPr>
                      <a:r>
                        <a:rPr lang="en-US" sz="800" b="1" dirty="0">
                          <a:solidFill>
                            <a:srgbClr val="000000"/>
                          </a:solidFill>
                          <a:effectLst/>
                          <a:latin typeface="Calibri"/>
                          <a:ea typeface="Times New Roman"/>
                          <a:cs typeface="Times New Roman"/>
                        </a:rPr>
                        <a:t>Finds information using key details to answer specific questions about a new story.</a:t>
                      </a:r>
                      <a:endParaRPr lang="en-US" sz="800" dirty="0">
                        <a:effectLst/>
                        <a:latin typeface="Calibri"/>
                        <a:ea typeface="Calibri"/>
                        <a:cs typeface="Times New Roman"/>
                      </a:endParaRPr>
                    </a:p>
                  </a:txBody>
                  <a:tcPr marL="34694" marR="34694"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0D9"/>
                    </a:solidFill>
                  </a:tcPr>
                </a:tc>
                <a:tc>
                  <a:txBody>
                    <a:bodyPr/>
                    <a:lstStyle/>
                    <a:p>
                      <a:pPr marL="0" marR="0" algn="l">
                        <a:lnSpc>
                          <a:spcPct val="115000"/>
                        </a:lnSpc>
                        <a:spcBef>
                          <a:spcPts val="0"/>
                        </a:spcBef>
                        <a:spcAft>
                          <a:spcPts val="0"/>
                        </a:spcAft>
                      </a:pPr>
                      <a:r>
                        <a:rPr lang="en-US" sz="800" b="1" u="sng" dirty="0">
                          <a:effectLst/>
                          <a:latin typeface="Calibri"/>
                          <a:ea typeface="Calibri"/>
                          <a:cs typeface="Helvetica"/>
                        </a:rPr>
                        <a:t>RL.2.1</a:t>
                      </a:r>
                      <a:r>
                        <a:rPr lang="en-US" sz="800" dirty="0">
                          <a:effectLst/>
                          <a:latin typeface="Calibri"/>
                          <a:ea typeface="Calibri"/>
                          <a:cs typeface="Helvetica"/>
                        </a:rPr>
                        <a:t> Ask and answer such questions as </a:t>
                      </a:r>
                      <a:r>
                        <a:rPr lang="en-US" sz="800" i="1" dirty="0">
                          <a:effectLst/>
                          <a:latin typeface="Calibri"/>
                          <a:ea typeface="Calibri"/>
                          <a:cs typeface="Helvetica"/>
                        </a:rPr>
                        <a:t>who, what, where, when, why</a:t>
                      </a:r>
                      <a:r>
                        <a:rPr lang="en-US" sz="800" dirty="0">
                          <a:effectLst/>
                          <a:latin typeface="Calibri"/>
                          <a:ea typeface="Calibri"/>
                          <a:cs typeface="Helvetica"/>
                        </a:rPr>
                        <a:t>, and </a:t>
                      </a:r>
                      <a:r>
                        <a:rPr lang="en-US" sz="800" i="1" dirty="0">
                          <a:effectLst/>
                          <a:latin typeface="Calibri"/>
                          <a:ea typeface="Calibri"/>
                          <a:cs typeface="Helvetica"/>
                        </a:rPr>
                        <a:t>how</a:t>
                      </a:r>
                      <a:r>
                        <a:rPr lang="en-US" sz="800" dirty="0">
                          <a:effectLst/>
                          <a:latin typeface="Calibri"/>
                          <a:ea typeface="Calibri"/>
                          <a:cs typeface="Helvetica"/>
                        </a:rPr>
                        <a:t> to demonstrate understanding of key details in a text</a:t>
                      </a:r>
                      <a:endParaRPr lang="en-US" sz="800" dirty="0">
                        <a:effectLst/>
                        <a:latin typeface="Calibri"/>
                        <a:ea typeface="Calibri"/>
                        <a:cs typeface="Times New Roman"/>
                      </a:endParaRPr>
                    </a:p>
                  </a:txBody>
                  <a:tcPr marL="34694" marR="34694" marT="0" marB="0">
                    <a:lnL w="12700" cap="flat" cmpd="sng" algn="ctr">
                      <a:solidFill>
                        <a:srgbClr val="A6A6A6"/>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r>
            </a:tbl>
          </a:graphicData>
        </a:graphic>
      </p:graphicFrame>
      <p:sp>
        <p:nvSpPr>
          <p:cNvPr id="6" name="TextBox 5"/>
          <p:cNvSpPr txBox="1"/>
          <p:nvPr/>
        </p:nvSpPr>
        <p:spPr>
          <a:xfrm>
            <a:off x="304800" y="152400"/>
            <a:ext cx="6962775" cy="7679026"/>
          </a:xfrm>
          <a:prstGeom prst="rect">
            <a:avLst/>
          </a:prstGeom>
          <a:noFill/>
        </p:spPr>
        <p:txBody>
          <a:bodyPr wrap="square" rtlCol="0">
            <a:spAutoFit/>
          </a:bodyPr>
          <a:lstStyle/>
          <a:p>
            <a:pPr algn="ctr"/>
            <a:r>
              <a:rPr lang="en-US" sz="1500" b="1" u="sng" dirty="0"/>
              <a:t>Pre-Assessment and Learning Progressions</a:t>
            </a:r>
          </a:p>
          <a:p>
            <a:pPr algn="ctr"/>
            <a:endParaRPr lang="en-US" sz="1500" b="1" u="sng" dirty="0"/>
          </a:p>
          <a:p>
            <a:r>
              <a:rPr lang="en-US" sz="1200" dirty="0"/>
              <a:t>The </a:t>
            </a:r>
            <a:r>
              <a:rPr lang="en-US" sz="1200" b="1" u="sng" dirty="0"/>
              <a:t>pre-assessments</a:t>
            </a:r>
            <a:r>
              <a:rPr lang="en-US" sz="1200" dirty="0"/>
              <a:t> are unique.  </a:t>
            </a:r>
          </a:p>
          <a:p>
            <a:endParaRPr lang="en-US" sz="800" dirty="0"/>
          </a:p>
          <a:p>
            <a:r>
              <a:rPr lang="en-US" sz="1200" dirty="0"/>
              <a:t>They measure progress </a:t>
            </a:r>
            <a:r>
              <a:rPr lang="en-US" sz="1200" b="1" i="1" u="sng" dirty="0">
                <a:effectLst>
                  <a:outerShdw blurRad="38100" dist="38100" dir="2700000" algn="tl">
                    <a:srgbClr val="000000">
                      <a:alpha val="43137"/>
                    </a:srgbClr>
                  </a:outerShdw>
                </a:effectLst>
              </a:rPr>
              <a:t>toward a standard</a:t>
            </a:r>
            <a:r>
              <a:rPr lang="en-US" sz="1200" dirty="0"/>
              <a:t>. </a:t>
            </a:r>
          </a:p>
          <a:p>
            <a:endParaRPr lang="en-US" sz="800" dirty="0"/>
          </a:p>
          <a:p>
            <a:r>
              <a:rPr lang="en-US" sz="1200" dirty="0"/>
              <a:t>Unlike the </a:t>
            </a:r>
            <a:r>
              <a:rPr lang="en-US" sz="1200" b="1" u="sng" dirty="0"/>
              <a:t>C</a:t>
            </a:r>
            <a:r>
              <a:rPr lang="en-US" sz="1200" dirty="0"/>
              <a:t>ommon </a:t>
            </a:r>
            <a:r>
              <a:rPr lang="en-US" sz="1200" b="1" u="sng" dirty="0"/>
              <a:t>F</a:t>
            </a:r>
            <a:r>
              <a:rPr lang="en-US" sz="1200" dirty="0"/>
              <a:t>ormative </a:t>
            </a:r>
            <a:r>
              <a:rPr lang="en-US" sz="1200" b="1" u="sng" dirty="0"/>
              <a:t>A</a:t>
            </a:r>
            <a:r>
              <a:rPr lang="en-US" sz="1200" dirty="0"/>
              <a:t>ssessments which measure standard mastery, the pre-assessments are more like a base-line picture of a student’s strengths and gaps, measuring skills and </a:t>
            </a:r>
            <a:r>
              <a:rPr lang="en-US" sz="1200" dirty="0" smtClean="0"/>
              <a:t>concepts </a:t>
            </a:r>
            <a:r>
              <a:rPr lang="en-US" sz="1200" dirty="0"/>
              <a:t>students need “</a:t>
            </a:r>
            <a:r>
              <a:rPr lang="en-US" sz="1200" b="1" i="1" dirty="0"/>
              <a:t>along the way</a:t>
            </a:r>
            <a:r>
              <a:rPr lang="en-US" sz="1200" dirty="0"/>
              <a:t>,” in order to achieve standard mastery.</a:t>
            </a:r>
          </a:p>
          <a:p>
            <a:endParaRPr lang="en-US" sz="1200" dirty="0"/>
          </a:p>
          <a:p>
            <a:endParaRPr lang="en-US" sz="1200" dirty="0"/>
          </a:p>
          <a:p>
            <a:endParaRPr lang="en-US" sz="1200" dirty="0"/>
          </a:p>
          <a:p>
            <a:endParaRPr lang="en-US" sz="1500" dirty="0"/>
          </a:p>
          <a:p>
            <a:endParaRPr lang="en-US" sz="1500" dirty="0"/>
          </a:p>
          <a:p>
            <a:endParaRPr lang="en-US" sz="1500" dirty="0"/>
          </a:p>
          <a:p>
            <a:endParaRPr lang="en-US" sz="1500" dirty="0"/>
          </a:p>
          <a:p>
            <a:endParaRPr lang="en-US" sz="1500" dirty="0"/>
          </a:p>
          <a:p>
            <a:endParaRPr lang="en-US" sz="1500" dirty="0"/>
          </a:p>
          <a:p>
            <a:endParaRPr lang="en-US" sz="1500" dirty="0"/>
          </a:p>
          <a:p>
            <a:endParaRPr lang="en-US" sz="1500" dirty="0"/>
          </a:p>
          <a:p>
            <a:endParaRPr lang="en-US" sz="1500" dirty="0"/>
          </a:p>
          <a:p>
            <a:endParaRPr lang="en-US" sz="1200" dirty="0"/>
          </a:p>
          <a:p>
            <a:endParaRPr lang="en-US" sz="1200" dirty="0"/>
          </a:p>
          <a:p>
            <a:r>
              <a:rPr lang="en-US" sz="1200" dirty="0"/>
              <a:t>So what about a “post-assessment?”  There is not a standardized post-assessment.</a:t>
            </a:r>
          </a:p>
          <a:p>
            <a:r>
              <a:rPr lang="en-US" sz="1200" dirty="0"/>
              <a:t>The true measure of how students are doing “</a:t>
            </a:r>
            <a:r>
              <a:rPr lang="en-US" sz="1200" b="1" i="1" dirty="0"/>
              <a:t>along the way</a:t>
            </a:r>
            <a:r>
              <a:rPr lang="en-US" sz="1200" dirty="0"/>
              <a:t>,” is assessed in the classroom during instruction and classroom formative assessment.  For this reason The CFA’s are not called  “post-assessments.”  The CFAs measure the “</a:t>
            </a:r>
            <a:r>
              <a:rPr lang="en-US" sz="1200" b="1" i="1" dirty="0"/>
              <a:t>end goal</a:t>
            </a:r>
            <a:r>
              <a:rPr lang="en-US" sz="1200" dirty="0"/>
              <a:t>,” or standard mastery.  However, without the pre-assessments, how will we know what our instruction should focus on throughout each quarter?</a:t>
            </a:r>
          </a:p>
          <a:p>
            <a:endParaRPr lang="en-US" sz="800" dirty="0"/>
          </a:p>
          <a:p>
            <a:r>
              <a:rPr lang="en-US" sz="1200" b="1" u="sng" dirty="0"/>
              <a:t>Learning Progressions</a:t>
            </a:r>
            <a:r>
              <a:rPr lang="en-US" sz="1200" dirty="0"/>
              <a:t>: are the predicted set of skills needed to be able to complete the required task demand of each standard. The learning progressions were aligned to Hess’ </a:t>
            </a:r>
            <a:r>
              <a:rPr lang="en-US" sz="1200" b="1" i="1" dirty="0"/>
              <a:t>Cognitive Rigor Matrix</a:t>
            </a:r>
            <a:r>
              <a:rPr lang="en-US" sz="1200" dirty="0"/>
              <a:t>.</a:t>
            </a:r>
          </a:p>
          <a:p>
            <a:endParaRPr lang="en-US" sz="800" dirty="0"/>
          </a:p>
          <a:p>
            <a:r>
              <a:rPr lang="en-US" sz="1200" dirty="0"/>
              <a:t>The pre-assessments measure student proficiency indicated on the boxes in </a:t>
            </a:r>
            <a:r>
              <a:rPr lang="en-US" sz="1200" b="1" i="1" dirty="0"/>
              <a:t>purple </a:t>
            </a:r>
            <a:r>
              <a:rPr lang="en-US" sz="1200" dirty="0"/>
              <a:t>(adjustment points). These points are tasks that allow us to adjust instruction based on performance.  For instance, if a student has difficulty on the first “purple” adjustment point (DOK-1, Cf) the teacher will need to go back to the tasks prior to DOK-1 Cf and scaffold instruction to close the gap, continually moving forward to the end of the  learning progression.</a:t>
            </a:r>
          </a:p>
          <a:p>
            <a:endParaRPr lang="en-US" sz="800" dirty="0"/>
          </a:p>
          <a:p>
            <a:r>
              <a:rPr lang="en-US" sz="1200" dirty="0"/>
              <a:t>There is a Reading Learning Progression checklist for each standard in each grade that can be used to monitor progress.  It is available at: </a:t>
            </a:r>
          </a:p>
        </p:txBody>
      </p:sp>
      <p:sp>
        <p:nvSpPr>
          <p:cNvPr id="28" name="Rectangle 27"/>
          <p:cNvSpPr/>
          <p:nvPr/>
        </p:nvSpPr>
        <p:spPr>
          <a:xfrm>
            <a:off x="2001516" y="7895772"/>
            <a:ext cx="3110430" cy="261610"/>
          </a:xfrm>
          <a:prstGeom prst="rect">
            <a:avLst/>
          </a:prstGeom>
        </p:spPr>
        <p:txBody>
          <a:bodyPr wrap="square">
            <a:spAutoFit/>
          </a:bodyPr>
          <a:lstStyle/>
          <a:p>
            <a:r>
              <a:rPr lang="en-US" sz="1100" dirty="0">
                <a:hlinkClick r:id="rId3"/>
              </a:rPr>
              <a:t>http://sresource.homestead.com/Grade-2.html</a:t>
            </a:r>
            <a:endParaRPr lang="en-US" sz="1100" dirty="0"/>
          </a:p>
        </p:txBody>
      </p:sp>
      <p:grpSp>
        <p:nvGrpSpPr>
          <p:cNvPr id="3" name="Group 2"/>
          <p:cNvGrpSpPr/>
          <p:nvPr/>
        </p:nvGrpSpPr>
        <p:grpSpPr>
          <a:xfrm>
            <a:off x="276225" y="1676400"/>
            <a:ext cx="7382136" cy="1389370"/>
            <a:chOff x="152400" y="1665308"/>
            <a:chExt cx="6947893" cy="1326217"/>
          </a:xfrm>
        </p:grpSpPr>
        <p:grpSp>
          <p:nvGrpSpPr>
            <p:cNvPr id="15" name="Group 14"/>
            <p:cNvGrpSpPr/>
            <p:nvPr/>
          </p:nvGrpSpPr>
          <p:grpSpPr>
            <a:xfrm>
              <a:off x="390525" y="1950720"/>
              <a:ext cx="6477000" cy="838200"/>
              <a:chOff x="381000" y="304800"/>
              <a:chExt cx="6477000" cy="838200"/>
            </a:xfrm>
          </p:grpSpPr>
          <p:sp>
            <p:nvSpPr>
              <p:cNvPr id="16" name="Rectangle 15"/>
              <p:cNvSpPr/>
              <p:nvPr/>
            </p:nvSpPr>
            <p:spPr>
              <a:xfrm>
                <a:off x="381000" y="304800"/>
                <a:ext cx="5257800" cy="8382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200" dirty="0">
                    <a:solidFill>
                      <a:schemeClr val="tx1"/>
                    </a:solidFill>
                  </a:rPr>
                  <a:t>Example of a </a:t>
                </a:r>
                <a:r>
                  <a:rPr lang="en-US" sz="1200" b="1" i="1" dirty="0">
                    <a:solidFill>
                      <a:schemeClr val="tx1"/>
                    </a:solidFill>
                  </a:rPr>
                  <a:t>Learning Progression </a:t>
                </a:r>
                <a:r>
                  <a:rPr lang="en-US" sz="1200" dirty="0">
                    <a:solidFill>
                      <a:schemeClr val="tx1"/>
                    </a:solidFill>
                  </a:rPr>
                  <a:t>for RL.2.1</a:t>
                </a:r>
              </a:p>
              <a:p>
                <a:pPr algn="ctr"/>
                <a:r>
                  <a:rPr lang="en-US" sz="1200" dirty="0">
                    <a:solidFill>
                      <a:schemeClr val="tx1"/>
                    </a:solidFill>
                  </a:rPr>
                  <a:t>Pre-Assessments Measure </a:t>
                </a:r>
                <a:r>
                  <a:rPr lang="en-US" sz="1200" b="1" i="1" dirty="0">
                    <a:solidFill>
                      <a:schemeClr val="tx1"/>
                    </a:solidFill>
                  </a:rPr>
                  <a:t>Adjustment Points</a:t>
                </a:r>
                <a:r>
                  <a:rPr lang="en-US" sz="1200" i="1" dirty="0">
                    <a:solidFill>
                      <a:schemeClr val="tx1"/>
                    </a:solidFill>
                  </a:rPr>
                  <a:t> </a:t>
                </a:r>
                <a:r>
                  <a:rPr lang="en-US" sz="1200" dirty="0">
                    <a:solidFill>
                      <a:schemeClr val="tx1"/>
                    </a:solidFill>
                  </a:rPr>
                  <a:t>(in purple)</a:t>
                </a:r>
              </a:p>
            </p:txBody>
          </p:sp>
          <p:sp>
            <p:nvSpPr>
              <p:cNvPr id="17" name="Rectangle 16"/>
              <p:cNvSpPr/>
              <p:nvPr/>
            </p:nvSpPr>
            <p:spPr>
              <a:xfrm>
                <a:off x="5943600" y="304800"/>
                <a:ext cx="838200" cy="8382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300" b="1" dirty="0">
                    <a:solidFill>
                      <a:schemeClr val="tx1"/>
                    </a:solidFill>
                  </a:rPr>
                  <a:t>CFA</a:t>
                </a:r>
              </a:p>
              <a:p>
                <a:r>
                  <a:rPr lang="en-US" sz="1100" dirty="0">
                    <a:solidFill>
                      <a:schemeClr val="tx1"/>
                    </a:solidFill>
                  </a:rPr>
                  <a:t>RL.2.1 </a:t>
                </a:r>
                <a:r>
                  <a:rPr lang="en-US" sz="1100" b="1" dirty="0">
                    <a:solidFill>
                      <a:schemeClr val="tx1"/>
                    </a:solidFill>
                  </a:rPr>
                  <a:t>grade-leve</a:t>
                </a:r>
                <a:r>
                  <a:rPr lang="en-US" sz="1100" dirty="0">
                    <a:solidFill>
                      <a:schemeClr val="tx1"/>
                    </a:solidFill>
                  </a:rPr>
                  <a:t>l standard assessment. </a:t>
                </a:r>
              </a:p>
            </p:txBody>
          </p:sp>
          <p:sp>
            <p:nvSpPr>
              <p:cNvPr id="19" name="Rectangle 18"/>
              <p:cNvSpPr/>
              <p:nvPr/>
            </p:nvSpPr>
            <p:spPr>
              <a:xfrm>
                <a:off x="385762" y="723900"/>
                <a:ext cx="5257800" cy="419100"/>
              </a:xfrm>
              <a:prstGeom prst="rect">
                <a:avLst/>
              </a:prstGeom>
              <a:solidFill>
                <a:schemeClr val="accent6">
                  <a:lumMod val="20000"/>
                  <a:lumOff val="8000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100" dirty="0">
                    <a:solidFill>
                      <a:schemeClr val="tx1"/>
                    </a:solidFill>
                  </a:rPr>
                  <a:t>After the pre-assessment is given, Learning Progressions provide informal formative assessment </a:t>
                </a:r>
                <a:r>
                  <a:rPr lang="en-US" sz="1100" b="1" i="1" dirty="0">
                    <a:solidFill>
                      <a:schemeClr val="tx1"/>
                    </a:solidFill>
                  </a:rPr>
                  <a:t>below and near grade-level  “</a:t>
                </a:r>
                <a:r>
                  <a:rPr lang="en-US" sz="1100" dirty="0">
                    <a:solidFill>
                      <a:schemeClr val="tx1"/>
                    </a:solidFill>
                  </a:rPr>
                  <a:t>tasks” </a:t>
                </a:r>
                <a:r>
                  <a:rPr lang="en-US" sz="1100" b="1" i="1" dirty="0">
                    <a:solidFill>
                      <a:schemeClr val="tx1"/>
                    </a:solidFill>
                  </a:rPr>
                  <a:t>throughout each quarter.</a:t>
                </a:r>
                <a:endParaRPr lang="en-US" sz="1100" dirty="0">
                  <a:solidFill>
                    <a:schemeClr val="tx1"/>
                  </a:solidFill>
                </a:endParaRPr>
              </a:p>
            </p:txBody>
          </p:sp>
          <p:cxnSp>
            <p:nvCxnSpPr>
              <p:cNvPr id="18" name="Straight Arrow Connector 17"/>
              <p:cNvCxnSpPr/>
              <p:nvPr/>
            </p:nvCxnSpPr>
            <p:spPr>
              <a:xfrm>
                <a:off x="381000" y="1143000"/>
                <a:ext cx="6477000" cy="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sp>
          <p:nvSpPr>
            <p:cNvPr id="2" name="Rounded Rectangle 1"/>
            <p:cNvSpPr/>
            <p:nvPr/>
          </p:nvSpPr>
          <p:spPr>
            <a:xfrm>
              <a:off x="152400" y="1926510"/>
              <a:ext cx="838200" cy="40521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b="1" dirty="0">
                  <a:solidFill>
                    <a:schemeClr val="tx1"/>
                  </a:solidFill>
                  <a:effectLst>
                    <a:outerShdw blurRad="38100" dist="38100" dir="2700000" algn="tl">
                      <a:srgbClr val="000000">
                        <a:alpha val="43137"/>
                      </a:srgbClr>
                    </a:outerShdw>
                  </a:effectLst>
                </a:rPr>
                <a:t>Beg. of QTR</a:t>
              </a:r>
            </a:p>
          </p:txBody>
        </p:sp>
        <p:sp>
          <p:nvSpPr>
            <p:cNvPr id="12" name="Rounded Rectangle 11"/>
            <p:cNvSpPr/>
            <p:nvPr/>
          </p:nvSpPr>
          <p:spPr>
            <a:xfrm>
              <a:off x="3814755" y="2586315"/>
              <a:ext cx="797722" cy="40521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a:solidFill>
                    <a:schemeClr val="tx1"/>
                  </a:solidFill>
                  <a:effectLst>
                    <a:outerShdw blurRad="38100" dist="38100" dir="2700000" algn="tl">
                      <a:srgbClr val="000000">
                        <a:alpha val="43137"/>
                      </a:srgbClr>
                    </a:outerShdw>
                  </a:effectLst>
                </a:rPr>
                <a:t>Throughout the QTR</a:t>
              </a:r>
            </a:p>
          </p:txBody>
        </p:sp>
        <p:sp>
          <p:nvSpPr>
            <p:cNvPr id="13" name="Rounded Rectangle 12"/>
            <p:cNvSpPr/>
            <p:nvPr/>
          </p:nvSpPr>
          <p:spPr>
            <a:xfrm>
              <a:off x="6482357" y="1665308"/>
              <a:ext cx="617936" cy="40521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a:solidFill>
                    <a:schemeClr val="tx1"/>
                  </a:solidFill>
                  <a:effectLst>
                    <a:outerShdw blurRad="38100" dist="38100" dir="2700000" algn="tl">
                      <a:srgbClr val="000000">
                        <a:alpha val="43137"/>
                      </a:srgbClr>
                    </a:outerShdw>
                  </a:effectLst>
                </a:rPr>
                <a:t>END of  QTR</a:t>
              </a:r>
            </a:p>
          </p:txBody>
        </p:sp>
      </p:grpSp>
    </p:spTree>
    <p:extLst>
      <p:ext uri="{BB962C8B-B14F-4D97-AF65-F5344CB8AC3E}">
        <p14:creationId xmlns:p14="http://schemas.microsoft.com/office/powerpoint/2010/main" val="31467046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010014142"/>
              </p:ext>
            </p:extLst>
          </p:nvPr>
        </p:nvGraphicFramePr>
        <p:xfrm>
          <a:off x="388938" y="2209800"/>
          <a:ext cx="6994525" cy="1404477"/>
        </p:xfrm>
        <a:graphic>
          <a:graphicData uri="http://schemas.openxmlformats.org/drawingml/2006/table">
            <a:tbl>
              <a:tblPr firstRow="1" firstCol="1" bandRow="1"/>
              <a:tblGrid>
                <a:gridCol w="1142670"/>
                <a:gridCol w="934912"/>
                <a:gridCol w="969538"/>
                <a:gridCol w="969538"/>
                <a:gridCol w="865659"/>
                <a:gridCol w="969538"/>
                <a:gridCol w="1142670"/>
              </a:tblGrid>
              <a:tr h="142605">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K</a:t>
                      </a:r>
                      <a:r>
                        <a:rPr lang="en-US" sz="800" dirty="0">
                          <a:solidFill>
                            <a:srgbClr val="000000"/>
                          </a:solidFill>
                          <a:effectLst/>
                          <a:latin typeface="Calibri"/>
                          <a:ea typeface="Times New Roman"/>
                          <a:cs typeface="Times New Roman"/>
                        </a:rPr>
                        <a:t>a</a:t>
                      </a:r>
                      <a:endParaRPr lang="en-US" sz="800" dirty="0">
                        <a:effectLst/>
                        <a:latin typeface="Calibri"/>
                        <a:ea typeface="Calibri"/>
                        <a:cs typeface="Times New Roman"/>
                      </a:endParaRPr>
                    </a:p>
                  </a:txBody>
                  <a:tcPr marL="35405" marR="35405" marT="0" marB="0" anchor="ctr">
                    <a:lnL w="28575"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K</a:t>
                      </a:r>
                      <a:r>
                        <a:rPr lang="en-US" sz="800" dirty="0">
                          <a:solidFill>
                            <a:srgbClr val="000000"/>
                          </a:solidFill>
                          <a:effectLst/>
                          <a:latin typeface="Calibri"/>
                          <a:ea typeface="Times New Roman"/>
                          <a:cs typeface="Times New Roman"/>
                        </a:rPr>
                        <a:t>c</a:t>
                      </a:r>
                      <a:endParaRPr lang="en-US" sz="800" dirty="0">
                        <a:effectLst/>
                        <a:latin typeface="Calibri"/>
                        <a:ea typeface="Calibri"/>
                        <a:cs typeface="Times New Roman"/>
                      </a:endParaRPr>
                    </a:p>
                  </a:txBody>
                  <a:tcPr marL="35405" marR="35405"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Cf</a:t>
                      </a:r>
                      <a:endParaRPr lang="en-US" sz="800" dirty="0">
                        <a:effectLst/>
                        <a:latin typeface="Calibri"/>
                        <a:ea typeface="Calibri"/>
                        <a:cs typeface="Times New Roman"/>
                      </a:endParaRPr>
                    </a:p>
                  </a:txBody>
                  <a:tcPr marL="35405" marR="35405"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Ch</a:t>
                      </a:r>
                      <a:endParaRPr lang="en-US" sz="800" dirty="0">
                        <a:effectLst/>
                        <a:latin typeface="Calibri"/>
                        <a:ea typeface="Calibri"/>
                        <a:cs typeface="Times New Roman"/>
                      </a:endParaRPr>
                    </a:p>
                  </a:txBody>
                  <a:tcPr marL="35405" marR="35405"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a:t>
                      </a:r>
                      <a:r>
                        <a:rPr lang="en-US" sz="800" dirty="0">
                          <a:solidFill>
                            <a:srgbClr val="000000"/>
                          </a:solidFill>
                          <a:effectLst/>
                          <a:latin typeface="Calibri"/>
                          <a:ea typeface="Times New Roman"/>
                          <a:cs typeface="Times New Roman"/>
                        </a:rPr>
                        <a:t>j</a:t>
                      </a:r>
                      <a:endParaRPr lang="en-US" sz="800" dirty="0">
                        <a:effectLst/>
                        <a:latin typeface="Calibri"/>
                        <a:ea typeface="Calibri"/>
                        <a:cs typeface="Times New Roman"/>
                      </a:endParaRPr>
                    </a:p>
                  </a:txBody>
                  <a:tcPr marL="35405" marR="35405"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a:t>
                      </a:r>
                      <a:r>
                        <a:rPr lang="en-US" sz="800" dirty="0">
                          <a:solidFill>
                            <a:srgbClr val="000000"/>
                          </a:solidFill>
                          <a:effectLst/>
                          <a:latin typeface="Calibri"/>
                          <a:ea typeface="Times New Roman"/>
                          <a:cs typeface="Times New Roman"/>
                        </a:rPr>
                        <a:t>l</a:t>
                      </a:r>
                      <a:endParaRPr lang="en-US" sz="800" dirty="0">
                        <a:effectLst/>
                        <a:latin typeface="Calibri"/>
                        <a:ea typeface="Calibri"/>
                        <a:cs typeface="Times New Roman"/>
                      </a:endParaRPr>
                    </a:p>
                  </a:txBody>
                  <a:tcPr marL="35405" marR="35405"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Standard</a:t>
                      </a:r>
                      <a:endParaRPr lang="en-US" sz="800" dirty="0">
                        <a:effectLst/>
                        <a:latin typeface="Calibri"/>
                        <a:ea typeface="Calibri"/>
                        <a:cs typeface="Times New Roman"/>
                      </a:endParaRPr>
                    </a:p>
                  </a:txBody>
                  <a:tcPr marL="35405" marR="35405" marT="0" marB="0" anchor="ctr">
                    <a:lnL w="12700" cap="flat" cmpd="sng" algn="ctr">
                      <a:solidFill>
                        <a:srgbClr val="A6A6A6"/>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BFBFBF"/>
                    </a:solidFill>
                  </a:tcPr>
                </a:tc>
              </a:tr>
              <a:tr h="407162">
                <a:tc>
                  <a:txBody>
                    <a:bodyPr/>
                    <a:lstStyle/>
                    <a:p>
                      <a:pPr marL="0" marR="0">
                        <a:lnSpc>
                          <a:spcPct val="115000"/>
                        </a:lnSpc>
                        <a:spcBef>
                          <a:spcPts val="0"/>
                        </a:spcBef>
                        <a:spcAft>
                          <a:spcPts val="0"/>
                        </a:spcAft>
                      </a:pPr>
                      <a:r>
                        <a:rPr lang="en-US" sz="800" dirty="0">
                          <a:solidFill>
                            <a:srgbClr val="000000"/>
                          </a:solidFill>
                          <a:effectLst/>
                          <a:latin typeface="Calibri"/>
                          <a:ea typeface="Times New Roman"/>
                          <a:cs typeface="Times New Roman"/>
                        </a:rPr>
                        <a:t>Recall what a text says explicitly regarding events and specific details (</a:t>
                      </a:r>
                      <a:r>
                        <a:rPr lang="en-US" sz="800" u="sng" dirty="0">
                          <a:solidFill>
                            <a:srgbClr val="000000"/>
                          </a:solidFill>
                          <a:effectLst/>
                          <a:latin typeface="Calibri"/>
                          <a:ea typeface="Times New Roman"/>
                          <a:cs typeface="Times New Roman"/>
                        </a:rPr>
                        <a:t>read and discussed</a:t>
                      </a:r>
                      <a:r>
                        <a:rPr lang="en-US" sz="800" dirty="0">
                          <a:solidFill>
                            <a:srgbClr val="000000"/>
                          </a:solidFill>
                          <a:effectLst/>
                          <a:latin typeface="Calibri"/>
                          <a:ea typeface="Times New Roman"/>
                          <a:cs typeface="Times New Roman"/>
                        </a:rPr>
                        <a:t> in class).</a:t>
                      </a:r>
                      <a:endParaRPr lang="en-US" sz="800" dirty="0">
                        <a:effectLst/>
                        <a:latin typeface="Calibri"/>
                        <a:ea typeface="Calibri"/>
                        <a:cs typeface="Times New Roman"/>
                      </a:endParaRPr>
                    </a:p>
                  </a:txBody>
                  <a:tcPr marL="35405" marR="35405" marT="0" marB="0">
                    <a:lnL w="28575"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dirty="0">
                          <a:solidFill>
                            <a:srgbClr val="000000"/>
                          </a:solidFill>
                          <a:effectLst/>
                          <a:latin typeface="Calibri"/>
                          <a:ea typeface="Times New Roman"/>
                          <a:cs typeface="Times New Roman"/>
                        </a:rPr>
                        <a:t>Define (understand the meaning of…) </a:t>
                      </a:r>
                      <a:r>
                        <a:rPr lang="en-US" sz="800" i="1" u="sng" dirty="0">
                          <a:solidFill>
                            <a:srgbClr val="000000"/>
                          </a:solidFill>
                          <a:effectLst/>
                          <a:latin typeface="Calibri"/>
                          <a:ea typeface="Times New Roman"/>
                          <a:cs typeface="Times New Roman"/>
                        </a:rPr>
                        <a:t>Standard Academic Langua</a:t>
                      </a:r>
                      <a:r>
                        <a:rPr lang="en-US" sz="800" u="sng" dirty="0">
                          <a:solidFill>
                            <a:srgbClr val="000000"/>
                          </a:solidFill>
                          <a:effectLst/>
                          <a:latin typeface="Calibri"/>
                          <a:ea typeface="Times New Roman"/>
                          <a:cs typeface="Times New Roman"/>
                        </a:rPr>
                        <a:t>ge </a:t>
                      </a:r>
                      <a:r>
                        <a:rPr lang="en-US" sz="800" dirty="0">
                          <a:solidFill>
                            <a:srgbClr val="000000"/>
                          </a:solidFill>
                          <a:effectLst/>
                          <a:latin typeface="Calibri"/>
                          <a:ea typeface="Times New Roman"/>
                          <a:cs typeface="Times New Roman"/>
                        </a:rPr>
                        <a:t>terms: “quote accurately”, drawing inferences and explicitly.</a:t>
                      </a:r>
                      <a:endParaRPr lang="en-US" sz="800" dirty="0">
                        <a:effectLst/>
                        <a:latin typeface="Calibri"/>
                        <a:ea typeface="Calibri"/>
                        <a:cs typeface="Times New Roman"/>
                      </a:endParaRPr>
                    </a:p>
                  </a:txBody>
                  <a:tcPr marL="35405" marR="35405"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b="1" dirty="0">
                          <a:solidFill>
                            <a:srgbClr val="000000"/>
                          </a:solidFill>
                          <a:effectLst/>
                          <a:latin typeface="Calibri"/>
                          <a:ea typeface="Times New Roman"/>
                          <a:cs typeface="Times New Roman"/>
                        </a:rPr>
                        <a:t>Quotes accurately to answer explicit who, what, when, where and how questions (no inferences</a:t>
                      </a:r>
                      <a:r>
                        <a:rPr lang="en-US" sz="800" b="1" dirty="0" smtClean="0">
                          <a:solidFill>
                            <a:srgbClr val="000000"/>
                          </a:solidFill>
                          <a:effectLst/>
                          <a:latin typeface="Calibri"/>
                          <a:ea typeface="Times New Roman"/>
                          <a:cs typeface="Times New Roman"/>
                        </a:rPr>
                        <a:t>).</a:t>
                      </a:r>
                    </a:p>
                    <a:p>
                      <a:pPr marL="0" marR="0">
                        <a:lnSpc>
                          <a:spcPct val="115000"/>
                        </a:lnSpc>
                        <a:spcBef>
                          <a:spcPts val="0"/>
                        </a:spcBef>
                        <a:spcAft>
                          <a:spcPts val="0"/>
                        </a:spcAft>
                      </a:pPr>
                      <a:r>
                        <a:rPr lang="en-US" sz="800" b="1" dirty="0" smtClean="0">
                          <a:solidFill>
                            <a:srgbClr val="000000"/>
                          </a:solidFill>
                          <a:effectLst/>
                          <a:latin typeface="Calibri"/>
                          <a:ea typeface="Calibri"/>
                          <a:cs typeface="Times New Roman"/>
                        </a:rPr>
                        <a:t>NOT ASSESSED</a:t>
                      </a:r>
                      <a:endParaRPr lang="en-US" sz="800" dirty="0">
                        <a:effectLst/>
                        <a:latin typeface="Calibri"/>
                        <a:ea typeface="Calibri"/>
                        <a:cs typeface="Times New Roman"/>
                      </a:endParaRPr>
                    </a:p>
                  </a:txBody>
                  <a:tcPr marL="35405" marR="35405"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nSpc>
                          <a:spcPct val="115000"/>
                        </a:lnSpc>
                        <a:spcBef>
                          <a:spcPts val="0"/>
                        </a:spcBef>
                        <a:spcAft>
                          <a:spcPts val="0"/>
                        </a:spcAft>
                      </a:pPr>
                      <a:r>
                        <a:rPr lang="en-US" sz="800" u="sng" dirty="0">
                          <a:solidFill>
                            <a:srgbClr val="000000"/>
                          </a:solidFill>
                          <a:effectLst/>
                          <a:latin typeface="Calibri"/>
                          <a:ea typeface="Times New Roman"/>
                          <a:cs typeface="Times New Roman"/>
                        </a:rPr>
                        <a:t>Concept Development</a:t>
                      </a:r>
                      <a:endParaRPr lang="en-US" sz="800" dirty="0">
                        <a:effectLst/>
                        <a:latin typeface="Calibri"/>
                        <a:ea typeface="Calibri"/>
                        <a:cs typeface="Times New Roman"/>
                      </a:endParaRPr>
                    </a:p>
                    <a:p>
                      <a:pPr marL="0" marR="0">
                        <a:lnSpc>
                          <a:spcPct val="115000"/>
                        </a:lnSpc>
                        <a:spcBef>
                          <a:spcPts val="0"/>
                        </a:spcBef>
                        <a:spcAft>
                          <a:spcPts val="0"/>
                        </a:spcAft>
                      </a:pPr>
                      <a:r>
                        <a:rPr lang="en-US" sz="800" dirty="0">
                          <a:solidFill>
                            <a:srgbClr val="000000"/>
                          </a:solidFill>
                          <a:effectLst/>
                          <a:latin typeface="Calibri"/>
                          <a:ea typeface="Times New Roman"/>
                          <a:cs typeface="Times New Roman"/>
                        </a:rPr>
                        <a:t>Explain the connection between the text and explaining or drawing inferences (the text as reason and evidence).</a:t>
                      </a:r>
                      <a:endParaRPr lang="en-US" sz="800" dirty="0">
                        <a:effectLst/>
                        <a:latin typeface="Calibri"/>
                        <a:ea typeface="Calibri"/>
                        <a:cs typeface="Times New Roman"/>
                      </a:endParaRPr>
                    </a:p>
                  </a:txBody>
                  <a:tcPr marL="35405" marR="35405"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b="1" dirty="0">
                          <a:solidFill>
                            <a:srgbClr val="000000"/>
                          </a:solidFill>
                          <a:effectLst/>
                          <a:latin typeface="Calibri"/>
                          <a:ea typeface="Times New Roman"/>
                          <a:cs typeface="Times New Roman"/>
                        </a:rPr>
                        <a:t>Quotes specific </a:t>
                      </a:r>
                      <a:r>
                        <a:rPr lang="en-US" sz="800" b="1" dirty="0">
                          <a:solidFill>
                            <a:srgbClr val="000000"/>
                          </a:solidFill>
                          <a:effectLst/>
                          <a:latin typeface="Calibri" panose="020F0502020204030204" pitchFamily="34" charset="0"/>
                          <a:ea typeface="Times New Roman"/>
                          <a:cs typeface="Times New Roman"/>
                        </a:rPr>
                        <a:t>parts</a:t>
                      </a:r>
                      <a:r>
                        <a:rPr lang="en-US" sz="800" b="1" dirty="0">
                          <a:solidFill>
                            <a:srgbClr val="000000"/>
                          </a:solidFill>
                          <a:effectLst/>
                          <a:latin typeface="Calibri"/>
                          <a:ea typeface="Times New Roman"/>
                          <a:cs typeface="Times New Roman"/>
                        </a:rPr>
                        <a:t> of the text when drawing inferences.</a:t>
                      </a:r>
                      <a:endParaRPr lang="en-US" sz="800" dirty="0">
                        <a:effectLst/>
                        <a:latin typeface="Calibri"/>
                        <a:ea typeface="Calibri"/>
                        <a:cs typeface="Times New Roman"/>
                      </a:endParaRPr>
                    </a:p>
                  </a:txBody>
                  <a:tcPr marL="35405" marR="35405"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nSpc>
                          <a:spcPct val="115000"/>
                        </a:lnSpc>
                        <a:spcBef>
                          <a:spcPts val="0"/>
                        </a:spcBef>
                        <a:spcAft>
                          <a:spcPts val="1200"/>
                        </a:spcAft>
                      </a:pPr>
                      <a:r>
                        <a:rPr lang="en-US" sz="800" b="1" dirty="0">
                          <a:solidFill>
                            <a:srgbClr val="000000"/>
                          </a:solidFill>
                          <a:effectLst/>
                          <a:latin typeface="Calibri"/>
                          <a:ea typeface="Times New Roman"/>
                          <a:cs typeface="Times New Roman"/>
                        </a:rPr>
                        <a:t>Quote accurately from the text when explaining what the text says or when drawing inferences (</a:t>
                      </a:r>
                      <a:r>
                        <a:rPr lang="en-US" sz="800" b="1" u="sng" dirty="0">
                          <a:solidFill>
                            <a:srgbClr val="000000"/>
                          </a:solidFill>
                          <a:effectLst/>
                          <a:latin typeface="Calibri"/>
                          <a:ea typeface="Times New Roman"/>
                          <a:cs typeface="Times New Roman"/>
                        </a:rPr>
                        <a:t>new text</a:t>
                      </a:r>
                      <a:r>
                        <a:rPr lang="en-US" sz="800" b="1" dirty="0">
                          <a:solidFill>
                            <a:srgbClr val="000000"/>
                          </a:solidFill>
                          <a:effectLst/>
                          <a:latin typeface="Calibri"/>
                          <a:ea typeface="Times New Roman"/>
                          <a:cs typeface="Times New Roman"/>
                        </a:rPr>
                        <a:t> not discussed in class).</a:t>
                      </a:r>
                      <a:endParaRPr lang="en-US" sz="800" dirty="0">
                        <a:effectLst/>
                        <a:latin typeface="Calibri"/>
                        <a:ea typeface="Calibri"/>
                        <a:cs typeface="Times New Roman"/>
                      </a:endParaRPr>
                    </a:p>
                  </a:txBody>
                  <a:tcPr marL="35405" marR="35405"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nSpc>
                          <a:spcPct val="115000"/>
                        </a:lnSpc>
                        <a:spcBef>
                          <a:spcPts val="0"/>
                        </a:spcBef>
                        <a:spcAft>
                          <a:spcPts val="1200"/>
                        </a:spcAft>
                      </a:pPr>
                      <a:r>
                        <a:rPr lang="en-US" sz="800" b="1" u="sng" dirty="0">
                          <a:solidFill>
                            <a:srgbClr val="000000"/>
                          </a:solidFill>
                          <a:effectLst/>
                          <a:latin typeface="Calibri"/>
                          <a:ea typeface="Times New Roman"/>
                          <a:cs typeface="Times New Roman"/>
                        </a:rPr>
                        <a:t>RL5.1</a:t>
                      </a:r>
                      <a:r>
                        <a:rPr lang="en-US" sz="800" dirty="0">
                          <a:solidFill>
                            <a:srgbClr val="000000"/>
                          </a:solidFill>
                          <a:effectLst/>
                          <a:latin typeface="Calibri"/>
                          <a:ea typeface="Times New Roman"/>
                          <a:cs typeface="Times New Roman"/>
                        </a:rPr>
                        <a:t>   </a:t>
                      </a:r>
                      <a:r>
                        <a:rPr lang="en-US" sz="800" dirty="0">
                          <a:solidFill>
                            <a:srgbClr val="000000"/>
                          </a:solidFill>
                          <a:effectLst/>
                          <a:latin typeface="Calibri"/>
                          <a:ea typeface="Calibri"/>
                          <a:cs typeface="Helvetica"/>
                        </a:rPr>
                        <a:t>Quote accurately from a text when explaining what the text says explicitly and when drawing inferences from the text.</a:t>
                      </a:r>
                      <a:endParaRPr lang="en-US" sz="800" dirty="0">
                        <a:effectLst/>
                        <a:latin typeface="Calibri"/>
                        <a:ea typeface="Calibri"/>
                        <a:cs typeface="Times New Roman"/>
                      </a:endParaRPr>
                    </a:p>
                  </a:txBody>
                  <a:tcPr marL="35405" marR="35405" marT="0" marB="0">
                    <a:lnL w="12700" cap="flat" cmpd="sng" algn="ctr">
                      <a:solidFill>
                        <a:srgbClr val="A6A6A6"/>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r>
            </a:tbl>
          </a:graphicData>
        </a:graphic>
      </p:graphicFrame>
      <p:sp>
        <p:nvSpPr>
          <p:cNvPr id="4" name="Slide Number Placeholder 3"/>
          <p:cNvSpPr>
            <a:spLocks noGrp="1"/>
          </p:cNvSpPr>
          <p:nvPr>
            <p:ph type="sldNum" sz="quarter" idx="12"/>
          </p:nvPr>
        </p:nvSpPr>
        <p:spPr/>
        <p:txBody>
          <a:bodyPr/>
          <a:lstStyle/>
          <a:p>
            <a:fld id="{F177B04D-AEB5-43ED-B9BA-B3D1EC9C9067}" type="slidenum">
              <a:rPr lang="en-US" smtClean="0"/>
              <a:pPr/>
              <a:t>7</a:t>
            </a:fld>
            <a:endParaRPr lang="en-US" dirty="0"/>
          </a:p>
        </p:txBody>
      </p:sp>
      <p:sp>
        <p:nvSpPr>
          <p:cNvPr id="2" name="Rectangle 1"/>
          <p:cNvSpPr/>
          <p:nvPr/>
        </p:nvSpPr>
        <p:spPr>
          <a:xfrm>
            <a:off x="323850" y="718458"/>
            <a:ext cx="7124700" cy="1143760"/>
          </a:xfrm>
          <a:prstGeom prst="rect">
            <a:avLst/>
          </a:prstGeom>
        </p:spPr>
        <p:txBody>
          <a:bodyPr wrap="square" lIns="96371" tIns="48186" rIns="96371" bIns="48186">
            <a:spAutoFit/>
          </a:bodyPr>
          <a:lstStyle/>
          <a:p>
            <a:r>
              <a:rPr lang="en-US" sz="1700" b="1" dirty="0"/>
              <a:t>Quarter One </a:t>
            </a:r>
            <a:r>
              <a:rPr lang="en-US" sz="1700" dirty="0"/>
              <a:t>Reading Literature Learning Progressions.  </a:t>
            </a:r>
          </a:p>
          <a:p>
            <a:r>
              <a:rPr lang="en-US" sz="1700" dirty="0"/>
              <a:t>The indicated boxes highlighted </a:t>
            </a:r>
            <a:r>
              <a:rPr lang="en-US" sz="1700" b="1" i="1" dirty="0"/>
              <a:t>before the standard</a:t>
            </a:r>
            <a:r>
              <a:rPr lang="en-US" sz="1700" dirty="0"/>
              <a:t>, are assessed on this pre-assessment. The standard itself is assessed on the Common Formative Assessment (CFA) at the end of each quarter.</a:t>
            </a:r>
          </a:p>
        </p:txBody>
      </p:sp>
      <p:sp>
        <p:nvSpPr>
          <p:cNvPr id="9" name="Rectangle 8"/>
          <p:cNvSpPr/>
          <p:nvPr/>
        </p:nvSpPr>
        <p:spPr>
          <a:xfrm>
            <a:off x="2438400" y="3048000"/>
            <a:ext cx="711554" cy="1524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spcCol="0" rtlCol="0" anchor="ctr"/>
          <a:lstStyle/>
          <a:p>
            <a:pPr algn="ct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755937703"/>
              </p:ext>
            </p:extLst>
          </p:nvPr>
        </p:nvGraphicFramePr>
        <p:xfrm>
          <a:off x="388938" y="3810000"/>
          <a:ext cx="6994526" cy="2209800"/>
        </p:xfrm>
        <a:graphic>
          <a:graphicData uri="http://schemas.openxmlformats.org/drawingml/2006/table">
            <a:tbl>
              <a:tblPr firstRow="1" firstCol="1" bandRow="1"/>
              <a:tblGrid>
                <a:gridCol w="632838"/>
                <a:gridCol w="799374"/>
                <a:gridCol w="766067"/>
                <a:gridCol w="699452"/>
                <a:gridCol w="566224"/>
                <a:gridCol w="599531"/>
                <a:gridCol w="566224"/>
                <a:gridCol w="599531"/>
                <a:gridCol w="732760"/>
                <a:gridCol w="1032525"/>
              </a:tblGrid>
              <a:tr h="331707">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K</a:t>
                      </a:r>
                      <a:r>
                        <a:rPr lang="en-US" sz="800" dirty="0">
                          <a:solidFill>
                            <a:srgbClr val="000000"/>
                          </a:solidFill>
                          <a:effectLst/>
                          <a:latin typeface="Calibri"/>
                          <a:ea typeface="Times New Roman"/>
                          <a:cs typeface="Times New Roman"/>
                        </a:rPr>
                        <a:t>a</a:t>
                      </a:r>
                      <a:endParaRPr lang="en-US" sz="800" dirty="0">
                        <a:effectLst/>
                        <a:latin typeface="Calibri"/>
                        <a:ea typeface="Calibri"/>
                        <a:cs typeface="Times New Roman"/>
                      </a:endParaRPr>
                    </a:p>
                  </a:txBody>
                  <a:tcPr marL="33538" marR="33538" marT="0" marB="0" anchor="ctr">
                    <a:lnL w="28575"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K</a:t>
                      </a:r>
                      <a:r>
                        <a:rPr lang="en-US" sz="800" dirty="0">
                          <a:solidFill>
                            <a:srgbClr val="000000"/>
                          </a:solidFill>
                          <a:effectLst/>
                          <a:latin typeface="Calibri"/>
                          <a:ea typeface="Times New Roman"/>
                          <a:cs typeface="Times New Roman"/>
                        </a:rPr>
                        <a:t>c</a:t>
                      </a:r>
                      <a:endParaRPr lang="en-US" sz="800" dirty="0">
                        <a:effectLst/>
                        <a:latin typeface="Calibri"/>
                        <a:ea typeface="Calibri"/>
                        <a:cs typeface="Times New Roman"/>
                      </a:endParaRPr>
                    </a:p>
                  </a:txBody>
                  <a:tcPr marL="33538" marR="3353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C</a:t>
                      </a:r>
                      <a:r>
                        <a:rPr lang="en-US" sz="800" dirty="0">
                          <a:solidFill>
                            <a:srgbClr val="000000"/>
                          </a:solidFill>
                          <a:effectLst/>
                          <a:latin typeface="Calibri"/>
                          <a:ea typeface="Times New Roman"/>
                          <a:cs typeface="Times New Roman"/>
                        </a:rPr>
                        <a:t>d</a:t>
                      </a:r>
                      <a:endParaRPr lang="en-US" sz="800" dirty="0">
                        <a:effectLst/>
                        <a:latin typeface="Calibri"/>
                        <a:ea typeface="Calibri"/>
                        <a:cs typeface="Times New Roman"/>
                      </a:endParaRPr>
                    </a:p>
                  </a:txBody>
                  <a:tcPr marL="33538" marR="3353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C</a:t>
                      </a:r>
                      <a:r>
                        <a:rPr lang="en-US" sz="800" dirty="0">
                          <a:solidFill>
                            <a:srgbClr val="000000"/>
                          </a:solidFill>
                          <a:effectLst/>
                          <a:latin typeface="Calibri"/>
                          <a:ea typeface="Times New Roman"/>
                          <a:cs typeface="Times New Roman"/>
                        </a:rPr>
                        <a:t>f</a:t>
                      </a:r>
                      <a:endParaRPr lang="en-US" sz="800" dirty="0">
                        <a:effectLst/>
                        <a:latin typeface="Calibri"/>
                        <a:ea typeface="Calibri"/>
                        <a:cs typeface="Times New Roman"/>
                      </a:endParaRPr>
                    </a:p>
                  </a:txBody>
                  <a:tcPr marL="33538" marR="3353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gridSpan="2">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Ch</a:t>
                      </a:r>
                      <a:endParaRPr lang="en-US" sz="800" dirty="0">
                        <a:effectLst/>
                        <a:latin typeface="Calibri"/>
                        <a:ea typeface="Calibri"/>
                        <a:cs typeface="Times New Roman"/>
                      </a:endParaRPr>
                    </a:p>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(concept development)</a:t>
                      </a:r>
                      <a:endParaRPr lang="en-US" sz="800" dirty="0">
                        <a:effectLst/>
                        <a:latin typeface="Calibri"/>
                        <a:ea typeface="Calibri"/>
                        <a:cs typeface="Times New Roman"/>
                      </a:endParaRPr>
                    </a:p>
                  </a:txBody>
                  <a:tcPr marL="33538" marR="3353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hMerge="1">
                  <a:txBody>
                    <a:bodyPr/>
                    <a:lstStyle/>
                    <a:p>
                      <a:endParaRPr lang="en-US"/>
                    </a:p>
                  </a:txBody>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a:t>
                      </a:r>
                      <a:r>
                        <a:rPr lang="en-US" sz="800" dirty="0">
                          <a:solidFill>
                            <a:srgbClr val="000000"/>
                          </a:solidFill>
                          <a:effectLst/>
                          <a:latin typeface="Calibri"/>
                          <a:ea typeface="Times New Roman"/>
                          <a:cs typeface="Times New Roman"/>
                        </a:rPr>
                        <a:t>i</a:t>
                      </a:r>
                      <a:endParaRPr lang="en-US" sz="800" dirty="0">
                        <a:effectLst/>
                        <a:latin typeface="Calibri"/>
                        <a:ea typeface="Calibri"/>
                        <a:cs typeface="Times New Roman"/>
                      </a:endParaRPr>
                    </a:p>
                  </a:txBody>
                  <a:tcPr marL="33538" marR="3353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a:t>
                      </a:r>
                      <a:r>
                        <a:rPr lang="en-US" sz="800" dirty="0">
                          <a:solidFill>
                            <a:srgbClr val="000000"/>
                          </a:solidFill>
                          <a:effectLst/>
                          <a:latin typeface="Calibri"/>
                          <a:ea typeface="Times New Roman"/>
                          <a:cs typeface="Times New Roman"/>
                        </a:rPr>
                        <a:t>k</a:t>
                      </a:r>
                      <a:endParaRPr lang="en-US" sz="800" dirty="0">
                        <a:effectLst/>
                        <a:latin typeface="Calibri"/>
                        <a:ea typeface="Calibri"/>
                        <a:cs typeface="Times New Roman"/>
                      </a:endParaRPr>
                    </a:p>
                  </a:txBody>
                  <a:tcPr marL="33538" marR="3353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Cl</a:t>
                      </a:r>
                      <a:endParaRPr lang="en-US" sz="800" dirty="0">
                        <a:effectLst/>
                        <a:latin typeface="Calibri"/>
                        <a:ea typeface="Calibri"/>
                        <a:cs typeface="Times New Roman"/>
                      </a:endParaRPr>
                    </a:p>
                  </a:txBody>
                  <a:tcPr marL="33538" marR="3353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Standard</a:t>
                      </a:r>
                      <a:endParaRPr lang="en-US" sz="800" dirty="0">
                        <a:effectLst/>
                        <a:latin typeface="Calibri"/>
                        <a:ea typeface="Calibri"/>
                        <a:cs typeface="Times New Roman"/>
                      </a:endParaRPr>
                    </a:p>
                  </a:txBody>
                  <a:tcPr marL="33538" marR="33538" marT="0" marB="0" anchor="ctr">
                    <a:lnL w="12700" cap="flat" cmpd="sng" algn="ctr">
                      <a:solidFill>
                        <a:srgbClr val="A6A6A6"/>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D6E3BC"/>
                    </a:solidFill>
                  </a:tcPr>
                </a:tc>
              </a:tr>
              <a:tr h="1878093">
                <a:tc>
                  <a:txBody>
                    <a:bodyPr/>
                    <a:lstStyle/>
                    <a:p>
                      <a:pPr marL="0" marR="0" algn="l">
                        <a:lnSpc>
                          <a:spcPct val="115000"/>
                        </a:lnSpc>
                        <a:spcBef>
                          <a:spcPts val="0"/>
                        </a:spcBef>
                        <a:spcAft>
                          <a:spcPts val="0"/>
                        </a:spcAft>
                      </a:pPr>
                      <a:r>
                        <a:rPr lang="en-US" sz="700" dirty="0">
                          <a:solidFill>
                            <a:srgbClr val="000000"/>
                          </a:solidFill>
                          <a:effectLst/>
                          <a:latin typeface="Calibri"/>
                          <a:ea typeface="Times New Roman"/>
                          <a:cs typeface="Times New Roman"/>
                        </a:rPr>
                        <a:t>Recall specific details in a story, drama or poem about characters and topics (</a:t>
                      </a:r>
                      <a:r>
                        <a:rPr lang="en-US" sz="700" u="sng" dirty="0">
                          <a:solidFill>
                            <a:srgbClr val="000000"/>
                          </a:solidFill>
                          <a:effectLst/>
                          <a:latin typeface="Calibri"/>
                          <a:ea typeface="Times New Roman"/>
                          <a:cs typeface="Times New Roman"/>
                        </a:rPr>
                        <a:t>read and discussed</a:t>
                      </a:r>
                      <a:r>
                        <a:rPr lang="en-US" sz="700" dirty="0">
                          <a:solidFill>
                            <a:srgbClr val="000000"/>
                          </a:solidFill>
                          <a:effectLst/>
                          <a:latin typeface="Calibri"/>
                          <a:ea typeface="Times New Roman"/>
                          <a:cs typeface="Times New Roman"/>
                        </a:rPr>
                        <a:t> in class).</a:t>
                      </a:r>
                      <a:endParaRPr lang="en-US" sz="700" dirty="0">
                        <a:effectLst/>
                        <a:latin typeface="Calibri"/>
                        <a:ea typeface="Calibri"/>
                        <a:cs typeface="Times New Roman"/>
                      </a:endParaRPr>
                    </a:p>
                  </a:txBody>
                  <a:tcPr marL="33538" marR="33538" marT="0" marB="0">
                    <a:lnL w="28575"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700" dirty="0">
                          <a:solidFill>
                            <a:srgbClr val="000000"/>
                          </a:solidFill>
                          <a:effectLst/>
                          <a:latin typeface="Calibri"/>
                          <a:ea typeface="Times New Roman"/>
                          <a:cs typeface="Times New Roman"/>
                        </a:rPr>
                        <a:t>Define and understand </a:t>
                      </a:r>
                      <a:r>
                        <a:rPr lang="en-US" sz="700" i="1" u="sng" dirty="0">
                          <a:solidFill>
                            <a:srgbClr val="000000"/>
                          </a:solidFill>
                          <a:effectLst/>
                          <a:latin typeface="Calibri"/>
                          <a:ea typeface="Times New Roman"/>
                          <a:cs typeface="Times New Roman"/>
                        </a:rPr>
                        <a:t>Standard Academic Language</a:t>
                      </a:r>
                      <a:r>
                        <a:rPr lang="en-US" sz="700" dirty="0">
                          <a:solidFill>
                            <a:srgbClr val="000000"/>
                          </a:solidFill>
                          <a:effectLst/>
                          <a:latin typeface="Calibri"/>
                          <a:ea typeface="Times New Roman"/>
                          <a:cs typeface="Times New Roman"/>
                        </a:rPr>
                        <a:t> terms:  theme, details, summarizes, speaker, determine, character, challenges, sequence, story, drama, poem, response and reflection.</a:t>
                      </a:r>
                      <a:endParaRPr lang="en-US" sz="700" dirty="0">
                        <a:effectLst/>
                        <a:latin typeface="Calibri"/>
                        <a:ea typeface="Calibri"/>
                        <a:cs typeface="Times New Roman"/>
                      </a:endParaRPr>
                    </a:p>
                  </a:txBody>
                  <a:tcPr marL="33538" marR="3353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700" dirty="0">
                          <a:solidFill>
                            <a:srgbClr val="000000"/>
                          </a:solidFill>
                          <a:effectLst/>
                          <a:latin typeface="Calibri"/>
                          <a:ea typeface="Times New Roman"/>
                          <a:cs typeface="Times New Roman"/>
                        </a:rPr>
                        <a:t>Identify key </a:t>
                      </a:r>
                      <a:r>
                        <a:rPr lang="en-US" sz="700" u="sng" dirty="0">
                          <a:solidFill>
                            <a:srgbClr val="000000"/>
                          </a:solidFill>
                          <a:effectLst/>
                          <a:latin typeface="Calibri"/>
                          <a:ea typeface="Times New Roman"/>
                          <a:cs typeface="Times New Roman"/>
                        </a:rPr>
                        <a:t>literary elements</a:t>
                      </a:r>
                      <a:r>
                        <a:rPr lang="en-US" sz="700" dirty="0">
                          <a:solidFill>
                            <a:srgbClr val="000000"/>
                          </a:solidFill>
                          <a:effectLst/>
                          <a:latin typeface="Calibri"/>
                          <a:ea typeface="Times New Roman"/>
                          <a:cs typeface="Times New Roman"/>
                        </a:rPr>
                        <a:t> specific to a poem (rhyme, alliteration, etc...), a drama (casts of characters,etc..) and stories (character, setting, events).</a:t>
                      </a:r>
                      <a:endParaRPr lang="en-US" sz="700" dirty="0">
                        <a:effectLst/>
                        <a:latin typeface="Calibri"/>
                        <a:ea typeface="Calibri"/>
                        <a:cs typeface="Times New Roman"/>
                      </a:endParaRPr>
                    </a:p>
                  </a:txBody>
                  <a:tcPr marL="33538" marR="3353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1200"/>
                        </a:spcAft>
                      </a:pPr>
                      <a:r>
                        <a:rPr lang="en-US" sz="700" b="1" dirty="0">
                          <a:solidFill>
                            <a:srgbClr val="000000"/>
                          </a:solidFill>
                          <a:effectLst/>
                          <a:latin typeface="Calibri"/>
                          <a:ea typeface="Times New Roman"/>
                          <a:cs typeface="Times New Roman"/>
                        </a:rPr>
                        <a:t>Answers who, what, when, where and how questions </a:t>
                      </a:r>
                      <a:r>
                        <a:rPr lang="en-US" sz="700" b="1" u="sng" dirty="0">
                          <a:solidFill>
                            <a:srgbClr val="000000"/>
                          </a:solidFill>
                          <a:effectLst/>
                          <a:latin typeface="Calibri"/>
                          <a:ea typeface="Times New Roman"/>
                          <a:cs typeface="Times New Roman"/>
                        </a:rPr>
                        <a:t>about a theme</a:t>
                      </a:r>
                      <a:r>
                        <a:rPr lang="en-US" sz="700" b="1" dirty="0">
                          <a:solidFill>
                            <a:srgbClr val="000000"/>
                          </a:solidFill>
                          <a:effectLst/>
                          <a:latin typeface="Calibri"/>
                          <a:ea typeface="Times New Roman"/>
                          <a:cs typeface="Times New Roman"/>
                        </a:rPr>
                        <a:t>, using details as support (read and discussed in class).</a:t>
                      </a:r>
                      <a:endParaRPr lang="en-US" sz="700" dirty="0">
                        <a:effectLst/>
                        <a:latin typeface="Calibri"/>
                        <a:ea typeface="Calibri"/>
                        <a:cs typeface="Times New Roman"/>
                      </a:endParaRPr>
                    </a:p>
                  </a:txBody>
                  <a:tcPr marL="33538" marR="3353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1200"/>
                        </a:spcAft>
                      </a:pPr>
                      <a:r>
                        <a:rPr lang="en-US" sz="700" dirty="0">
                          <a:solidFill>
                            <a:srgbClr val="000000"/>
                          </a:solidFill>
                          <a:effectLst/>
                          <a:latin typeface="Calibri"/>
                          <a:ea typeface="Times New Roman"/>
                          <a:cs typeface="Times New Roman"/>
                        </a:rPr>
                        <a:t>Understands that key details in a text about character response can help the reader determine the theme.</a:t>
                      </a:r>
                      <a:endParaRPr lang="en-US" sz="700" dirty="0">
                        <a:effectLst/>
                        <a:latin typeface="Calibri"/>
                        <a:ea typeface="Calibri"/>
                        <a:cs typeface="Times New Roman"/>
                      </a:endParaRPr>
                    </a:p>
                  </a:txBody>
                  <a:tcPr marL="33538" marR="3353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1200"/>
                        </a:spcAft>
                      </a:pPr>
                      <a:r>
                        <a:rPr lang="en-US" sz="700" dirty="0">
                          <a:solidFill>
                            <a:srgbClr val="000000"/>
                          </a:solidFill>
                          <a:effectLst/>
                          <a:latin typeface="Calibri"/>
                          <a:ea typeface="Times New Roman"/>
                          <a:cs typeface="Times New Roman"/>
                        </a:rPr>
                        <a:t>Understands that key details in a text about how the speaker reflects upon a topic can help the reader determine the theme.</a:t>
                      </a:r>
                      <a:endParaRPr lang="en-US" sz="700" dirty="0">
                        <a:effectLst/>
                        <a:latin typeface="Calibri"/>
                        <a:ea typeface="Calibri"/>
                        <a:cs typeface="Times New Roman"/>
                      </a:endParaRPr>
                    </a:p>
                  </a:txBody>
                  <a:tcPr marL="33538" marR="3353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1200"/>
                        </a:spcAft>
                      </a:pPr>
                      <a:r>
                        <a:rPr lang="en-US" sz="700" dirty="0">
                          <a:solidFill>
                            <a:srgbClr val="000000"/>
                          </a:solidFill>
                          <a:effectLst/>
                          <a:latin typeface="Calibri"/>
                          <a:ea typeface="Times New Roman"/>
                          <a:cs typeface="Times New Roman"/>
                        </a:rPr>
                        <a:t>Summarize the key events in a story, drama or poem (including character responses to those events).</a:t>
                      </a:r>
                      <a:endParaRPr lang="en-US" sz="700" dirty="0">
                        <a:effectLst/>
                        <a:latin typeface="Calibri"/>
                        <a:ea typeface="Calibri"/>
                        <a:cs typeface="Times New Roman"/>
                      </a:endParaRPr>
                    </a:p>
                  </a:txBody>
                  <a:tcPr marL="33538" marR="3353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gn="l">
                        <a:lnSpc>
                          <a:spcPct val="115000"/>
                        </a:lnSpc>
                        <a:spcBef>
                          <a:spcPts val="0"/>
                        </a:spcBef>
                        <a:spcAft>
                          <a:spcPts val="0"/>
                        </a:spcAft>
                      </a:pPr>
                      <a:r>
                        <a:rPr lang="en-US" sz="700" b="1" dirty="0">
                          <a:solidFill>
                            <a:srgbClr val="000000"/>
                          </a:solidFill>
                          <a:effectLst/>
                          <a:latin typeface="Calibri"/>
                          <a:ea typeface="Times New Roman"/>
                          <a:cs typeface="Times New Roman"/>
                        </a:rPr>
                        <a:t>Identify the theme of a story, drama or poem from details in the text (read but not discussed in class).</a:t>
                      </a:r>
                      <a:endParaRPr lang="en-US" sz="700" dirty="0">
                        <a:effectLst/>
                        <a:latin typeface="Calibri"/>
                        <a:ea typeface="Calibri"/>
                        <a:cs typeface="Times New Roman"/>
                      </a:endParaRPr>
                    </a:p>
                  </a:txBody>
                  <a:tcPr marL="33538" marR="3353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0"/>
                        </a:spcAft>
                      </a:pPr>
                      <a:r>
                        <a:rPr lang="en-US" sz="700" b="1" dirty="0">
                          <a:solidFill>
                            <a:srgbClr val="000000"/>
                          </a:solidFill>
                          <a:effectLst/>
                          <a:latin typeface="Calibri"/>
                          <a:ea typeface="Times New Roman"/>
                          <a:cs typeface="Times New Roman"/>
                        </a:rPr>
                        <a:t>Locate details in a story, drama or poem that tell a character’s response to challenges or how a speaker in a poem reflects on a topic (read but not discussed in class).</a:t>
                      </a:r>
                      <a:endParaRPr lang="en-US" sz="700" dirty="0">
                        <a:effectLst/>
                        <a:latin typeface="Calibri"/>
                        <a:ea typeface="Calibri"/>
                        <a:cs typeface="Times New Roman"/>
                      </a:endParaRPr>
                    </a:p>
                  </a:txBody>
                  <a:tcPr marL="33538" marR="3353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0"/>
                        </a:spcAft>
                      </a:pPr>
                      <a:r>
                        <a:rPr lang="en-US" sz="700" b="1" u="sng" dirty="0">
                          <a:solidFill>
                            <a:srgbClr val="000000"/>
                          </a:solidFill>
                          <a:effectLst/>
                          <a:latin typeface="Calibri"/>
                          <a:ea typeface="Times New Roman"/>
                          <a:cs typeface="Times New Roman"/>
                        </a:rPr>
                        <a:t>RL5.2</a:t>
                      </a:r>
                      <a:r>
                        <a:rPr lang="en-US" sz="700" dirty="0">
                          <a:solidFill>
                            <a:srgbClr val="000000"/>
                          </a:solidFill>
                          <a:effectLst/>
                          <a:latin typeface="Calibri"/>
                          <a:ea typeface="Times New Roman"/>
                          <a:cs typeface="Times New Roman"/>
                        </a:rPr>
                        <a:t> </a:t>
                      </a:r>
                      <a:r>
                        <a:rPr lang="en-US" sz="700" dirty="0">
                          <a:solidFill>
                            <a:srgbClr val="000000"/>
                          </a:solidFill>
                          <a:effectLst/>
                          <a:latin typeface="Calibri"/>
                          <a:ea typeface="Calibri"/>
                          <a:cs typeface="Times New Roman"/>
                        </a:rPr>
                        <a:t>Determine a theme of a story, drama, or poem from details in the text, including how characters in a story or drama respond to challenges or how the speaker in a poem reflects upon a topic; summarize the text.</a:t>
                      </a:r>
                      <a:endParaRPr lang="en-US" sz="700" dirty="0">
                        <a:effectLst/>
                        <a:latin typeface="Calibri"/>
                        <a:ea typeface="Calibri"/>
                        <a:cs typeface="Times New Roman"/>
                      </a:endParaRPr>
                    </a:p>
                  </a:txBody>
                  <a:tcPr marL="33538" marR="33538" marT="0" marB="0">
                    <a:lnL w="12700" cap="flat" cmpd="sng" algn="ctr">
                      <a:solidFill>
                        <a:srgbClr val="A6A6A6"/>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9D9D9"/>
                    </a:solidFill>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4173103064"/>
              </p:ext>
            </p:extLst>
          </p:nvPr>
        </p:nvGraphicFramePr>
        <p:xfrm>
          <a:off x="341643" y="6527862"/>
          <a:ext cx="6994525" cy="2046371"/>
        </p:xfrm>
        <a:graphic>
          <a:graphicData uri="http://schemas.openxmlformats.org/drawingml/2006/table">
            <a:tbl>
              <a:tblPr firstRow="1" firstCol="1" bandRow="1"/>
              <a:tblGrid>
                <a:gridCol w="688437"/>
                <a:gridCol w="860547"/>
                <a:gridCol w="654016"/>
                <a:gridCol w="722859"/>
                <a:gridCol w="654016"/>
                <a:gridCol w="722859"/>
                <a:gridCol w="764166"/>
                <a:gridCol w="791703"/>
                <a:gridCol w="1135922"/>
              </a:tblGrid>
              <a:tr h="178741">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K</a:t>
                      </a:r>
                      <a:r>
                        <a:rPr lang="en-US" sz="800" dirty="0">
                          <a:solidFill>
                            <a:srgbClr val="000000"/>
                          </a:solidFill>
                          <a:effectLst/>
                          <a:latin typeface="Calibri"/>
                          <a:ea typeface="Times New Roman"/>
                          <a:cs typeface="Times New Roman"/>
                        </a:rPr>
                        <a:t>a</a:t>
                      </a:r>
                      <a:endParaRPr lang="en-US" sz="800" dirty="0">
                        <a:effectLst/>
                        <a:latin typeface="Calibri"/>
                        <a:ea typeface="Calibri"/>
                        <a:cs typeface="Times New Roman"/>
                      </a:endParaRPr>
                    </a:p>
                  </a:txBody>
                  <a:tcPr marL="34343" marR="34343" marT="0" marB="0" anchor="ctr">
                    <a:lnL w="28575"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K</a:t>
                      </a:r>
                      <a:r>
                        <a:rPr lang="en-US" sz="800" dirty="0">
                          <a:solidFill>
                            <a:srgbClr val="000000"/>
                          </a:solidFill>
                          <a:effectLst/>
                          <a:latin typeface="Calibri"/>
                          <a:ea typeface="Times New Roman"/>
                          <a:cs typeface="Times New Roman"/>
                        </a:rPr>
                        <a:t>c</a:t>
                      </a:r>
                      <a:endParaRPr lang="en-US" sz="800" dirty="0">
                        <a:effectLst/>
                        <a:latin typeface="Calibri"/>
                        <a:ea typeface="Calibri"/>
                        <a:cs typeface="Times New Roman"/>
                      </a:endParaRPr>
                    </a:p>
                  </a:txBody>
                  <a:tcPr marL="34343" marR="34343"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C</a:t>
                      </a:r>
                      <a:r>
                        <a:rPr lang="en-US" sz="800" dirty="0">
                          <a:solidFill>
                            <a:srgbClr val="000000"/>
                          </a:solidFill>
                          <a:effectLst/>
                          <a:latin typeface="Calibri"/>
                          <a:ea typeface="Times New Roman"/>
                          <a:cs typeface="Times New Roman"/>
                        </a:rPr>
                        <a:t>d</a:t>
                      </a:r>
                      <a:endParaRPr lang="en-US" sz="800" dirty="0">
                        <a:effectLst/>
                        <a:latin typeface="Calibri"/>
                        <a:ea typeface="Calibri"/>
                        <a:cs typeface="Times New Roman"/>
                      </a:endParaRPr>
                    </a:p>
                  </a:txBody>
                  <a:tcPr marL="34343" marR="34343"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C</a:t>
                      </a:r>
                      <a:r>
                        <a:rPr lang="en-US" sz="800" dirty="0">
                          <a:solidFill>
                            <a:srgbClr val="000000"/>
                          </a:solidFill>
                          <a:effectLst/>
                          <a:latin typeface="Calibri"/>
                          <a:ea typeface="Times New Roman"/>
                          <a:cs typeface="Times New Roman"/>
                        </a:rPr>
                        <a:t>f</a:t>
                      </a:r>
                      <a:endParaRPr lang="en-US" sz="800" dirty="0">
                        <a:effectLst/>
                        <a:latin typeface="Calibri"/>
                        <a:ea typeface="Calibri"/>
                        <a:cs typeface="Times New Roman"/>
                      </a:endParaRPr>
                    </a:p>
                  </a:txBody>
                  <a:tcPr marL="34343" marR="34343"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a:t>
                      </a:r>
                      <a:r>
                        <a:rPr lang="en-US" sz="800" dirty="0">
                          <a:solidFill>
                            <a:srgbClr val="000000"/>
                          </a:solidFill>
                          <a:effectLst/>
                          <a:latin typeface="Calibri"/>
                          <a:ea typeface="Times New Roman"/>
                          <a:cs typeface="Times New Roman"/>
                        </a:rPr>
                        <a:t>h</a:t>
                      </a:r>
                      <a:endParaRPr lang="en-US" sz="800" dirty="0">
                        <a:effectLst/>
                        <a:latin typeface="Calibri"/>
                        <a:ea typeface="Calibri"/>
                        <a:cs typeface="Times New Roman"/>
                      </a:endParaRPr>
                    </a:p>
                  </a:txBody>
                  <a:tcPr marL="34343" marR="34343"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Cl</a:t>
                      </a:r>
                      <a:endParaRPr lang="en-US" sz="800" dirty="0">
                        <a:effectLst/>
                        <a:latin typeface="Calibri"/>
                        <a:ea typeface="Calibri"/>
                        <a:cs typeface="Times New Roman"/>
                      </a:endParaRPr>
                    </a:p>
                  </a:txBody>
                  <a:tcPr marL="34343" marR="34343"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ANp</a:t>
                      </a:r>
                      <a:endParaRPr lang="en-US" sz="800" dirty="0">
                        <a:effectLst/>
                        <a:latin typeface="Calibri"/>
                        <a:ea typeface="Calibri"/>
                        <a:cs typeface="Times New Roman"/>
                      </a:endParaRPr>
                    </a:p>
                  </a:txBody>
                  <a:tcPr marL="34343" marR="34343"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3 - Cu</a:t>
                      </a:r>
                      <a:endParaRPr lang="en-US" sz="800" dirty="0">
                        <a:effectLst/>
                        <a:latin typeface="Calibri"/>
                        <a:ea typeface="Calibri"/>
                        <a:cs typeface="Times New Roman"/>
                      </a:endParaRPr>
                    </a:p>
                  </a:txBody>
                  <a:tcPr marL="34343" marR="34343"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Standard</a:t>
                      </a:r>
                      <a:endParaRPr lang="en-US" sz="800" dirty="0">
                        <a:effectLst/>
                        <a:latin typeface="Calibri"/>
                        <a:ea typeface="Calibri"/>
                        <a:cs typeface="Times New Roman"/>
                      </a:endParaRPr>
                    </a:p>
                  </a:txBody>
                  <a:tcPr marL="34343" marR="34343" marT="0" marB="0" anchor="ctr">
                    <a:lnL w="12700" cap="flat" cmpd="sng" algn="ctr">
                      <a:solidFill>
                        <a:srgbClr val="A6A6A6"/>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D6E3BC"/>
                    </a:solidFill>
                  </a:tcPr>
                </a:tc>
              </a:tr>
              <a:tr h="1867630">
                <a:tc>
                  <a:txBody>
                    <a:bodyPr/>
                    <a:lstStyle/>
                    <a:p>
                      <a:pPr marL="0" marR="0" algn="l">
                        <a:lnSpc>
                          <a:spcPct val="115000"/>
                        </a:lnSpc>
                        <a:spcBef>
                          <a:spcPts val="0"/>
                        </a:spcBef>
                        <a:spcAft>
                          <a:spcPts val="0"/>
                        </a:spcAft>
                      </a:pPr>
                      <a:r>
                        <a:rPr lang="en-US" sz="700" dirty="0">
                          <a:solidFill>
                            <a:srgbClr val="000000"/>
                          </a:solidFill>
                          <a:effectLst/>
                          <a:latin typeface="Calibri"/>
                          <a:ea typeface="Times New Roman"/>
                          <a:cs typeface="Times New Roman"/>
                        </a:rPr>
                        <a:t>Recalls specific details in a story or drama about characters, settings or events (</a:t>
                      </a:r>
                      <a:r>
                        <a:rPr lang="en-US" sz="700" u="sng" dirty="0">
                          <a:solidFill>
                            <a:srgbClr val="000000"/>
                          </a:solidFill>
                          <a:effectLst/>
                          <a:latin typeface="Calibri"/>
                          <a:ea typeface="Times New Roman"/>
                          <a:cs typeface="Times New Roman"/>
                        </a:rPr>
                        <a:t>read and discussed</a:t>
                      </a:r>
                      <a:r>
                        <a:rPr lang="en-US" sz="700" dirty="0">
                          <a:solidFill>
                            <a:srgbClr val="000000"/>
                          </a:solidFill>
                          <a:effectLst/>
                          <a:latin typeface="Calibri"/>
                          <a:ea typeface="Times New Roman"/>
                          <a:cs typeface="Times New Roman"/>
                        </a:rPr>
                        <a:t> in class).</a:t>
                      </a:r>
                      <a:endParaRPr lang="en-US" sz="700" dirty="0">
                        <a:effectLst/>
                        <a:latin typeface="Calibri"/>
                        <a:ea typeface="Calibri"/>
                        <a:cs typeface="Times New Roman"/>
                      </a:endParaRPr>
                    </a:p>
                  </a:txBody>
                  <a:tcPr marL="34343" marR="34343" marT="0" marB="0">
                    <a:lnL w="28575"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700" dirty="0">
                          <a:solidFill>
                            <a:srgbClr val="000000"/>
                          </a:solidFill>
                          <a:effectLst/>
                          <a:latin typeface="Calibri"/>
                          <a:ea typeface="Times New Roman"/>
                          <a:cs typeface="Times New Roman"/>
                        </a:rPr>
                        <a:t>Define and understand </a:t>
                      </a:r>
                      <a:r>
                        <a:rPr lang="en-US" sz="700" i="1" u="sng" dirty="0">
                          <a:solidFill>
                            <a:srgbClr val="000000"/>
                          </a:solidFill>
                          <a:effectLst/>
                          <a:latin typeface="Calibri"/>
                          <a:ea typeface="Times New Roman"/>
                          <a:cs typeface="Times New Roman"/>
                        </a:rPr>
                        <a:t>Standard Academic Language</a:t>
                      </a:r>
                      <a:r>
                        <a:rPr lang="en-US" sz="700" dirty="0">
                          <a:solidFill>
                            <a:srgbClr val="000000"/>
                          </a:solidFill>
                          <a:effectLst/>
                          <a:latin typeface="Calibri"/>
                          <a:ea typeface="Times New Roman"/>
                          <a:cs typeface="Times New Roman"/>
                        </a:rPr>
                        <a:t>:  literary elements, (characters, setting, plot, events, etc.), compare and contrast, drama, specific details and interactions.</a:t>
                      </a:r>
                      <a:endParaRPr lang="en-US" sz="700" dirty="0">
                        <a:effectLst/>
                        <a:latin typeface="Calibri"/>
                        <a:ea typeface="Calibri"/>
                        <a:cs typeface="Times New Roman"/>
                      </a:endParaRPr>
                    </a:p>
                  </a:txBody>
                  <a:tcPr marL="34343" marR="34343"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700" dirty="0">
                          <a:solidFill>
                            <a:srgbClr val="000000"/>
                          </a:solidFill>
                          <a:effectLst/>
                          <a:latin typeface="Calibri"/>
                          <a:ea typeface="Times New Roman"/>
                          <a:cs typeface="Times New Roman"/>
                        </a:rPr>
                        <a:t>Describe specific details about two or more characters, settings or events in </a:t>
                      </a:r>
                      <a:r>
                        <a:rPr lang="en-US" sz="700" u="sng" dirty="0">
                          <a:solidFill>
                            <a:srgbClr val="000000"/>
                          </a:solidFill>
                          <a:effectLst/>
                          <a:latin typeface="Calibri"/>
                          <a:ea typeface="Times New Roman"/>
                          <a:cs typeface="Times New Roman"/>
                        </a:rPr>
                        <a:t>ONE</a:t>
                      </a:r>
                      <a:r>
                        <a:rPr lang="en-US" sz="700" dirty="0">
                          <a:solidFill>
                            <a:srgbClr val="000000"/>
                          </a:solidFill>
                          <a:effectLst/>
                          <a:latin typeface="Calibri"/>
                          <a:ea typeface="Times New Roman"/>
                          <a:cs typeface="Times New Roman"/>
                        </a:rPr>
                        <a:t> story or drama (</a:t>
                      </a:r>
                      <a:r>
                        <a:rPr lang="en-US" sz="700" u="sng" dirty="0">
                          <a:solidFill>
                            <a:srgbClr val="000000"/>
                          </a:solidFill>
                          <a:effectLst/>
                          <a:latin typeface="Calibri"/>
                          <a:ea typeface="Times New Roman"/>
                          <a:cs typeface="Times New Roman"/>
                        </a:rPr>
                        <a:t>read and discussed</a:t>
                      </a:r>
                      <a:r>
                        <a:rPr lang="en-US" sz="700" dirty="0">
                          <a:solidFill>
                            <a:srgbClr val="000000"/>
                          </a:solidFill>
                          <a:effectLst/>
                          <a:latin typeface="Calibri"/>
                          <a:ea typeface="Times New Roman"/>
                          <a:cs typeface="Times New Roman"/>
                        </a:rPr>
                        <a:t> in class).</a:t>
                      </a:r>
                      <a:endParaRPr lang="en-US" sz="700" dirty="0">
                        <a:effectLst/>
                        <a:latin typeface="Calibri"/>
                        <a:ea typeface="Calibri"/>
                        <a:cs typeface="Times New Roman"/>
                      </a:endParaRPr>
                    </a:p>
                  </a:txBody>
                  <a:tcPr marL="34343" marR="34343"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700" b="1" dirty="0">
                          <a:solidFill>
                            <a:srgbClr val="000000"/>
                          </a:solidFill>
                          <a:effectLst/>
                          <a:latin typeface="Calibri"/>
                          <a:ea typeface="Times New Roman"/>
                          <a:cs typeface="Times New Roman"/>
                        </a:rPr>
                        <a:t>Answer describing who, what, when, where or how questions about two or more characters, settings or events in </a:t>
                      </a:r>
                      <a:r>
                        <a:rPr lang="en-US" sz="700" b="1" u="sng" dirty="0">
                          <a:solidFill>
                            <a:srgbClr val="000000"/>
                          </a:solidFill>
                          <a:effectLst/>
                          <a:latin typeface="Calibri"/>
                          <a:ea typeface="Times New Roman"/>
                          <a:cs typeface="Times New Roman"/>
                        </a:rPr>
                        <a:t>ONE</a:t>
                      </a:r>
                      <a:r>
                        <a:rPr lang="en-US" sz="700" b="1" dirty="0">
                          <a:solidFill>
                            <a:srgbClr val="000000"/>
                          </a:solidFill>
                          <a:effectLst/>
                          <a:latin typeface="Calibri"/>
                          <a:ea typeface="Times New Roman"/>
                          <a:cs typeface="Times New Roman"/>
                        </a:rPr>
                        <a:t> story or drama (</a:t>
                      </a:r>
                      <a:r>
                        <a:rPr lang="en-US" sz="700" b="1" u="sng" dirty="0">
                          <a:solidFill>
                            <a:srgbClr val="000000"/>
                          </a:solidFill>
                          <a:effectLst/>
                          <a:latin typeface="Calibri"/>
                          <a:ea typeface="Times New Roman"/>
                          <a:cs typeface="Times New Roman"/>
                        </a:rPr>
                        <a:t>read and discussed</a:t>
                      </a:r>
                      <a:r>
                        <a:rPr lang="en-US" sz="700" b="1" dirty="0">
                          <a:solidFill>
                            <a:srgbClr val="000000"/>
                          </a:solidFill>
                          <a:effectLst/>
                          <a:latin typeface="Calibri"/>
                          <a:ea typeface="Times New Roman"/>
                          <a:cs typeface="Times New Roman"/>
                        </a:rPr>
                        <a:t> in class).</a:t>
                      </a:r>
                      <a:endParaRPr lang="en-US" sz="700" dirty="0">
                        <a:effectLst/>
                        <a:latin typeface="Calibri"/>
                        <a:ea typeface="Calibri"/>
                        <a:cs typeface="Times New Roman"/>
                      </a:endParaRPr>
                    </a:p>
                  </a:txBody>
                  <a:tcPr marL="34343" marR="34343"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0"/>
                        </a:spcAft>
                      </a:pPr>
                      <a:r>
                        <a:rPr lang="en-US" sz="700" u="sng" dirty="0">
                          <a:solidFill>
                            <a:srgbClr val="000000"/>
                          </a:solidFill>
                          <a:effectLst/>
                          <a:latin typeface="Calibri"/>
                          <a:ea typeface="Times New Roman"/>
                          <a:cs typeface="Times New Roman"/>
                        </a:rPr>
                        <a:t>Concept Development</a:t>
                      </a:r>
                      <a:endParaRPr lang="en-US" sz="700" dirty="0">
                        <a:effectLst/>
                        <a:latin typeface="Calibri"/>
                        <a:ea typeface="Calibri"/>
                        <a:cs typeface="Times New Roman"/>
                      </a:endParaRPr>
                    </a:p>
                    <a:p>
                      <a:pPr marL="0" marR="0" algn="l">
                        <a:lnSpc>
                          <a:spcPct val="115000"/>
                        </a:lnSpc>
                        <a:spcBef>
                          <a:spcPts val="0"/>
                        </a:spcBef>
                        <a:spcAft>
                          <a:spcPts val="0"/>
                        </a:spcAft>
                      </a:pPr>
                      <a:r>
                        <a:rPr lang="en-US" sz="700" dirty="0">
                          <a:solidFill>
                            <a:srgbClr val="000000"/>
                          </a:solidFill>
                          <a:effectLst/>
                          <a:latin typeface="Calibri"/>
                          <a:ea typeface="Times New Roman"/>
                          <a:cs typeface="Times New Roman"/>
                        </a:rPr>
                        <a:t>Understands that characters, settings and events within one story or drama can be compared and contrasted.</a:t>
                      </a:r>
                      <a:endParaRPr lang="en-US" sz="700" dirty="0">
                        <a:effectLst/>
                        <a:latin typeface="Calibri"/>
                        <a:ea typeface="Calibri"/>
                        <a:cs typeface="Times New Roman"/>
                      </a:endParaRPr>
                    </a:p>
                  </a:txBody>
                  <a:tcPr marL="34343" marR="34343"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gn="l">
                        <a:lnSpc>
                          <a:spcPct val="115000"/>
                        </a:lnSpc>
                        <a:spcBef>
                          <a:spcPts val="0"/>
                        </a:spcBef>
                        <a:spcAft>
                          <a:spcPts val="0"/>
                        </a:spcAft>
                      </a:pPr>
                      <a:r>
                        <a:rPr lang="en-US" sz="700" b="1" dirty="0">
                          <a:solidFill>
                            <a:srgbClr val="000000"/>
                          </a:solidFill>
                          <a:effectLst/>
                          <a:latin typeface="Calibri"/>
                          <a:ea typeface="Times New Roman"/>
                          <a:cs typeface="Times New Roman"/>
                        </a:rPr>
                        <a:t>Locates specific descriptive details that compare or contrast setting, events or characters (refer to </a:t>
                      </a:r>
                      <a:r>
                        <a:rPr lang="en-US" sz="700" b="1" u="sng" dirty="0">
                          <a:solidFill>
                            <a:srgbClr val="000000"/>
                          </a:solidFill>
                          <a:effectLst/>
                          <a:latin typeface="Calibri"/>
                          <a:ea typeface="Times New Roman"/>
                          <a:cs typeface="Times New Roman"/>
                        </a:rPr>
                        <a:t>compare and contrast language</a:t>
                      </a:r>
                      <a:r>
                        <a:rPr lang="en-US" sz="700" b="1" dirty="0">
                          <a:solidFill>
                            <a:srgbClr val="000000"/>
                          </a:solidFill>
                          <a:effectLst/>
                          <a:latin typeface="Calibri"/>
                          <a:ea typeface="Times New Roman"/>
                          <a:cs typeface="Times New Roman"/>
                        </a:rPr>
                        <a:t> clues).</a:t>
                      </a:r>
                      <a:endParaRPr lang="en-US" sz="700" dirty="0">
                        <a:effectLst/>
                        <a:latin typeface="Calibri"/>
                        <a:ea typeface="Calibri"/>
                        <a:cs typeface="Times New Roman"/>
                      </a:endParaRPr>
                    </a:p>
                  </a:txBody>
                  <a:tcPr marL="34343" marR="34343"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0"/>
                        </a:spcAft>
                      </a:pPr>
                      <a:r>
                        <a:rPr lang="en-US" sz="700" dirty="0">
                          <a:solidFill>
                            <a:srgbClr val="000000"/>
                          </a:solidFill>
                          <a:effectLst/>
                          <a:latin typeface="Calibri"/>
                          <a:ea typeface="Times New Roman"/>
                          <a:cs typeface="Times New Roman"/>
                        </a:rPr>
                        <a:t>Categorize details that compare and contrast two or more characters, setting or events using a graphic organizer (new text).</a:t>
                      </a:r>
                      <a:endParaRPr lang="en-US" sz="700" dirty="0">
                        <a:effectLst/>
                        <a:latin typeface="Calibri"/>
                        <a:ea typeface="Calibri"/>
                        <a:cs typeface="Times New Roman"/>
                      </a:endParaRPr>
                    </a:p>
                  </a:txBody>
                  <a:tcPr marL="34343" marR="34343"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700" b="1" dirty="0">
                          <a:solidFill>
                            <a:srgbClr val="000000"/>
                          </a:solidFill>
                          <a:effectLst/>
                          <a:latin typeface="Calibri"/>
                          <a:ea typeface="Times New Roman"/>
                          <a:cs typeface="Times New Roman"/>
                        </a:rPr>
                        <a:t>Connect ideas about 2 characters, setting or events.  What details make them similar/different? Explain and support with textual evidence (new text).</a:t>
                      </a:r>
                      <a:endParaRPr lang="en-US" sz="700" dirty="0">
                        <a:effectLst/>
                        <a:latin typeface="Calibri"/>
                        <a:ea typeface="Calibri"/>
                        <a:cs typeface="Times New Roman"/>
                      </a:endParaRPr>
                    </a:p>
                  </a:txBody>
                  <a:tcPr marL="34343" marR="34343"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0"/>
                        </a:spcAft>
                      </a:pPr>
                      <a:r>
                        <a:rPr lang="en-US" sz="700" u="sng" dirty="0">
                          <a:solidFill>
                            <a:srgbClr val="000000"/>
                          </a:solidFill>
                          <a:effectLst/>
                          <a:latin typeface="Calibri"/>
                          <a:ea typeface="Times New Roman"/>
                          <a:cs typeface="Times New Roman"/>
                        </a:rPr>
                        <a:t>RL5.3</a:t>
                      </a:r>
                      <a:r>
                        <a:rPr lang="en-US" sz="700" dirty="0">
                          <a:solidFill>
                            <a:srgbClr val="000000"/>
                          </a:solidFill>
                          <a:effectLst/>
                          <a:latin typeface="Calibri"/>
                          <a:ea typeface="Times New Roman"/>
                          <a:cs typeface="Times New Roman"/>
                        </a:rPr>
                        <a:t> Compare</a:t>
                      </a:r>
                      <a:r>
                        <a:rPr lang="en-US" sz="700" dirty="0">
                          <a:solidFill>
                            <a:srgbClr val="000000"/>
                          </a:solidFill>
                          <a:effectLst/>
                          <a:latin typeface="Calibri"/>
                          <a:ea typeface="Calibri"/>
                          <a:cs typeface="Times New Roman"/>
                        </a:rPr>
                        <a:t> and contrast two or more characters, settings, or events in a story or drama, drawing on specific details in the text (e.g., how characters interact).</a:t>
                      </a:r>
                      <a:endParaRPr lang="en-US" sz="700" dirty="0">
                        <a:effectLst/>
                        <a:latin typeface="Calibri"/>
                        <a:ea typeface="Calibri"/>
                        <a:cs typeface="Times New Roman"/>
                      </a:endParaRPr>
                    </a:p>
                  </a:txBody>
                  <a:tcPr marL="34343" marR="34343" marT="0" marB="0">
                    <a:lnL w="12700" cap="flat" cmpd="sng" algn="ctr">
                      <a:solidFill>
                        <a:srgbClr val="A6A6A6"/>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D9D9D9"/>
                    </a:solidFill>
                  </a:tcPr>
                </a:tc>
              </a:tr>
            </a:tbl>
          </a:graphicData>
        </a:graphic>
      </p:graphicFrame>
    </p:spTree>
    <p:extLst>
      <p:ext uri="{BB962C8B-B14F-4D97-AF65-F5344CB8AC3E}">
        <p14:creationId xmlns:p14="http://schemas.microsoft.com/office/powerpoint/2010/main" val="41732993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8</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71718969"/>
              </p:ext>
            </p:extLst>
          </p:nvPr>
        </p:nvGraphicFramePr>
        <p:xfrm>
          <a:off x="329893" y="1624569"/>
          <a:ext cx="7205663" cy="1415434"/>
        </p:xfrm>
        <a:graphic>
          <a:graphicData uri="http://schemas.openxmlformats.org/drawingml/2006/table">
            <a:tbl>
              <a:tblPr/>
              <a:tblGrid>
                <a:gridCol w="1024155"/>
                <a:gridCol w="1060732"/>
                <a:gridCol w="1097309"/>
                <a:gridCol w="1060732"/>
                <a:gridCol w="877847"/>
                <a:gridCol w="986882"/>
                <a:gridCol w="1098006"/>
              </a:tblGrid>
              <a:tr h="146885">
                <a:tc gridSpan="6">
                  <a:txBody>
                    <a:bodyPr/>
                    <a:lstStyle/>
                    <a:p>
                      <a:pPr marL="0" marR="0" algn="ctr">
                        <a:lnSpc>
                          <a:spcPct val="115000"/>
                        </a:lnSpc>
                        <a:spcBef>
                          <a:spcPts val="0"/>
                        </a:spcBef>
                        <a:spcAft>
                          <a:spcPts val="0"/>
                        </a:spcAft>
                      </a:pPr>
                      <a:endParaRPr lang="en-US" sz="800" dirty="0">
                        <a:latin typeface="Calibri"/>
                        <a:ea typeface="Calibri"/>
                        <a:cs typeface="Times New Roman"/>
                      </a:endParaRPr>
                    </a:p>
                  </a:txBody>
                  <a:tcPr marL="33724" marR="33724" marT="0" marB="0">
                    <a:lnL w="28575" cap="flat" cmpd="sng" algn="ctr">
                      <a:solidFill>
                        <a:srgbClr val="000000"/>
                      </a:solidFill>
                      <a:prstDash val="solid"/>
                      <a:round/>
                      <a:headEnd type="none" w="med" len="med"/>
                      <a:tailEnd type="none" w="med" len="med"/>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800" b="1" dirty="0">
                          <a:latin typeface="Calibri"/>
                          <a:ea typeface="Times New Roman"/>
                          <a:cs typeface="Times New Roman"/>
                        </a:rPr>
                        <a:t>End Goal</a:t>
                      </a:r>
                      <a:endParaRPr lang="en-US" sz="800" dirty="0">
                        <a:latin typeface="Calibri"/>
                        <a:ea typeface="Calibri"/>
                        <a:cs typeface="Times New Roman"/>
                      </a:endParaRPr>
                    </a:p>
                  </a:txBody>
                  <a:tcPr marL="33724" marR="33724" marT="0" marB="0" anchor="ctr">
                    <a:lnL>
                      <a:noFill/>
                    </a:lnL>
                    <a:lnR w="28575"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D9D9D9"/>
                    </a:solidFill>
                  </a:tcPr>
                </a:tc>
              </a:tr>
              <a:tr h="146885">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DOK 1 - K</a:t>
                      </a:r>
                      <a:r>
                        <a:rPr lang="en-US" sz="800" dirty="0">
                          <a:solidFill>
                            <a:srgbClr val="000000"/>
                          </a:solidFill>
                          <a:latin typeface="Calibri"/>
                          <a:ea typeface="Times New Roman"/>
                          <a:cs typeface="Times New Roman"/>
                        </a:rPr>
                        <a:t>a</a:t>
                      </a:r>
                      <a:endParaRPr lang="en-US" sz="800" dirty="0">
                        <a:latin typeface="Calibri"/>
                        <a:ea typeface="Calibri"/>
                        <a:cs typeface="Times New Roman"/>
                      </a:endParaRPr>
                    </a:p>
                  </a:txBody>
                  <a:tcPr marL="33724" marR="33724" marT="0" marB="0" anchor="ctr">
                    <a:lnL w="28575"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DOK 1 - K</a:t>
                      </a:r>
                      <a:r>
                        <a:rPr lang="en-US" sz="800" dirty="0">
                          <a:solidFill>
                            <a:srgbClr val="000000"/>
                          </a:solidFill>
                          <a:latin typeface="Calibri"/>
                          <a:ea typeface="Times New Roman"/>
                          <a:cs typeface="Times New Roman"/>
                        </a:rPr>
                        <a:t>c</a:t>
                      </a:r>
                      <a:endParaRPr lang="en-US" sz="800" dirty="0">
                        <a:latin typeface="Calibri"/>
                        <a:ea typeface="Calibri"/>
                        <a:cs typeface="Times New Roman"/>
                      </a:endParaRPr>
                    </a:p>
                  </a:txBody>
                  <a:tcPr marL="33724" marR="3372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DOK 1 - Cf</a:t>
                      </a:r>
                      <a:endParaRPr lang="en-US" sz="800" dirty="0">
                        <a:latin typeface="Calibri"/>
                        <a:ea typeface="Calibri"/>
                        <a:cs typeface="Times New Roman"/>
                      </a:endParaRPr>
                    </a:p>
                  </a:txBody>
                  <a:tcPr marL="33724" marR="3372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DOK 2 - Ch</a:t>
                      </a:r>
                      <a:endParaRPr lang="en-US" sz="800" dirty="0">
                        <a:latin typeface="Calibri"/>
                        <a:ea typeface="Calibri"/>
                        <a:cs typeface="Times New Roman"/>
                      </a:endParaRPr>
                    </a:p>
                  </a:txBody>
                  <a:tcPr marL="33724" marR="3372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DOK 2 - C</a:t>
                      </a:r>
                      <a:r>
                        <a:rPr lang="en-US" sz="800" dirty="0">
                          <a:solidFill>
                            <a:srgbClr val="000000"/>
                          </a:solidFill>
                          <a:latin typeface="Calibri"/>
                          <a:ea typeface="Times New Roman"/>
                          <a:cs typeface="Times New Roman"/>
                        </a:rPr>
                        <a:t>j</a:t>
                      </a:r>
                      <a:endParaRPr lang="en-US" sz="800" dirty="0">
                        <a:latin typeface="Calibri"/>
                        <a:ea typeface="Calibri"/>
                        <a:cs typeface="Times New Roman"/>
                      </a:endParaRPr>
                    </a:p>
                  </a:txBody>
                  <a:tcPr marL="33724" marR="3372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DOK 2 - C</a:t>
                      </a:r>
                      <a:r>
                        <a:rPr lang="en-US" sz="800" dirty="0">
                          <a:solidFill>
                            <a:srgbClr val="000000"/>
                          </a:solidFill>
                          <a:latin typeface="Calibri"/>
                          <a:ea typeface="Times New Roman"/>
                          <a:cs typeface="Times New Roman"/>
                        </a:rPr>
                        <a:t>l</a:t>
                      </a:r>
                      <a:endParaRPr lang="en-US" sz="800" dirty="0">
                        <a:latin typeface="Calibri"/>
                        <a:ea typeface="Calibri"/>
                        <a:cs typeface="Times New Roman"/>
                      </a:endParaRPr>
                    </a:p>
                  </a:txBody>
                  <a:tcPr marL="33724" marR="3372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Standard</a:t>
                      </a:r>
                      <a:endParaRPr lang="en-US" sz="800" dirty="0">
                        <a:latin typeface="Calibri"/>
                        <a:ea typeface="Calibri"/>
                        <a:cs typeface="Times New Roman"/>
                      </a:endParaRPr>
                    </a:p>
                  </a:txBody>
                  <a:tcPr marL="33724" marR="33724" marT="0" marB="0" anchor="ctr">
                    <a:lnL w="12700" cap="flat" cmpd="sng" algn="ctr">
                      <a:solidFill>
                        <a:srgbClr val="A6A6A6"/>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BFBFBF"/>
                    </a:solidFill>
                  </a:tcPr>
                </a:tc>
              </a:tr>
              <a:tr h="1028192">
                <a:tc>
                  <a:txBody>
                    <a:bodyPr/>
                    <a:lstStyle/>
                    <a:p>
                      <a:pPr marL="0" marR="0">
                        <a:lnSpc>
                          <a:spcPct val="115000"/>
                        </a:lnSpc>
                        <a:spcBef>
                          <a:spcPts val="0"/>
                        </a:spcBef>
                        <a:spcAft>
                          <a:spcPts val="0"/>
                        </a:spcAft>
                      </a:pPr>
                      <a:r>
                        <a:rPr lang="en-US" sz="800" dirty="0">
                          <a:solidFill>
                            <a:srgbClr val="000000"/>
                          </a:solidFill>
                          <a:latin typeface="Calibri"/>
                          <a:ea typeface="Times New Roman"/>
                          <a:cs typeface="Times New Roman"/>
                        </a:rPr>
                        <a:t>Locate basic information in the text regarding events and specific details (read and discussed in class).</a:t>
                      </a:r>
                      <a:endParaRPr lang="en-US" sz="800" dirty="0">
                        <a:latin typeface="Calibri"/>
                        <a:ea typeface="Calibri"/>
                        <a:cs typeface="Times New Roman"/>
                      </a:endParaRPr>
                    </a:p>
                  </a:txBody>
                  <a:tcPr marL="33724" marR="33724" marT="0" marB="0">
                    <a:lnL w="28575"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dirty="0">
                          <a:solidFill>
                            <a:srgbClr val="000000"/>
                          </a:solidFill>
                          <a:latin typeface="Calibri"/>
                          <a:ea typeface="Times New Roman"/>
                          <a:cs typeface="Times New Roman"/>
                        </a:rPr>
                        <a:t>Define (understand the meaning of…) terms: quote accurately, and drawing inferences.</a:t>
                      </a:r>
                      <a:endParaRPr lang="en-US" sz="800" dirty="0">
                        <a:latin typeface="Calibri"/>
                        <a:ea typeface="Calibri"/>
                        <a:cs typeface="Times New Roman"/>
                      </a:endParaRPr>
                    </a:p>
                  </a:txBody>
                  <a:tcPr marL="33724" marR="33724"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dirty="0">
                          <a:solidFill>
                            <a:srgbClr val="000000"/>
                          </a:solidFill>
                          <a:latin typeface="Calibri"/>
                          <a:ea typeface="Times New Roman"/>
                          <a:cs typeface="Times New Roman"/>
                        </a:rPr>
                        <a:t>Answer who, what, when, where and how questions when explaining what the text says explicitly or drawing basic inferences</a:t>
                      </a:r>
                      <a:r>
                        <a:rPr lang="en-US" sz="800" dirty="0" smtClean="0">
                          <a:solidFill>
                            <a:srgbClr val="000000"/>
                          </a:solidFill>
                          <a:latin typeface="Calibri"/>
                          <a:ea typeface="Times New Roman"/>
                          <a:cs typeface="Times New Roman"/>
                        </a:rPr>
                        <a:t>.</a:t>
                      </a:r>
                    </a:p>
                    <a:p>
                      <a:pPr marL="0" marR="0">
                        <a:lnSpc>
                          <a:spcPct val="115000"/>
                        </a:lnSpc>
                        <a:spcBef>
                          <a:spcPts val="0"/>
                        </a:spcBef>
                        <a:spcAft>
                          <a:spcPts val="0"/>
                        </a:spcAft>
                      </a:pPr>
                      <a:r>
                        <a:rPr lang="en-US" sz="800" dirty="0" smtClean="0">
                          <a:solidFill>
                            <a:srgbClr val="000000"/>
                          </a:solidFill>
                          <a:latin typeface="Calibri"/>
                          <a:ea typeface="Calibri"/>
                          <a:cs typeface="Times New Roman"/>
                        </a:rPr>
                        <a:t>NOT ASSESSED</a:t>
                      </a:r>
                      <a:endParaRPr lang="en-US" sz="800" dirty="0">
                        <a:latin typeface="Calibri"/>
                        <a:ea typeface="Calibri"/>
                        <a:cs typeface="Times New Roman"/>
                      </a:endParaRPr>
                    </a:p>
                  </a:txBody>
                  <a:tcPr marL="33724" marR="33724"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nSpc>
                          <a:spcPct val="115000"/>
                        </a:lnSpc>
                        <a:spcBef>
                          <a:spcPts val="0"/>
                        </a:spcBef>
                        <a:spcAft>
                          <a:spcPts val="1200"/>
                        </a:spcAft>
                      </a:pPr>
                      <a:r>
                        <a:rPr lang="en-US" sz="800" dirty="0">
                          <a:solidFill>
                            <a:srgbClr val="000000"/>
                          </a:solidFill>
                          <a:latin typeface="Calibri"/>
                          <a:ea typeface="Times New Roman"/>
                          <a:cs typeface="Times New Roman"/>
                        </a:rPr>
                        <a:t>Explain the connection between using text as evidence to explain or draw inferences (concept development).</a:t>
                      </a:r>
                      <a:endParaRPr lang="en-US" sz="800" dirty="0">
                        <a:latin typeface="Calibri"/>
                        <a:ea typeface="Calibri"/>
                        <a:cs typeface="Times New Roman"/>
                      </a:endParaRPr>
                    </a:p>
                  </a:txBody>
                  <a:tcPr marL="33724" marR="33724"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dirty="0">
                          <a:solidFill>
                            <a:srgbClr val="000000"/>
                          </a:solidFill>
                          <a:latin typeface="Calibri"/>
                          <a:ea typeface="Times New Roman"/>
                          <a:cs typeface="Times New Roman"/>
                        </a:rPr>
                        <a:t>Quotes specific parts of the text when answering questions about the text</a:t>
                      </a:r>
                      <a:r>
                        <a:rPr lang="en-US" sz="800" dirty="0" smtClean="0">
                          <a:solidFill>
                            <a:srgbClr val="000000"/>
                          </a:solidFill>
                          <a:latin typeface="Calibri"/>
                          <a:ea typeface="Times New Roman"/>
                          <a:cs typeface="Times New Roman"/>
                        </a:rPr>
                        <a:t>.</a:t>
                      </a:r>
                      <a:endParaRPr lang="en-US" sz="800" dirty="0">
                        <a:latin typeface="Calibri"/>
                        <a:ea typeface="Calibri"/>
                        <a:cs typeface="Times New Roman"/>
                      </a:endParaRPr>
                    </a:p>
                  </a:txBody>
                  <a:tcPr marL="33724" marR="33724"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nSpc>
                          <a:spcPct val="115000"/>
                        </a:lnSpc>
                        <a:spcBef>
                          <a:spcPts val="0"/>
                        </a:spcBef>
                        <a:spcAft>
                          <a:spcPts val="1200"/>
                        </a:spcAft>
                      </a:pPr>
                      <a:r>
                        <a:rPr lang="en-US" sz="800" dirty="0">
                          <a:solidFill>
                            <a:srgbClr val="000000"/>
                          </a:solidFill>
                          <a:latin typeface="Calibri"/>
                          <a:ea typeface="Times New Roman"/>
                          <a:cs typeface="Times New Roman"/>
                        </a:rPr>
                        <a:t>Quote accurately from the text when explaining what the text says to support answers or inferences.</a:t>
                      </a:r>
                      <a:endParaRPr lang="en-US" sz="800" dirty="0">
                        <a:latin typeface="Calibri"/>
                        <a:ea typeface="Calibri"/>
                        <a:cs typeface="Times New Roman"/>
                      </a:endParaRPr>
                    </a:p>
                  </a:txBody>
                  <a:tcPr marL="33724" marR="33724"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nSpc>
                          <a:spcPct val="115000"/>
                        </a:lnSpc>
                        <a:spcBef>
                          <a:spcPts val="0"/>
                        </a:spcBef>
                        <a:spcAft>
                          <a:spcPts val="1200"/>
                        </a:spcAft>
                      </a:pPr>
                      <a:r>
                        <a:rPr lang="en-US" sz="800" b="1" u="sng" baseline="0" dirty="0" smtClean="0">
                          <a:solidFill>
                            <a:schemeClr val="tx1"/>
                          </a:solidFill>
                          <a:latin typeface="Calibri"/>
                          <a:ea typeface="Times New Roman"/>
                          <a:cs typeface="Times New Roman"/>
                        </a:rPr>
                        <a:t>RI.5.1</a:t>
                      </a:r>
                      <a:r>
                        <a:rPr lang="en-US" sz="800" b="1" baseline="0" dirty="0" smtClean="0">
                          <a:solidFill>
                            <a:schemeClr val="tx1"/>
                          </a:solidFill>
                          <a:latin typeface="Calibri"/>
                          <a:ea typeface="Times New Roman"/>
                          <a:cs typeface="Times New Roman"/>
                        </a:rPr>
                        <a:t> </a:t>
                      </a:r>
                      <a:r>
                        <a:rPr lang="en-US" sz="800" dirty="0" smtClean="0">
                          <a:solidFill>
                            <a:srgbClr val="000000"/>
                          </a:solidFill>
                          <a:latin typeface="Calibri"/>
                          <a:ea typeface="Times New Roman"/>
                          <a:cs typeface="Times New Roman"/>
                        </a:rPr>
                        <a:t>  </a:t>
                      </a:r>
                      <a:r>
                        <a:rPr lang="en-US" sz="800" dirty="0">
                          <a:solidFill>
                            <a:srgbClr val="000000"/>
                          </a:solidFill>
                          <a:latin typeface="Calibri"/>
                          <a:ea typeface="Calibri"/>
                          <a:cs typeface="Helvetica"/>
                        </a:rPr>
                        <a:t>Quote accurately from a text when explaining what the text says explicitly and when drawing inferences from the text.</a:t>
                      </a:r>
                      <a:endParaRPr lang="en-US" sz="800" dirty="0">
                        <a:latin typeface="Calibri"/>
                        <a:ea typeface="Calibri"/>
                        <a:cs typeface="Times New Roman"/>
                      </a:endParaRPr>
                    </a:p>
                  </a:txBody>
                  <a:tcPr marL="33724" marR="33724" marT="0" marB="0">
                    <a:lnL w="12700" cap="flat" cmpd="sng" algn="ctr">
                      <a:solidFill>
                        <a:srgbClr val="A6A6A6"/>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960893299"/>
              </p:ext>
            </p:extLst>
          </p:nvPr>
        </p:nvGraphicFramePr>
        <p:xfrm>
          <a:off x="329894" y="3380797"/>
          <a:ext cx="7213907" cy="1551371"/>
        </p:xfrm>
        <a:graphic>
          <a:graphicData uri="http://schemas.openxmlformats.org/drawingml/2006/table">
            <a:tbl>
              <a:tblPr/>
              <a:tblGrid>
                <a:gridCol w="1000973"/>
                <a:gridCol w="966458"/>
                <a:gridCol w="793874"/>
                <a:gridCol w="897425"/>
                <a:gridCol w="759358"/>
                <a:gridCol w="793874"/>
                <a:gridCol w="884119"/>
                <a:gridCol w="1117826"/>
              </a:tblGrid>
              <a:tr h="148913">
                <a:tc gridSpan="7">
                  <a:txBody>
                    <a:bodyPr/>
                    <a:lstStyle/>
                    <a:p>
                      <a:pPr marL="0" marR="0" algn="ctr">
                        <a:lnSpc>
                          <a:spcPct val="115000"/>
                        </a:lnSpc>
                        <a:spcBef>
                          <a:spcPts val="0"/>
                        </a:spcBef>
                        <a:spcAft>
                          <a:spcPts val="0"/>
                        </a:spcAft>
                      </a:pPr>
                      <a:endParaRPr lang="en-US" sz="800" dirty="0">
                        <a:latin typeface="Calibri"/>
                        <a:ea typeface="Calibri"/>
                        <a:cs typeface="Times New Roman"/>
                      </a:endParaRPr>
                    </a:p>
                  </a:txBody>
                  <a:tcPr marL="32885" marR="32885" marT="0" marB="0" anchor="ctr">
                    <a:lnL w="28575" cap="flat" cmpd="sng" algn="ctr">
                      <a:solidFill>
                        <a:srgbClr val="000000"/>
                      </a:solidFill>
                      <a:prstDash val="solid"/>
                      <a:round/>
                      <a:headEnd type="none" w="med" len="med"/>
                      <a:tailEnd type="none" w="med" len="med"/>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800" b="1" dirty="0">
                          <a:latin typeface="Calibri"/>
                          <a:ea typeface="Times New Roman"/>
                          <a:cs typeface="Times New Roman"/>
                        </a:rPr>
                        <a:t>End Goal</a:t>
                      </a:r>
                      <a:endParaRPr lang="en-US" sz="800" dirty="0">
                        <a:latin typeface="Calibri"/>
                        <a:ea typeface="Calibri"/>
                        <a:cs typeface="Times New Roman"/>
                      </a:endParaRPr>
                    </a:p>
                  </a:txBody>
                  <a:tcPr marL="32885" marR="32885" marT="0" marB="0" anchor="ctr">
                    <a:lnL>
                      <a:noFill/>
                    </a:lnL>
                    <a:lnR w="28575"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D9D9D9"/>
                    </a:solidFill>
                  </a:tcPr>
                </a:tc>
              </a:tr>
              <a:tr h="146885">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K</a:t>
                      </a:r>
                      <a:r>
                        <a:rPr lang="en-US" sz="800" dirty="0">
                          <a:solidFill>
                            <a:srgbClr val="000000"/>
                          </a:solidFill>
                          <a:latin typeface="Calibri"/>
                          <a:ea typeface="Times New Roman"/>
                          <a:cs typeface="Times New Roman"/>
                        </a:rPr>
                        <a:t>a</a:t>
                      </a:r>
                      <a:endParaRPr lang="en-US" sz="800" dirty="0">
                        <a:latin typeface="Calibri"/>
                        <a:ea typeface="Calibri"/>
                        <a:cs typeface="Times New Roman"/>
                      </a:endParaRPr>
                    </a:p>
                  </a:txBody>
                  <a:tcPr marL="32885" marR="32885" marT="0" marB="0" anchor="ctr">
                    <a:lnL w="28575"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K</a:t>
                      </a:r>
                      <a:r>
                        <a:rPr lang="en-US" sz="800" dirty="0">
                          <a:solidFill>
                            <a:srgbClr val="000000"/>
                          </a:solidFill>
                          <a:latin typeface="Calibri"/>
                          <a:ea typeface="Times New Roman"/>
                          <a:cs typeface="Times New Roman"/>
                        </a:rPr>
                        <a:t>c</a:t>
                      </a:r>
                      <a:endParaRPr lang="en-US" sz="800" dirty="0">
                        <a:latin typeface="Calibri"/>
                        <a:ea typeface="Calibri"/>
                        <a:cs typeface="Times New Roman"/>
                      </a:endParaRPr>
                    </a:p>
                  </a:txBody>
                  <a:tcPr marL="32885" marR="32885"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DOK 1 - Cf</a:t>
                      </a:r>
                      <a:endParaRPr lang="en-US" sz="800" dirty="0">
                        <a:latin typeface="Calibri"/>
                        <a:ea typeface="Calibri"/>
                        <a:cs typeface="Times New Roman"/>
                      </a:endParaRPr>
                    </a:p>
                  </a:txBody>
                  <a:tcPr marL="32885" marR="32885"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DOK 2 - Ch</a:t>
                      </a:r>
                      <a:endParaRPr lang="en-US" sz="800" dirty="0">
                        <a:latin typeface="Calibri"/>
                        <a:ea typeface="Calibri"/>
                        <a:cs typeface="Times New Roman"/>
                      </a:endParaRPr>
                    </a:p>
                  </a:txBody>
                  <a:tcPr marL="32885" marR="32885"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DOK 2 - C</a:t>
                      </a:r>
                      <a:r>
                        <a:rPr lang="en-US" sz="800" dirty="0">
                          <a:solidFill>
                            <a:srgbClr val="000000"/>
                          </a:solidFill>
                          <a:latin typeface="Calibri"/>
                          <a:ea typeface="Times New Roman"/>
                          <a:cs typeface="Times New Roman"/>
                        </a:rPr>
                        <a:t>i</a:t>
                      </a:r>
                      <a:endParaRPr lang="en-US" sz="800" dirty="0">
                        <a:latin typeface="Calibri"/>
                        <a:ea typeface="Calibri"/>
                        <a:cs typeface="Times New Roman"/>
                      </a:endParaRPr>
                    </a:p>
                  </a:txBody>
                  <a:tcPr marL="32885" marR="32885"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DOK 2 - C</a:t>
                      </a:r>
                      <a:r>
                        <a:rPr lang="en-US" sz="800" dirty="0">
                          <a:solidFill>
                            <a:srgbClr val="000000"/>
                          </a:solidFill>
                          <a:latin typeface="Calibri"/>
                          <a:ea typeface="Times New Roman"/>
                          <a:cs typeface="Times New Roman"/>
                        </a:rPr>
                        <a:t>k</a:t>
                      </a:r>
                      <a:endParaRPr lang="en-US" sz="800" dirty="0">
                        <a:latin typeface="Calibri"/>
                        <a:ea typeface="Calibri"/>
                        <a:cs typeface="Times New Roman"/>
                      </a:endParaRPr>
                    </a:p>
                  </a:txBody>
                  <a:tcPr marL="32885" marR="32885"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DOK 2 - C</a:t>
                      </a:r>
                      <a:r>
                        <a:rPr lang="en-US" sz="800" dirty="0">
                          <a:solidFill>
                            <a:srgbClr val="000000"/>
                          </a:solidFill>
                          <a:latin typeface="Calibri"/>
                          <a:ea typeface="Times New Roman"/>
                          <a:cs typeface="Times New Roman"/>
                        </a:rPr>
                        <a:t>l</a:t>
                      </a:r>
                      <a:endParaRPr lang="en-US" sz="800" dirty="0">
                        <a:latin typeface="Calibri"/>
                        <a:ea typeface="Calibri"/>
                        <a:cs typeface="Times New Roman"/>
                      </a:endParaRPr>
                    </a:p>
                  </a:txBody>
                  <a:tcPr marL="32885" marR="32885"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Standard</a:t>
                      </a:r>
                      <a:endParaRPr lang="en-US" sz="800" dirty="0">
                        <a:latin typeface="Calibri"/>
                        <a:ea typeface="Calibri"/>
                        <a:cs typeface="Times New Roman"/>
                      </a:endParaRPr>
                    </a:p>
                  </a:txBody>
                  <a:tcPr marL="32885" marR="32885" marT="0" marB="0" anchor="ctr">
                    <a:lnL w="12700" cap="flat" cmpd="sng" algn="ctr">
                      <a:solidFill>
                        <a:srgbClr val="A6A6A6"/>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BFBFBF"/>
                    </a:solidFill>
                  </a:tcPr>
                </a:tc>
              </a:tr>
              <a:tr h="1255573">
                <a:tc>
                  <a:txBody>
                    <a:bodyPr/>
                    <a:lstStyle/>
                    <a:p>
                      <a:pPr marL="0" marR="0" algn="l">
                        <a:lnSpc>
                          <a:spcPct val="115000"/>
                        </a:lnSpc>
                        <a:spcBef>
                          <a:spcPts val="0"/>
                        </a:spcBef>
                        <a:spcAft>
                          <a:spcPts val="0"/>
                        </a:spcAft>
                      </a:pPr>
                      <a:r>
                        <a:rPr lang="en-US" sz="800" dirty="0">
                          <a:solidFill>
                            <a:srgbClr val="000000"/>
                          </a:solidFill>
                          <a:latin typeface="Calibri"/>
                          <a:ea typeface="Times New Roman"/>
                          <a:cs typeface="Times New Roman"/>
                        </a:rPr>
                        <a:t>Locate basic information in the text regarding key details.</a:t>
                      </a:r>
                      <a:endParaRPr lang="en-US" sz="800" dirty="0">
                        <a:latin typeface="Calibri"/>
                        <a:ea typeface="Calibri"/>
                        <a:cs typeface="Times New Roman"/>
                      </a:endParaRPr>
                    </a:p>
                  </a:txBody>
                  <a:tcPr marL="32885" marR="32885" marT="0" marB="0">
                    <a:lnL w="28575"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800" dirty="0">
                          <a:solidFill>
                            <a:srgbClr val="000000"/>
                          </a:solidFill>
                          <a:latin typeface="Calibri"/>
                          <a:ea typeface="Times New Roman"/>
                          <a:cs typeface="Times New Roman"/>
                        </a:rPr>
                        <a:t>Define: main idea, summarize, supporting and key details.</a:t>
                      </a:r>
                      <a:endParaRPr lang="en-US" sz="800" dirty="0">
                        <a:latin typeface="Calibri"/>
                        <a:ea typeface="Calibri"/>
                        <a:cs typeface="Times New Roman"/>
                      </a:endParaRPr>
                    </a:p>
                  </a:txBody>
                  <a:tcPr marL="32885" marR="32885"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800" dirty="0">
                          <a:solidFill>
                            <a:srgbClr val="000000"/>
                          </a:solidFill>
                          <a:latin typeface="Calibri"/>
                          <a:ea typeface="Times New Roman"/>
                          <a:cs typeface="Times New Roman"/>
                        </a:rPr>
                        <a:t>Answer who, what, when, where and how questions about key details.</a:t>
                      </a:r>
                      <a:endParaRPr lang="en-US" sz="800" dirty="0">
                        <a:latin typeface="Calibri"/>
                        <a:ea typeface="Calibri"/>
                        <a:cs typeface="Times New Roman"/>
                      </a:endParaRPr>
                    </a:p>
                  </a:txBody>
                  <a:tcPr marL="32885" marR="32885"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en-US" sz="800" dirty="0">
                          <a:solidFill>
                            <a:srgbClr val="000000"/>
                          </a:solidFill>
                          <a:latin typeface="Calibri"/>
                          <a:ea typeface="Times New Roman"/>
                          <a:cs typeface="Times New Roman"/>
                        </a:rPr>
                        <a:t>Explain how key details are a clue to the main idea(s) of a text (concept development).</a:t>
                      </a:r>
                      <a:endParaRPr lang="en-US" sz="800" dirty="0">
                        <a:latin typeface="Calibri"/>
                        <a:ea typeface="Calibri"/>
                        <a:cs typeface="Times New Roman"/>
                      </a:endParaRPr>
                    </a:p>
                  </a:txBody>
                  <a:tcPr marL="32885" marR="32885"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800" dirty="0">
                          <a:solidFill>
                            <a:srgbClr val="000000"/>
                          </a:solidFill>
                          <a:latin typeface="Calibri"/>
                          <a:ea typeface="Times New Roman"/>
                          <a:cs typeface="Times New Roman"/>
                        </a:rPr>
                        <a:t>Summarize the key details of a text.</a:t>
                      </a:r>
                      <a:endParaRPr lang="en-US" sz="800" dirty="0">
                        <a:latin typeface="Calibri"/>
                        <a:ea typeface="Calibri"/>
                        <a:cs typeface="Times New Roman"/>
                      </a:endParaRPr>
                    </a:p>
                  </a:txBody>
                  <a:tcPr marL="32885" marR="32885"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1200"/>
                        </a:spcAft>
                      </a:pPr>
                      <a:r>
                        <a:rPr lang="en-US" sz="800" dirty="0">
                          <a:solidFill>
                            <a:srgbClr val="000000"/>
                          </a:solidFill>
                          <a:latin typeface="Calibri"/>
                          <a:ea typeface="Times New Roman"/>
                          <a:cs typeface="Times New Roman"/>
                        </a:rPr>
                        <a:t>Identify two main ideas in a text.</a:t>
                      </a:r>
                      <a:endParaRPr lang="en-US" sz="800" dirty="0">
                        <a:latin typeface="Calibri"/>
                        <a:ea typeface="Calibri"/>
                        <a:cs typeface="Times New Roman"/>
                      </a:endParaRPr>
                    </a:p>
                  </a:txBody>
                  <a:tcPr marL="32885" marR="32885"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0"/>
                        </a:spcAft>
                      </a:pPr>
                      <a:r>
                        <a:rPr lang="en-US" sz="800" dirty="0">
                          <a:solidFill>
                            <a:srgbClr val="000000"/>
                          </a:solidFill>
                          <a:latin typeface="Calibri"/>
                          <a:ea typeface="Times New Roman"/>
                          <a:cs typeface="Times New Roman"/>
                        </a:rPr>
                        <a:t>Locate and give examples of key details that support the identified two main ideas in a text.</a:t>
                      </a:r>
                      <a:endParaRPr lang="en-US" sz="800" dirty="0">
                        <a:latin typeface="Calibri"/>
                        <a:ea typeface="Calibri"/>
                        <a:cs typeface="Times New Roman"/>
                      </a:endParaRPr>
                    </a:p>
                  </a:txBody>
                  <a:tcPr marL="32885" marR="32885"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0"/>
                        </a:spcAft>
                      </a:pPr>
                      <a:r>
                        <a:rPr lang="en-US" sz="800" b="1" u="sng" dirty="0">
                          <a:latin typeface="Calibri"/>
                          <a:ea typeface="Times New Roman"/>
                          <a:cs typeface="Times New Roman"/>
                        </a:rPr>
                        <a:t>RI5.2</a:t>
                      </a:r>
                      <a:r>
                        <a:rPr lang="en-US" sz="800" dirty="0">
                          <a:latin typeface="Calibri"/>
                          <a:ea typeface="Times New Roman"/>
                          <a:cs typeface="Times New Roman"/>
                        </a:rPr>
                        <a:t> </a:t>
                      </a:r>
                      <a:r>
                        <a:rPr lang="en-US" sz="800" dirty="0">
                          <a:latin typeface="Calibri"/>
                          <a:ea typeface="Calibri"/>
                          <a:cs typeface="Times New Roman"/>
                        </a:rPr>
                        <a:t>Determine two or more main ideas of a text and explain how they are supported by key details; summarize the text</a:t>
                      </a:r>
                      <a:r>
                        <a:rPr lang="en-US" sz="800" b="1" dirty="0">
                          <a:solidFill>
                            <a:srgbClr val="3B3B3A"/>
                          </a:solidFill>
                          <a:latin typeface="Calibri"/>
                          <a:ea typeface="Calibri"/>
                          <a:cs typeface="Times New Roman"/>
                        </a:rPr>
                        <a:t>.</a:t>
                      </a:r>
                      <a:endParaRPr lang="en-US" sz="800" dirty="0">
                        <a:latin typeface="Calibri"/>
                        <a:ea typeface="Calibri"/>
                        <a:cs typeface="Times New Roman"/>
                      </a:endParaRPr>
                    </a:p>
                  </a:txBody>
                  <a:tcPr marL="32885" marR="32885" marT="0" marB="0">
                    <a:lnL w="12700" cap="flat" cmpd="sng" algn="ctr">
                      <a:solidFill>
                        <a:srgbClr val="A6A6A6"/>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2126860615"/>
              </p:ext>
            </p:extLst>
          </p:nvPr>
        </p:nvGraphicFramePr>
        <p:xfrm>
          <a:off x="323850" y="5466565"/>
          <a:ext cx="7279411" cy="2350153"/>
        </p:xfrm>
        <a:graphic>
          <a:graphicData uri="http://schemas.openxmlformats.org/drawingml/2006/table">
            <a:tbl>
              <a:tblPr/>
              <a:tblGrid>
                <a:gridCol w="697322"/>
                <a:gridCol w="597704"/>
                <a:gridCol w="763734"/>
                <a:gridCol w="730528"/>
                <a:gridCol w="730528"/>
                <a:gridCol w="630911"/>
                <a:gridCol w="597704"/>
                <a:gridCol w="664117"/>
                <a:gridCol w="837482"/>
                <a:gridCol w="1029381"/>
              </a:tblGrid>
              <a:tr h="146885">
                <a:tc gridSpan="9">
                  <a:txBody>
                    <a:bodyPr/>
                    <a:lstStyle/>
                    <a:p>
                      <a:pPr marL="0" marR="0" algn="ctr">
                        <a:lnSpc>
                          <a:spcPct val="115000"/>
                        </a:lnSpc>
                        <a:spcBef>
                          <a:spcPts val="0"/>
                        </a:spcBef>
                        <a:spcAft>
                          <a:spcPts val="0"/>
                        </a:spcAft>
                      </a:pPr>
                      <a:endParaRPr lang="en-US" sz="800" dirty="0">
                        <a:latin typeface="Calibri"/>
                        <a:ea typeface="Calibri"/>
                        <a:cs typeface="Times New Roman"/>
                      </a:endParaRPr>
                    </a:p>
                  </a:txBody>
                  <a:tcPr marL="31983" marR="31983" marT="0" marB="0" anchor="ctr">
                    <a:lnL w="28575" cap="flat" cmpd="sng" algn="ctr">
                      <a:solidFill>
                        <a:srgbClr val="000000"/>
                      </a:solidFill>
                      <a:prstDash val="solid"/>
                      <a:round/>
                      <a:headEnd type="none" w="med" len="med"/>
                      <a:tailEnd type="none" w="med" len="med"/>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800" b="1" dirty="0">
                          <a:latin typeface="Calibri"/>
                          <a:ea typeface="Times New Roman"/>
                          <a:cs typeface="Times New Roman"/>
                        </a:rPr>
                        <a:t>End Goal</a:t>
                      </a:r>
                      <a:endParaRPr lang="en-US" sz="800" dirty="0">
                        <a:latin typeface="Calibri"/>
                        <a:ea typeface="Calibri"/>
                        <a:cs typeface="Times New Roman"/>
                      </a:endParaRPr>
                    </a:p>
                  </a:txBody>
                  <a:tcPr marL="31983" marR="31983" marT="0" marB="0" anchor="ctr">
                    <a:lnL>
                      <a:noFill/>
                    </a:lnL>
                    <a:lnR w="28575"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D9D9D9"/>
                    </a:solidFill>
                  </a:tcPr>
                </a:tc>
              </a:tr>
              <a:tr h="293769">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DOK 1 - K</a:t>
                      </a:r>
                      <a:r>
                        <a:rPr lang="en-US" sz="800" dirty="0">
                          <a:solidFill>
                            <a:srgbClr val="000000"/>
                          </a:solidFill>
                          <a:latin typeface="Calibri"/>
                          <a:ea typeface="Times New Roman"/>
                          <a:cs typeface="Times New Roman"/>
                        </a:rPr>
                        <a:t>a</a:t>
                      </a:r>
                      <a:endParaRPr lang="en-US" sz="800" dirty="0">
                        <a:latin typeface="Calibri"/>
                        <a:ea typeface="Calibri"/>
                        <a:cs typeface="Times New Roman"/>
                      </a:endParaRPr>
                    </a:p>
                  </a:txBody>
                  <a:tcPr marL="31983" marR="31983" marT="0" marB="0" anchor="ctr">
                    <a:lnL w="28575"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DOK 1 - K</a:t>
                      </a:r>
                      <a:r>
                        <a:rPr lang="en-US" sz="800" dirty="0">
                          <a:solidFill>
                            <a:srgbClr val="000000"/>
                          </a:solidFill>
                          <a:latin typeface="Calibri"/>
                          <a:ea typeface="Times New Roman"/>
                          <a:cs typeface="Times New Roman"/>
                        </a:rPr>
                        <a:t>c</a:t>
                      </a:r>
                      <a:endParaRPr lang="en-US" sz="800" dirty="0">
                        <a:latin typeface="Calibri"/>
                        <a:ea typeface="Calibri"/>
                        <a:cs typeface="Times New Roman"/>
                      </a:endParaRPr>
                    </a:p>
                  </a:txBody>
                  <a:tcPr marL="31983" marR="31983"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DOK 1 - C</a:t>
                      </a:r>
                      <a:r>
                        <a:rPr lang="en-US" sz="800" dirty="0">
                          <a:solidFill>
                            <a:srgbClr val="000000"/>
                          </a:solidFill>
                          <a:latin typeface="Calibri"/>
                          <a:ea typeface="Times New Roman"/>
                          <a:cs typeface="Times New Roman"/>
                        </a:rPr>
                        <a:t>f</a:t>
                      </a:r>
                      <a:endParaRPr lang="en-US" sz="800" dirty="0">
                        <a:latin typeface="Calibri"/>
                        <a:ea typeface="Calibri"/>
                        <a:cs typeface="Times New Roman"/>
                      </a:endParaRPr>
                    </a:p>
                  </a:txBody>
                  <a:tcPr marL="31983" marR="31983"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DOK 2 - C</a:t>
                      </a:r>
                      <a:r>
                        <a:rPr lang="en-US" sz="800" dirty="0">
                          <a:solidFill>
                            <a:srgbClr val="000000"/>
                          </a:solidFill>
                          <a:latin typeface="Calibri"/>
                          <a:ea typeface="Times New Roman"/>
                          <a:cs typeface="Times New Roman"/>
                        </a:rPr>
                        <a:t>h</a:t>
                      </a:r>
                      <a:endParaRPr lang="en-US" sz="800" dirty="0">
                        <a:latin typeface="Calibri"/>
                        <a:ea typeface="Calibri"/>
                        <a:cs typeface="Times New Roman"/>
                      </a:endParaRPr>
                    </a:p>
                  </a:txBody>
                  <a:tcPr marL="31983" marR="31983"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DOK 2 </a:t>
                      </a:r>
                      <a:r>
                        <a:rPr lang="en-US" sz="800" b="1" dirty="0" smtClean="0">
                          <a:solidFill>
                            <a:srgbClr val="000000"/>
                          </a:solidFill>
                          <a:latin typeface="Calibri"/>
                          <a:ea typeface="Times New Roman"/>
                          <a:cs typeface="Times New Roman"/>
                        </a:rPr>
                        <a:t>– </a:t>
                      </a:r>
                      <a:r>
                        <a:rPr lang="en-US" sz="800" b="1" dirty="0">
                          <a:solidFill>
                            <a:srgbClr val="000000"/>
                          </a:solidFill>
                          <a:latin typeface="Calibri"/>
                          <a:ea typeface="Times New Roman"/>
                          <a:cs typeface="Times New Roman"/>
                        </a:rPr>
                        <a:t>C</a:t>
                      </a:r>
                      <a:r>
                        <a:rPr lang="en-US" sz="800" dirty="0">
                          <a:solidFill>
                            <a:srgbClr val="000000"/>
                          </a:solidFill>
                          <a:latin typeface="Calibri"/>
                          <a:ea typeface="Times New Roman"/>
                          <a:cs typeface="Times New Roman"/>
                        </a:rPr>
                        <a:t>l</a:t>
                      </a:r>
                      <a:endParaRPr lang="en-US" sz="800" dirty="0">
                        <a:latin typeface="Calibri"/>
                        <a:ea typeface="Calibri"/>
                        <a:cs typeface="Times New Roman"/>
                      </a:endParaRPr>
                    </a:p>
                  </a:txBody>
                  <a:tcPr marL="31983" marR="31983"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gridSpan="3">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DOK 3 – C</a:t>
                      </a:r>
                      <a:r>
                        <a:rPr lang="en-US" sz="800" dirty="0">
                          <a:solidFill>
                            <a:srgbClr val="000000"/>
                          </a:solidFill>
                          <a:latin typeface="Calibri"/>
                          <a:ea typeface="Times New Roman"/>
                          <a:cs typeface="Times New Roman"/>
                        </a:rPr>
                        <a:t>u</a:t>
                      </a:r>
                      <a:endParaRPr lang="en-US" sz="800" dirty="0">
                        <a:latin typeface="Calibri"/>
                        <a:ea typeface="Calibri"/>
                        <a:cs typeface="Times New Roman"/>
                      </a:endParaRPr>
                    </a:p>
                    <a:p>
                      <a:pPr marL="0" marR="0" algn="ctr">
                        <a:lnSpc>
                          <a:spcPct val="115000"/>
                        </a:lnSpc>
                        <a:spcBef>
                          <a:spcPts val="0"/>
                        </a:spcBef>
                        <a:spcAft>
                          <a:spcPts val="0"/>
                        </a:spcAft>
                      </a:pPr>
                      <a:r>
                        <a:rPr lang="en-US" sz="800" dirty="0">
                          <a:solidFill>
                            <a:srgbClr val="000000"/>
                          </a:solidFill>
                          <a:latin typeface="Calibri"/>
                          <a:ea typeface="Times New Roman"/>
                          <a:cs typeface="Times New Roman"/>
                        </a:rPr>
                        <a:t>(taught in several lessons)</a:t>
                      </a:r>
                      <a:endParaRPr lang="en-US" sz="800" dirty="0">
                        <a:latin typeface="Calibri"/>
                        <a:ea typeface="Calibri"/>
                        <a:cs typeface="Times New Roman"/>
                      </a:endParaRPr>
                    </a:p>
                  </a:txBody>
                  <a:tcPr marL="31983" marR="31983"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DOK 3 - AN</a:t>
                      </a:r>
                      <a:r>
                        <a:rPr lang="en-US" sz="800" dirty="0">
                          <a:solidFill>
                            <a:srgbClr val="000000"/>
                          </a:solidFill>
                          <a:latin typeface="Calibri"/>
                          <a:ea typeface="Times New Roman"/>
                          <a:cs typeface="Times New Roman"/>
                        </a:rPr>
                        <a:t>z</a:t>
                      </a:r>
                      <a:endParaRPr lang="en-US" sz="800" dirty="0">
                        <a:latin typeface="Calibri"/>
                        <a:ea typeface="Calibri"/>
                        <a:cs typeface="Times New Roman"/>
                      </a:endParaRPr>
                    </a:p>
                  </a:txBody>
                  <a:tcPr marL="31983" marR="31983"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Standard</a:t>
                      </a:r>
                      <a:endParaRPr lang="en-US" sz="800" dirty="0">
                        <a:latin typeface="Calibri"/>
                        <a:ea typeface="Calibri"/>
                        <a:cs typeface="Times New Roman"/>
                      </a:endParaRPr>
                    </a:p>
                  </a:txBody>
                  <a:tcPr marL="31983" marR="31983" marT="0" marB="0" anchor="ctr">
                    <a:lnL w="12700" cap="flat" cmpd="sng" algn="ctr">
                      <a:solidFill>
                        <a:srgbClr val="A6A6A6"/>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BFBFBF"/>
                    </a:solidFill>
                  </a:tcPr>
                </a:tc>
              </a:tr>
              <a:tr h="1909499">
                <a:tc>
                  <a:txBody>
                    <a:bodyPr/>
                    <a:lstStyle/>
                    <a:p>
                      <a:pPr marL="0" marR="0" algn="l">
                        <a:lnSpc>
                          <a:spcPct val="115000"/>
                        </a:lnSpc>
                        <a:spcBef>
                          <a:spcPts val="0"/>
                        </a:spcBef>
                        <a:spcAft>
                          <a:spcPts val="0"/>
                        </a:spcAft>
                      </a:pPr>
                      <a:r>
                        <a:rPr lang="en-US" sz="800" dirty="0">
                          <a:solidFill>
                            <a:srgbClr val="000000"/>
                          </a:solidFill>
                          <a:latin typeface="Calibri"/>
                          <a:ea typeface="Times New Roman"/>
                          <a:cs typeface="Times New Roman"/>
                        </a:rPr>
                        <a:t>Locate basic information in a historical, scientific or technical text (read and discussed in class).</a:t>
                      </a:r>
                      <a:endParaRPr lang="en-US" sz="800" dirty="0">
                        <a:latin typeface="Calibri"/>
                        <a:ea typeface="Calibri"/>
                        <a:cs typeface="Times New Roman"/>
                      </a:endParaRPr>
                    </a:p>
                  </a:txBody>
                  <a:tcPr marL="31983" marR="31983" marT="0" marB="0">
                    <a:lnL w="28575"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800" dirty="0">
                          <a:solidFill>
                            <a:srgbClr val="000000"/>
                          </a:solidFill>
                          <a:latin typeface="Calibri"/>
                          <a:ea typeface="Times New Roman"/>
                          <a:cs typeface="Times New Roman"/>
                        </a:rPr>
                        <a:t> Define terms: relationships, interactions, evidence (to support ideas), historical, scientific and technical texts.</a:t>
                      </a:r>
                      <a:endParaRPr lang="en-US" sz="800" dirty="0">
                        <a:latin typeface="Calibri"/>
                        <a:ea typeface="Calibri"/>
                        <a:cs typeface="Times New Roman"/>
                      </a:endParaRPr>
                    </a:p>
                  </a:txBody>
                  <a:tcPr marL="31983" marR="31983"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800" dirty="0">
                          <a:solidFill>
                            <a:srgbClr val="000000"/>
                          </a:solidFill>
                          <a:latin typeface="Calibri"/>
                          <a:ea typeface="Times New Roman"/>
                          <a:cs typeface="Times New Roman"/>
                        </a:rPr>
                        <a:t>Answer who, what, when, where and how questions about individuals, events, ideas or concepts based on specific information.</a:t>
                      </a:r>
                      <a:endParaRPr lang="en-US" sz="800" dirty="0">
                        <a:latin typeface="Calibri"/>
                        <a:ea typeface="Calibri"/>
                        <a:cs typeface="Times New Roman"/>
                      </a:endParaRPr>
                    </a:p>
                  </a:txBody>
                  <a:tcPr marL="31983" marR="31983"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1200"/>
                        </a:spcAft>
                      </a:pPr>
                      <a:r>
                        <a:rPr lang="en-US" sz="800" dirty="0">
                          <a:solidFill>
                            <a:srgbClr val="000000"/>
                          </a:solidFill>
                          <a:latin typeface="Calibri"/>
                          <a:ea typeface="Times New Roman"/>
                          <a:cs typeface="Times New Roman"/>
                        </a:rPr>
                        <a:t>Explain (in general to develop a conceptual understanding of…) how individuals, events, ideas or concepts can interact in text</a:t>
                      </a:r>
                      <a:r>
                        <a:rPr lang="en-US" sz="800" dirty="0" smtClean="0">
                          <a:solidFill>
                            <a:srgbClr val="000000"/>
                          </a:solidFill>
                          <a:latin typeface="Calibri"/>
                          <a:ea typeface="Times New Roman"/>
                          <a:cs typeface="Times New Roman"/>
                        </a:rPr>
                        <a:t>.</a:t>
                      </a:r>
                    </a:p>
                    <a:p>
                      <a:pPr marL="0" marR="0" algn="l">
                        <a:lnSpc>
                          <a:spcPct val="115000"/>
                        </a:lnSpc>
                        <a:spcBef>
                          <a:spcPts val="0"/>
                        </a:spcBef>
                        <a:spcAft>
                          <a:spcPts val="1200"/>
                        </a:spcAft>
                      </a:pPr>
                      <a:r>
                        <a:rPr lang="en-US" sz="800" dirty="0" smtClean="0">
                          <a:solidFill>
                            <a:srgbClr val="000000"/>
                          </a:solidFill>
                          <a:latin typeface="Calibri"/>
                          <a:ea typeface="Calibri"/>
                          <a:cs typeface="Times New Roman"/>
                        </a:rPr>
                        <a:t>NOT ASSESSED</a:t>
                      </a:r>
                      <a:endParaRPr lang="en-US" sz="800" dirty="0">
                        <a:latin typeface="Calibri"/>
                        <a:ea typeface="Calibri"/>
                        <a:cs typeface="Times New Roman"/>
                      </a:endParaRPr>
                    </a:p>
                  </a:txBody>
                  <a:tcPr marL="31983" marR="31983"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1200"/>
                        </a:spcAft>
                      </a:pPr>
                      <a:r>
                        <a:rPr lang="en-US" sz="800" dirty="0">
                          <a:solidFill>
                            <a:srgbClr val="000000"/>
                          </a:solidFill>
                          <a:latin typeface="Calibri"/>
                          <a:ea typeface="Times New Roman"/>
                          <a:cs typeface="Times New Roman"/>
                        </a:rPr>
                        <a:t>Locate information to support how two individuals </a:t>
                      </a:r>
                      <a:r>
                        <a:rPr lang="en-US" sz="800" dirty="0" smtClean="0">
                          <a:solidFill>
                            <a:srgbClr val="000000"/>
                          </a:solidFill>
                          <a:latin typeface="Calibri"/>
                          <a:ea typeface="Times New Roman"/>
                          <a:cs typeface="Times New Roman"/>
                        </a:rPr>
                        <a:t> interact </a:t>
                      </a:r>
                      <a:r>
                        <a:rPr lang="en-US" sz="800" dirty="0">
                          <a:solidFill>
                            <a:srgbClr val="000000"/>
                          </a:solidFill>
                          <a:latin typeface="Calibri"/>
                          <a:ea typeface="Times New Roman"/>
                          <a:cs typeface="Times New Roman"/>
                        </a:rPr>
                        <a:t>in a text (continue with events, ideas or concepts).</a:t>
                      </a:r>
                      <a:endParaRPr lang="en-US" sz="800" dirty="0">
                        <a:latin typeface="Calibri"/>
                        <a:ea typeface="Calibri"/>
                        <a:cs typeface="Times New Roman"/>
                      </a:endParaRPr>
                    </a:p>
                  </a:txBody>
                  <a:tcPr marL="31983" marR="31983"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0"/>
                        </a:spcAft>
                      </a:pPr>
                      <a:r>
                        <a:rPr lang="en-US" sz="800" dirty="0">
                          <a:solidFill>
                            <a:srgbClr val="000000"/>
                          </a:solidFill>
                          <a:latin typeface="Calibri"/>
                          <a:ea typeface="Times New Roman"/>
                          <a:cs typeface="Times New Roman"/>
                        </a:rPr>
                        <a:t>Explain the connection between two or more individuals or events in an historical text.</a:t>
                      </a:r>
                      <a:endParaRPr lang="en-US" sz="800" dirty="0">
                        <a:latin typeface="Calibri"/>
                        <a:ea typeface="Calibri"/>
                        <a:cs typeface="Times New Roman"/>
                      </a:endParaRPr>
                    </a:p>
                  </a:txBody>
                  <a:tcPr marL="31983" marR="31983"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1200"/>
                        </a:spcAft>
                      </a:pPr>
                      <a:r>
                        <a:rPr lang="en-US" sz="800" dirty="0">
                          <a:solidFill>
                            <a:srgbClr val="000000"/>
                          </a:solidFill>
                          <a:latin typeface="Calibri"/>
                          <a:ea typeface="Times New Roman"/>
                          <a:cs typeface="Times New Roman"/>
                        </a:rPr>
                        <a:t>Explain the connection between two or more </a:t>
                      </a:r>
                      <a:r>
                        <a:rPr lang="en-US" sz="800" dirty="0" smtClean="0">
                          <a:solidFill>
                            <a:srgbClr val="000000"/>
                          </a:solidFill>
                          <a:latin typeface="Calibri"/>
                          <a:ea typeface="Times New Roman"/>
                          <a:cs typeface="Times New Roman"/>
                        </a:rPr>
                        <a:t>ideas </a:t>
                      </a:r>
                      <a:r>
                        <a:rPr lang="en-US" sz="800" dirty="0">
                          <a:solidFill>
                            <a:srgbClr val="000000"/>
                          </a:solidFill>
                          <a:latin typeface="Calibri"/>
                          <a:ea typeface="Times New Roman"/>
                          <a:cs typeface="Times New Roman"/>
                        </a:rPr>
                        <a:t>in a scientific text.</a:t>
                      </a:r>
                      <a:endParaRPr lang="en-US" sz="800" dirty="0">
                        <a:latin typeface="Calibri"/>
                        <a:ea typeface="Calibri"/>
                        <a:cs typeface="Times New Roman"/>
                      </a:endParaRPr>
                    </a:p>
                  </a:txBody>
                  <a:tcPr marL="31983" marR="31983"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0"/>
                        </a:spcAft>
                      </a:pPr>
                      <a:r>
                        <a:rPr lang="en-US" sz="800" dirty="0">
                          <a:solidFill>
                            <a:srgbClr val="000000"/>
                          </a:solidFill>
                          <a:latin typeface="Calibri"/>
                          <a:ea typeface="Times New Roman"/>
                          <a:cs typeface="Times New Roman"/>
                        </a:rPr>
                        <a:t>Use the text to explain the relationships or interactions between ideas, individuals or events within one text.</a:t>
                      </a:r>
                      <a:endParaRPr lang="en-US" sz="800" dirty="0">
                        <a:latin typeface="Calibri"/>
                        <a:ea typeface="Calibri"/>
                        <a:cs typeface="Times New Roman"/>
                      </a:endParaRPr>
                    </a:p>
                  </a:txBody>
                  <a:tcPr marL="31983" marR="31983"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1200"/>
                        </a:spcAft>
                      </a:pPr>
                      <a:r>
                        <a:rPr lang="en-US" sz="800" dirty="0">
                          <a:solidFill>
                            <a:srgbClr val="000000"/>
                          </a:solidFill>
                          <a:latin typeface="Calibri"/>
                          <a:ea typeface="Times New Roman"/>
                          <a:cs typeface="Times New Roman"/>
                        </a:rPr>
                        <a:t>Using specific criteria from a text, analyze the interrelationships between and among concepts, ideas, events or individuals.</a:t>
                      </a:r>
                      <a:endParaRPr lang="en-US" sz="800" dirty="0">
                        <a:latin typeface="Calibri"/>
                        <a:ea typeface="Calibri"/>
                        <a:cs typeface="Times New Roman"/>
                      </a:endParaRPr>
                    </a:p>
                  </a:txBody>
                  <a:tcPr marL="31983" marR="31983"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1200"/>
                        </a:spcAft>
                      </a:pPr>
                      <a:r>
                        <a:rPr lang="en-US" sz="800" b="1" u="sng" dirty="0">
                          <a:latin typeface="Calibri"/>
                          <a:ea typeface="Times New Roman"/>
                          <a:cs typeface="Times New Roman"/>
                        </a:rPr>
                        <a:t>RI5.3</a:t>
                      </a:r>
                      <a:r>
                        <a:rPr lang="en-US" sz="800" dirty="0">
                          <a:latin typeface="Calibri"/>
                          <a:ea typeface="Times New Roman"/>
                          <a:cs typeface="Times New Roman"/>
                        </a:rPr>
                        <a:t> Explain</a:t>
                      </a:r>
                      <a:r>
                        <a:rPr lang="en-US" sz="800" dirty="0">
                          <a:latin typeface="Calibri"/>
                          <a:ea typeface="Calibri"/>
                          <a:cs typeface="Times New Roman"/>
                        </a:rPr>
                        <a:t> the relationships or interactions between two or more individuals, events, ideas, or concepts in a historical, scientific, or technical text based on specific information in the text.</a:t>
                      </a:r>
                    </a:p>
                  </a:txBody>
                  <a:tcPr marL="31983" marR="31983" marT="0" marB="0">
                    <a:lnL w="12700" cap="flat" cmpd="sng" algn="ctr">
                      <a:solidFill>
                        <a:srgbClr val="A6A6A6"/>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r>
            </a:tbl>
          </a:graphicData>
        </a:graphic>
      </p:graphicFrame>
      <p:sp>
        <p:nvSpPr>
          <p:cNvPr id="11" name="Rectangle 10"/>
          <p:cNvSpPr/>
          <p:nvPr/>
        </p:nvSpPr>
        <p:spPr>
          <a:xfrm>
            <a:off x="323850" y="380240"/>
            <a:ext cx="7124700" cy="1143760"/>
          </a:xfrm>
          <a:prstGeom prst="rect">
            <a:avLst/>
          </a:prstGeom>
        </p:spPr>
        <p:txBody>
          <a:bodyPr wrap="square" lIns="96371" tIns="48186" rIns="96371" bIns="48186">
            <a:spAutoFit/>
          </a:bodyPr>
          <a:lstStyle/>
          <a:p>
            <a:r>
              <a:rPr lang="en-US" sz="1700" b="1" dirty="0"/>
              <a:t>Quarter One </a:t>
            </a:r>
            <a:r>
              <a:rPr lang="en-US" sz="1700" dirty="0"/>
              <a:t>Reading Informational Learning Progressions.  </a:t>
            </a:r>
          </a:p>
          <a:p>
            <a:r>
              <a:rPr lang="en-US" sz="1700" dirty="0"/>
              <a:t>The indicated boxes highlighted </a:t>
            </a:r>
            <a:r>
              <a:rPr lang="en-US" sz="1700" b="1" i="1" dirty="0"/>
              <a:t>before the standard</a:t>
            </a:r>
            <a:r>
              <a:rPr lang="en-US" sz="1700" dirty="0"/>
              <a:t>, are assessed on this pre-assessment. The standard itself is assessed on the Common Formative Assessment (CFA) at the end of each quarter.</a:t>
            </a:r>
          </a:p>
        </p:txBody>
      </p:sp>
      <p:sp>
        <p:nvSpPr>
          <p:cNvPr id="12" name="Rectangle 11"/>
          <p:cNvSpPr/>
          <p:nvPr/>
        </p:nvSpPr>
        <p:spPr>
          <a:xfrm>
            <a:off x="2374104" y="2900363"/>
            <a:ext cx="890588" cy="159657"/>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spcCol="0" rtlCol="0" anchor="ctr"/>
          <a:lstStyle/>
          <a:p>
            <a:pPr algn="ctr"/>
            <a:endParaRPr lang="en-US" dirty="0"/>
          </a:p>
        </p:txBody>
      </p:sp>
      <p:sp>
        <p:nvSpPr>
          <p:cNvPr id="13" name="Rectangle 12"/>
          <p:cNvSpPr/>
          <p:nvPr/>
        </p:nvSpPr>
        <p:spPr>
          <a:xfrm>
            <a:off x="2374104" y="7467600"/>
            <a:ext cx="673896" cy="1524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spcCol="0" rtlCol="0" anchor="ctr"/>
          <a:lstStyle/>
          <a:p>
            <a:pPr algn="ctr"/>
            <a:endParaRPr lang="en-US" dirty="0"/>
          </a:p>
        </p:txBody>
      </p:sp>
    </p:spTree>
    <p:extLst>
      <p:ext uri="{BB962C8B-B14F-4D97-AF65-F5344CB8AC3E}">
        <p14:creationId xmlns:p14="http://schemas.microsoft.com/office/powerpoint/2010/main" val="1204625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Shape 141"/>
          <p:cNvSpPr>
            <a:spLocks noGrp="1"/>
          </p:cNvSpPr>
          <p:nvPr>
            <p:ph type="sldNum" sz="quarter" idx="4294967295"/>
          </p:nvPr>
        </p:nvSpPr>
        <p:spPr>
          <a:xfrm>
            <a:off x="6557964" y="9372467"/>
            <a:ext cx="842011" cy="300837"/>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sz="1800">
                <a:solidFill>
                  <a:srgbClr val="000000"/>
                </a:solidFill>
              </a:defRPr>
            </a:pPr>
            <a:fld id="{86CB4B4D-7CA3-9044-876B-883B54F8677D}" type="slidenum">
              <a:rPr>
                <a:solidFill>
                  <a:schemeClr val="tx1"/>
                </a:solidFill>
              </a:rPr>
              <a:t>9</a:t>
            </a:fld>
            <a:endParaRPr dirty="0">
              <a:solidFill>
                <a:schemeClr val="tx1"/>
              </a:solidFill>
            </a:endParaRPr>
          </a:p>
        </p:txBody>
      </p:sp>
      <p:graphicFrame>
        <p:nvGraphicFramePr>
          <p:cNvPr id="143" name="Table 143"/>
          <p:cNvGraphicFramePr/>
          <p:nvPr>
            <p:extLst>
              <p:ext uri="{D42A27DB-BD31-4B8C-83A1-F6EECF244321}">
                <p14:modId xmlns:p14="http://schemas.microsoft.com/office/powerpoint/2010/main" val="3283075804"/>
              </p:ext>
            </p:extLst>
          </p:nvPr>
        </p:nvGraphicFramePr>
        <p:xfrm>
          <a:off x="609600" y="609600"/>
          <a:ext cx="6553114" cy="6248400"/>
        </p:xfrm>
        <a:graphic>
          <a:graphicData uri="http://schemas.openxmlformats.org/drawingml/2006/table">
            <a:tbl>
              <a:tblPr firstRow="1"/>
              <a:tblGrid>
                <a:gridCol w="680633"/>
                <a:gridCol w="5872481"/>
              </a:tblGrid>
              <a:tr h="704022">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n-US" sz="1000" b="0" i="1" dirty="0" smtClean="0">
                          <a:effectLst/>
                        </a:rPr>
                        <a:t>A Note about constructed responses:  Constructed </a:t>
                      </a:r>
                      <a:r>
                        <a:rPr lang="en-US" sz="1000" b="0" i="1" baseline="0" dirty="0" smtClean="0">
                          <a:effectLst/>
                        </a:rPr>
                        <a:t>response answers are not written “in stone.”  There is no perfect way a student should respond.  Look for the general intent of the prompt and student response and follow the rubric below as much as possible. Use your best judgment.  Unlike DOK-1 questions where there is one right and wrong answer, constructed responses are more difficult to assess.  Overall consistency of intent based on most of your student responses can guide you.</a:t>
                      </a:r>
                    </a:p>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n-US" sz="1000" b="0" i="1" baseline="0" dirty="0" smtClean="0">
                          <a:effectLst/>
                        </a:rPr>
                        <a:t>  </a:t>
                      </a:r>
                    </a:p>
                  </a:txBody>
                  <a:tcPr marL="9241" marR="9241" marT="9111" marB="911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solidFill>
                      <a:round/>
                    </a:lnB>
                    <a:solidFill>
                      <a:srgbClr val="FFFFFF"/>
                    </a:solidFill>
                  </a:tcPr>
                </a:tc>
                <a:tc hMerge="1">
                  <a:txBody>
                    <a:bodyPr/>
                    <a:lstStyle/>
                    <a:p>
                      <a:endParaRPr lang="en-US"/>
                    </a:p>
                  </a:txBody>
                  <a:tcPr/>
                </a:tc>
              </a:tr>
              <a:tr h="257708">
                <a:tc gridSpan="2">
                  <a:txBody>
                    <a:bodyPr/>
                    <a:lstStyle/>
                    <a:p>
                      <a:pPr lvl="0" algn="l">
                        <a:lnSpc>
                          <a:spcPct val="100000"/>
                        </a:lnSpc>
                        <a:spcBef>
                          <a:spcPts val="0"/>
                        </a:spcBef>
                        <a:spcAft>
                          <a:spcPts val="0"/>
                        </a:spcAft>
                        <a:defRPr sz="1800" b="0" i="0"/>
                      </a:pPr>
                      <a:r>
                        <a:rPr lang="en-US" sz="1400" b="1" dirty="0" smtClean="0"/>
                        <a:t>Quarter 1 Pre-Assessment Constructed Response</a:t>
                      </a:r>
                      <a:r>
                        <a:rPr lang="en-US" sz="1400" b="1" baseline="0" dirty="0" smtClean="0"/>
                        <a:t> Answer Key</a:t>
                      </a:r>
                      <a:endParaRPr sz="1400" b="1" dirty="0"/>
                    </a:p>
                  </a:txBody>
                  <a:tcPr marL="9241" marR="9241" marT="9111" marB="9111" horzOverflow="overflow">
                    <a:lnL w="12700">
                      <a:solidFill>
                        <a:srgbClr val="000000"/>
                      </a:solidFill>
                      <a:round/>
                    </a:lnL>
                    <a:lnR w="12700">
                      <a:solidFill>
                        <a:srgbClr val="000000"/>
                      </a:solidFill>
                      <a:roun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257708">
                <a:tc gridSpan="2">
                  <a:txBody>
                    <a:bodyPr/>
                    <a:lstStyle/>
                    <a:p>
                      <a:pPr lvl="0" algn="l">
                        <a:lnSpc>
                          <a:spcPct val="100000"/>
                        </a:lnSpc>
                        <a:spcBef>
                          <a:spcPts val="0"/>
                        </a:spcBef>
                        <a:spcAft>
                          <a:spcPts val="0"/>
                        </a:spcAft>
                        <a:defRPr sz="1800" b="0" i="0"/>
                      </a:pPr>
                      <a:r>
                        <a:rPr sz="1400" b="1" dirty="0"/>
                        <a:t>Standard </a:t>
                      </a:r>
                      <a:r>
                        <a:rPr sz="1400" b="1" dirty="0" smtClean="0">
                          <a:solidFill>
                            <a:schemeClr val="tx1"/>
                          </a:solidFill>
                        </a:rPr>
                        <a:t>R</a:t>
                      </a:r>
                      <a:r>
                        <a:rPr lang="en-US" sz="1400" b="1" dirty="0" smtClean="0">
                          <a:solidFill>
                            <a:schemeClr val="tx1"/>
                          </a:solidFill>
                        </a:rPr>
                        <a:t>L</a:t>
                      </a:r>
                      <a:r>
                        <a:rPr sz="1400" b="1" dirty="0" smtClean="0">
                          <a:solidFill>
                            <a:schemeClr val="tx1"/>
                          </a:solidFill>
                        </a:rPr>
                        <a:t>.</a:t>
                      </a:r>
                      <a:r>
                        <a:rPr lang="en-US" sz="1400" b="1" dirty="0" smtClean="0">
                          <a:solidFill>
                            <a:schemeClr val="tx1"/>
                          </a:solidFill>
                        </a:rPr>
                        <a:t>5.</a:t>
                      </a:r>
                      <a:r>
                        <a:rPr sz="1400" b="1" dirty="0" smtClean="0">
                          <a:solidFill>
                            <a:schemeClr val="tx1"/>
                          </a:solidFill>
                        </a:rPr>
                        <a:t>2</a:t>
                      </a:r>
                      <a:r>
                        <a:rPr sz="1400" b="1" dirty="0"/>
                        <a:t>:   2 Point </a:t>
                      </a:r>
                      <a:r>
                        <a:rPr sz="1400" b="1" i="1" dirty="0"/>
                        <a:t>Short Reading </a:t>
                      </a:r>
                      <a:r>
                        <a:rPr sz="1400" b="1" dirty="0"/>
                        <a:t>Constructed Response Rubric</a:t>
                      </a:r>
                    </a:p>
                  </a:txBody>
                  <a:tcPr marL="9241" marR="9241" marT="9111" marB="9111" horzOverflow="overflow">
                    <a:lnL w="12700">
                      <a:solidFill>
                        <a:srgbClr val="000000"/>
                      </a:solidFill>
                      <a:round/>
                    </a:lnL>
                    <a:lnR w="12700">
                      <a:solidFill>
                        <a:srgbClr val="000000"/>
                      </a:solidFill>
                      <a:round/>
                    </a:lnR>
                    <a:lnT w="12700" cap="flat" cmpd="sng" algn="ctr">
                      <a:solidFill>
                        <a:srgbClr val="000000"/>
                      </a:solidFill>
                      <a:prstDash val="solid"/>
                      <a:round/>
                      <a:headEnd type="none" w="med" len="med"/>
                      <a:tailEnd type="none" w="med" len="med"/>
                    </a:lnT>
                    <a:lnB w="12700">
                      <a:solidFill>
                        <a:srgbClr val="000000"/>
                      </a:solidFill>
                      <a:round/>
                    </a:lnB>
                    <a:solidFill>
                      <a:srgbClr val="FFFFFF"/>
                    </a:solidFill>
                  </a:tcPr>
                </a:tc>
                <a:tc hMerge="1">
                  <a:txBody>
                    <a:bodyPr/>
                    <a:lstStyle/>
                    <a:p>
                      <a:endParaRPr lang="en-US"/>
                    </a:p>
                  </a:txBody>
                  <a:tcPr/>
                </a:tc>
              </a:tr>
              <a:tr h="551384">
                <a:tc gridSpan="2">
                  <a:txBody>
                    <a:bodyPr/>
                    <a:lstStyle/>
                    <a:p>
                      <a:pPr marL="0" marR="0" indent="0" algn="l" defTabSz="966612" rtl="0" eaLnBrk="1" fontAlgn="auto" latinLnBrk="0" hangingPunct="1">
                        <a:lnSpc>
                          <a:spcPct val="100000"/>
                        </a:lnSpc>
                        <a:spcBef>
                          <a:spcPts val="0"/>
                        </a:spcBef>
                        <a:spcAft>
                          <a:spcPts val="0"/>
                        </a:spcAft>
                        <a:buClrTx/>
                        <a:buSzTx/>
                        <a:buFont typeface="+mj-lt"/>
                        <a:buNone/>
                        <a:tabLst/>
                        <a:defRPr/>
                      </a:pPr>
                      <a:r>
                        <a:rPr sz="1600" b="1" dirty="0"/>
                        <a:t>Question </a:t>
                      </a:r>
                      <a:r>
                        <a:rPr lang="en-US" sz="1600" b="1" dirty="0" smtClean="0"/>
                        <a:t> #7 </a:t>
                      </a:r>
                      <a:r>
                        <a:rPr sz="1600" b="1" dirty="0" smtClean="0"/>
                        <a:t>(prompt</a:t>
                      </a:r>
                      <a:r>
                        <a:rPr sz="1600" b="1" dirty="0"/>
                        <a:t>): </a:t>
                      </a:r>
                      <a:r>
                        <a:rPr lang="en-US" sz="1600" b="1" dirty="0" smtClean="0">
                          <a:solidFill>
                            <a:schemeClr val="tx1"/>
                          </a:solidFill>
                        </a:rPr>
                        <a:t>How did the fifth grade student in </a:t>
                      </a:r>
                      <a:r>
                        <a:rPr lang="en-US" sz="1600" b="1" i="1" dirty="0" smtClean="0">
                          <a:solidFill>
                            <a:schemeClr val="tx1"/>
                          </a:solidFill>
                        </a:rPr>
                        <a:t>Atmosphere Attire </a:t>
                      </a:r>
                      <a:r>
                        <a:rPr lang="en-US" sz="1600" b="1" dirty="0" smtClean="0">
                          <a:solidFill>
                            <a:schemeClr val="tx1"/>
                          </a:solidFill>
                        </a:rPr>
                        <a:t>prepare for the Science Fair</a:t>
                      </a:r>
                      <a:r>
                        <a:rPr lang="en-US" sz="1600" b="1" baseline="0" dirty="0" smtClean="0">
                          <a:solidFill>
                            <a:schemeClr val="tx1"/>
                          </a:solidFill>
                        </a:rPr>
                        <a:t>?  Use examples from the text to support your answer.</a:t>
                      </a:r>
                      <a:endParaRPr lang="en-US" sz="1600" b="1" dirty="0" smtClean="0">
                        <a:solidFill>
                          <a:schemeClr val="tx1"/>
                        </a:solidFill>
                      </a:endParaRPr>
                    </a:p>
                  </a:txBody>
                  <a:tcPr marL="9241" marR="9241" marT="9111" marB="9111"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rgbClr val="FFFFFF"/>
                    </a:solidFill>
                  </a:tcPr>
                </a:tc>
                <a:tc hMerge="1">
                  <a:txBody>
                    <a:bodyPr/>
                    <a:lstStyle/>
                    <a:p>
                      <a:endParaRPr lang="en-US"/>
                    </a:p>
                  </a:txBody>
                  <a:tcPr/>
                </a:tc>
              </a:tr>
              <a:tr h="916339">
                <a:tc gridSpan="2">
                  <a:txBody>
                    <a:bodyPr/>
                    <a:lstStyle/>
                    <a:p>
                      <a:pPr lvl="0" algn="l">
                        <a:lnSpc>
                          <a:spcPct val="100000"/>
                        </a:lnSpc>
                        <a:spcBef>
                          <a:spcPts val="0"/>
                        </a:spcBef>
                        <a:spcAft>
                          <a:spcPts val="0"/>
                        </a:spcAft>
                        <a:defRPr sz="1800" b="0" i="0"/>
                      </a:pPr>
                      <a:r>
                        <a:rPr sz="1000" b="1" u="sng" strike="noStrike" dirty="0" smtClean="0">
                          <a:solidFill>
                            <a:schemeClr val="tx1"/>
                          </a:solidFill>
                        </a:rPr>
                        <a:t>Teacher Language and Scoring</a:t>
                      </a:r>
                      <a:r>
                        <a:rPr lang="en-US" sz="1000" b="1" u="sng" strike="noStrike" baseline="0" dirty="0" smtClean="0">
                          <a:solidFill>
                            <a:schemeClr val="tx1"/>
                          </a:solidFill>
                        </a:rPr>
                        <a:t> </a:t>
                      </a:r>
                      <a:r>
                        <a:rPr sz="1000" b="1" u="sng" strike="noStrike" dirty="0" smtClean="0">
                          <a:solidFill>
                            <a:schemeClr val="tx1"/>
                          </a:solidFill>
                        </a:rPr>
                        <a:t>Notes</a:t>
                      </a:r>
                      <a:r>
                        <a:rPr sz="1000" b="1" u="none" strike="noStrike" dirty="0" smtClean="0">
                          <a:solidFill>
                            <a:schemeClr val="tx1"/>
                          </a:solidFill>
                        </a:rPr>
                        <a:t>:</a:t>
                      </a:r>
                      <a:endParaRPr lang="en-US" sz="1000" b="1" u="none" strike="noStrike" dirty="0" smtClean="0">
                        <a:solidFill>
                          <a:schemeClr val="tx1"/>
                        </a:solidFill>
                      </a:endParaRPr>
                    </a:p>
                    <a:p>
                      <a:pPr lvl="0" algn="l">
                        <a:lnSpc>
                          <a:spcPct val="100000"/>
                        </a:lnSpc>
                        <a:spcBef>
                          <a:spcPts val="0"/>
                        </a:spcBef>
                        <a:spcAft>
                          <a:spcPts val="0"/>
                        </a:spcAft>
                        <a:defRPr sz="1800" b="0" i="0"/>
                      </a:pPr>
                      <a:r>
                        <a:rPr sz="1000" b="1" dirty="0" smtClean="0">
                          <a:solidFill>
                            <a:schemeClr val="tx1"/>
                          </a:solidFill>
                        </a:rPr>
                        <a:t>Sufficient Evidence </a:t>
                      </a:r>
                      <a:r>
                        <a:rPr lang="en-US" sz="1000" b="0" dirty="0" smtClean="0">
                          <a:solidFill>
                            <a:schemeClr val="tx1"/>
                          </a:solidFill>
                        </a:rPr>
                        <a:t>for the prompt should give specific examples and supporting details of how</a:t>
                      </a:r>
                      <a:r>
                        <a:rPr lang="en-US" sz="1000" b="0" baseline="0" dirty="0" smtClean="0">
                          <a:solidFill>
                            <a:schemeClr val="tx1"/>
                          </a:solidFill>
                        </a:rPr>
                        <a:t> the student in the passage prepared for the science fair.  Specific examples could include that the student (1) selected a topic or a project, (2) found three sources to research or as evidence for the project and (3) wrote important facts about each part of the topic.</a:t>
                      </a:r>
                      <a:endParaRPr lang="en-US" sz="1000" dirty="0" smtClean="0">
                        <a:solidFill>
                          <a:schemeClr val="tx1"/>
                        </a:solidFill>
                      </a:endParaRPr>
                    </a:p>
                    <a:p>
                      <a:pPr lvl="0" algn="l">
                        <a:lnSpc>
                          <a:spcPct val="100000"/>
                        </a:lnSpc>
                        <a:spcBef>
                          <a:spcPts val="0"/>
                        </a:spcBef>
                        <a:spcAft>
                          <a:spcPts val="0"/>
                        </a:spcAft>
                        <a:defRPr sz="1800" b="0" i="0"/>
                      </a:pPr>
                      <a:r>
                        <a:rPr sz="1000" b="1" dirty="0" smtClean="0">
                          <a:solidFill>
                            <a:schemeClr val="tx1"/>
                          </a:solidFill>
                        </a:rPr>
                        <a:t>Specifi</a:t>
                      </a:r>
                      <a:r>
                        <a:rPr lang="en-US" sz="1000" b="1" dirty="0" smtClean="0">
                          <a:solidFill>
                            <a:schemeClr val="tx1"/>
                          </a:solidFill>
                        </a:rPr>
                        <a:t>c</a:t>
                      </a:r>
                      <a:r>
                        <a:rPr sz="1000" b="1" dirty="0" smtClean="0">
                          <a:solidFill>
                            <a:schemeClr val="tx1"/>
                          </a:solidFill>
                        </a:rPr>
                        <a:t> </a:t>
                      </a:r>
                      <a:r>
                        <a:rPr sz="1000" b="1" dirty="0" smtClean="0">
                          <a:solidFill>
                            <a:schemeClr val="tx1"/>
                          </a:solidFill>
                          <a:uFill>
                            <a:solidFill/>
                          </a:uFill>
                        </a:rPr>
                        <a:t>identification</a:t>
                      </a:r>
                      <a:r>
                        <a:rPr lang="en-US" sz="1000" b="1" baseline="0" dirty="0" smtClean="0">
                          <a:solidFill>
                            <a:schemeClr val="tx1"/>
                          </a:solidFill>
                          <a:uFill>
                            <a:solidFill/>
                          </a:uFill>
                        </a:rPr>
                        <a:t> (supporting details)</a:t>
                      </a:r>
                      <a:r>
                        <a:rPr lang="en-US" sz="1000" dirty="0" smtClean="0">
                          <a:solidFill>
                            <a:schemeClr val="tx1"/>
                          </a:solidFill>
                          <a:uFill>
                            <a:solidFill/>
                          </a:uFill>
                        </a:rPr>
                        <a:t> for specific examples could include (1) the student chose a topic based on an interest in space travel, (2) listing the 3 sources (e.g.,</a:t>
                      </a:r>
                      <a:r>
                        <a:rPr lang="en-US" sz="1000" baseline="0" dirty="0" smtClean="0">
                          <a:solidFill>
                            <a:schemeClr val="tx1"/>
                          </a:solidFill>
                          <a:uFill>
                            <a:solidFill/>
                          </a:uFill>
                        </a:rPr>
                        <a:t> a photo, college article and information from the National Weather Service and (3) wrote information about the different layers of the atmospheres above the Earth.</a:t>
                      </a:r>
                      <a:endParaRPr lang="en-US" sz="1000" dirty="0" smtClean="0">
                        <a:solidFill>
                          <a:schemeClr val="tx1"/>
                        </a:solidFill>
                        <a:uFill>
                          <a:solidFill/>
                        </a:uFill>
                      </a:endParaRPr>
                    </a:p>
                    <a:p>
                      <a:pPr lvl="0" algn="l">
                        <a:lnSpc>
                          <a:spcPct val="100000"/>
                        </a:lnSpc>
                        <a:spcBef>
                          <a:spcPts val="0"/>
                        </a:spcBef>
                        <a:spcAft>
                          <a:spcPts val="0"/>
                        </a:spcAft>
                        <a:defRPr sz="1800" b="0" i="0"/>
                      </a:pPr>
                      <a:r>
                        <a:rPr sz="1000" b="1" dirty="0" smtClean="0">
                          <a:solidFill>
                            <a:schemeClr val="tx1"/>
                          </a:solidFill>
                        </a:rPr>
                        <a:t>Full Support</a:t>
                      </a:r>
                      <a:r>
                        <a:rPr lang="en-US" sz="1000" b="1" baseline="0" dirty="0" smtClean="0">
                          <a:solidFill>
                            <a:schemeClr val="tx1"/>
                          </a:solidFill>
                        </a:rPr>
                        <a:t> (other details) </a:t>
                      </a:r>
                      <a:r>
                        <a:rPr lang="en-US" sz="1000" b="0" baseline="0" dirty="0" smtClean="0">
                          <a:solidFill>
                            <a:schemeClr val="tx1"/>
                          </a:solidFill>
                        </a:rPr>
                        <a:t>could include any details that add to or support the above including the student’s interest in Neil Armstrong, fifth grade requirements, or specific details about the Earth’s atmospheres as long as the details promote the prompt.</a:t>
                      </a:r>
                      <a:endParaRPr lang="en-US" sz="1000" dirty="0" smtClean="0">
                        <a:solidFill>
                          <a:schemeClr val="tx1"/>
                        </a:solidFill>
                      </a:endParaRPr>
                    </a:p>
                  </a:txBody>
                  <a:tcPr marR="9241" marT="9111" marB="9111"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rgbClr val="FFFFFF"/>
                    </a:solidFill>
                  </a:tcPr>
                </a:tc>
                <a:tc hMerge="1">
                  <a:txBody>
                    <a:bodyPr/>
                    <a:lstStyle/>
                    <a:p>
                      <a:endParaRPr lang="en-US"/>
                    </a:p>
                  </a:txBody>
                  <a:tcPr/>
                </a:tc>
              </a:tr>
              <a:tr h="685800">
                <a:tc>
                  <a:txBody>
                    <a:bodyPr/>
                    <a:lstStyle/>
                    <a:p>
                      <a:pPr lvl="0" algn="ctr">
                        <a:lnSpc>
                          <a:spcPct val="100000"/>
                        </a:lnSpc>
                        <a:spcBef>
                          <a:spcPts val="0"/>
                        </a:spcBef>
                        <a:spcAft>
                          <a:spcPts val="0"/>
                        </a:spcAft>
                        <a:defRPr sz="1800" b="0" i="0"/>
                      </a:pPr>
                      <a:r>
                        <a:rPr sz="2000" b="1" dirty="0"/>
                        <a:t>2</a:t>
                      </a:r>
                    </a:p>
                  </a:txBody>
                  <a:tcPr marR="9241" marT="9111" marB="911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1800" b="0" i="0"/>
                      </a:pPr>
                      <a:r>
                        <a:rPr sz="1000" i="1" dirty="0">
                          <a:solidFill>
                            <a:schemeClr val="tx1"/>
                          </a:solidFill>
                        </a:rPr>
                        <a:t>The student gives a proficient response by providing evidence </a:t>
                      </a:r>
                      <a:r>
                        <a:rPr lang="en-US" sz="1000" i="1" baseline="0" dirty="0" smtClean="0">
                          <a:solidFill>
                            <a:schemeClr val="tx1"/>
                          </a:solidFill>
                        </a:rPr>
                        <a:t>of how the fifth grade student prepared for the science fair with examples and supporting details.</a:t>
                      </a:r>
                    </a:p>
                    <a:p>
                      <a:pPr marL="0" marR="0" lvl="0" indent="0" algn="l" defTabSz="914400" rtl="0" eaLnBrk="1" fontAlgn="auto" latinLnBrk="0" hangingPunct="1">
                        <a:lnSpc>
                          <a:spcPct val="100000"/>
                        </a:lnSpc>
                        <a:spcBef>
                          <a:spcPts val="0"/>
                        </a:spcBef>
                        <a:spcAft>
                          <a:spcPts val="0"/>
                        </a:spcAft>
                        <a:buClrTx/>
                        <a:buSzTx/>
                        <a:buFontTx/>
                        <a:buNone/>
                        <a:tabLst/>
                        <a:defRPr sz="1800" b="0" i="0"/>
                      </a:pPr>
                      <a:r>
                        <a:rPr lang="en-US" sz="1000" b="0" u="none" kern="1200" baseline="0" dirty="0" smtClean="0">
                          <a:solidFill>
                            <a:schemeClr val="tx1"/>
                          </a:solidFill>
                          <a:latin typeface="+mn-lt"/>
                          <a:ea typeface="+mn-ea"/>
                          <a:cs typeface="+mn-cs"/>
                        </a:rPr>
                        <a:t>In the passage called </a:t>
                      </a:r>
                      <a:r>
                        <a:rPr lang="en-US" sz="1000" b="0" i="1" u="none" kern="1200" baseline="0" dirty="0" smtClean="0">
                          <a:solidFill>
                            <a:schemeClr val="tx1"/>
                          </a:solidFill>
                          <a:latin typeface="+mn-lt"/>
                          <a:ea typeface="+mn-ea"/>
                          <a:cs typeface="+mn-cs"/>
                        </a:rPr>
                        <a:t>Atmosphere Attire</a:t>
                      </a:r>
                      <a:r>
                        <a:rPr lang="en-US" sz="1000" b="0" u="none" kern="1200" baseline="0" dirty="0" smtClean="0">
                          <a:solidFill>
                            <a:schemeClr val="tx1"/>
                          </a:solidFill>
                          <a:latin typeface="+mn-lt"/>
                          <a:ea typeface="+mn-ea"/>
                          <a:cs typeface="+mn-cs"/>
                        </a:rPr>
                        <a:t>, a fifth grade student has to plan a project for the school </a:t>
                      </a:r>
                      <a:r>
                        <a:rPr lang="en-US" sz="1000" b="0" baseline="0" dirty="0" smtClean="0">
                          <a:solidFill>
                            <a:schemeClr val="tx1"/>
                          </a:solidFill>
                        </a:rPr>
                        <a:t>science fair</a:t>
                      </a:r>
                      <a:r>
                        <a:rPr lang="en-US" sz="1000" b="0" u="none" kern="1200" baseline="0" dirty="0" smtClean="0">
                          <a:solidFill>
                            <a:schemeClr val="tx1"/>
                          </a:solidFill>
                          <a:latin typeface="+mn-lt"/>
                          <a:ea typeface="+mn-ea"/>
                          <a:cs typeface="+mn-cs"/>
                        </a:rPr>
                        <a:t>. First , the student thinks about what is most interesting to him or her.  For example, this student likes to learn about space travel and has read about Neil Armstrong.  This helped the student plan a topic.  Next, he or she has to find three sources to </a:t>
                      </a:r>
                      <a:r>
                        <a:rPr lang="en-US" sz="1000" b="0" u="none" strike="noStrike" kern="1200" baseline="0" dirty="0" smtClean="0">
                          <a:solidFill>
                            <a:schemeClr val="tx1"/>
                          </a:solidFill>
                          <a:latin typeface="+mn-lt"/>
                          <a:ea typeface="+mn-ea"/>
                          <a:cs typeface="+mn-cs"/>
                        </a:rPr>
                        <a:t>quote to</a:t>
                      </a:r>
                      <a:r>
                        <a:rPr lang="en-US" sz="1000" b="0" u="none" kern="1200" baseline="0" dirty="0" smtClean="0">
                          <a:solidFill>
                            <a:schemeClr val="tx1"/>
                          </a:solidFill>
                          <a:latin typeface="+mn-lt"/>
                          <a:ea typeface="+mn-ea"/>
                          <a:cs typeface="+mn-cs"/>
                        </a:rPr>
                        <a:t> support the project.  The project in this passage is about what people would need to wear (attire) to survive living in the different atmospheres.  So, one example of how the student used the college article as a source was to tell about the different layers of the atmosphere</a:t>
                      </a:r>
                      <a:r>
                        <a:rPr lang="en-US" sz="1000" b="0" u="none" strike="sngStrike" kern="1200" baseline="0" dirty="0" smtClean="0">
                          <a:solidFill>
                            <a:schemeClr val="tx1"/>
                          </a:solidFill>
                          <a:latin typeface="+mn-lt"/>
                          <a:ea typeface="+mn-ea"/>
                          <a:cs typeface="+mn-cs"/>
                        </a:rPr>
                        <a:t>s</a:t>
                      </a:r>
                      <a:r>
                        <a:rPr lang="en-US" sz="1000" b="0" u="none" kern="1200" baseline="0" dirty="0" smtClean="0">
                          <a:solidFill>
                            <a:schemeClr val="tx1"/>
                          </a:solidFill>
                          <a:latin typeface="+mn-lt"/>
                          <a:ea typeface="+mn-ea"/>
                          <a:cs typeface="+mn-cs"/>
                        </a:rPr>
                        <a:t>. </a:t>
                      </a:r>
                      <a:r>
                        <a:rPr lang="en-US" sz="1000" b="0" u="none" strike="noStrike" kern="1200" baseline="0" dirty="0" smtClean="0">
                          <a:solidFill>
                            <a:schemeClr val="tx1"/>
                          </a:solidFill>
                          <a:latin typeface="+mn-lt"/>
                          <a:ea typeface="+mn-ea"/>
                          <a:cs typeface="+mn-cs"/>
                        </a:rPr>
                        <a:t>Then the student wrote what was learned about each layer from the sources.</a:t>
                      </a:r>
                      <a:endParaRPr lang="en-US" sz="1000" b="0" u="none" strike="sngStrike" kern="1200" baseline="0" dirty="0" smtClean="0">
                        <a:solidFill>
                          <a:schemeClr val="tx1"/>
                        </a:solidFill>
                        <a:latin typeface="+mn-lt"/>
                        <a:ea typeface="+mn-ea"/>
                        <a:cs typeface="+mn-cs"/>
                      </a:endParaRPr>
                    </a:p>
                  </a:txBody>
                  <a:tcPr marR="9241" marT="9111" marB="9111"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rgbClr val="FFFFFF"/>
                    </a:solidFill>
                  </a:tcPr>
                </a:tc>
              </a:tr>
              <a:tr h="533400">
                <a:tc>
                  <a:txBody>
                    <a:bodyPr/>
                    <a:lstStyle/>
                    <a:p>
                      <a:pPr lvl="0" algn="ctr">
                        <a:lnSpc>
                          <a:spcPct val="100000"/>
                        </a:lnSpc>
                        <a:spcBef>
                          <a:spcPts val="0"/>
                        </a:spcBef>
                        <a:spcAft>
                          <a:spcPts val="0"/>
                        </a:spcAft>
                        <a:defRPr sz="1800" b="0" i="0"/>
                      </a:pPr>
                      <a:r>
                        <a:rPr sz="2000" b="1" dirty="0"/>
                        <a:t>1</a:t>
                      </a:r>
                    </a:p>
                  </a:txBody>
                  <a:tcPr marR="9241" marT="9111" marB="911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rgbClr val="FFFFFF"/>
                    </a:solidFill>
                  </a:tcPr>
                </a:tc>
                <a:tc>
                  <a:txBody>
                    <a:bodyPr/>
                    <a:lstStyle/>
                    <a:p>
                      <a:pPr lvl="0" algn="l" defTabSz="914400">
                        <a:lnSpc>
                          <a:spcPct val="100000"/>
                        </a:lnSpc>
                        <a:spcBef>
                          <a:spcPts val="0"/>
                        </a:spcBef>
                        <a:spcAft>
                          <a:spcPts val="0"/>
                        </a:spcAft>
                        <a:defRPr sz="1800" b="0" i="0"/>
                      </a:pPr>
                      <a:r>
                        <a:rPr sz="1000" i="1" dirty="0">
                          <a:solidFill>
                            <a:schemeClr val="tx1"/>
                          </a:solidFill>
                        </a:rPr>
                        <a:t>The student gives a partial response by providing </a:t>
                      </a:r>
                      <a:r>
                        <a:rPr sz="1000" i="1" u="sng" dirty="0">
                          <a:solidFill>
                            <a:schemeClr val="tx1"/>
                          </a:solidFill>
                        </a:rPr>
                        <a:t>some</a:t>
                      </a:r>
                      <a:r>
                        <a:rPr sz="1000" i="1" dirty="0">
                          <a:solidFill>
                            <a:schemeClr val="tx1"/>
                          </a:solidFill>
                        </a:rPr>
                        <a:t> </a:t>
                      </a:r>
                      <a:r>
                        <a:rPr sz="1000" i="1" dirty="0" smtClean="0">
                          <a:solidFill>
                            <a:schemeClr val="tx1"/>
                          </a:solidFill>
                        </a:rPr>
                        <a:t>evidence</a:t>
                      </a:r>
                      <a:r>
                        <a:rPr lang="en-US" sz="1000" i="1" dirty="0" smtClean="0">
                          <a:solidFill>
                            <a:schemeClr val="tx1"/>
                          </a:solidFill>
                        </a:rPr>
                        <a:t> of how the fifth grade student prepared for the science</a:t>
                      </a:r>
                      <a:r>
                        <a:rPr lang="en-US" sz="1000" i="1" baseline="0" dirty="0" smtClean="0">
                          <a:solidFill>
                            <a:schemeClr val="tx1"/>
                          </a:solidFill>
                        </a:rPr>
                        <a:t> fair and some examples.</a:t>
                      </a:r>
                    </a:p>
                    <a:p>
                      <a:pPr lvl="0" algn="l" defTabSz="914400">
                        <a:lnSpc>
                          <a:spcPct val="100000"/>
                        </a:lnSpc>
                        <a:spcBef>
                          <a:spcPts val="0"/>
                        </a:spcBef>
                        <a:spcAft>
                          <a:spcPts val="0"/>
                        </a:spcAft>
                        <a:defRPr sz="1800" b="0" i="0"/>
                      </a:pPr>
                      <a:r>
                        <a:rPr lang="en-US" sz="1000" b="0" i="0" u="none" kern="1200" baseline="0" dirty="0" smtClean="0">
                          <a:solidFill>
                            <a:schemeClr val="tx1"/>
                          </a:solidFill>
                          <a:latin typeface="+mn-lt"/>
                          <a:ea typeface="+mn-ea"/>
                          <a:cs typeface="+mn-cs"/>
                        </a:rPr>
                        <a:t>A boy has to plan a project for the </a:t>
                      </a:r>
                      <a:r>
                        <a:rPr lang="en-US" sz="1000" b="0" baseline="0" dirty="0" smtClean="0">
                          <a:solidFill>
                            <a:schemeClr val="tx1"/>
                          </a:solidFill>
                        </a:rPr>
                        <a:t>science fair, </a:t>
                      </a:r>
                      <a:r>
                        <a:rPr lang="en-US" sz="1000" b="0" i="0" u="none" kern="1200" baseline="0" dirty="0" smtClean="0">
                          <a:solidFill>
                            <a:schemeClr val="tx1"/>
                          </a:solidFill>
                          <a:latin typeface="+mn-lt"/>
                          <a:ea typeface="+mn-ea"/>
                          <a:cs typeface="+mn-cs"/>
                        </a:rPr>
                        <a:t>so he thinks about what he likes most.  Space!  He read about Neil Armstrong and his space suit so the boy decides to do a project about what kind of suits people need to wear in the different atmospheres.  He has to research and read about the different atmospheres a lot from lots of different sources.  This is how </a:t>
                      </a:r>
                      <a:r>
                        <a:rPr lang="en-US" sz="1000" b="0" i="0" u="none" strike="noStrike" kern="1200" baseline="0" dirty="0" smtClean="0">
                          <a:solidFill>
                            <a:schemeClr val="tx1"/>
                          </a:solidFill>
                          <a:latin typeface="+mn-lt"/>
                          <a:ea typeface="+mn-ea"/>
                          <a:cs typeface="+mn-cs"/>
                        </a:rPr>
                        <a:t>he</a:t>
                      </a:r>
                      <a:r>
                        <a:rPr lang="en-US" sz="1000" b="0" i="0" u="none" kern="1200" baseline="0" dirty="0" smtClean="0">
                          <a:solidFill>
                            <a:schemeClr val="tx1"/>
                          </a:solidFill>
                          <a:latin typeface="+mn-lt"/>
                          <a:ea typeface="+mn-ea"/>
                          <a:cs typeface="+mn-cs"/>
                        </a:rPr>
                        <a:t> prepared for the </a:t>
                      </a:r>
                      <a:r>
                        <a:rPr lang="en-US" sz="1000" b="0" baseline="0" dirty="0" smtClean="0">
                          <a:solidFill>
                            <a:schemeClr val="tx1"/>
                          </a:solidFill>
                        </a:rPr>
                        <a:t>science fair</a:t>
                      </a:r>
                      <a:r>
                        <a:rPr lang="en-US" sz="1000" b="0" i="0" u="none" kern="1200" baseline="0" dirty="0" smtClean="0">
                          <a:solidFill>
                            <a:schemeClr val="tx1"/>
                          </a:solidFill>
                          <a:latin typeface="+mn-lt"/>
                          <a:ea typeface="+mn-ea"/>
                          <a:cs typeface="+mn-cs"/>
                        </a:rPr>
                        <a:t>.</a:t>
                      </a:r>
                      <a:endParaRPr lang="en-US" sz="1100" b="0" i="0" u="none" kern="1200" baseline="0" dirty="0" smtClean="0">
                        <a:solidFill>
                          <a:schemeClr val="tx1"/>
                        </a:solidFill>
                        <a:latin typeface="+mn-lt"/>
                        <a:ea typeface="+mn-ea"/>
                        <a:cs typeface="+mn-cs"/>
                      </a:endParaRPr>
                    </a:p>
                  </a:txBody>
                  <a:tcPr marR="9241" marT="9111" marB="9111"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rgbClr val="FFFFFF"/>
                    </a:solidFill>
                  </a:tcPr>
                </a:tc>
              </a:tr>
              <a:tr h="338354">
                <a:tc>
                  <a:txBody>
                    <a:bodyPr/>
                    <a:lstStyle/>
                    <a:p>
                      <a:pPr lvl="0" algn="ctr">
                        <a:lnSpc>
                          <a:spcPct val="100000"/>
                        </a:lnSpc>
                        <a:spcBef>
                          <a:spcPts val="0"/>
                        </a:spcBef>
                        <a:spcAft>
                          <a:spcPts val="0"/>
                        </a:spcAft>
                        <a:defRPr sz="1800" b="0" i="0"/>
                      </a:pPr>
                      <a:r>
                        <a:rPr sz="2000" b="1" dirty="0"/>
                        <a:t>0</a:t>
                      </a:r>
                    </a:p>
                  </a:txBody>
                  <a:tcPr marR="9241" marT="9111" marB="911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rgbClr val="FFFFFF"/>
                    </a:solidFill>
                  </a:tcPr>
                </a:tc>
                <a:tc>
                  <a:txBody>
                    <a:bodyPr/>
                    <a:lstStyle/>
                    <a:p>
                      <a:pPr lvl="0" algn="l" defTabSz="914400">
                        <a:lnSpc>
                          <a:spcPct val="100000"/>
                        </a:lnSpc>
                        <a:spcBef>
                          <a:spcPts val="0"/>
                        </a:spcBef>
                        <a:spcAft>
                          <a:spcPts val="0"/>
                        </a:spcAft>
                        <a:defRPr sz="1800" b="0" i="0"/>
                      </a:pPr>
                      <a:r>
                        <a:rPr sz="1000" i="1" dirty="0">
                          <a:solidFill>
                            <a:schemeClr val="tx1"/>
                          </a:solidFill>
                        </a:rPr>
                        <a:t>The student provides no </a:t>
                      </a:r>
                      <a:r>
                        <a:rPr sz="1000" i="1" dirty="0" smtClean="0">
                          <a:solidFill>
                            <a:schemeClr val="tx1"/>
                          </a:solidFill>
                        </a:rPr>
                        <a:t>evidence</a:t>
                      </a:r>
                      <a:r>
                        <a:rPr lang="en-US" sz="1000" i="1" baseline="0" dirty="0" smtClean="0">
                          <a:solidFill>
                            <a:schemeClr val="tx1"/>
                          </a:solidFill>
                        </a:rPr>
                        <a:t> of how the fifth grade student prepared for the science fair.</a:t>
                      </a:r>
                    </a:p>
                    <a:p>
                      <a:pPr lvl="0" algn="l" defTabSz="914400">
                        <a:lnSpc>
                          <a:spcPct val="100000"/>
                        </a:lnSpc>
                        <a:spcBef>
                          <a:spcPts val="0"/>
                        </a:spcBef>
                        <a:spcAft>
                          <a:spcPts val="0"/>
                        </a:spcAft>
                        <a:defRPr sz="1800" b="0" i="0"/>
                      </a:pPr>
                      <a:r>
                        <a:rPr lang="en-US" sz="1000" i="0" baseline="0" dirty="0" smtClean="0">
                          <a:solidFill>
                            <a:schemeClr val="tx1"/>
                          </a:solidFill>
                        </a:rPr>
                        <a:t>If I were in the </a:t>
                      </a:r>
                      <a:r>
                        <a:rPr lang="en-US" sz="1000" b="0" baseline="0" dirty="0" smtClean="0">
                          <a:solidFill>
                            <a:schemeClr val="tx1"/>
                          </a:solidFill>
                        </a:rPr>
                        <a:t>science fair</a:t>
                      </a:r>
                      <a:r>
                        <a:rPr lang="en-US" sz="1000" b="0" i="0" baseline="0" dirty="0" smtClean="0">
                          <a:solidFill>
                            <a:schemeClr val="tx1"/>
                          </a:solidFill>
                        </a:rPr>
                        <a:t> I</a:t>
                      </a:r>
                      <a:r>
                        <a:rPr lang="en-US" sz="1000" i="0" baseline="0" dirty="0" smtClean="0">
                          <a:solidFill>
                            <a:schemeClr val="tx1"/>
                          </a:solidFill>
                        </a:rPr>
                        <a:t> would make a huge volcano and show how it explodes with lava and dust.</a:t>
                      </a:r>
                      <a:endParaRPr sz="1100" i="0" dirty="0">
                        <a:solidFill>
                          <a:schemeClr val="tx1"/>
                        </a:solidFill>
                      </a:endParaRPr>
                    </a:p>
                  </a:txBody>
                  <a:tcPr marR="9241" marT="9111" marB="9111"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rgbClr val="FFFFFF"/>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590154842"/>
              </p:ext>
            </p:extLst>
          </p:nvPr>
        </p:nvGraphicFramePr>
        <p:xfrm>
          <a:off x="5410200" y="7568602"/>
          <a:ext cx="1744662" cy="889598"/>
        </p:xfrm>
        <a:graphic>
          <a:graphicData uri="http://schemas.openxmlformats.org/drawingml/2006/table">
            <a:tbl>
              <a:tblPr firstRow="1" firstCol="1" bandRow="1"/>
              <a:tblGrid>
                <a:gridCol w="1744662"/>
              </a:tblGrid>
              <a:tr h="188558">
                <a:tc>
                  <a:txBody>
                    <a:bodyPr/>
                    <a:lstStyle/>
                    <a:p>
                      <a:pPr marL="0" marR="0" algn="ctr">
                        <a:lnSpc>
                          <a:spcPct val="115000"/>
                        </a:lnSpc>
                        <a:spcBef>
                          <a:spcPts val="0"/>
                        </a:spcBef>
                        <a:spcAft>
                          <a:spcPts val="0"/>
                        </a:spcAft>
                      </a:pPr>
                      <a:r>
                        <a:rPr lang="en-US" sz="800" b="1" i="1" dirty="0" smtClean="0">
                          <a:solidFill>
                            <a:schemeClr val="tx1"/>
                          </a:solidFill>
                          <a:effectLst/>
                          <a:latin typeface="Calibri"/>
                          <a:ea typeface="Times New Roman"/>
                          <a:cs typeface="Times New Roman"/>
                        </a:rPr>
                        <a:t>Toward RL.5.2  </a:t>
                      </a:r>
                      <a:r>
                        <a:rPr lang="en-US" sz="800" b="1" i="1" dirty="0" smtClean="0">
                          <a:solidFill>
                            <a:srgbClr val="000000"/>
                          </a:solidFill>
                          <a:effectLst/>
                          <a:latin typeface="Calibri"/>
                          <a:ea typeface="Times New Roman"/>
                          <a:cs typeface="Times New Roman"/>
                        </a:rPr>
                        <a:t>DOK </a:t>
                      </a:r>
                      <a:r>
                        <a:rPr lang="en-US" sz="800" b="1" i="1" dirty="0">
                          <a:solidFill>
                            <a:srgbClr val="000000"/>
                          </a:solidFill>
                          <a:effectLst/>
                          <a:latin typeface="Calibri"/>
                          <a:ea typeface="Times New Roman"/>
                          <a:cs typeface="Times New Roman"/>
                        </a:rPr>
                        <a:t>2 - Cl</a:t>
                      </a:r>
                      <a:endParaRPr lang="en-US" sz="800" i="1" dirty="0">
                        <a:effectLst/>
                        <a:latin typeface="Calibri"/>
                        <a:ea typeface="Calibri"/>
                        <a:cs typeface="Times New Roman"/>
                      </a:endParaRPr>
                    </a:p>
                  </a:txBody>
                  <a:tcPr marL="33538" marR="33538"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r>
              <a:tr h="617098">
                <a:tc>
                  <a:txBody>
                    <a:bodyPr/>
                    <a:lstStyle/>
                    <a:p>
                      <a:pPr marL="0" marR="0" algn="l">
                        <a:lnSpc>
                          <a:spcPct val="115000"/>
                        </a:lnSpc>
                        <a:spcBef>
                          <a:spcPts val="0"/>
                        </a:spcBef>
                        <a:spcAft>
                          <a:spcPts val="0"/>
                        </a:spcAft>
                      </a:pPr>
                      <a:r>
                        <a:rPr lang="en-US" sz="800" b="1" dirty="0">
                          <a:solidFill>
                            <a:srgbClr val="000000"/>
                          </a:solidFill>
                          <a:effectLst/>
                          <a:latin typeface="Calibri"/>
                          <a:ea typeface="Times New Roman"/>
                          <a:cs typeface="Times New Roman"/>
                        </a:rPr>
                        <a:t>Locate details in a story, drama or poem that tell a character’s response to challenges or how a speaker in a poem reflects on a topic (read but not discussed in class).</a:t>
                      </a:r>
                      <a:endParaRPr lang="en-US" sz="800" dirty="0">
                        <a:effectLst/>
                        <a:latin typeface="Calibri"/>
                        <a:ea typeface="Calibri"/>
                        <a:cs typeface="Times New Roman"/>
                      </a:endParaRPr>
                    </a:p>
                  </a:txBody>
                  <a:tcPr marR="33538"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bl>
          </a:graphicData>
        </a:graphic>
      </p:graphicFrame>
    </p:spTree>
    <p:extLst>
      <p:ext uri="{BB962C8B-B14F-4D97-AF65-F5344CB8AC3E}">
        <p14:creationId xmlns:p14="http://schemas.microsoft.com/office/powerpoint/2010/main" val="14108110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2826</TotalTime>
  <Words>9076</Words>
  <Application>Microsoft Office PowerPoint</Application>
  <PresentationFormat>Custom</PresentationFormat>
  <Paragraphs>879</Paragraphs>
  <Slides>30</Slides>
  <Notes>4</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Richmond, Susan</dc:creator>
  <cp:lastModifiedBy>Richmond, Susan</cp:lastModifiedBy>
  <cp:revision>359</cp:revision>
  <cp:lastPrinted>2014-08-31T21:51:43Z</cp:lastPrinted>
  <dcterms:created xsi:type="dcterms:W3CDTF">2013-06-13T16:49:22Z</dcterms:created>
  <dcterms:modified xsi:type="dcterms:W3CDTF">2015-08-07T20:51:54Z</dcterms:modified>
</cp:coreProperties>
</file>