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256" r:id="rId2"/>
    <p:sldId id="277" r:id="rId3"/>
    <p:sldId id="382" r:id="rId4"/>
    <p:sldId id="363" r:id="rId5"/>
    <p:sldId id="383" r:id="rId6"/>
    <p:sldId id="364" r:id="rId7"/>
    <p:sldId id="365" r:id="rId8"/>
    <p:sldId id="349" r:id="rId9"/>
    <p:sldId id="366" r:id="rId10"/>
    <p:sldId id="367" r:id="rId11"/>
    <p:sldId id="368" r:id="rId12"/>
    <p:sldId id="369" r:id="rId13"/>
    <p:sldId id="370" r:id="rId14"/>
    <p:sldId id="371" r:id="rId15"/>
    <p:sldId id="352" r:id="rId16"/>
    <p:sldId id="372" r:id="rId17"/>
    <p:sldId id="373" r:id="rId18"/>
    <p:sldId id="326" r:id="rId19"/>
    <p:sldId id="328" r:id="rId20"/>
    <p:sldId id="329" r:id="rId21"/>
    <p:sldId id="374" r:id="rId22"/>
    <p:sldId id="375" r:id="rId23"/>
    <p:sldId id="296" r:id="rId24"/>
    <p:sldId id="376" r:id="rId25"/>
    <p:sldId id="377" r:id="rId26"/>
    <p:sldId id="378" r:id="rId27"/>
    <p:sldId id="379" r:id="rId28"/>
    <p:sldId id="380" r:id="rId29"/>
    <p:sldId id="381" r:id="rId30"/>
    <p:sldId id="342" r:id="rId31"/>
  </p:sldIdLst>
  <p:sldSz cx="7315200" cy="9601200"/>
  <p:notesSz cx="7010400" cy="9296400"/>
  <p:defaultText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1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20" autoAdjust="0"/>
    <p:restoredTop sz="99037" autoAdjust="0"/>
  </p:normalViewPr>
  <p:slideViewPr>
    <p:cSldViewPr>
      <p:cViewPr varScale="1">
        <p:scale>
          <a:sx n="56" d="100"/>
          <a:sy n="56" d="100"/>
        </p:scale>
        <p:origin x="-1128" y="-91"/>
      </p:cViewPr>
      <p:guideLst>
        <p:guide orient="horz" pos="3024"/>
        <p:guide pos="120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03BBA2A-8788-4E3E-B85C-043146DE5216}" type="datetimeFigureOut">
              <a:rPr lang="en-US" smtClean="0"/>
              <a:t>7/23/2015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68E767E-EA66-4DAF-8CE1-1B8D3464DA28}" type="slidenum">
              <a:rPr lang="en-US" smtClean="0"/>
              <a:t>‹#›</a:t>
            </a:fld>
            <a:endParaRPr lang="en-US" dirty="0"/>
          </a:p>
        </p:txBody>
      </p:sp>
    </p:spTree>
    <p:extLst>
      <p:ext uri="{BB962C8B-B14F-4D97-AF65-F5344CB8AC3E}">
        <p14:creationId xmlns:p14="http://schemas.microsoft.com/office/powerpoint/2010/main" val="304316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7/23/2015</a:t>
            </a:fld>
            <a:endParaRPr lang="en-US" dirty="0"/>
          </a:p>
        </p:txBody>
      </p:sp>
      <p:sp>
        <p:nvSpPr>
          <p:cNvPr id="4" name="Slide Image Placeholder 3"/>
          <p:cNvSpPr>
            <a:spLocks noGrp="1" noRot="1" noChangeAspect="1"/>
          </p:cNvSpPr>
          <p:nvPr>
            <p:ph type="sldImg" idx="2"/>
          </p:nvPr>
        </p:nvSpPr>
        <p:spPr>
          <a:xfrm>
            <a:off x="2176463" y="696913"/>
            <a:ext cx="26574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966612" rtl="0" eaLnBrk="1" latinLnBrk="0" hangingPunct="1">
      <a:defRPr sz="1300" kern="1200">
        <a:solidFill>
          <a:schemeClr val="tx1"/>
        </a:solidFill>
        <a:latin typeface="+mn-lt"/>
        <a:ea typeface="+mn-ea"/>
        <a:cs typeface="+mn-cs"/>
      </a:defRPr>
    </a:lvl1pPr>
    <a:lvl2pPr marL="483306" algn="l" defTabSz="966612" rtl="0" eaLnBrk="1" latinLnBrk="0" hangingPunct="1">
      <a:defRPr sz="1300" kern="1200">
        <a:solidFill>
          <a:schemeClr val="tx1"/>
        </a:solidFill>
        <a:latin typeface="+mn-lt"/>
        <a:ea typeface="+mn-ea"/>
        <a:cs typeface="+mn-cs"/>
      </a:defRPr>
    </a:lvl2pPr>
    <a:lvl3pPr marL="966612" algn="l" defTabSz="966612" rtl="0" eaLnBrk="1" latinLnBrk="0" hangingPunct="1">
      <a:defRPr sz="1300" kern="1200">
        <a:solidFill>
          <a:schemeClr val="tx1"/>
        </a:solidFill>
        <a:latin typeface="+mn-lt"/>
        <a:ea typeface="+mn-ea"/>
        <a:cs typeface="+mn-cs"/>
      </a:defRPr>
    </a:lvl3pPr>
    <a:lvl4pPr marL="1449918" algn="l" defTabSz="966612" rtl="0" eaLnBrk="1" latinLnBrk="0" hangingPunct="1">
      <a:defRPr sz="1300" kern="1200">
        <a:solidFill>
          <a:schemeClr val="tx1"/>
        </a:solidFill>
        <a:latin typeface="+mn-lt"/>
        <a:ea typeface="+mn-ea"/>
        <a:cs typeface="+mn-cs"/>
      </a:defRPr>
    </a:lvl4pPr>
    <a:lvl5pPr marL="1933224" algn="l" defTabSz="966612" rtl="0" eaLnBrk="1" latinLnBrk="0" hangingPunct="1">
      <a:defRPr sz="1300" kern="1200">
        <a:solidFill>
          <a:schemeClr val="tx1"/>
        </a:solidFill>
        <a:latin typeface="+mn-lt"/>
        <a:ea typeface="+mn-ea"/>
        <a:cs typeface="+mn-cs"/>
      </a:defRPr>
    </a:lvl5pPr>
    <a:lvl6pPr marL="2416531" algn="l" defTabSz="966612" rtl="0" eaLnBrk="1" latinLnBrk="0" hangingPunct="1">
      <a:defRPr sz="1300" kern="1200">
        <a:solidFill>
          <a:schemeClr val="tx1"/>
        </a:solidFill>
        <a:latin typeface="+mn-lt"/>
        <a:ea typeface="+mn-ea"/>
        <a:cs typeface="+mn-cs"/>
      </a:defRPr>
    </a:lvl6pPr>
    <a:lvl7pPr marL="2899837" algn="l" defTabSz="966612" rtl="0" eaLnBrk="1" latinLnBrk="0" hangingPunct="1">
      <a:defRPr sz="1300" kern="1200">
        <a:solidFill>
          <a:schemeClr val="tx1"/>
        </a:solidFill>
        <a:latin typeface="+mn-lt"/>
        <a:ea typeface="+mn-ea"/>
        <a:cs typeface="+mn-cs"/>
      </a:defRPr>
    </a:lvl7pPr>
    <a:lvl8pPr marL="3383143" algn="l" defTabSz="966612" rtl="0" eaLnBrk="1" latinLnBrk="0" hangingPunct="1">
      <a:defRPr sz="1300" kern="1200">
        <a:solidFill>
          <a:schemeClr val="tx1"/>
        </a:solidFill>
        <a:latin typeface="+mn-lt"/>
        <a:ea typeface="+mn-ea"/>
        <a:cs typeface="+mn-cs"/>
      </a:defRPr>
    </a:lvl8pPr>
    <a:lvl9pPr marL="3866449" algn="l" defTabSz="9666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6</a:t>
            </a:fld>
            <a:endParaRPr lang="en-US" dirty="0"/>
          </a:p>
        </p:txBody>
      </p:sp>
    </p:spTree>
    <p:extLst>
      <p:ext uri="{BB962C8B-B14F-4D97-AF65-F5344CB8AC3E}">
        <p14:creationId xmlns:p14="http://schemas.microsoft.com/office/powerpoint/2010/main" val="184795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2982597"/>
            <a:ext cx="6217920" cy="205803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7280" y="5440680"/>
            <a:ext cx="5120640" cy="2453640"/>
          </a:xfrm>
        </p:spPr>
        <p:txBody>
          <a:bodyPr/>
          <a:lstStyle>
            <a:lvl1pPr marL="0" indent="0" algn="ctr">
              <a:buNone/>
              <a:defRPr>
                <a:solidFill>
                  <a:schemeClr val="tx1">
                    <a:tint val="75000"/>
                  </a:schemeClr>
                </a:solidFill>
              </a:defRPr>
            </a:lvl1pPr>
            <a:lvl2pPr marL="483306" indent="0" algn="ctr">
              <a:buNone/>
              <a:defRPr>
                <a:solidFill>
                  <a:schemeClr val="tx1">
                    <a:tint val="75000"/>
                  </a:schemeClr>
                </a:solidFill>
              </a:defRPr>
            </a:lvl2pPr>
            <a:lvl3pPr marL="966612" indent="0" algn="ctr">
              <a:buNone/>
              <a:defRPr>
                <a:solidFill>
                  <a:schemeClr val="tx1">
                    <a:tint val="75000"/>
                  </a:schemeClr>
                </a:solidFill>
              </a:defRPr>
            </a:lvl3pPr>
            <a:lvl4pPr marL="1449918" indent="0" algn="ctr">
              <a:buNone/>
              <a:defRPr>
                <a:solidFill>
                  <a:schemeClr val="tx1">
                    <a:tint val="75000"/>
                  </a:schemeClr>
                </a:solidFill>
              </a:defRPr>
            </a:lvl4pPr>
            <a:lvl5pPr marL="1933224" indent="0" algn="ctr">
              <a:buNone/>
              <a:defRPr>
                <a:solidFill>
                  <a:schemeClr val="tx1">
                    <a:tint val="75000"/>
                  </a:schemeClr>
                </a:solidFill>
              </a:defRPr>
            </a:lvl5pPr>
            <a:lvl6pPr marL="2416531" indent="0" algn="ctr">
              <a:buNone/>
              <a:defRPr>
                <a:solidFill>
                  <a:schemeClr val="tx1">
                    <a:tint val="75000"/>
                  </a:schemeClr>
                </a:solidFill>
              </a:defRPr>
            </a:lvl6pPr>
            <a:lvl7pPr marL="2899837" indent="0" algn="ctr">
              <a:buNone/>
              <a:defRPr>
                <a:solidFill>
                  <a:schemeClr val="tx1">
                    <a:tint val="75000"/>
                  </a:schemeClr>
                </a:solidFill>
              </a:defRPr>
            </a:lvl7pPr>
            <a:lvl8pPr marL="3383143" indent="0" algn="ctr">
              <a:buNone/>
              <a:defRPr>
                <a:solidFill>
                  <a:schemeClr val="tx1">
                    <a:tint val="75000"/>
                  </a:schemeClr>
                </a:solidFill>
              </a:defRPr>
            </a:lvl8pPr>
            <a:lvl9pPr marL="386644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7/23/2015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7/23/2015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977639" y="513399"/>
            <a:ext cx="1234441" cy="1092136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4320" y="513399"/>
            <a:ext cx="3581401" cy="109213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7/23/2015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486400" y="8874825"/>
            <a:ext cx="1676400" cy="511175"/>
          </a:xfrm>
        </p:spPr>
        <p:txBody>
          <a:bodyPr/>
          <a:lstStyle/>
          <a:p>
            <a:endParaRPr lang="en-US" dirty="0"/>
          </a:p>
        </p:txBody>
      </p:sp>
      <p:sp>
        <p:nvSpPr>
          <p:cNvPr id="6" name="Slide Number Placeholder 5"/>
          <p:cNvSpPr>
            <a:spLocks noGrp="1"/>
          </p:cNvSpPr>
          <p:nvPr>
            <p:ph type="sldNum" sz="quarter" idx="12"/>
          </p:nvPr>
        </p:nvSpPr>
        <p:spPr>
          <a:xfrm>
            <a:off x="6172200" y="9090025"/>
            <a:ext cx="792480" cy="511175"/>
          </a:xfrm>
        </p:spPr>
        <p:txBody>
          <a:bodyPr/>
          <a:lstStyle>
            <a:lvl1pPr algn="r">
              <a:defRPr/>
            </a:lvl1pPr>
          </a:lstStyle>
          <a:p>
            <a:fld id="{F177B04D-AEB5-43ED-B9BA-B3D1EC9C9067}" type="slidenum">
              <a:rPr lang="en-US" smtClean="0"/>
              <a:pPr/>
              <a:t>‹#›</a:t>
            </a:fld>
            <a:endParaRPr lang="en-US" dirty="0"/>
          </a:p>
        </p:txBody>
      </p:sp>
      <p:sp>
        <p:nvSpPr>
          <p:cNvPr id="7" name="Rectangle 6"/>
          <p:cNvSpPr/>
          <p:nvPr userDrawn="1"/>
        </p:nvSpPr>
        <p:spPr>
          <a:xfrm>
            <a:off x="3276600" y="9220200"/>
            <a:ext cx="3657600" cy="230832"/>
          </a:xfrm>
          <a:prstGeom prst="rect">
            <a:avLst/>
          </a:prstGeom>
        </p:spPr>
        <p:txBody>
          <a:bodyPr>
            <a:spAutoFit/>
          </a:bodyPr>
          <a:lstStyle/>
          <a:p>
            <a:r>
              <a:rPr lang="en-US" sz="900" kern="1200" dirty="0" smtClean="0">
                <a:solidFill>
                  <a:schemeClr val="tx1"/>
                </a:solidFill>
                <a:latin typeface="+mn-lt"/>
                <a:ea typeface="+mn-ea"/>
                <a:cs typeface="+mn-cs"/>
              </a:rPr>
              <a:t>Rev. Control:  07/01/2015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2201198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1" y="6169660"/>
            <a:ext cx="6217920" cy="190690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577851" y="4069400"/>
            <a:ext cx="6217920" cy="2100261"/>
          </a:xfrm>
        </p:spPr>
        <p:txBody>
          <a:bodyPr anchor="b"/>
          <a:lstStyle>
            <a:lvl1pPr marL="0" indent="0">
              <a:buNone/>
              <a:defRPr sz="2100">
                <a:solidFill>
                  <a:schemeClr val="tx1">
                    <a:tint val="75000"/>
                  </a:schemeClr>
                </a:solidFill>
              </a:defRPr>
            </a:lvl1pPr>
            <a:lvl2pPr marL="483306" indent="0">
              <a:buNone/>
              <a:defRPr sz="1900">
                <a:solidFill>
                  <a:schemeClr val="tx1">
                    <a:tint val="75000"/>
                  </a:schemeClr>
                </a:solidFill>
              </a:defRPr>
            </a:lvl2pPr>
            <a:lvl3pPr marL="966612" indent="0">
              <a:buNone/>
              <a:defRPr sz="1700">
                <a:solidFill>
                  <a:schemeClr val="tx1">
                    <a:tint val="75000"/>
                  </a:schemeClr>
                </a:solidFill>
              </a:defRPr>
            </a:lvl3pPr>
            <a:lvl4pPr marL="1449918" indent="0">
              <a:buNone/>
              <a:defRPr sz="1500">
                <a:solidFill>
                  <a:schemeClr val="tx1">
                    <a:tint val="75000"/>
                  </a:schemeClr>
                </a:solidFill>
              </a:defRPr>
            </a:lvl4pPr>
            <a:lvl5pPr marL="1933224" indent="0">
              <a:buNone/>
              <a:defRPr sz="1500">
                <a:solidFill>
                  <a:schemeClr val="tx1">
                    <a:tint val="75000"/>
                  </a:schemeClr>
                </a:solidFill>
              </a:defRPr>
            </a:lvl5pPr>
            <a:lvl6pPr marL="2416531" indent="0">
              <a:buNone/>
              <a:defRPr sz="1500">
                <a:solidFill>
                  <a:schemeClr val="tx1">
                    <a:tint val="75000"/>
                  </a:schemeClr>
                </a:solidFill>
              </a:defRPr>
            </a:lvl6pPr>
            <a:lvl7pPr marL="2899837" indent="0">
              <a:buNone/>
              <a:defRPr sz="1500">
                <a:solidFill>
                  <a:schemeClr val="tx1">
                    <a:tint val="75000"/>
                  </a:schemeClr>
                </a:solidFill>
              </a:defRPr>
            </a:lvl7pPr>
            <a:lvl8pPr marL="3383143" indent="0">
              <a:buNone/>
              <a:defRPr sz="1500">
                <a:solidFill>
                  <a:schemeClr val="tx1">
                    <a:tint val="75000"/>
                  </a:schemeClr>
                </a:solidFill>
              </a:defRPr>
            </a:lvl8pPr>
            <a:lvl9pPr marL="3866449"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pPr/>
              <a:t>7/23/2015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321" y="2987040"/>
            <a:ext cx="2407920" cy="844772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804161" y="2987040"/>
            <a:ext cx="2407920" cy="844772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pPr/>
              <a:t>7/23/2015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1" y="2149158"/>
            <a:ext cx="3232150" cy="895667"/>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365761" y="3044825"/>
            <a:ext cx="3232150" cy="5531803"/>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1" y="2149158"/>
            <a:ext cx="3233420" cy="895667"/>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3716021" y="3044825"/>
            <a:ext cx="3233420" cy="5531803"/>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7/23/2015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7/23/2015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7/23/2015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2270"/>
            <a:ext cx="2406651" cy="162687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2860040" y="382271"/>
            <a:ext cx="4089401" cy="8194359"/>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0" y="2009141"/>
            <a:ext cx="2406651" cy="6567489"/>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7/23/2015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6720840"/>
            <a:ext cx="4389120" cy="793434"/>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433830" y="857885"/>
            <a:ext cx="4389120" cy="5760720"/>
          </a:xfrm>
        </p:spPr>
        <p:txBody>
          <a:bodyPr/>
          <a:lstStyle>
            <a:lvl1pPr marL="0" indent="0">
              <a:buNone/>
              <a:defRPr sz="3400"/>
            </a:lvl1pPr>
            <a:lvl2pPr marL="483306" indent="0">
              <a:buNone/>
              <a:defRPr sz="3000"/>
            </a:lvl2pPr>
            <a:lvl3pPr marL="966612" indent="0">
              <a:buNone/>
              <a:defRPr sz="2500"/>
            </a:lvl3pPr>
            <a:lvl4pPr marL="1449918" indent="0">
              <a:buNone/>
              <a:defRPr sz="2100"/>
            </a:lvl4pPr>
            <a:lvl5pPr marL="1933224" indent="0">
              <a:buNone/>
              <a:defRPr sz="2100"/>
            </a:lvl5pPr>
            <a:lvl6pPr marL="2416531" indent="0">
              <a:buNone/>
              <a:defRPr sz="2100"/>
            </a:lvl6pPr>
            <a:lvl7pPr marL="2899837" indent="0">
              <a:buNone/>
              <a:defRPr sz="2100"/>
            </a:lvl7pPr>
            <a:lvl8pPr marL="3383143" indent="0">
              <a:buNone/>
              <a:defRPr sz="2100"/>
            </a:lvl8pPr>
            <a:lvl9pPr marL="3866449" indent="0">
              <a:buNone/>
              <a:defRPr sz="2100"/>
            </a:lvl9pPr>
          </a:lstStyle>
          <a:p>
            <a:endParaRPr lang="en-US" dirty="0"/>
          </a:p>
        </p:txBody>
      </p:sp>
      <p:sp>
        <p:nvSpPr>
          <p:cNvPr id="4" name="Text Placeholder 3"/>
          <p:cNvSpPr>
            <a:spLocks noGrp="1"/>
          </p:cNvSpPr>
          <p:nvPr>
            <p:ph type="body" sz="half" idx="2"/>
          </p:nvPr>
        </p:nvSpPr>
        <p:spPr>
          <a:xfrm>
            <a:off x="1433830" y="7514274"/>
            <a:ext cx="4389120" cy="1126806"/>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7/23/2015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384493"/>
            <a:ext cx="6583680" cy="1600200"/>
          </a:xfrm>
          <a:prstGeom prst="rect">
            <a:avLst/>
          </a:prstGeom>
        </p:spPr>
        <p:txBody>
          <a:bodyPr vert="horz" lIns="96661" tIns="48331" rIns="96661" bIns="4833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65760" y="2240282"/>
            <a:ext cx="6583680" cy="6336348"/>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65760" y="8898891"/>
            <a:ext cx="1706880" cy="511175"/>
          </a:xfrm>
          <a:prstGeom prst="rect">
            <a:avLst/>
          </a:prstGeom>
        </p:spPr>
        <p:txBody>
          <a:bodyPr vert="horz" lIns="96661" tIns="48331" rIns="96661" bIns="48331" rtlCol="0" anchor="ctr"/>
          <a:lstStyle>
            <a:lvl1pPr algn="l">
              <a:defRPr sz="1300">
                <a:solidFill>
                  <a:schemeClr val="tx1">
                    <a:tint val="75000"/>
                  </a:schemeClr>
                </a:solidFill>
              </a:defRPr>
            </a:lvl1pPr>
          </a:lstStyle>
          <a:p>
            <a:fld id="{3783A756-94F7-43CF-A3C1-1FB444D8776B}" type="datetime1">
              <a:rPr lang="en-US" smtClean="0"/>
              <a:pPr/>
              <a:t>7/23/2015</a:t>
            </a:fld>
            <a:endParaRPr lang="en-US" dirty="0"/>
          </a:p>
        </p:txBody>
      </p:sp>
      <p:sp>
        <p:nvSpPr>
          <p:cNvPr id="5" name="Footer Placeholder 4"/>
          <p:cNvSpPr>
            <a:spLocks noGrp="1"/>
          </p:cNvSpPr>
          <p:nvPr>
            <p:ph type="ftr" sz="quarter" idx="3"/>
          </p:nvPr>
        </p:nvSpPr>
        <p:spPr>
          <a:xfrm>
            <a:off x="2499360" y="8898891"/>
            <a:ext cx="2316480" cy="511175"/>
          </a:xfrm>
          <a:prstGeom prst="rect">
            <a:avLst/>
          </a:prstGeom>
        </p:spPr>
        <p:txBody>
          <a:bodyPr vert="horz" lIns="96661" tIns="48331" rIns="96661" bIns="48331"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242560" y="8898891"/>
            <a:ext cx="1706880" cy="511175"/>
          </a:xfrm>
          <a:prstGeom prst="rect">
            <a:avLst/>
          </a:prstGeom>
        </p:spPr>
        <p:txBody>
          <a:bodyPr vert="horz" lIns="96661" tIns="48331" rIns="96661" bIns="48331" rtlCol="0" anchor="ctr"/>
          <a:lstStyle>
            <a:lvl1pPr algn="r">
              <a:defRPr sz="13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66612" rtl="0" eaLnBrk="1" latinLnBrk="0" hangingPunct="1">
        <a:spcBef>
          <a:spcPct val="0"/>
        </a:spcBef>
        <a:buNone/>
        <a:defRPr sz="4700" kern="1200">
          <a:solidFill>
            <a:schemeClr val="tx1"/>
          </a:solidFill>
          <a:latin typeface="+mj-lt"/>
          <a:ea typeface="+mj-ea"/>
          <a:cs typeface="+mj-cs"/>
        </a:defRPr>
      </a:lvl1pPr>
    </p:titleStyle>
    <p:bodyStyle>
      <a:lvl1pPr marL="362480" indent="-362480" algn="l" defTabSz="966612"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5372" indent="-302066" algn="l" defTabSz="966612"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08265" indent="-241653" algn="l" defTabSz="966612"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91571"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74878"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58184"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1490"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4796"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08102"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oodle.kingsley.k12.mi.us/course/view.php?id=52"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moodle.kingsley.k12.mi.us/course/view.php?id=52"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moodle.kingsley.k12.mi.us/course/view.php?id=52" TargetMode="Externa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en.wikipedia.org/wiki/File:Bottlenose_Dolphin_KSC04pd0178_head_only.JPG" TargetMode="External"/><Relationship Id="rId1" Type="http://schemas.openxmlformats.org/officeDocument/2006/relationships/slideLayout" Target="../slideLayouts/slideLayout2.xml"/><Relationship Id="rId4" Type="http://schemas.microsoft.com/office/2007/relationships/hdphoto" Target="../media/hdphoto2.wdp"/></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esource.homestead.com/Grade-2.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2"/>
          </p:nvPr>
        </p:nvSpPr>
        <p:spPr>
          <a:xfrm>
            <a:off x="6880860" y="6780107"/>
            <a:ext cx="2240280" cy="389467"/>
          </a:xfrm>
        </p:spPr>
        <p:txBody>
          <a:bodyPr/>
          <a:lstStyle/>
          <a:p>
            <a:fld id="{D192E466-86B2-498F-86F8-110F8D9584F2}" type="slidenum">
              <a:rPr lang="en-US" smtClean="0"/>
              <a:pPr/>
              <a:t>1</a:t>
            </a:fld>
            <a:endParaRPr lang="en-US" dirty="0"/>
          </a:p>
        </p:txBody>
      </p:sp>
      <p:grpSp>
        <p:nvGrpSpPr>
          <p:cNvPr id="16" name="Group 15"/>
          <p:cNvGrpSpPr/>
          <p:nvPr/>
        </p:nvGrpSpPr>
        <p:grpSpPr>
          <a:xfrm>
            <a:off x="762000" y="1005006"/>
            <a:ext cx="5492088" cy="5747296"/>
            <a:chOff x="762000" y="-362328"/>
            <a:chExt cx="5492088" cy="5747296"/>
          </a:xfrm>
        </p:grpSpPr>
        <p:sp>
          <p:nvSpPr>
            <p:cNvPr id="17" name="TextBox 16"/>
            <p:cNvSpPr txBox="1"/>
            <p:nvPr/>
          </p:nvSpPr>
          <p:spPr>
            <a:xfrm>
              <a:off x="767688" y="3317592"/>
              <a:ext cx="5486400" cy="2067376"/>
            </a:xfrm>
            <a:prstGeom prst="rect">
              <a:avLst/>
            </a:prstGeom>
            <a:noFill/>
            <a:ln>
              <a:noFill/>
            </a:ln>
          </p:spPr>
          <p:txBody>
            <a:bodyPr wrap="square" lIns="96661" tIns="48331" rIns="96661" bIns="48331" rtlCol="0">
              <a:spAutoFit/>
            </a:bodyPr>
            <a:lstStyle/>
            <a:p>
              <a:r>
                <a:rPr lang="en-US" sz="3200" b="1" dirty="0" smtClean="0">
                  <a:effectLst>
                    <a:outerShdw blurRad="38100" dist="38100" dir="2700000" algn="tl">
                      <a:srgbClr val="000000">
                        <a:alpha val="43137"/>
                      </a:srgbClr>
                    </a:outerShdw>
                  </a:effectLst>
                </a:rPr>
                <a:t>Quarter 1 Pre-Assessment</a:t>
              </a:r>
            </a:p>
            <a:p>
              <a:r>
                <a:rPr lang="en-US" sz="3200" b="1" dirty="0" smtClean="0">
                  <a:effectLst>
                    <a:outerShdw blurRad="38100" dist="38100" dir="2700000" algn="tl">
                      <a:srgbClr val="000000">
                        <a:alpha val="43137"/>
                      </a:srgbClr>
                    </a:outerShdw>
                  </a:effectLst>
                </a:rPr>
                <a:t>Teacher Directions</a:t>
              </a:r>
            </a:p>
            <a:p>
              <a:pPr algn="ctr"/>
              <a:endParaRPr lang="en-US" sz="3200" b="1" dirty="0" smtClean="0">
                <a:effectLst>
                  <a:outerShdw blurRad="38100" dist="38100" dir="2700000" algn="tl">
                    <a:srgbClr val="000000">
                      <a:alpha val="43137"/>
                    </a:srgbClr>
                  </a:outerShdw>
                </a:effectLst>
              </a:endParaRPr>
            </a:p>
            <a:p>
              <a:pPr algn="ctr"/>
              <a:endParaRPr lang="en-US" sz="3200" b="1" dirty="0" smtClean="0">
                <a:effectLst>
                  <a:outerShdw blurRad="38100" dist="38100" dir="2700000" algn="tl">
                    <a:srgbClr val="000000">
                      <a:alpha val="43137"/>
                    </a:srgbClr>
                  </a:outerShdw>
                </a:effectLst>
              </a:endParaRPr>
            </a:p>
          </p:txBody>
        </p:sp>
        <p:sp>
          <p:nvSpPr>
            <p:cNvPr id="19" name="Rectangle 18"/>
            <p:cNvSpPr/>
            <p:nvPr/>
          </p:nvSpPr>
          <p:spPr>
            <a:xfrm>
              <a:off x="762000" y="-362328"/>
              <a:ext cx="1727652" cy="830997"/>
            </a:xfrm>
            <a:prstGeom prst="rect">
              <a:avLst/>
            </a:prstGeom>
          </p:spPr>
          <p:txBody>
            <a:bodyPr wrap="none">
              <a:spAutoFit/>
            </a:bodyPr>
            <a:lstStyle/>
            <a:p>
              <a:r>
                <a:rPr lang="en-US" sz="4800" b="1" dirty="0" smtClean="0">
                  <a:effectLst>
                    <a:outerShdw blurRad="38100" dist="38100" dir="2700000" algn="tl">
                      <a:srgbClr val="000000">
                        <a:alpha val="43137"/>
                      </a:srgbClr>
                    </a:outerShdw>
                  </a:effectLst>
                </a:rPr>
                <a:t>Grade</a:t>
              </a:r>
              <a:endParaRPr lang="en-US" sz="4800" b="1" dirty="0">
                <a:effectLst>
                  <a:outerShdw blurRad="38100" dist="38100" dir="2700000" algn="tl">
                    <a:srgbClr val="000000">
                      <a:alpha val="43137"/>
                    </a:srgbClr>
                  </a:outerShdw>
                </a:effectLst>
              </a:endParaRPr>
            </a:p>
          </p:txBody>
        </p:sp>
      </p:grpSp>
      <p:sp>
        <p:nvSpPr>
          <p:cNvPr id="22" name="Right Triangle 21"/>
          <p:cNvSpPr/>
          <p:nvPr/>
        </p:nvSpPr>
        <p:spPr>
          <a:xfrm rot="5400000" flipH="1">
            <a:off x="609600" y="7315200"/>
            <a:ext cx="1676400" cy="2895600"/>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ight Triangle 22"/>
          <p:cNvSpPr/>
          <p:nvPr/>
        </p:nvSpPr>
        <p:spPr>
          <a:xfrm rot="16200000" flipH="1">
            <a:off x="5143500" y="-647700"/>
            <a:ext cx="1524000" cy="2819400"/>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882705" y="5788849"/>
            <a:ext cx="2851095" cy="1938992"/>
          </a:xfrm>
          <a:prstGeom prst="rect">
            <a:avLst/>
          </a:prstGeom>
        </p:spPr>
        <p:txBody>
          <a:bodyPr wrap="square">
            <a:spAutoFit/>
          </a:bodyPr>
          <a:lstStyle/>
          <a:p>
            <a:r>
              <a:rPr lang="en-US" sz="1200" b="1" u="sng" dirty="0" smtClean="0"/>
              <a:t>Reading</a:t>
            </a:r>
          </a:p>
          <a:p>
            <a:r>
              <a:rPr lang="en-US" sz="1200" b="1" dirty="0" smtClean="0">
                <a:solidFill>
                  <a:srgbClr val="C00000"/>
                </a:solidFill>
              </a:rPr>
              <a:t>12</a:t>
            </a:r>
            <a:r>
              <a:rPr lang="en-US" sz="1200" b="1" dirty="0" smtClean="0"/>
              <a:t> Selected-Response Items</a:t>
            </a:r>
            <a:r>
              <a:rPr lang="en-US" sz="1200" b="1" dirty="0">
                <a:solidFill>
                  <a:srgbClr val="C00000"/>
                </a:solidFill>
              </a:rPr>
              <a:t> </a:t>
            </a:r>
            <a:endParaRPr lang="en-US" sz="1200" b="1" dirty="0" smtClean="0">
              <a:solidFill>
                <a:srgbClr val="C00000"/>
              </a:solidFill>
            </a:endParaRPr>
          </a:p>
          <a:p>
            <a:r>
              <a:rPr lang="en-US" sz="1200" b="1" u="sng" dirty="0" smtClean="0"/>
              <a:t>Research</a:t>
            </a:r>
          </a:p>
          <a:p>
            <a:r>
              <a:rPr lang="en-US" sz="1200" b="1" dirty="0" smtClean="0">
                <a:solidFill>
                  <a:srgbClr val="C00000"/>
                </a:solidFill>
              </a:rPr>
              <a:t>  4</a:t>
            </a:r>
            <a:r>
              <a:rPr lang="en-US" sz="1200" b="1" dirty="0" smtClean="0"/>
              <a:t> Constructed-Response Items</a:t>
            </a:r>
            <a:r>
              <a:rPr lang="en-US" sz="1200" b="1" dirty="0"/>
              <a:t> </a:t>
            </a:r>
            <a:endParaRPr lang="en-US" sz="1200" b="1" dirty="0" smtClean="0"/>
          </a:p>
          <a:p>
            <a:r>
              <a:rPr lang="en-US" sz="1200" b="1" u="sng" dirty="0" smtClean="0"/>
              <a:t>Writing</a:t>
            </a:r>
          </a:p>
          <a:p>
            <a:r>
              <a:rPr lang="en-US" sz="1200" b="1" dirty="0"/>
              <a:t> </a:t>
            </a:r>
            <a:r>
              <a:rPr lang="en-US" sz="1200" b="1" dirty="0" smtClean="0"/>
              <a:t> </a:t>
            </a:r>
            <a:r>
              <a:rPr lang="en-US" sz="1200" b="1" dirty="0" smtClean="0">
                <a:solidFill>
                  <a:srgbClr val="C00000"/>
                </a:solidFill>
              </a:rPr>
              <a:t>1</a:t>
            </a:r>
            <a:r>
              <a:rPr lang="en-US" sz="1200" b="1" dirty="0" smtClean="0"/>
              <a:t> </a:t>
            </a:r>
            <a:r>
              <a:rPr lang="en-US" sz="1200" b="1" dirty="0"/>
              <a:t>Brief Write</a:t>
            </a:r>
            <a:r>
              <a:rPr lang="en-US" sz="1200" b="1" dirty="0" smtClean="0"/>
              <a:t> </a:t>
            </a:r>
          </a:p>
          <a:p>
            <a:r>
              <a:rPr lang="en-US" sz="1200" b="1" dirty="0"/>
              <a:t> </a:t>
            </a:r>
            <a:r>
              <a:rPr lang="en-US" sz="1200" b="1" dirty="0" smtClean="0"/>
              <a:t> </a:t>
            </a:r>
            <a:r>
              <a:rPr lang="en-US" sz="1200" b="1" dirty="0" smtClean="0">
                <a:solidFill>
                  <a:srgbClr val="C00000"/>
                </a:solidFill>
              </a:rPr>
              <a:t>1 </a:t>
            </a:r>
            <a:r>
              <a:rPr lang="en-US" sz="1200" b="1" dirty="0"/>
              <a:t>Write </a:t>
            </a:r>
            <a:r>
              <a:rPr lang="en-US" sz="1200" b="1" dirty="0" smtClean="0"/>
              <a:t>to </a:t>
            </a:r>
            <a:r>
              <a:rPr lang="en-US" sz="1200" b="1" dirty="0"/>
              <a:t>Revise a </a:t>
            </a:r>
            <a:r>
              <a:rPr lang="en-US" sz="1200" b="1" dirty="0" smtClean="0"/>
              <a:t>Text</a:t>
            </a:r>
          </a:p>
          <a:p>
            <a:r>
              <a:rPr lang="en-US" sz="1200" b="1" u="sng" dirty="0" smtClean="0"/>
              <a:t>Writing w/Integrated Language</a:t>
            </a:r>
          </a:p>
          <a:p>
            <a:r>
              <a:rPr lang="en-US" sz="1200" b="1" dirty="0"/>
              <a:t> </a:t>
            </a:r>
            <a:r>
              <a:rPr lang="en-US" sz="1200" b="1" dirty="0" smtClean="0"/>
              <a:t> </a:t>
            </a:r>
            <a:r>
              <a:rPr lang="en-US" sz="1200" b="1" dirty="0" smtClean="0">
                <a:solidFill>
                  <a:srgbClr val="C00000"/>
                </a:solidFill>
              </a:rPr>
              <a:t>1 </a:t>
            </a:r>
            <a:r>
              <a:rPr lang="en-US" sz="1200" b="1" dirty="0" smtClean="0"/>
              <a:t>Write to Revise Language/Vocabulary</a:t>
            </a:r>
          </a:p>
          <a:p>
            <a:r>
              <a:rPr lang="en-US" sz="1200" b="1" dirty="0"/>
              <a:t> </a:t>
            </a:r>
            <a:r>
              <a:rPr lang="en-US" sz="1200" b="1" dirty="0" smtClean="0"/>
              <a:t> </a:t>
            </a:r>
            <a:r>
              <a:rPr lang="en-US" sz="1200" b="1" dirty="0" smtClean="0">
                <a:solidFill>
                  <a:srgbClr val="C00000"/>
                </a:solidFill>
              </a:rPr>
              <a:t>1 </a:t>
            </a:r>
            <a:r>
              <a:rPr lang="en-US" sz="1200" b="1" dirty="0" smtClean="0"/>
              <a:t>Write to Edit or Clarify</a:t>
            </a:r>
          </a:p>
        </p:txBody>
      </p:sp>
      <p:grpSp>
        <p:nvGrpSpPr>
          <p:cNvPr id="13" name="Group 12"/>
          <p:cNvGrpSpPr/>
          <p:nvPr/>
        </p:nvGrpSpPr>
        <p:grpSpPr>
          <a:xfrm>
            <a:off x="788356" y="1756897"/>
            <a:ext cx="3240233" cy="2357903"/>
            <a:chOff x="3938156" y="232897"/>
            <a:chExt cx="3036281" cy="2586503"/>
          </a:xfrm>
        </p:grpSpPr>
        <p:grpSp>
          <p:nvGrpSpPr>
            <p:cNvPr id="14" name="Group 13"/>
            <p:cNvGrpSpPr/>
            <p:nvPr/>
          </p:nvGrpSpPr>
          <p:grpSpPr>
            <a:xfrm>
              <a:off x="3938156" y="678698"/>
              <a:ext cx="3036281" cy="2140702"/>
              <a:chOff x="3513083" y="274258"/>
              <a:chExt cx="3623568" cy="2568003"/>
            </a:xfrm>
          </p:grpSpPr>
          <p:grpSp>
            <p:nvGrpSpPr>
              <p:cNvPr id="18" name="Group 17"/>
              <p:cNvGrpSpPr/>
              <p:nvPr/>
            </p:nvGrpSpPr>
            <p:grpSpPr>
              <a:xfrm>
                <a:off x="3513083" y="274258"/>
                <a:ext cx="3623568" cy="2538281"/>
                <a:chOff x="3754558" y="937499"/>
                <a:chExt cx="3445410" cy="2329487"/>
              </a:xfrm>
            </p:grpSpPr>
            <p:sp>
              <p:nvSpPr>
                <p:cNvPr id="24" name="Parallelogram 23"/>
                <p:cNvSpPr/>
                <p:nvPr/>
              </p:nvSpPr>
              <p:spPr>
                <a:xfrm rot="1469992" flipH="1">
                  <a:off x="3754558" y="1059785"/>
                  <a:ext cx="3445410" cy="2207201"/>
                </a:xfrm>
                <a:prstGeom prst="parallelogram">
                  <a:avLst/>
                </a:prstGeo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sp>
              <p:nvSpPr>
                <p:cNvPr id="29" name="Parallelogram 28"/>
                <p:cNvSpPr/>
                <p:nvPr/>
              </p:nvSpPr>
              <p:spPr>
                <a:xfrm>
                  <a:off x="4260432" y="937499"/>
                  <a:ext cx="2467607" cy="2028026"/>
                </a:xfrm>
                <a:prstGeom prst="parallelogram">
                  <a:avLst/>
                </a:prstGeom>
                <a:solidFill>
                  <a:srgbClr val="BA8CDC"/>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grpSp>
          <p:pic>
            <p:nvPicPr>
              <p:cNvPr id="20" name="Picture 2" descr="http://images-partners-tbn.google.com/images?q=tbn:ANd9GcSDUr2vK4W2TDygHktobuceelfcUzesZB8Q9EYo-dpZi4Qo6Z3Wvq_kS_tVIA:http://moodle.kingsley.k12.mi.us/pluginfile.php/3143/course/section/1521/FirstGrade.gif">
                <a:hlinkClick r:id="rId3"/>
              </p:cNvPr>
              <p:cNvPicPr>
                <a:picLocks noChangeAspect="1" noChangeArrowheads="1"/>
              </p:cNvPicPr>
              <p:nvPr/>
            </p:nvPicPr>
            <p:blipFill>
              <a:blip r:embed="rId4" cstate="print"/>
              <a:srcRect/>
              <a:stretch>
                <a:fillRect/>
              </a:stretch>
            </p:blipFill>
            <p:spPr bwMode="auto">
              <a:xfrm>
                <a:off x="5334000" y="1828800"/>
                <a:ext cx="1143000" cy="1013461"/>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21" name="Picture 6" descr="reading"/>
              <p:cNvPicPr>
                <a:picLocks noChangeAspect="1" noChangeArrowheads="1"/>
              </p:cNvPicPr>
              <p:nvPr/>
            </p:nvPicPr>
            <p:blipFill>
              <a:blip r:embed="rId5" cstate="print"/>
              <a:srcRect/>
              <a:stretch>
                <a:fillRect/>
              </a:stretch>
            </p:blipFill>
            <p:spPr bwMode="auto">
              <a:xfrm>
                <a:off x="4501915" y="535168"/>
                <a:ext cx="1820972" cy="1596664"/>
              </a:xfrm>
              <a:prstGeom prst="rect">
                <a:avLst/>
              </a:prstGeom>
              <a:noFill/>
            </p:spPr>
          </p:pic>
        </p:grpSp>
        <p:sp>
          <p:nvSpPr>
            <p:cNvPr id="15" name="Rectangle 14"/>
            <p:cNvSpPr/>
            <p:nvPr/>
          </p:nvSpPr>
          <p:spPr>
            <a:xfrm>
              <a:off x="4114800" y="232897"/>
              <a:ext cx="1143000" cy="923330"/>
            </a:xfrm>
            <a:prstGeom prst="rect">
              <a:avLst/>
            </a:prstGeom>
            <a:solidFill>
              <a:srgbClr val="81C9FF"/>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cap="none" spc="0" dirty="0" smtClean="0">
                  <a:ln w="11430"/>
                  <a:effectLst>
                    <a:outerShdw blurRad="80000" dist="40000" dir="5040000" algn="tl">
                      <a:srgbClr val="000000">
                        <a:alpha val="30000"/>
                      </a:srgbClr>
                    </a:outerShdw>
                  </a:effectLst>
                </a:rPr>
                <a:t>1</a:t>
              </a:r>
              <a:r>
                <a:rPr lang="en-US" sz="5400" b="1" cap="none" spc="0" baseline="30000" dirty="0" smtClean="0">
                  <a:ln w="11430"/>
                  <a:effectLst>
                    <a:outerShdw blurRad="80000" dist="40000" dir="5040000" algn="tl">
                      <a:srgbClr val="000000">
                        <a:alpha val="30000"/>
                      </a:srgbClr>
                    </a:outerShdw>
                  </a:effectLst>
                </a:rPr>
                <a:t>st</a:t>
              </a:r>
              <a:endParaRPr lang="en-US" sz="5400" b="1" cap="none" spc="0" dirty="0" smtClean="0">
                <a:ln w="11430"/>
                <a:effectLst>
                  <a:outerShdw blurRad="80000" dist="40000" dir="5040000" algn="tl">
                    <a:srgbClr val="000000">
                      <a:alpha val="30000"/>
                    </a:srgbClr>
                  </a:outerShdw>
                </a:effectLst>
              </a:endParaRPr>
            </a:p>
          </p:txBody>
        </p:sp>
      </p:grpSp>
    </p:spTree>
    <p:extLst>
      <p:ext uri="{BB962C8B-B14F-4D97-AF65-F5344CB8AC3E}">
        <p14:creationId xmlns:p14="http://schemas.microsoft.com/office/powerpoint/2010/main" val="4091803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54082016"/>
              </p:ext>
            </p:extLst>
          </p:nvPr>
        </p:nvGraphicFramePr>
        <p:xfrm>
          <a:off x="381000" y="986191"/>
          <a:ext cx="6625507" cy="5124836"/>
        </p:xfrm>
        <a:graphic>
          <a:graphicData uri="http://schemas.openxmlformats.org/drawingml/2006/table">
            <a:tbl>
              <a:tblPr firstRow="1" firstCol="1" bandRow="1"/>
              <a:tblGrid>
                <a:gridCol w="568961"/>
                <a:gridCol w="6056546"/>
              </a:tblGrid>
              <a:tr h="263359">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1" dirty="0" smtClean="0">
                          <a:effectLs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endParaRPr lang="en-US" sz="1200" b="0" i="1" dirty="0" smtClean="0">
                        <a:effectLst/>
                      </a:endParaRPr>
                    </a:p>
                  </a:txBody>
                  <a:tcPr marL="41888" marR="41888" marT="572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a:p>
                  </a:txBody>
                  <a:tcPr/>
                </a:tc>
              </a:tr>
              <a:tr h="263359">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600" b="1" dirty="0" smtClean="0">
                          <a:effectLst>
                            <a:outerShdw blurRad="38100" dist="38100" dir="2700000" algn="tl">
                              <a:srgbClr val="000000">
                                <a:alpha val="43137"/>
                              </a:srgbClr>
                            </a:outerShdw>
                          </a:effectLst>
                        </a:rPr>
                        <a:t>Quarter 1 Pre-Assessment </a:t>
                      </a:r>
                      <a:r>
                        <a:rPr lang="en-US" sz="1600" b="1" u="sng" dirty="0" smtClean="0">
                          <a:effectLst>
                            <a:outerShdw blurRad="38100" dist="38100" dir="2700000" algn="tl">
                              <a:srgbClr val="000000">
                                <a:alpha val="43137"/>
                              </a:srgbClr>
                            </a:outerShdw>
                          </a:effectLst>
                        </a:rPr>
                        <a:t>Constructed Response</a:t>
                      </a:r>
                      <a:r>
                        <a:rPr lang="en-US" sz="1600" b="1" dirty="0" smtClean="0">
                          <a:effectLst>
                            <a:outerShdw blurRad="38100" dist="38100" dir="2700000" algn="tl">
                              <a:srgbClr val="000000">
                                <a:alpha val="43137"/>
                              </a:srgbClr>
                            </a:outerShdw>
                          </a:effectLst>
                        </a:rPr>
                        <a:t> Answer Key</a:t>
                      </a:r>
                    </a:p>
                    <a:p>
                      <a:pPr marL="0" marR="0" indent="0" algn="ctr" defTabSz="966612" rtl="0" eaLnBrk="1" fontAlgn="auto" latinLnBrk="0" hangingPunct="1">
                        <a:lnSpc>
                          <a:spcPct val="100000"/>
                        </a:lnSpc>
                        <a:spcBef>
                          <a:spcPts val="0"/>
                        </a:spcBef>
                        <a:spcAft>
                          <a:spcPts val="0"/>
                        </a:spcAft>
                        <a:buClrTx/>
                        <a:buSzTx/>
                        <a:buFontTx/>
                        <a:buNone/>
                        <a:tabLst/>
                        <a:defRPr/>
                      </a:pPr>
                      <a:endParaRPr lang="en-US" sz="1600" b="1" dirty="0" smtClean="0">
                        <a:effectLst>
                          <a:outerShdw blurRad="38100" dist="38100" dir="2700000" algn="tl">
                            <a:srgbClr val="000000">
                              <a:alpha val="43137"/>
                            </a:srgbClr>
                          </a:outerShdw>
                        </a:effectLst>
                      </a:endParaRPr>
                    </a:p>
                  </a:txBody>
                  <a:tcPr marL="41888" marR="41888" marT="572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63359">
                <a:tc gridSpan="2">
                  <a:txBody>
                    <a:bodyPr/>
                    <a:lstStyle/>
                    <a:p>
                      <a:pPr marL="0" marR="0" algn="l">
                        <a:lnSpc>
                          <a:spcPct val="100000"/>
                        </a:lnSpc>
                        <a:spcBef>
                          <a:spcPts val="0"/>
                        </a:spcBef>
                        <a:spcAft>
                          <a:spcPts val="0"/>
                        </a:spcAft>
                      </a:pPr>
                      <a:r>
                        <a:rPr lang="en-US" sz="1400" b="1" kern="1200" dirty="0">
                          <a:solidFill>
                            <a:srgbClr val="000000"/>
                          </a:solidFill>
                          <a:effectLst/>
                          <a:latin typeface="Calibri"/>
                          <a:ea typeface="Times New Roman"/>
                          <a:cs typeface="Arial"/>
                        </a:rPr>
                        <a:t>Standard </a:t>
                      </a:r>
                      <a:r>
                        <a:rPr lang="en-US" sz="1400" b="1" kern="1200" dirty="0" smtClean="0">
                          <a:solidFill>
                            <a:srgbClr val="000000"/>
                          </a:solidFill>
                          <a:effectLst/>
                          <a:latin typeface="Calibri"/>
                          <a:ea typeface="Times New Roman"/>
                          <a:cs typeface="Arial"/>
                        </a:rPr>
                        <a:t>RL.1.2</a:t>
                      </a:r>
                      <a:r>
                        <a:rPr lang="en-US" sz="1400" b="1" kern="1200" dirty="0">
                          <a:solidFill>
                            <a:srgbClr val="000000"/>
                          </a:solidFill>
                          <a:effectLst/>
                          <a:latin typeface="Calibri"/>
                          <a:ea typeface="Times New Roman"/>
                          <a:cs typeface="Arial"/>
                        </a:rPr>
                        <a:t>:   </a:t>
                      </a:r>
                      <a:r>
                        <a:rPr lang="en-US" sz="1400" b="1" kern="1200" dirty="0" smtClean="0">
                          <a:solidFill>
                            <a:srgbClr val="000000"/>
                          </a:solidFill>
                          <a:effectLst/>
                          <a:latin typeface="Calibri"/>
                          <a:ea typeface="Times New Roman"/>
                          <a:cs typeface="Arial"/>
                        </a:rPr>
                        <a:t>        2 </a:t>
                      </a:r>
                      <a:r>
                        <a:rPr lang="en-US" sz="1400" b="1" kern="1200" dirty="0">
                          <a:solidFill>
                            <a:srgbClr val="000000"/>
                          </a:solidFill>
                          <a:effectLst/>
                          <a:latin typeface="Calibri"/>
                          <a:ea typeface="Times New Roman"/>
                          <a:cs typeface="Arial"/>
                        </a:rPr>
                        <a:t>Point Short </a:t>
                      </a:r>
                      <a:r>
                        <a:rPr lang="en-US" sz="1400" b="1" i="1" kern="1200" dirty="0">
                          <a:solidFill>
                            <a:srgbClr val="000000"/>
                          </a:solidFill>
                          <a:effectLst/>
                          <a:latin typeface="Calibri"/>
                          <a:ea typeface="Times New Roman"/>
                          <a:cs typeface="Arial"/>
                        </a:rPr>
                        <a:t>Reading </a:t>
                      </a:r>
                      <a:r>
                        <a:rPr lang="en-US" sz="1400" b="1" kern="1200" dirty="0">
                          <a:solidFill>
                            <a:srgbClr val="000000"/>
                          </a:solidFill>
                          <a:effectLst/>
                          <a:latin typeface="Calibri"/>
                          <a:ea typeface="Times New Roman"/>
                          <a:cs typeface="Arial"/>
                        </a:rPr>
                        <a:t>Constructed Response Rubric</a:t>
                      </a:r>
                      <a:endParaRPr lang="en-US" sz="1400" b="1" dirty="0">
                        <a:effectLst/>
                        <a:latin typeface="Calibri"/>
                        <a:ea typeface="Calibri"/>
                        <a:cs typeface="Times New Roman"/>
                      </a:endParaRPr>
                    </a:p>
                  </a:txBody>
                  <a:tcPr marL="41888" marR="41888" marT="5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3359">
                <a:tc gridSpan="2">
                  <a:txBody>
                    <a:bodyPr/>
                    <a:lstStyle/>
                    <a:p>
                      <a:pPr lvl="0" algn="l">
                        <a:lnSpc>
                          <a:spcPct val="100000"/>
                        </a:lnSpc>
                        <a:defRPr sz="1800" b="0" i="0"/>
                      </a:pPr>
                      <a:r>
                        <a:rPr lang="en-US" sz="1400" b="1" kern="1200" dirty="0">
                          <a:solidFill>
                            <a:srgbClr val="000000"/>
                          </a:solidFill>
                          <a:effectLst/>
                          <a:latin typeface="+mn-lt"/>
                          <a:ea typeface="Times New Roman"/>
                          <a:cs typeface="Arial"/>
                        </a:rPr>
                        <a:t>Question </a:t>
                      </a:r>
                      <a:r>
                        <a:rPr lang="en-US" sz="1400" b="1" kern="1200" dirty="0" smtClean="0">
                          <a:solidFill>
                            <a:srgbClr val="000000"/>
                          </a:solidFill>
                          <a:effectLst/>
                          <a:latin typeface="+mn-lt"/>
                          <a:ea typeface="Times New Roman"/>
                          <a:cs typeface="Arial"/>
                        </a:rPr>
                        <a:t>#7 Prompt:</a:t>
                      </a:r>
                    </a:p>
                    <a:p>
                      <a:pPr lvl="0" algn="l">
                        <a:lnSpc>
                          <a:spcPct val="100000"/>
                        </a:lnSpc>
                        <a:defRPr sz="1800" b="0" i="0"/>
                      </a:pPr>
                      <a:r>
                        <a:rPr lang="en-US" sz="1400" b="1" dirty="0" smtClean="0">
                          <a:latin typeface="Helvetica" panose="020B0604020202020204" pitchFamily="34" charset="0"/>
                          <a:cs typeface="Helvetica" panose="020B0604020202020204" pitchFamily="34" charset="0"/>
                        </a:rPr>
                        <a:t>What </a:t>
                      </a:r>
                      <a:r>
                        <a:rPr lang="en-US" sz="1400" b="1" baseline="0" dirty="0" smtClean="0">
                          <a:latin typeface="Helvetica" panose="020B0604020202020204" pitchFamily="34" charset="0"/>
                          <a:cs typeface="Helvetica" panose="020B0604020202020204" pitchFamily="34" charset="0"/>
                        </a:rPr>
                        <a:t>did Dylan learn at the new school</a:t>
                      </a:r>
                      <a:r>
                        <a:rPr lang="en-US" sz="1400" b="1" dirty="0" smtClean="0">
                          <a:latin typeface="Helvetica" panose="020B0604020202020204" pitchFamily="34" charset="0"/>
                          <a:cs typeface="Helvetica" panose="020B0604020202020204" pitchFamily="34" charset="0"/>
                        </a:rPr>
                        <a:t>?  Draw and write about</a:t>
                      </a:r>
                      <a:r>
                        <a:rPr lang="en-US" sz="1400" b="1" baseline="0" dirty="0" smtClean="0">
                          <a:latin typeface="Helvetica" panose="020B0604020202020204" pitchFamily="34" charset="0"/>
                          <a:cs typeface="Helvetica" panose="020B0604020202020204" pitchFamily="34" charset="0"/>
                        </a:rPr>
                        <a:t> what he learned</a:t>
                      </a:r>
                      <a:r>
                        <a:rPr lang="en-US" sz="1000" b="0" baseline="0" dirty="0" smtClean="0">
                          <a:latin typeface="Helvetica" panose="020B0604020202020204" pitchFamily="34" charset="0"/>
                          <a:cs typeface="Helvetica" panose="020B0604020202020204" pitchFamily="34" charset="0"/>
                        </a:rPr>
                        <a:t>. </a:t>
                      </a:r>
                      <a:r>
                        <a:rPr lang="en-US" sz="1000" b="0" i="1" baseline="0" dirty="0" smtClean="0">
                          <a:latin typeface="Helvetica" panose="020B0604020202020204" pitchFamily="34" charset="0"/>
                          <a:cs typeface="Helvetica" panose="020B0604020202020204" pitchFamily="34" charset="0"/>
                        </a:rPr>
                        <a:t> (Details can be shown in drawing or writing)</a:t>
                      </a:r>
                      <a:endParaRPr lang="en-US" sz="1000" i="1" dirty="0" smtClean="0">
                        <a:latin typeface="+mn-lt"/>
                        <a:cs typeface="Helvetica" panose="020B0604020202020204" pitchFamily="34" charset="0"/>
                      </a:endParaRPr>
                    </a:p>
                  </a:txBody>
                  <a:tcPr marL="41888" marR="41888" marT="57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194084">
                <a:tc gridSpan="2">
                  <a:txBody>
                    <a:bodyPr/>
                    <a:lstStyle/>
                    <a:p>
                      <a:pPr lvl="0" algn="ctr">
                        <a:defRPr sz="1800" b="0" i="0"/>
                      </a:pPr>
                      <a:r>
                        <a:rPr lang="en-US" sz="1000" b="1" i="1" u="sng" dirty="0" smtClean="0"/>
                        <a:t>Teacher Language and Scoring Notes:</a:t>
                      </a:r>
                      <a:endParaRPr lang="en-US" sz="1000" b="1" i="1" dirty="0" smtClean="0"/>
                    </a:p>
                    <a:p>
                      <a:pPr lvl="0" algn="l">
                        <a:defRPr sz="1800" b="0" i="0"/>
                      </a:pPr>
                      <a:r>
                        <a:rPr lang="en-US" sz="1000" b="1" dirty="0" smtClean="0"/>
                        <a:t>Sufficient Evidence</a:t>
                      </a:r>
                      <a:r>
                        <a:rPr lang="en-US" sz="1000" b="1" baseline="0" dirty="0" smtClean="0"/>
                        <a:t> (general idea) </a:t>
                      </a:r>
                      <a:r>
                        <a:rPr lang="en-US" sz="1000" b="0" baseline="0" dirty="0" smtClean="0"/>
                        <a:t>of the prompt would include information in writing and drawing about what Dylan learned at the new school.  This is a DOK-2 question so students should respond with more information to explain the obvious.</a:t>
                      </a:r>
                      <a:endParaRPr lang="en-US" sz="1000" b="1" dirty="0" smtClean="0"/>
                    </a:p>
                    <a:p>
                      <a:pPr lvl="0" algn="l">
                        <a:defRPr sz="1800" b="0" i="0"/>
                      </a:pPr>
                      <a:r>
                        <a:rPr lang="en-US" sz="1000" b="1" dirty="0" smtClean="0"/>
                        <a:t>Specific Identifications (supporting details)</a:t>
                      </a:r>
                      <a:r>
                        <a:rPr lang="en-US" sz="1000" b="0" dirty="0" smtClean="0"/>
                        <a:t> could include  in drawing and writing (the sentence prompt) that Dylan learned:</a:t>
                      </a:r>
                    </a:p>
                    <a:p>
                      <a:pPr lvl="0" algn="l">
                        <a:defRPr sz="1800" b="0" i="0"/>
                      </a:pPr>
                      <a:r>
                        <a:rPr lang="en-US" sz="1000" b="0" dirty="0" smtClean="0"/>
                        <a:t>(1) his school was large,</a:t>
                      </a:r>
                      <a:r>
                        <a:rPr lang="en-US" sz="1000" b="0" baseline="0" dirty="0" smtClean="0"/>
                        <a:t> (2) had 500 or a “lot” of kids and (3) </a:t>
                      </a:r>
                      <a:r>
                        <a:rPr lang="en-US" sz="1000" b="1" baseline="0" dirty="0" smtClean="0"/>
                        <a:t>that he could make new friends even in a new school</a:t>
                      </a:r>
                      <a:r>
                        <a:rPr lang="en-US" sz="1000" b="0" baseline="0" dirty="0" smtClean="0"/>
                        <a:t> (this in particular, is a DOK 2 answer).</a:t>
                      </a:r>
                      <a:endParaRPr lang="en-US" sz="1000" dirty="0" smtClean="0"/>
                    </a:p>
                    <a:p>
                      <a:pPr lvl="0" algn="l">
                        <a:defRPr sz="1800" b="0" i="0"/>
                      </a:pPr>
                      <a:r>
                        <a:rPr lang="en-US" sz="1000" b="1" dirty="0" smtClean="0"/>
                        <a:t>Specific: </a:t>
                      </a:r>
                      <a:r>
                        <a:rPr lang="en-US" sz="1000" b="1" u="sng" dirty="0" smtClean="0">
                          <a:uFill>
                            <a:solidFill/>
                          </a:uFill>
                        </a:rPr>
                        <a:t>Full Support</a:t>
                      </a:r>
                      <a:r>
                        <a:rPr lang="en-US" sz="1000" b="0" u="none" dirty="0" smtClean="0">
                          <a:uFill>
                            <a:solidFill/>
                          </a:uFill>
                        </a:rPr>
                        <a:t> other details that could support the evidence</a:t>
                      </a:r>
                      <a:r>
                        <a:rPr lang="en-US" sz="1000" b="0" u="none" baseline="0" dirty="0" smtClean="0">
                          <a:uFill>
                            <a:solidFill/>
                          </a:uFill>
                        </a:rPr>
                        <a:t> of what he learned may include (1) he met two boys or sat with two boys at lunch – Kamil and James, (2) identifying that the old and new schools are different.</a:t>
                      </a:r>
                    </a:p>
                    <a:p>
                      <a:pPr lvl="0" algn="l">
                        <a:defRPr sz="1800" b="0" i="0"/>
                      </a:pPr>
                      <a:r>
                        <a:rPr lang="en-US" sz="1000" b="1" u="none" baseline="0" dirty="0" smtClean="0">
                          <a:uFill>
                            <a:solidFill/>
                          </a:uFill>
                        </a:rPr>
                        <a:t>Note</a:t>
                      </a:r>
                      <a:r>
                        <a:rPr lang="en-US" sz="1000" b="0" u="none" baseline="0" dirty="0" smtClean="0">
                          <a:uFill>
                            <a:solidFill/>
                          </a:uFill>
                        </a:rPr>
                        <a:t>:  Any drawings or words that represent something found explicitly in the text to support the prompt is acceptable.</a:t>
                      </a:r>
                      <a:endParaRPr lang="en-US" sz="1000" dirty="0" smtClean="0">
                        <a:uFill>
                          <a:solidFill/>
                        </a:uFill>
                      </a:endParaRPr>
                    </a:p>
                  </a:txBody>
                  <a:tcPr marL="41888" marR="41888" marT="57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4854">
                <a:tc>
                  <a:txBody>
                    <a:bodyPr/>
                    <a:lstStyle/>
                    <a:p>
                      <a:pPr marL="0" marR="0" algn="ctr">
                        <a:lnSpc>
                          <a:spcPct val="100000"/>
                        </a:lnSpc>
                        <a:spcBef>
                          <a:spcPts val="0"/>
                        </a:spcBef>
                        <a:spcAft>
                          <a:spcPts val="0"/>
                        </a:spcAft>
                      </a:pPr>
                      <a:r>
                        <a:rPr lang="en-US" sz="2500" b="1" dirty="0" smtClean="0">
                          <a:effectLst/>
                          <a:latin typeface="+mn-lt"/>
                          <a:ea typeface="Calibri"/>
                          <a:cs typeface="Times New Roman"/>
                        </a:rPr>
                        <a:t>2</a:t>
                      </a:r>
                      <a:endParaRPr lang="en-US" sz="2500" b="1" dirty="0">
                        <a:effectLst/>
                        <a:latin typeface="+mn-lt"/>
                        <a:ea typeface="Calibri"/>
                        <a:cs typeface="Times New Roman"/>
                      </a:endParaRPr>
                    </a:p>
                  </a:txBody>
                  <a:tcPr marL="41888" marR="41888" marT="5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lvl="0" algn="l" defTabSz="914400">
                        <a:defRPr sz="1800" b="0" i="0"/>
                      </a:pPr>
                      <a:r>
                        <a:rPr sz="1000" i="1" dirty="0"/>
                        <a:t>The student gives a proficient response by providing evidence </a:t>
                      </a:r>
                      <a:r>
                        <a:rPr sz="1000" i="1" dirty="0" smtClean="0"/>
                        <a:t>of</a:t>
                      </a:r>
                      <a:r>
                        <a:rPr lang="en-US" sz="1000" i="1" dirty="0" smtClean="0"/>
                        <a:t> what Dylan learned at the new school and supporting what</a:t>
                      </a:r>
                      <a:r>
                        <a:rPr lang="en-US" sz="1000" i="1" baseline="0" dirty="0" smtClean="0"/>
                        <a:t> he learned with details.</a:t>
                      </a:r>
                    </a:p>
                    <a:p>
                      <a:pPr lvl="0" algn="l" defTabSz="914400">
                        <a:defRPr sz="1800" b="0" i="0"/>
                      </a:pPr>
                      <a:r>
                        <a:rPr lang="en-US" sz="1100" i="0" baseline="0" dirty="0" smtClean="0"/>
                        <a:t>Student completes the sentence frame:  Dylan learned </a:t>
                      </a:r>
                      <a:r>
                        <a:rPr lang="en-US" sz="1100" i="0" u="sng" baseline="0" dirty="0" smtClean="0"/>
                        <a:t>he could make new friends</a:t>
                      </a:r>
                      <a:r>
                        <a:rPr lang="en-US" sz="1100" i="0" baseline="0" dirty="0" smtClean="0"/>
                        <a:t>.  Drawings should include 2 or more details supporting  that Dylan made new friends.</a:t>
                      </a:r>
                      <a:endParaRPr sz="1100" i="0" dirty="0"/>
                    </a:p>
                  </a:txBody>
                  <a:tcPr marL="8697" marR="8697" marT="8697" marB="8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85408">
                <a:tc>
                  <a:txBody>
                    <a:bodyPr/>
                    <a:lstStyle/>
                    <a:p>
                      <a:pPr marL="0" marR="0" algn="ctr">
                        <a:lnSpc>
                          <a:spcPct val="100000"/>
                        </a:lnSpc>
                        <a:spcBef>
                          <a:spcPts val="0"/>
                        </a:spcBef>
                        <a:spcAft>
                          <a:spcPts val="0"/>
                        </a:spcAft>
                      </a:pPr>
                      <a:r>
                        <a:rPr lang="en-US" sz="2500" b="1" dirty="0" smtClean="0">
                          <a:effectLst/>
                          <a:latin typeface="+mn-lt"/>
                          <a:ea typeface="Calibri"/>
                          <a:cs typeface="Times New Roman"/>
                        </a:rPr>
                        <a:t>1</a:t>
                      </a:r>
                      <a:endParaRPr lang="en-US" sz="2500" b="1" dirty="0">
                        <a:effectLst/>
                        <a:latin typeface="+mn-lt"/>
                        <a:ea typeface="Calibri"/>
                        <a:cs typeface="Times New Roman"/>
                      </a:endParaRPr>
                    </a:p>
                  </a:txBody>
                  <a:tcPr marL="41888" marR="41888" marT="5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lvl="0" algn="l" defTabSz="914400">
                        <a:defRPr sz="1800" b="0" i="0"/>
                      </a:pPr>
                      <a:r>
                        <a:rPr sz="1000" i="1" dirty="0"/>
                        <a:t>The student gives a partial response by providing </a:t>
                      </a:r>
                      <a:r>
                        <a:rPr sz="1000" i="1" u="sng" dirty="0"/>
                        <a:t>some</a:t>
                      </a:r>
                      <a:r>
                        <a:rPr sz="1000" i="1" dirty="0"/>
                        <a:t> </a:t>
                      </a:r>
                      <a:r>
                        <a:rPr sz="1000" i="1" dirty="0" smtClean="0"/>
                        <a:t>evidence</a:t>
                      </a:r>
                      <a:r>
                        <a:rPr lang="en-US" sz="1000" i="1" dirty="0" smtClean="0"/>
                        <a:t> of what Dylan learned at the new school and supporting what he learned with few details.</a:t>
                      </a:r>
                    </a:p>
                    <a:p>
                      <a:pPr lvl="0" algn="l" defTabSz="914400">
                        <a:defRPr sz="1800" b="0" i="0"/>
                      </a:pPr>
                      <a:r>
                        <a:rPr lang="en-US" sz="1100" i="0" dirty="0" smtClean="0"/>
                        <a:t>Student completes</a:t>
                      </a:r>
                      <a:r>
                        <a:rPr lang="en-US" sz="1100" i="0" baseline="0" dirty="0" smtClean="0"/>
                        <a:t> the sentence frame:  Dylan learned </a:t>
                      </a:r>
                      <a:r>
                        <a:rPr lang="en-US" sz="1100" i="0" u="sng" baseline="0" dirty="0" smtClean="0"/>
                        <a:t>his school was big (or there were lots of kids</a:t>
                      </a:r>
                      <a:r>
                        <a:rPr lang="en-US" sz="1100" i="0" u="none" baseline="0" dirty="0" smtClean="0"/>
                        <a:t>).</a:t>
                      </a:r>
                    </a:p>
                    <a:p>
                      <a:pPr lvl="0" algn="l" defTabSz="914400">
                        <a:defRPr sz="1800" b="0" i="0"/>
                      </a:pPr>
                      <a:r>
                        <a:rPr lang="en-US" sz="1100" i="0" u="none" baseline="0" dirty="0" smtClean="0"/>
                        <a:t>Drawings should include 1 or more details supporting that the new school had lots of kids.</a:t>
                      </a:r>
                      <a:endParaRPr sz="1100" i="0" u="none" dirty="0"/>
                    </a:p>
                  </a:txBody>
                  <a:tcPr marL="8697" marR="8697" marT="8697" marB="8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4800">
                <a:tc>
                  <a:txBody>
                    <a:bodyPr/>
                    <a:lstStyle/>
                    <a:p>
                      <a:pPr marL="0" marR="0" algn="ctr">
                        <a:lnSpc>
                          <a:spcPct val="100000"/>
                        </a:lnSpc>
                        <a:spcBef>
                          <a:spcPts val="0"/>
                        </a:spcBef>
                        <a:spcAft>
                          <a:spcPts val="0"/>
                        </a:spcAft>
                      </a:pPr>
                      <a:r>
                        <a:rPr lang="en-US" sz="2500" b="1" dirty="0" smtClean="0">
                          <a:effectLst/>
                          <a:latin typeface="+mn-lt"/>
                          <a:ea typeface="Calibri"/>
                          <a:cs typeface="Times New Roman"/>
                        </a:rPr>
                        <a:t>0</a:t>
                      </a:r>
                      <a:endParaRPr lang="en-US" sz="2500" b="1" dirty="0">
                        <a:effectLst/>
                        <a:latin typeface="+mn-lt"/>
                        <a:ea typeface="Calibri"/>
                        <a:cs typeface="Times New Roman"/>
                      </a:endParaRPr>
                    </a:p>
                  </a:txBody>
                  <a:tcPr marL="41888" marR="41888" marT="5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lvl="0" algn="l" defTabSz="914400">
                        <a:defRPr sz="1800" b="0" i="0"/>
                      </a:pPr>
                      <a:r>
                        <a:rPr sz="1000" i="1" dirty="0"/>
                        <a:t>The student provides no evidence about </a:t>
                      </a:r>
                      <a:r>
                        <a:rPr lang="en-US" sz="1000" i="1" baseline="0" dirty="0" smtClean="0"/>
                        <a:t> what Dylan learned at school.</a:t>
                      </a:r>
                    </a:p>
                    <a:p>
                      <a:pPr lvl="0" algn="l" defTabSz="914400">
                        <a:defRPr sz="1800" b="0" i="0"/>
                      </a:pPr>
                      <a:r>
                        <a:rPr lang="en-US" sz="1100" i="0" baseline="0" dirty="0" smtClean="0"/>
                        <a:t>Student writes or draws but shows no evidence of answering or understanding the prompt.</a:t>
                      </a:r>
                      <a:endParaRPr sz="1100" i="0" dirty="0"/>
                    </a:p>
                  </a:txBody>
                  <a:tcPr marL="8697" marR="8697" marT="8697" marB="8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094781470"/>
              </p:ext>
            </p:extLst>
          </p:nvPr>
        </p:nvGraphicFramePr>
        <p:xfrm>
          <a:off x="4953000" y="6400800"/>
          <a:ext cx="1692275" cy="560832"/>
        </p:xfrm>
        <a:graphic>
          <a:graphicData uri="http://schemas.openxmlformats.org/drawingml/2006/table">
            <a:tbl>
              <a:tblPr firstRow="1" firstCol="1" bandRow="1"/>
              <a:tblGrid>
                <a:gridCol w="1692275"/>
              </a:tblGrid>
              <a:tr h="129801">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a:t>
                      </a:r>
                      <a:r>
                        <a:rPr lang="en-US" sz="800" b="1" baseline="0" dirty="0" smtClean="0">
                          <a:solidFill>
                            <a:srgbClr val="000000"/>
                          </a:solidFill>
                          <a:effectLst/>
                          <a:latin typeface="Calibri"/>
                          <a:ea typeface="Times New Roman"/>
                          <a:cs typeface="Times New Roman"/>
                        </a:rPr>
                        <a:t> RL.1.2  </a:t>
                      </a:r>
                      <a:r>
                        <a:rPr lang="en-US" sz="800" b="1" dirty="0" smtClean="0">
                          <a:solidFill>
                            <a:srgbClr val="000000"/>
                          </a:solidFill>
                          <a:effectLst/>
                          <a:latin typeface="Calibri"/>
                          <a:ea typeface="Times New Roman"/>
                          <a:cs typeface="Times New Roman"/>
                        </a:rPr>
                        <a:t>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Ck</a:t>
                      </a:r>
                      <a:endParaRPr lang="en-US" sz="800" dirty="0">
                        <a:effectLst/>
                        <a:latin typeface="Calibri"/>
                        <a:ea typeface="Calibri"/>
                        <a:cs typeface="Times New Roman"/>
                      </a:endParaRPr>
                    </a:p>
                  </a:txBody>
                  <a:tcPr marL="32227" marR="32227" marT="0" marB="0"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370605">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Identify the central message or lesson of a text using key details as support or evidence (read but not discussed</a:t>
                      </a:r>
                      <a:r>
                        <a:rPr lang="en-US" sz="800" b="1" dirty="0" smtClean="0">
                          <a:solidFill>
                            <a:srgbClr val="000000"/>
                          </a:solidFill>
                          <a:effectLst/>
                          <a:latin typeface="Calibri"/>
                          <a:ea typeface="Times New Roman"/>
                          <a:cs typeface="Times New Roman"/>
                        </a:rPr>
                        <a:t>).</a:t>
                      </a:r>
                    </a:p>
                  </a:txBody>
                  <a:tcPr marL="32227" marR="32227" marT="0" marB="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569423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01040" y="2285313"/>
            <a:ext cx="195275" cy="389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61" tIns="48331" rIns="96661" bIns="48331" numCol="1" anchor="ctr" anchorCtr="0" compatLnSpc="1">
            <a:prstTxWarp prst="textNoShape">
              <a:avLst/>
            </a:prstTxWarp>
            <a:spAutoFit/>
          </a:bodyPr>
          <a:lstStyle/>
          <a:p>
            <a:pPr fontAlgn="base">
              <a:spcBef>
                <a:spcPct val="0"/>
              </a:spcBef>
              <a:spcAft>
                <a:spcPct val="0"/>
              </a:spcAft>
            </a:pPr>
            <a:endParaRPr lang="en-US" altLang="en-US"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25437174"/>
              </p:ext>
            </p:extLst>
          </p:nvPr>
        </p:nvGraphicFramePr>
        <p:xfrm>
          <a:off x="568961" y="669036"/>
          <a:ext cx="6421120" cy="5914644"/>
        </p:xfrm>
        <a:graphic>
          <a:graphicData uri="http://schemas.openxmlformats.org/drawingml/2006/table">
            <a:tbl>
              <a:tblPr firstRow="1" firstCol="1" bandRow="1"/>
              <a:tblGrid>
                <a:gridCol w="406399"/>
                <a:gridCol w="6014721"/>
              </a:tblGrid>
              <a:tr h="224028">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1" dirty="0" smtClean="0">
                          <a:effectLs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51999" marR="5199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r>
              <a:tr h="224028">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600" b="1" dirty="0" smtClean="0">
                          <a:effectLst>
                            <a:outerShdw blurRad="38100" dist="38100" dir="2700000" algn="tl">
                              <a:srgbClr val="000000">
                                <a:alpha val="43137"/>
                              </a:srgbClr>
                            </a:outerShdw>
                          </a:effectLst>
                        </a:rPr>
                        <a:t>Quarter 1 Pre-Assessment </a:t>
                      </a:r>
                      <a:r>
                        <a:rPr lang="en-US" sz="1600" b="1" u="sng" dirty="0" smtClean="0">
                          <a:effectLst>
                            <a:outerShdw blurRad="38100" dist="38100" dir="2700000" algn="tl">
                              <a:srgbClr val="000000">
                                <a:alpha val="43137"/>
                              </a:srgbClr>
                            </a:outerShdw>
                          </a:effectLst>
                        </a:rPr>
                        <a:t>Constructed Response</a:t>
                      </a:r>
                      <a:r>
                        <a:rPr lang="en-US" sz="1600" b="1" dirty="0" smtClean="0">
                          <a:effectLst>
                            <a:outerShdw blurRad="38100" dist="38100" dir="2700000" algn="tl">
                              <a:srgbClr val="000000">
                                <a:alpha val="43137"/>
                              </a:srgbClr>
                            </a:outerShdw>
                          </a:effectLst>
                        </a:rPr>
                        <a:t> Answer Key</a:t>
                      </a:r>
                    </a:p>
                    <a:p>
                      <a:pPr marL="0" marR="0" indent="0" algn="ctr" defTabSz="966612" rtl="0" eaLnBrk="1" fontAlgn="auto" latinLnBrk="0" hangingPunct="1">
                        <a:lnSpc>
                          <a:spcPct val="100000"/>
                        </a:lnSpc>
                        <a:spcBef>
                          <a:spcPts val="0"/>
                        </a:spcBef>
                        <a:spcAft>
                          <a:spcPts val="0"/>
                        </a:spcAft>
                        <a:buClrTx/>
                        <a:buSzTx/>
                        <a:buFontTx/>
                        <a:buNone/>
                        <a:tabLst/>
                        <a:defRPr/>
                      </a:pPr>
                      <a:endParaRPr lang="en-US" sz="1600" b="1" dirty="0" smtClean="0">
                        <a:effectLst>
                          <a:outerShdw blurRad="38100" dist="38100" dir="2700000" algn="tl">
                            <a:srgbClr val="000000">
                              <a:alpha val="43137"/>
                            </a:srgbClr>
                          </a:outerShdw>
                        </a:effectLst>
                      </a:endParaRPr>
                    </a:p>
                  </a:txBody>
                  <a:tcPr marL="51999" marR="5199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24028">
                <a:tc gridSpan="2">
                  <a:txBody>
                    <a:bodyPr/>
                    <a:lstStyle/>
                    <a:p>
                      <a:pPr marL="0" marR="0" algn="l">
                        <a:lnSpc>
                          <a:spcPct val="100000"/>
                        </a:lnSpc>
                        <a:spcBef>
                          <a:spcPts val="0"/>
                        </a:spcBef>
                        <a:spcAft>
                          <a:spcPts val="0"/>
                        </a:spcAft>
                      </a:pPr>
                      <a:r>
                        <a:rPr lang="en-US" sz="1400" b="1" kern="1200" dirty="0">
                          <a:solidFill>
                            <a:srgbClr val="000000"/>
                          </a:solidFill>
                          <a:effectLst/>
                          <a:latin typeface="+mn-lt"/>
                          <a:ea typeface="Times New Roman"/>
                          <a:cs typeface="Times New Roman"/>
                        </a:rPr>
                        <a:t>Standard </a:t>
                      </a:r>
                      <a:r>
                        <a:rPr lang="en-US" sz="1400" b="1" kern="1200" dirty="0" smtClean="0">
                          <a:solidFill>
                            <a:srgbClr val="000000"/>
                          </a:solidFill>
                          <a:effectLst/>
                          <a:latin typeface="+mn-lt"/>
                          <a:ea typeface="Times New Roman"/>
                          <a:cs typeface="Times New Roman"/>
                        </a:rPr>
                        <a:t>RL.1.3</a:t>
                      </a:r>
                      <a:r>
                        <a:rPr lang="en-US" sz="1400" b="1" kern="1200" dirty="0">
                          <a:solidFill>
                            <a:srgbClr val="000000"/>
                          </a:solidFill>
                          <a:effectLst/>
                          <a:latin typeface="+mn-lt"/>
                          <a:ea typeface="Times New Roman"/>
                          <a:cs typeface="Times New Roman"/>
                        </a:rPr>
                        <a:t>:   </a:t>
                      </a:r>
                      <a:r>
                        <a:rPr lang="en-US" sz="1400" b="1" u="none" kern="1200" dirty="0">
                          <a:solidFill>
                            <a:srgbClr val="000000"/>
                          </a:solidFill>
                          <a:effectLst/>
                          <a:latin typeface="+mn-lt"/>
                          <a:ea typeface="Times New Roman"/>
                          <a:cs typeface="Times New Roman"/>
                        </a:rPr>
                        <a:t>3 Point </a:t>
                      </a:r>
                      <a:r>
                        <a:rPr lang="en-US" sz="1400" b="1" i="1" kern="1200" dirty="0">
                          <a:solidFill>
                            <a:srgbClr val="000000"/>
                          </a:solidFill>
                          <a:effectLst/>
                          <a:latin typeface="+mn-lt"/>
                          <a:ea typeface="Times New Roman"/>
                          <a:cs typeface="Times New Roman"/>
                        </a:rPr>
                        <a:t>Reading </a:t>
                      </a:r>
                      <a:r>
                        <a:rPr lang="en-US" sz="1400" b="1" kern="1200" dirty="0">
                          <a:solidFill>
                            <a:srgbClr val="000000"/>
                          </a:solidFill>
                          <a:effectLst/>
                          <a:latin typeface="+mn-lt"/>
                          <a:ea typeface="Times New Roman"/>
                          <a:cs typeface="Times New Roman"/>
                        </a:rPr>
                        <a:t>Constructed Response Rubric</a:t>
                      </a:r>
                      <a:endParaRPr lang="en-US" sz="1400" dirty="0">
                        <a:effectLst/>
                        <a:latin typeface="+mn-lt"/>
                        <a:ea typeface="Times New Roman"/>
                      </a:endParaRPr>
                    </a:p>
                  </a:txBody>
                  <a:tcPr marL="51999" marR="51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056">
                <a:tc gridSpan="2">
                  <a:txBody>
                    <a:bodyPr/>
                    <a:lstStyle/>
                    <a:p>
                      <a:pPr lvl="0" algn="l">
                        <a:defRPr sz="1800" b="0" i="0"/>
                      </a:pPr>
                      <a:r>
                        <a:rPr lang="en-US" sz="1400" b="1" kern="1200" dirty="0" smtClean="0">
                          <a:solidFill>
                            <a:srgbClr val="000000"/>
                          </a:solidFill>
                          <a:effectLst/>
                          <a:latin typeface="+mn-lt"/>
                          <a:ea typeface="Times New Roman"/>
                          <a:cs typeface="Arial"/>
                        </a:rPr>
                        <a:t>Question #8 Prompt: </a:t>
                      </a:r>
                    </a:p>
                    <a:p>
                      <a:pPr lvl="0" algn="l">
                        <a:defRPr sz="1800" b="0" i="0"/>
                      </a:pPr>
                      <a:r>
                        <a:rPr lang="en-US" sz="1400" b="1" dirty="0" smtClean="0">
                          <a:latin typeface="+mn-lt"/>
                          <a:cs typeface="Helvetica" panose="020B0604020202020204" pitchFamily="34" charset="0"/>
                        </a:rPr>
                        <a:t>Will Dylan have new friends?  Tell how you know.</a:t>
                      </a:r>
                      <a:r>
                        <a:rPr lang="en-US" sz="1400" b="1" baseline="0" dirty="0" smtClean="0">
                          <a:latin typeface="+mn-lt"/>
                          <a:cs typeface="Helvetica" panose="020B0604020202020204" pitchFamily="34" charset="0"/>
                        </a:rPr>
                        <a:t> </a:t>
                      </a:r>
                      <a:r>
                        <a:rPr lang="en-US" sz="1400" b="1" dirty="0" smtClean="0">
                          <a:latin typeface="+mn-lt"/>
                          <a:cs typeface="Helvetica" panose="020B0604020202020204" pitchFamily="34" charset="0"/>
                        </a:rPr>
                        <a:t>Write and draw about it. </a:t>
                      </a:r>
                      <a:endParaRPr lang="en-US" sz="1100" b="1" dirty="0" smtClean="0">
                        <a:latin typeface="+mn-lt"/>
                        <a:cs typeface="Helvetica" panose="020B0604020202020204" pitchFamily="34" charset="0"/>
                      </a:endParaRPr>
                    </a:p>
                  </a:txBody>
                  <a:tcPr marL="51999" marR="51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3727">
                <a:tc gridSpan="2">
                  <a:txBody>
                    <a:bodyPr/>
                    <a:lstStyle/>
                    <a:p>
                      <a:pPr lvl="0" algn="ctr">
                        <a:defRPr sz="1800" b="0" i="0"/>
                      </a:pPr>
                      <a:r>
                        <a:rPr lang="en-US" sz="1000" b="1" i="1" u="sng" dirty="0" smtClean="0"/>
                        <a:t>Teacher Language and Scoring Notes:</a:t>
                      </a:r>
                      <a:endParaRPr lang="en-US" sz="1000" b="1" i="1" dirty="0" smtClean="0"/>
                    </a:p>
                    <a:p>
                      <a:pPr lvl="0" algn="l">
                        <a:defRPr sz="1800" b="0" i="0"/>
                      </a:pPr>
                      <a:r>
                        <a:rPr lang="en-US" sz="1000" b="1" dirty="0" smtClean="0"/>
                        <a:t>Sufficient Evidence (conclusion or central idea) </a:t>
                      </a:r>
                      <a:r>
                        <a:rPr lang="en-US" sz="1000" b="0" dirty="0" smtClean="0"/>
                        <a:t>of the prompt would be writing and</a:t>
                      </a:r>
                      <a:r>
                        <a:rPr lang="en-US" sz="1000" b="0" baseline="0" dirty="0" smtClean="0"/>
                        <a:t> drawing to show if Dylan would have new friends with support of how the student knows or concludes that is/not true.</a:t>
                      </a:r>
                      <a:r>
                        <a:rPr lang="en-US" sz="1000" b="0" dirty="0" smtClean="0"/>
                        <a:t> </a:t>
                      </a:r>
                      <a:endParaRPr lang="en-US" sz="1000" b="1" dirty="0" smtClean="0"/>
                    </a:p>
                    <a:p>
                      <a:pPr lvl="0" algn="l">
                        <a:defRPr sz="1800" b="0" i="0"/>
                      </a:pPr>
                      <a:r>
                        <a:rPr lang="en-US" sz="1000" b="1" dirty="0" smtClean="0"/>
                        <a:t>Specific</a:t>
                      </a:r>
                      <a:r>
                        <a:rPr lang="en-US" sz="1000" b="1" baseline="0" dirty="0" smtClean="0"/>
                        <a:t> </a:t>
                      </a:r>
                      <a:r>
                        <a:rPr lang="en-US" sz="1000" b="1" dirty="0" smtClean="0"/>
                        <a:t>i</a:t>
                      </a:r>
                      <a:r>
                        <a:rPr lang="en-US" sz="1000" b="1" dirty="0" smtClean="0">
                          <a:uFill>
                            <a:solidFill/>
                          </a:uFill>
                        </a:rPr>
                        <a:t>dentifications</a:t>
                      </a:r>
                      <a:r>
                        <a:rPr lang="en-US" sz="1000" b="0" baseline="0" dirty="0" smtClean="0">
                          <a:uFill>
                            <a:solidFill/>
                          </a:uFill>
                        </a:rPr>
                        <a:t> (key details) would include completing the sentence frame Dylan _______ have new friends (will/will not) and drawing (or more writing) to explain the answer.  This is a DOK 2 question so the answer should go beyond the obvious.  Students should draw the conclusion that Dylan will make new friends based on the textual evidence.  Answers at this level may include:  (1) Dylan with the two boys Kamil and James, (2) lots of kids at the school to make friends with and (3) Dylan eating lunch with the boys.  Pictures of things “not happening” in the story are not acceptable.</a:t>
                      </a:r>
                      <a:endParaRPr lang="en-US" sz="1000" b="1" dirty="0" smtClean="0"/>
                    </a:p>
                    <a:p>
                      <a:pPr lvl="0" algn="l">
                        <a:defRPr sz="1800" b="0" i="0"/>
                      </a:pPr>
                      <a:r>
                        <a:rPr lang="en-US" sz="1000" b="1" dirty="0" smtClean="0"/>
                        <a:t>Full Support</a:t>
                      </a:r>
                      <a:r>
                        <a:rPr lang="en-US" sz="1000" b="1" baseline="0" dirty="0" smtClean="0"/>
                        <a:t> (other details) </a:t>
                      </a:r>
                      <a:r>
                        <a:rPr lang="en-US" sz="1000" b="0" baseline="0" dirty="0" smtClean="0"/>
                        <a:t>should include in other details that support the completed sentence frame in some way such as James saying, “Now you can have friends here.” </a:t>
                      </a:r>
                      <a:endParaRPr lang="en-US" sz="1000" dirty="0"/>
                    </a:p>
                  </a:txBody>
                  <a:tcPr marL="51999" marR="51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499">
                <a:tc>
                  <a:txBody>
                    <a:bodyPr/>
                    <a:lstStyle/>
                    <a:p>
                      <a:pPr marL="0" marR="0" algn="ctr">
                        <a:lnSpc>
                          <a:spcPct val="100000"/>
                        </a:lnSpc>
                        <a:spcBef>
                          <a:spcPts val="0"/>
                        </a:spcBef>
                        <a:spcAft>
                          <a:spcPts val="0"/>
                        </a:spcAft>
                      </a:pPr>
                      <a:r>
                        <a:rPr lang="en-US" sz="2500" b="1" dirty="0" smtClean="0">
                          <a:effectLst/>
                          <a:latin typeface="+mn-lt"/>
                          <a:ea typeface="Calibri"/>
                          <a:cs typeface="Times New Roman"/>
                        </a:rPr>
                        <a:t>3</a:t>
                      </a:r>
                      <a:endParaRPr lang="en-US" sz="2500" b="1" dirty="0">
                        <a:effectLst/>
                        <a:latin typeface="+mn-lt"/>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sz="1000" i="1" dirty="0"/>
                        <a:t>The student gives a proficient response by providing evidence </a:t>
                      </a:r>
                      <a:r>
                        <a:rPr sz="1000" i="1" dirty="0" smtClean="0"/>
                        <a:t>of</a:t>
                      </a:r>
                      <a:r>
                        <a:rPr lang="en-US" sz="1000" i="1" dirty="0" smtClean="0"/>
                        <a:t> showing why Dylan will have new friends.</a:t>
                      </a:r>
                    </a:p>
                    <a:p>
                      <a:pPr lvl="0" algn="l">
                        <a:defRPr sz="1800" b="0" i="0"/>
                      </a:pPr>
                      <a:r>
                        <a:rPr lang="en-US" sz="1100" b="0" i="0" dirty="0" smtClean="0"/>
                        <a:t>The</a:t>
                      </a:r>
                      <a:r>
                        <a:rPr lang="en-US" sz="1100" b="0" i="0" baseline="0" dirty="0" smtClean="0"/>
                        <a:t> student finishes the sentence frame by inserting that Dylan </a:t>
                      </a:r>
                      <a:r>
                        <a:rPr lang="en-US" sz="1100" b="1" i="0" u="sng" baseline="0" dirty="0" smtClean="0"/>
                        <a:t>will</a:t>
                      </a:r>
                      <a:r>
                        <a:rPr lang="en-US" sz="1100" b="1" i="0" u="none" baseline="0" dirty="0" smtClean="0"/>
                        <a:t> </a:t>
                      </a:r>
                      <a:r>
                        <a:rPr lang="en-US" sz="1100" b="0" i="0" baseline="0" dirty="0" smtClean="0"/>
                        <a:t>have new friends </a:t>
                      </a:r>
                      <a:r>
                        <a:rPr lang="en-US" sz="1000" b="0" i="1" baseline="0" dirty="0" smtClean="0"/>
                        <a:t>(as there is evidence of this but there is no evidence that he will not have new friends, except conjectures that are not explicit in the text).</a:t>
                      </a:r>
                    </a:p>
                    <a:p>
                      <a:pPr lvl="0" algn="l">
                        <a:defRPr sz="1800" b="0" i="0"/>
                      </a:pPr>
                      <a:r>
                        <a:rPr lang="en-US" sz="1100" b="0" i="0" baseline="0" dirty="0" smtClean="0"/>
                        <a:t>Student draws or writes more to show at least 2 more details showing Dylan with new friends in some way.</a:t>
                      </a:r>
                      <a:endParaRPr sz="1100" b="0" i="0" dirty="0"/>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gn="ctr">
                        <a:lnSpc>
                          <a:spcPct val="100000"/>
                        </a:lnSpc>
                        <a:spcBef>
                          <a:spcPts val="0"/>
                        </a:spcBef>
                        <a:spcAft>
                          <a:spcPts val="0"/>
                        </a:spcAft>
                      </a:pPr>
                      <a:r>
                        <a:rPr lang="en-US" sz="2500" b="1" dirty="0" smtClean="0">
                          <a:effectLst/>
                          <a:latin typeface="+mn-lt"/>
                          <a:ea typeface="Calibri"/>
                          <a:cs typeface="Times New Roman"/>
                        </a:rPr>
                        <a:t>2</a:t>
                      </a:r>
                      <a:endParaRPr lang="en-US" sz="2500" b="1" dirty="0">
                        <a:effectLst/>
                        <a:latin typeface="+mn-lt"/>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sz="1000" i="1" dirty="0"/>
                        <a:t>The student gives a partial response by providing </a:t>
                      </a:r>
                      <a:r>
                        <a:rPr sz="1000" i="1" u="sng" dirty="0"/>
                        <a:t>some</a:t>
                      </a:r>
                      <a:r>
                        <a:rPr sz="1000" i="1" dirty="0"/>
                        <a:t> evidence </a:t>
                      </a:r>
                      <a:r>
                        <a:rPr sz="1000" i="1" dirty="0" smtClean="0"/>
                        <a:t>of</a:t>
                      </a:r>
                      <a:r>
                        <a:rPr lang="en-US" sz="1100" b="0" i="1" baseline="0" dirty="0" smtClean="0"/>
                        <a:t> </a:t>
                      </a:r>
                      <a:r>
                        <a:rPr lang="en-US" sz="1000" b="0" i="1" baseline="0" dirty="0" smtClean="0"/>
                        <a:t>showing </a:t>
                      </a:r>
                      <a:r>
                        <a:rPr lang="en-US" sz="1000" b="0" i="1" dirty="0" smtClean="0"/>
                        <a:t> why Dylan will have new friends.</a:t>
                      </a:r>
                    </a:p>
                    <a:p>
                      <a:pPr lvl="0" algn="l">
                        <a:defRPr sz="1800" b="0" i="0"/>
                      </a:pPr>
                      <a:r>
                        <a:rPr lang="en-US" sz="1100" b="0" i="0" dirty="0" smtClean="0"/>
                        <a:t>The student finishes the sentence frame by inserting that Dylan </a:t>
                      </a:r>
                      <a:r>
                        <a:rPr lang="en-US" sz="1100" b="1" i="0" u="sng" dirty="0" smtClean="0"/>
                        <a:t>will</a:t>
                      </a:r>
                      <a:r>
                        <a:rPr lang="en-US" sz="1100" b="1" i="0" u="none" dirty="0" smtClean="0"/>
                        <a:t> </a:t>
                      </a:r>
                      <a:r>
                        <a:rPr lang="en-US" sz="1100" b="0" i="0" u="none" dirty="0" smtClean="0"/>
                        <a:t>have </a:t>
                      </a:r>
                      <a:r>
                        <a:rPr lang="en-US" sz="1100" b="0" i="0" dirty="0" smtClean="0"/>
                        <a:t>new friends but only 1 vague detail</a:t>
                      </a:r>
                      <a:r>
                        <a:rPr lang="en-US" sz="1100" b="0" i="0" baseline="0" dirty="0" smtClean="0"/>
                        <a:t> that supports the statement.</a:t>
                      </a:r>
                      <a:endParaRPr lang="en-US" sz="1100" b="0" i="0" dirty="0" smtClean="0"/>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
                <a:tc>
                  <a:txBody>
                    <a:bodyPr/>
                    <a:lstStyle/>
                    <a:p>
                      <a:pPr marL="0" marR="0" algn="ctr">
                        <a:lnSpc>
                          <a:spcPct val="100000"/>
                        </a:lnSpc>
                        <a:spcBef>
                          <a:spcPts val="0"/>
                        </a:spcBef>
                        <a:spcAft>
                          <a:spcPts val="0"/>
                        </a:spcAft>
                      </a:pPr>
                      <a:r>
                        <a:rPr lang="en-US" sz="2500" b="1" dirty="0" smtClean="0">
                          <a:effectLst/>
                          <a:latin typeface="+mn-lt"/>
                          <a:ea typeface="Calibri"/>
                          <a:cs typeface="Times New Roman"/>
                        </a:rPr>
                        <a:t>1</a:t>
                      </a:r>
                      <a:endParaRPr lang="en-US" sz="2500" b="1" dirty="0">
                        <a:effectLst/>
                        <a:latin typeface="+mn-lt"/>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sz="1000" i="1" dirty="0"/>
                        <a:t>The student gives a minimal response </a:t>
                      </a:r>
                      <a:r>
                        <a:rPr sz="1000" i="1" dirty="0" smtClean="0"/>
                        <a:t>about</a:t>
                      </a:r>
                      <a:r>
                        <a:rPr lang="en-US" sz="1000" i="1" dirty="0" smtClean="0"/>
                        <a:t> why Dylan will have new friends.</a:t>
                      </a:r>
                    </a:p>
                    <a:p>
                      <a:pPr lvl="0" algn="l">
                        <a:defRPr sz="1800" b="0" i="0"/>
                      </a:pPr>
                      <a:r>
                        <a:rPr lang="en-US" sz="1100" b="0" i="0" dirty="0" smtClean="0"/>
                        <a:t>The student finishes the sentence frame by inserting that Dylan </a:t>
                      </a:r>
                      <a:r>
                        <a:rPr lang="en-US" sz="1100" b="1" i="0" u="sng" dirty="0" smtClean="0"/>
                        <a:t>wil</a:t>
                      </a:r>
                      <a:r>
                        <a:rPr lang="en-US" sz="1100" b="1" i="0" u="none" dirty="0" smtClean="0"/>
                        <a:t>l </a:t>
                      </a:r>
                      <a:r>
                        <a:rPr lang="en-US" sz="1100" b="0" i="0" dirty="0" smtClean="0"/>
                        <a:t>have new friends but without further details to support the statement.</a:t>
                      </a:r>
                      <a:endParaRPr sz="1100" b="0" i="0" dirty="0"/>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127">
                <a:tc>
                  <a:txBody>
                    <a:bodyPr/>
                    <a:lstStyle/>
                    <a:p>
                      <a:pPr marL="0" marR="0" algn="ctr">
                        <a:lnSpc>
                          <a:spcPct val="100000"/>
                        </a:lnSpc>
                        <a:spcBef>
                          <a:spcPts val="0"/>
                        </a:spcBef>
                        <a:spcAft>
                          <a:spcPts val="0"/>
                        </a:spcAft>
                      </a:pPr>
                      <a:r>
                        <a:rPr lang="en-US" sz="2500" b="1" dirty="0" smtClean="0">
                          <a:effectLst/>
                          <a:latin typeface="+mn-lt"/>
                          <a:ea typeface="Calibri"/>
                          <a:cs typeface="Times New Roman"/>
                        </a:rPr>
                        <a:t>0</a:t>
                      </a:r>
                      <a:endParaRPr lang="en-US" sz="2500" b="1" dirty="0">
                        <a:effectLst/>
                        <a:latin typeface="+mn-lt"/>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sz="1000" i="1" dirty="0"/>
                        <a:t>The student provides no evidence </a:t>
                      </a:r>
                      <a:r>
                        <a:rPr sz="1000" i="1" dirty="0" smtClean="0"/>
                        <a:t>about</a:t>
                      </a:r>
                      <a:r>
                        <a:rPr lang="en-US" sz="1000" b="0" i="1" baseline="0" dirty="0" smtClean="0"/>
                        <a:t> why Dylan will have new friends.</a:t>
                      </a:r>
                    </a:p>
                    <a:p>
                      <a:pPr lvl="0" algn="l">
                        <a:defRPr sz="1800" b="0" i="0"/>
                      </a:pPr>
                      <a:r>
                        <a:rPr lang="en-US" sz="1100" b="0" i="0" baseline="0" dirty="0" smtClean="0"/>
                        <a:t>Student finishes the sentence frame by inserting that Dylan </a:t>
                      </a:r>
                      <a:r>
                        <a:rPr lang="en-US" sz="1100" b="1" i="0" u="sng" baseline="0" dirty="0" smtClean="0"/>
                        <a:t>will not</a:t>
                      </a:r>
                      <a:r>
                        <a:rPr lang="en-US" sz="1100" b="1" i="0" u="none" baseline="0" dirty="0" smtClean="0"/>
                        <a:t> </a:t>
                      </a:r>
                      <a:r>
                        <a:rPr lang="en-US" sz="1100" b="0" i="0" baseline="0" dirty="0" smtClean="0"/>
                        <a:t>have new friends or does not answer the prompt in any other way that is supportive of the prompt.</a:t>
                      </a:r>
                      <a:endParaRPr sz="1100" b="0" i="0" dirty="0"/>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657717764"/>
              </p:ext>
            </p:extLst>
          </p:nvPr>
        </p:nvGraphicFramePr>
        <p:xfrm>
          <a:off x="5181600" y="7086600"/>
          <a:ext cx="1463675" cy="437825"/>
        </p:xfrm>
        <a:graphic>
          <a:graphicData uri="http://schemas.openxmlformats.org/drawingml/2006/table">
            <a:tbl>
              <a:tblPr firstRow="1" firstCol="1" bandRow="1"/>
              <a:tblGrid>
                <a:gridCol w="1463675"/>
              </a:tblGrid>
              <a:tr h="0">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a:t>
                      </a:r>
                      <a:r>
                        <a:rPr lang="en-US" sz="800" b="1" baseline="0" dirty="0" smtClean="0">
                          <a:solidFill>
                            <a:srgbClr val="000000"/>
                          </a:solidFill>
                          <a:effectLst/>
                          <a:latin typeface="Calibri"/>
                          <a:ea typeface="Times New Roman"/>
                          <a:cs typeface="Times New Roman"/>
                        </a:rPr>
                        <a:t> RL.1.3  </a:t>
                      </a:r>
                      <a:r>
                        <a:rPr lang="en-US" sz="800" b="1" dirty="0" smtClean="0">
                          <a:solidFill>
                            <a:srgbClr val="000000"/>
                          </a:solidFill>
                          <a:effectLst/>
                          <a:latin typeface="Calibri"/>
                          <a:ea typeface="Times New Roman"/>
                          <a:cs typeface="Times New Roman"/>
                        </a:rPr>
                        <a:t>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Ck</a:t>
                      </a:r>
                      <a:endParaRPr lang="en-US" sz="800" dirty="0">
                        <a:effectLst/>
                        <a:latin typeface="Calibri"/>
                        <a:ea typeface="Calibri"/>
                        <a:cs typeface="Times New Roman"/>
                      </a:endParaRPr>
                    </a:p>
                  </a:txBody>
                  <a:tcPr marL="32350" marR="32350" marT="0" marB="0"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297617">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Identify major events from the story using key </a:t>
                      </a:r>
                      <a:r>
                        <a:rPr lang="en-US" sz="800" b="1" dirty="0" smtClean="0">
                          <a:solidFill>
                            <a:srgbClr val="000000"/>
                          </a:solidFill>
                          <a:effectLst/>
                          <a:latin typeface="Calibri"/>
                          <a:ea typeface="Times New Roman"/>
                          <a:cs typeface="Times New Roman"/>
                        </a:rPr>
                        <a:t>details</a:t>
                      </a:r>
                    </a:p>
                  </a:txBody>
                  <a:tcPr marL="32350" marR="32350" marT="0" marB="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145149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94890740"/>
              </p:ext>
            </p:extLst>
          </p:nvPr>
        </p:nvGraphicFramePr>
        <p:xfrm>
          <a:off x="457200" y="1066800"/>
          <a:ext cx="6625507" cy="5419809"/>
        </p:xfrm>
        <a:graphic>
          <a:graphicData uri="http://schemas.openxmlformats.org/drawingml/2006/table">
            <a:tbl>
              <a:tblPr firstRow="1" firstCol="1" bandRow="1"/>
              <a:tblGrid>
                <a:gridCol w="568961"/>
                <a:gridCol w="6056546"/>
              </a:tblGrid>
              <a:tr h="228600">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1" dirty="0" smtClean="0">
                          <a:effectLst/>
                        </a:rPr>
                        <a:t>A Note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41888" marR="41888" marT="5727"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a:p>
                  </a:txBody>
                  <a:tcPr/>
                </a:tc>
              </a:tr>
              <a:tr h="22860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600" b="1" dirty="0" smtClean="0">
                          <a:effectLst>
                            <a:outerShdw blurRad="38100" dist="38100" dir="2700000" algn="tl">
                              <a:srgbClr val="000000">
                                <a:alpha val="43137"/>
                              </a:srgbClr>
                            </a:outerShdw>
                          </a:effectLst>
                        </a:rPr>
                        <a:t>Quarter 1 Pre-Assessment </a:t>
                      </a:r>
                      <a:r>
                        <a:rPr lang="en-US" sz="1600" b="1" u="sng" dirty="0" smtClean="0">
                          <a:effectLst>
                            <a:outerShdw blurRad="38100" dist="38100" dir="2700000" algn="tl">
                              <a:srgbClr val="000000">
                                <a:alpha val="43137"/>
                              </a:srgbClr>
                            </a:outerShdw>
                          </a:effectLst>
                        </a:rPr>
                        <a:t>Constructed Response</a:t>
                      </a:r>
                      <a:r>
                        <a:rPr lang="en-US" sz="1600" b="1" dirty="0" smtClean="0">
                          <a:effectLst>
                            <a:outerShdw blurRad="38100" dist="38100" dir="2700000" algn="tl">
                              <a:srgbClr val="000000">
                                <a:alpha val="43137"/>
                              </a:srgbClr>
                            </a:outerShdw>
                          </a:effectLst>
                        </a:rPr>
                        <a:t> Answer Key</a:t>
                      </a:r>
                    </a:p>
                    <a:p>
                      <a:pPr marL="0" marR="0" indent="0" algn="ctr" defTabSz="966612" rtl="0" eaLnBrk="1" fontAlgn="auto" latinLnBrk="0" hangingPunct="1">
                        <a:lnSpc>
                          <a:spcPct val="100000"/>
                        </a:lnSpc>
                        <a:spcBef>
                          <a:spcPts val="0"/>
                        </a:spcBef>
                        <a:spcAft>
                          <a:spcPts val="0"/>
                        </a:spcAft>
                        <a:buClrTx/>
                        <a:buSzTx/>
                        <a:buFontTx/>
                        <a:buNone/>
                        <a:tabLst/>
                        <a:defRPr/>
                      </a:pPr>
                      <a:endParaRPr lang="en-US" sz="1600" b="1" dirty="0" smtClean="0">
                        <a:effectLst>
                          <a:outerShdw blurRad="38100" dist="38100" dir="2700000" algn="tl">
                            <a:srgbClr val="000000">
                              <a:alpha val="43137"/>
                            </a:srgbClr>
                          </a:outerShdw>
                        </a:effectLst>
                      </a:endParaRPr>
                    </a:p>
                  </a:txBody>
                  <a:tcPr marL="41888" marR="41888" marT="5727"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28600">
                <a:tc gridSpan="2">
                  <a:txBody>
                    <a:bodyPr/>
                    <a:lstStyle/>
                    <a:p>
                      <a:pPr marL="0" marR="0" algn="l">
                        <a:lnSpc>
                          <a:spcPct val="100000"/>
                        </a:lnSpc>
                        <a:spcBef>
                          <a:spcPts val="0"/>
                        </a:spcBef>
                        <a:spcAft>
                          <a:spcPts val="0"/>
                        </a:spcAft>
                      </a:pPr>
                      <a:r>
                        <a:rPr lang="en-US" sz="1200" b="1" kern="1200" dirty="0">
                          <a:solidFill>
                            <a:schemeClr val="tx1"/>
                          </a:solidFill>
                          <a:effectLst/>
                          <a:latin typeface="Calibri"/>
                          <a:ea typeface="Times New Roman"/>
                          <a:cs typeface="Arial"/>
                        </a:rPr>
                        <a:t>Standard </a:t>
                      </a:r>
                      <a:r>
                        <a:rPr lang="en-US" sz="1200" b="1" kern="1200" dirty="0" smtClean="0">
                          <a:solidFill>
                            <a:schemeClr val="tx1"/>
                          </a:solidFill>
                          <a:effectLst/>
                          <a:latin typeface="Calibri"/>
                          <a:ea typeface="Times New Roman"/>
                          <a:cs typeface="Arial"/>
                        </a:rPr>
                        <a:t>RI.1.2</a:t>
                      </a:r>
                      <a:r>
                        <a:rPr lang="en-US" sz="1200" b="1" kern="1200" dirty="0">
                          <a:solidFill>
                            <a:schemeClr val="tx1"/>
                          </a:solidFill>
                          <a:effectLst/>
                          <a:latin typeface="Calibri"/>
                          <a:ea typeface="Times New Roman"/>
                          <a:cs typeface="Arial"/>
                        </a:rPr>
                        <a:t>:   2 Point Short </a:t>
                      </a:r>
                      <a:r>
                        <a:rPr lang="en-US" sz="1200" b="1" i="1" kern="1200" dirty="0">
                          <a:solidFill>
                            <a:schemeClr val="tx1"/>
                          </a:solidFill>
                          <a:effectLst/>
                          <a:latin typeface="Calibri"/>
                          <a:ea typeface="Times New Roman"/>
                          <a:cs typeface="Arial"/>
                        </a:rPr>
                        <a:t>Reading</a:t>
                      </a:r>
                      <a:r>
                        <a:rPr lang="en-US" sz="1200" b="1" kern="1200" dirty="0">
                          <a:solidFill>
                            <a:schemeClr val="tx1"/>
                          </a:solidFill>
                          <a:effectLst/>
                          <a:latin typeface="Calibri"/>
                          <a:ea typeface="Times New Roman"/>
                          <a:cs typeface="Arial"/>
                        </a:rPr>
                        <a:t> Constructed Response Rubric</a:t>
                      </a:r>
                      <a:endParaRPr lang="en-US" sz="1200" b="1" dirty="0">
                        <a:solidFill>
                          <a:schemeClr val="tx1"/>
                        </a:solidFill>
                        <a:effectLst/>
                        <a:latin typeface="Calibri"/>
                        <a:ea typeface="Calibri"/>
                        <a:cs typeface="Times New Roman"/>
                      </a:endParaRPr>
                    </a:p>
                  </a:txBody>
                  <a:tcPr marL="41888" marR="41888" marT="5727"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3359">
                <a:tc gridSpan="2">
                  <a:txBody>
                    <a:bodyPr/>
                    <a:lstStyle/>
                    <a:p>
                      <a:pPr marL="0" indent="0">
                        <a:lnSpc>
                          <a:spcPct val="100000"/>
                        </a:lnSpc>
                        <a:spcBef>
                          <a:spcPts val="0"/>
                        </a:spcBef>
                        <a:spcAft>
                          <a:spcPts val="0"/>
                        </a:spcAft>
                        <a:buNone/>
                      </a:pPr>
                      <a:r>
                        <a:rPr lang="en-US" sz="1500" b="1" kern="1200" dirty="0">
                          <a:solidFill>
                            <a:schemeClr val="tx1"/>
                          </a:solidFill>
                          <a:effectLst/>
                          <a:latin typeface="Calibri"/>
                          <a:ea typeface="Times New Roman"/>
                          <a:cs typeface="Arial"/>
                        </a:rPr>
                        <a:t>Question </a:t>
                      </a:r>
                      <a:r>
                        <a:rPr lang="en-US" sz="1500" b="1" kern="1200" dirty="0" smtClean="0">
                          <a:solidFill>
                            <a:schemeClr val="tx1"/>
                          </a:solidFill>
                          <a:effectLst/>
                          <a:latin typeface="Calibri"/>
                          <a:ea typeface="Times New Roman"/>
                          <a:cs typeface="Arial"/>
                        </a:rPr>
                        <a:t>#15</a:t>
                      </a:r>
                      <a:r>
                        <a:rPr lang="en-US" sz="1500" b="1" kern="1200" baseline="0" dirty="0" smtClean="0">
                          <a:solidFill>
                            <a:schemeClr val="tx1"/>
                          </a:solidFill>
                          <a:effectLst/>
                          <a:latin typeface="Calibri"/>
                          <a:ea typeface="Times New Roman"/>
                          <a:cs typeface="Arial"/>
                        </a:rPr>
                        <a:t> P</a:t>
                      </a:r>
                      <a:r>
                        <a:rPr lang="en-US" sz="1500" b="1" kern="1200" dirty="0" smtClean="0">
                          <a:solidFill>
                            <a:schemeClr val="tx1"/>
                          </a:solidFill>
                          <a:effectLst/>
                          <a:latin typeface="Calibri"/>
                          <a:ea typeface="Times New Roman"/>
                          <a:cs typeface="Arial"/>
                        </a:rPr>
                        <a:t>rompt: </a:t>
                      </a:r>
                    </a:p>
                    <a:p>
                      <a:pPr marL="0" indent="0">
                        <a:lnSpc>
                          <a:spcPct val="100000"/>
                        </a:lnSpc>
                        <a:spcBef>
                          <a:spcPts val="0"/>
                        </a:spcBef>
                        <a:spcAft>
                          <a:spcPts val="0"/>
                        </a:spcAft>
                        <a:buNone/>
                      </a:pPr>
                      <a:r>
                        <a:rPr lang="en-US" sz="1400" b="1" dirty="0" smtClean="0">
                          <a:solidFill>
                            <a:schemeClr val="tx1"/>
                          </a:solidFill>
                        </a:rPr>
                        <a:t>What did you learn about dolphins in the story?</a:t>
                      </a:r>
                      <a:r>
                        <a:rPr lang="en-US" sz="1400" b="1" baseline="0" dirty="0" smtClean="0">
                          <a:solidFill>
                            <a:schemeClr val="tx1"/>
                          </a:solidFill>
                        </a:rPr>
                        <a:t>   Write and Draw about it</a:t>
                      </a:r>
                      <a:r>
                        <a:rPr lang="en-US" sz="1200" b="1" baseline="0" dirty="0" smtClean="0">
                          <a:solidFill>
                            <a:schemeClr val="tx1"/>
                          </a:solidFill>
                        </a:rPr>
                        <a:t>. </a:t>
                      </a:r>
                      <a:r>
                        <a:rPr lang="en-US" sz="1000" b="0" i="1" dirty="0" smtClean="0">
                          <a:solidFill>
                            <a:schemeClr val="tx1"/>
                          </a:solidFill>
                          <a:latin typeface="Helvetica" panose="020B0604020202020204" pitchFamily="34" charset="0"/>
                          <a:cs typeface="Helvetica" panose="020B0604020202020204" pitchFamily="34" charset="0"/>
                        </a:rPr>
                        <a:t>RI.1.2 </a:t>
                      </a:r>
                      <a:endParaRPr lang="en-US" sz="1400" b="1" dirty="0" smtClean="0">
                        <a:solidFill>
                          <a:schemeClr val="tx1"/>
                        </a:solidFill>
                      </a:endParaRPr>
                    </a:p>
                  </a:txBody>
                  <a:tcPr marL="41888" marR="41888" marT="5727"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53034">
                <a:tc gridSpan="2">
                  <a:txBody>
                    <a:bodyPr/>
                    <a:lstStyle/>
                    <a:p>
                      <a:pPr marL="0" marR="0" algn="l">
                        <a:lnSpc>
                          <a:spcPct val="100000"/>
                        </a:lnSpc>
                        <a:spcBef>
                          <a:spcPts val="0"/>
                        </a:spcBef>
                        <a:spcAft>
                          <a:spcPts val="0"/>
                        </a:spcAft>
                      </a:pPr>
                      <a:r>
                        <a:rPr lang="en-US" sz="1000" kern="1200" dirty="0">
                          <a:solidFill>
                            <a:schemeClr val="tx1"/>
                          </a:solidFill>
                          <a:effectLst/>
                          <a:latin typeface="+mn-lt"/>
                          <a:ea typeface="Times New Roman"/>
                          <a:cs typeface="Arial"/>
                        </a:rPr>
                        <a:t>Directions for Scoring Notes:  Write an overview of what students could include in a proficient response with examples from the text.  Be very specific and “lengthy.”</a:t>
                      </a:r>
                      <a:endParaRPr lang="en-US" sz="1000" dirty="0">
                        <a:solidFill>
                          <a:schemeClr val="tx1"/>
                        </a:solidFill>
                        <a:effectLst/>
                        <a:latin typeface="+mn-lt"/>
                        <a:ea typeface="Calibri"/>
                        <a:cs typeface="Times New Roman"/>
                      </a:endParaRPr>
                    </a:p>
                    <a:p>
                      <a:pPr marL="0" marR="0" indent="0" algn="ctr" defTabSz="966612" rtl="0" eaLnBrk="1" fontAlgn="auto" latinLnBrk="0" hangingPunct="1">
                        <a:lnSpc>
                          <a:spcPct val="100000"/>
                        </a:lnSpc>
                        <a:spcBef>
                          <a:spcPts val="0"/>
                        </a:spcBef>
                        <a:spcAft>
                          <a:spcPts val="0"/>
                        </a:spcAft>
                        <a:buClrTx/>
                        <a:buSzTx/>
                        <a:buFontTx/>
                        <a:buNone/>
                        <a:tabLst/>
                        <a:defRPr/>
                      </a:pPr>
                      <a:r>
                        <a:rPr lang="en-US" sz="1000" b="1" i="1" u="sng" kern="1200" dirty="0" smtClean="0">
                          <a:solidFill>
                            <a:schemeClr val="tx1"/>
                          </a:solidFill>
                          <a:effectLst/>
                          <a:latin typeface="+mn-lt"/>
                          <a:ea typeface="Times New Roman"/>
                          <a:cs typeface="Arial"/>
                        </a:rPr>
                        <a:t>Teacher Language and Scoring Notes:</a:t>
                      </a:r>
                    </a:p>
                    <a:p>
                      <a:pPr marL="0" marR="0" indent="0" algn="l" defTabSz="966612" rtl="0" eaLnBrk="1" fontAlgn="auto" latinLnBrk="0" hangingPunct="1">
                        <a:lnSpc>
                          <a:spcPct val="100000"/>
                        </a:lnSpc>
                        <a:spcBef>
                          <a:spcPts val="0"/>
                        </a:spcBef>
                        <a:spcAft>
                          <a:spcPts val="0"/>
                        </a:spcAft>
                        <a:buClrTx/>
                        <a:buSzTx/>
                        <a:buFontTx/>
                        <a:buNone/>
                        <a:tabLst/>
                        <a:defRPr/>
                      </a:pPr>
                      <a:r>
                        <a:rPr lang="en-US" sz="1000" b="1" kern="1200" dirty="0" smtClean="0">
                          <a:solidFill>
                            <a:schemeClr val="tx1"/>
                          </a:solidFill>
                          <a:effectLst/>
                          <a:latin typeface="+mn-lt"/>
                          <a:ea typeface="Times New Roman"/>
                          <a:cs typeface="Arial"/>
                        </a:rPr>
                        <a:t>Sufficient Evidence (conclusion/idea)</a:t>
                      </a:r>
                      <a:r>
                        <a:rPr lang="en-US" sz="1000" b="0" kern="1200" baseline="0" dirty="0" smtClean="0">
                          <a:solidFill>
                            <a:schemeClr val="tx1"/>
                          </a:solidFill>
                          <a:effectLst/>
                          <a:latin typeface="+mn-lt"/>
                          <a:ea typeface="Times New Roman"/>
                          <a:cs typeface="Arial"/>
                        </a:rPr>
                        <a:t> of the prompt would be writing (completing the sentence frame) and drawing to show what the student learned about dolphins in the story. </a:t>
                      </a:r>
                      <a:r>
                        <a:rPr lang="en-US" sz="1000" b="0" i="0" kern="1200" baseline="0" dirty="0" smtClean="0">
                          <a:solidFill>
                            <a:schemeClr val="tx1"/>
                          </a:solidFill>
                          <a:effectLst/>
                          <a:latin typeface="+mn-lt"/>
                          <a:ea typeface="Times New Roman"/>
                          <a:cs typeface="Arial"/>
                        </a:rPr>
                        <a:t>It is a difficult concept for first graders at the beginning of the year to understand or summarize that dolphins can “do many things (which is the main idea of the story).  Any answer a student gives to show that dolphins  can do more than one thing is sufficient evidence of understanding the prompt.</a:t>
                      </a:r>
                      <a:endParaRPr lang="en-US" sz="1000" b="0" kern="1200" baseline="0" dirty="0" smtClean="0">
                        <a:solidFill>
                          <a:schemeClr val="tx1"/>
                        </a:solidFill>
                        <a:effectLst/>
                        <a:latin typeface="+mn-lt"/>
                        <a:ea typeface="Times New Roman"/>
                        <a:cs typeface="Arial"/>
                      </a:endParaRPr>
                    </a:p>
                    <a:p>
                      <a:pPr>
                        <a:lnSpc>
                          <a:spcPct val="100000"/>
                        </a:lnSpc>
                        <a:spcBef>
                          <a:spcPts val="0"/>
                        </a:spcBef>
                        <a:spcAft>
                          <a:spcPts val="0"/>
                        </a:spcAft>
                      </a:pPr>
                      <a:r>
                        <a:rPr lang="en-US" sz="1000" b="1" kern="1200" dirty="0" smtClean="0">
                          <a:solidFill>
                            <a:schemeClr val="tx1"/>
                          </a:solidFill>
                          <a:effectLst/>
                          <a:latin typeface="+mn-lt"/>
                          <a:ea typeface="Times New Roman"/>
                          <a:cs typeface="Arial"/>
                        </a:rPr>
                        <a:t>Specific Identifications</a:t>
                      </a:r>
                      <a:r>
                        <a:rPr lang="en-US" sz="1000" b="0" kern="1200" dirty="0" smtClean="0">
                          <a:solidFill>
                            <a:schemeClr val="tx1"/>
                          </a:solidFill>
                          <a:effectLst/>
                          <a:latin typeface="+mn-lt"/>
                          <a:ea typeface="Times New Roman"/>
                          <a:cs typeface="Arial"/>
                        </a:rPr>
                        <a:t> (</a:t>
                      </a:r>
                      <a:r>
                        <a:rPr lang="en-US" sz="1000" b="1" i="1" kern="1200" dirty="0" smtClean="0">
                          <a:solidFill>
                            <a:schemeClr val="tx1"/>
                          </a:solidFill>
                          <a:effectLst/>
                          <a:latin typeface="+mn-lt"/>
                          <a:ea typeface="Times New Roman"/>
                          <a:cs typeface="Arial"/>
                        </a:rPr>
                        <a:t>supporting details</a:t>
                      </a:r>
                      <a:r>
                        <a:rPr lang="en-US" sz="1000" b="0" i="0" kern="1200" baseline="0" dirty="0" smtClean="0">
                          <a:solidFill>
                            <a:schemeClr val="tx1"/>
                          </a:solidFill>
                          <a:effectLst/>
                          <a:latin typeface="+mn-lt"/>
                          <a:ea typeface="Times New Roman"/>
                          <a:cs typeface="Arial"/>
                        </a:rPr>
                        <a:t>) support the completed sentence frame: Dolphins can __________. Students should  respond with more than one answer such as:  dolphins can (1) talk to each other, (2) swim in the sea, (3) like to play and  (4) eat fish and squid.  These are actions dolphins “do.”</a:t>
                      </a:r>
                    </a:p>
                    <a:p>
                      <a:pPr>
                        <a:lnSpc>
                          <a:spcPct val="100000"/>
                        </a:lnSpc>
                        <a:spcBef>
                          <a:spcPts val="0"/>
                        </a:spcBef>
                        <a:spcAft>
                          <a:spcPts val="0"/>
                        </a:spcAft>
                      </a:pPr>
                      <a:r>
                        <a:rPr lang="en-US" sz="1000" b="1" kern="1200" dirty="0" smtClean="0">
                          <a:solidFill>
                            <a:schemeClr val="tx1"/>
                          </a:solidFill>
                          <a:effectLst/>
                          <a:latin typeface="+mn-lt"/>
                          <a:ea typeface="Times New Roman"/>
                          <a:cs typeface="Arial"/>
                        </a:rPr>
                        <a:t>Responses that Fully Support </a:t>
                      </a:r>
                      <a:r>
                        <a:rPr lang="en-US" sz="1000" b="0" kern="1200" dirty="0" smtClean="0">
                          <a:solidFill>
                            <a:schemeClr val="tx1"/>
                          </a:solidFill>
                          <a:effectLst/>
                          <a:latin typeface="+mn-lt"/>
                          <a:ea typeface="Times New Roman"/>
                          <a:cs typeface="Arial"/>
                        </a:rPr>
                        <a:t>with other details may include:</a:t>
                      </a:r>
                      <a:r>
                        <a:rPr lang="en-US" sz="1000" b="0" kern="1200" baseline="0" dirty="0" smtClean="0">
                          <a:solidFill>
                            <a:schemeClr val="tx1"/>
                          </a:solidFill>
                          <a:effectLst/>
                          <a:latin typeface="+mn-lt"/>
                          <a:ea typeface="Times New Roman"/>
                          <a:cs typeface="Arial"/>
                        </a:rPr>
                        <a:t>  </a:t>
                      </a:r>
                      <a:r>
                        <a:rPr lang="en-US" sz="1000" b="0" kern="1200" dirty="0" smtClean="0">
                          <a:solidFill>
                            <a:schemeClr val="tx1"/>
                          </a:solidFill>
                          <a:effectLst/>
                          <a:latin typeface="+mn-lt"/>
                          <a:ea typeface="Times New Roman"/>
                          <a:cs typeface="Arial"/>
                        </a:rPr>
                        <a:t>dolphins (1) swim</a:t>
                      </a:r>
                      <a:r>
                        <a:rPr lang="en-US" sz="1000" b="0" kern="1200" baseline="0" dirty="0" smtClean="0">
                          <a:solidFill>
                            <a:schemeClr val="tx1"/>
                          </a:solidFill>
                          <a:effectLst/>
                          <a:latin typeface="+mn-lt"/>
                          <a:ea typeface="Times New Roman"/>
                          <a:cs typeface="Arial"/>
                        </a:rPr>
                        <a:t> in groups, (2) come to the top of the water to get air and (3) can squeak.  Full support would not include descriptions of a dolphin as descriptions are not a correct response to what dolphins “do.”</a:t>
                      </a:r>
                      <a:endParaRPr lang="en-US" sz="1000" dirty="0">
                        <a:solidFill>
                          <a:schemeClr val="tx1"/>
                        </a:solidFill>
                        <a:effectLst/>
                        <a:latin typeface="+mn-lt"/>
                        <a:ea typeface="Calibri"/>
                        <a:cs typeface="Times New Roman"/>
                      </a:endParaRPr>
                    </a:p>
                  </a:txBody>
                  <a:tcPr marL="41888" marR="41888" marT="5727"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4854">
                <a:tc>
                  <a:txBody>
                    <a:bodyPr/>
                    <a:lstStyle/>
                    <a:p>
                      <a:pPr marL="0" marR="0" algn="ctr">
                        <a:lnSpc>
                          <a:spcPct val="100000"/>
                        </a:lnSpc>
                        <a:spcBef>
                          <a:spcPts val="0"/>
                        </a:spcBef>
                        <a:spcAft>
                          <a:spcPts val="0"/>
                        </a:spcAft>
                      </a:pPr>
                      <a:r>
                        <a:rPr lang="en-US" sz="2500" b="1" dirty="0" smtClean="0">
                          <a:solidFill>
                            <a:schemeClr val="tx1"/>
                          </a:solidFill>
                          <a:effectLst/>
                          <a:latin typeface="+mn-lt"/>
                          <a:ea typeface="Calibri"/>
                          <a:cs typeface="Times New Roman"/>
                        </a:rPr>
                        <a:t>2</a:t>
                      </a:r>
                      <a:endParaRPr lang="en-US" sz="2500" b="1" dirty="0">
                        <a:solidFill>
                          <a:schemeClr val="tx1"/>
                        </a:solidFill>
                        <a:effectLst/>
                        <a:latin typeface="+mn-lt"/>
                        <a:ea typeface="Calibri"/>
                        <a:cs typeface="Times New Roman"/>
                      </a:endParaRPr>
                    </a:p>
                  </a:txBody>
                  <a:tcPr marL="41888" marR="41888" marT="5727"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i="1" dirty="0" smtClean="0">
                          <a:solidFill>
                            <a:schemeClr val="tx1"/>
                          </a:solidFill>
                          <a:effectLst/>
                          <a:latin typeface="+mn-lt"/>
                          <a:ea typeface="Calibri"/>
                          <a:cs typeface="Verdana"/>
                        </a:rPr>
                        <a:t>The student gives a proficient response by providing evidence of what dolphins can do.</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i="0" dirty="0" smtClean="0">
                          <a:solidFill>
                            <a:schemeClr val="tx1"/>
                          </a:solidFill>
                          <a:effectLst/>
                          <a:latin typeface="+mn-lt"/>
                          <a:cs typeface="Verdana"/>
                        </a:rPr>
                        <a:t>Student completes</a:t>
                      </a:r>
                      <a:r>
                        <a:rPr lang="en-US" sz="1100" i="0" baseline="0" dirty="0" smtClean="0">
                          <a:solidFill>
                            <a:schemeClr val="tx1"/>
                          </a:solidFill>
                          <a:effectLst/>
                          <a:latin typeface="+mn-lt"/>
                          <a:cs typeface="Verdana"/>
                        </a:rPr>
                        <a:t> the sentence frame with what dolphins can “do,” including </a:t>
                      </a:r>
                      <a:r>
                        <a:rPr lang="en-US" sz="1100" b="1" i="0" baseline="0" dirty="0" smtClean="0">
                          <a:solidFill>
                            <a:schemeClr val="tx1"/>
                          </a:solidFill>
                          <a:effectLst/>
                          <a:latin typeface="+mn-lt"/>
                          <a:cs typeface="Verdana"/>
                        </a:rPr>
                        <a:t>more than one fact </a:t>
                      </a:r>
                      <a:r>
                        <a:rPr lang="en-US" sz="1100" i="0" baseline="0" dirty="0" smtClean="0">
                          <a:solidFill>
                            <a:schemeClr val="tx1"/>
                          </a:solidFill>
                          <a:effectLst/>
                          <a:latin typeface="+mn-lt"/>
                          <a:cs typeface="Verdana"/>
                        </a:rPr>
                        <a:t>from the story.  Student draws or writes more to show other things dolphins  can do or to illustrate the sentence frame.</a:t>
                      </a:r>
                      <a:endParaRPr lang="en-US" sz="1100" i="0" dirty="0" smtClean="0">
                        <a:solidFill>
                          <a:schemeClr val="tx1"/>
                        </a:solidFill>
                      </a:endParaRPr>
                    </a:p>
                  </a:txBody>
                  <a:tcPr marL="41888" marR="41888" marT="57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8600">
                <a:tc>
                  <a:txBody>
                    <a:bodyPr/>
                    <a:lstStyle/>
                    <a:p>
                      <a:pPr marL="0" marR="0" algn="ctr">
                        <a:lnSpc>
                          <a:spcPct val="100000"/>
                        </a:lnSpc>
                        <a:spcBef>
                          <a:spcPts val="0"/>
                        </a:spcBef>
                        <a:spcAft>
                          <a:spcPts val="0"/>
                        </a:spcAft>
                      </a:pPr>
                      <a:r>
                        <a:rPr lang="en-US" sz="2500" b="1" dirty="0" smtClean="0">
                          <a:solidFill>
                            <a:schemeClr val="tx1"/>
                          </a:solidFill>
                          <a:effectLst/>
                          <a:latin typeface="+mn-lt"/>
                          <a:ea typeface="Calibri"/>
                          <a:cs typeface="Times New Roman"/>
                        </a:rPr>
                        <a:t>1</a:t>
                      </a:r>
                      <a:endParaRPr lang="en-US" sz="2500" b="1" dirty="0">
                        <a:solidFill>
                          <a:schemeClr val="tx1"/>
                        </a:solidFill>
                        <a:effectLst/>
                        <a:latin typeface="+mn-lt"/>
                        <a:ea typeface="Calibri"/>
                        <a:cs typeface="Times New Roman"/>
                      </a:endParaRPr>
                    </a:p>
                  </a:txBody>
                  <a:tcPr marL="41888" marR="41888" marT="5727"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i="1" dirty="0" smtClean="0">
                          <a:solidFill>
                            <a:schemeClr val="tx1"/>
                          </a:solidFill>
                          <a:effectLst/>
                          <a:latin typeface="+mn-lt"/>
                          <a:ea typeface="Calibri"/>
                          <a:cs typeface="Verdana"/>
                        </a:rPr>
                        <a:t>The student gives a partial response by providing </a:t>
                      </a:r>
                      <a:r>
                        <a:rPr lang="en-US" sz="1000" i="1" u="sng" dirty="0" smtClean="0">
                          <a:solidFill>
                            <a:schemeClr val="tx1"/>
                          </a:solidFill>
                          <a:effectLst/>
                          <a:latin typeface="+mn-lt"/>
                          <a:ea typeface="Calibri"/>
                          <a:cs typeface="Verdana"/>
                        </a:rPr>
                        <a:t>some</a:t>
                      </a:r>
                      <a:r>
                        <a:rPr lang="en-US" sz="1000" i="1" dirty="0" smtClean="0">
                          <a:solidFill>
                            <a:schemeClr val="tx1"/>
                          </a:solidFill>
                          <a:effectLst/>
                          <a:latin typeface="+mn-lt"/>
                          <a:ea typeface="Calibri"/>
                          <a:cs typeface="Verdana"/>
                        </a:rPr>
                        <a:t> evidence of what dolphins can do.</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Verdana"/>
                        </a:rPr>
                        <a:t>Student completes the sentence frame with what dolphins can “do,” with </a:t>
                      </a:r>
                      <a:r>
                        <a:rPr kumimoji="0" lang="en-US" sz="1100" b="1" i="0" u="none" strike="noStrike" kern="1200" cap="none" spc="0" normalizeH="0" baseline="0" noProof="0" dirty="0" smtClean="0">
                          <a:ln>
                            <a:noFill/>
                          </a:ln>
                          <a:solidFill>
                            <a:prstClr val="black"/>
                          </a:solidFill>
                          <a:effectLst/>
                          <a:uLnTx/>
                          <a:uFillTx/>
                          <a:latin typeface="+mn-lt"/>
                          <a:ea typeface="+mn-ea"/>
                          <a:cs typeface="Verdana"/>
                        </a:rPr>
                        <a:t>only one fact </a:t>
                      </a:r>
                      <a:r>
                        <a:rPr kumimoji="0" lang="en-US" sz="1100" b="0" i="0" u="none" strike="noStrike" kern="1200" cap="none" spc="0" normalizeH="0" baseline="0" noProof="0" dirty="0" smtClean="0">
                          <a:ln>
                            <a:noFill/>
                          </a:ln>
                          <a:solidFill>
                            <a:prstClr val="black"/>
                          </a:solidFill>
                          <a:effectLst/>
                          <a:uLnTx/>
                          <a:uFillTx/>
                          <a:latin typeface="+mn-lt"/>
                          <a:ea typeface="+mn-ea"/>
                          <a:cs typeface="Verdana"/>
                        </a:rPr>
                        <a:t>from the story.  Student does not draw or write about other things dolphins can do nor illustrate the sentence frame.</a:t>
                      </a:r>
                      <a:endParaRPr lang="en-US" sz="1200" b="0" u="none" kern="1200" baseline="0" dirty="0" smtClean="0">
                        <a:solidFill>
                          <a:schemeClr val="tx1"/>
                        </a:solidFill>
                        <a:latin typeface="+mn-lt"/>
                        <a:ea typeface="+mn-ea"/>
                        <a:cs typeface="+mn-cs"/>
                      </a:endParaRPr>
                    </a:p>
                  </a:txBody>
                  <a:tcPr marL="41888" marR="41888" marT="57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9073">
                <a:tc>
                  <a:txBody>
                    <a:bodyPr/>
                    <a:lstStyle/>
                    <a:p>
                      <a:pPr marL="0" marR="0" algn="ctr">
                        <a:lnSpc>
                          <a:spcPct val="100000"/>
                        </a:lnSpc>
                        <a:spcBef>
                          <a:spcPts val="0"/>
                        </a:spcBef>
                        <a:spcAft>
                          <a:spcPts val="0"/>
                        </a:spcAft>
                      </a:pPr>
                      <a:r>
                        <a:rPr lang="en-US" sz="2500" b="1" dirty="0" smtClean="0">
                          <a:solidFill>
                            <a:schemeClr val="tx1"/>
                          </a:solidFill>
                          <a:effectLst/>
                          <a:latin typeface="+mn-lt"/>
                          <a:ea typeface="Calibri"/>
                          <a:cs typeface="Times New Roman"/>
                        </a:rPr>
                        <a:t>0</a:t>
                      </a:r>
                      <a:endParaRPr lang="en-US" sz="2500" b="1" dirty="0">
                        <a:solidFill>
                          <a:schemeClr val="tx1"/>
                        </a:solidFill>
                        <a:effectLst/>
                        <a:latin typeface="+mn-lt"/>
                        <a:ea typeface="Calibri"/>
                        <a:cs typeface="Times New Roman"/>
                      </a:endParaRPr>
                    </a:p>
                  </a:txBody>
                  <a:tcPr marL="41888" marR="41888" marT="5727"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i="1" dirty="0" smtClean="0">
                          <a:solidFill>
                            <a:schemeClr val="tx1"/>
                          </a:solidFill>
                          <a:effectLst/>
                          <a:latin typeface="+mn-lt"/>
                          <a:ea typeface="Calibri"/>
                          <a:cs typeface="Verdana"/>
                        </a:rPr>
                        <a:t>The student provides </a:t>
                      </a:r>
                      <a:r>
                        <a:rPr lang="en-US" sz="1000" i="1" u="sng" dirty="0" smtClean="0">
                          <a:solidFill>
                            <a:schemeClr val="tx1"/>
                          </a:solidFill>
                          <a:effectLst/>
                          <a:latin typeface="+mn-lt"/>
                          <a:ea typeface="Calibri"/>
                          <a:cs typeface="Verdana"/>
                        </a:rPr>
                        <a:t>no</a:t>
                      </a:r>
                      <a:r>
                        <a:rPr lang="en-US" sz="1000" i="1" dirty="0" smtClean="0">
                          <a:solidFill>
                            <a:schemeClr val="tx1"/>
                          </a:solidFill>
                          <a:effectLst/>
                          <a:latin typeface="+mn-lt"/>
                          <a:ea typeface="Calibri"/>
                          <a:cs typeface="Verdana"/>
                        </a:rPr>
                        <a:t> evidence about what dolphins can do.</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i="0" dirty="0" smtClean="0">
                          <a:solidFill>
                            <a:schemeClr val="tx1"/>
                          </a:solidFill>
                          <a:effectLst/>
                          <a:latin typeface="+mn-lt"/>
                          <a:ea typeface="Calibri"/>
                          <a:cs typeface="Verdana"/>
                        </a:rPr>
                        <a:t>Student completes/or</a:t>
                      </a:r>
                      <a:r>
                        <a:rPr lang="en-US" sz="1100" i="0" baseline="0" dirty="0" smtClean="0">
                          <a:solidFill>
                            <a:schemeClr val="tx1"/>
                          </a:solidFill>
                          <a:effectLst/>
                          <a:latin typeface="+mn-lt"/>
                          <a:ea typeface="Calibri"/>
                          <a:cs typeface="Verdana"/>
                        </a:rPr>
                        <a:t> not the sentence frame but does not show what dolphins can do nor draws about what dolphins can do.</a:t>
                      </a:r>
                      <a:endParaRPr lang="en-US" sz="1100" i="0" dirty="0">
                        <a:solidFill>
                          <a:schemeClr val="tx1"/>
                        </a:solidFill>
                        <a:effectLst/>
                        <a:latin typeface="+mn-lt"/>
                        <a:ea typeface="Calibri"/>
                        <a:cs typeface="Times New Roman"/>
                      </a:endParaRPr>
                    </a:p>
                  </a:txBody>
                  <a:tcPr marL="41888" marR="41888" marT="57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56361394"/>
              </p:ext>
            </p:extLst>
          </p:nvPr>
        </p:nvGraphicFramePr>
        <p:xfrm>
          <a:off x="5715000" y="6477000"/>
          <a:ext cx="1311275" cy="420624"/>
        </p:xfrm>
        <a:graphic>
          <a:graphicData uri="http://schemas.openxmlformats.org/drawingml/2006/table">
            <a:tbl>
              <a:tblPr/>
              <a:tblGrid>
                <a:gridCol w="1311275"/>
              </a:tblGrid>
              <a:tr h="94981">
                <a:tc>
                  <a:txBody>
                    <a:bodyPr/>
                    <a:lstStyle/>
                    <a:p>
                      <a:pPr marL="0" marR="0" algn="ctr">
                        <a:lnSpc>
                          <a:spcPct val="115000"/>
                        </a:lnSpc>
                        <a:spcBef>
                          <a:spcPts val="0"/>
                        </a:spcBef>
                        <a:spcAft>
                          <a:spcPts val="0"/>
                        </a:spcAft>
                      </a:pPr>
                      <a:r>
                        <a:rPr lang="en-US" sz="800" b="1" dirty="0" smtClean="0">
                          <a:solidFill>
                            <a:srgbClr val="000000"/>
                          </a:solidFill>
                          <a:latin typeface="Calibri"/>
                          <a:ea typeface="Times New Roman"/>
                          <a:cs typeface="Times New Roman"/>
                        </a:rPr>
                        <a:t>Toward RI.1.2 DOK </a:t>
                      </a:r>
                      <a:r>
                        <a:rPr lang="en-US" sz="800" b="1" dirty="0">
                          <a:solidFill>
                            <a:srgbClr val="000000"/>
                          </a:solidFill>
                          <a:latin typeface="Calibri"/>
                          <a:ea typeface="Times New Roman"/>
                          <a:cs typeface="Times New Roman"/>
                        </a:rPr>
                        <a:t>2 – Cl</a:t>
                      </a:r>
                      <a:endParaRPr lang="en-US" sz="800" dirty="0">
                        <a:latin typeface="Calibri"/>
                        <a:ea typeface="Calibri"/>
                        <a:cs typeface="Times New Roman"/>
                      </a:endParaRPr>
                    </a:p>
                  </a:txBody>
                  <a:tcPr marL="23582" marR="23582" marT="0" marB="0"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265162">
                <a:tc>
                  <a:txBody>
                    <a:bodyPr/>
                    <a:lstStyle/>
                    <a:p>
                      <a:pPr marL="0" marR="0" algn="l">
                        <a:lnSpc>
                          <a:spcPct val="115000"/>
                        </a:lnSpc>
                        <a:spcBef>
                          <a:spcPts val="0"/>
                        </a:spcBef>
                        <a:spcAft>
                          <a:spcPts val="0"/>
                        </a:spcAft>
                      </a:pPr>
                      <a:r>
                        <a:rPr lang="en-US" sz="800" b="1" dirty="0" smtClean="0">
                          <a:solidFill>
                            <a:srgbClr val="000000"/>
                          </a:solidFill>
                          <a:latin typeface="Calibri"/>
                          <a:ea typeface="Calibri"/>
                          <a:cs typeface="Times New Roman"/>
                        </a:rPr>
                        <a:t>Identify</a:t>
                      </a:r>
                      <a:r>
                        <a:rPr lang="en-US" sz="800" b="1" baseline="0" dirty="0" smtClean="0">
                          <a:solidFill>
                            <a:srgbClr val="000000"/>
                          </a:solidFill>
                          <a:latin typeface="Calibri"/>
                          <a:ea typeface="Calibri"/>
                          <a:cs typeface="Times New Roman"/>
                        </a:rPr>
                        <a:t> key details that support the main idea (topic)</a:t>
                      </a:r>
                    </a:p>
                  </a:txBody>
                  <a:tcPr marL="23582" marR="23582" marT="0" marB="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1112179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01040" y="2285313"/>
            <a:ext cx="195275" cy="389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61" tIns="48331" rIns="96661" bIns="48331" numCol="1" anchor="ctr" anchorCtr="0" compatLnSpc="1">
            <a:prstTxWarp prst="textNoShape">
              <a:avLst/>
            </a:prstTxWarp>
            <a:spAutoFit/>
          </a:bodyPr>
          <a:lstStyle/>
          <a:p>
            <a:pPr fontAlgn="base">
              <a:spcBef>
                <a:spcPct val="0"/>
              </a:spcBef>
              <a:spcAft>
                <a:spcPct val="0"/>
              </a:spcAft>
            </a:pPr>
            <a:endParaRPr lang="en-US" altLang="en-US"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504528231"/>
              </p:ext>
            </p:extLst>
          </p:nvPr>
        </p:nvGraphicFramePr>
        <p:xfrm>
          <a:off x="568961" y="696909"/>
          <a:ext cx="6421120" cy="6302823"/>
        </p:xfrm>
        <a:graphic>
          <a:graphicData uri="http://schemas.openxmlformats.org/drawingml/2006/table">
            <a:tbl>
              <a:tblPr firstRow="1" firstCol="1" bandRow="1"/>
              <a:tblGrid>
                <a:gridCol w="406399"/>
                <a:gridCol w="6014721"/>
              </a:tblGrid>
              <a:tr h="224028">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1" dirty="0" smtClean="0">
                          <a:effectLs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51999" marR="5199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r>
              <a:tr h="224028">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600" b="1" dirty="0" smtClean="0">
                          <a:effectLst>
                            <a:outerShdw blurRad="38100" dist="38100" dir="2700000" algn="tl">
                              <a:srgbClr val="000000">
                                <a:alpha val="43137"/>
                              </a:srgbClr>
                            </a:outerShdw>
                          </a:effectLst>
                        </a:rPr>
                        <a:t>Quarter 1 Pre-Assessment </a:t>
                      </a:r>
                      <a:r>
                        <a:rPr lang="en-US" sz="1600" b="1" u="sng" dirty="0" smtClean="0">
                          <a:effectLst>
                            <a:outerShdw blurRad="38100" dist="38100" dir="2700000" algn="tl">
                              <a:srgbClr val="000000">
                                <a:alpha val="43137"/>
                              </a:srgbClr>
                            </a:outerShdw>
                          </a:effectLst>
                        </a:rPr>
                        <a:t>Constructed Response</a:t>
                      </a:r>
                      <a:r>
                        <a:rPr lang="en-US" sz="1600" b="1" dirty="0" smtClean="0">
                          <a:effectLst>
                            <a:outerShdw blurRad="38100" dist="38100" dir="2700000" algn="tl">
                              <a:srgbClr val="000000">
                                <a:alpha val="43137"/>
                              </a:srgbClr>
                            </a:outerShdw>
                          </a:effectLst>
                        </a:rPr>
                        <a:t> Answer Key</a:t>
                      </a:r>
                    </a:p>
                    <a:p>
                      <a:pPr marL="0" marR="0" indent="0" algn="ctr" defTabSz="966612" rtl="0" eaLnBrk="1" fontAlgn="auto" latinLnBrk="0" hangingPunct="1">
                        <a:lnSpc>
                          <a:spcPct val="100000"/>
                        </a:lnSpc>
                        <a:spcBef>
                          <a:spcPts val="0"/>
                        </a:spcBef>
                        <a:spcAft>
                          <a:spcPts val="0"/>
                        </a:spcAft>
                        <a:buClrTx/>
                        <a:buSzTx/>
                        <a:buFontTx/>
                        <a:buNone/>
                        <a:tabLst/>
                        <a:defRPr/>
                      </a:pPr>
                      <a:endParaRPr lang="en-US" sz="900" b="1" dirty="0" smtClean="0">
                        <a:effectLst>
                          <a:outerShdw blurRad="38100" dist="38100" dir="2700000" algn="tl">
                            <a:srgbClr val="000000">
                              <a:alpha val="43137"/>
                            </a:srgbClr>
                          </a:outerShdw>
                        </a:effectLst>
                      </a:endParaRPr>
                    </a:p>
                  </a:txBody>
                  <a:tcPr marL="51999" marR="5199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87011">
                <a:tc gridSpan="2">
                  <a:txBody>
                    <a:bodyPr/>
                    <a:lstStyle/>
                    <a:p>
                      <a:pPr marL="0" marR="0" algn="l">
                        <a:lnSpc>
                          <a:spcPct val="100000"/>
                        </a:lnSpc>
                        <a:spcBef>
                          <a:spcPts val="0"/>
                        </a:spcBef>
                        <a:spcAft>
                          <a:spcPts val="0"/>
                        </a:spcAft>
                      </a:pPr>
                      <a:r>
                        <a:rPr lang="en-US" sz="1400" b="1" kern="1200" dirty="0">
                          <a:solidFill>
                            <a:schemeClr val="tx1"/>
                          </a:solidFill>
                          <a:effectLst/>
                          <a:latin typeface="Calibri"/>
                          <a:ea typeface="Times New Roman"/>
                          <a:cs typeface="Times New Roman"/>
                        </a:rPr>
                        <a:t>Standard </a:t>
                      </a:r>
                      <a:r>
                        <a:rPr lang="en-US" sz="1400" b="1" kern="1200" dirty="0" smtClean="0">
                          <a:solidFill>
                            <a:schemeClr val="tx1"/>
                          </a:solidFill>
                          <a:effectLst/>
                          <a:latin typeface="Calibri"/>
                          <a:ea typeface="Times New Roman"/>
                          <a:cs typeface="Times New Roman"/>
                        </a:rPr>
                        <a:t>RI.1.3</a:t>
                      </a:r>
                      <a:r>
                        <a:rPr lang="en-US" sz="1400" b="1" kern="1200" dirty="0">
                          <a:solidFill>
                            <a:schemeClr val="tx1"/>
                          </a:solidFill>
                          <a:effectLst/>
                          <a:latin typeface="Calibri"/>
                          <a:ea typeface="Times New Roman"/>
                          <a:cs typeface="Times New Roman"/>
                        </a:rPr>
                        <a:t>:   </a:t>
                      </a:r>
                      <a:r>
                        <a:rPr lang="en-US" sz="1400" b="1" u="none" kern="1200" dirty="0">
                          <a:solidFill>
                            <a:schemeClr val="tx1"/>
                          </a:solidFill>
                          <a:effectLst/>
                          <a:latin typeface="Calibri"/>
                          <a:ea typeface="Times New Roman"/>
                          <a:cs typeface="Times New Roman"/>
                        </a:rPr>
                        <a:t>3 Point </a:t>
                      </a:r>
                      <a:r>
                        <a:rPr lang="en-US" sz="1400" b="1" kern="1200" dirty="0">
                          <a:solidFill>
                            <a:schemeClr val="tx1"/>
                          </a:solidFill>
                          <a:effectLst/>
                          <a:latin typeface="Calibri"/>
                          <a:ea typeface="Times New Roman"/>
                          <a:cs typeface="Times New Roman"/>
                        </a:rPr>
                        <a:t>Reading Constructed Response Rubric</a:t>
                      </a:r>
                      <a:endParaRPr lang="en-US" sz="1400" dirty="0">
                        <a:solidFill>
                          <a:schemeClr val="tx1"/>
                        </a:solidFill>
                        <a:effectLst/>
                        <a:latin typeface="Calibri"/>
                        <a:ea typeface="Times New Roman"/>
                      </a:endParaRPr>
                    </a:p>
                  </a:txBody>
                  <a:tcPr marL="51999" marR="51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263">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Question #16 Prompt:</a:t>
                      </a:r>
                      <a:r>
                        <a:rPr lang="en-US" sz="1400" b="1" baseline="0" dirty="0" smtClean="0">
                          <a:solidFill>
                            <a:schemeClr val="tx1"/>
                          </a:solidFill>
                        </a:rPr>
                        <a:t>   </a:t>
                      </a:r>
                      <a:r>
                        <a:rPr lang="en-US" sz="1400" b="1" dirty="0" smtClean="0">
                          <a:solidFill>
                            <a:schemeClr val="tx1"/>
                          </a:solidFill>
                        </a:rPr>
                        <a:t>How does a dolphin get air?  Write and draw more about it. </a:t>
                      </a:r>
                    </a:p>
                  </a:txBody>
                  <a:tcPr marL="51999" marR="51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1931">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i="1" u="sng" dirty="0" smtClean="0">
                          <a:solidFill>
                            <a:schemeClr val="tx1"/>
                          </a:solidFill>
                        </a:rPr>
                        <a:t>Teacher Language and Scoring Notes:</a:t>
                      </a:r>
                    </a:p>
                    <a:p>
                      <a:pPr marL="0" marR="0" algn="l">
                        <a:lnSpc>
                          <a:spcPct val="100000"/>
                        </a:lnSpc>
                        <a:spcBef>
                          <a:spcPts val="0"/>
                        </a:spcBef>
                        <a:spcAft>
                          <a:spcPts val="0"/>
                        </a:spcAft>
                      </a:pPr>
                      <a:r>
                        <a:rPr lang="en-US" sz="1000" b="1" u="none" kern="1200" dirty="0" smtClean="0">
                          <a:solidFill>
                            <a:schemeClr val="tx1"/>
                          </a:solidFill>
                          <a:effectLst/>
                          <a:latin typeface="Calibri"/>
                          <a:ea typeface="Times New Roman"/>
                        </a:rPr>
                        <a:t>Sufficient Evidence (conclusion</a:t>
                      </a:r>
                      <a:r>
                        <a:rPr lang="en-US" sz="1000" b="1" u="none" kern="1200" baseline="0" dirty="0" smtClean="0">
                          <a:solidFill>
                            <a:schemeClr val="tx1"/>
                          </a:solidFill>
                          <a:effectLst/>
                          <a:latin typeface="Calibri"/>
                          <a:ea typeface="Times New Roman"/>
                        </a:rPr>
                        <a:t> thought or idea)</a:t>
                      </a:r>
                      <a:r>
                        <a:rPr lang="en-US" sz="1000" b="0" u="none" kern="1200" baseline="0" dirty="0" smtClean="0">
                          <a:solidFill>
                            <a:schemeClr val="tx1"/>
                          </a:solidFill>
                          <a:effectLst/>
                          <a:latin typeface="Calibri"/>
                          <a:ea typeface="Times New Roman"/>
                        </a:rPr>
                        <a:t> would be that students explain how a dolphin gets air by completing the sentence frame and then writing and drawing more to explain (reason </a:t>
                      </a:r>
                      <a:r>
                        <a:rPr lang="en-US" sz="1000" b="1" u="none" kern="1200" baseline="0" dirty="0" smtClean="0">
                          <a:solidFill>
                            <a:schemeClr val="tx1"/>
                          </a:solidFill>
                          <a:effectLst/>
                          <a:latin typeface="Calibri"/>
                          <a:ea typeface="Times New Roman"/>
                        </a:rPr>
                        <a:t>why or how</a:t>
                      </a:r>
                      <a:r>
                        <a:rPr lang="en-US" sz="1000" b="0" u="none" kern="1200" baseline="0" dirty="0" smtClean="0">
                          <a:solidFill>
                            <a:schemeClr val="tx1"/>
                          </a:solidFill>
                          <a:effectLst/>
                          <a:latin typeface="Calibri"/>
                          <a:ea typeface="Times New Roman"/>
                        </a:rPr>
                        <a:t>) the dolphin gets air.  This is a DOK-3 question which moves beyond the obvious or even explaining the obvious and into reasoning how or why.  Student answers should show more depth of understanding.  Reasoning answers usually include the word, “</a:t>
                      </a:r>
                      <a:r>
                        <a:rPr lang="en-US" sz="1000" b="1" u="none" kern="1200" baseline="0" dirty="0" smtClean="0">
                          <a:solidFill>
                            <a:schemeClr val="tx1"/>
                          </a:solidFill>
                          <a:effectLst/>
                          <a:latin typeface="Calibri"/>
                          <a:ea typeface="Times New Roman"/>
                        </a:rPr>
                        <a:t>because…”</a:t>
                      </a:r>
                    </a:p>
                    <a:p>
                      <a:pPr marL="0" marR="0" algn="l">
                        <a:lnSpc>
                          <a:spcPct val="100000"/>
                        </a:lnSpc>
                        <a:spcBef>
                          <a:spcPts val="0"/>
                        </a:spcBef>
                        <a:spcAft>
                          <a:spcPts val="0"/>
                        </a:spcAft>
                      </a:pPr>
                      <a:r>
                        <a:rPr lang="en-US" sz="1000" b="1" u="none" kern="1200" dirty="0" smtClean="0">
                          <a:solidFill>
                            <a:schemeClr val="tx1"/>
                          </a:solidFill>
                          <a:effectLst/>
                          <a:latin typeface="Calibri"/>
                          <a:ea typeface="Times New Roman"/>
                        </a:rPr>
                        <a:t>Specific Identifications (supporting details)</a:t>
                      </a:r>
                      <a:r>
                        <a:rPr lang="en-US" sz="1000" b="0" u="none" kern="1200" baseline="0" dirty="0" smtClean="0">
                          <a:solidFill>
                            <a:schemeClr val="tx1"/>
                          </a:solidFill>
                          <a:effectLst/>
                          <a:latin typeface="Calibri"/>
                          <a:ea typeface="Times New Roman"/>
                        </a:rPr>
                        <a:t> should include the sentence frame:   “A dolphin has a </a:t>
                      </a:r>
                      <a:r>
                        <a:rPr lang="en-US" sz="1000" b="1" u="sng" kern="1200" baseline="0" dirty="0" smtClean="0">
                          <a:solidFill>
                            <a:schemeClr val="tx1"/>
                          </a:solidFill>
                          <a:effectLst/>
                          <a:latin typeface="Calibri"/>
                          <a:ea typeface="Times New Roman"/>
                        </a:rPr>
                        <a:t>blowhole</a:t>
                      </a:r>
                      <a:r>
                        <a:rPr lang="en-US" sz="1000" b="0" u="none" kern="1200" baseline="0" dirty="0" smtClean="0">
                          <a:solidFill>
                            <a:schemeClr val="tx1"/>
                          </a:solidFill>
                          <a:effectLst/>
                          <a:latin typeface="Calibri"/>
                          <a:ea typeface="Times New Roman"/>
                        </a:rPr>
                        <a:t> to get air” (or describing the hole in some way).  Writing and drawing “more about it,” should show reasoning such as:  (1) dolphins have to come to the top to get air, (2) they come to the top every 2 or 3 minutes and reasoning that (3) when dolphins come to the top they get air through their blowhole because they can’t breathe in the water.</a:t>
                      </a:r>
                      <a:endParaRPr lang="en-US" sz="1000" b="0" u="none" dirty="0">
                        <a:solidFill>
                          <a:schemeClr val="tx1"/>
                        </a:solidFill>
                        <a:effectLst/>
                        <a:latin typeface="Calibri"/>
                        <a:ea typeface="Times New Roman"/>
                      </a:endParaRPr>
                    </a:p>
                    <a:p>
                      <a:pPr marL="0" marR="0" algn="l">
                        <a:lnSpc>
                          <a:spcPct val="100000"/>
                        </a:lnSpc>
                        <a:spcBef>
                          <a:spcPts val="0"/>
                        </a:spcBef>
                        <a:spcAft>
                          <a:spcPts val="0"/>
                        </a:spcAft>
                      </a:pPr>
                      <a:r>
                        <a:rPr lang="en-US" sz="1000" b="1" u="none" kern="1200" dirty="0" smtClean="0">
                          <a:solidFill>
                            <a:schemeClr val="tx1"/>
                          </a:solidFill>
                          <a:effectLst/>
                          <a:latin typeface="Calibri"/>
                          <a:ea typeface="Times New Roman"/>
                        </a:rPr>
                        <a:t>Specific</a:t>
                      </a:r>
                      <a:r>
                        <a:rPr lang="en-US" sz="1000" b="1" u="none" kern="1200" baseline="0" dirty="0" smtClean="0">
                          <a:solidFill>
                            <a:schemeClr val="tx1"/>
                          </a:solidFill>
                          <a:effectLst/>
                          <a:latin typeface="Calibri"/>
                          <a:ea typeface="Times New Roman"/>
                        </a:rPr>
                        <a:t> Full Support (any other details) </a:t>
                      </a:r>
                      <a:r>
                        <a:rPr lang="en-US" sz="1000" b="0" u="none" kern="1200" baseline="0" dirty="0" smtClean="0">
                          <a:solidFill>
                            <a:schemeClr val="tx1"/>
                          </a:solidFill>
                          <a:effectLst/>
                          <a:latin typeface="Calibri"/>
                          <a:ea typeface="Times New Roman"/>
                        </a:rPr>
                        <a:t>should support the student reasoning that dolphins must surface every 2 or 3 minutes to get air.  Drawings or more writing could include (1) illustrating the photograph in the story showing the blowhole.</a:t>
                      </a:r>
                      <a:endParaRPr lang="en-US" sz="1000" b="0" u="none" dirty="0">
                        <a:solidFill>
                          <a:schemeClr val="tx1"/>
                        </a:solidFill>
                        <a:effectLst/>
                        <a:latin typeface="Calibri"/>
                        <a:ea typeface="Times New Roman"/>
                      </a:endParaRPr>
                    </a:p>
                  </a:txBody>
                  <a:tcPr marL="51999" marR="51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499">
                <a:tc>
                  <a:txBody>
                    <a:bodyPr/>
                    <a:lstStyle/>
                    <a:p>
                      <a:pPr marL="0" marR="0" algn="ctr">
                        <a:lnSpc>
                          <a:spcPct val="100000"/>
                        </a:lnSpc>
                        <a:spcBef>
                          <a:spcPts val="0"/>
                        </a:spcBef>
                        <a:spcAft>
                          <a:spcPts val="0"/>
                        </a:spcAft>
                      </a:pPr>
                      <a:r>
                        <a:rPr lang="en-US" sz="2500" b="1" dirty="0" smtClean="0">
                          <a:solidFill>
                            <a:schemeClr val="tx1"/>
                          </a:solidFill>
                          <a:effectLst/>
                          <a:latin typeface="Calibri"/>
                          <a:ea typeface="Calibri"/>
                          <a:cs typeface="Times New Roman"/>
                        </a:rPr>
                        <a:t>3</a:t>
                      </a:r>
                      <a:endParaRPr lang="en-US" sz="2500" b="1" dirty="0">
                        <a:solidFill>
                          <a:schemeClr val="tx1"/>
                        </a:solidFill>
                        <a:effectLst/>
                        <a:latin typeface="Calibri"/>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1" u="none" kern="1200" baseline="0" dirty="0" smtClean="0">
                          <a:solidFill>
                            <a:schemeClr val="tx1"/>
                          </a:solidFill>
                          <a:latin typeface="+mn-lt"/>
                          <a:ea typeface="+mn-ea"/>
                          <a:cs typeface="+mn-cs"/>
                        </a:rPr>
                        <a:t>Student gives a proficient response by providing evidence to support how a dolphins gets air and reasons more about how or why.</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kern="1200" baseline="0" dirty="0" smtClean="0">
                          <a:solidFill>
                            <a:schemeClr val="tx1"/>
                          </a:solidFill>
                          <a:latin typeface="+mn-lt"/>
                          <a:ea typeface="+mn-ea"/>
                          <a:cs typeface="+mn-cs"/>
                        </a:rPr>
                        <a:t>Student completes the sentence frame with the word blowhole or hole.  Student provides more about how dolphins get air by showing a sense of reason (i.e., the dolphin can’t breathe under water so it has to come to the top every 2 or 3 minutes to get air).</a:t>
                      </a:r>
                    </a:p>
                  </a:txBody>
                  <a:tcPr marL="96012" marR="96012" marT="48768" marB="48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104">
                <a:tc>
                  <a:txBody>
                    <a:bodyPr/>
                    <a:lstStyle/>
                    <a:p>
                      <a:pPr marL="0" marR="0" algn="ctr">
                        <a:lnSpc>
                          <a:spcPct val="100000"/>
                        </a:lnSpc>
                        <a:spcBef>
                          <a:spcPts val="0"/>
                        </a:spcBef>
                        <a:spcAft>
                          <a:spcPts val="0"/>
                        </a:spcAft>
                      </a:pPr>
                      <a:r>
                        <a:rPr lang="en-US" sz="2500" b="1" dirty="0" smtClean="0">
                          <a:solidFill>
                            <a:schemeClr val="tx1"/>
                          </a:solidFill>
                          <a:effectLst/>
                          <a:latin typeface="Calibri"/>
                          <a:ea typeface="Calibri"/>
                          <a:cs typeface="Times New Roman"/>
                        </a:rPr>
                        <a:t>2</a:t>
                      </a:r>
                      <a:endParaRPr lang="en-US" sz="2500" b="1" dirty="0">
                        <a:solidFill>
                          <a:schemeClr val="tx1"/>
                        </a:solidFill>
                        <a:effectLst/>
                        <a:latin typeface="Calibri"/>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1" u="none" kern="1200" baseline="0" dirty="0" smtClean="0">
                          <a:solidFill>
                            <a:schemeClr val="tx1"/>
                          </a:solidFill>
                          <a:latin typeface="+mn-lt"/>
                          <a:ea typeface="+mn-ea"/>
                          <a:cs typeface="+mn-cs"/>
                        </a:rPr>
                        <a:t>Student gives a partial response by providing some evidence to support how a dolphin gets air and some reasoning about  how or why.</a:t>
                      </a:r>
                    </a:p>
                    <a:p>
                      <a:pPr marL="0" marR="0" indent="0" algn="l" defTabSz="966612" rtl="0" eaLnBrk="1" fontAlgn="auto" latinLnBrk="0" hangingPunct="1">
                        <a:lnSpc>
                          <a:spcPct val="100000"/>
                        </a:lnSpc>
                        <a:spcBef>
                          <a:spcPts val="0"/>
                        </a:spcBef>
                        <a:spcAft>
                          <a:spcPts val="0"/>
                        </a:spcAft>
                        <a:buClrTx/>
                        <a:buSzTx/>
                        <a:buFontTx/>
                        <a:buNone/>
                        <a:tabLst/>
                        <a:defRPr/>
                      </a:pPr>
                      <a:r>
                        <a:rPr lang="en-US" sz="1100" b="0" i="0" u="none" kern="1200" baseline="0" dirty="0" smtClean="0">
                          <a:solidFill>
                            <a:schemeClr val="tx1"/>
                          </a:solidFill>
                          <a:latin typeface="+mn-lt"/>
                          <a:ea typeface="+mn-ea"/>
                          <a:cs typeface="+mn-cs"/>
                        </a:rPr>
                        <a:t>Student completes the sentence frame with the word blowhole or hole.  Student shows some sense of reason but not a complete or thorough answer (i.e., the dolphin has to come to the top to breathe).</a:t>
                      </a:r>
                    </a:p>
                  </a:txBody>
                  <a:tcPr marL="96012" marR="96012" marT="48768" marB="48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lnSpc>
                          <a:spcPct val="100000"/>
                        </a:lnSpc>
                        <a:spcBef>
                          <a:spcPts val="0"/>
                        </a:spcBef>
                        <a:spcAft>
                          <a:spcPts val="0"/>
                        </a:spcAft>
                      </a:pPr>
                      <a:r>
                        <a:rPr lang="en-US" sz="2500" b="1" dirty="0" smtClean="0">
                          <a:solidFill>
                            <a:schemeClr val="tx1"/>
                          </a:solidFill>
                          <a:effectLst/>
                          <a:latin typeface="Calibri"/>
                          <a:ea typeface="Calibri"/>
                          <a:cs typeface="Times New Roman"/>
                        </a:rPr>
                        <a:t>1</a:t>
                      </a:r>
                      <a:endParaRPr lang="en-US" sz="2500" b="1" dirty="0">
                        <a:solidFill>
                          <a:schemeClr val="tx1"/>
                        </a:solidFill>
                        <a:effectLst/>
                        <a:latin typeface="Calibri"/>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1" u="none" kern="1200" baseline="0" dirty="0" smtClean="0">
                          <a:solidFill>
                            <a:schemeClr val="tx1"/>
                          </a:solidFill>
                          <a:latin typeface="+mn-lt"/>
                          <a:ea typeface="+mn-ea"/>
                          <a:cs typeface="+mn-cs"/>
                        </a:rPr>
                        <a:t>Student gives a minimal response and provides very little evidence to support how a dolphin gets air and little or no reasoning of how or why.</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kern="1200" baseline="0" dirty="0" smtClean="0">
                          <a:solidFill>
                            <a:schemeClr val="tx1"/>
                          </a:solidFill>
                          <a:latin typeface="+mn-lt"/>
                          <a:ea typeface="+mn-ea"/>
                          <a:cs typeface="+mn-cs"/>
                        </a:rPr>
                        <a:t>Student completes the sentence frame with the word blowhole or hole but does not provide any reasoning to explain how or why the dolphin uses the blowhole.</a:t>
                      </a:r>
                      <a:endParaRPr lang="en-US" sz="1100" i="0" dirty="0">
                        <a:solidFill>
                          <a:schemeClr val="tx1"/>
                        </a:solidFill>
                      </a:endParaRPr>
                    </a:p>
                  </a:txBody>
                  <a:tcPr marL="96012" marR="96012" marT="48768" marB="48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672">
                <a:tc>
                  <a:txBody>
                    <a:bodyPr/>
                    <a:lstStyle/>
                    <a:p>
                      <a:pPr marL="0" marR="0" algn="ctr">
                        <a:lnSpc>
                          <a:spcPct val="100000"/>
                        </a:lnSpc>
                        <a:spcBef>
                          <a:spcPts val="0"/>
                        </a:spcBef>
                        <a:spcAft>
                          <a:spcPts val="0"/>
                        </a:spcAft>
                      </a:pPr>
                      <a:r>
                        <a:rPr lang="en-US" sz="2500" b="1" dirty="0" smtClean="0">
                          <a:solidFill>
                            <a:schemeClr val="tx1"/>
                          </a:solidFill>
                          <a:effectLst/>
                          <a:latin typeface="Calibri"/>
                          <a:ea typeface="Calibri"/>
                          <a:cs typeface="Times New Roman"/>
                        </a:rPr>
                        <a:t>0</a:t>
                      </a:r>
                      <a:endParaRPr lang="en-US" sz="2500" b="1" dirty="0">
                        <a:solidFill>
                          <a:schemeClr val="tx1"/>
                        </a:solidFill>
                        <a:effectLst/>
                        <a:latin typeface="Calibri"/>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0" i="1" u="none" kern="1200" baseline="0" dirty="0" smtClean="0">
                          <a:solidFill>
                            <a:schemeClr val="tx1"/>
                          </a:solidFill>
                          <a:latin typeface="+mn-lt"/>
                          <a:ea typeface="+mn-ea"/>
                          <a:cs typeface="+mn-cs"/>
                        </a:rPr>
                        <a:t>Student provides no evidence to support  how dolphins get air.</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100" b="0" i="0" u="none" kern="1200" baseline="0" dirty="0" smtClean="0">
                          <a:solidFill>
                            <a:schemeClr val="tx1"/>
                          </a:solidFill>
                          <a:latin typeface="+mn-lt"/>
                          <a:ea typeface="+mn-ea"/>
                          <a:cs typeface="+mn-cs"/>
                        </a:rPr>
                        <a:t>Student response does not answer the prompt or show understanding of the prompt.</a:t>
                      </a:r>
                    </a:p>
                  </a:txBody>
                  <a:tcPr marL="96012" marR="96012" marT="48768" marB="48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439329277"/>
              </p:ext>
            </p:extLst>
          </p:nvPr>
        </p:nvGraphicFramePr>
        <p:xfrm>
          <a:off x="5410200" y="7543800"/>
          <a:ext cx="1463675" cy="841248"/>
        </p:xfrm>
        <a:graphic>
          <a:graphicData uri="http://schemas.openxmlformats.org/drawingml/2006/table">
            <a:tbl>
              <a:tblPr/>
              <a:tblGrid>
                <a:gridCol w="1463675"/>
              </a:tblGrid>
              <a:tr h="94600">
                <a:tc>
                  <a:txBody>
                    <a:bodyPr/>
                    <a:lstStyle/>
                    <a:p>
                      <a:pPr marL="0" marR="0" algn="ctr">
                        <a:lnSpc>
                          <a:spcPct val="115000"/>
                        </a:lnSpc>
                        <a:spcBef>
                          <a:spcPts val="0"/>
                        </a:spcBef>
                        <a:spcAft>
                          <a:spcPts val="0"/>
                        </a:spcAft>
                      </a:pPr>
                      <a:r>
                        <a:rPr lang="en-US" sz="800" b="1" dirty="0" smtClean="0">
                          <a:solidFill>
                            <a:srgbClr val="000000"/>
                          </a:solidFill>
                          <a:latin typeface="Calibri"/>
                          <a:ea typeface="Times New Roman"/>
                          <a:cs typeface="Times New Roman"/>
                        </a:rPr>
                        <a:t>Toward RI.1.3  DOK </a:t>
                      </a:r>
                      <a:r>
                        <a:rPr lang="en-US" sz="800" b="1" dirty="0">
                          <a:solidFill>
                            <a:srgbClr val="000000"/>
                          </a:solidFill>
                          <a:latin typeface="Calibri"/>
                          <a:ea typeface="Times New Roman"/>
                          <a:cs typeface="Times New Roman"/>
                        </a:rPr>
                        <a:t>3 - Cu</a:t>
                      </a:r>
                      <a:endParaRPr lang="en-US" sz="800" dirty="0">
                        <a:latin typeface="Calibri"/>
                        <a:ea typeface="Calibri"/>
                        <a:cs typeface="Times New Roman"/>
                      </a:endParaRPr>
                    </a:p>
                  </a:txBody>
                  <a:tcPr marL="23487" marR="23487" marT="0" marB="0"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667829">
                <a:tc>
                  <a:txBody>
                    <a:bodyPr/>
                    <a:lstStyle/>
                    <a:p>
                      <a:pPr marL="0" marR="0" algn="l">
                        <a:lnSpc>
                          <a:spcPct val="115000"/>
                        </a:lnSpc>
                        <a:spcBef>
                          <a:spcPts val="0"/>
                        </a:spcBef>
                        <a:spcAft>
                          <a:spcPts val="0"/>
                        </a:spcAft>
                      </a:pPr>
                      <a:r>
                        <a:rPr lang="en-US" sz="800" b="1" dirty="0">
                          <a:latin typeface="Calibri"/>
                          <a:ea typeface="Calibri"/>
                          <a:cs typeface="Calibri"/>
                        </a:rPr>
                        <a:t>Describe the connection of time, sequence or cause and effect between two individuals, events, ideas, or pieces of information in a text</a:t>
                      </a:r>
                      <a:r>
                        <a:rPr lang="en-US" sz="800" b="1" dirty="0" smtClean="0">
                          <a:latin typeface="Calibri"/>
                          <a:ea typeface="Calibri"/>
                          <a:cs typeface="Helvetica"/>
                        </a:rPr>
                        <a:t>.</a:t>
                      </a:r>
                    </a:p>
                  </a:txBody>
                  <a:tcPr marL="23487" marR="23487" marT="0" marB="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4224197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61433526"/>
              </p:ext>
            </p:extLst>
          </p:nvPr>
        </p:nvGraphicFramePr>
        <p:xfrm>
          <a:off x="365760" y="394583"/>
          <a:ext cx="6583680" cy="3201460"/>
        </p:xfrm>
        <a:graphic>
          <a:graphicData uri="http://schemas.openxmlformats.org/drawingml/2006/table">
            <a:tbl>
              <a:tblPr firstRow="1" firstCol="1" bandRow="1"/>
              <a:tblGrid>
                <a:gridCol w="690880"/>
                <a:gridCol w="5892800"/>
              </a:tblGrid>
              <a:tr h="480060">
                <a:tc gridSpan="2">
                  <a:txBody>
                    <a:bodyPr/>
                    <a:lstStyle/>
                    <a:p>
                      <a:pPr marL="0" marR="0" algn="ctr">
                        <a:lnSpc>
                          <a:spcPct val="100000"/>
                        </a:lnSpc>
                        <a:spcBef>
                          <a:spcPts val="0"/>
                        </a:spcBef>
                        <a:spcAft>
                          <a:spcPts val="0"/>
                        </a:spcAft>
                      </a:pPr>
                      <a:r>
                        <a:rPr lang="en-US" sz="1200" b="1" u="sng" kern="1200" dirty="0" smtClean="0">
                          <a:solidFill>
                            <a:srgbClr val="000000"/>
                          </a:solidFill>
                          <a:effectLst/>
                          <a:latin typeface="Calibri"/>
                          <a:ea typeface="Times New Roman"/>
                          <a:cs typeface="Times New Roman"/>
                        </a:rPr>
                        <a:t>Brief Write </a:t>
                      </a:r>
                      <a:r>
                        <a:rPr lang="en-US" sz="1200" b="1" u="sng" kern="1200" baseline="0" dirty="0" smtClean="0">
                          <a:solidFill>
                            <a:srgbClr val="000000"/>
                          </a:solidFill>
                          <a:effectLst/>
                          <a:latin typeface="Calibri"/>
                          <a:ea typeface="Times New Roman"/>
                          <a:cs typeface="Times New Roman"/>
                        </a:rPr>
                        <a:t> </a:t>
                      </a:r>
                      <a:r>
                        <a:rPr lang="en-US" sz="1200" b="1" kern="1200" dirty="0" smtClean="0">
                          <a:solidFill>
                            <a:srgbClr val="000000"/>
                          </a:solidFill>
                          <a:effectLst/>
                          <a:latin typeface="Calibri"/>
                          <a:ea typeface="Times New Roman"/>
                          <a:cs typeface="Times New Roman"/>
                        </a:rPr>
                        <a:t>Rubric Answer Key</a:t>
                      </a:r>
                      <a:endParaRPr lang="en-US" sz="1200" b="1" dirty="0">
                        <a:effectLst/>
                        <a:latin typeface="Calibri"/>
                        <a:ea typeface="Calibri"/>
                        <a:cs typeface="Times New Roman"/>
                      </a:endParaRPr>
                    </a:p>
                    <a:p>
                      <a:pPr marL="0" marR="0" algn="ctr">
                        <a:lnSpc>
                          <a:spcPct val="100000"/>
                        </a:lnSpc>
                        <a:spcBef>
                          <a:spcPts val="0"/>
                        </a:spcBef>
                        <a:spcAft>
                          <a:spcPts val="0"/>
                        </a:spcAft>
                      </a:pPr>
                      <a:r>
                        <a:rPr lang="en-US" sz="1400" b="1" kern="1200" dirty="0">
                          <a:solidFill>
                            <a:srgbClr val="000000"/>
                          </a:solidFill>
                          <a:effectLst/>
                          <a:latin typeface="Calibri"/>
                          <a:ea typeface="Times New Roman"/>
                          <a:cs typeface="Times New Roman"/>
                        </a:rPr>
                        <a:t>Writing Standard </a:t>
                      </a:r>
                      <a:r>
                        <a:rPr lang="en-US" sz="1400" b="1" kern="1200" dirty="0" smtClean="0">
                          <a:solidFill>
                            <a:srgbClr val="000000"/>
                          </a:solidFill>
                          <a:effectLst/>
                          <a:latin typeface="Calibri"/>
                          <a:ea typeface="Times New Roman"/>
                          <a:cs typeface="Times New Roman"/>
                        </a:rPr>
                        <a:t>W.1a-b, </a:t>
                      </a:r>
                      <a:r>
                        <a:rPr lang="en-US" sz="1400" b="1" kern="1200" dirty="0">
                          <a:solidFill>
                            <a:srgbClr val="000000"/>
                          </a:solidFill>
                          <a:effectLst/>
                          <a:latin typeface="Calibri"/>
                          <a:ea typeface="Times New Roman"/>
                          <a:cs typeface="Times New Roman"/>
                        </a:rPr>
                        <a:t>Opinion </a:t>
                      </a:r>
                      <a:r>
                        <a:rPr lang="en-US" sz="1400" b="1" kern="1200" dirty="0" smtClean="0">
                          <a:solidFill>
                            <a:srgbClr val="000000"/>
                          </a:solidFill>
                          <a:effectLst/>
                          <a:latin typeface="Calibri"/>
                          <a:ea typeface="Times New Roman"/>
                          <a:cs typeface="Times New Roman"/>
                        </a:rPr>
                        <a:t>Writing</a:t>
                      </a:r>
                      <a:r>
                        <a:rPr lang="en-US" sz="1400" b="1" kern="1200" baseline="0" dirty="0">
                          <a:solidFill>
                            <a:schemeClr val="tx1"/>
                          </a:solidFill>
                          <a:effectLst/>
                          <a:latin typeface="Calibri"/>
                          <a:ea typeface="Times New Roman"/>
                          <a:cs typeface="Times New Roman"/>
                        </a:rPr>
                        <a:t> </a:t>
                      </a:r>
                      <a:r>
                        <a:rPr lang="en-US" sz="1400" b="1" kern="1200" baseline="0" dirty="0" smtClean="0">
                          <a:solidFill>
                            <a:schemeClr val="tx1"/>
                          </a:solidFill>
                          <a:effectLst/>
                          <a:latin typeface="Calibri"/>
                          <a:ea typeface="Times New Roman"/>
                          <a:cs typeface="Times New Roman"/>
                        </a:rPr>
                        <a:t>– SBAC </a:t>
                      </a:r>
                      <a:r>
                        <a:rPr lang="en-US" sz="1400" b="1" kern="1200" dirty="0" smtClean="0">
                          <a:solidFill>
                            <a:srgbClr val="000000"/>
                          </a:solidFill>
                          <a:effectLst/>
                          <a:latin typeface="Calibri"/>
                          <a:ea typeface="Times New Roman"/>
                          <a:cs typeface="Times New Roman"/>
                        </a:rPr>
                        <a:t>Target 6a</a:t>
                      </a:r>
                    </a:p>
                    <a:p>
                      <a:pPr marL="0" marR="0" algn="ctr">
                        <a:lnSpc>
                          <a:spcPct val="100000"/>
                        </a:lnSpc>
                        <a:spcBef>
                          <a:spcPts val="0"/>
                        </a:spcBef>
                        <a:spcAft>
                          <a:spcPts val="0"/>
                        </a:spcAft>
                      </a:pPr>
                      <a:r>
                        <a:rPr lang="en-US" sz="1400" b="0" kern="1200" dirty="0" smtClean="0">
                          <a:solidFill>
                            <a:srgbClr val="000000"/>
                          </a:solidFill>
                          <a:effectLst/>
                          <a:latin typeface="Calibri"/>
                          <a:ea typeface="Times New Roman"/>
                          <a:cs typeface="Times New Roman"/>
                        </a:rPr>
                        <a:t> </a:t>
                      </a:r>
                      <a:r>
                        <a:rPr lang="en-US" sz="1000" b="0" baseline="0" dirty="0" smtClean="0">
                          <a:solidFill>
                            <a:schemeClr val="tx1"/>
                          </a:solidFill>
                          <a:latin typeface="Helvetica" panose="020B0604020202020204" pitchFamily="34" charset="0"/>
                          <a:cs typeface="Helvetica" panose="020B0604020202020204" pitchFamily="34" charset="0"/>
                        </a:rPr>
                        <a:t>“…</a:t>
                      </a:r>
                      <a:r>
                        <a:rPr lang="en-US" sz="1000" dirty="0" smtClean="0"/>
                        <a:t>Write opinion pieces in which they introduce the topic or book they are writing about, state an opinion.” </a:t>
                      </a:r>
                      <a:endParaRPr lang="en-US" sz="1000" b="1" i="1" dirty="0">
                        <a:effectLst/>
                        <a:latin typeface="Calibri"/>
                        <a:ea typeface="Calibri"/>
                        <a:cs typeface="Times New Roman"/>
                      </a:endParaRPr>
                    </a:p>
                  </a:txBody>
                  <a:tcPr marL="65185" marR="65185" marT="89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496957">
                <a:tc gridSpan="2">
                  <a:txBody>
                    <a:bodyPr/>
                    <a:lstStyle/>
                    <a:p>
                      <a:pPr marL="0" marR="0" indent="0" algn="l">
                        <a:lnSpc>
                          <a:spcPct val="115000"/>
                        </a:lnSpc>
                        <a:spcBef>
                          <a:spcPts val="0"/>
                        </a:spcBef>
                        <a:spcAft>
                          <a:spcPts val="0"/>
                        </a:spcAft>
                        <a:buNone/>
                      </a:pPr>
                      <a:r>
                        <a:rPr lang="en-US" sz="1400" b="1" kern="1200" baseline="0" dirty="0" smtClean="0">
                          <a:solidFill>
                            <a:srgbClr val="000000"/>
                          </a:solidFill>
                          <a:effectLst/>
                          <a:latin typeface="Helvetica" panose="020B0604020202020204" pitchFamily="34" charset="0"/>
                          <a:ea typeface="Times New Roman"/>
                          <a:cs typeface="Helvetica" panose="020B0604020202020204" pitchFamily="34" charset="0"/>
                        </a:rPr>
                        <a:t>Question #17 Prompt: Did James say the right thing to Dylan when he said, “Now you have friends here?”  </a:t>
                      </a:r>
                    </a:p>
                  </a:txBody>
                  <a:tcPr marL="65185" marR="65185" marT="89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852148">
                <a:tc gridSpan="2">
                  <a:txBody>
                    <a:bodyPr/>
                    <a:lstStyle/>
                    <a:p>
                      <a:pPr marL="0" marR="0" algn="ctr">
                        <a:lnSpc>
                          <a:spcPct val="100000"/>
                        </a:lnSpc>
                        <a:spcBef>
                          <a:spcPts val="0"/>
                        </a:spcBef>
                        <a:spcAft>
                          <a:spcPts val="0"/>
                        </a:spcAft>
                      </a:pPr>
                      <a:r>
                        <a:rPr lang="en-US" sz="1000" b="1" i="1" u="sng" kern="1200" dirty="0" smtClean="0">
                          <a:solidFill>
                            <a:srgbClr val="000000"/>
                          </a:solidFill>
                          <a:effectLst/>
                          <a:latin typeface="Calibri"/>
                          <a:ea typeface="Times New Roman"/>
                          <a:cs typeface="Arial"/>
                        </a:rPr>
                        <a:t>Teacher Language and Scoring Notes:</a:t>
                      </a:r>
                    </a:p>
                    <a:p>
                      <a:pPr marL="0" marR="0" algn="l">
                        <a:lnSpc>
                          <a:spcPct val="100000"/>
                        </a:lnSpc>
                        <a:spcBef>
                          <a:spcPts val="0"/>
                        </a:spcBef>
                        <a:spcAft>
                          <a:spcPts val="0"/>
                        </a:spcAft>
                      </a:pPr>
                      <a:r>
                        <a:rPr lang="en-US" sz="1000" b="0" kern="1200" dirty="0" smtClean="0">
                          <a:solidFill>
                            <a:srgbClr val="000000"/>
                          </a:solidFill>
                          <a:effectLst/>
                          <a:latin typeface="Calibri"/>
                          <a:ea typeface="Calibri"/>
                          <a:cs typeface="Arial"/>
                        </a:rPr>
                        <a:t>When students do a “brief write” they are not writing a full text,</a:t>
                      </a:r>
                      <a:r>
                        <a:rPr lang="en-US" sz="1000" b="0" kern="1200" baseline="0" dirty="0" smtClean="0">
                          <a:solidFill>
                            <a:srgbClr val="000000"/>
                          </a:solidFill>
                          <a:effectLst/>
                          <a:latin typeface="Calibri"/>
                          <a:ea typeface="Calibri"/>
                          <a:cs typeface="Arial"/>
                        </a:rPr>
                        <a:t> but are focusing only on a portion of the standard.</a:t>
                      </a:r>
                      <a:endParaRPr lang="en-US" sz="1000" b="0" dirty="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n-US" sz="1000" b="1" kern="1200" dirty="0" smtClean="0">
                          <a:solidFill>
                            <a:srgbClr val="000000"/>
                          </a:solidFill>
                          <a:effectLst/>
                          <a:latin typeface="Calibri"/>
                          <a:ea typeface="Times New Roman"/>
                          <a:cs typeface="Times New Roman"/>
                        </a:rPr>
                        <a:t>Essential elements </a:t>
                      </a:r>
                      <a:r>
                        <a:rPr lang="en-US" sz="1000" kern="1200" dirty="0">
                          <a:solidFill>
                            <a:srgbClr val="000000"/>
                          </a:solidFill>
                          <a:effectLst/>
                          <a:latin typeface="Calibri"/>
                          <a:ea typeface="Times New Roman"/>
                          <a:cs typeface="Times New Roman"/>
                        </a:rPr>
                        <a:t>of a complete interpretation of the </a:t>
                      </a:r>
                      <a:r>
                        <a:rPr lang="en-US" sz="1000" kern="1200" dirty="0" smtClean="0">
                          <a:solidFill>
                            <a:srgbClr val="000000"/>
                          </a:solidFill>
                          <a:effectLst/>
                          <a:latin typeface="Calibri"/>
                          <a:ea typeface="Times New Roman"/>
                          <a:cs typeface="Times New Roman"/>
                        </a:rPr>
                        <a:t>prompt would be completing the sentence frame with an opinion.</a:t>
                      </a:r>
                      <a:r>
                        <a:rPr lang="en-US" sz="1000" kern="1200" baseline="0" dirty="0" smtClean="0">
                          <a:solidFill>
                            <a:srgbClr val="000000"/>
                          </a:solidFill>
                          <a:effectLst/>
                          <a:latin typeface="Calibri"/>
                          <a:ea typeface="Times New Roman"/>
                          <a:cs typeface="Times New Roman"/>
                        </a:rPr>
                        <a:t>  The question/prompt  does not ask the student to explain the reason.</a:t>
                      </a:r>
                      <a:endParaRPr lang="en-US" sz="1000" dirty="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n-US" sz="1000" b="1" kern="1200" dirty="0" smtClean="0">
                          <a:solidFill>
                            <a:srgbClr val="000000"/>
                          </a:solidFill>
                          <a:effectLst/>
                          <a:latin typeface="Calibri"/>
                          <a:ea typeface="Times New Roman"/>
                          <a:cs typeface="Times New Roman"/>
                        </a:rPr>
                        <a:t>Aspects </a:t>
                      </a:r>
                      <a:r>
                        <a:rPr lang="en-US" sz="1000" b="1" kern="1200" dirty="0">
                          <a:solidFill>
                            <a:srgbClr val="000000"/>
                          </a:solidFill>
                          <a:effectLst/>
                          <a:latin typeface="Calibri"/>
                          <a:ea typeface="Times New Roman"/>
                          <a:cs typeface="Times New Roman"/>
                        </a:rPr>
                        <a:t>of the task </a:t>
                      </a:r>
                      <a:r>
                        <a:rPr lang="en-US" sz="1000" kern="1200" dirty="0">
                          <a:solidFill>
                            <a:srgbClr val="000000"/>
                          </a:solidFill>
                          <a:effectLst/>
                          <a:latin typeface="Calibri"/>
                          <a:ea typeface="Times New Roman"/>
                          <a:cs typeface="Times New Roman"/>
                        </a:rPr>
                        <a:t>and </a:t>
                      </a:r>
                      <a:r>
                        <a:rPr lang="en-US" sz="1000" kern="1200" dirty="0" smtClean="0">
                          <a:solidFill>
                            <a:srgbClr val="000000"/>
                          </a:solidFill>
                          <a:effectLst/>
                          <a:latin typeface="Calibri"/>
                          <a:ea typeface="Times New Roman"/>
                          <a:cs typeface="Times New Roman"/>
                        </a:rPr>
                        <a:t>sufficient </a:t>
                      </a:r>
                      <a:r>
                        <a:rPr lang="en-US" sz="1000" b="1" kern="1200" dirty="0">
                          <a:solidFill>
                            <a:srgbClr val="000000"/>
                          </a:solidFill>
                          <a:effectLst/>
                          <a:latin typeface="Calibri"/>
                          <a:ea typeface="Times New Roman"/>
                          <a:cs typeface="Times New Roman"/>
                        </a:rPr>
                        <a:t>relevant </a:t>
                      </a:r>
                      <a:r>
                        <a:rPr lang="en-US" sz="1000" b="1" kern="1200" dirty="0" smtClean="0">
                          <a:solidFill>
                            <a:srgbClr val="000000"/>
                          </a:solidFill>
                          <a:effectLst/>
                          <a:latin typeface="Calibri"/>
                          <a:ea typeface="Times New Roman"/>
                          <a:cs typeface="Times New Roman"/>
                        </a:rPr>
                        <a:t>evidence </a:t>
                      </a:r>
                      <a:r>
                        <a:rPr lang="en-US" sz="1000" b="0" kern="1200" dirty="0" smtClean="0">
                          <a:solidFill>
                            <a:srgbClr val="000000"/>
                          </a:solidFill>
                          <a:effectLst/>
                          <a:latin typeface="Calibri"/>
                          <a:ea typeface="Times New Roman"/>
                          <a:cs typeface="Times New Roman"/>
                        </a:rPr>
                        <a:t>would be a</a:t>
                      </a:r>
                      <a:r>
                        <a:rPr lang="en-US" sz="1000" b="0" kern="1200" baseline="0" dirty="0" smtClean="0">
                          <a:solidFill>
                            <a:srgbClr val="000000"/>
                          </a:solidFill>
                          <a:effectLst/>
                          <a:latin typeface="Calibri"/>
                          <a:ea typeface="Times New Roman"/>
                          <a:cs typeface="Times New Roman"/>
                        </a:rPr>
                        <a:t> simple statement showing an opinion.</a:t>
                      </a:r>
                      <a:endParaRPr lang="en-US" sz="1000" dirty="0">
                        <a:effectLst/>
                        <a:latin typeface="Calibri"/>
                        <a:ea typeface="Calibri"/>
                        <a:cs typeface="Times New Roman"/>
                      </a:endParaRPr>
                    </a:p>
                  </a:txBody>
                  <a:tcPr marL="65185" marR="65185" marT="89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416516">
                <a:tc>
                  <a:txBody>
                    <a:bodyPr/>
                    <a:lstStyle/>
                    <a:p>
                      <a:pPr marL="0" marR="0" algn="ctr">
                        <a:lnSpc>
                          <a:spcPct val="100000"/>
                        </a:lnSpc>
                        <a:spcBef>
                          <a:spcPts val="0"/>
                        </a:spcBef>
                        <a:spcAft>
                          <a:spcPts val="0"/>
                        </a:spcAft>
                      </a:pPr>
                      <a:r>
                        <a:rPr lang="en-US" sz="2500" b="1" dirty="0" smtClean="0">
                          <a:effectLst/>
                          <a:latin typeface="Calibri"/>
                          <a:ea typeface="Calibri"/>
                          <a:cs typeface="Times New Roman"/>
                        </a:rPr>
                        <a:t>2</a:t>
                      </a:r>
                      <a:endParaRPr lang="en-US" sz="2500" b="1" dirty="0">
                        <a:effectLst/>
                        <a:latin typeface="Calibri"/>
                        <a:ea typeface="Calibri"/>
                        <a:cs typeface="Times New Roman"/>
                      </a:endParaRPr>
                    </a:p>
                  </a:txBody>
                  <a:tcPr marL="65185" marR="65185" marT="89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000" i="1" kern="1200" dirty="0">
                          <a:solidFill>
                            <a:srgbClr val="000000"/>
                          </a:solidFill>
                          <a:effectLst/>
                          <a:latin typeface="Calibri"/>
                          <a:ea typeface="Times New Roman"/>
                          <a:cs typeface="Times New Roman"/>
                        </a:rPr>
                        <a:t>Student </a:t>
                      </a:r>
                      <a:r>
                        <a:rPr lang="en-US" sz="1000" i="1" kern="1200" baseline="0" dirty="0" smtClean="0">
                          <a:solidFill>
                            <a:srgbClr val="000000"/>
                          </a:solidFill>
                          <a:effectLst/>
                          <a:latin typeface="Calibri"/>
                          <a:ea typeface="Times New Roman"/>
                          <a:cs typeface="Times New Roman"/>
                        </a:rPr>
                        <a:t> answer was proficient.  An opinion was stated about if James said the right thing.</a:t>
                      </a:r>
                    </a:p>
                    <a:p>
                      <a:pPr marL="0" marR="0" algn="l">
                        <a:lnSpc>
                          <a:spcPct val="100000"/>
                        </a:lnSpc>
                        <a:spcBef>
                          <a:spcPts val="0"/>
                        </a:spcBef>
                        <a:spcAft>
                          <a:spcPts val="0"/>
                        </a:spcAft>
                      </a:pPr>
                      <a:r>
                        <a:rPr lang="en-US" sz="1100" i="0" kern="1200" baseline="0" dirty="0" smtClean="0">
                          <a:solidFill>
                            <a:srgbClr val="000000"/>
                          </a:solidFill>
                          <a:effectLst/>
                          <a:latin typeface="Calibri"/>
                          <a:ea typeface="Calibri"/>
                          <a:cs typeface="Times New Roman"/>
                        </a:rPr>
                        <a:t>Student completed the response with I think James _________ (did or did not say) the right thing.</a:t>
                      </a:r>
                      <a:endParaRPr lang="en-US" sz="1100" i="0" dirty="0">
                        <a:effectLst/>
                        <a:latin typeface="Calibri"/>
                        <a:ea typeface="Calibri"/>
                        <a:cs typeface="Times New Roman"/>
                      </a:endParaRPr>
                    </a:p>
                  </a:txBody>
                  <a:tcPr marL="65185" marR="65185" marT="89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1684">
                <a:tc>
                  <a:txBody>
                    <a:bodyPr/>
                    <a:lstStyle/>
                    <a:p>
                      <a:pPr marL="0" marR="0" algn="ctr">
                        <a:lnSpc>
                          <a:spcPct val="100000"/>
                        </a:lnSpc>
                        <a:spcBef>
                          <a:spcPts val="0"/>
                        </a:spcBef>
                        <a:spcAft>
                          <a:spcPts val="0"/>
                        </a:spcAft>
                      </a:pPr>
                      <a:r>
                        <a:rPr lang="en-US" sz="2500" b="1" dirty="0" smtClean="0">
                          <a:effectLst/>
                          <a:latin typeface="Calibri"/>
                          <a:ea typeface="Calibri"/>
                          <a:cs typeface="Times New Roman"/>
                        </a:rPr>
                        <a:t>1</a:t>
                      </a:r>
                      <a:endParaRPr lang="en-US" sz="2500" b="1" dirty="0">
                        <a:effectLst/>
                        <a:latin typeface="Calibri"/>
                        <a:ea typeface="Calibri"/>
                        <a:cs typeface="Times New Roman"/>
                      </a:endParaRPr>
                    </a:p>
                  </a:txBody>
                  <a:tcPr marL="65185" marR="65185" marT="89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000" i="1" kern="1200" dirty="0" smtClean="0">
                          <a:solidFill>
                            <a:srgbClr val="000000"/>
                          </a:solidFill>
                          <a:effectLst/>
                          <a:latin typeface="+mn-lt"/>
                          <a:ea typeface="Times New Roman"/>
                          <a:cs typeface="Times New Roman"/>
                        </a:rPr>
                        <a:t>Student </a:t>
                      </a:r>
                      <a:r>
                        <a:rPr lang="en-US" sz="1000" i="1" kern="1200" baseline="0" dirty="0" smtClean="0">
                          <a:solidFill>
                            <a:srgbClr val="000000"/>
                          </a:solidFill>
                          <a:effectLst/>
                          <a:latin typeface="+mn-lt"/>
                          <a:ea typeface="Times New Roman"/>
                          <a:cs typeface="Times New Roman"/>
                        </a:rPr>
                        <a:t> answer was partial.  An opinion was not stated about if James said the right thing but effort was made.</a:t>
                      </a:r>
                    </a:p>
                    <a:p>
                      <a:pPr marL="0" marR="0" algn="l">
                        <a:lnSpc>
                          <a:spcPct val="100000"/>
                        </a:lnSpc>
                        <a:spcBef>
                          <a:spcPts val="0"/>
                        </a:spcBef>
                        <a:spcAft>
                          <a:spcPts val="0"/>
                        </a:spcAft>
                      </a:pPr>
                      <a:r>
                        <a:rPr lang="en-US" sz="1100" i="0" kern="1200" baseline="0" dirty="0" smtClean="0">
                          <a:solidFill>
                            <a:srgbClr val="000000"/>
                          </a:solidFill>
                          <a:effectLst/>
                          <a:latin typeface="+mn-lt"/>
                          <a:ea typeface="Calibri"/>
                          <a:cs typeface="Times New Roman"/>
                        </a:rPr>
                        <a:t>Student attempted an opinion (i.e., I think James was nice) but not really answering the question.</a:t>
                      </a:r>
                      <a:endParaRPr lang="en-US" sz="1100" i="0" dirty="0">
                        <a:effectLst/>
                        <a:latin typeface="+mn-lt"/>
                        <a:ea typeface="Calibri"/>
                        <a:cs typeface="Times New Roman"/>
                      </a:endParaRPr>
                    </a:p>
                  </a:txBody>
                  <a:tcPr marL="65185" marR="65185" marT="89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2960">
                <a:tc>
                  <a:txBody>
                    <a:bodyPr/>
                    <a:lstStyle/>
                    <a:p>
                      <a:pPr marL="0" marR="0" algn="ctr">
                        <a:lnSpc>
                          <a:spcPct val="100000"/>
                        </a:lnSpc>
                        <a:spcBef>
                          <a:spcPts val="0"/>
                        </a:spcBef>
                        <a:spcAft>
                          <a:spcPts val="0"/>
                        </a:spcAft>
                      </a:pPr>
                      <a:r>
                        <a:rPr lang="en-US" sz="2500" b="1" dirty="0" smtClean="0">
                          <a:effectLst/>
                          <a:latin typeface="Calibri"/>
                          <a:ea typeface="Calibri"/>
                          <a:cs typeface="Times New Roman"/>
                        </a:rPr>
                        <a:t>0</a:t>
                      </a:r>
                      <a:endParaRPr lang="en-US" sz="2500" b="1" dirty="0">
                        <a:effectLst/>
                        <a:latin typeface="Calibri"/>
                        <a:ea typeface="Calibri"/>
                        <a:cs typeface="Times New Roman"/>
                      </a:endParaRPr>
                    </a:p>
                  </a:txBody>
                  <a:tcPr marL="65185" marR="65185" marT="89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000" i="1" kern="1200" dirty="0" smtClean="0">
                          <a:solidFill>
                            <a:srgbClr val="000000"/>
                          </a:solidFill>
                          <a:effectLst/>
                          <a:latin typeface="+mn-lt"/>
                          <a:ea typeface="Times New Roman"/>
                          <a:cs typeface="Times New Roman"/>
                        </a:rPr>
                        <a:t>Student </a:t>
                      </a:r>
                      <a:r>
                        <a:rPr lang="en-US" sz="1000" i="1" kern="1200" baseline="0" dirty="0" smtClean="0">
                          <a:solidFill>
                            <a:srgbClr val="000000"/>
                          </a:solidFill>
                          <a:effectLst/>
                          <a:latin typeface="+mn-lt"/>
                          <a:ea typeface="Times New Roman"/>
                          <a:cs typeface="Times New Roman"/>
                        </a:rPr>
                        <a:t> answer did not state an opinion about if James said the right thing.</a:t>
                      </a:r>
                    </a:p>
                    <a:p>
                      <a:pPr marL="0" marR="0" algn="l">
                        <a:lnSpc>
                          <a:spcPct val="100000"/>
                        </a:lnSpc>
                        <a:spcBef>
                          <a:spcPts val="0"/>
                        </a:spcBef>
                        <a:spcAft>
                          <a:spcPts val="0"/>
                        </a:spcAft>
                      </a:pPr>
                      <a:r>
                        <a:rPr lang="en-US" sz="1100" i="0" kern="1200" baseline="0" dirty="0" smtClean="0">
                          <a:solidFill>
                            <a:srgbClr val="000000"/>
                          </a:solidFill>
                          <a:effectLst/>
                          <a:latin typeface="+mn-lt"/>
                          <a:ea typeface="Calibri"/>
                          <a:cs typeface="Times New Roman"/>
                        </a:rPr>
                        <a:t>Student’s response in no way suggests an opinion.</a:t>
                      </a:r>
                      <a:endParaRPr lang="en-US" sz="1100" i="0" dirty="0">
                        <a:effectLst/>
                        <a:latin typeface="+mn-lt"/>
                        <a:ea typeface="Calibri"/>
                        <a:cs typeface="Times New Roman"/>
                      </a:endParaRPr>
                    </a:p>
                  </a:txBody>
                  <a:tcPr marL="65185" marR="65185" marT="89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44312418"/>
              </p:ext>
            </p:extLst>
          </p:nvPr>
        </p:nvGraphicFramePr>
        <p:xfrm>
          <a:off x="381000" y="4419600"/>
          <a:ext cx="6705600" cy="2771394"/>
        </p:xfrm>
        <a:graphic>
          <a:graphicData uri="http://schemas.openxmlformats.org/drawingml/2006/table">
            <a:tbl>
              <a:tblPr firstRow="1" bandRow="1">
                <a:tableStyleId>{5940675A-B579-460E-94D1-54222C63F5DA}</a:tableStyleId>
              </a:tblPr>
              <a:tblGrid>
                <a:gridCol w="6705600"/>
              </a:tblGrid>
              <a:tr h="342899">
                <a:tc>
                  <a:txBody>
                    <a:bodyPr/>
                    <a:lstStyle/>
                    <a:p>
                      <a:pPr marL="0" marR="834390" algn="ctr">
                        <a:lnSpc>
                          <a:spcPct val="115000"/>
                        </a:lnSpc>
                        <a:spcBef>
                          <a:spcPts val="0"/>
                        </a:spcBef>
                        <a:spcAft>
                          <a:spcPts val="0"/>
                        </a:spcAft>
                      </a:pPr>
                      <a:r>
                        <a:rPr lang="en-US" sz="1600" b="1" dirty="0" smtClean="0">
                          <a:solidFill>
                            <a:schemeClr val="tx1"/>
                          </a:solidFill>
                        </a:rPr>
                        <a:t>Answer Key for W.1c – Write to Revise – SBAC Target 6b</a:t>
                      </a:r>
                    </a:p>
                    <a:p>
                      <a:pPr marL="0" marR="834390" algn="l">
                        <a:lnSpc>
                          <a:spcPct val="115000"/>
                        </a:lnSpc>
                        <a:spcBef>
                          <a:spcPts val="0"/>
                        </a:spcBef>
                        <a:spcAft>
                          <a:spcPts val="0"/>
                        </a:spcAft>
                      </a:pPr>
                      <a:r>
                        <a:rPr lang="en-US" sz="1100" b="0" i="1" dirty="0" smtClean="0">
                          <a:solidFill>
                            <a:schemeClr val="tx1"/>
                          </a:solidFill>
                        </a:rPr>
                        <a:t>Rubric (1) point if sentences are in order and 1-2 sentences were added to support </a:t>
                      </a:r>
                      <a:r>
                        <a:rPr lang="en-US" sz="1100" b="0" i="1" baseline="0" dirty="0" smtClean="0">
                          <a:solidFill>
                            <a:schemeClr val="tx1"/>
                          </a:solidFill>
                        </a:rPr>
                        <a:t> </a:t>
                      </a:r>
                      <a:r>
                        <a:rPr lang="en-US" sz="1100" b="0" i="1" dirty="0" smtClean="0">
                          <a:solidFill>
                            <a:schemeClr val="tx1"/>
                          </a:solidFill>
                        </a:rPr>
                        <a:t>the</a:t>
                      </a:r>
                      <a:r>
                        <a:rPr lang="en-US" sz="1100" b="0" i="1" baseline="0" dirty="0" smtClean="0">
                          <a:solidFill>
                            <a:schemeClr val="tx1"/>
                          </a:solidFill>
                        </a:rPr>
                        <a:t> opinion in the paragraph.</a:t>
                      </a:r>
                    </a:p>
                    <a:p>
                      <a:pPr marL="0" marR="834390" algn="l">
                        <a:lnSpc>
                          <a:spcPct val="115000"/>
                        </a:lnSpc>
                        <a:spcBef>
                          <a:spcPts val="0"/>
                        </a:spcBef>
                        <a:spcAft>
                          <a:spcPts val="0"/>
                        </a:spcAft>
                      </a:pPr>
                      <a:r>
                        <a:rPr lang="en-US" sz="1400" b="1" i="0" baseline="0" dirty="0" smtClean="0">
                          <a:solidFill>
                            <a:schemeClr val="tx1"/>
                          </a:solidFill>
                        </a:rPr>
                        <a:t>Rubric (1 point) if student tells what the girl thought and explains  why.</a:t>
                      </a:r>
                      <a:endParaRPr lang="en-US" sz="1400" b="1" i="0" dirty="0" smtClean="0">
                        <a:solidFill>
                          <a:schemeClr val="tx1"/>
                        </a:solidFill>
                      </a:endParaRPr>
                    </a:p>
                  </a:txBody>
                  <a:tcPr marL="96012" marR="96012" marT="48768" marB="48768">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471422">
                <a:tc>
                  <a:txBody>
                    <a:bodyPr/>
                    <a:lstStyle/>
                    <a:p>
                      <a:pPr marL="342900" marR="0" indent="-342900" algn="l">
                        <a:lnSpc>
                          <a:spcPct val="115000"/>
                        </a:lnSpc>
                        <a:spcBef>
                          <a:spcPts val="0"/>
                        </a:spcBef>
                        <a:spcAft>
                          <a:spcPts val="0"/>
                        </a:spcAft>
                        <a:buAutoNum type="arabicPeriod" startAt="18"/>
                      </a:pPr>
                      <a:r>
                        <a:rPr lang="en-US" sz="1700" b="1" kern="1200" baseline="0" dirty="0" smtClean="0">
                          <a:solidFill>
                            <a:srgbClr val="000000"/>
                          </a:solidFill>
                          <a:effectLst/>
                          <a:latin typeface="Helvetica" panose="020B0604020202020204" pitchFamily="34" charset="0"/>
                          <a:ea typeface="Times New Roman"/>
                          <a:cs typeface="Helvetica" panose="020B0604020202020204" pitchFamily="34" charset="0"/>
                        </a:rPr>
                        <a:t>Finish the paragraph to show the girl’s opinion.</a:t>
                      </a:r>
                    </a:p>
                    <a:p>
                      <a:pPr marL="0" marR="0" indent="0" algn="l">
                        <a:lnSpc>
                          <a:spcPct val="115000"/>
                        </a:lnSpc>
                        <a:spcBef>
                          <a:spcPts val="0"/>
                        </a:spcBef>
                        <a:spcAft>
                          <a:spcPts val="0"/>
                        </a:spcAft>
                        <a:buNone/>
                      </a:pPr>
                      <a:endParaRPr lang="en-US" sz="1800" b="1" kern="1200" baseline="0" dirty="0" smtClean="0">
                        <a:solidFill>
                          <a:srgbClr val="000000"/>
                        </a:solidFill>
                        <a:effectLst/>
                        <a:latin typeface="Helvetica" panose="020B0604020202020204" pitchFamily="34" charset="0"/>
                        <a:ea typeface="Times New Roman"/>
                        <a:cs typeface="Helvetica" panose="020B0604020202020204" pitchFamily="34" charset="0"/>
                      </a:endParaRPr>
                    </a:p>
                    <a:p>
                      <a:pPr marL="285750" marR="0" indent="0" algn="l">
                        <a:lnSpc>
                          <a:spcPct val="115000"/>
                        </a:lnSpc>
                        <a:spcBef>
                          <a:spcPts val="0"/>
                        </a:spcBef>
                        <a:spcAft>
                          <a:spcPts val="0"/>
                        </a:spcAft>
                        <a:buNone/>
                      </a:pPr>
                      <a:r>
                        <a:rPr lang="en-US" sz="1600" b="0" kern="1200" baseline="0" dirty="0" smtClean="0">
                          <a:solidFill>
                            <a:srgbClr val="000000"/>
                          </a:solidFill>
                          <a:effectLst/>
                          <a:latin typeface="Helvetica" panose="020B0604020202020204" pitchFamily="34" charset="0"/>
                          <a:ea typeface="Times New Roman"/>
                          <a:cs typeface="Helvetica" panose="020B0604020202020204" pitchFamily="34" charset="0"/>
                        </a:rPr>
                        <a:t>The girl sat on the grass.  Her cat was up in the tree.  It    would not   come down. The girl thought_______________ because___________________________.</a:t>
                      </a:r>
                      <a:endParaRPr lang="en-US" sz="1600" b="1" dirty="0" smtClean="0">
                        <a:solidFill>
                          <a:schemeClr val="tx1"/>
                        </a:solidFill>
                        <a:latin typeface="Helvetica" panose="020B0604020202020204" pitchFamily="34" charset="0"/>
                        <a:cs typeface="Helvetica" panose="020B0604020202020204" pitchFamily="34" charset="0"/>
                      </a:endParaRPr>
                    </a:p>
                    <a:p>
                      <a:pPr marL="0" marR="834390" algn="l">
                        <a:lnSpc>
                          <a:spcPct val="115000"/>
                        </a:lnSpc>
                        <a:spcBef>
                          <a:spcPts val="0"/>
                        </a:spcBef>
                        <a:spcAft>
                          <a:spcPts val="0"/>
                        </a:spcAft>
                      </a:pPr>
                      <a:endParaRPr lang="en-US" sz="1200" b="1" dirty="0" smtClean="0">
                        <a:solidFill>
                          <a:schemeClr val="tx1"/>
                        </a:solidFill>
                      </a:endParaRPr>
                    </a:p>
                  </a:txBody>
                  <a:tcPr marL="96012" marR="96012" marT="48768" marB="48768">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12022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sp>
        <p:nvSpPr>
          <p:cNvPr id="2" name="Rectangle 1"/>
          <p:cNvSpPr/>
          <p:nvPr/>
        </p:nvSpPr>
        <p:spPr>
          <a:xfrm>
            <a:off x="304800" y="304800"/>
            <a:ext cx="6629400" cy="369324"/>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32" tIns="45716" rIns="91432" bIns="45716">
            <a:spAutoFit/>
          </a:bodyPr>
          <a:lstStyle/>
          <a:p>
            <a:pPr algn="ctr"/>
            <a:r>
              <a:rPr lang="en-US" sz="1800" b="1" dirty="0">
                <a:effectLst>
                  <a:outerShdw blurRad="38100" dist="38100" dir="2700000" algn="tl">
                    <a:srgbClr val="000000">
                      <a:alpha val="43137"/>
                    </a:srgbClr>
                  </a:outerShdw>
                </a:effectLst>
              </a:rPr>
              <a:t>Quarter </a:t>
            </a:r>
            <a:r>
              <a:rPr lang="en-US" sz="1800" b="1" dirty="0" smtClean="0">
                <a:effectLst>
                  <a:outerShdw blurRad="38100" dist="38100" dir="2700000" algn="tl">
                    <a:srgbClr val="000000">
                      <a:alpha val="43137"/>
                    </a:srgbClr>
                  </a:outerShdw>
                </a:effectLst>
              </a:rPr>
              <a:t>1 Pre-Assessment Selected </a:t>
            </a:r>
            <a:r>
              <a:rPr lang="en-US" sz="1800" b="1" dirty="0">
                <a:effectLst>
                  <a:outerShdw blurRad="38100" dist="38100" dir="2700000" algn="tl">
                    <a:srgbClr val="000000">
                      <a:alpha val="43137"/>
                    </a:srgbClr>
                  </a:outerShdw>
                </a:effectLst>
              </a:rPr>
              <a:t>Response </a:t>
            </a:r>
            <a:r>
              <a:rPr lang="en-US" sz="1800" b="1" dirty="0" smtClean="0">
                <a:effectLst>
                  <a:outerShdw blurRad="38100" dist="38100" dir="2700000" algn="tl">
                    <a:srgbClr val="000000">
                      <a:alpha val="43137"/>
                    </a:srgbClr>
                  </a:outerShdw>
                </a:effectLst>
              </a:rPr>
              <a:t>Answer/Points Key</a:t>
            </a:r>
          </a:p>
        </p:txBody>
      </p:sp>
      <p:graphicFrame>
        <p:nvGraphicFramePr>
          <p:cNvPr id="3" name="Table 2"/>
          <p:cNvGraphicFramePr>
            <a:graphicFrameLocks noGrp="1"/>
          </p:cNvGraphicFramePr>
          <p:nvPr>
            <p:extLst>
              <p:ext uri="{D42A27DB-BD31-4B8C-83A1-F6EECF244321}">
                <p14:modId xmlns:p14="http://schemas.microsoft.com/office/powerpoint/2010/main" val="2185443459"/>
              </p:ext>
            </p:extLst>
          </p:nvPr>
        </p:nvGraphicFramePr>
        <p:xfrm>
          <a:off x="304800" y="867920"/>
          <a:ext cx="6629402" cy="6698550"/>
        </p:xfrm>
        <a:graphic>
          <a:graphicData uri="http://schemas.openxmlformats.org/drawingml/2006/table">
            <a:tbl>
              <a:tblPr firstRow="1" bandRow="1">
                <a:effectLst>
                  <a:innerShdw blurRad="114300">
                    <a:prstClr val="black"/>
                  </a:innerShdw>
                </a:effectLst>
                <a:tableStyleId>{5C22544A-7EE6-4342-B048-85BDC9FD1C3A}</a:tableStyleId>
              </a:tblPr>
              <a:tblGrid>
                <a:gridCol w="5270692"/>
                <a:gridCol w="679355"/>
                <a:gridCol w="679355"/>
              </a:tblGrid>
              <a:tr h="3048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a:t>
                      </a:r>
                      <a:r>
                        <a:rPr lang="en-US" sz="1200" b="1" u="none"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rPr>
                        <a:t>Where did Dylan move from?  </a:t>
                      </a:r>
                      <a:r>
                        <a:rPr lang="en-US" sz="1200" b="0" dirty="0" smtClean="0">
                          <a:solidFill>
                            <a:schemeClr val="tx1"/>
                          </a:solidFill>
                        </a:rPr>
                        <a:t>RL.1.1  DOK-1 </a:t>
                      </a:r>
                      <a:r>
                        <a:rPr lang="en-US" sz="1200" b="0" dirty="0" err="1" smtClean="0">
                          <a:solidFill>
                            <a:schemeClr val="tx1"/>
                          </a:solidFill>
                        </a:rPr>
                        <a:t>Cf</a:t>
                      </a:r>
                      <a:endParaRPr lang="en-US" sz="1200" b="0" u="none" dirty="0" smtClean="0">
                        <a:solidFill>
                          <a:schemeClr val="tx1"/>
                        </a:solidFill>
                        <a:effectLst/>
                      </a:endParaRPr>
                    </a:p>
                  </a:txBody>
                  <a:tcPr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r>
              <a:tr h="274320">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2</a:t>
                      </a:r>
                      <a:r>
                        <a:rPr lang="en-US" sz="1200" b="1" u="none"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rPr>
                        <a:t>How is Dylan’s new school most different from his old school?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RL.1.1 DOK-2 Cl</a:t>
                      </a:r>
                    </a:p>
                  </a:txBody>
                  <a:tcPr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anchor="ctr">
                    <a:solidFill>
                      <a:schemeClr val="bg2"/>
                    </a:solidFill>
                  </a:tcPr>
                </a:tc>
              </a:tr>
              <a:tr h="270510">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3</a:t>
                      </a:r>
                      <a:r>
                        <a:rPr lang="en-US" sz="1200" b="0" i="0" u="none" dirty="0" smtClean="0">
                          <a:solidFill>
                            <a:schemeClr val="tx1"/>
                          </a:solidFill>
                          <a:effectLst>
                            <a:outerShdw blurRad="38100" dist="38100" dir="2700000" algn="tl">
                              <a:srgbClr val="000000">
                                <a:alpha val="43137"/>
                              </a:srgbClr>
                            </a:outerShdw>
                          </a:effectLst>
                        </a:rPr>
                        <a:t>  </a:t>
                      </a:r>
                      <a:r>
                        <a:rPr lang="en-US" sz="1200" b="0" dirty="0" smtClean="0">
                          <a:latin typeface="+mn-lt"/>
                          <a:cs typeface="Helvetica" panose="020B0604020202020204" pitchFamily="34" charset="0"/>
                          <a:sym typeface="Helvetica"/>
                        </a:rPr>
                        <a:t>Which words tells about Dylan’s new school?</a:t>
                      </a:r>
                      <a:r>
                        <a:rPr lang="en-US" sz="1200" b="1" baseline="0" dirty="0" smtClean="0">
                          <a:latin typeface="Helvetica" panose="020B0604020202020204" pitchFamily="34" charset="0"/>
                          <a:cs typeface="Helvetica" panose="020B0604020202020204" pitchFamily="34" charset="0"/>
                          <a:sym typeface="Helvetica"/>
                        </a:rPr>
                        <a:t> </a:t>
                      </a:r>
                      <a:r>
                        <a:rPr lang="en-US" sz="1200" b="0" dirty="0" smtClean="0"/>
                        <a:t>RL.1.2 DOK-1</a:t>
                      </a:r>
                      <a:r>
                        <a:rPr lang="en-US" sz="1200" b="0" baseline="0" dirty="0" smtClean="0"/>
                        <a:t> </a:t>
                      </a:r>
                      <a:r>
                        <a:rPr lang="en-US" sz="1200" b="0" baseline="0" dirty="0" err="1" smtClean="0"/>
                        <a:t>Cf</a:t>
                      </a:r>
                      <a:endParaRPr lang="en-US" sz="1200" b="0" dirty="0" smtClean="0"/>
                    </a:p>
                  </a:txBody>
                  <a:tcPr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r>
              <a:tr h="289560">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4</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latin typeface="+mn-lt"/>
                          <a:cs typeface="Helvetica" panose="020B0604020202020204" pitchFamily="34" charset="0"/>
                          <a:sym typeface="Helvetica"/>
                        </a:rPr>
                        <a:t>What is the story mostly about?</a:t>
                      </a:r>
                      <a:r>
                        <a:rPr lang="en-US" sz="1200" b="0" baseline="0" dirty="0" smtClean="0">
                          <a:latin typeface="+mn-lt"/>
                          <a:cs typeface="Helvetica" panose="020B0604020202020204" pitchFamily="34" charset="0"/>
                          <a:sym typeface="Helvetica"/>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RL.1.2  DOK-2 Ci</a:t>
                      </a:r>
                    </a:p>
                  </a:txBody>
                  <a:tcPr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anchor="ctr">
                    <a:solidFill>
                      <a:schemeClr val="bg2"/>
                    </a:solidFill>
                  </a:tcPr>
                </a:tc>
              </a:tr>
              <a:tr h="122680">
                <a:tc>
                  <a:txBody>
                    <a:bodyPr/>
                    <a:lstStyle/>
                    <a:p>
                      <a:pPr marL="0" marR="0" lvl="0" indent="0" algn="l" defTabSz="966612" rtl="0" eaLnBrk="1" fontAlgn="auto" latinLnBrk="0" hangingPunct="1">
                        <a:lnSpc>
                          <a:spcPct val="115000"/>
                        </a:lnSpc>
                        <a:spcBef>
                          <a:spcPts val="0"/>
                        </a:spcBef>
                        <a:spcAft>
                          <a:spcPts val="0"/>
                        </a:spcAft>
                        <a:buClrTx/>
                        <a:buSzTx/>
                        <a:buFontTx/>
                        <a:buNone/>
                        <a:tabLst/>
                        <a:defRPr sz="1800" b="0" i="0"/>
                      </a:pPr>
                      <a:r>
                        <a:rPr lang="en-US" sz="1200" b="1" u="sng" dirty="0" smtClean="0">
                          <a:solidFill>
                            <a:schemeClr val="tx1"/>
                          </a:solidFill>
                          <a:effectLst>
                            <a:outerShdw blurRad="38100" dist="38100" dir="2700000" algn="tl">
                              <a:srgbClr val="000000">
                                <a:alpha val="43137"/>
                              </a:srgbClr>
                            </a:outerShdw>
                          </a:effectLst>
                        </a:rPr>
                        <a:t>Question 5</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latin typeface="+mn-lt"/>
                          <a:cs typeface="Helvetica" panose="020B0604020202020204" pitchFamily="34" charset="0"/>
                          <a:sym typeface="Helvetica"/>
                        </a:rPr>
                        <a:t>Who are the characters in the story?</a:t>
                      </a:r>
                      <a:r>
                        <a:rPr lang="en-US" sz="1200" b="1" dirty="0" smtClean="0">
                          <a:latin typeface="Helvetica" panose="020B0604020202020204" pitchFamily="34" charset="0"/>
                          <a:cs typeface="Helvetica" panose="020B0604020202020204" pitchFamily="34" charset="0"/>
                          <a:sym typeface="Helvetica"/>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RL.1.3  DOK-1 Cd</a:t>
                      </a:r>
                    </a:p>
                  </a:txBody>
                  <a:tcPr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r>
              <a:tr h="139253">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6</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latin typeface="+mn-lt"/>
                          <a:cs typeface="Helvetica" panose="020B0604020202020204" pitchFamily="34" charset="0"/>
                          <a:sym typeface="Helvetica"/>
                        </a:rPr>
                        <a:t>When does Dylan sit down with James and Kamil?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RL.1.3 DOK-1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Cf</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txBody>
                  <a:tcPr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anchor="ctr">
                    <a:solidFill>
                      <a:schemeClr val="bg2"/>
                    </a:solidFill>
                  </a:tcPr>
                </a:tc>
              </a:tr>
              <a:tr h="24593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7</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Literature</a:t>
                      </a:r>
                      <a:r>
                        <a:rPr lang="en-US" sz="1200" b="1" u="sng" baseline="0" dirty="0" smtClean="0">
                          <a:solidFill>
                            <a:schemeClr val="tx1"/>
                          </a:solidFill>
                          <a:effectLst>
                            <a:outerShdw blurRad="38100" dist="38100" dir="2700000" algn="tl">
                              <a:srgbClr val="000000">
                                <a:alpha val="43137"/>
                              </a:srgbClr>
                            </a:outerShdw>
                          </a:effectLst>
                        </a:rPr>
                        <a:t> Text Constructed Response</a:t>
                      </a:r>
                      <a:endParaRPr lang="en-US" sz="1200" b="0" u="none" baseline="0" dirty="0" smtClean="0">
                        <a:solidFill>
                          <a:schemeClr val="tx1"/>
                        </a:solidFill>
                        <a:effectLst/>
                      </a:endParaRPr>
                    </a:p>
                  </a:txBody>
                  <a:tcPr anchor="ctr">
                    <a:solidFill>
                      <a:schemeClr val="bg1">
                        <a:lumMod val="85000"/>
                      </a:schemeClr>
                    </a:solidFill>
                  </a:tcPr>
                </a:tc>
                <a:tc>
                  <a:txBody>
                    <a:bodyPr/>
                    <a:lstStyle/>
                    <a:p>
                      <a:pPr algn="ctr"/>
                      <a:r>
                        <a:rPr lang="en-US" sz="900" b="1" dirty="0" smtClean="0">
                          <a:solidFill>
                            <a:schemeClr val="tx1"/>
                          </a:solidFill>
                          <a:effectLst>
                            <a:outerShdw blurRad="38100" dist="38100" dir="2700000" algn="tl">
                              <a:srgbClr val="000000">
                                <a:alpha val="43137"/>
                              </a:srgbClr>
                            </a:outerShdw>
                          </a:effectLst>
                        </a:rPr>
                        <a:t>Toward </a:t>
                      </a:r>
                    </a:p>
                    <a:p>
                      <a:pPr algn="ctr"/>
                      <a:r>
                        <a:rPr lang="en-US" sz="900" b="1" dirty="0" smtClean="0">
                          <a:solidFill>
                            <a:schemeClr val="tx1"/>
                          </a:solidFill>
                          <a:effectLst>
                            <a:outerShdw blurRad="38100" dist="38100" dir="2700000" algn="tl">
                              <a:srgbClr val="000000">
                                <a:alpha val="43137"/>
                              </a:srgbClr>
                            </a:outerShdw>
                          </a:effectLst>
                        </a:rPr>
                        <a:t>RL.1.2</a:t>
                      </a:r>
                      <a:endParaRPr lang="en-US" sz="9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a:t>
                      </a:r>
                      <a:endParaRPr lang="en-US"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r>
              <a:tr h="32004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8</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Literature</a:t>
                      </a:r>
                      <a:r>
                        <a:rPr lang="en-US" sz="1200" b="1" u="sng" baseline="0" dirty="0" smtClean="0">
                          <a:solidFill>
                            <a:schemeClr val="tx1"/>
                          </a:solidFill>
                          <a:effectLst>
                            <a:outerShdw blurRad="38100" dist="38100" dir="2700000" algn="tl">
                              <a:srgbClr val="000000">
                                <a:alpha val="43137"/>
                              </a:srgbClr>
                            </a:outerShdw>
                          </a:effectLst>
                        </a:rPr>
                        <a:t> Text Constructed Response</a:t>
                      </a:r>
                      <a:endParaRPr lang="en-US" sz="1200" b="0" u="none" dirty="0" smtClean="0">
                        <a:solidFill>
                          <a:schemeClr val="tx1"/>
                        </a:solidFill>
                        <a:effectLst/>
                      </a:endParaRPr>
                    </a:p>
                  </a:txBody>
                  <a:tcPr anchor="ctr">
                    <a:solidFill>
                      <a:schemeClr val="bg2"/>
                    </a:solidFill>
                  </a:tcPr>
                </a:tc>
                <a:tc>
                  <a:txBody>
                    <a:bodyPr/>
                    <a:lstStyle/>
                    <a:p>
                      <a:pPr algn="ctr"/>
                      <a:r>
                        <a:rPr lang="en-US" sz="900" b="1" dirty="0" smtClean="0">
                          <a:solidFill>
                            <a:schemeClr val="tx1"/>
                          </a:solidFill>
                          <a:effectLst>
                            <a:outerShdw blurRad="38100" dist="38100" dir="2700000" algn="tl">
                              <a:srgbClr val="000000">
                                <a:alpha val="43137"/>
                              </a:srgbClr>
                            </a:outerShdw>
                          </a:effectLst>
                        </a:rPr>
                        <a:t>Toward </a:t>
                      </a:r>
                    </a:p>
                    <a:p>
                      <a:pPr algn="ctr"/>
                      <a:r>
                        <a:rPr lang="en-US" sz="900" b="1" dirty="0" smtClean="0">
                          <a:solidFill>
                            <a:schemeClr val="tx1"/>
                          </a:solidFill>
                          <a:effectLst>
                            <a:outerShdw blurRad="38100" dist="38100" dir="2700000" algn="tl">
                              <a:srgbClr val="000000">
                                <a:alpha val="43137"/>
                              </a:srgbClr>
                            </a:outerShdw>
                          </a:effectLst>
                        </a:rPr>
                        <a:t>RL1.3</a:t>
                      </a:r>
                      <a:endParaRPr lang="en-US" sz="900" b="1" dirty="0">
                        <a:solidFill>
                          <a:schemeClr val="tx1"/>
                        </a:solidFill>
                        <a:effectLst>
                          <a:outerShdw blurRad="38100" dist="38100" dir="2700000" algn="tl">
                            <a:srgbClr val="000000">
                              <a:alpha val="43137"/>
                            </a:srgbClr>
                          </a:outerShdw>
                        </a:effectLst>
                      </a:endParaRPr>
                    </a:p>
                  </a:txBody>
                  <a:tcPr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3</a:t>
                      </a:r>
                      <a:endParaRPr lang="en-US" sz="1200" b="1" dirty="0">
                        <a:solidFill>
                          <a:schemeClr val="tx1"/>
                        </a:solidFill>
                        <a:effectLst>
                          <a:outerShdw blurRad="38100" dist="38100" dir="2700000" algn="tl">
                            <a:srgbClr val="000000">
                              <a:alpha val="43137"/>
                            </a:srgbClr>
                          </a:outerShdw>
                        </a:effectLst>
                      </a:endParaRPr>
                    </a:p>
                  </a:txBody>
                  <a:tcPr anchor="ctr">
                    <a:solidFill>
                      <a:schemeClr val="bg2"/>
                    </a:solidFill>
                  </a:tcPr>
                </a:tc>
              </a:tr>
              <a:tr h="20021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9</a:t>
                      </a:r>
                      <a:r>
                        <a:rPr lang="en-US" sz="1200" b="0" u="none"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itchFamily="34" charset="0"/>
                        </a:rPr>
                        <a:t>Why do dolphins live in the sea?</a:t>
                      </a:r>
                      <a:r>
                        <a:rPr lang="en-US" sz="1200" b="0" baseline="0" dirty="0" smtClean="0">
                          <a:latin typeface="+mn-lt"/>
                          <a:cs typeface="Helvetica" pitchFamily="34" charset="0"/>
                        </a:rPr>
                        <a:t> </a:t>
                      </a:r>
                      <a:r>
                        <a:rPr lang="en-US" sz="1200" b="0" baseline="0" dirty="0" smtClean="0">
                          <a:solidFill>
                            <a:srgbClr val="000000"/>
                          </a:solidFill>
                          <a:latin typeface="+mn-lt"/>
                          <a:ea typeface="Times New Roman"/>
                          <a:cs typeface="Times New Roman"/>
                        </a:rPr>
                        <a:t>RI.1.1  DOK-2 </a:t>
                      </a:r>
                      <a:r>
                        <a:rPr lang="en-US" sz="1200" b="0" baseline="0" dirty="0" err="1" smtClean="0">
                          <a:solidFill>
                            <a:srgbClr val="000000"/>
                          </a:solidFill>
                          <a:latin typeface="+mn-lt"/>
                          <a:ea typeface="Times New Roman"/>
                          <a:cs typeface="Times New Roman"/>
                        </a:rPr>
                        <a:t>Ch</a:t>
                      </a:r>
                      <a:endParaRPr lang="en-US" sz="1200" b="0" dirty="0" smtClean="0">
                        <a:latin typeface="+mn-lt"/>
                        <a:ea typeface="Calibri"/>
                        <a:cs typeface="Times New Roman"/>
                      </a:endParaRPr>
                    </a:p>
                  </a:txBody>
                  <a:tcP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A</a:t>
                      </a:r>
                      <a:endParaRPr lang="en-US" sz="1200" b="1" dirty="0">
                        <a:effectLst>
                          <a:outerShdw blurRad="38100" dist="38100" dir="2700000" algn="tl">
                            <a:srgbClr val="000000">
                              <a:alpha val="43137"/>
                            </a:srgbClr>
                          </a:outerShdw>
                        </a:effectLst>
                      </a:endParaRPr>
                    </a:p>
                  </a:txBody>
                  <a:tcP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1</a:t>
                      </a:r>
                      <a:endParaRPr lang="en-US" sz="1200" b="1" dirty="0">
                        <a:effectLst>
                          <a:outerShdw blurRad="38100" dist="38100" dir="2700000" algn="tl">
                            <a:srgbClr val="000000">
                              <a:alpha val="43137"/>
                            </a:srgbClr>
                          </a:outerShdw>
                        </a:effectLst>
                      </a:endParaRPr>
                    </a:p>
                  </a:txBody>
                  <a:tcPr>
                    <a:solidFill>
                      <a:schemeClr val="bg1">
                        <a:lumMod val="85000"/>
                      </a:schemeClr>
                    </a:solidFill>
                  </a:tcPr>
                </a:tc>
              </a:tr>
              <a:tr h="276413">
                <a:tc>
                  <a:txBody>
                    <a:bodyPr/>
                    <a:lstStyle/>
                    <a:p>
                      <a:pPr marL="342900" marR="0" indent="-34290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10</a:t>
                      </a:r>
                      <a:r>
                        <a:rPr lang="en-US" sz="1200" b="0" u="none"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itchFamily="34" charset="0"/>
                        </a:rPr>
                        <a:t>Why do dolphins come to the top of the water?</a:t>
                      </a:r>
                      <a:r>
                        <a:rPr lang="en-US" sz="1200" b="0" baseline="0" dirty="0" smtClean="0">
                          <a:latin typeface="+mn-lt"/>
                          <a:cs typeface="Helvetica" pitchFamily="34" charset="0"/>
                        </a:rPr>
                        <a:t>  </a:t>
                      </a:r>
                      <a:r>
                        <a:rPr lang="en-US" sz="1200" b="0" dirty="0" smtClean="0">
                          <a:solidFill>
                            <a:srgbClr val="000000"/>
                          </a:solidFill>
                          <a:latin typeface="+mn-lt"/>
                          <a:ea typeface="Times New Roman"/>
                          <a:cs typeface="Times New Roman"/>
                        </a:rPr>
                        <a:t>RI.1.1  DOK-2 Cl</a:t>
                      </a:r>
                      <a:endParaRPr lang="en-US" sz="1200" b="0" dirty="0" smtClean="0">
                        <a:latin typeface="+mn-lt"/>
                        <a:ea typeface="Calibri"/>
                        <a:cs typeface="Times New Roman"/>
                      </a:endParaRPr>
                    </a:p>
                  </a:txBody>
                  <a:tcPr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C</a:t>
                      </a:r>
                      <a:endParaRPr lang="en-US" sz="1200" b="1" dirty="0">
                        <a:effectLst>
                          <a:outerShdw blurRad="38100" dist="38100" dir="2700000" algn="tl">
                            <a:srgbClr val="000000">
                              <a:alpha val="43137"/>
                            </a:srgbClr>
                          </a:outerShdw>
                        </a:effectLst>
                      </a:endParaRPr>
                    </a:p>
                  </a:txBody>
                  <a:tcPr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1</a:t>
                      </a:r>
                      <a:endParaRPr lang="en-US" sz="1200" b="1" dirty="0">
                        <a:effectLst>
                          <a:outerShdw blurRad="38100" dist="38100" dir="2700000" algn="tl">
                            <a:srgbClr val="000000">
                              <a:alpha val="43137"/>
                            </a:srgbClr>
                          </a:outerShdw>
                        </a:effectLst>
                      </a:endParaRPr>
                    </a:p>
                  </a:txBody>
                  <a:tcPr anchor="ctr">
                    <a:solidFill>
                      <a:schemeClr val="bg2"/>
                    </a:solidFill>
                  </a:tcPr>
                </a:tc>
              </a:tr>
              <a:tr h="2842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11</a:t>
                      </a:r>
                      <a:r>
                        <a:rPr lang="en-US" sz="1200" b="0" u="none" dirty="0" smtClean="0">
                          <a:solidFill>
                            <a:schemeClr val="tx1"/>
                          </a:solidFill>
                          <a:effectLst/>
                          <a:latin typeface="+mn-lt"/>
                        </a:rPr>
                        <a:t>   </a:t>
                      </a:r>
                      <a:r>
                        <a:rPr lang="en-US" sz="1200" b="0" dirty="0" smtClean="0">
                          <a:latin typeface="+mn-lt"/>
                          <a:cs typeface="Helvetica" pitchFamily="34" charset="0"/>
                        </a:rPr>
                        <a:t>How long can a dolphin live?</a:t>
                      </a:r>
                      <a:r>
                        <a:rPr lang="en-US" sz="1200" b="0" baseline="0" dirty="0" smtClean="0">
                          <a:latin typeface="+mn-lt"/>
                          <a:cs typeface="Helvetica" pitchFamily="34" charset="0"/>
                        </a:rPr>
                        <a:t>  </a:t>
                      </a:r>
                      <a:r>
                        <a:rPr lang="en-US" sz="1200" b="0" dirty="0" smtClean="0">
                          <a:latin typeface="+mn-lt"/>
                          <a:ea typeface="Calibri"/>
                          <a:cs typeface="Times New Roman"/>
                        </a:rPr>
                        <a:t>RI.1.2  DOK-1 Cd</a:t>
                      </a:r>
                    </a:p>
                  </a:txBody>
                  <a:tcPr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C</a:t>
                      </a:r>
                      <a:endParaRPr lang="en-US" sz="1200" b="1" dirty="0">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1</a:t>
                      </a:r>
                      <a:endParaRPr lang="en-US" sz="1200" b="1" dirty="0">
                        <a:effectLst>
                          <a:outerShdw blurRad="38100" dist="38100" dir="2700000" algn="tl">
                            <a:srgbClr val="000000">
                              <a:alpha val="43137"/>
                            </a:srgbClr>
                          </a:outerShdw>
                        </a:effectLst>
                      </a:endParaRPr>
                    </a:p>
                  </a:txBody>
                  <a:tcPr anchor="ctr">
                    <a:solidFill>
                      <a:schemeClr val="bg1">
                        <a:lumMod val="85000"/>
                      </a:schemeClr>
                    </a:solidFill>
                  </a:tcPr>
                </a:tc>
              </a:tr>
              <a:tr h="25298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12</a:t>
                      </a:r>
                      <a:r>
                        <a:rPr lang="en-US" sz="1200" b="0" u="none"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itchFamily="34" charset="0"/>
                        </a:rPr>
                        <a:t>What is the story mostly about?</a:t>
                      </a:r>
                      <a:r>
                        <a:rPr lang="en-US" sz="1200" b="0" baseline="0" dirty="0" smtClean="0">
                          <a:latin typeface="+mn-lt"/>
                          <a:cs typeface="Helvetica" pitchFamily="34" charset="0"/>
                        </a:rPr>
                        <a:t>  </a:t>
                      </a:r>
                      <a:r>
                        <a:rPr lang="en-US" sz="1200" b="0" dirty="0" smtClean="0">
                          <a:solidFill>
                            <a:srgbClr val="000000"/>
                          </a:solidFill>
                          <a:latin typeface="+mn-lt"/>
                          <a:ea typeface="Times New Roman"/>
                          <a:cs typeface="Times New Roman"/>
                        </a:rPr>
                        <a:t>RI.1.2  DOK-2 </a:t>
                      </a:r>
                      <a:r>
                        <a:rPr lang="en-US" sz="1200" b="0" dirty="0" err="1" smtClean="0">
                          <a:solidFill>
                            <a:srgbClr val="000000"/>
                          </a:solidFill>
                          <a:latin typeface="+mn-lt"/>
                          <a:ea typeface="Times New Roman"/>
                          <a:cs typeface="Times New Roman"/>
                        </a:rPr>
                        <a:t>Ck</a:t>
                      </a:r>
                      <a:endParaRPr lang="en-US" sz="1200" b="0" dirty="0" smtClean="0">
                        <a:latin typeface="+mn-lt"/>
                        <a:ea typeface="Calibri"/>
                        <a:cs typeface="Times New Roman"/>
                      </a:endParaRPr>
                    </a:p>
                  </a:txBody>
                  <a:tcPr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A</a:t>
                      </a:r>
                      <a:endParaRPr lang="en-US" sz="1200" b="1" dirty="0">
                        <a:effectLst>
                          <a:outerShdw blurRad="38100" dist="38100" dir="2700000" algn="tl">
                            <a:srgbClr val="000000">
                              <a:alpha val="43137"/>
                            </a:srgbClr>
                          </a:outerShdw>
                        </a:effectLst>
                      </a:endParaRPr>
                    </a:p>
                  </a:txBody>
                  <a:tcPr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1</a:t>
                      </a:r>
                      <a:endParaRPr lang="en-US" sz="1200" b="1" dirty="0">
                        <a:effectLst>
                          <a:outerShdw blurRad="38100" dist="38100" dir="2700000" algn="tl">
                            <a:srgbClr val="000000">
                              <a:alpha val="43137"/>
                            </a:srgbClr>
                          </a:outerShdw>
                        </a:effectLst>
                      </a:endParaRPr>
                    </a:p>
                  </a:txBody>
                  <a:tcPr anchor="ctr">
                    <a:solidFill>
                      <a:schemeClr val="bg2"/>
                    </a:solidFill>
                  </a:tcPr>
                </a:tc>
              </a:tr>
              <a:tr h="32080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a:t>
                      </a:r>
                      <a:r>
                        <a:rPr lang="en-US" sz="1200" b="1" u="sng" baseline="0" dirty="0" smtClean="0">
                          <a:solidFill>
                            <a:schemeClr val="tx1"/>
                          </a:solidFill>
                          <a:effectLst>
                            <a:outerShdw blurRad="38100" dist="38100" dir="2700000" algn="tl">
                              <a:srgbClr val="000000">
                                <a:alpha val="43137"/>
                              </a:srgbClr>
                            </a:outerShdw>
                          </a:effectLst>
                          <a:latin typeface="+mn-lt"/>
                        </a:rPr>
                        <a:t> 13</a:t>
                      </a:r>
                      <a:r>
                        <a:rPr lang="en-US" sz="1200" b="1" u="none" baseline="0"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itchFamily="34" charset="0"/>
                        </a:rPr>
                        <a:t>How often does a dolphin come to the top of the water?</a:t>
                      </a:r>
                      <a:r>
                        <a:rPr lang="en-US" sz="1200" b="0" baseline="0" dirty="0" smtClean="0">
                          <a:latin typeface="+mn-lt"/>
                          <a:cs typeface="Helvetica" pitchFamily="34" charset="0"/>
                        </a:rPr>
                        <a:t>  </a:t>
                      </a:r>
                      <a:r>
                        <a:rPr kumimoji="0" lang="en-US" sz="1200" b="0" i="0" u="none" strike="noStrike" kern="1200" cap="none" spc="0" normalizeH="0" baseline="0" noProof="0" dirty="0" smtClean="0">
                          <a:ln>
                            <a:noFill/>
                          </a:ln>
                          <a:solidFill>
                            <a:srgbClr val="000000"/>
                          </a:solidFill>
                          <a:effectLst/>
                          <a:uLnTx/>
                          <a:uFillTx/>
                          <a:latin typeface="+mn-lt"/>
                          <a:ea typeface="Times New Roman"/>
                          <a:cs typeface="Times New Roman"/>
                        </a:rPr>
                        <a:t>RI.1.3  DOK-2 Cl</a:t>
                      </a:r>
                      <a:endParaRPr lang="en-US" sz="1200" b="0" dirty="0" smtClean="0">
                        <a:latin typeface="+mn-lt"/>
                        <a:cs typeface="Helvetica" pitchFamily="34" charset="0"/>
                      </a:endParaRPr>
                    </a:p>
                  </a:txBody>
                  <a:tcPr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B</a:t>
                      </a:r>
                      <a:endParaRPr lang="en-US" sz="1200" b="1" dirty="0">
                        <a:effectLst>
                          <a:outerShdw blurRad="38100" dist="38100" dir="2700000" algn="tl">
                            <a:srgbClr val="000000">
                              <a:alpha val="43137"/>
                            </a:srgbClr>
                          </a:outerShdw>
                        </a:effectLst>
                      </a:endParaRPr>
                    </a:p>
                  </a:txBody>
                  <a:tcPr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1</a:t>
                      </a:r>
                      <a:endParaRPr lang="en-US" sz="1200" b="1" dirty="0">
                        <a:effectLst>
                          <a:outerShdw blurRad="38100" dist="38100" dir="2700000" algn="tl">
                            <a:srgbClr val="000000">
                              <a:alpha val="43137"/>
                            </a:srgbClr>
                          </a:outerShdw>
                        </a:effectLst>
                      </a:endParaRPr>
                    </a:p>
                  </a:txBody>
                  <a:tcPr anchor="ctr">
                    <a:solidFill>
                      <a:schemeClr val="bg2"/>
                    </a:solidFill>
                  </a:tcPr>
                </a:tc>
              </a:tr>
              <a:tr h="32080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a:t>
                      </a:r>
                      <a:r>
                        <a:rPr lang="en-US" sz="1200" b="1" u="sng" baseline="0" dirty="0" smtClean="0">
                          <a:solidFill>
                            <a:schemeClr val="tx1"/>
                          </a:solidFill>
                          <a:effectLst>
                            <a:outerShdw blurRad="38100" dist="38100" dir="2700000" algn="tl">
                              <a:srgbClr val="000000">
                                <a:alpha val="43137"/>
                              </a:srgbClr>
                            </a:outerShdw>
                          </a:effectLst>
                          <a:latin typeface="+mn-lt"/>
                        </a:rPr>
                        <a:t> 14</a:t>
                      </a:r>
                      <a:r>
                        <a:rPr lang="en-US" sz="1200" b="1" u="none" baseline="0"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itchFamily="34" charset="0"/>
                        </a:rPr>
                        <a:t>How might a dolphin eat its food?</a:t>
                      </a:r>
                      <a:r>
                        <a:rPr lang="en-US" sz="1200" b="0" baseline="0" dirty="0" smtClean="0">
                          <a:latin typeface="+mn-lt"/>
                          <a:cs typeface="Helvetica" pitchFamily="34" charset="0"/>
                        </a:rPr>
                        <a:t>  </a:t>
                      </a:r>
                      <a:r>
                        <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rPr>
                        <a:t>RI.1.3  DOK-2 ANs</a:t>
                      </a:r>
                      <a:endParaRPr lang="en-US" sz="1200" b="0" dirty="0" smtClean="0">
                        <a:latin typeface="+mn-lt"/>
                        <a:cs typeface="Helvetica" pitchFamily="34" charset="0"/>
                      </a:endParaRPr>
                    </a:p>
                  </a:txBody>
                  <a:tcPr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A</a:t>
                      </a:r>
                      <a:endParaRPr lang="en-US" sz="1200" b="1" dirty="0">
                        <a:effectLst>
                          <a:outerShdw blurRad="38100" dist="38100" dir="2700000" algn="tl">
                            <a:srgbClr val="000000">
                              <a:alpha val="43137"/>
                            </a:srgbClr>
                          </a:outerShdw>
                        </a:effectLst>
                      </a:endParaRPr>
                    </a:p>
                  </a:txBody>
                  <a:tcPr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1</a:t>
                      </a:r>
                      <a:endParaRPr lang="en-US" sz="1200" b="1" dirty="0">
                        <a:effectLst>
                          <a:outerShdw blurRad="38100" dist="38100" dir="2700000" algn="tl">
                            <a:srgbClr val="000000">
                              <a:alpha val="43137"/>
                            </a:srgbClr>
                          </a:outerShdw>
                        </a:effectLst>
                      </a:endParaRPr>
                    </a:p>
                  </a:txBody>
                  <a:tcPr anchor="ctr">
                    <a:solidFill>
                      <a:schemeClr val="bg2"/>
                    </a:solidFill>
                  </a:tcPr>
                </a:tc>
              </a:tr>
              <a:tr h="34366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15</a:t>
                      </a:r>
                      <a:r>
                        <a:rPr lang="en-US" sz="1200" b="1" u="none" dirty="0" smtClean="0">
                          <a:solidFill>
                            <a:schemeClr val="tx1"/>
                          </a:solidFill>
                          <a:effectLst>
                            <a:outerShdw blurRad="38100" dist="38100" dir="2700000" algn="tl">
                              <a:srgbClr val="000000">
                                <a:alpha val="43137"/>
                              </a:srgbClr>
                            </a:outerShdw>
                          </a:effectLst>
                        </a:rPr>
                        <a:t>                                </a:t>
                      </a:r>
                      <a:r>
                        <a:rPr lang="en-US" sz="1200" b="1" u="none" dirty="0" smtClean="0">
                          <a:solidFill>
                            <a:schemeClr val="tx1"/>
                          </a:solidFill>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a:t>
                      </a:r>
                      <a:r>
                        <a:rPr lang="en-US" sz="1200" b="1" u="sng" baseline="0" dirty="0" smtClean="0">
                          <a:solidFill>
                            <a:schemeClr val="tx1"/>
                          </a:solidFill>
                          <a:effectLst>
                            <a:outerShdw blurRad="38100" dist="38100" dir="2700000" algn="tl">
                              <a:srgbClr val="000000">
                                <a:alpha val="43137"/>
                              </a:srgbClr>
                            </a:outerShdw>
                          </a:effectLst>
                        </a:rPr>
                        <a:t> Response</a:t>
                      </a:r>
                      <a:r>
                        <a:rPr lang="en-US" sz="1200" b="0" i="1" u="none" baseline="0" dirty="0" smtClean="0">
                          <a:solidFill>
                            <a:schemeClr val="tx1"/>
                          </a:solidFill>
                          <a:effectLst/>
                        </a:rPr>
                        <a:t>          </a:t>
                      </a:r>
                      <a:endParaRPr lang="en-US" sz="1200" b="0" i="1" u="none" dirty="0" smtClean="0">
                        <a:solidFill>
                          <a:schemeClr val="tx1"/>
                        </a:solidFill>
                        <a:effectLst/>
                      </a:endParaRPr>
                    </a:p>
                  </a:txBody>
                  <a:tcPr anchor="ctr">
                    <a:solidFill>
                      <a:schemeClr val="bg1">
                        <a:lumMod val="85000"/>
                      </a:schemeClr>
                    </a:solidFill>
                  </a:tcPr>
                </a:tc>
                <a:tc>
                  <a:txBody>
                    <a:bodyPr/>
                    <a:lstStyle/>
                    <a:p>
                      <a:pPr algn="ctr"/>
                      <a:r>
                        <a:rPr lang="en-US" sz="900" b="1" dirty="0" smtClean="0">
                          <a:solidFill>
                            <a:schemeClr val="tx1"/>
                          </a:solidFill>
                          <a:effectLst>
                            <a:outerShdw blurRad="38100" dist="38100" dir="2700000" algn="tl">
                              <a:srgbClr val="000000">
                                <a:alpha val="43137"/>
                              </a:srgbClr>
                            </a:outerShdw>
                          </a:effectLst>
                        </a:rPr>
                        <a:t>Toward RI.1.2</a:t>
                      </a:r>
                      <a:endParaRPr lang="en-US" sz="9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a:t>
                      </a:r>
                      <a:endParaRPr lang="en-US"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r>
              <a:tr h="32004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16</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 Response</a:t>
                      </a:r>
                    </a:p>
                  </a:txBody>
                  <a:tcPr anchor="ctr">
                    <a:solidFill>
                      <a:schemeClr val="bg2"/>
                    </a:solidFill>
                  </a:tcPr>
                </a:tc>
                <a:tc>
                  <a:txBody>
                    <a:bodyPr/>
                    <a:lstStyle/>
                    <a:p>
                      <a:pPr algn="ctr"/>
                      <a:r>
                        <a:rPr lang="en-US" sz="900" b="1" dirty="0" smtClean="0">
                          <a:solidFill>
                            <a:schemeClr val="tx1"/>
                          </a:solidFill>
                          <a:effectLst>
                            <a:outerShdw blurRad="38100" dist="38100" dir="2700000" algn="tl">
                              <a:srgbClr val="000000">
                                <a:alpha val="43137"/>
                              </a:srgbClr>
                            </a:outerShdw>
                          </a:effectLst>
                        </a:rPr>
                        <a:t>Toward RI.1.3</a:t>
                      </a:r>
                      <a:endParaRPr lang="en-US" sz="900" b="1" dirty="0">
                        <a:solidFill>
                          <a:schemeClr val="tx1"/>
                        </a:solidFill>
                        <a:effectLst>
                          <a:outerShdw blurRad="38100" dist="38100" dir="2700000" algn="tl">
                            <a:srgbClr val="000000">
                              <a:alpha val="43137"/>
                            </a:srgbClr>
                          </a:outerShdw>
                        </a:effectLst>
                      </a:endParaRPr>
                    </a:p>
                  </a:txBody>
                  <a:tcPr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a:t>
                      </a:r>
                      <a:endParaRPr lang="en-US" sz="1200" b="1" dirty="0">
                        <a:solidFill>
                          <a:schemeClr val="tx1"/>
                        </a:solidFill>
                        <a:effectLst>
                          <a:outerShdw blurRad="38100" dist="38100" dir="2700000" algn="tl">
                            <a:srgbClr val="000000">
                              <a:alpha val="43137"/>
                            </a:srgbClr>
                          </a:outerShdw>
                        </a:effectLst>
                      </a:endParaRPr>
                    </a:p>
                  </a:txBody>
                  <a:tcPr anchor="ctr">
                    <a:solidFill>
                      <a:schemeClr val="bg2"/>
                    </a:solidFill>
                  </a:tcPr>
                </a:tc>
              </a:tr>
              <a:tr h="29641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Write</a:t>
                      </a:r>
                      <a:r>
                        <a:rPr lang="en-US" sz="1200" b="1" u="sng" baseline="0" dirty="0" smtClean="0">
                          <a:solidFill>
                            <a:schemeClr val="tx1"/>
                          </a:solidFill>
                          <a:effectLst>
                            <a:outerShdw blurRad="38100" dist="38100" dir="2700000" algn="tl">
                              <a:srgbClr val="000000">
                                <a:alpha val="43137"/>
                              </a:srgbClr>
                            </a:outerShdw>
                          </a:effectLst>
                        </a:rPr>
                        <a:t> and Revise</a:t>
                      </a:r>
                      <a:endParaRPr lang="en-US" sz="1200" b="1" u="sng" dirty="0" smtClean="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r>
              <a:tr h="29641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17</a:t>
                      </a:r>
                      <a:r>
                        <a:rPr lang="en-US" sz="1200" b="1" u="none" dirty="0" smtClean="0">
                          <a:solidFill>
                            <a:schemeClr val="tx1"/>
                          </a:solidFill>
                          <a:effectLst>
                            <a:outerShdw blurRad="38100" dist="38100" dir="2700000" algn="tl">
                              <a:srgbClr val="000000">
                                <a:alpha val="43137"/>
                              </a:srgbClr>
                            </a:outerShdw>
                          </a:effectLst>
                        </a:rPr>
                        <a:t>                                  </a:t>
                      </a:r>
                      <a:r>
                        <a:rPr lang="en-US" sz="1200" b="1" u="sng" baseline="0" dirty="0" smtClean="0">
                          <a:solidFill>
                            <a:schemeClr val="tx1"/>
                          </a:solidFill>
                          <a:effectLst>
                            <a:outerShdw blurRad="38100" dist="38100" dir="2700000" algn="tl">
                              <a:srgbClr val="000000">
                                <a:alpha val="43137"/>
                              </a:srgbClr>
                            </a:outerShdw>
                          </a:effectLst>
                        </a:rPr>
                        <a:t>Brief Write Constructed Response</a:t>
                      </a:r>
                      <a:endParaRPr lang="en-US" sz="1200" b="1" u="sng" dirty="0" smtClean="0">
                        <a:solidFill>
                          <a:schemeClr val="tx1"/>
                        </a:solidFill>
                        <a:effectLst>
                          <a:outerShdw blurRad="38100" dist="38100" dir="2700000" algn="tl">
                            <a:srgbClr val="000000">
                              <a:alpha val="43137"/>
                            </a:srgbClr>
                          </a:outerShdw>
                        </a:effectLst>
                      </a:endParaRPr>
                    </a:p>
                  </a:txBody>
                  <a:tcPr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W.1a,b</a:t>
                      </a:r>
                      <a:endParaRPr lang="en-US" sz="1200" b="1" dirty="0">
                        <a:solidFill>
                          <a:schemeClr val="tx1"/>
                        </a:solidFill>
                        <a:effectLst>
                          <a:outerShdw blurRad="38100" dist="38100" dir="2700000" algn="tl">
                            <a:srgbClr val="000000">
                              <a:alpha val="43137"/>
                            </a:srgbClr>
                          </a:outerShdw>
                        </a:effectLst>
                      </a:endParaRPr>
                    </a:p>
                  </a:txBody>
                  <a:tcPr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anchor="ctr">
                    <a:solidFill>
                      <a:schemeClr val="bg2"/>
                    </a:solidFill>
                  </a:tcPr>
                </a:tc>
              </a:tr>
              <a:tr h="3048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18</a:t>
                      </a:r>
                      <a:r>
                        <a:rPr lang="en-US" sz="1200" b="1" u="none" baseline="0" dirty="0" smtClean="0">
                          <a:solidFill>
                            <a:schemeClr val="tx1"/>
                          </a:solidFill>
                          <a:effectLst>
                            <a:outerShdw blurRad="38100" dist="38100" dir="2700000" algn="tl">
                              <a:srgbClr val="000000">
                                <a:alpha val="43137"/>
                              </a:srgbClr>
                            </a:outerShdw>
                          </a:effectLst>
                        </a:rPr>
                        <a:t>  </a:t>
                      </a:r>
                      <a:r>
                        <a:rPr lang="en-US" sz="1200" b="0" u="none" baseline="0" dirty="0" smtClean="0">
                          <a:solidFill>
                            <a:schemeClr val="tx1"/>
                          </a:solidFill>
                          <a:effectLst/>
                        </a:rPr>
                        <a:t>Finish the paragraph to show the girl’s opinion.</a:t>
                      </a:r>
                      <a:endParaRPr lang="en-US" sz="1200" b="0" u="sng" dirty="0" smtClean="0">
                        <a:solidFill>
                          <a:schemeClr val="tx1"/>
                        </a:solidFill>
                        <a:effectLst/>
                        <a:latin typeface="+mn-lt"/>
                      </a:endParaRPr>
                    </a:p>
                  </a:txBody>
                  <a:tcPr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W.1c</a:t>
                      </a:r>
                      <a:endParaRPr lang="en-US"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r>
              <a:tr h="12116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19</a:t>
                      </a:r>
                      <a:r>
                        <a:rPr lang="en-US" sz="1200" b="0" u="none" dirty="0" smtClean="0">
                          <a:solidFill>
                            <a:schemeClr val="tx1"/>
                          </a:solidFill>
                          <a:effectLst/>
                        </a:rPr>
                        <a:t>  Which set of words makes a complete sentence? </a:t>
                      </a:r>
                      <a:r>
                        <a:rPr lang="en-US" sz="1200" b="0" dirty="0" smtClean="0"/>
                        <a:t>1</a:t>
                      </a:r>
                      <a:r>
                        <a:rPr lang="en-US" sz="1200" b="0" u="none" dirty="0" smtClean="0">
                          <a:solidFill>
                            <a:schemeClr val="tx1"/>
                          </a:solidFill>
                          <a:effectLst/>
                        </a:rPr>
                        <a:t>L.6</a:t>
                      </a:r>
                      <a:endParaRPr lang="en-US" sz="1200" b="0" u="sng" dirty="0" smtClean="0">
                        <a:solidFill>
                          <a:schemeClr val="tx1"/>
                        </a:solidFill>
                        <a:effectLst>
                          <a:outerShdw blurRad="38100" dist="38100" dir="2700000" algn="tl">
                            <a:srgbClr val="000000">
                              <a:alpha val="43137"/>
                            </a:srgbClr>
                          </a:outerShdw>
                        </a:effectLst>
                      </a:endParaRPr>
                    </a:p>
                  </a:txBody>
                  <a:tcPr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anchor="ctr">
                    <a:solidFill>
                      <a:schemeClr val="bg2"/>
                    </a:solidFill>
                  </a:tcPr>
                </a:tc>
              </a:tr>
              <a:tr h="15164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20</a:t>
                      </a:r>
                      <a:r>
                        <a:rPr lang="en-US" sz="1200" b="0" u="none" dirty="0" smtClean="0">
                          <a:solidFill>
                            <a:schemeClr val="tx1"/>
                          </a:solidFill>
                          <a:effectLst/>
                        </a:rPr>
                        <a:t>  Which sentence has a capital and a period? L.1.1a</a:t>
                      </a:r>
                      <a:endParaRPr lang="en-US" sz="1200" b="0" u="none" dirty="0" smtClean="0">
                        <a:latin typeface="+mn-lt"/>
                        <a:cs typeface="Helvetica" pitchFamily="34" charset="0"/>
                      </a:endParaRPr>
                    </a:p>
                  </a:txBody>
                  <a:tcPr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r>
            </a:tbl>
          </a:graphicData>
        </a:graphic>
      </p:graphicFrame>
    </p:spTree>
    <p:extLst>
      <p:ext uri="{BB962C8B-B14F-4D97-AF65-F5344CB8AC3E}">
        <p14:creationId xmlns:p14="http://schemas.microsoft.com/office/powerpoint/2010/main" val="3696325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2"/>
          </p:nvPr>
        </p:nvSpPr>
        <p:spPr>
          <a:xfrm>
            <a:off x="6880860" y="6780107"/>
            <a:ext cx="2240280" cy="389467"/>
          </a:xfrm>
        </p:spPr>
        <p:txBody>
          <a:bodyPr/>
          <a:lstStyle/>
          <a:p>
            <a:fld id="{D192E466-86B2-498F-86F8-110F8D9584F2}" type="slidenum">
              <a:rPr lang="en-US" smtClean="0"/>
              <a:pPr/>
              <a:t>16</a:t>
            </a:fld>
            <a:endParaRPr lang="en-US" dirty="0"/>
          </a:p>
        </p:txBody>
      </p:sp>
      <p:sp>
        <p:nvSpPr>
          <p:cNvPr id="22" name="Right Triangle 21"/>
          <p:cNvSpPr/>
          <p:nvPr/>
        </p:nvSpPr>
        <p:spPr>
          <a:xfrm rot="5400000" flipH="1">
            <a:off x="609600" y="7315200"/>
            <a:ext cx="1676400" cy="2895600"/>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ight Triangle 22"/>
          <p:cNvSpPr/>
          <p:nvPr/>
        </p:nvSpPr>
        <p:spPr>
          <a:xfrm rot="16200000" flipH="1">
            <a:off x="5143500" y="-647700"/>
            <a:ext cx="1524000" cy="2819400"/>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762000" y="1420504"/>
            <a:ext cx="5617274" cy="6254592"/>
            <a:chOff x="762000" y="1420504"/>
            <a:chExt cx="5617274" cy="6254592"/>
          </a:xfrm>
        </p:grpSpPr>
        <p:grpSp>
          <p:nvGrpSpPr>
            <p:cNvPr id="16" name="Group 15"/>
            <p:cNvGrpSpPr/>
            <p:nvPr/>
          </p:nvGrpSpPr>
          <p:grpSpPr>
            <a:xfrm>
              <a:off x="762000" y="1420504"/>
              <a:ext cx="5492088" cy="5867100"/>
              <a:chOff x="762000" y="53170"/>
              <a:chExt cx="5492088" cy="5867100"/>
            </a:xfrm>
          </p:grpSpPr>
          <p:sp>
            <p:nvSpPr>
              <p:cNvPr id="17" name="TextBox 16"/>
              <p:cNvSpPr txBox="1"/>
              <p:nvPr/>
            </p:nvSpPr>
            <p:spPr>
              <a:xfrm>
                <a:off x="767688" y="3360452"/>
                <a:ext cx="5486400" cy="2559818"/>
              </a:xfrm>
              <a:prstGeom prst="rect">
                <a:avLst/>
              </a:prstGeom>
              <a:noFill/>
              <a:ln>
                <a:noFill/>
              </a:ln>
            </p:spPr>
            <p:txBody>
              <a:bodyPr wrap="square" lIns="96661" tIns="48331" rIns="96661" bIns="48331" rtlCol="0">
                <a:spAutoFit/>
              </a:bodyPr>
              <a:lstStyle/>
              <a:p>
                <a:r>
                  <a:rPr lang="en-US" sz="3200" b="1" dirty="0" smtClean="0">
                    <a:effectLst>
                      <a:outerShdw blurRad="38100" dist="38100" dir="2700000" algn="tl">
                        <a:srgbClr val="000000">
                          <a:alpha val="43137"/>
                        </a:srgbClr>
                      </a:outerShdw>
                    </a:effectLst>
                  </a:rPr>
                  <a:t>Student Copy</a:t>
                </a:r>
              </a:p>
              <a:p>
                <a:r>
                  <a:rPr lang="en-US" sz="3200" b="1" dirty="0" smtClean="0">
                    <a:effectLst>
                      <a:outerShdw blurRad="38100" dist="38100" dir="2700000" algn="tl">
                        <a:srgbClr val="000000">
                          <a:alpha val="43137"/>
                        </a:srgbClr>
                      </a:outerShdw>
                    </a:effectLst>
                  </a:rPr>
                  <a:t>Pre-Assessment Quarter 1</a:t>
                </a:r>
              </a:p>
              <a:p>
                <a:endParaRPr lang="en-US" sz="3200" b="1" dirty="0">
                  <a:effectLst>
                    <a:outerShdw blurRad="38100" dist="38100" dir="2700000" algn="tl">
                      <a:srgbClr val="000000">
                        <a:alpha val="43137"/>
                      </a:srgbClr>
                    </a:outerShdw>
                  </a:effectLst>
                </a:endParaRPr>
              </a:p>
              <a:p>
                <a:r>
                  <a:rPr lang="en-US" sz="3200" b="1" dirty="0" smtClean="0">
                    <a:effectLst>
                      <a:outerShdw blurRad="38100" dist="38100" dir="2700000" algn="tl">
                        <a:srgbClr val="000000">
                          <a:alpha val="43137"/>
                        </a:srgbClr>
                      </a:outerShdw>
                    </a:effectLst>
                  </a:rPr>
                  <a:t>Name____________________</a:t>
                </a:r>
              </a:p>
              <a:p>
                <a:pPr algn="ctr"/>
                <a:endParaRPr lang="en-US" sz="3200" b="1" dirty="0" smtClean="0">
                  <a:effectLst>
                    <a:outerShdw blurRad="38100" dist="38100" dir="2700000" algn="tl">
                      <a:srgbClr val="000000">
                        <a:alpha val="43137"/>
                      </a:srgbClr>
                    </a:outerShdw>
                  </a:effectLst>
                </a:endParaRPr>
              </a:p>
            </p:txBody>
          </p:sp>
          <p:sp>
            <p:nvSpPr>
              <p:cNvPr id="19" name="Rectangle 18"/>
              <p:cNvSpPr/>
              <p:nvPr/>
            </p:nvSpPr>
            <p:spPr>
              <a:xfrm>
                <a:off x="762000" y="53170"/>
                <a:ext cx="1727652" cy="830997"/>
              </a:xfrm>
              <a:prstGeom prst="rect">
                <a:avLst/>
              </a:prstGeom>
            </p:spPr>
            <p:txBody>
              <a:bodyPr wrap="none">
                <a:spAutoFit/>
              </a:bodyPr>
              <a:lstStyle/>
              <a:p>
                <a:r>
                  <a:rPr lang="en-US" sz="4800" b="1" dirty="0" smtClean="0">
                    <a:effectLst>
                      <a:outerShdw blurRad="38100" dist="38100" dir="2700000" algn="tl">
                        <a:srgbClr val="000000">
                          <a:alpha val="43137"/>
                        </a:srgbClr>
                      </a:outerShdw>
                    </a:effectLst>
                  </a:rPr>
                  <a:t>Grade</a:t>
                </a:r>
                <a:endParaRPr lang="en-US" sz="4800" b="1" dirty="0">
                  <a:effectLst>
                    <a:outerShdw blurRad="38100" dist="38100" dir="2700000" algn="tl">
                      <a:srgbClr val="000000">
                        <a:alpha val="43137"/>
                      </a:srgbClr>
                    </a:outerShdw>
                  </a:effectLst>
                </a:endParaRPr>
              </a:p>
            </p:txBody>
          </p:sp>
        </p:grpSp>
        <p:sp>
          <p:nvSpPr>
            <p:cNvPr id="2" name="TextBox 1"/>
            <p:cNvSpPr txBox="1"/>
            <p:nvPr/>
          </p:nvSpPr>
          <p:spPr>
            <a:xfrm>
              <a:off x="789024" y="6705600"/>
              <a:ext cx="5590250" cy="969496"/>
            </a:xfrm>
            <a:prstGeom prst="rect">
              <a:avLst/>
            </a:prstGeom>
            <a:noFill/>
          </p:spPr>
          <p:txBody>
            <a:bodyPr wrap="square" rtlCol="0">
              <a:spAutoFit/>
            </a:bodyPr>
            <a:lstStyle/>
            <a:p>
              <a:r>
                <a:rPr lang="en-US" dirty="0" smtClean="0"/>
                <a:t>Directions:</a:t>
              </a:r>
            </a:p>
            <a:p>
              <a:r>
                <a:rPr lang="en-US" dirty="0" smtClean="0"/>
                <a:t>Read each story.</a:t>
              </a:r>
            </a:p>
            <a:p>
              <a:r>
                <a:rPr lang="en-US" dirty="0" smtClean="0"/>
                <a:t>Then answer the questions about the story.</a:t>
              </a:r>
              <a:endParaRPr lang="en-US" dirty="0"/>
            </a:p>
          </p:txBody>
        </p:sp>
      </p:grpSp>
      <p:grpSp>
        <p:nvGrpSpPr>
          <p:cNvPr id="14" name="Group 13"/>
          <p:cNvGrpSpPr/>
          <p:nvPr/>
        </p:nvGrpSpPr>
        <p:grpSpPr>
          <a:xfrm>
            <a:off x="789024" y="2327512"/>
            <a:ext cx="3168949" cy="2198699"/>
            <a:chOff x="3842164" y="220000"/>
            <a:chExt cx="3132273" cy="2411864"/>
          </a:xfrm>
        </p:grpSpPr>
        <p:grpSp>
          <p:nvGrpSpPr>
            <p:cNvPr id="15" name="Group 14"/>
            <p:cNvGrpSpPr/>
            <p:nvPr/>
          </p:nvGrpSpPr>
          <p:grpSpPr>
            <a:xfrm>
              <a:off x="3938156" y="491164"/>
              <a:ext cx="3036281" cy="2140700"/>
              <a:chOff x="3513083" y="49290"/>
              <a:chExt cx="3623568" cy="2568001"/>
            </a:xfrm>
          </p:grpSpPr>
          <p:grpSp>
            <p:nvGrpSpPr>
              <p:cNvPr id="20" name="Group 19"/>
              <p:cNvGrpSpPr/>
              <p:nvPr/>
            </p:nvGrpSpPr>
            <p:grpSpPr>
              <a:xfrm>
                <a:off x="3513083" y="49290"/>
                <a:ext cx="3623568" cy="2538281"/>
                <a:chOff x="3754558" y="731036"/>
                <a:chExt cx="3445410" cy="2329487"/>
              </a:xfrm>
            </p:grpSpPr>
            <p:sp>
              <p:nvSpPr>
                <p:cNvPr id="29" name="Parallelogram 28"/>
                <p:cNvSpPr/>
                <p:nvPr/>
              </p:nvSpPr>
              <p:spPr>
                <a:xfrm rot="527859" flipH="1">
                  <a:off x="3754558" y="853322"/>
                  <a:ext cx="3445410" cy="2207201"/>
                </a:xfrm>
                <a:prstGeom prst="parallelogram">
                  <a:avLst/>
                </a:prstGeo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sp>
              <p:nvSpPr>
                <p:cNvPr id="30" name="Parallelogram 29"/>
                <p:cNvSpPr/>
                <p:nvPr/>
              </p:nvSpPr>
              <p:spPr>
                <a:xfrm>
                  <a:off x="4260432" y="731036"/>
                  <a:ext cx="2467607" cy="2028026"/>
                </a:xfrm>
                <a:prstGeom prst="parallelogram">
                  <a:avLst/>
                </a:prstGeom>
                <a:solidFill>
                  <a:srgbClr val="BA8CDC"/>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grpSp>
          <p:pic>
            <p:nvPicPr>
              <p:cNvPr id="21" name="Picture 2" descr="http://images-partners-tbn.google.com/images?q=tbn:ANd9GcSDUr2vK4W2TDygHktobuceelfcUzesZB8Q9EYo-dpZi4Qo6Z3Wvq_kS_tVIA:http://moodle.kingsley.k12.mi.us/pluginfile.php/3143/course/section/1521/FirstGrade.gif">
                <a:hlinkClick r:id="rId3"/>
              </p:cNvPr>
              <p:cNvPicPr>
                <a:picLocks noChangeAspect="1" noChangeArrowheads="1"/>
              </p:cNvPicPr>
              <p:nvPr/>
            </p:nvPicPr>
            <p:blipFill>
              <a:blip r:embed="rId4" cstate="print"/>
              <a:srcRect/>
              <a:stretch>
                <a:fillRect/>
              </a:stretch>
            </p:blipFill>
            <p:spPr bwMode="auto">
              <a:xfrm>
                <a:off x="5334000" y="1603832"/>
                <a:ext cx="1142999" cy="1013459"/>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24" name="Picture 6" descr="reading"/>
              <p:cNvPicPr>
                <a:picLocks noChangeAspect="1" noChangeArrowheads="1"/>
              </p:cNvPicPr>
              <p:nvPr/>
            </p:nvPicPr>
            <p:blipFill>
              <a:blip r:embed="rId5" cstate="print"/>
              <a:srcRect/>
              <a:stretch>
                <a:fillRect/>
              </a:stretch>
            </p:blipFill>
            <p:spPr bwMode="auto">
              <a:xfrm>
                <a:off x="4501916" y="310200"/>
                <a:ext cx="1820973" cy="1596665"/>
              </a:xfrm>
              <a:prstGeom prst="rect">
                <a:avLst/>
              </a:prstGeom>
              <a:noFill/>
            </p:spPr>
          </p:pic>
        </p:grpSp>
        <p:sp>
          <p:nvSpPr>
            <p:cNvPr id="18" name="Rectangle 17"/>
            <p:cNvSpPr/>
            <p:nvPr/>
          </p:nvSpPr>
          <p:spPr>
            <a:xfrm>
              <a:off x="3842164" y="220000"/>
              <a:ext cx="1143000" cy="923330"/>
            </a:xfrm>
            <a:prstGeom prst="rect">
              <a:avLst/>
            </a:prstGeom>
            <a:solidFill>
              <a:srgbClr val="81C9FF"/>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cap="none" spc="0" dirty="0" smtClean="0">
                  <a:ln w="11430"/>
                  <a:effectLst>
                    <a:outerShdw blurRad="80000" dist="40000" dir="5040000" algn="tl">
                      <a:srgbClr val="000000">
                        <a:alpha val="30000"/>
                      </a:srgbClr>
                    </a:outerShdw>
                  </a:effectLst>
                </a:rPr>
                <a:t>1</a:t>
              </a:r>
              <a:r>
                <a:rPr lang="en-US" sz="5400" b="1" cap="none" spc="0" baseline="30000" dirty="0" smtClean="0">
                  <a:ln w="11430"/>
                  <a:effectLst>
                    <a:outerShdw blurRad="80000" dist="40000" dir="5040000" algn="tl">
                      <a:srgbClr val="000000">
                        <a:alpha val="30000"/>
                      </a:srgbClr>
                    </a:outerShdw>
                  </a:effectLst>
                </a:rPr>
                <a:t>st</a:t>
              </a:r>
              <a:endParaRPr lang="en-US" sz="5400" b="1" cap="none" spc="0" dirty="0" smtClean="0">
                <a:ln w="11430"/>
                <a:effectLst>
                  <a:outerShdw blurRad="80000" dist="40000" dir="5040000" algn="tl">
                    <a:srgbClr val="000000">
                      <a:alpha val="30000"/>
                    </a:srgbClr>
                  </a:outerShdw>
                </a:effectLst>
              </a:endParaRPr>
            </a:p>
          </p:txBody>
        </p:sp>
      </p:grpSp>
    </p:spTree>
    <p:extLst>
      <p:ext uri="{BB962C8B-B14F-4D97-AF65-F5344CB8AC3E}">
        <p14:creationId xmlns:p14="http://schemas.microsoft.com/office/powerpoint/2010/main" val="22167900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grpSp>
        <p:nvGrpSpPr>
          <p:cNvPr id="3" name="Group 2"/>
          <p:cNvGrpSpPr/>
          <p:nvPr/>
        </p:nvGrpSpPr>
        <p:grpSpPr>
          <a:xfrm>
            <a:off x="685800" y="380999"/>
            <a:ext cx="6172200" cy="8656080"/>
            <a:chOff x="685800" y="380999"/>
            <a:chExt cx="6172200" cy="8656080"/>
          </a:xfrm>
        </p:grpSpPr>
        <p:sp>
          <p:nvSpPr>
            <p:cNvPr id="7" name="Rectangle 6"/>
            <p:cNvSpPr/>
            <p:nvPr/>
          </p:nvSpPr>
          <p:spPr>
            <a:xfrm>
              <a:off x="685800" y="2286000"/>
              <a:ext cx="6172200" cy="6751079"/>
            </a:xfrm>
            <a:prstGeom prst="rect">
              <a:avLst/>
            </a:prstGeom>
          </p:spPr>
          <p:txBody>
            <a:bodyPr wrap="square">
              <a:spAutoFit/>
            </a:bodyPr>
            <a:lstStyle/>
            <a:p>
              <a:pPr algn="ctr"/>
              <a:endParaRPr lang="en-US" sz="1800" dirty="0"/>
            </a:p>
            <a:p>
              <a:r>
                <a:rPr lang="en-US" sz="1800" b="1" dirty="0"/>
                <a:t> </a:t>
              </a:r>
              <a:r>
                <a:rPr lang="en-US" sz="1800" b="1" dirty="0" smtClean="0"/>
                <a:t>                                 </a:t>
              </a:r>
              <a:r>
                <a:rPr lang="en-US" sz="2000" b="1" u="sng" dirty="0" smtClean="0"/>
                <a:t>The New Kid in Town</a:t>
              </a:r>
            </a:p>
            <a:p>
              <a:pPr algn="ctr"/>
              <a:r>
                <a:rPr lang="en-US" sz="1200" i="1" dirty="0" smtClean="0"/>
                <a:t>Readworks.org 2013</a:t>
              </a:r>
            </a:p>
            <a:p>
              <a:pPr algn="ctr"/>
              <a:endParaRPr lang="en-US" sz="800" b="1" dirty="0"/>
            </a:p>
            <a:p>
              <a:pPr marL="579438"/>
              <a:r>
                <a:rPr lang="en-US" sz="1800" b="1" dirty="0" smtClean="0"/>
                <a:t>1</a:t>
              </a:r>
            </a:p>
            <a:p>
              <a:pPr marL="579438"/>
              <a:r>
                <a:rPr lang="en-US" sz="1800" dirty="0" smtClean="0"/>
                <a:t>Dylan </a:t>
              </a:r>
              <a:r>
                <a:rPr lang="en-US" sz="1800" dirty="0"/>
                <a:t>was the new kid in class. </a:t>
              </a:r>
            </a:p>
            <a:p>
              <a:pPr marL="579438"/>
              <a:r>
                <a:rPr lang="en-US" sz="1800" dirty="0" smtClean="0"/>
                <a:t>He </a:t>
              </a:r>
              <a:r>
                <a:rPr lang="en-US" sz="1800" dirty="0"/>
                <a:t>had </a:t>
              </a:r>
              <a:r>
                <a:rPr lang="en-US" sz="1800" dirty="0" smtClean="0"/>
                <a:t> moved </a:t>
              </a:r>
              <a:r>
                <a:rPr lang="en-US" sz="1800" dirty="0"/>
                <a:t>to the city from a small town. </a:t>
              </a:r>
              <a:endParaRPr lang="en-US" sz="1800" dirty="0" smtClean="0"/>
            </a:p>
            <a:p>
              <a:pPr marL="579438"/>
              <a:endParaRPr lang="en-US" sz="800" dirty="0"/>
            </a:p>
            <a:p>
              <a:pPr marL="579438"/>
              <a:r>
                <a:rPr lang="en-US" sz="1800" b="1" dirty="0" smtClean="0"/>
                <a:t>2</a:t>
              </a:r>
            </a:p>
            <a:p>
              <a:pPr marL="579438"/>
              <a:r>
                <a:rPr lang="en-US" sz="1800" dirty="0" smtClean="0"/>
                <a:t>Dylan </a:t>
              </a:r>
              <a:r>
                <a:rPr lang="en-US" sz="1800" dirty="0"/>
                <a:t>sat </a:t>
              </a:r>
              <a:r>
                <a:rPr lang="en-US" sz="1800" dirty="0" smtClean="0"/>
                <a:t> with </a:t>
              </a:r>
              <a:r>
                <a:rPr lang="en-US" sz="1800" dirty="0"/>
                <a:t>Kamil and James at lunch. </a:t>
              </a:r>
              <a:endParaRPr lang="en-US" sz="1800" dirty="0" smtClean="0"/>
            </a:p>
            <a:p>
              <a:pPr marL="579438"/>
              <a:endParaRPr lang="en-US" sz="800" dirty="0" smtClean="0"/>
            </a:p>
            <a:p>
              <a:pPr marL="579438"/>
              <a:r>
                <a:rPr lang="en-US" sz="1800" b="1" dirty="0"/>
                <a:t>3</a:t>
              </a:r>
            </a:p>
            <a:p>
              <a:pPr marL="579438"/>
              <a:r>
                <a:rPr lang="en-US" sz="1800" dirty="0"/>
                <a:t>“This school is different. It is big,” Dylan </a:t>
              </a:r>
            </a:p>
            <a:p>
              <a:pPr marL="579438"/>
              <a:r>
                <a:rPr lang="en-US" sz="1800" dirty="0"/>
                <a:t>said. “There are so many kids here. My old </a:t>
              </a:r>
            </a:p>
            <a:p>
              <a:pPr marL="579438"/>
              <a:r>
                <a:rPr lang="en-US" sz="1800" dirty="0"/>
                <a:t>school was small. It had only 50 kids.” </a:t>
              </a:r>
              <a:endParaRPr lang="en-US" sz="1800" dirty="0" smtClean="0"/>
            </a:p>
            <a:p>
              <a:pPr marL="579438"/>
              <a:endParaRPr lang="en-US" sz="800" dirty="0" smtClean="0"/>
            </a:p>
            <a:p>
              <a:pPr marL="579438"/>
              <a:r>
                <a:rPr lang="en-US" sz="1800" b="1" dirty="0"/>
                <a:t>4</a:t>
              </a:r>
            </a:p>
            <a:p>
              <a:pPr marL="579438"/>
              <a:r>
                <a:rPr lang="en-US" sz="1800" dirty="0"/>
                <a:t>“There are 500 kids here. </a:t>
              </a:r>
              <a:r>
                <a:rPr lang="en-US" sz="1800" dirty="0" smtClean="0"/>
                <a:t>That is</a:t>
              </a:r>
              <a:r>
                <a:rPr lang="en-US" sz="1800" dirty="0"/>
                <a:t> </a:t>
              </a:r>
              <a:r>
                <a:rPr lang="en-US" sz="1800" dirty="0" smtClean="0"/>
                <a:t>different</a:t>
              </a:r>
              <a:r>
                <a:rPr lang="en-US" sz="1800" dirty="0"/>
                <a:t>,” Kamil said. </a:t>
              </a:r>
              <a:endParaRPr lang="en-US" sz="1800" dirty="0" smtClean="0"/>
            </a:p>
            <a:p>
              <a:pPr marL="579438"/>
              <a:endParaRPr lang="en-US" sz="800" dirty="0" smtClean="0"/>
            </a:p>
            <a:p>
              <a:pPr marL="579438"/>
              <a:r>
                <a:rPr lang="en-US" sz="1800" b="1" dirty="0"/>
                <a:t>5</a:t>
              </a:r>
            </a:p>
            <a:p>
              <a:pPr marL="579438"/>
              <a:r>
                <a:rPr lang="en-US" sz="1800" dirty="0"/>
                <a:t>“I had friends there,” said Dylan. </a:t>
              </a:r>
            </a:p>
            <a:p>
              <a:pPr marL="579438"/>
              <a:r>
                <a:rPr lang="en-US" sz="1800" dirty="0"/>
                <a:t>“Now you have friends here,” said James. </a:t>
              </a:r>
            </a:p>
            <a:p>
              <a:pPr marL="579438"/>
              <a:r>
                <a:rPr lang="en-US" sz="1800" dirty="0"/>
                <a:t>“That part is the same!</a:t>
              </a:r>
            </a:p>
            <a:p>
              <a:pPr marL="579438"/>
              <a:r>
                <a:rPr lang="en-US" sz="1800" dirty="0" smtClean="0"/>
                <a:t> </a:t>
              </a:r>
              <a:r>
                <a:rPr lang="en-US" sz="1800" dirty="0"/>
                <a:t/>
              </a:r>
              <a:br>
                <a:rPr lang="en-US" sz="1800" dirty="0"/>
              </a:br>
              <a:endParaRPr lang="en-US" sz="1800" dirty="0"/>
            </a:p>
            <a:p>
              <a:pPr>
                <a:lnSpc>
                  <a:spcPct val="115000"/>
                </a:lnSpc>
              </a:pPr>
              <a:r>
                <a:rPr lang="en-US" sz="1800" i="1" dirty="0">
                  <a:ea typeface="Times New Roman"/>
                  <a:cs typeface="BookAntiqua-Italic"/>
                </a:rPr>
                <a:t> </a:t>
              </a:r>
              <a:endParaRPr lang="en-US" sz="1800" dirty="0">
                <a:ea typeface="Times New Roman"/>
                <a:cs typeface="Times New Roman"/>
              </a:endParaRPr>
            </a:p>
          </p:txBody>
        </p:sp>
        <p:pic>
          <p:nvPicPr>
            <p:cNvPr id="1025" name="Picture 1"/>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905000" y="380999"/>
              <a:ext cx="3200400" cy="21374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 name="TextBox 1"/>
          <p:cNvSpPr txBox="1"/>
          <p:nvPr/>
        </p:nvSpPr>
        <p:spPr>
          <a:xfrm>
            <a:off x="5410200" y="380999"/>
            <a:ext cx="1554480" cy="707886"/>
          </a:xfrm>
          <a:prstGeom prst="rect">
            <a:avLst/>
          </a:prstGeom>
          <a:noFill/>
        </p:spPr>
        <p:txBody>
          <a:bodyPr wrap="square" rtlCol="0">
            <a:spAutoFit/>
          </a:bodyPr>
          <a:lstStyle/>
          <a:p>
            <a:r>
              <a:rPr lang="en-US" sz="800" dirty="0"/>
              <a:t>Grade Equivalent 0.8</a:t>
            </a:r>
          </a:p>
          <a:p>
            <a:r>
              <a:rPr lang="en-US" sz="800" dirty="0"/>
              <a:t>Lexile Measure 480L</a:t>
            </a:r>
          </a:p>
          <a:p>
            <a:r>
              <a:rPr lang="en-US" sz="800" dirty="0"/>
              <a:t>Mean Sentence Length 8.70</a:t>
            </a:r>
          </a:p>
          <a:p>
            <a:r>
              <a:rPr lang="en-US" sz="800" dirty="0"/>
              <a:t>Mean Log Word Frequency 3.76</a:t>
            </a:r>
          </a:p>
          <a:p>
            <a:r>
              <a:rPr lang="en-US" sz="800" dirty="0"/>
              <a:t>Word Count 87</a:t>
            </a:r>
          </a:p>
        </p:txBody>
      </p:sp>
    </p:spTree>
    <p:extLst>
      <p:ext uri="{BB962C8B-B14F-4D97-AF65-F5344CB8AC3E}">
        <p14:creationId xmlns:p14="http://schemas.microsoft.com/office/powerpoint/2010/main" val="22815378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sldNum" sz="quarter" idx="4294967295"/>
          </p:nvPr>
        </p:nvSpPr>
        <p:spPr>
          <a:xfrm>
            <a:off x="6172200" y="8946444"/>
            <a:ext cx="792481" cy="287163"/>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300">
                <a:solidFill>
                  <a:srgbClr val="888888"/>
                </a:solidFill>
              </a:rPr>
              <a:t>18</a:t>
            </a:fld>
            <a:endParaRPr sz="1300">
              <a:solidFill>
                <a:srgbClr val="888888"/>
              </a:solidFill>
            </a:endParaRPr>
          </a:p>
        </p:txBody>
      </p:sp>
      <p:sp>
        <p:nvSpPr>
          <p:cNvPr id="72" name="Shape 72"/>
          <p:cNvSpPr/>
          <p:nvPr/>
        </p:nvSpPr>
        <p:spPr>
          <a:xfrm>
            <a:off x="538389" y="4419600"/>
            <a:ext cx="6319611" cy="0"/>
          </a:xfrm>
          <a:prstGeom prst="line">
            <a:avLst/>
          </a:prstGeom>
          <a:ln w="3175">
            <a:solidFill>
              <a:srgbClr val="4A7EBB"/>
            </a:solidFill>
            <a:prstDash val="lgDashDotDot"/>
          </a:ln>
        </p:spPr>
        <p:txBody>
          <a:bodyPr lIns="0" tIns="0" rIns="0" bIns="0"/>
          <a:lstStyle/>
          <a:p>
            <a:pPr lvl="0" defTabSz="457200">
              <a:defRPr sz="1200">
                <a:latin typeface="+mn-lt"/>
                <a:ea typeface="+mn-ea"/>
                <a:cs typeface="+mn-cs"/>
                <a:sym typeface="Helvetica"/>
              </a:defRPr>
            </a:pPr>
            <a:endParaRPr/>
          </a:p>
        </p:txBody>
      </p:sp>
      <p:sp>
        <p:nvSpPr>
          <p:cNvPr id="77" name="Shape 77"/>
          <p:cNvSpPr/>
          <p:nvPr/>
        </p:nvSpPr>
        <p:spPr>
          <a:xfrm>
            <a:off x="762000" y="760307"/>
            <a:ext cx="6185295" cy="262137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8331" tIns="48331" rIns="48331" bIns="48331" numCol="1" anchor="t">
            <a:spAutoFit/>
          </a:bodyPr>
          <a:lstStyle/>
          <a:p>
            <a:pPr lvl="0">
              <a:defRPr sz="1800"/>
            </a:pPr>
            <a:r>
              <a:rPr lang="en-US" sz="1700" b="1" dirty="0" smtClean="0">
                <a:latin typeface="Helvetica" panose="020B0604020202020204" pitchFamily="34" charset="0"/>
                <a:cs typeface="Helvetica" panose="020B0604020202020204" pitchFamily="34" charset="0"/>
                <a:sym typeface="Helvetica"/>
              </a:rPr>
              <a:t>1. Where did Dylan move from</a:t>
            </a:r>
            <a:r>
              <a:rPr sz="1700" b="1" dirty="0" smtClean="0">
                <a:latin typeface="Helvetica" panose="020B0604020202020204" pitchFamily="34" charset="0"/>
                <a:cs typeface="Helvetica" panose="020B0604020202020204" pitchFamily="34" charset="0"/>
                <a:sym typeface="Helvetica"/>
              </a:rPr>
              <a:t>? </a:t>
            </a:r>
            <a:r>
              <a:rPr lang="en-US" sz="1700" b="1" dirty="0" smtClean="0">
                <a:latin typeface="Helvetica" panose="020B0604020202020204" pitchFamily="34" charset="0"/>
                <a:cs typeface="Helvetica" panose="020B0604020202020204" pitchFamily="34" charset="0"/>
                <a:sym typeface="Helvetica"/>
              </a:rPr>
              <a:t> </a:t>
            </a:r>
          </a:p>
          <a:p>
            <a:pPr lvl="0">
              <a:defRPr sz="1800"/>
            </a:pPr>
            <a:r>
              <a:rPr lang="en-US" sz="1700" b="1" i="1" dirty="0" smtClean="0">
                <a:latin typeface="Helvetica" panose="020B0604020202020204" pitchFamily="34" charset="0"/>
                <a:cs typeface="Helvetica" panose="020B0604020202020204" pitchFamily="34" charset="0"/>
                <a:sym typeface="Helvetica"/>
              </a:rPr>
              <a:t>     </a:t>
            </a:r>
          </a:p>
          <a:p>
            <a:pPr lvl="0">
              <a:defRPr sz="1800"/>
            </a:pPr>
            <a:r>
              <a:rPr b="1" dirty="0" smtClean="0">
                <a:solidFill>
                  <a:srgbClr val="C00000"/>
                </a:solidFill>
                <a:latin typeface="Helvetica" panose="020B0604020202020204" pitchFamily="34" charset="0"/>
                <a:cs typeface="Helvetica" panose="020B0604020202020204" pitchFamily="34" charset="0"/>
                <a:sym typeface="Helvetica"/>
              </a:rPr>
              <a:t>     </a:t>
            </a:r>
            <a:endParaRPr b="1" dirty="0">
              <a:latin typeface="Helvetica" panose="020B0604020202020204" pitchFamily="34" charset="0"/>
              <a:cs typeface="Helvetica" panose="020B0604020202020204" pitchFamily="34" charset="0"/>
              <a:sym typeface="Helvetica"/>
            </a:endParaRPr>
          </a:p>
          <a:p>
            <a:pPr marL="520486" lvl="0" indent="-288731">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a big city</a:t>
            </a:r>
          </a:p>
          <a:p>
            <a:pPr marL="520486" lvl="0" indent="-288731">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520486" lvl="0" indent="-288731">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a small town</a:t>
            </a:r>
          </a:p>
          <a:p>
            <a:pPr marL="520486" lvl="0" indent="-288731">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520486" lvl="0" indent="-288731">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a big house</a:t>
            </a:r>
          </a:p>
          <a:p>
            <a:pPr marL="520486" lvl="0" indent="-288731">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520486" lvl="0" indent="-288731">
              <a:buSzPct val="100000"/>
              <a:buFont typeface="Helvetica"/>
              <a:buAutoNum type="alphaUcPeriod"/>
              <a:defRPr sz="1800"/>
            </a:pPr>
            <a:endParaRPr sz="1600" dirty="0">
              <a:latin typeface="Helvetica" panose="020B0604020202020204" pitchFamily="34" charset="0"/>
              <a:cs typeface="Helvetica" panose="020B0604020202020204" pitchFamily="34" charset="0"/>
              <a:sym typeface="Helvetica"/>
            </a:endParaRPr>
          </a:p>
        </p:txBody>
      </p:sp>
      <p:sp>
        <p:nvSpPr>
          <p:cNvPr id="78" name="Shape 78"/>
          <p:cNvSpPr/>
          <p:nvPr/>
        </p:nvSpPr>
        <p:spPr>
          <a:xfrm>
            <a:off x="762002" y="1610584"/>
            <a:ext cx="25892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p>
        </p:txBody>
      </p:sp>
      <p:sp>
        <p:nvSpPr>
          <p:cNvPr id="79" name="Shape 79"/>
          <p:cNvSpPr/>
          <p:nvPr/>
        </p:nvSpPr>
        <p:spPr>
          <a:xfrm>
            <a:off x="763032" y="2118779"/>
            <a:ext cx="25892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p>
        </p:txBody>
      </p:sp>
      <p:sp>
        <p:nvSpPr>
          <p:cNvPr id="81" name="Shape 81"/>
          <p:cNvSpPr/>
          <p:nvPr/>
        </p:nvSpPr>
        <p:spPr>
          <a:xfrm>
            <a:off x="762000" y="2573692"/>
            <a:ext cx="25892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p>
        </p:txBody>
      </p:sp>
      <p:sp>
        <p:nvSpPr>
          <p:cNvPr id="17" name="Shape 87"/>
          <p:cNvSpPr/>
          <p:nvPr/>
        </p:nvSpPr>
        <p:spPr>
          <a:xfrm>
            <a:off x="701419" y="4864372"/>
            <a:ext cx="6232781" cy="2621374"/>
          </a:xfrm>
          <a:prstGeom prst="rect">
            <a:avLst/>
          </a:prstGeom>
          <a:ln w="12700">
            <a:miter lim="400000"/>
          </a:ln>
          <a:extLst>
            <a:ext uri="{C572A759-6A51-4108-AA02-DFA0A04FC94B}">
              <ma14:wrappingTextBoxFlag xmlns:ma14="http://schemas.microsoft.com/office/mac/drawingml/2011/main" xmlns="" val="1"/>
            </a:ext>
          </a:extLst>
        </p:spPr>
        <p:txBody>
          <a:bodyPr wrap="square" lIns="48331" tIns="48331" rIns="48331" bIns="48331">
            <a:spAutoFit/>
          </a:bodyPr>
          <a:lstStyle/>
          <a:p>
            <a:pPr marL="57150" lvl="0" indent="-57150">
              <a:buAutoNum type="arabicPeriod" startAt="2"/>
              <a:defRPr sz="1800"/>
            </a:pPr>
            <a:r>
              <a:rPr lang="en-US" sz="1700" b="1" dirty="0" smtClean="0">
                <a:latin typeface="Helvetica" panose="020B0604020202020204" pitchFamily="34" charset="0"/>
                <a:cs typeface="Helvetica" panose="020B0604020202020204" pitchFamily="34" charset="0"/>
                <a:sym typeface="Helvetica"/>
              </a:rPr>
              <a:t>How is Dylan’s new school </a:t>
            </a:r>
            <a:r>
              <a:rPr lang="en-US" sz="1700" b="1" u="sng" dirty="0" smtClean="0">
                <a:latin typeface="Helvetica" panose="020B0604020202020204" pitchFamily="34" charset="0"/>
                <a:cs typeface="Helvetica" panose="020B0604020202020204" pitchFamily="34" charset="0"/>
                <a:sym typeface="Helvetica"/>
              </a:rPr>
              <a:t>most</a:t>
            </a:r>
            <a:r>
              <a:rPr lang="en-US" sz="1700" b="1" dirty="0" smtClean="0">
                <a:latin typeface="Helvetica" panose="020B0604020202020204" pitchFamily="34" charset="0"/>
                <a:cs typeface="Helvetica" panose="020B0604020202020204" pitchFamily="34" charset="0"/>
                <a:sym typeface="Helvetica"/>
              </a:rPr>
              <a:t> different from his old school</a:t>
            </a:r>
            <a:r>
              <a:rPr sz="1700" b="1" dirty="0" smtClean="0">
                <a:latin typeface="Helvetica" panose="020B0604020202020204" pitchFamily="34" charset="0"/>
                <a:cs typeface="Helvetica" panose="020B0604020202020204" pitchFamily="34" charset="0"/>
                <a:sym typeface="Helvetica"/>
              </a:rPr>
              <a:t>? </a:t>
            </a:r>
            <a:endParaRPr sz="1200" i="1" dirty="0">
              <a:latin typeface="Helvetica" panose="020B0604020202020204" pitchFamily="34" charset="0"/>
              <a:cs typeface="Helvetica" panose="020B0604020202020204" pitchFamily="34" charset="0"/>
              <a:sym typeface="Helvetica"/>
            </a:endParaRPr>
          </a:p>
          <a:p>
            <a:pPr marL="342868" lvl="0" indent="-342868">
              <a:buSzPct val="100000"/>
              <a:buFont typeface="Helvetica"/>
              <a:buAutoNum type="arabicPeriod"/>
              <a:defRPr sz="1800"/>
            </a:pPr>
            <a:endParaRPr dirty="0">
              <a:latin typeface="Helvetica" panose="020B0604020202020204" pitchFamily="34" charset="0"/>
              <a:cs typeface="Helvetica" panose="020B0604020202020204" pitchFamily="34" charset="0"/>
              <a:sym typeface="Helvetica"/>
            </a:endParaRPr>
          </a:p>
          <a:p>
            <a:pPr marL="919112" lvl="0"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The new school is in a city.</a:t>
            </a:r>
          </a:p>
          <a:p>
            <a:pPr marL="919112" lvl="0" indent="-342900">
              <a:buSzPct val="100000"/>
              <a:buFont typeface="+mj-lt"/>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919112" lvl="0"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The new school has more kids than the old school.</a:t>
            </a:r>
          </a:p>
          <a:p>
            <a:pPr marL="919112" lvl="0" indent="-342900">
              <a:buSzPct val="100000"/>
              <a:buFont typeface="+mj-lt"/>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19112" lvl="0"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It is far away from his old school.</a:t>
            </a:r>
          </a:p>
          <a:p>
            <a:pPr marL="864943" lvl="0" indent="-288731">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576212" lvl="0">
              <a:buSzPct val="100000"/>
              <a:defRPr sz="1800"/>
            </a:pPr>
            <a:endParaRPr sz="1600" dirty="0">
              <a:latin typeface="Helvetica" panose="020B0604020202020204" pitchFamily="34" charset="0"/>
              <a:cs typeface="Helvetica" panose="020B0604020202020204" pitchFamily="34" charset="0"/>
              <a:sym typeface="Helvetica"/>
            </a:endParaRPr>
          </a:p>
        </p:txBody>
      </p:sp>
      <p:sp>
        <p:nvSpPr>
          <p:cNvPr id="18" name="Shape 89"/>
          <p:cNvSpPr/>
          <p:nvPr/>
        </p:nvSpPr>
        <p:spPr>
          <a:xfrm>
            <a:off x="941237" y="5763138"/>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9" name="Shape 90"/>
          <p:cNvSpPr/>
          <p:nvPr/>
        </p:nvSpPr>
        <p:spPr>
          <a:xfrm>
            <a:off x="941237" y="6214233"/>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20" name="Shape 91"/>
          <p:cNvSpPr/>
          <p:nvPr/>
        </p:nvSpPr>
        <p:spPr>
          <a:xfrm>
            <a:off x="941237" y="6674336"/>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aphicFrame>
        <p:nvGraphicFramePr>
          <p:cNvPr id="4" name="Table 3"/>
          <p:cNvGraphicFramePr>
            <a:graphicFrameLocks noGrp="1"/>
          </p:cNvGraphicFramePr>
          <p:nvPr>
            <p:extLst>
              <p:ext uri="{D42A27DB-BD31-4B8C-83A1-F6EECF244321}">
                <p14:modId xmlns:p14="http://schemas.microsoft.com/office/powerpoint/2010/main" val="6808623"/>
              </p:ext>
            </p:extLst>
          </p:nvPr>
        </p:nvGraphicFramePr>
        <p:xfrm>
          <a:off x="5105400" y="3886200"/>
          <a:ext cx="1463675" cy="464277"/>
        </p:xfrm>
        <a:graphic>
          <a:graphicData uri="http://schemas.openxmlformats.org/drawingml/2006/table">
            <a:tbl>
              <a:tblPr firstRow="1" firstCol="1" bandRow="1"/>
              <a:tblGrid>
                <a:gridCol w="1463675"/>
              </a:tblGrid>
              <a:tr h="133131">
                <a:tc>
                  <a:txBody>
                    <a:bodyPr/>
                    <a:lstStyle/>
                    <a:p>
                      <a:pPr marL="0" marR="0" algn="ctr">
                        <a:lnSpc>
                          <a:spcPct val="115000"/>
                        </a:lnSpc>
                        <a:spcBef>
                          <a:spcPts val="0"/>
                        </a:spcBef>
                        <a:spcAft>
                          <a:spcPts val="0"/>
                        </a:spcAft>
                      </a:pPr>
                      <a:r>
                        <a:rPr lang="en-US" sz="800" b="1" i="1" dirty="0" smtClean="0">
                          <a:solidFill>
                            <a:schemeClr val="tx1"/>
                          </a:solidFill>
                          <a:effectLst/>
                          <a:latin typeface="Calibri"/>
                          <a:ea typeface="Times New Roman"/>
                          <a:cs typeface="Times New Roman"/>
                        </a:rPr>
                        <a:t>Toward RL.1.1 DOK 2 </a:t>
                      </a:r>
                      <a:r>
                        <a:rPr lang="en-US" sz="800" b="1" i="1" dirty="0">
                          <a:solidFill>
                            <a:schemeClr val="tx1"/>
                          </a:solidFill>
                          <a:effectLst/>
                          <a:latin typeface="Calibri"/>
                          <a:ea typeface="Times New Roman"/>
                          <a:cs typeface="Times New Roman"/>
                        </a:rPr>
                        <a:t>– </a:t>
                      </a:r>
                      <a:r>
                        <a:rPr lang="en-US" sz="800" b="1" i="1" dirty="0" err="1" smtClean="0">
                          <a:solidFill>
                            <a:schemeClr val="tx1"/>
                          </a:solidFill>
                          <a:effectLst/>
                          <a:latin typeface="Calibri"/>
                          <a:ea typeface="Times New Roman"/>
                          <a:cs typeface="Times New Roman"/>
                        </a:rPr>
                        <a:t>Ch</a:t>
                      </a:r>
                      <a:endParaRPr lang="en-US" sz="800" i="1" dirty="0">
                        <a:solidFill>
                          <a:schemeClr val="tx1"/>
                        </a:solidFill>
                        <a:effectLst/>
                        <a:latin typeface="Calibri"/>
                        <a:ea typeface="Calibri"/>
                        <a:cs typeface="Times New Roman"/>
                      </a:endParaRPr>
                    </a:p>
                  </a:txBody>
                  <a:tcPr marL="33053" marR="33053"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324069">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Ask and answer questions explaining why</a:t>
                      </a:r>
                      <a:endParaRPr lang="en-US" sz="800" dirty="0">
                        <a:effectLst/>
                        <a:latin typeface="Calibri"/>
                        <a:ea typeface="Calibri"/>
                        <a:cs typeface="Times New Roman"/>
                      </a:endParaRPr>
                    </a:p>
                  </a:txBody>
                  <a:tcPr marR="33053"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77685256"/>
              </p:ext>
            </p:extLst>
          </p:nvPr>
        </p:nvGraphicFramePr>
        <p:xfrm>
          <a:off x="5181600" y="7162800"/>
          <a:ext cx="1447800" cy="841248"/>
        </p:xfrm>
        <a:graphic>
          <a:graphicData uri="http://schemas.openxmlformats.org/drawingml/2006/table">
            <a:tbl>
              <a:tblPr firstRow="1" firstCol="1" bandRow="1"/>
              <a:tblGrid>
                <a:gridCol w="1447800"/>
              </a:tblGrid>
              <a:tr h="50055">
                <a:tc>
                  <a:txBody>
                    <a:bodyPr/>
                    <a:lstStyle/>
                    <a:p>
                      <a:pPr marL="0" marR="0" algn="ctr">
                        <a:lnSpc>
                          <a:spcPct val="115000"/>
                        </a:lnSpc>
                        <a:spcBef>
                          <a:spcPts val="0"/>
                        </a:spcBef>
                        <a:spcAft>
                          <a:spcPts val="0"/>
                        </a:spcAft>
                      </a:pPr>
                      <a:r>
                        <a:rPr lang="en-US" sz="800" b="1" i="1" dirty="0" smtClean="0">
                          <a:solidFill>
                            <a:schemeClr val="tx1"/>
                          </a:solidFill>
                          <a:effectLst/>
                          <a:latin typeface="Calibri"/>
                          <a:ea typeface="Times New Roman"/>
                          <a:cs typeface="Times New Roman"/>
                        </a:rPr>
                        <a:t>Toward RL.1.1</a:t>
                      </a:r>
                      <a:r>
                        <a:rPr lang="en-US" sz="800" b="1" i="1" baseline="0" dirty="0" smtClean="0">
                          <a:solidFill>
                            <a:schemeClr val="tx1"/>
                          </a:solidFill>
                          <a:effectLst/>
                          <a:latin typeface="Calibri"/>
                          <a:ea typeface="Times New Roman"/>
                          <a:cs typeface="Times New Roman"/>
                        </a:rPr>
                        <a:t> </a:t>
                      </a:r>
                      <a:r>
                        <a:rPr lang="en-US" sz="800" b="1" i="1" dirty="0" smtClean="0">
                          <a:solidFill>
                            <a:schemeClr val="tx1"/>
                          </a:solidFill>
                          <a:effectLst/>
                          <a:latin typeface="Calibri"/>
                          <a:ea typeface="Times New Roman"/>
                          <a:cs typeface="Times New Roman"/>
                        </a:rPr>
                        <a:t> DOK </a:t>
                      </a:r>
                      <a:r>
                        <a:rPr lang="en-US" sz="800" b="1" i="1" dirty="0">
                          <a:solidFill>
                            <a:schemeClr val="tx1"/>
                          </a:solidFill>
                          <a:effectLst/>
                          <a:latin typeface="Calibri"/>
                          <a:ea typeface="Times New Roman"/>
                          <a:cs typeface="Times New Roman"/>
                        </a:rPr>
                        <a:t>2 - Cl</a:t>
                      </a:r>
                      <a:endParaRPr lang="en-US" sz="800" i="1" dirty="0">
                        <a:solidFill>
                          <a:schemeClr val="tx1"/>
                        </a:solidFill>
                        <a:effectLst/>
                        <a:latin typeface="Calibri"/>
                        <a:ea typeface="Calibri"/>
                        <a:cs typeface="Times New Roman"/>
                      </a:endParaRPr>
                    </a:p>
                  </a:txBody>
                  <a:tcPr marL="33053" marR="33053"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1">
                        <a:lumMod val="20000"/>
                        <a:lumOff val="80000"/>
                      </a:schemeClr>
                    </a:solidFill>
                  </a:tcPr>
                </a:tc>
              </a:tr>
              <a:tr h="506817">
                <a:tc>
                  <a:txBody>
                    <a:bodyPr/>
                    <a:lstStyle/>
                    <a:p>
                      <a:pPr marL="0" marR="0" algn="l">
                        <a:lnSpc>
                          <a:spcPct val="115000"/>
                        </a:lnSpc>
                        <a:spcBef>
                          <a:spcPts val="0"/>
                        </a:spcBef>
                        <a:spcAft>
                          <a:spcPts val="0"/>
                        </a:spcAft>
                      </a:pPr>
                      <a:r>
                        <a:rPr lang="en-US" sz="800" b="1" dirty="0">
                          <a:solidFill>
                            <a:schemeClr val="tx1"/>
                          </a:solidFill>
                          <a:effectLst/>
                          <a:latin typeface="Calibri"/>
                          <a:ea typeface="Calibri"/>
                          <a:cs typeface="Helvetica"/>
                        </a:rPr>
                        <a:t>Locates key details in a text in order to ask and answer </a:t>
                      </a:r>
                      <a:r>
                        <a:rPr lang="en-US" sz="800" b="1" u="sng" dirty="0">
                          <a:solidFill>
                            <a:schemeClr val="tx1"/>
                          </a:solidFill>
                          <a:effectLst/>
                          <a:latin typeface="Calibri"/>
                          <a:ea typeface="Calibri"/>
                          <a:cs typeface="Helvetica"/>
                        </a:rPr>
                        <a:t>why</a:t>
                      </a:r>
                      <a:r>
                        <a:rPr lang="en-US" sz="800" b="1" dirty="0">
                          <a:solidFill>
                            <a:schemeClr val="tx1"/>
                          </a:solidFill>
                          <a:effectLst/>
                          <a:latin typeface="Calibri"/>
                          <a:ea typeface="Calibri"/>
                          <a:cs typeface="Helvetica"/>
                        </a:rPr>
                        <a:t> and </a:t>
                      </a:r>
                      <a:r>
                        <a:rPr lang="en-US" sz="800" b="1" u="sng" dirty="0">
                          <a:solidFill>
                            <a:schemeClr val="tx1"/>
                          </a:solidFill>
                          <a:effectLst/>
                          <a:latin typeface="Calibri"/>
                          <a:ea typeface="Calibri"/>
                          <a:cs typeface="Helvetica"/>
                        </a:rPr>
                        <a:t>how</a:t>
                      </a:r>
                      <a:r>
                        <a:rPr lang="en-US" sz="800" b="1" dirty="0">
                          <a:solidFill>
                            <a:schemeClr val="tx1"/>
                          </a:solidFill>
                          <a:effectLst/>
                          <a:latin typeface="Calibri"/>
                          <a:ea typeface="Calibri"/>
                          <a:cs typeface="Helvetica"/>
                        </a:rPr>
                        <a:t> questions about a text (read but not previously discussed).</a:t>
                      </a:r>
                      <a:endParaRPr lang="en-US" sz="800" dirty="0">
                        <a:solidFill>
                          <a:schemeClr val="tx1"/>
                        </a:solidFill>
                        <a:effectLst/>
                        <a:latin typeface="Calibri"/>
                        <a:ea typeface="Calibri"/>
                        <a:cs typeface="Times New Roman"/>
                      </a:endParaRPr>
                    </a:p>
                  </a:txBody>
                  <a:tcPr marR="33053"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795359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93"/>
          <p:cNvSpPr/>
          <p:nvPr/>
        </p:nvSpPr>
        <p:spPr>
          <a:xfrm>
            <a:off x="825499" y="997263"/>
            <a:ext cx="6184901" cy="325231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8331" tIns="48331" rIns="48331" bIns="48331" numCol="1" anchor="t">
            <a:spAutoFit/>
          </a:bodyPr>
          <a:lstStyle/>
          <a:p>
            <a:pPr marL="342900" lvl="0" indent="-342900">
              <a:buAutoNum type="arabicPeriod" startAt="3"/>
              <a:defRPr sz="1800"/>
            </a:pPr>
            <a:r>
              <a:rPr sz="1700" b="1" dirty="0" smtClean="0">
                <a:latin typeface="Helvetica" panose="020B0604020202020204" pitchFamily="34" charset="0"/>
                <a:cs typeface="Helvetica" panose="020B0604020202020204" pitchFamily="34" charset="0"/>
                <a:sym typeface="Helvetica"/>
              </a:rPr>
              <a:t>W</a:t>
            </a:r>
            <a:r>
              <a:rPr lang="en-US" sz="1700" b="1" dirty="0" smtClean="0">
                <a:latin typeface="Helvetica" panose="020B0604020202020204" pitchFamily="34" charset="0"/>
                <a:cs typeface="Helvetica" panose="020B0604020202020204" pitchFamily="34" charset="0"/>
                <a:sym typeface="Helvetica"/>
              </a:rPr>
              <a:t>hich word tells about Dylan’s new school?</a:t>
            </a:r>
            <a:r>
              <a:rPr sz="1700" b="1" dirty="0" smtClean="0">
                <a:latin typeface="Helvetica" panose="020B0604020202020204" pitchFamily="34" charset="0"/>
                <a:cs typeface="Helvetica" panose="020B0604020202020204" pitchFamily="34" charset="0"/>
                <a:sym typeface="Helvetica"/>
              </a:rPr>
              <a:t>  </a:t>
            </a:r>
            <a:r>
              <a:rPr lang="en-US" sz="1700" b="1" dirty="0" smtClean="0">
                <a:latin typeface="Helvetica" panose="020B0604020202020204" pitchFamily="34" charset="0"/>
                <a:cs typeface="Helvetica" panose="020B0604020202020204" pitchFamily="34" charset="0"/>
                <a:sym typeface="Helvetica"/>
              </a:rPr>
              <a:t>         </a:t>
            </a:r>
          </a:p>
          <a:p>
            <a:pPr lvl="0">
              <a:defRPr sz="1800"/>
            </a:pPr>
            <a:r>
              <a:rPr lang="en-US" sz="1000" b="1" i="1" dirty="0">
                <a:latin typeface="Helvetica" panose="020B0604020202020204" pitchFamily="34" charset="0"/>
                <a:cs typeface="Helvetica" panose="020B0604020202020204" pitchFamily="34" charset="0"/>
                <a:sym typeface="Helvetica"/>
              </a:rPr>
              <a:t> </a:t>
            </a:r>
            <a:r>
              <a:rPr lang="en-US" sz="1000" b="1" i="1" dirty="0" smtClean="0">
                <a:latin typeface="Helvetica" panose="020B0604020202020204" pitchFamily="34" charset="0"/>
                <a:cs typeface="Helvetica" panose="020B0604020202020204" pitchFamily="34" charset="0"/>
                <a:sym typeface="Helvetica"/>
              </a:rPr>
              <a:t>          </a:t>
            </a:r>
            <a:endParaRPr sz="1000" i="1" dirty="0">
              <a:latin typeface="Helvetica" panose="020B0604020202020204" pitchFamily="34" charset="0"/>
              <a:cs typeface="Helvetica" panose="020B0604020202020204" pitchFamily="34" charset="0"/>
              <a:sym typeface="Helvetica"/>
            </a:endParaRPr>
          </a:p>
          <a:p>
            <a:pPr marL="342868" lvl="0" indent="-342868">
              <a:buSzPct val="100000"/>
              <a:buFont typeface="Helvetica"/>
              <a:buAutoNum type="arabicPeriod" startAt="4"/>
              <a:defRPr sz="1800"/>
            </a:pPr>
            <a:endParaRPr dirty="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small</a:t>
            </a:r>
          </a:p>
          <a:p>
            <a:pPr marL="742716" lvl="0" indent="-288731">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tall</a:t>
            </a:r>
          </a:p>
          <a:p>
            <a:pPr marL="742716" lvl="0" indent="-288731">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b</a:t>
            </a:r>
            <a:r>
              <a:rPr lang="en-US" sz="1600" dirty="0" smtClean="0">
                <a:latin typeface="Helvetica" panose="020B0604020202020204" pitchFamily="34" charset="0"/>
                <a:cs typeface="Helvetica" panose="020B0604020202020204" pitchFamily="34" charset="0"/>
                <a:sym typeface="Helvetica"/>
              </a:rPr>
              <a:t>ig</a:t>
            </a:r>
          </a:p>
          <a:p>
            <a:pPr marL="742716" lvl="0" indent="-288731">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453985" lvl="0">
              <a:buSzPct val="100000"/>
              <a:defRPr sz="1800"/>
            </a:pPr>
            <a:endParaRPr lang="en-US" sz="1600" dirty="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endParaRPr sz="1600" dirty="0">
              <a:latin typeface="Helvetica" panose="020B0604020202020204" pitchFamily="34" charset="0"/>
              <a:cs typeface="Helvetica" panose="020B0604020202020204" pitchFamily="34" charset="0"/>
              <a:sym typeface="Helvetica"/>
            </a:endParaRPr>
          </a:p>
        </p:txBody>
      </p:sp>
      <p:sp>
        <p:nvSpPr>
          <p:cNvPr id="102" name="Shape 102"/>
          <p:cNvSpPr>
            <a:spLocks noGrp="1"/>
          </p:cNvSpPr>
          <p:nvPr>
            <p:ph type="sldNum" sz="quarter" idx="4294967295"/>
          </p:nvPr>
        </p:nvSpPr>
        <p:spPr>
          <a:xfrm>
            <a:off x="6172200" y="8946444"/>
            <a:ext cx="792481" cy="287163"/>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300">
                <a:solidFill>
                  <a:srgbClr val="888888"/>
                </a:solidFill>
              </a:rPr>
              <a:t>19</a:t>
            </a:fld>
            <a:endParaRPr sz="1300">
              <a:solidFill>
                <a:srgbClr val="888888"/>
              </a:solidFill>
            </a:endParaRPr>
          </a:p>
        </p:txBody>
      </p:sp>
      <p:sp>
        <p:nvSpPr>
          <p:cNvPr id="103" name="Shape 103"/>
          <p:cNvSpPr/>
          <p:nvPr/>
        </p:nvSpPr>
        <p:spPr>
          <a:xfrm>
            <a:off x="421780" y="4953000"/>
            <a:ext cx="6319611" cy="0"/>
          </a:xfrm>
          <a:prstGeom prst="line">
            <a:avLst/>
          </a:prstGeom>
          <a:ln w="3175">
            <a:solidFill>
              <a:srgbClr val="4A7EBB"/>
            </a:solidFill>
            <a:prstDash val="lgDashDotDot"/>
          </a:ln>
        </p:spPr>
        <p:txBody>
          <a:bodyPr lIns="0" tIns="0" rIns="0" bIns="0"/>
          <a:lstStyle/>
          <a:p>
            <a:pPr lvl="0" defTabSz="457200">
              <a:defRPr sz="1200">
                <a:latin typeface="+mn-lt"/>
                <a:ea typeface="+mn-ea"/>
                <a:cs typeface="+mn-cs"/>
                <a:sym typeface="Helvetica"/>
              </a:defRPr>
            </a:pPr>
            <a:endParaRPr/>
          </a:p>
        </p:txBody>
      </p:sp>
      <p:sp>
        <p:nvSpPr>
          <p:cNvPr id="110" name="Shape 110"/>
          <p:cNvSpPr/>
          <p:nvPr/>
        </p:nvSpPr>
        <p:spPr>
          <a:xfrm>
            <a:off x="685800" y="5410200"/>
            <a:ext cx="5334003" cy="1851932"/>
          </a:xfrm>
          <a:prstGeom prst="rect">
            <a:avLst/>
          </a:prstGeom>
          <a:ln w="12700">
            <a:miter lim="400000"/>
          </a:ln>
          <a:extLst>
            <a:ext uri="{C572A759-6A51-4108-AA02-DFA0A04FC94B}">
              <ma14:wrappingTextBoxFlag xmlns:ma14="http://schemas.microsoft.com/office/mac/drawingml/2011/main" xmlns="" val="1"/>
            </a:ext>
          </a:extLst>
        </p:spPr>
        <p:txBody>
          <a:bodyPr lIns="48331" tIns="48331" rIns="48331" bIns="48331">
            <a:spAutoFit/>
          </a:bodyPr>
          <a:lstStyle/>
          <a:p>
            <a:pPr lvl="0">
              <a:defRPr sz="1800"/>
            </a:pPr>
            <a:r>
              <a:rPr lang="en-US" sz="1700" b="1" dirty="0" smtClean="0">
                <a:latin typeface="Helvetica" panose="020B0604020202020204" pitchFamily="34" charset="0"/>
                <a:cs typeface="Helvetica" panose="020B0604020202020204" pitchFamily="34" charset="0"/>
                <a:sym typeface="Helvetica"/>
              </a:rPr>
              <a:t>4</a:t>
            </a:r>
            <a:r>
              <a:rPr sz="1700" b="1" dirty="0" smtClean="0">
                <a:latin typeface="Helvetica" panose="020B0604020202020204" pitchFamily="34" charset="0"/>
                <a:cs typeface="Helvetica" panose="020B0604020202020204" pitchFamily="34" charset="0"/>
                <a:sym typeface="Helvetica"/>
              </a:rPr>
              <a:t>. </a:t>
            </a:r>
            <a:r>
              <a:rPr sz="1700" b="1" dirty="0">
                <a:latin typeface="Helvetica" panose="020B0604020202020204" pitchFamily="34" charset="0"/>
                <a:cs typeface="Helvetica" panose="020B0604020202020204" pitchFamily="34" charset="0"/>
                <a:sym typeface="Helvetica"/>
              </a:rPr>
              <a:t>What is the </a:t>
            </a:r>
            <a:r>
              <a:rPr lang="en-US" sz="1700" b="1" dirty="0" smtClean="0">
                <a:latin typeface="Helvetica" panose="020B0604020202020204" pitchFamily="34" charset="0"/>
                <a:cs typeface="Helvetica" panose="020B0604020202020204" pitchFamily="34" charset="0"/>
                <a:sym typeface="Helvetica"/>
              </a:rPr>
              <a:t>story mostly about?</a:t>
            </a:r>
          </a:p>
          <a:p>
            <a:pPr lvl="0">
              <a:defRPr sz="1800"/>
            </a:pPr>
            <a:endParaRPr lang="en-US" sz="1700" b="1" dirty="0">
              <a:latin typeface="Helvetica" panose="020B0604020202020204" pitchFamily="34" charset="0"/>
              <a:cs typeface="Helvetica" panose="020B0604020202020204" pitchFamily="34" charset="0"/>
              <a:sym typeface="Helvetica"/>
            </a:endParaRPr>
          </a:p>
          <a:p>
            <a:pPr marL="625475" lvl="0" indent="-3429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 Dylan meets Kamil and James. </a:t>
            </a:r>
          </a:p>
          <a:p>
            <a:pPr marL="625475" lvl="0" indent="-342900">
              <a:buFont typeface="+mj-lt"/>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625475" lvl="0" indent="-3429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 The new school has 500 kids.</a:t>
            </a:r>
          </a:p>
          <a:p>
            <a:pPr marL="625475" lvl="0" indent="-342900">
              <a:buFont typeface="+mj-lt"/>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625475" lvl="0" indent="-3429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 Dylan goes to a new school.</a:t>
            </a:r>
            <a:endParaRPr sz="1600" dirty="0">
              <a:latin typeface="Helvetica" panose="020B0604020202020204" pitchFamily="34" charset="0"/>
              <a:cs typeface="Helvetica" panose="020B0604020202020204" pitchFamily="34" charset="0"/>
              <a:sym typeface="Helvetica"/>
            </a:endParaRPr>
          </a:p>
        </p:txBody>
      </p:sp>
      <p:sp>
        <p:nvSpPr>
          <p:cNvPr id="111" name="Shape 111"/>
          <p:cNvSpPr/>
          <p:nvPr/>
        </p:nvSpPr>
        <p:spPr>
          <a:xfrm>
            <a:off x="949502" y="2686766"/>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12" name="Shape 112"/>
          <p:cNvSpPr/>
          <p:nvPr/>
        </p:nvSpPr>
        <p:spPr>
          <a:xfrm>
            <a:off x="949502" y="2232021"/>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14" name="Shape 114"/>
          <p:cNvSpPr/>
          <p:nvPr/>
        </p:nvSpPr>
        <p:spPr>
          <a:xfrm>
            <a:off x="949502" y="1696166"/>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2" name="Shape 111"/>
          <p:cNvSpPr/>
          <p:nvPr/>
        </p:nvSpPr>
        <p:spPr>
          <a:xfrm>
            <a:off x="742849" y="6993876"/>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3" name="Shape 112"/>
          <p:cNvSpPr/>
          <p:nvPr/>
        </p:nvSpPr>
        <p:spPr>
          <a:xfrm>
            <a:off x="737390" y="6468086"/>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5" name="Shape 114"/>
          <p:cNvSpPr/>
          <p:nvPr/>
        </p:nvSpPr>
        <p:spPr>
          <a:xfrm>
            <a:off x="729457" y="6004897"/>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aphicFrame>
        <p:nvGraphicFramePr>
          <p:cNvPr id="4" name="Table 3"/>
          <p:cNvGraphicFramePr>
            <a:graphicFrameLocks noGrp="1"/>
          </p:cNvGraphicFramePr>
          <p:nvPr>
            <p:extLst>
              <p:ext uri="{D42A27DB-BD31-4B8C-83A1-F6EECF244321}">
                <p14:modId xmlns:p14="http://schemas.microsoft.com/office/powerpoint/2010/main" val="2364493044"/>
              </p:ext>
            </p:extLst>
          </p:nvPr>
        </p:nvGraphicFramePr>
        <p:xfrm>
          <a:off x="5257800" y="4114800"/>
          <a:ext cx="1295400" cy="701040"/>
        </p:xfrm>
        <a:graphic>
          <a:graphicData uri="http://schemas.openxmlformats.org/drawingml/2006/table">
            <a:tbl>
              <a:tblPr firstRow="1" firstCol="1" bandRow="1"/>
              <a:tblGrid>
                <a:gridCol w="1295400"/>
              </a:tblGrid>
              <a:tr h="140208">
                <a:tc>
                  <a:txBody>
                    <a:bodyPr/>
                    <a:lstStyle/>
                    <a:p>
                      <a:pPr marL="0" marR="0" algn="ctr">
                        <a:lnSpc>
                          <a:spcPct val="115000"/>
                        </a:lnSpc>
                        <a:spcBef>
                          <a:spcPts val="0"/>
                        </a:spcBef>
                        <a:spcAft>
                          <a:spcPts val="0"/>
                        </a:spcAft>
                      </a:pPr>
                      <a:r>
                        <a:rPr lang="en-US" sz="800" b="1" i="1" dirty="0" smtClean="0">
                          <a:solidFill>
                            <a:schemeClr val="tx1"/>
                          </a:solidFill>
                          <a:effectLst/>
                          <a:latin typeface="Calibri"/>
                          <a:ea typeface="Times New Roman"/>
                          <a:cs typeface="Times New Roman"/>
                        </a:rPr>
                        <a:t>Toward RL.1.2 DOK </a:t>
                      </a:r>
                      <a:r>
                        <a:rPr lang="en-US" sz="800" b="1" i="1" dirty="0">
                          <a:solidFill>
                            <a:schemeClr val="tx1"/>
                          </a:solidFill>
                          <a:effectLst/>
                          <a:latin typeface="Calibri"/>
                          <a:ea typeface="Times New Roman"/>
                          <a:cs typeface="Times New Roman"/>
                        </a:rPr>
                        <a:t>1 - </a:t>
                      </a:r>
                      <a:r>
                        <a:rPr lang="en-US" sz="800" b="1" i="1" dirty="0" err="1">
                          <a:solidFill>
                            <a:schemeClr val="tx1"/>
                          </a:solidFill>
                          <a:effectLst/>
                          <a:latin typeface="Calibri"/>
                          <a:ea typeface="Times New Roman"/>
                          <a:cs typeface="Times New Roman"/>
                        </a:rPr>
                        <a:t>Cf</a:t>
                      </a:r>
                      <a:endParaRPr lang="en-US" sz="800" i="1" dirty="0">
                        <a:solidFill>
                          <a:schemeClr val="tx1"/>
                        </a:solidFill>
                        <a:effectLst/>
                        <a:latin typeface="Calibri"/>
                        <a:ea typeface="Calibri"/>
                        <a:cs typeface="Times New Roman"/>
                      </a:endParaRPr>
                    </a:p>
                  </a:txBody>
                  <a:tcPr marL="32227" marR="32227"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370605">
                <a:tc>
                  <a:txBody>
                    <a:bodyPr/>
                    <a:lstStyle/>
                    <a:p>
                      <a:pPr marL="0" marR="0" algn="l">
                        <a:lnSpc>
                          <a:spcPct val="115000"/>
                        </a:lnSpc>
                        <a:spcBef>
                          <a:spcPts val="0"/>
                        </a:spcBef>
                        <a:spcAft>
                          <a:spcPts val="0"/>
                        </a:spcAft>
                      </a:pPr>
                      <a:r>
                        <a:rPr lang="en-US" sz="800" b="1" dirty="0">
                          <a:solidFill>
                            <a:schemeClr val="tx1"/>
                          </a:solidFill>
                          <a:effectLst/>
                          <a:latin typeface="Calibri"/>
                          <a:ea typeface="Times New Roman"/>
                          <a:cs typeface="Times New Roman"/>
                        </a:rPr>
                        <a:t>Uses key details from a literary text to answer questions about a central message or lesson.</a:t>
                      </a:r>
                      <a:endParaRPr lang="en-US" sz="800" dirty="0">
                        <a:solidFill>
                          <a:schemeClr val="tx1"/>
                        </a:solidFill>
                        <a:effectLst/>
                        <a:latin typeface="Calibri"/>
                        <a:ea typeface="Calibri"/>
                        <a:cs typeface="Times New Roman"/>
                      </a:endParaRPr>
                    </a:p>
                  </a:txBody>
                  <a:tcPr marR="3222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09416876"/>
              </p:ext>
            </p:extLst>
          </p:nvPr>
        </p:nvGraphicFramePr>
        <p:xfrm>
          <a:off x="5445994" y="8153400"/>
          <a:ext cx="1295397" cy="701040"/>
        </p:xfrm>
        <a:graphic>
          <a:graphicData uri="http://schemas.openxmlformats.org/drawingml/2006/table">
            <a:tbl>
              <a:tblPr firstRow="1" firstCol="1" bandRow="1"/>
              <a:tblGrid>
                <a:gridCol w="1295397"/>
              </a:tblGrid>
              <a:tr h="129801">
                <a:tc>
                  <a:txBody>
                    <a:bodyPr/>
                    <a:lstStyle/>
                    <a:p>
                      <a:pPr marL="0" marR="0" algn="ctr">
                        <a:lnSpc>
                          <a:spcPct val="115000"/>
                        </a:lnSpc>
                        <a:spcBef>
                          <a:spcPts val="0"/>
                        </a:spcBef>
                        <a:spcAft>
                          <a:spcPts val="0"/>
                        </a:spcAft>
                      </a:pPr>
                      <a:r>
                        <a:rPr lang="en-US" sz="800" b="1" i="1" dirty="0" smtClean="0">
                          <a:solidFill>
                            <a:schemeClr val="tx1"/>
                          </a:solidFill>
                          <a:effectLst/>
                          <a:latin typeface="Calibri"/>
                          <a:ea typeface="Times New Roman"/>
                          <a:cs typeface="Times New Roman"/>
                        </a:rPr>
                        <a:t>Toward RL.1.2</a:t>
                      </a:r>
                      <a:r>
                        <a:rPr lang="en-US" sz="800" b="1" i="1" baseline="0" dirty="0" smtClean="0">
                          <a:solidFill>
                            <a:schemeClr val="tx1"/>
                          </a:solidFill>
                          <a:effectLst/>
                          <a:latin typeface="Calibri"/>
                          <a:ea typeface="Times New Roman"/>
                          <a:cs typeface="Times New Roman"/>
                        </a:rPr>
                        <a:t>  </a:t>
                      </a:r>
                      <a:r>
                        <a:rPr lang="en-US" sz="800" b="1" i="1" dirty="0" smtClean="0">
                          <a:solidFill>
                            <a:schemeClr val="tx1"/>
                          </a:solidFill>
                          <a:effectLst/>
                          <a:latin typeface="Calibri"/>
                          <a:ea typeface="Times New Roman"/>
                          <a:cs typeface="Times New Roman"/>
                        </a:rPr>
                        <a:t>DOK </a:t>
                      </a:r>
                      <a:r>
                        <a:rPr lang="en-US" sz="800" b="1" i="1" dirty="0">
                          <a:solidFill>
                            <a:schemeClr val="tx1"/>
                          </a:solidFill>
                          <a:effectLst/>
                          <a:latin typeface="Calibri"/>
                          <a:ea typeface="Times New Roman"/>
                          <a:cs typeface="Times New Roman"/>
                        </a:rPr>
                        <a:t>2 - Ci</a:t>
                      </a:r>
                      <a:endParaRPr lang="en-US" sz="800" i="1" dirty="0">
                        <a:solidFill>
                          <a:schemeClr val="tx1"/>
                        </a:solidFill>
                        <a:effectLst/>
                        <a:latin typeface="Calibri"/>
                        <a:ea typeface="Calibri"/>
                        <a:cs typeface="Times New Roman"/>
                      </a:endParaRPr>
                    </a:p>
                  </a:txBody>
                  <a:tcPr marL="32227" marR="32227"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370605">
                <a:tc>
                  <a:txBody>
                    <a:bodyPr/>
                    <a:lstStyle/>
                    <a:p>
                      <a:pPr marL="0" marR="0" algn="l">
                        <a:lnSpc>
                          <a:spcPct val="115000"/>
                        </a:lnSpc>
                        <a:spcBef>
                          <a:spcPts val="0"/>
                        </a:spcBef>
                        <a:spcAft>
                          <a:spcPts val="0"/>
                        </a:spcAft>
                      </a:pPr>
                      <a:r>
                        <a:rPr lang="en-US" sz="800" b="1" dirty="0">
                          <a:solidFill>
                            <a:schemeClr val="tx1"/>
                          </a:solidFill>
                          <a:effectLst/>
                          <a:latin typeface="Calibri"/>
                          <a:ea typeface="Times New Roman"/>
                          <a:cs typeface="Times New Roman"/>
                        </a:rPr>
                        <a:t>Summarizes a literary text using key details (a text read in class but not summarized in class).  </a:t>
                      </a:r>
                      <a:endParaRPr lang="en-US" sz="800" dirty="0">
                        <a:solidFill>
                          <a:schemeClr val="tx1"/>
                        </a:solidFill>
                        <a:effectLst/>
                        <a:latin typeface="Calibri"/>
                        <a:ea typeface="Calibri"/>
                        <a:cs typeface="Times New Roman"/>
                      </a:endParaRPr>
                    </a:p>
                  </a:txBody>
                  <a:tcPr marL="32227" marR="3222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962595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3399434215"/>
              </p:ext>
            </p:extLst>
          </p:nvPr>
        </p:nvGraphicFramePr>
        <p:xfrm>
          <a:off x="1346199" y="3984879"/>
          <a:ext cx="4368800" cy="105460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35779"/>
                <a:gridCol w="1137421"/>
                <a:gridCol w="2057400"/>
                <a:gridCol w="838200"/>
              </a:tblGrid>
              <a:tr h="256032">
                <a:tc gridSpan="4">
                  <a:txBody>
                    <a:bodyPr/>
                    <a:lstStyle/>
                    <a:p>
                      <a:pPr algn="ctr"/>
                      <a:r>
                        <a:rPr lang="en-US" sz="1100" b="1" dirty="0" smtClean="0"/>
                        <a:t>Reading: Literature</a:t>
                      </a:r>
                      <a:endParaRPr lang="en-US" sz="1100" b="1" dirty="0"/>
                    </a:p>
                  </a:txBody>
                  <a:tcPr marL="97536" marR="97536" marT="48006" marB="48006">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56032">
                <a:tc gridSpan="2">
                  <a:txBody>
                    <a:bodyPr/>
                    <a:lstStyle/>
                    <a:p>
                      <a:pPr algn="ctr"/>
                      <a:r>
                        <a:rPr lang="en-US" sz="1100" b="1" dirty="0" smtClean="0"/>
                        <a:t>Targets</a:t>
                      </a:r>
                      <a:endParaRPr lang="en-US" sz="1100" b="1" dirty="0"/>
                    </a:p>
                  </a:txBody>
                  <a:tcPr marL="97536" marR="97536" marT="48006" marB="48006">
                    <a:solidFill>
                      <a:schemeClr val="bg1"/>
                    </a:solidFill>
                  </a:tcPr>
                </a:tc>
                <a:tc hMerge="1">
                  <a:txBody>
                    <a:bodyPr/>
                    <a:lstStyle/>
                    <a:p>
                      <a:endParaRPr lang="en-US" dirty="0"/>
                    </a:p>
                  </a:txBody>
                  <a:tcPr/>
                </a:tc>
                <a:tc>
                  <a:txBody>
                    <a:bodyPr/>
                    <a:lstStyle/>
                    <a:p>
                      <a:pPr algn="ctr"/>
                      <a:r>
                        <a:rPr lang="en-US" sz="1100" b="1" dirty="0" smtClean="0"/>
                        <a:t>Standards</a:t>
                      </a:r>
                      <a:endParaRPr lang="en-US" sz="1100" b="1" dirty="0"/>
                    </a:p>
                  </a:txBody>
                  <a:tcPr marL="97536" marR="97536" marT="48006" marB="48006">
                    <a:solidFill>
                      <a:schemeClr val="bg1"/>
                    </a:solidFill>
                  </a:tcPr>
                </a:tc>
                <a:tc>
                  <a:txBody>
                    <a:bodyPr/>
                    <a:lstStyle/>
                    <a:p>
                      <a:pPr algn="ctr"/>
                      <a:r>
                        <a:rPr lang="en-US" sz="1100" b="1" dirty="0" smtClean="0"/>
                        <a:t>DOK</a:t>
                      </a:r>
                      <a:endParaRPr lang="en-US" sz="1100" b="1" dirty="0"/>
                    </a:p>
                  </a:txBody>
                  <a:tcPr marL="97536" marR="97536" marT="48006" marB="48006">
                    <a:solidFill>
                      <a:schemeClr val="bg1"/>
                    </a:solidFill>
                  </a:tcPr>
                </a:tc>
              </a:tr>
              <a:tr h="256032">
                <a:tc>
                  <a:txBody>
                    <a:bodyPr/>
                    <a:lstStyle/>
                    <a:p>
                      <a:r>
                        <a:rPr lang="en-US" sz="1100" b="1" dirty="0" smtClean="0"/>
                        <a:t>1</a:t>
                      </a:r>
                      <a:endParaRPr lang="en-US" sz="1100" b="1" dirty="0"/>
                    </a:p>
                  </a:txBody>
                  <a:tcPr marL="97536" marR="97536" marT="48006" marB="48006">
                    <a:solidFill>
                      <a:srgbClr val="FFFFCC"/>
                    </a:solidFill>
                  </a:tcPr>
                </a:tc>
                <a:tc>
                  <a:txBody>
                    <a:bodyPr/>
                    <a:lstStyle/>
                    <a:p>
                      <a:r>
                        <a:rPr lang="en-US" sz="1100" b="1" dirty="0" smtClean="0"/>
                        <a:t>Key Details</a:t>
                      </a:r>
                      <a:endParaRPr lang="en-US" sz="1100" b="1" dirty="0"/>
                    </a:p>
                  </a:txBody>
                  <a:tcPr marL="97536" marR="97536" marT="48006" marB="48006">
                    <a:solidFill>
                      <a:srgbClr val="FFFFCC"/>
                    </a:solidFill>
                  </a:tcPr>
                </a:tc>
                <a:tc>
                  <a:txBody>
                    <a:bodyPr/>
                    <a:lstStyle/>
                    <a:p>
                      <a:r>
                        <a:rPr lang="en-US" sz="1100" b="1" dirty="0" smtClean="0"/>
                        <a:t>RL.1</a:t>
                      </a:r>
                      <a:r>
                        <a:rPr lang="en-US" sz="1100" b="1" baseline="0" dirty="0" smtClean="0"/>
                        <a:t>     </a:t>
                      </a:r>
                      <a:r>
                        <a:rPr lang="en-US" sz="1100" b="1" dirty="0" smtClean="0"/>
                        <a:t>RL.3 </a:t>
                      </a:r>
                      <a:r>
                        <a:rPr lang="en-US" sz="1000" b="0" dirty="0" smtClean="0"/>
                        <a:t>(can move to DOK-3)</a:t>
                      </a:r>
                      <a:endParaRPr lang="en-US" sz="1100" b="1" dirty="0"/>
                    </a:p>
                  </a:txBody>
                  <a:tcPr marL="97536" marR="97536" marT="48006" marB="48006">
                    <a:solidFill>
                      <a:srgbClr val="FFFFCC"/>
                    </a:solidFill>
                  </a:tcPr>
                </a:tc>
                <a:tc>
                  <a:txBody>
                    <a:bodyPr/>
                    <a:lstStyle/>
                    <a:p>
                      <a:pPr algn="ctr"/>
                      <a:r>
                        <a:rPr lang="en-US" sz="1100" b="1" dirty="0" smtClean="0"/>
                        <a:t>1-2</a:t>
                      </a:r>
                      <a:endParaRPr lang="en-US" sz="1100" b="1" dirty="0"/>
                    </a:p>
                  </a:txBody>
                  <a:tcPr marL="97536" marR="97536" marT="48006" marB="48006" anchor="ctr">
                    <a:solidFill>
                      <a:srgbClr val="FFFFCC"/>
                    </a:solidFill>
                  </a:tcPr>
                </a:tc>
              </a:tr>
              <a:tr h="256032">
                <a:tc>
                  <a:txBody>
                    <a:bodyPr/>
                    <a:lstStyle/>
                    <a:p>
                      <a:r>
                        <a:rPr lang="en-US" sz="1100" b="1" dirty="0" smtClean="0"/>
                        <a:t>2</a:t>
                      </a:r>
                      <a:endParaRPr lang="en-US" sz="1100" b="1" dirty="0"/>
                    </a:p>
                  </a:txBody>
                  <a:tcPr marL="97536" marR="97536" marT="48006" marB="48006">
                    <a:solidFill>
                      <a:srgbClr val="FFFFCC"/>
                    </a:solidFill>
                  </a:tcPr>
                </a:tc>
                <a:tc>
                  <a:txBody>
                    <a:bodyPr/>
                    <a:lstStyle/>
                    <a:p>
                      <a:r>
                        <a:rPr lang="en-US" sz="1100" b="1" dirty="0" smtClean="0"/>
                        <a:t>Central Ideas</a:t>
                      </a:r>
                      <a:endParaRPr lang="en-US" sz="1100" b="1" dirty="0"/>
                    </a:p>
                  </a:txBody>
                  <a:tcPr marL="97536" marR="97536" marT="48006" marB="48006">
                    <a:solidFill>
                      <a:srgbClr val="FFFFCC"/>
                    </a:solidFill>
                  </a:tcPr>
                </a:tc>
                <a:tc>
                  <a:txBody>
                    <a:bodyPr/>
                    <a:lstStyle/>
                    <a:p>
                      <a:r>
                        <a:rPr lang="en-US" sz="1100" b="1" dirty="0" smtClean="0"/>
                        <a:t>RL.2</a:t>
                      </a:r>
                      <a:endParaRPr lang="en-US" sz="1100" b="1" dirty="0"/>
                    </a:p>
                  </a:txBody>
                  <a:tcPr marL="97536" marR="97536" marT="48006" marB="48006">
                    <a:solidFill>
                      <a:srgbClr val="FFFFCC"/>
                    </a:solidFill>
                  </a:tcPr>
                </a:tc>
                <a:tc>
                  <a:txBody>
                    <a:bodyPr/>
                    <a:lstStyle/>
                    <a:p>
                      <a:pPr algn="ctr"/>
                      <a:r>
                        <a:rPr lang="en-US" sz="1100" b="1" dirty="0" smtClean="0"/>
                        <a:t>2</a:t>
                      </a:r>
                      <a:endParaRPr lang="en-US" sz="1100" b="1" dirty="0"/>
                    </a:p>
                  </a:txBody>
                  <a:tcPr marL="97536" marR="97536" marT="48006" marB="48006" anchor="ctr">
                    <a:solidFill>
                      <a:srgbClr val="FFFFCC"/>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939436166"/>
              </p:ext>
            </p:extLst>
          </p:nvPr>
        </p:nvGraphicFramePr>
        <p:xfrm>
          <a:off x="1315719" y="5126356"/>
          <a:ext cx="4399281" cy="105460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87680"/>
                <a:gridCol w="1016000"/>
                <a:gridCol w="2133600"/>
                <a:gridCol w="762001"/>
              </a:tblGrid>
              <a:tr h="256032">
                <a:tc gridSpan="4">
                  <a:txBody>
                    <a:bodyPr/>
                    <a:lstStyle/>
                    <a:p>
                      <a:pPr algn="ctr"/>
                      <a:r>
                        <a:rPr lang="en-US" sz="1100" b="1" dirty="0" smtClean="0"/>
                        <a:t>Reading: Informational</a:t>
                      </a:r>
                      <a:endParaRPr lang="en-US" sz="1100" b="1" dirty="0"/>
                    </a:p>
                  </a:txBody>
                  <a:tcPr marL="97536" marR="97536" marT="48006" marB="48006">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56032">
                <a:tc gridSpan="2">
                  <a:txBody>
                    <a:bodyPr/>
                    <a:lstStyle/>
                    <a:p>
                      <a:pPr algn="ctr"/>
                      <a:r>
                        <a:rPr lang="en-US" sz="1100" b="1" dirty="0" smtClean="0"/>
                        <a:t>Targets</a:t>
                      </a:r>
                      <a:endParaRPr lang="en-US" sz="1100" b="1" dirty="0"/>
                    </a:p>
                  </a:txBody>
                  <a:tcPr marL="97536" marR="97536" marT="48006" marB="48006">
                    <a:solidFill>
                      <a:schemeClr val="bg1"/>
                    </a:solidFill>
                  </a:tcPr>
                </a:tc>
                <a:tc hMerge="1">
                  <a:txBody>
                    <a:bodyPr/>
                    <a:lstStyle/>
                    <a:p>
                      <a:endParaRPr lang="en-US" dirty="0"/>
                    </a:p>
                  </a:txBody>
                  <a:tcPr/>
                </a:tc>
                <a:tc>
                  <a:txBody>
                    <a:bodyPr/>
                    <a:lstStyle/>
                    <a:p>
                      <a:pPr algn="ctr"/>
                      <a:r>
                        <a:rPr lang="en-US" sz="1100" b="1" dirty="0" smtClean="0"/>
                        <a:t>Standards</a:t>
                      </a:r>
                      <a:endParaRPr lang="en-US" sz="1100" b="1" dirty="0"/>
                    </a:p>
                  </a:txBody>
                  <a:tcPr marL="97536" marR="97536" marT="48006" marB="48006">
                    <a:solidFill>
                      <a:schemeClr val="bg1"/>
                    </a:solidFill>
                  </a:tcPr>
                </a:tc>
                <a:tc>
                  <a:txBody>
                    <a:bodyPr/>
                    <a:lstStyle/>
                    <a:p>
                      <a:pPr algn="ctr"/>
                      <a:r>
                        <a:rPr lang="en-US" sz="1100" b="1" dirty="0" smtClean="0"/>
                        <a:t>DOK</a:t>
                      </a:r>
                      <a:endParaRPr lang="en-US" sz="1100" b="1" dirty="0"/>
                    </a:p>
                  </a:txBody>
                  <a:tcPr marL="97536" marR="97536" marT="48006" marB="48006">
                    <a:solidFill>
                      <a:schemeClr val="bg1"/>
                    </a:solidFill>
                  </a:tcPr>
                </a:tc>
              </a:tr>
              <a:tr h="256032">
                <a:tc>
                  <a:txBody>
                    <a:bodyPr/>
                    <a:lstStyle/>
                    <a:p>
                      <a:r>
                        <a:rPr lang="en-US" sz="1100" b="1" dirty="0" smtClean="0"/>
                        <a:t>8</a:t>
                      </a:r>
                      <a:endParaRPr lang="en-US" sz="1100" b="1" dirty="0"/>
                    </a:p>
                  </a:txBody>
                  <a:tcPr marL="97536" marR="97536" marT="48006" marB="48006">
                    <a:solidFill>
                      <a:srgbClr val="FFFFCC"/>
                    </a:solidFill>
                  </a:tcPr>
                </a:tc>
                <a:tc>
                  <a:txBody>
                    <a:bodyPr/>
                    <a:lstStyle/>
                    <a:p>
                      <a:r>
                        <a:rPr lang="en-US" sz="1100" b="1" dirty="0" smtClean="0"/>
                        <a:t>Key Details</a:t>
                      </a:r>
                      <a:endParaRPr lang="en-US" sz="1100" b="1" dirty="0"/>
                    </a:p>
                  </a:txBody>
                  <a:tcPr marL="97536" marR="97536" marT="48006" marB="48006">
                    <a:solidFill>
                      <a:srgbClr val="FFFFCC"/>
                    </a:solidFill>
                  </a:tcPr>
                </a:tc>
                <a:tc>
                  <a:txBody>
                    <a:bodyPr/>
                    <a:lstStyle/>
                    <a:p>
                      <a:r>
                        <a:rPr lang="en-US" sz="1100" b="1" dirty="0" smtClean="0"/>
                        <a:t>RI.1     RI.3 </a:t>
                      </a:r>
                      <a:r>
                        <a:rPr lang="en-US" sz="1000" b="0" dirty="0" smtClean="0"/>
                        <a:t>(can move to DOK-3)</a:t>
                      </a:r>
                      <a:endParaRPr lang="en-US" sz="1100" b="1" dirty="0"/>
                    </a:p>
                  </a:txBody>
                  <a:tcPr marL="97536" marR="97536" marT="48006" marB="48006">
                    <a:solidFill>
                      <a:srgbClr val="FFFFCC"/>
                    </a:solidFill>
                  </a:tcPr>
                </a:tc>
                <a:tc>
                  <a:txBody>
                    <a:bodyPr/>
                    <a:lstStyle/>
                    <a:p>
                      <a:pPr algn="ctr"/>
                      <a:r>
                        <a:rPr lang="en-US" sz="1100" b="1" dirty="0" smtClean="0"/>
                        <a:t>1-2</a:t>
                      </a:r>
                      <a:endParaRPr lang="en-US" sz="1100" b="1" dirty="0"/>
                    </a:p>
                  </a:txBody>
                  <a:tcPr marL="97536" marR="97536" marT="48006" marB="48006" anchor="ctr">
                    <a:solidFill>
                      <a:srgbClr val="FFFFCC"/>
                    </a:solidFill>
                  </a:tcPr>
                </a:tc>
              </a:tr>
              <a:tr h="256032">
                <a:tc>
                  <a:txBody>
                    <a:bodyPr/>
                    <a:lstStyle/>
                    <a:p>
                      <a:r>
                        <a:rPr lang="en-US" sz="1100" b="1" dirty="0" smtClean="0"/>
                        <a:t>9</a:t>
                      </a:r>
                      <a:endParaRPr lang="en-US" sz="1100" b="1" dirty="0"/>
                    </a:p>
                  </a:txBody>
                  <a:tcPr marL="97536" marR="97536" marT="48006" marB="48006">
                    <a:solidFill>
                      <a:srgbClr val="FFFFCC"/>
                    </a:solidFill>
                  </a:tcPr>
                </a:tc>
                <a:tc>
                  <a:txBody>
                    <a:bodyPr/>
                    <a:lstStyle/>
                    <a:p>
                      <a:r>
                        <a:rPr lang="en-US" sz="1100" b="1" dirty="0" smtClean="0"/>
                        <a:t>Central Ideas</a:t>
                      </a:r>
                      <a:endParaRPr lang="en-US" sz="1100" b="1" dirty="0"/>
                    </a:p>
                  </a:txBody>
                  <a:tcPr marL="97536" marR="97536" marT="48006" marB="48006">
                    <a:solidFill>
                      <a:srgbClr val="FFFFCC"/>
                    </a:solidFill>
                  </a:tcPr>
                </a:tc>
                <a:tc>
                  <a:txBody>
                    <a:bodyPr/>
                    <a:lstStyle/>
                    <a:p>
                      <a:r>
                        <a:rPr lang="en-US" sz="1100" b="1" dirty="0" smtClean="0"/>
                        <a:t>RI.2</a:t>
                      </a:r>
                      <a:endParaRPr lang="en-US" sz="1100" b="1" dirty="0"/>
                    </a:p>
                  </a:txBody>
                  <a:tcPr marL="97536" marR="97536" marT="48006" marB="48006">
                    <a:solidFill>
                      <a:srgbClr val="FFFFCC"/>
                    </a:solidFill>
                  </a:tcPr>
                </a:tc>
                <a:tc>
                  <a:txBody>
                    <a:bodyPr/>
                    <a:lstStyle/>
                    <a:p>
                      <a:pPr algn="ctr"/>
                      <a:r>
                        <a:rPr lang="en-US" sz="1100" b="1" dirty="0" smtClean="0"/>
                        <a:t>2</a:t>
                      </a:r>
                      <a:endParaRPr lang="en-US" sz="1100" b="1" dirty="0"/>
                    </a:p>
                  </a:txBody>
                  <a:tcPr marL="97536" marR="97536" marT="48006" marB="48006" anchor="ctr">
                    <a:solidFill>
                      <a:srgbClr val="FFFFCC"/>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539447675"/>
              </p:ext>
            </p:extLst>
          </p:nvPr>
        </p:nvGraphicFramePr>
        <p:xfrm>
          <a:off x="955082" y="6406516"/>
          <a:ext cx="5369518" cy="158191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06401"/>
                <a:gridCol w="2031999"/>
                <a:gridCol w="2357120"/>
                <a:gridCol w="573998"/>
              </a:tblGrid>
              <a:tr h="256032">
                <a:tc gridSpan="4">
                  <a:txBody>
                    <a:bodyPr/>
                    <a:lstStyle/>
                    <a:p>
                      <a:pPr algn="ctr"/>
                      <a:r>
                        <a:rPr lang="en-US" sz="1100" b="1" dirty="0" smtClean="0"/>
                        <a:t>Writing</a:t>
                      </a:r>
                      <a:endParaRPr lang="en-US" sz="1100" b="1" dirty="0"/>
                    </a:p>
                  </a:txBody>
                  <a:tcPr marL="97536" marR="97536" marT="48006" marB="48006">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56032">
                <a:tc gridSpan="2">
                  <a:txBody>
                    <a:bodyPr/>
                    <a:lstStyle/>
                    <a:p>
                      <a:pPr algn="ctr"/>
                      <a:r>
                        <a:rPr lang="en-US" sz="1100" b="1" dirty="0" smtClean="0"/>
                        <a:t>Targets</a:t>
                      </a:r>
                      <a:endParaRPr lang="en-US" sz="1100" b="1" dirty="0"/>
                    </a:p>
                  </a:txBody>
                  <a:tcPr marL="97536" marR="97536" marT="48006" marB="48006">
                    <a:solidFill>
                      <a:schemeClr val="bg1"/>
                    </a:solidFill>
                  </a:tcPr>
                </a:tc>
                <a:tc hMerge="1">
                  <a:txBody>
                    <a:bodyPr/>
                    <a:lstStyle/>
                    <a:p>
                      <a:endParaRPr lang="en-US" dirty="0"/>
                    </a:p>
                  </a:txBody>
                  <a:tcPr/>
                </a:tc>
                <a:tc>
                  <a:txBody>
                    <a:bodyPr/>
                    <a:lstStyle/>
                    <a:p>
                      <a:pPr algn="ctr"/>
                      <a:r>
                        <a:rPr lang="en-US" sz="1100" b="1" dirty="0" smtClean="0"/>
                        <a:t>Standards</a:t>
                      </a:r>
                      <a:endParaRPr lang="en-US" sz="1100" b="1" dirty="0"/>
                    </a:p>
                  </a:txBody>
                  <a:tcPr marL="97536" marR="97536" marT="48006" marB="48006">
                    <a:solidFill>
                      <a:schemeClr val="bg1"/>
                    </a:solidFill>
                  </a:tcPr>
                </a:tc>
                <a:tc>
                  <a:txBody>
                    <a:bodyPr/>
                    <a:lstStyle/>
                    <a:p>
                      <a:pPr algn="ctr"/>
                      <a:r>
                        <a:rPr lang="en-US" sz="1100" b="1" dirty="0" smtClean="0"/>
                        <a:t>DOK</a:t>
                      </a:r>
                      <a:endParaRPr lang="en-US" sz="1100" b="1" dirty="0"/>
                    </a:p>
                  </a:txBody>
                  <a:tcPr marL="97536" marR="97536" marT="48006" marB="48006">
                    <a:solidFill>
                      <a:schemeClr val="bg1"/>
                    </a:solidFill>
                  </a:tcPr>
                </a:tc>
              </a:tr>
              <a:tr h="256032">
                <a:tc>
                  <a:txBody>
                    <a:bodyPr/>
                    <a:lstStyle/>
                    <a:p>
                      <a:r>
                        <a:rPr lang="en-US" sz="1100" b="1" dirty="0" smtClean="0"/>
                        <a:t>6a</a:t>
                      </a:r>
                      <a:endParaRPr lang="en-US" sz="1100" b="1" dirty="0"/>
                    </a:p>
                  </a:txBody>
                  <a:tcPr marL="97536" marR="97536" marT="48006" marB="48006">
                    <a:solidFill>
                      <a:srgbClr val="FFFFCC"/>
                    </a:solidFill>
                  </a:tcPr>
                </a:tc>
                <a:tc>
                  <a:txBody>
                    <a:bodyPr/>
                    <a:lstStyle/>
                    <a:p>
                      <a:r>
                        <a:rPr lang="en-US" sz="1100" b="1" dirty="0" smtClean="0"/>
                        <a:t>Brief Opinion Write</a:t>
                      </a:r>
                      <a:endParaRPr lang="en-US" sz="1100" b="1" dirty="0"/>
                    </a:p>
                  </a:txBody>
                  <a:tcPr marL="97536" marR="97536" marT="48006" marB="48006">
                    <a:solidFill>
                      <a:srgbClr val="FFFFCC"/>
                    </a:solidFill>
                  </a:tcPr>
                </a:tc>
                <a:tc>
                  <a:txBody>
                    <a:bodyPr/>
                    <a:lstStyle/>
                    <a:p>
                      <a:r>
                        <a:rPr lang="pl-PL" sz="1100" b="1" dirty="0" smtClean="0"/>
                        <a:t>W1a, W1b, W1c, W1d, W8</a:t>
                      </a:r>
                      <a:endParaRPr lang="en-US" sz="1100" b="1" dirty="0"/>
                    </a:p>
                  </a:txBody>
                  <a:tcPr marL="97536" marR="97536" marT="48006" marB="48006">
                    <a:solidFill>
                      <a:srgbClr val="FFFFCC"/>
                    </a:solidFill>
                  </a:tcPr>
                </a:tc>
                <a:tc>
                  <a:txBody>
                    <a:bodyPr/>
                    <a:lstStyle/>
                    <a:p>
                      <a:pPr algn="ctr"/>
                      <a:r>
                        <a:rPr lang="en-US" sz="1100" b="1" dirty="0" smtClean="0"/>
                        <a:t>3</a:t>
                      </a:r>
                      <a:endParaRPr lang="en-US" sz="1100" b="1" dirty="0"/>
                    </a:p>
                  </a:txBody>
                  <a:tcPr marL="97536" marR="97536" marT="48006" marB="48006" anchor="ctr">
                    <a:solidFill>
                      <a:srgbClr val="FFFFCC"/>
                    </a:solidFill>
                  </a:tcPr>
                </a:tc>
              </a:tr>
              <a:tr h="256032">
                <a:tc>
                  <a:txBody>
                    <a:bodyPr/>
                    <a:lstStyle/>
                    <a:p>
                      <a:r>
                        <a:rPr lang="en-US" sz="1100" b="1" dirty="0" smtClean="0"/>
                        <a:t>6b</a:t>
                      </a:r>
                      <a:endParaRPr lang="en-US" sz="1100" b="1" dirty="0"/>
                    </a:p>
                  </a:txBody>
                  <a:tcPr marL="97536" marR="97536" marT="48006" marB="48006">
                    <a:solidFill>
                      <a:srgbClr val="FFFFCC"/>
                    </a:solidFill>
                  </a:tcPr>
                </a:tc>
                <a:tc>
                  <a:txBody>
                    <a:bodyPr/>
                    <a:lstStyle/>
                    <a:p>
                      <a:r>
                        <a:rPr lang="en-US" sz="1100" b="1" dirty="0" smtClean="0"/>
                        <a:t>Write-Revise Opinion</a:t>
                      </a:r>
                      <a:endParaRPr lang="en-US" sz="1100" b="1" dirty="0"/>
                    </a:p>
                  </a:txBody>
                  <a:tcPr marL="97536" marR="97536" marT="48006" marB="48006">
                    <a:solidFill>
                      <a:srgbClr val="FFFFCC"/>
                    </a:solidFill>
                  </a:tcPr>
                </a:tc>
                <a:tc>
                  <a:txBody>
                    <a:bodyPr/>
                    <a:lstStyle/>
                    <a:p>
                      <a:r>
                        <a:rPr lang="pl-PL" sz="1100" b="1" smtClean="0"/>
                        <a:t>W1a, W1b, W1c, W1d</a:t>
                      </a:r>
                      <a:r>
                        <a:rPr lang="pl-PL" sz="1100" b="1" dirty="0" smtClean="0"/>
                        <a:t>, W8</a:t>
                      </a:r>
                      <a:endParaRPr lang="en-US" sz="1100" b="1" dirty="0"/>
                    </a:p>
                  </a:txBody>
                  <a:tcPr marL="97536" marR="97536" marT="48006" marB="48006">
                    <a:solidFill>
                      <a:srgbClr val="FFFFCC"/>
                    </a:solidFill>
                  </a:tcPr>
                </a:tc>
                <a:tc>
                  <a:txBody>
                    <a:bodyPr/>
                    <a:lstStyle/>
                    <a:p>
                      <a:pPr algn="ctr"/>
                      <a:r>
                        <a:rPr lang="en-US" sz="1100" b="1" dirty="0" smtClean="0"/>
                        <a:t>2</a:t>
                      </a:r>
                      <a:endParaRPr lang="en-US" sz="1100" b="1" dirty="0"/>
                    </a:p>
                  </a:txBody>
                  <a:tcPr marL="97536" marR="97536" marT="48006" marB="48006" anchor="ctr">
                    <a:solidFill>
                      <a:srgbClr val="FFFFCC"/>
                    </a:solidFill>
                  </a:tcPr>
                </a:tc>
              </a:tr>
              <a:tr h="256032">
                <a:tc>
                  <a:txBody>
                    <a:bodyPr/>
                    <a:lstStyle/>
                    <a:p>
                      <a:r>
                        <a:rPr lang="en-US" sz="1100" b="1" dirty="0" smtClean="0"/>
                        <a:t>8</a:t>
                      </a:r>
                      <a:endParaRPr lang="en-US" sz="1100" b="1" dirty="0"/>
                    </a:p>
                  </a:txBody>
                  <a:tcPr marL="97536" marR="97536" marT="48006" marB="48006">
                    <a:solidFill>
                      <a:srgbClr val="FFFFCC"/>
                    </a:solidFill>
                  </a:tcPr>
                </a:tc>
                <a:tc>
                  <a:txBody>
                    <a:bodyPr/>
                    <a:lstStyle/>
                    <a:p>
                      <a:r>
                        <a:rPr lang="en-US" sz="1100" b="1" dirty="0" smtClean="0"/>
                        <a:t>Language-Vocabulary Use</a:t>
                      </a:r>
                      <a:endParaRPr lang="en-US" sz="1100" b="1" dirty="0"/>
                    </a:p>
                  </a:txBody>
                  <a:tcPr marL="97536" marR="97536" marT="48006" marB="48006">
                    <a:solidFill>
                      <a:srgbClr val="FFFFCC"/>
                    </a:solidFill>
                  </a:tcPr>
                </a:tc>
                <a:tc>
                  <a:txBody>
                    <a:bodyPr/>
                    <a:lstStyle/>
                    <a:p>
                      <a:r>
                        <a:rPr lang="en-US" sz="1100" b="1" dirty="0" smtClean="0"/>
                        <a:t>L.6</a:t>
                      </a:r>
                      <a:endParaRPr lang="en-US" sz="1100" b="1" dirty="0"/>
                    </a:p>
                  </a:txBody>
                  <a:tcPr marL="97536" marR="97536" marT="48006" marB="48006">
                    <a:solidFill>
                      <a:srgbClr val="FFFFCC"/>
                    </a:solidFill>
                  </a:tcPr>
                </a:tc>
                <a:tc>
                  <a:txBody>
                    <a:bodyPr/>
                    <a:lstStyle/>
                    <a:p>
                      <a:pPr algn="ctr"/>
                      <a:r>
                        <a:rPr lang="en-US" sz="1100" b="1" dirty="0" smtClean="0"/>
                        <a:t>1-2</a:t>
                      </a:r>
                      <a:endParaRPr lang="en-US" sz="1100" b="1" dirty="0"/>
                    </a:p>
                  </a:txBody>
                  <a:tcPr marL="97536" marR="97536" marT="48006" marB="48006" anchor="ctr">
                    <a:solidFill>
                      <a:srgbClr val="FFFFCC"/>
                    </a:solidFill>
                  </a:tcPr>
                </a:tc>
              </a:tr>
              <a:tr h="256032">
                <a:tc>
                  <a:txBody>
                    <a:bodyPr/>
                    <a:lstStyle/>
                    <a:p>
                      <a:r>
                        <a:rPr lang="en-US" sz="1100" b="1" dirty="0" smtClean="0"/>
                        <a:t>9</a:t>
                      </a:r>
                      <a:endParaRPr lang="en-US" sz="1100" b="1" dirty="0"/>
                    </a:p>
                  </a:txBody>
                  <a:tcPr marL="97536" marR="97536" marT="48006" marB="48006">
                    <a:solidFill>
                      <a:srgbClr val="FFFFCC"/>
                    </a:solidFill>
                  </a:tcPr>
                </a:tc>
                <a:tc>
                  <a:txBody>
                    <a:bodyPr/>
                    <a:lstStyle/>
                    <a:p>
                      <a:r>
                        <a:rPr lang="en-US" sz="1100" b="1" dirty="0" smtClean="0"/>
                        <a:t>Edit and Clarify</a:t>
                      </a:r>
                      <a:endParaRPr lang="en-US" sz="1100" b="1" dirty="0"/>
                    </a:p>
                  </a:txBody>
                  <a:tcPr marL="97536" marR="97536" marT="48006" marB="48006">
                    <a:solidFill>
                      <a:srgbClr val="FFFFCC"/>
                    </a:solidFill>
                  </a:tcPr>
                </a:tc>
                <a:tc>
                  <a:txBody>
                    <a:bodyPr/>
                    <a:lstStyle/>
                    <a:p>
                      <a:r>
                        <a:rPr lang="en-US" sz="1100" b="1" dirty="0" smtClean="0"/>
                        <a:t>L.1.1a</a:t>
                      </a:r>
                      <a:endParaRPr lang="en-US" sz="1100" b="1" dirty="0"/>
                    </a:p>
                  </a:txBody>
                  <a:tcPr marL="97536" marR="97536" marT="48006" marB="48006">
                    <a:solidFill>
                      <a:srgbClr val="FFFFCC"/>
                    </a:solidFill>
                  </a:tcPr>
                </a:tc>
                <a:tc>
                  <a:txBody>
                    <a:bodyPr/>
                    <a:lstStyle/>
                    <a:p>
                      <a:pPr algn="ctr"/>
                      <a:r>
                        <a:rPr lang="en-US" sz="1100" b="1" dirty="0" smtClean="0"/>
                        <a:t>1-2</a:t>
                      </a:r>
                      <a:endParaRPr lang="en-US" sz="1100" b="1" dirty="0"/>
                    </a:p>
                  </a:txBody>
                  <a:tcPr marL="97536" marR="97536" marT="48006" marB="48006" anchor="ctr">
                    <a:solidFill>
                      <a:srgbClr val="FFFFCC"/>
                    </a:solidFill>
                  </a:tcPr>
                </a:tc>
              </a:tr>
            </a:tbl>
          </a:graphicData>
        </a:graphic>
      </p:graphicFrame>
      <p:sp>
        <p:nvSpPr>
          <p:cNvPr id="7" name="TextBox 6"/>
          <p:cNvSpPr txBox="1"/>
          <p:nvPr/>
        </p:nvSpPr>
        <p:spPr>
          <a:xfrm>
            <a:off x="2384194" y="2686475"/>
            <a:ext cx="2673001" cy="83627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6661" tIns="48331" rIns="96661" bIns="48331" rtlCol="0">
            <a:spAutoFit/>
          </a:bodyPr>
          <a:lstStyle/>
          <a:p>
            <a:r>
              <a:rPr lang="en-US" sz="2500" b="1" dirty="0">
                <a:solidFill>
                  <a:schemeClr val="accent1">
                    <a:lumMod val="75000"/>
                  </a:schemeClr>
                </a:solidFill>
                <a:latin typeface="Bookman Old Style" pitchFamily="18" charset="0"/>
              </a:rPr>
              <a:t>Quarter One </a:t>
            </a:r>
          </a:p>
          <a:p>
            <a:r>
              <a:rPr lang="en-US" sz="2300" b="1" dirty="0" smtClean="0">
                <a:latin typeface="Bookman Old Style" pitchFamily="18" charset="0"/>
              </a:rPr>
              <a:t>Pre-Assessment</a:t>
            </a:r>
            <a:endParaRPr lang="en-US" b="1" dirty="0" smtClean="0">
              <a:latin typeface="Bookman Old Style" pitchFamily="18" charset="0"/>
            </a:endParaRPr>
          </a:p>
        </p:txBody>
      </p:sp>
      <p:grpSp>
        <p:nvGrpSpPr>
          <p:cNvPr id="15" name="Group 14"/>
          <p:cNvGrpSpPr/>
          <p:nvPr/>
        </p:nvGrpSpPr>
        <p:grpSpPr>
          <a:xfrm>
            <a:off x="101300" y="256705"/>
            <a:ext cx="3168949" cy="2198699"/>
            <a:chOff x="3842164" y="220000"/>
            <a:chExt cx="3132273" cy="2411864"/>
          </a:xfrm>
        </p:grpSpPr>
        <p:grpSp>
          <p:nvGrpSpPr>
            <p:cNvPr id="16" name="Group 15"/>
            <p:cNvGrpSpPr/>
            <p:nvPr/>
          </p:nvGrpSpPr>
          <p:grpSpPr>
            <a:xfrm>
              <a:off x="3938156" y="491164"/>
              <a:ext cx="3036281" cy="2140700"/>
              <a:chOff x="3513083" y="49290"/>
              <a:chExt cx="3623568" cy="2568001"/>
            </a:xfrm>
          </p:grpSpPr>
          <p:grpSp>
            <p:nvGrpSpPr>
              <p:cNvPr id="18" name="Group 17"/>
              <p:cNvGrpSpPr/>
              <p:nvPr/>
            </p:nvGrpSpPr>
            <p:grpSpPr>
              <a:xfrm>
                <a:off x="3513083" y="49290"/>
                <a:ext cx="3623568" cy="2538281"/>
                <a:chOff x="3754558" y="731036"/>
                <a:chExt cx="3445410" cy="2329487"/>
              </a:xfrm>
            </p:grpSpPr>
            <p:sp>
              <p:nvSpPr>
                <p:cNvPr id="21" name="Parallelogram 20"/>
                <p:cNvSpPr/>
                <p:nvPr/>
              </p:nvSpPr>
              <p:spPr>
                <a:xfrm rot="527859" flipH="1">
                  <a:off x="3754558" y="853322"/>
                  <a:ext cx="3445410" cy="2207201"/>
                </a:xfrm>
                <a:prstGeom prst="parallelogram">
                  <a:avLst/>
                </a:prstGeo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sp>
              <p:nvSpPr>
                <p:cNvPr id="22" name="Parallelogram 21"/>
                <p:cNvSpPr/>
                <p:nvPr/>
              </p:nvSpPr>
              <p:spPr>
                <a:xfrm>
                  <a:off x="4260432" y="731036"/>
                  <a:ext cx="2467607" cy="2028026"/>
                </a:xfrm>
                <a:prstGeom prst="parallelogram">
                  <a:avLst/>
                </a:prstGeom>
                <a:solidFill>
                  <a:srgbClr val="BA8CDC"/>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grpSp>
          <p:pic>
            <p:nvPicPr>
              <p:cNvPr id="19" name="Picture 2" descr="http://images-partners-tbn.google.com/images?q=tbn:ANd9GcSDUr2vK4W2TDygHktobuceelfcUzesZB8Q9EYo-dpZi4Qo6Z3Wvq_kS_tVIA:http://moodle.kingsley.k12.mi.us/pluginfile.php/3143/course/section/1521/FirstGrade.gif">
                <a:hlinkClick r:id="rId2"/>
              </p:cNvPr>
              <p:cNvPicPr>
                <a:picLocks noChangeAspect="1" noChangeArrowheads="1"/>
              </p:cNvPicPr>
              <p:nvPr/>
            </p:nvPicPr>
            <p:blipFill>
              <a:blip r:embed="rId3" cstate="print"/>
              <a:srcRect/>
              <a:stretch>
                <a:fillRect/>
              </a:stretch>
            </p:blipFill>
            <p:spPr bwMode="auto">
              <a:xfrm>
                <a:off x="5334000" y="1603832"/>
                <a:ext cx="1142999" cy="1013459"/>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20" name="Picture 6" descr="reading"/>
              <p:cNvPicPr>
                <a:picLocks noChangeAspect="1" noChangeArrowheads="1"/>
              </p:cNvPicPr>
              <p:nvPr/>
            </p:nvPicPr>
            <p:blipFill>
              <a:blip r:embed="rId4" cstate="print"/>
              <a:srcRect/>
              <a:stretch>
                <a:fillRect/>
              </a:stretch>
            </p:blipFill>
            <p:spPr bwMode="auto">
              <a:xfrm>
                <a:off x="4501916" y="310200"/>
                <a:ext cx="1820973" cy="1596665"/>
              </a:xfrm>
              <a:prstGeom prst="rect">
                <a:avLst/>
              </a:prstGeom>
              <a:noFill/>
            </p:spPr>
          </p:pic>
        </p:grpSp>
        <p:sp>
          <p:nvSpPr>
            <p:cNvPr id="17" name="Rectangle 16"/>
            <p:cNvSpPr/>
            <p:nvPr/>
          </p:nvSpPr>
          <p:spPr>
            <a:xfrm>
              <a:off x="3842164" y="220000"/>
              <a:ext cx="1143000" cy="923330"/>
            </a:xfrm>
            <a:prstGeom prst="rect">
              <a:avLst/>
            </a:prstGeom>
            <a:solidFill>
              <a:srgbClr val="81C9FF"/>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cap="none" spc="0" dirty="0" smtClean="0">
                  <a:ln w="11430"/>
                  <a:effectLst>
                    <a:outerShdw blurRad="80000" dist="40000" dir="5040000" algn="tl">
                      <a:srgbClr val="000000">
                        <a:alpha val="30000"/>
                      </a:srgbClr>
                    </a:outerShdw>
                  </a:effectLst>
                </a:rPr>
                <a:t>1</a:t>
              </a:r>
              <a:r>
                <a:rPr lang="en-US" sz="5400" b="1" cap="none" spc="0" baseline="30000" dirty="0" smtClean="0">
                  <a:ln w="11430"/>
                  <a:effectLst>
                    <a:outerShdw blurRad="80000" dist="40000" dir="5040000" algn="tl">
                      <a:srgbClr val="000000">
                        <a:alpha val="30000"/>
                      </a:srgbClr>
                    </a:outerShdw>
                  </a:effectLst>
                </a:rPr>
                <a:t>st</a:t>
              </a:r>
              <a:endParaRPr lang="en-US" sz="5400" b="1" cap="none" spc="0" dirty="0" smtClean="0">
                <a:ln w="11430"/>
                <a:effectLst>
                  <a:outerShdw blurRad="80000" dist="40000" dir="5040000" algn="tl">
                    <a:srgbClr val="000000">
                      <a:alpha val="30000"/>
                    </a:srgbClr>
                  </a:outerShdw>
                </a:effectLst>
              </a:endParaRPr>
            </a:p>
          </p:txBody>
        </p:sp>
      </p:grpSp>
      <p:grpSp>
        <p:nvGrpSpPr>
          <p:cNvPr id="3" name="Group 2"/>
          <p:cNvGrpSpPr/>
          <p:nvPr/>
        </p:nvGrpSpPr>
        <p:grpSpPr>
          <a:xfrm>
            <a:off x="3412041" y="6954296"/>
            <a:ext cx="1083760" cy="503256"/>
            <a:chOff x="3412041" y="6954296"/>
            <a:chExt cx="1083760" cy="503256"/>
          </a:xfrm>
        </p:grpSpPr>
        <p:sp>
          <p:nvSpPr>
            <p:cNvPr id="2" name="Rectangle 1"/>
            <p:cNvSpPr/>
            <p:nvPr/>
          </p:nvSpPr>
          <p:spPr>
            <a:xfrm>
              <a:off x="3412041" y="6954296"/>
              <a:ext cx="722855" cy="22288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134897" y="7207326"/>
              <a:ext cx="360904" cy="25022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p:cNvSpPr txBox="1"/>
          <p:nvPr/>
        </p:nvSpPr>
        <p:spPr>
          <a:xfrm>
            <a:off x="1257683" y="6172200"/>
            <a:ext cx="4457317" cy="246221"/>
          </a:xfrm>
          <a:prstGeom prst="rect">
            <a:avLst/>
          </a:prstGeom>
          <a:noFill/>
        </p:spPr>
        <p:txBody>
          <a:bodyPr wrap="square" rtlCol="0">
            <a:spAutoFit/>
          </a:bodyPr>
          <a:lstStyle/>
          <a:p>
            <a:pPr algn="ctr"/>
            <a:r>
              <a:rPr lang="en-US" sz="1000" b="1" i="1" dirty="0" smtClean="0"/>
              <a:t>The actual assessed writing standard s on this assessment </a:t>
            </a:r>
            <a:r>
              <a:rPr lang="en-US" sz="1000" b="1" i="1" smtClean="0"/>
              <a:t>are boxed.</a:t>
            </a:r>
            <a:endParaRPr lang="en-US" sz="1000" b="1" i="1" dirty="0"/>
          </a:p>
        </p:txBody>
      </p:sp>
    </p:spTree>
    <p:extLst>
      <p:ext uri="{BB962C8B-B14F-4D97-AF65-F5344CB8AC3E}">
        <p14:creationId xmlns:p14="http://schemas.microsoft.com/office/powerpoint/2010/main" val="21634198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sldNum" sz="quarter" idx="4294967295"/>
          </p:nvPr>
        </p:nvSpPr>
        <p:spPr>
          <a:xfrm>
            <a:off x="6172200" y="8946444"/>
            <a:ext cx="792481" cy="287163"/>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300">
                <a:solidFill>
                  <a:srgbClr val="888888"/>
                </a:solidFill>
              </a:rPr>
              <a:t>20</a:t>
            </a:fld>
            <a:endParaRPr sz="1300">
              <a:solidFill>
                <a:srgbClr val="888888"/>
              </a:solidFill>
            </a:endParaRPr>
          </a:p>
        </p:txBody>
      </p:sp>
      <p:sp>
        <p:nvSpPr>
          <p:cNvPr id="119" name="Shape 119"/>
          <p:cNvSpPr/>
          <p:nvPr/>
        </p:nvSpPr>
        <p:spPr>
          <a:xfrm>
            <a:off x="385991" y="4572000"/>
            <a:ext cx="6319611" cy="0"/>
          </a:xfrm>
          <a:prstGeom prst="line">
            <a:avLst/>
          </a:prstGeom>
          <a:ln w="3175">
            <a:solidFill>
              <a:srgbClr val="4A7EBB"/>
            </a:solidFill>
            <a:prstDash val="lgDashDotDot"/>
          </a:ln>
        </p:spPr>
        <p:txBody>
          <a:bodyPr lIns="0" tIns="0" rIns="0" bIns="0"/>
          <a:lstStyle/>
          <a:p>
            <a:pPr lvl="0" defTabSz="457200">
              <a:defRPr sz="1200">
                <a:latin typeface="+mn-lt"/>
                <a:ea typeface="+mn-ea"/>
                <a:cs typeface="+mn-cs"/>
                <a:sym typeface="Helvetica"/>
              </a:defRPr>
            </a:pPr>
            <a:endParaRPr/>
          </a:p>
        </p:txBody>
      </p:sp>
      <p:sp>
        <p:nvSpPr>
          <p:cNvPr id="120" name="Shape 120"/>
          <p:cNvSpPr/>
          <p:nvPr/>
        </p:nvSpPr>
        <p:spPr>
          <a:xfrm>
            <a:off x="304800" y="4887676"/>
            <a:ext cx="6400802" cy="3360038"/>
          </a:xfrm>
          <a:prstGeom prst="rect">
            <a:avLst/>
          </a:prstGeom>
          <a:solidFill>
            <a:srgbClr val="FFFFFF"/>
          </a:solidFill>
          <a:ln w="12700" cap="flat">
            <a:noFill/>
            <a:miter lim="400000"/>
          </a:ln>
          <a:effectLst/>
          <a:extLst>
            <a:ext uri="{C572A759-6A51-4108-AA02-DFA0A04FC94B}">
              <ma14:wrappingTextBoxFlag xmlns:ma14="http://schemas.microsoft.com/office/mac/drawingml/2011/main" xmlns="" val="1"/>
            </a:ext>
          </a:extLst>
        </p:spPr>
        <p:txBody>
          <a:bodyPr wrap="square" lIns="48331" tIns="48331" rIns="48331" bIns="48331" numCol="1" anchor="t">
            <a:spAutoFit/>
          </a:bodyPr>
          <a:lstStyle/>
          <a:p>
            <a:pPr marL="342900" lvl="0" indent="-342900">
              <a:buAutoNum type="arabicPeriod" startAt="6"/>
              <a:defRPr sz="1800"/>
            </a:pPr>
            <a:r>
              <a:rPr lang="en-US" sz="1700" b="1" dirty="0" smtClean="0">
                <a:latin typeface="Helvetica" panose="020B0604020202020204" pitchFamily="34" charset="0"/>
                <a:cs typeface="Helvetica" panose="020B0604020202020204" pitchFamily="34" charset="0"/>
                <a:sym typeface="Helvetica"/>
              </a:rPr>
              <a:t>When does Dylan sit down with James and Kamil</a:t>
            </a:r>
            <a:r>
              <a:rPr sz="1700" b="1" dirty="0" smtClean="0">
                <a:latin typeface="Helvetica" panose="020B0604020202020204" pitchFamily="34" charset="0"/>
                <a:cs typeface="Helvetica" panose="020B0604020202020204" pitchFamily="34" charset="0"/>
                <a:sym typeface="Helvetica"/>
              </a:rPr>
              <a:t>? </a:t>
            </a:r>
            <a:endParaRPr lang="en-US" sz="1700" b="1" dirty="0" smtClean="0">
              <a:latin typeface="Helvetica" panose="020B0604020202020204" pitchFamily="34" charset="0"/>
              <a:cs typeface="Helvetica" panose="020B0604020202020204" pitchFamily="34" charset="0"/>
              <a:sym typeface="Helvetica"/>
            </a:endParaRPr>
          </a:p>
          <a:p>
            <a:pPr lvl="0">
              <a:defRPr sz="1800"/>
            </a:pPr>
            <a:r>
              <a:rPr lang="en-US" sz="1700" b="1" i="1" dirty="0">
                <a:latin typeface="Helvetica" panose="020B0604020202020204" pitchFamily="34" charset="0"/>
                <a:cs typeface="Helvetica" panose="020B0604020202020204" pitchFamily="34" charset="0"/>
                <a:sym typeface="Helvetica"/>
              </a:rPr>
              <a:t> </a:t>
            </a:r>
            <a:r>
              <a:rPr lang="en-US" sz="1700" b="1" i="1" dirty="0" smtClean="0">
                <a:latin typeface="Helvetica" panose="020B0604020202020204" pitchFamily="34" charset="0"/>
                <a:cs typeface="Helvetica" panose="020B0604020202020204" pitchFamily="34" charset="0"/>
                <a:sym typeface="Helvetica"/>
              </a:rPr>
              <a:t>     </a:t>
            </a:r>
            <a:endParaRPr sz="1000" i="1" dirty="0">
              <a:latin typeface="Helvetica" panose="020B0604020202020204" pitchFamily="34" charset="0"/>
              <a:cs typeface="Helvetica" panose="020B0604020202020204" pitchFamily="34" charset="0"/>
              <a:sym typeface="Helvetica"/>
            </a:endParaRPr>
          </a:p>
          <a:p>
            <a:pPr marL="342868" lvl="0" indent="-342868">
              <a:buSzPct val="100000"/>
              <a:buFont typeface="Helvetica"/>
              <a:buAutoNum type="arabicPeriod" startAt="4"/>
              <a:defRPr sz="1800"/>
            </a:pPr>
            <a:endParaRPr dirty="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at lunch time</a:t>
            </a:r>
          </a:p>
          <a:p>
            <a:pPr marL="742716" lvl="0" indent="-288731">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b</a:t>
            </a:r>
            <a:r>
              <a:rPr lang="en-US" sz="1600" dirty="0" smtClean="0">
                <a:latin typeface="Helvetica" panose="020B0604020202020204" pitchFamily="34" charset="0"/>
                <a:cs typeface="Helvetica" panose="020B0604020202020204" pitchFamily="34" charset="0"/>
                <a:sym typeface="Helvetica"/>
              </a:rPr>
              <a:t>efore school</a:t>
            </a:r>
          </a:p>
          <a:p>
            <a:pPr marL="742716" lvl="0" indent="-288731">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after school</a:t>
            </a:r>
          </a:p>
          <a:p>
            <a:pPr marL="742716" lvl="0" indent="-288731">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453985" lvl="0">
              <a:buSzPct val="100000"/>
              <a:defRPr sz="1800"/>
            </a:pPr>
            <a:endParaRPr lang="en-US" sz="1600" dirty="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endParaRPr sz="1600" dirty="0">
              <a:latin typeface="Helvetica" panose="020B0604020202020204" pitchFamily="34" charset="0"/>
              <a:cs typeface="Helvetica" panose="020B0604020202020204" pitchFamily="34" charset="0"/>
              <a:sym typeface="Helvetica"/>
            </a:endParaRPr>
          </a:p>
        </p:txBody>
      </p:sp>
      <p:sp>
        <p:nvSpPr>
          <p:cNvPr id="121" name="Shape 121"/>
          <p:cNvSpPr/>
          <p:nvPr/>
        </p:nvSpPr>
        <p:spPr>
          <a:xfrm>
            <a:off x="494270" y="5689618"/>
            <a:ext cx="264609"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latin typeface="Helvetica" panose="020B0604020202020204" pitchFamily="34" charset="0"/>
              <a:cs typeface="Helvetica" panose="020B0604020202020204" pitchFamily="34" charset="0"/>
            </a:endParaRPr>
          </a:p>
        </p:txBody>
      </p:sp>
      <p:sp>
        <p:nvSpPr>
          <p:cNvPr id="123" name="Shape 123"/>
          <p:cNvSpPr/>
          <p:nvPr/>
        </p:nvSpPr>
        <p:spPr>
          <a:xfrm>
            <a:off x="515396" y="6685521"/>
            <a:ext cx="264609"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latin typeface="Helvetica" panose="020B0604020202020204" pitchFamily="34" charset="0"/>
              <a:cs typeface="Helvetica" panose="020B0604020202020204" pitchFamily="34" charset="0"/>
            </a:endParaRPr>
          </a:p>
        </p:txBody>
      </p:sp>
      <p:sp>
        <p:nvSpPr>
          <p:cNvPr id="124" name="Shape 124"/>
          <p:cNvSpPr/>
          <p:nvPr/>
        </p:nvSpPr>
        <p:spPr>
          <a:xfrm>
            <a:off x="497393" y="6199010"/>
            <a:ext cx="264609"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latin typeface="Helvetica" panose="020B0604020202020204" pitchFamily="34" charset="0"/>
              <a:cs typeface="Helvetica" panose="020B0604020202020204" pitchFamily="34" charset="0"/>
            </a:endParaRPr>
          </a:p>
        </p:txBody>
      </p:sp>
      <p:sp>
        <p:nvSpPr>
          <p:cNvPr id="126" name="Shape 126"/>
          <p:cNvSpPr/>
          <p:nvPr/>
        </p:nvSpPr>
        <p:spPr>
          <a:xfrm>
            <a:off x="381001" y="586350"/>
            <a:ext cx="6324601" cy="2652151"/>
          </a:xfrm>
          <a:prstGeom prst="rect">
            <a:avLst/>
          </a:prstGeom>
          <a:ln w="12700">
            <a:miter lim="400000"/>
          </a:ln>
          <a:extLst>
            <a:ext uri="{C572A759-6A51-4108-AA02-DFA0A04FC94B}">
              <ma14:wrappingTextBoxFlag xmlns:ma14="http://schemas.microsoft.com/office/mac/drawingml/2011/main" xmlns="" val="1"/>
            </a:ext>
          </a:extLst>
        </p:spPr>
        <p:txBody>
          <a:bodyPr wrap="square" lIns="48331" tIns="48331" rIns="48331" bIns="48331">
            <a:spAutoFit/>
          </a:bodyPr>
          <a:lstStyle/>
          <a:p>
            <a:pPr lvl="0">
              <a:defRPr sz="1800"/>
            </a:pPr>
            <a:r>
              <a:rPr lang="en-US" b="1" dirty="0" smtClean="0">
                <a:latin typeface="Helvetica" panose="020B0604020202020204" pitchFamily="34" charset="0"/>
                <a:cs typeface="Helvetica" panose="020B0604020202020204" pitchFamily="34" charset="0"/>
                <a:sym typeface="Helvetica"/>
              </a:rPr>
              <a:t>5</a:t>
            </a:r>
            <a:r>
              <a:rPr b="1" dirty="0" smtClean="0">
                <a:latin typeface="Helvetica" panose="020B0604020202020204" pitchFamily="34" charset="0"/>
                <a:cs typeface="Helvetica" panose="020B0604020202020204" pitchFamily="34" charset="0"/>
                <a:sym typeface="Helvetica"/>
              </a:rPr>
              <a:t>. Wh</a:t>
            </a:r>
            <a:r>
              <a:rPr lang="en-US" b="1" dirty="0" smtClean="0">
                <a:latin typeface="Helvetica" panose="020B0604020202020204" pitchFamily="34" charset="0"/>
                <a:cs typeface="Helvetica" panose="020B0604020202020204" pitchFamily="34" charset="0"/>
                <a:sym typeface="Helvetica"/>
              </a:rPr>
              <a:t>o are the characters in the story</a:t>
            </a:r>
            <a:r>
              <a:rPr b="1" dirty="0" smtClean="0">
                <a:latin typeface="Helvetica" panose="020B0604020202020204" pitchFamily="34" charset="0"/>
                <a:cs typeface="Helvetica" panose="020B0604020202020204" pitchFamily="34" charset="0"/>
                <a:sym typeface="Helvetica"/>
              </a:rPr>
              <a:t>? </a:t>
            </a:r>
            <a:endParaRPr sz="1000" i="1" dirty="0">
              <a:latin typeface="Helvetica" panose="020B0604020202020204" pitchFamily="34" charset="0"/>
              <a:cs typeface="Helvetica" panose="020B0604020202020204" pitchFamily="34" charset="0"/>
              <a:sym typeface="Helvetica"/>
            </a:endParaRPr>
          </a:p>
          <a:p>
            <a:pPr marL="342868" lvl="0" indent="-342868">
              <a:buSzPct val="100000"/>
              <a:buFont typeface="Helvetica"/>
              <a:buAutoNum type="arabicPeriod"/>
              <a:defRPr sz="1800"/>
            </a:pPr>
            <a:endParaRPr sz="2000" dirty="0">
              <a:latin typeface="Helvetica" panose="020B0604020202020204" pitchFamily="34" charset="0"/>
              <a:cs typeface="Helvetica" panose="020B0604020202020204" pitchFamily="34" charset="0"/>
              <a:sym typeface="Helvetica"/>
            </a:endParaRPr>
          </a:p>
          <a:p>
            <a:pPr marL="864943" lvl="0" indent="-288731">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The three characters are the school, the teacher, and Dylan.</a:t>
            </a:r>
          </a:p>
          <a:p>
            <a:pPr marL="864943" indent="-288731">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864943" lvl="0" indent="-288731">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The three characters are </a:t>
            </a:r>
            <a:r>
              <a:rPr lang="en-US" sz="1600" dirty="0" smtClean="0">
                <a:latin typeface="Helvetica" panose="020B0604020202020204" pitchFamily="34" charset="0"/>
                <a:cs typeface="Helvetica" panose="020B0604020202020204" pitchFamily="34" charset="0"/>
                <a:sym typeface="Helvetica"/>
              </a:rPr>
              <a:t>Dylan, James and Kamil.</a:t>
            </a:r>
          </a:p>
          <a:p>
            <a:pPr marL="864943" lvl="0" indent="-288731">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864943" indent="-288731">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The three characters are the </a:t>
            </a:r>
            <a:r>
              <a:rPr lang="en-US" sz="1600" dirty="0" smtClean="0">
                <a:latin typeface="Helvetica" panose="020B0604020202020204" pitchFamily="34" charset="0"/>
                <a:cs typeface="Helvetica" panose="020B0604020202020204" pitchFamily="34" charset="0"/>
                <a:sym typeface="Helvetica"/>
              </a:rPr>
              <a:t>kids, the </a:t>
            </a:r>
            <a:r>
              <a:rPr lang="en-US" sz="1600" dirty="0">
                <a:latin typeface="Helvetica" panose="020B0604020202020204" pitchFamily="34" charset="0"/>
                <a:cs typeface="Helvetica" panose="020B0604020202020204" pitchFamily="34" charset="0"/>
                <a:sym typeface="Helvetica"/>
              </a:rPr>
              <a:t>teacher, and Dylan.</a:t>
            </a:r>
          </a:p>
          <a:p>
            <a:pPr marL="864943" lvl="0" indent="-288731">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576212">
              <a:buSzPct val="100000"/>
              <a:defRPr sz="1800"/>
            </a:pPr>
            <a:endParaRPr lang="en-US" sz="1600" dirty="0">
              <a:latin typeface="Helvetica" panose="020B0604020202020204" pitchFamily="34" charset="0"/>
              <a:cs typeface="Helvetica" panose="020B0604020202020204" pitchFamily="34" charset="0"/>
              <a:sym typeface="Helvetica"/>
            </a:endParaRPr>
          </a:p>
        </p:txBody>
      </p:sp>
      <p:sp>
        <p:nvSpPr>
          <p:cNvPr id="127" name="Shape 127"/>
          <p:cNvSpPr/>
          <p:nvPr/>
        </p:nvSpPr>
        <p:spPr>
          <a:xfrm>
            <a:off x="665703" y="2430737"/>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28" name="Shape 128"/>
          <p:cNvSpPr/>
          <p:nvPr/>
        </p:nvSpPr>
        <p:spPr>
          <a:xfrm>
            <a:off x="656633" y="1931832"/>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30" name="Shape 130"/>
          <p:cNvSpPr/>
          <p:nvPr/>
        </p:nvSpPr>
        <p:spPr>
          <a:xfrm>
            <a:off x="656633" y="1229160"/>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aphicFrame>
        <p:nvGraphicFramePr>
          <p:cNvPr id="14" name="Table 13"/>
          <p:cNvGraphicFramePr>
            <a:graphicFrameLocks noGrp="1"/>
          </p:cNvGraphicFramePr>
          <p:nvPr>
            <p:extLst>
              <p:ext uri="{D42A27DB-BD31-4B8C-83A1-F6EECF244321}">
                <p14:modId xmlns:p14="http://schemas.microsoft.com/office/powerpoint/2010/main" val="3280089763"/>
              </p:ext>
            </p:extLst>
          </p:nvPr>
        </p:nvGraphicFramePr>
        <p:xfrm>
          <a:off x="4876800" y="3657600"/>
          <a:ext cx="1905000" cy="560832"/>
        </p:xfrm>
        <a:graphic>
          <a:graphicData uri="http://schemas.openxmlformats.org/drawingml/2006/table">
            <a:tbl>
              <a:tblPr firstRow="1" firstCol="1" bandRow="1"/>
              <a:tblGrid>
                <a:gridCol w="1905000"/>
              </a:tblGrid>
              <a:tr h="130297">
                <a:tc>
                  <a:txBody>
                    <a:bodyPr/>
                    <a:lstStyle/>
                    <a:p>
                      <a:pPr marL="0" marR="0" algn="ctr">
                        <a:lnSpc>
                          <a:spcPct val="115000"/>
                        </a:lnSpc>
                        <a:spcBef>
                          <a:spcPts val="0"/>
                        </a:spcBef>
                        <a:spcAft>
                          <a:spcPts val="0"/>
                        </a:spcAft>
                      </a:pPr>
                      <a:r>
                        <a:rPr lang="en-US" sz="800" b="1" i="1" dirty="0" smtClean="0">
                          <a:solidFill>
                            <a:schemeClr val="tx1"/>
                          </a:solidFill>
                          <a:effectLst/>
                          <a:latin typeface="Calibri"/>
                          <a:ea typeface="Times New Roman"/>
                          <a:cs typeface="Times New Roman"/>
                        </a:rPr>
                        <a:t>Toward</a:t>
                      </a:r>
                      <a:r>
                        <a:rPr lang="en-US" sz="800" b="1" i="1" baseline="0" dirty="0" smtClean="0">
                          <a:solidFill>
                            <a:schemeClr val="tx1"/>
                          </a:solidFill>
                          <a:effectLst/>
                          <a:latin typeface="Calibri"/>
                          <a:ea typeface="Times New Roman"/>
                          <a:cs typeface="Times New Roman"/>
                        </a:rPr>
                        <a:t> R</a:t>
                      </a:r>
                      <a:r>
                        <a:rPr lang="en-US" sz="800" b="1" i="1" dirty="0" smtClean="0">
                          <a:solidFill>
                            <a:schemeClr val="tx1"/>
                          </a:solidFill>
                          <a:effectLst/>
                          <a:latin typeface="Calibri"/>
                          <a:ea typeface="Times New Roman"/>
                          <a:cs typeface="Times New Roman"/>
                        </a:rPr>
                        <a:t>.1.3 DOK </a:t>
                      </a:r>
                      <a:r>
                        <a:rPr lang="en-US" sz="800" b="1" i="1" dirty="0">
                          <a:solidFill>
                            <a:schemeClr val="tx1"/>
                          </a:solidFill>
                          <a:effectLst/>
                          <a:latin typeface="Calibri"/>
                          <a:ea typeface="Times New Roman"/>
                          <a:cs typeface="Times New Roman"/>
                        </a:rPr>
                        <a:t>1 - Cd</a:t>
                      </a:r>
                      <a:endParaRPr lang="en-US" sz="800" i="1" dirty="0">
                        <a:solidFill>
                          <a:schemeClr val="tx1"/>
                        </a:solidFill>
                        <a:effectLst/>
                        <a:latin typeface="Calibri"/>
                        <a:ea typeface="Calibri"/>
                        <a:cs typeface="Times New Roman"/>
                      </a:endParaRPr>
                    </a:p>
                  </a:txBody>
                  <a:tcPr marL="32350" marR="3235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297617">
                <a:tc>
                  <a:txBody>
                    <a:bodyPr/>
                    <a:lstStyle/>
                    <a:p>
                      <a:pPr marL="0" marR="0" algn="l">
                        <a:lnSpc>
                          <a:spcPct val="115000"/>
                        </a:lnSpc>
                        <a:spcBef>
                          <a:spcPts val="0"/>
                        </a:spcBef>
                        <a:spcAft>
                          <a:spcPts val="0"/>
                        </a:spcAft>
                      </a:pPr>
                      <a:r>
                        <a:rPr lang="en-US" sz="800" b="1" dirty="0">
                          <a:solidFill>
                            <a:schemeClr val="tx1"/>
                          </a:solidFill>
                          <a:effectLst/>
                          <a:latin typeface="Calibri"/>
                          <a:ea typeface="Times New Roman"/>
                          <a:cs typeface="Times New Roman"/>
                        </a:rPr>
                        <a:t>Identifies characters, setting or events in a text to demonstrate an understanding of the accurate use of academic language.</a:t>
                      </a:r>
                      <a:endParaRPr lang="en-US" sz="800" dirty="0">
                        <a:solidFill>
                          <a:schemeClr val="tx1"/>
                        </a:solidFill>
                        <a:effectLst/>
                        <a:latin typeface="Calibri"/>
                        <a:ea typeface="Calibri"/>
                        <a:cs typeface="Times New Roman"/>
                      </a:endParaRPr>
                    </a:p>
                  </a:txBody>
                  <a:tcPr marR="3235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4226938247"/>
              </p:ext>
            </p:extLst>
          </p:nvPr>
        </p:nvGraphicFramePr>
        <p:xfrm>
          <a:off x="5334002" y="7764384"/>
          <a:ext cx="1524000" cy="701040"/>
        </p:xfrm>
        <a:graphic>
          <a:graphicData uri="http://schemas.openxmlformats.org/drawingml/2006/table">
            <a:tbl>
              <a:tblPr firstRow="1" firstCol="1" bandRow="1"/>
              <a:tblGrid>
                <a:gridCol w="1524000"/>
              </a:tblGrid>
              <a:tr h="130297">
                <a:tc>
                  <a:txBody>
                    <a:bodyPr/>
                    <a:lstStyle/>
                    <a:p>
                      <a:pPr marL="0" marR="0" algn="ctr">
                        <a:lnSpc>
                          <a:spcPct val="115000"/>
                        </a:lnSpc>
                        <a:spcBef>
                          <a:spcPts val="0"/>
                        </a:spcBef>
                        <a:spcAft>
                          <a:spcPts val="0"/>
                        </a:spcAft>
                      </a:pPr>
                      <a:r>
                        <a:rPr lang="en-US" sz="800" b="1" i="1" dirty="0" smtClean="0">
                          <a:solidFill>
                            <a:schemeClr val="tx1"/>
                          </a:solidFill>
                          <a:effectLst/>
                          <a:latin typeface="Calibri"/>
                          <a:ea typeface="Times New Roman"/>
                          <a:cs typeface="Times New Roman"/>
                        </a:rPr>
                        <a:t>Toward RL.1.3  DOK </a:t>
                      </a:r>
                      <a:r>
                        <a:rPr lang="en-US" sz="800" b="1" i="1" dirty="0">
                          <a:solidFill>
                            <a:schemeClr val="tx1"/>
                          </a:solidFill>
                          <a:effectLst/>
                          <a:latin typeface="Calibri"/>
                          <a:ea typeface="Times New Roman"/>
                          <a:cs typeface="Times New Roman"/>
                        </a:rPr>
                        <a:t>1 - </a:t>
                      </a:r>
                      <a:r>
                        <a:rPr lang="en-US" sz="800" b="1" i="1" dirty="0" err="1">
                          <a:solidFill>
                            <a:schemeClr val="tx1"/>
                          </a:solidFill>
                          <a:effectLst/>
                          <a:latin typeface="Calibri"/>
                          <a:ea typeface="Times New Roman"/>
                          <a:cs typeface="Times New Roman"/>
                        </a:rPr>
                        <a:t>Cf</a:t>
                      </a:r>
                      <a:endParaRPr lang="en-US" sz="800" i="1" dirty="0">
                        <a:solidFill>
                          <a:schemeClr val="tx1"/>
                        </a:solidFill>
                        <a:effectLst/>
                        <a:latin typeface="Calibri"/>
                        <a:ea typeface="Calibri"/>
                        <a:cs typeface="Times New Roman"/>
                      </a:endParaRPr>
                    </a:p>
                  </a:txBody>
                  <a:tcPr marL="32350" marR="3235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297617">
                <a:tc>
                  <a:txBody>
                    <a:bodyPr/>
                    <a:lstStyle/>
                    <a:p>
                      <a:pPr marL="45720" marR="0" algn="l">
                        <a:lnSpc>
                          <a:spcPct val="115000"/>
                        </a:lnSpc>
                        <a:spcBef>
                          <a:spcPts val="0"/>
                        </a:spcBef>
                        <a:spcAft>
                          <a:spcPts val="0"/>
                        </a:spcAft>
                      </a:pPr>
                      <a:r>
                        <a:rPr lang="en-US" sz="800" b="1" dirty="0">
                          <a:solidFill>
                            <a:schemeClr val="tx1"/>
                          </a:solidFill>
                          <a:effectLst/>
                          <a:latin typeface="Calibri"/>
                          <a:ea typeface="Times New Roman"/>
                          <a:cs typeface="Times New Roman"/>
                        </a:rPr>
                        <a:t>Answers questions about who the (characters), what (majors events/plot), where and when (setting) in the story.</a:t>
                      </a:r>
                      <a:endParaRPr lang="en-US" sz="800" dirty="0">
                        <a:solidFill>
                          <a:schemeClr val="tx1"/>
                        </a:solidFill>
                        <a:effectLst/>
                        <a:latin typeface="Calibri"/>
                        <a:ea typeface="Calibri"/>
                        <a:cs typeface="Times New Roman"/>
                      </a:endParaRPr>
                    </a:p>
                  </a:txBody>
                  <a:tcPr marL="32350" marR="3235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007319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sldNum" sz="quarter" idx="4294967295"/>
          </p:nvPr>
        </p:nvSpPr>
        <p:spPr>
          <a:xfrm>
            <a:off x="6172200" y="8946444"/>
            <a:ext cx="792481" cy="287163"/>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300">
                <a:solidFill>
                  <a:srgbClr val="888888"/>
                </a:solidFill>
              </a:rPr>
              <a:t>21</a:t>
            </a:fld>
            <a:endParaRPr sz="1300">
              <a:solidFill>
                <a:srgbClr val="888888"/>
              </a:solidFill>
            </a:endParaRPr>
          </a:p>
        </p:txBody>
      </p:sp>
      <p:graphicFrame>
        <p:nvGraphicFramePr>
          <p:cNvPr id="135" name="Table 135"/>
          <p:cNvGraphicFramePr/>
          <p:nvPr>
            <p:extLst>
              <p:ext uri="{D42A27DB-BD31-4B8C-83A1-F6EECF244321}">
                <p14:modId xmlns:p14="http://schemas.microsoft.com/office/powerpoint/2010/main" val="3354676197"/>
              </p:ext>
            </p:extLst>
          </p:nvPr>
        </p:nvGraphicFramePr>
        <p:xfrm>
          <a:off x="304800" y="240030"/>
          <a:ext cx="6629401" cy="3800604"/>
        </p:xfrm>
        <a:graphic>
          <a:graphicData uri="http://schemas.openxmlformats.org/drawingml/2006/table">
            <a:tbl>
              <a:tblPr/>
              <a:tblGrid>
                <a:gridCol w="6629401"/>
              </a:tblGrid>
              <a:tr h="3800604">
                <a:tc>
                  <a:txBody>
                    <a:bodyPr/>
                    <a:lstStyle/>
                    <a:p>
                      <a:pPr marL="339725" lvl="0" indent="-339725" algn="l">
                        <a:lnSpc>
                          <a:spcPct val="115000"/>
                        </a:lnSpc>
                        <a:defRPr sz="1800" b="0" i="0"/>
                      </a:pPr>
                      <a:r>
                        <a:rPr lang="en-US" b="1" dirty="0" smtClean="0">
                          <a:latin typeface="Helvetica" panose="020B0604020202020204" pitchFamily="34" charset="0"/>
                          <a:cs typeface="Helvetica" panose="020B0604020202020204" pitchFamily="34" charset="0"/>
                        </a:rPr>
                        <a:t>7</a:t>
                      </a:r>
                      <a:r>
                        <a:rPr b="1" dirty="0" smtClean="0">
                          <a:latin typeface="Helvetica" panose="020B0604020202020204" pitchFamily="34" charset="0"/>
                          <a:cs typeface="Helvetica" panose="020B0604020202020204" pitchFamily="34" charset="0"/>
                        </a:rPr>
                        <a:t>. </a:t>
                      </a:r>
                      <a:r>
                        <a:rPr sz="1900" dirty="0">
                          <a:latin typeface="Helvetica" panose="020B0604020202020204" pitchFamily="34" charset="0"/>
                          <a:cs typeface="Helvetica" panose="020B0604020202020204" pitchFamily="34" charset="0"/>
                        </a:rPr>
                        <a:t> </a:t>
                      </a:r>
                      <a:r>
                        <a:rPr sz="1900" b="1" dirty="0">
                          <a:latin typeface="Helvetica" panose="020B0604020202020204" pitchFamily="34" charset="0"/>
                          <a:cs typeface="Helvetica" panose="020B0604020202020204" pitchFamily="34" charset="0"/>
                        </a:rPr>
                        <a:t>What </a:t>
                      </a:r>
                      <a:r>
                        <a:rPr lang="en-US" sz="1900" b="1" baseline="0" dirty="0" smtClean="0">
                          <a:latin typeface="Helvetica" panose="020B0604020202020204" pitchFamily="34" charset="0"/>
                          <a:cs typeface="Helvetica" panose="020B0604020202020204" pitchFamily="34" charset="0"/>
                        </a:rPr>
                        <a:t>did Dylan learn at the new school</a:t>
                      </a:r>
                      <a:r>
                        <a:rPr sz="1900" b="1" dirty="0" smtClean="0">
                          <a:latin typeface="Helvetica" panose="020B0604020202020204" pitchFamily="34" charset="0"/>
                          <a:cs typeface="Helvetica" panose="020B0604020202020204" pitchFamily="34" charset="0"/>
                        </a:rPr>
                        <a:t>?  </a:t>
                      </a:r>
                      <a:r>
                        <a:rPr lang="en-US" sz="1900" b="1" dirty="0" smtClean="0">
                          <a:latin typeface="Helvetica" panose="020B0604020202020204" pitchFamily="34" charset="0"/>
                          <a:cs typeface="Helvetica" panose="020B0604020202020204" pitchFamily="34" charset="0"/>
                        </a:rPr>
                        <a:t>Draw and write about</a:t>
                      </a:r>
                      <a:r>
                        <a:rPr lang="en-US" sz="1900" b="1" baseline="0" dirty="0" smtClean="0">
                          <a:latin typeface="Helvetica" panose="020B0604020202020204" pitchFamily="34" charset="0"/>
                          <a:cs typeface="Helvetica" panose="020B0604020202020204" pitchFamily="34" charset="0"/>
                        </a:rPr>
                        <a:t> what he learned.</a:t>
                      </a:r>
                      <a:r>
                        <a:rPr b="1" dirty="0" smtClean="0">
                          <a:latin typeface="Helvetica" panose="020B0604020202020204" pitchFamily="34" charset="0"/>
                          <a:cs typeface="Helvetica" panose="020B0604020202020204" pitchFamily="34" charset="0"/>
                        </a:rPr>
                        <a:t>                                                  </a:t>
                      </a:r>
                      <a:r>
                        <a:rPr sz="1400" b="1" dirty="0" smtClean="0">
                          <a:latin typeface="Helvetica" panose="020B0604020202020204" pitchFamily="34" charset="0"/>
                          <a:cs typeface="Helvetica" panose="020B0604020202020204" pitchFamily="34" charset="0"/>
                        </a:rPr>
                        <a:t>                          </a:t>
                      </a:r>
                      <a:endParaRPr lang="en-US" sz="1400" b="1" dirty="0" smtClean="0">
                        <a:latin typeface="Helvetica" panose="020B0604020202020204" pitchFamily="34" charset="0"/>
                        <a:cs typeface="Helvetica" panose="020B0604020202020204" pitchFamily="34" charset="0"/>
                      </a:endParaRPr>
                    </a:p>
                    <a:p>
                      <a:pPr marL="339725" lvl="0" indent="-339725" algn="l">
                        <a:lnSpc>
                          <a:spcPct val="115000"/>
                        </a:lnSpc>
                        <a:defRPr sz="1800" b="0" i="0"/>
                      </a:pPr>
                      <a:r>
                        <a:rPr lang="en-US" sz="1400" b="1" baseline="0" dirty="0" smtClean="0">
                          <a:latin typeface="Helvetica" panose="020B0604020202020204" pitchFamily="34" charset="0"/>
                          <a:cs typeface="Helvetica" panose="020B0604020202020204" pitchFamily="34" charset="0"/>
                        </a:rPr>
                        <a:t>                                                                            </a:t>
                      </a:r>
                      <a:r>
                        <a:rPr dirty="0" smtClean="0">
                          <a:latin typeface="Helvetica" panose="020B0604020202020204" pitchFamily="34" charset="0"/>
                          <a:cs typeface="Helvetica" panose="020B0604020202020204" pitchFamily="34" charset="0"/>
                        </a:rPr>
                        <a:t> </a:t>
                      </a:r>
                      <a:endParaRPr lang="en-US" dirty="0" smtClean="0">
                        <a:latin typeface="Helvetica" panose="020B0604020202020204" pitchFamily="34" charset="0"/>
                        <a:cs typeface="Helvetica" panose="020B0604020202020204" pitchFamily="34" charset="0"/>
                      </a:endParaRPr>
                    </a:p>
                    <a:p>
                      <a:pPr lvl="0" algn="l">
                        <a:defRPr sz="1800" b="0" i="0"/>
                      </a:pPr>
                      <a:r>
                        <a:rPr lang="en-US" dirty="0" smtClean="0">
                          <a:latin typeface="Helvetica" panose="020B0604020202020204" pitchFamily="34" charset="0"/>
                          <a:cs typeface="Helvetica" panose="020B0604020202020204" pitchFamily="34" charset="0"/>
                        </a:rPr>
                        <a:t>     Dylan learned ___________________________________.</a:t>
                      </a:r>
                      <a:endParaRPr dirty="0">
                        <a:latin typeface="Helvetica" panose="020B0604020202020204" pitchFamily="34" charset="0"/>
                        <a:cs typeface="Helvetica" panose="020B0604020202020204" pitchFamily="34" charset="0"/>
                      </a:endParaRPr>
                    </a:p>
                  </a:txBody>
                  <a:tcPr marL="48768" marR="48768" marT="48768" marB="48768"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bl>
          </a:graphicData>
        </a:graphic>
      </p:graphicFrame>
      <p:graphicFrame>
        <p:nvGraphicFramePr>
          <p:cNvPr id="136" name="Table 136"/>
          <p:cNvGraphicFramePr/>
          <p:nvPr>
            <p:extLst>
              <p:ext uri="{D42A27DB-BD31-4B8C-83A1-F6EECF244321}">
                <p14:modId xmlns:p14="http://schemas.microsoft.com/office/powerpoint/2010/main" val="3926882911"/>
              </p:ext>
            </p:extLst>
          </p:nvPr>
        </p:nvGraphicFramePr>
        <p:xfrm>
          <a:off x="381000" y="5029200"/>
          <a:ext cx="6629401" cy="3657600"/>
        </p:xfrm>
        <a:graphic>
          <a:graphicData uri="http://schemas.openxmlformats.org/drawingml/2006/table">
            <a:tbl>
              <a:tblPr/>
              <a:tblGrid>
                <a:gridCol w="6629401"/>
              </a:tblGrid>
              <a:tr h="3657600">
                <a:tc>
                  <a:txBody>
                    <a:bodyPr/>
                    <a:lstStyle/>
                    <a:p>
                      <a:pPr lvl="0" algn="l">
                        <a:defRPr sz="1800" b="0" i="0"/>
                      </a:pPr>
                      <a:r>
                        <a:rPr lang="en-US" b="1" dirty="0" smtClean="0">
                          <a:latin typeface="Helvetica" panose="020B0604020202020204" pitchFamily="34" charset="0"/>
                          <a:cs typeface="Helvetica" panose="020B0604020202020204" pitchFamily="34" charset="0"/>
                        </a:rPr>
                        <a:t>8</a:t>
                      </a:r>
                      <a:r>
                        <a:rPr b="1" dirty="0" smtClean="0">
                          <a:latin typeface="Helvetica" panose="020B0604020202020204" pitchFamily="34" charset="0"/>
                          <a:cs typeface="Helvetica" panose="020B0604020202020204" pitchFamily="34" charset="0"/>
                        </a:rPr>
                        <a:t>. </a:t>
                      </a:r>
                      <a:r>
                        <a:rPr lang="en-US" b="1" dirty="0" smtClean="0">
                          <a:latin typeface="Helvetica" panose="020B0604020202020204" pitchFamily="34" charset="0"/>
                          <a:cs typeface="Helvetica" panose="020B0604020202020204" pitchFamily="34" charset="0"/>
                        </a:rPr>
                        <a:t>Will</a:t>
                      </a:r>
                      <a:r>
                        <a:rPr lang="en-US" b="1" baseline="0" dirty="0" smtClean="0">
                          <a:latin typeface="Helvetica" panose="020B0604020202020204" pitchFamily="34" charset="0"/>
                          <a:cs typeface="Helvetica" panose="020B0604020202020204" pitchFamily="34" charset="0"/>
                        </a:rPr>
                        <a:t> Dylan have new friends?  Draw or write to show how</a:t>
                      </a:r>
                    </a:p>
                    <a:p>
                      <a:pPr lvl="0" algn="l">
                        <a:defRPr sz="1800" b="0" i="0"/>
                      </a:pPr>
                      <a:r>
                        <a:rPr lang="en-US" b="1" baseline="0" dirty="0" smtClean="0">
                          <a:latin typeface="Helvetica" panose="020B0604020202020204" pitchFamily="34" charset="0"/>
                          <a:cs typeface="Helvetica" panose="020B0604020202020204" pitchFamily="34" charset="0"/>
                        </a:rPr>
                        <a:t>    you know.</a:t>
                      </a:r>
                      <a:endParaRPr lang="en-US" b="0" dirty="0" smtClean="0">
                        <a:latin typeface="Helvetica" panose="020B0604020202020204" pitchFamily="34" charset="0"/>
                        <a:cs typeface="Helvetica" panose="020B0604020202020204" pitchFamily="34" charset="0"/>
                      </a:endParaRPr>
                    </a:p>
                    <a:p>
                      <a:pPr lvl="0" algn="l">
                        <a:defRPr sz="1800" b="0" i="0"/>
                      </a:pPr>
                      <a:r>
                        <a:rPr lang="en-US" sz="1000" b="0" baseline="0" dirty="0" smtClean="0">
                          <a:latin typeface="Helvetica" panose="020B0604020202020204" pitchFamily="34" charset="0"/>
                          <a:cs typeface="Helvetica" panose="020B0604020202020204" pitchFamily="34" charset="0"/>
                        </a:rPr>
                        <a:t>                                                                                                         </a:t>
                      </a:r>
                      <a:endParaRPr sz="1000" dirty="0">
                        <a:latin typeface="Helvetica" panose="020B0604020202020204" pitchFamily="34" charset="0"/>
                        <a:cs typeface="Helvetica" panose="020B0604020202020204" pitchFamily="34" charset="0"/>
                      </a:endParaRPr>
                    </a:p>
                    <a:p>
                      <a:pPr lvl="0" algn="l">
                        <a:defRPr sz="1800" b="0" i="0"/>
                      </a:pPr>
                      <a:r>
                        <a:rPr dirty="0">
                          <a:latin typeface="Helvetica" panose="020B0604020202020204" pitchFamily="34" charset="0"/>
                          <a:cs typeface="Helvetica" panose="020B0604020202020204" pitchFamily="34" charset="0"/>
                        </a:rPr>
                        <a:t> </a:t>
                      </a:r>
                      <a:r>
                        <a:rPr lang="en-US" dirty="0" smtClean="0">
                          <a:latin typeface="Helvetica" panose="020B0604020202020204" pitchFamily="34" charset="0"/>
                          <a:cs typeface="Helvetica" panose="020B0604020202020204" pitchFamily="34" charset="0"/>
                        </a:rPr>
                        <a:t>  </a:t>
                      </a:r>
                      <a:r>
                        <a:rPr lang="en-US" baseline="0" dirty="0" smtClean="0">
                          <a:latin typeface="Helvetica" panose="020B0604020202020204" pitchFamily="34" charset="0"/>
                          <a:cs typeface="Helvetica" panose="020B0604020202020204" pitchFamily="34" charset="0"/>
                        </a:rPr>
                        <a:t> </a:t>
                      </a:r>
                    </a:p>
                    <a:p>
                      <a:pPr lvl="0" algn="l">
                        <a:defRPr sz="1800" b="0" i="0"/>
                      </a:pPr>
                      <a:r>
                        <a:rPr lang="en-US" baseline="0" dirty="0" smtClean="0">
                          <a:latin typeface="Helvetica" panose="020B0604020202020204" pitchFamily="34" charset="0"/>
                          <a:cs typeface="Helvetica" panose="020B0604020202020204" pitchFamily="34" charset="0"/>
                        </a:rPr>
                        <a:t>    </a:t>
                      </a:r>
                      <a:r>
                        <a:rPr lang="en-US" b="0" baseline="0" dirty="0" smtClean="0">
                          <a:latin typeface="Helvetica" panose="020B0604020202020204" pitchFamily="34" charset="0"/>
                          <a:cs typeface="Helvetica" panose="020B0604020202020204" pitchFamily="34" charset="0"/>
                        </a:rPr>
                        <a:t>Dylan __________ have new friends.</a:t>
                      </a:r>
                    </a:p>
                    <a:p>
                      <a:pPr lvl="0" algn="l">
                        <a:defRPr sz="1800" b="0" i="0"/>
                      </a:pPr>
                      <a:r>
                        <a:rPr lang="en-US" b="0" baseline="0" dirty="0" smtClean="0">
                          <a:latin typeface="Helvetica" panose="020B0604020202020204" pitchFamily="34" charset="0"/>
                          <a:cs typeface="Helvetica" panose="020B0604020202020204" pitchFamily="34" charset="0"/>
                        </a:rPr>
                        <a:t>                 </a:t>
                      </a:r>
                      <a:r>
                        <a:rPr lang="en-US" sz="1400" b="0" baseline="0" dirty="0" smtClean="0">
                          <a:latin typeface="Helvetica" panose="020B0604020202020204" pitchFamily="34" charset="0"/>
                          <a:cs typeface="Helvetica" panose="020B0604020202020204" pitchFamily="34" charset="0"/>
                        </a:rPr>
                        <a:t>will/  will not</a:t>
                      </a:r>
                      <a:endParaRPr b="0" dirty="0">
                        <a:latin typeface="Helvetica" panose="020B0604020202020204" pitchFamily="34" charset="0"/>
                        <a:cs typeface="Helvetica" panose="020B0604020202020204" pitchFamily="34" charset="0"/>
                      </a:endParaRPr>
                    </a:p>
                  </a:txBody>
                  <a:tcPr marL="48768" marR="48768" marT="48768" marB="48768"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48901494"/>
              </p:ext>
            </p:extLst>
          </p:nvPr>
        </p:nvGraphicFramePr>
        <p:xfrm>
          <a:off x="5181600" y="4114800"/>
          <a:ext cx="1692275" cy="560832"/>
        </p:xfrm>
        <a:graphic>
          <a:graphicData uri="http://schemas.openxmlformats.org/drawingml/2006/table">
            <a:tbl>
              <a:tblPr firstRow="1" firstCol="1" bandRow="1"/>
              <a:tblGrid>
                <a:gridCol w="1692275"/>
              </a:tblGrid>
              <a:tr h="129801">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a:t>
                      </a:r>
                      <a:r>
                        <a:rPr lang="en-US" sz="800" b="1" baseline="0" dirty="0" smtClean="0">
                          <a:solidFill>
                            <a:srgbClr val="000000"/>
                          </a:solidFill>
                          <a:effectLst/>
                          <a:latin typeface="Calibri"/>
                          <a:ea typeface="Times New Roman"/>
                          <a:cs typeface="Times New Roman"/>
                        </a:rPr>
                        <a:t> RL.1.2  </a:t>
                      </a:r>
                      <a:r>
                        <a:rPr lang="en-US" sz="800" b="1" dirty="0" smtClean="0">
                          <a:solidFill>
                            <a:srgbClr val="000000"/>
                          </a:solidFill>
                          <a:effectLst/>
                          <a:latin typeface="Calibri"/>
                          <a:ea typeface="Times New Roman"/>
                          <a:cs typeface="Times New Roman"/>
                        </a:rPr>
                        <a:t>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Ck</a:t>
                      </a:r>
                      <a:endParaRPr lang="en-US" sz="800" dirty="0">
                        <a:effectLst/>
                        <a:latin typeface="Calibri"/>
                        <a:ea typeface="Calibri"/>
                        <a:cs typeface="Times New Roman"/>
                      </a:endParaRPr>
                    </a:p>
                  </a:txBody>
                  <a:tcPr marL="32227" marR="32227" marT="0" marB="0"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370605">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Identify the central message or lesson of a text using key details as support or evidence (read but not discussed</a:t>
                      </a:r>
                      <a:r>
                        <a:rPr lang="en-US" sz="800" b="1" dirty="0" smtClean="0">
                          <a:solidFill>
                            <a:srgbClr val="000000"/>
                          </a:solidFill>
                          <a:effectLst/>
                          <a:latin typeface="Calibri"/>
                          <a:ea typeface="Times New Roman"/>
                          <a:cs typeface="Times New Roman"/>
                        </a:rPr>
                        <a:t>).</a:t>
                      </a:r>
                    </a:p>
                  </a:txBody>
                  <a:tcPr marL="32227" marR="32227" marT="0" marB="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04644001"/>
              </p:ext>
            </p:extLst>
          </p:nvPr>
        </p:nvGraphicFramePr>
        <p:xfrm>
          <a:off x="381000" y="8686800"/>
          <a:ext cx="1463675" cy="437825"/>
        </p:xfrm>
        <a:graphic>
          <a:graphicData uri="http://schemas.openxmlformats.org/drawingml/2006/table">
            <a:tbl>
              <a:tblPr firstRow="1" firstCol="1" bandRow="1"/>
              <a:tblGrid>
                <a:gridCol w="1463675"/>
              </a:tblGrid>
              <a:tr h="0">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a:t>
                      </a:r>
                      <a:r>
                        <a:rPr lang="en-US" sz="800" b="1" baseline="0" dirty="0" smtClean="0">
                          <a:solidFill>
                            <a:srgbClr val="000000"/>
                          </a:solidFill>
                          <a:effectLst/>
                          <a:latin typeface="Calibri"/>
                          <a:ea typeface="Times New Roman"/>
                          <a:cs typeface="Times New Roman"/>
                        </a:rPr>
                        <a:t> RL.1.3  </a:t>
                      </a:r>
                      <a:r>
                        <a:rPr lang="en-US" sz="800" b="1" dirty="0" smtClean="0">
                          <a:solidFill>
                            <a:srgbClr val="000000"/>
                          </a:solidFill>
                          <a:effectLst/>
                          <a:latin typeface="Calibri"/>
                          <a:ea typeface="Times New Roman"/>
                          <a:cs typeface="Times New Roman"/>
                        </a:rPr>
                        <a:t>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Ck</a:t>
                      </a:r>
                      <a:endParaRPr lang="en-US" sz="800" dirty="0">
                        <a:effectLst/>
                        <a:latin typeface="Calibri"/>
                        <a:ea typeface="Calibri"/>
                        <a:cs typeface="Times New Roman"/>
                      </a:endParaRPr>
                    </a:p>
                  </a:txBody>
                  <a:tcPr marL="32350" marR="32350" marT="0" marB="0"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297617">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Identify major events from the story using key </a:t>
                      </a:r>
                      <a:r>
                        <a:rPr lang="en-US" sz="800" b="1" dirty="0" smtClean="0">
                          <a:solidFill>
                            <a:srgbClr val="000000"/>
                          </a:solidFill>
                          <a:effectLst/>
                          <a:latin typeface="Calibri"/>
                          <a:ea typeface="Times New Roman"/>
                          <a:cs typeface="Times New Roman"/>
                        </a:rPr>
                        <a:t>details</a:t>
                      </a:r>
                    </a:p>
                  </a:txBody>
                  <a:tcPr marL="32350" marR="32350" marT="0" marB="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1042970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sp>
        <p:nvSpPr>
          <p:cNvPr id="5" name="Rectangle 1"/>
          <p:cNvSpPr>
            <a:spLocks noChangeArrowheads="1"/>
          </p:cNvSpPr>
          <p:nvPr/>
        </p:nvSpPr>
        <p:spPr bwMode="auto">
          <a:xfrm>
            <a:off x="228600" y="2010490"/>
            <a:ext cx="6719667" cy="4283367"/>
          </a:xfrm>
          <a:prstGeom prst="rect">
            <a:avLst/>
          </a:prstGeom>
          <a:noFill/>
          <a:ln w="9525">
            <a:noFill/>
            <a:miter lim="800000"/>
            <a:headEnd/>
            <a:tailEnd/>
          </a:ln>
          <a:effectLst/>
        </p:spPr>
        <p:txBody>
          <a:bodyPr vert="horz" wrap="square" lIns="96661" tIns="48331" rIns="96661" bIns="48331" numCol="1" anchor="ctr" anchorCtr="0" compatLnSpc="1">
            <a:prstTxWarp prst="textNoShape">
              <a:avLst/>
            </a:prstTxWarp>
            <a:spAutoFit/>
          </a:bodyPr>
          <a:lstStyle/>
          <a:p>
            <a:r>
              <a:rPr lang="en-US" sz="1600" b="1" dirty="0" smtClean="0"/>
              <a:t>Bottlenose dolphins are smart.  They live in the sea. They are sea animals. They are grey.</a:t>
            </a:r>
          </a:p>
          <a:p>
            <a:endParaRPr lang="en-US" sz="1600" b="1" dirty="0" smtClean="0"/>
          </a:p>
          <a:p>
            <a:r>
              <a:rPr lang="en-US" sz="1600" b="1" dirty="0" smtClean="0"/>
              <a:t>They swim in groups and talk to each other.  They squeak!  Dolphins like to play.  </a:t>
            </a:r>
          </a:p>
          <a:p>
            <a:endParaRPr lang="en-US" sz="1600" b="1" dirty="0" smtClean="0"/>
          </a:p>
          <a:p>
            <a:r>
              <a:rPr lang="en-US" sz="1600" b="1" dirty="0" smtClean="0"/>
              <a:t>Bottlenose dolphins can grow to be 8 to 12 feet long.  They can live for 50 years.  </a:t>
            </a:r>
          </a:p>
          <a:p>
            <a:endParaRPr lang="en-US" sz="1600" b="1" dirty="0" smtClean="0"/>
          </a:p>
          <a:p>
            <a:r>
              <a:rPr lang="en-US" sz="1600" b="1" dirty="0" smtClean="0"/>
              <a:t>Bottlenose dolphins come to the top of the water  to get air.  They come to the top every 2 or 3 minutes.</a:t>
            </a:r>
          </a:p>
          <a:p>
            <a:endParaRPr lang="en-US" sz="1600" b="1" dirty="0" smtClean="0"/>
          </a:p>
          <a:p>
            <a:r>
              <a:rPr lang="en-US" sz="1600" b="1" dirty="0" smtClean="0"/>
              <a:t>A dolphin has a hole on top of its </a:t>
            </a:r>
            <a:r>
              <a:rPr lang="en-US" sz="1600" b="1" dirty="0" smtClean="0"/>
              <a:t>head </a:t>
            </a:r>
            <a:r>
              <a:rPr lang="en-US" sz="1600" b="1" dirty="0" smtClean="0"/>
              <a:t>called a blowhole.  That is how it gets air.</a:t>
            </a:r>
          </a:p>
          <a:p>
            <a:endParaRPr lang="en-US" sz="1600" b="1" dirty="0" smtClean="0"/>
          </a:p>
          <a:p>
            <a:r>
              <a:rPr lang="en-US" sz="1600" b="1" dirty="0" smtClean="0"/>
              <a:t>Dolphins eat fish and squid.  They do not chew food.</a:t>
            </a:r>
          </a:p>
          <a:p>
            <a:endParaRPr lang="en-US" sz="1600" b="1" dirty="0" smtClean="0"/>
          </a:p>
        </p:txBody>
      </p:sp>
      <p:sp>
        <p:nvSpPr>
          <p:cNvPr id="8" name="Rectangle 7"/>
          <p:cNvSpPr/>
          <p:nvPr/>
        </p:nvSpPr>
        <p:spPr>
          <a:xfrm>
            <a:off x="1981200" y="632245"/>
            <a:ext cx="2782072" cy="466938"/>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6661" tIns="48331" rIns="96661" bIns="48331">
            <a:spAutoFit/>
          </a:bodyPr>
          <a:lstStyle/>
          <a:p>
            <a:pPr algn="ctr"/>
            <a:r>
              <a:rPr lang="en-US" sz="2400" b="1" u="sng" dirty="0" smtClean="0"/>
              <a:t>Bottlenose Dolphins</a:t>
            </a:r>
            <a:endParaRPr lang="en-US" sz="2400" dirty="0"/>
          </a:p>
        </p:txBody>
      </p:sp>
      <p:pic>
        <p:nvPicPr>
          <p:cNvPr id="11267" name="Picture 3" descr="Photo of dolphin above surface">
            <a:hlinkClick r:id="rId2"/>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Lst>
          </a:blip>
          <a:srcRect/>
          <a:stretch>
            <a:fillRect/>
          </a:stretch>
        </p:blipFill>
        <p:spPr bwMode="auto">
          <a:xfrm>
            <a:off x="2057400" y="6400800"/>
            <a:ext cx="2629672" cy="2055925"/>
          </a:xfrm>
          <a:prstGeom prst="rect">
            <a:avLst/>
          </a:prstGeom>
          <a:noFill/>
        </p:spPr>
      </p:pic>
      <p:sp>
        <p:nvSpPr>
          <p:cNvPr id="2" name="TextBox 1"/>
          <p:cNvSpPr txBox="1"/>
          <p:nvPr/>
        </p:nvSpPr>
        <p:spPr>
          <a:xfrm>
            <a:off x="5334000" y="381000"/>
            <a:ext cx="1614267" cy="707886"/>
          </a:xfrm>
          <a:prstGeom prst="rect">
            <a:avLst/>
          </a:prstGeom>
          <a:noFill/>
        </p:spPr>
        <p:txBody>
          <a:bodyPr wrap="square" rtlCol="0">
            <a:spAutoFit/>
          </a:bodyPr>
          <a:lstStyle/>
          <a:p>
            <a:r>
              <a:rPr lang="en-US" sz="800" dirty="0"/>
              <a:t>Grade Equivalent 1.4</a:t>
            </a:r>
          </a:p>
          <a:p>
            <a:r>
              <a:rPr lang="en-US" sz="800" dirty="0"/>
              <a:t>Lexile Measure 310L</a:t>
            </a:r>
          </a:p>
          <a:p>
            <a:r>
              <a:rPr lang="en-US" sz="800" dirty="0"/>
              <a:t>Mean Sentence Length 6.60</a:t>
            </a:r>
          </a:p>
          <a:p>
            <a:r>
              <a:rPr lang="en-US" sz="800" dirty="0"/>
              <a:t>Mean Log Word Frequency 3.68</a:t>
            </a:r>
          </a:p>
          <a:p>
            <a:r>
              <a:rPr lang="en-US" sz="800" dirty="0"/>
              <a:t>Word Count 99</a:t>
            </a:r>
          </a:p>
        </p:txBody>
      </p:sp>
      <p:sp>
        <p:nvSpPr>
          <p:cNvPr id="3" name="TextBox 2"/>
          <p:cNvSpPr txBox="1"/>
          <p:nvPr/>
        </p:nvSpPr>
        <p:spPr>
          <a:xfrm>
            <a:off x="2438400" y="1360789"/>
            <a:ext cx="1600200" cy="307777"/>
          </a:xfrm>
          <a:prstGeom prst="rect">
            <a:avLst/>
          </a:prstGeom>
          <a:noFill/>
        </p:spPr>
        <p:txBody>
          <a:bodyPr wrap="square" rtlCol="0">
            <a:spAutoFit/>
          </a:bodyPr>
          <a:lstStyle/>
          <a:p>
            <a:pPr algn="ctr"/>
            <a:r>
              <a:rPr lang="en-US" sz="1400" b="1" dirty="0" smtClean="0"/>
              <a:t>By Elizabeth Yeo</a:t>
            </a:r>
            <a:endParaRPr lang="en-US" sz="1400" b="1" dirty="0"/>
          </a:p>
        </p:txBody>
      </p:sp>
    </p:spTree>
    <p:extLst>
      <p:ext uri="{BB962C8B-B14F-4D97-AF65-F5344CB8AC3E}">
        <p14:creationId xmlns:p14="http://schemas.microsoft.com/office/powerpoint/2010/main" val="287122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808908" y="4901947"/>
            <a:ext cx="5798820" cy="1882710"/>
          </a:xfrm>
          <a:prstGeom prst="rect">
            <a:avLst/>
          </a:prstGeom>
        </p:spPr>
        <p:txBody>
          <a:bodyPr wrap="square" lIns="96661" tIns="48331" rIns="96661" bIns="48331">
            <a:spAutoFit/>
          </a:bodyPr>
          <a:lstStyle/>
          <a:p>
            <a:r>
              <a:rPr lang="en-US" sz="1800" b="1" dirty="0" smtClean="0">
                <a:latin typeface="Helvetica" pitchFamily="34" charset="0"/>
                <a:cs typeface="Helvetica" pitchFamily="34" charset="0"/>
              </a:rPr>
              <a:t>10.  Why do dolphins come to the top of the water?</a:t>
            </a:r>
          </a:p>
          <a:p>
            <a:pPr marL="60413"/>
            <a:endParaRPr lang="en-US" sz="1800" dirty="0">
              <a:latin typeface="Helvetica" pitchFamily="34" charset="0"/>
              <a:cs typeface="Helvetica" pitchFamily="34" charset="0"/>
            </a:endParaRPr>
          </a:p>
          <a:p>
            <a:pPr marL="801688" indent="-342900">
              <a:buFont typeface="+mj-lt"/>
              <a:buAutoNum type="alphaUcPeriod"/>
            </a:pPr>
            <a:r>
              <a:rPr lang="en-US" sz="1600" dirty="0" smtClean="0">
                <a:latin typeface="Helvetica" pitchFamily="34" charset="0"/>
                <a:cs typeface="Helvetica" pitchFamily="34" charset="0"/>
              </a:rPr>
              <a:t>Dolphins need to talk.</a:t>
            </a:r>
          </a:p>
          <a:p>
            <a:pPr marL="801688" indent="-342900">
              <a:buFont typeface="+mj-lt"/>
              <a:buAutoNum type="alphaUcPeriod"/>
            </a:pPr>
            <a:endParaRPr lang="en-US" sz="1600" dirty="0">
              <a:solidFill>
                <a:srgbClr val="FF0000"/>
              </a:solidFill>
              <a:latin typeface="Helvetica" pitchFamily="34" charset="0"/>
              <a:cs typeface="Helvetica" pitchFamily="34" charset="0"/>
            </a:endParaRPr>
          </a:p>
          <a:p>
            <a:pPr marL="801688" indent="-342900">
              <a:buFont typeface="+mj-lt"/>
              <a:buAutoNum type="alphaUcPeriod"/>
            </a:pPr>
            <a:r>
              <a:rPr lang="en-US" sz="1600" dirty="0" smtClean="0">
                <a:latin typeface="Helvetica" pitchFamily="34" charset="0"/>
                <a:cs typeface="Helvetica" pitchFamily="34" charset="0"/>
              </a:rPr>
              <a:t>Dolphins like to play.</a:t>
            </a:r>
          </a:p>
          <a:p>
            <a:pPr marL="801688" indent="-342900">
              <a:buFont typeface="+mj-lt"/>
              <a:buAutoNum type="alphaUcPeriod"/>
            </a:pPr>
            <a:endParaRPr lang="en-US" sz="1600" dirty="0">
              <a:latin typeface="Helvetica" pitchFamily="34" charset="0"/>
              <a:cs typeface="Helvetica" pitchFamily="34" charset="0"/>
            </a:endParaRPr>
          </a:p>
          <a:p>
            <a:pPr marL="801688" indent="-342900">
              <a:buFont typeface="+mj-lt"/>
              <a:buAutoNum type="alphaUcPeriod"/>
            </a:pPr>
            <a:r>
              <a:rPr lang="en-US" sz="1600" dirty="0" smtClean="0">
                <a:latin typeface="Helvetica" pitchFamily="34" charset="0"/>
                <a:cs typeface="Helvetica" pitchFamily="34" charset="0"/>
              </a:rPr>
              <a:t>Dolphins need to get air.</a:t>
            </a:r>
            <a:endParaRPr lang="en-US" sz="1600" dirty="0">
              <a:solidFill>
                <a:srgbClr val="FF0000"/>
              </a:solidFill>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cxnSp>
        <p:nvCxnSpPr>
          <p:cNvPr id="11" name="Straight Connector 10"/>
          <p:cNvCxnSpPr/>
          <p:nvPr/>
        </p:nvCxnSpPr>
        <p:spPr>
          <a:xfrm>
            <a:off x="573995" y="4343400"/>
            <a:ext cx="6319609"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874278" y="1143000"/>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874278" y="1607936"/>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849181" y="2133600"/>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1023527" y="5520655"/>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1023527" y="6023193"/>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1023527" y="6488113"/>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895086" y="534660"/>
            <a:ext cx="5277113" cy="1882710"/>
          </a:xfrm>
          <a:prstGeom prst="rect">
            <a:avLst/>
          </a:prstGeom>
        </p:spPr>
        <p:txBody>
          <a:bodyPr wrap="square" lIns="96661" tIns="48331" rIns="96661" bIns="48331">
            <a:spAutoFit/>
          </a:bodyPr>
          <a:lstStyle/>
          <a:p>
            <a:pPr marL="342900" indent="-342900"/>
            <a:r>
              <a:rPr lang="en-US" sz="1800" b="1" dirty="0" smtClean="0">
                <a:latin typeface="Helvetica" pitchFamily="34" charset="0"/>
                <a:cs typeface="Helvetica" pitchFamily="34" charset="0"/>
              </a:rPr>
              <a:t>9.  Why do dolphins live in the sea?</a:t>
            </a:r>
          </a:p>
          <a:p>
            <a:endParaRPr lang="en-US" sz="1800" b="1" dirty="0">
              <a:latin typeface="Helvetica" pitchFamily="34" charset="0"/>
              <a:cs typeface="Helvetica" pitchFamily="34" charset="0"/>
            </a:endParaRPr>
          </a:p>
          <a:p>
            <a:pPr marL="574675" indent="-342900">
              <a:buFont typeface="+mj-lt"/>
              <a:buAutoNum type="alphaUcPeriod"/>
            </a:pPr>
            <a:r>
              <a:rPr lang="en-US" sz="1600" dirty="0" smtClean="0">
                <a:latin typeface="Helvetica" pitchFamily="34" charset="0"/>
                <a:cs typeface="Helvetica" pitchFamily="34" charset="0"/>
              </a:rPr>
              <a:t>They are sea animals.</a:t>
            </a:r>
          </a:p>
          <a:p>
            <a:pPr marL="574675" indent="-342900">
              <a:buFont typeface="+mj-lt"/>
              <a:buAutoNum type="alphaUcPeriod"/>
            </a:pPr>
            <a:endParaRPr lang="en-US" sz="1600" dirty="0">
              <a:latin typeface="Helvetica" pitchFamily="34" charset="0"/>
              <a:cs typeface="Helvetica" pitchFamily="34" charset="0"/>
            </a:endParaRPr>
          </a:p>
          <a:p>
            <a:pPr marL="574675" indent="-342900">
              <a:buFont typeface="+mj-lt"/>
              <a:buAutoNum type="alphaUcPeriod"/>
            </a:pPr>
            <a:r>
              <a:rPr lang="en-US" sz="1600" dirty="0" smtClean="0">
                <a:latin typeface="Helvetica" pitchFamily="34" charset="0"/>
                <a:cs typeface="Helvetica" pitchFamily="34" charset="0"/>
              </a:rPr>
              <a:t>They like to play with other dolphins.</a:t>
            </a:r>
          </a:p>
          <a:p>
            <a:pPr marL="574675" indent="-342900">
              <a:buFont typeface="+mj-lt"/>
              <a:buAutoNum type="alphaUcPeriod"/>
            </a:pPr>
            <a:endParaRPr lang="en-US" sz="1600" dirty="0">
              <a:solidFill>
                <a:srgbClr val="FF0000"/>
              </a:solidFill>
              <a:latin typeface="Helvetica" pitchFamily="34" charset="0"/>
              <a:cs typeface="Helvetica" pitchFamily="34" charset="0"/>
            </a:endParaRPr>
          </a:p>
          <a:p>
            <a:pPr marL="574675" indent="-342900">
              <a:buFont typeface="+mj-lt"/>
              <a:buAutoNum type="alphaUcPeriod"/>
            </a:pPr>
            <a:r>
              <a:rPr lang="en-US" sz="1600" dirty="0" smtClean="0">
                <a:latin typeface="Helvetica" pitchFamily="34" charset="0"/>
                <a:cs typeface="Helvetica" pitchFamily="34" charset="0"/>
              </a:rPr>
              <a:t>They eat squid and fish.</a:t>
            </a:r>
            <a:endParaRPr lang="en-US" sz="1600" dirty="0">
              <a:solidFill>
                <a:srgbClr val="FF0000"/>
              </a:solidFill>
              <a:latin typeface="Helvetica" pitchFamily="34" charset="0"/>
              <a:cs typeface="Helvetic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87375482"/>
              </p:ext>
            </p:extLst>
          </p:nvPr>
        </p:nvGraphicFramePr>
        <p:xfrm>
          <a:off x="4572000" y="2876359"/>
          <a:ext cx="1692275" cy="457200"/>
        </p:xfrm>
        <a:graphic>
          <a:graphicData uri="http://schemas.openxmlformats.org/drawingml/2006/table">
            <a:tbl>
              <a:tblPr firstRow="1" firstCol="1" bandRow="1"/>
              <a:tblGrid>
                <a:gridCol w="1692275"/>
              </a:tblGrid>
              <a:tr h="133131">
                <a:tc>
                  <a:txBody>
                    <a:bodyPr/>
                    <a:lstStyle/>
                    <a:p>
                      <a:pPr marL="0" marR="0" algn="ctr">
                        <a:lnSpc>
                          <a:spcPct val="115000"/>
                        </a:lnSpc>
                        <a:spcBef>
                          <a:spcPts val="0"/>
                        </a:spcBef>
                        <a:spcAft>
                          <a:spcPts val="0"/>
                        </a:spcAft>
                      </a:pPr>
                      <a:r>
                        <a:rPr lang="en-US" sz="800" b="1" dirty="0" smtClean="0">
                          <a:solidFill>
                            <a:srgbClr val="000000"/>
                          </a:solidFill>
                          <a:latin typeface="Calibri"/>
                          <a:ea typeface="Times New Roman"/>
                          <a:cs typeface="Times New Roman"/>
                        </a:rPr>
                        <a:t>Toward RI.1.1  DOK </a:t>
                      </a:r>
                      <a:r>
                        <a:rPr lang="en-US" sz="800" b="1" dirty="0">
                          <a:solidFill>
                            <a:srgbClr val="000000"/>
                          </a:solidFill>
                          <a:latin typeface="Calibri"/>
                          <a:ea typeface="Times New Roman"/>
                          <a:cs typeface="Times New Roman"/>
                        </a:rPr>
                        <a:t>2 - Ch</a:t>
                      </a:r>
                      <a:endParaRPr lang="en-US" sz="800" dirty="0">
                        <a:latin typeface="Calibri"/>
                        <a:ea typeface="Calibri"/>
                        <a:cs typeface="Times New Roman"/>
                      </a:endParaRPr>
                    </a:p>
                  </a:txBody>
                  <a:tcPr marL="15740" marR="15740" marT="0" marB="0"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316992">
                <a:tc>
                  <a:txBody>
                    <a:bodyPr/>
                    <a:lstStyle/>
                    <a:p>
                      <a:pPr marL="0" marR="0" algn="l">
                        <a:lnSpc>
                          <a:spcPct val="115000"/>
                        </a:lnSpc>
                        <a:spcBef>
                          <a:spcPts val="0"/>
                        </a:spcBef>
                        <a:spcAft>
                          <a:spcPts val="1200"/>
                        </a:spcAft>
                      </a:pPr>
                      <a:r>
                        <a:rPr lang="en-US" sz="800" b="1" dirty="0">
                          <a:solidFill>
                            <a:srgbClr val="000000"/>
                          </a:solidFill>
                          <a:latin typeface="Calibri"/>
                          <a:ea typeface="Times New Roman"/>
                          <a:cs typeface="Times New Roman"/>
                        </a:rPr>
                        <a:t>Ask and answer questions </a:t>
                      </a:r>
                      <a:r>
                        <a:rPr lang="en-US" sz="800" b="1" dirty="0" smtClean="0">
                          <a:solidFill>
                            <a:srgbClr val="000000"/>
                          </a:solidFill>
                          <a:latin typeface="Calibri"/>
                          <a:ea typeface="Times New Roman"/>
                          <a:cs typeface="Times New Roman"/>
                        </a:rPr>
                        <a:t>explaining why.</a:t>
                      </a:r>
                    </a:p>
                  </a:txBody>
                  <a:tcPr marL="15740" marR="15740" marT="0" marB="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28230914"/>
              </p:ext>
            </p:extLst>
          </p:nvPr>
        </p:nvGraphicFramePr>
        <p:xfrm>
          <a:off x="4800600" y="7620000"/>
          <a:ext cx="1219200" cy="304800"/>
        </p:xfrm>
        <a:graphic>
          <a:graphicData uri="http://schemas.openxmlformats.org/drawingml/2006/table">
            <a:tbl>
              <a:tblPr/>
              <a:tblGrid>
                <a:gridCol w="1219200"/>
              </a:tblGrid>
              <a:tr h="152400">
                <a:tc>
                  <a:txBody>
                    <a:bodyPr/>
                    <a:lstStyle/>
                    <a:p>
                      <a:pPr marL="0" marR="0" algn="ctr">
                        <a:lnSpc>
                          <a:spcPct val="115000"/>
                        </a:lnSpc>
                        <a:spcBef>
                          <a:spcPts val="0"/>
                        </a:spcBef>
                        <a:spcAft>
                          <a:spcPts val="0"/>
                        </a:spcAft>
                      </a:pPr>
                      <a:r>
                        <a:rPr lang="en-US" sz="800" b="1" dirty="0" smtClean="0">
                          <a:solidFill>
                            <a:srgbClr val="000000"/>
                          </a:solidFill>
                          <a:latin typeface="Calibri"/>
                          <a:ea typeface="Times New Roman"/>
                          <a:cs typeface="Times New Roman"/>
                        </a:rPr>
                        <a:t>Toward RI.1.1  DOK </a:t>
                      </a:r>
                      <a:r>
                        <a:rPr lang="en-US" sz="800" b="1" dirty="0">
                          <a:solidFill>
                            <a:srgbClr val="000000"/>
                          </a:solidFill>
                          <a:latin typeface="Calibri"/>
                          <a:ea typeface="Times New Roman"/>
                          <a:cs typeface="Times New Roman"/>
                        </a:rPr>
                        <a:t>2 - Cl</a:t>
                      </a:r>
                      <a:endParaRPr lang="en-US" sz="800" dirty="0">
                        <a:latin typeface="Calibri"/>
                        <a:ea typeface="Calibri"/>
                        <a:cs typeface="Times New Roman"/>
                      </a:endParaRPr>
                    </a:p>
                  </a:txBody>
                  <a:tcPr marL="15740" marR="15740" marT="0" marB="0"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152400">
                <a:tc>
                  <a:txBody>
                    <a:bodyPr/>
                    <a:lstStyle/>
                    <a:p>
                      <a:pPr marL="0" marR="0" algn="l">
                        <a:lnSpc>
                          <a:spcPct val="115000"/>
                        </a:lnSpc>
                        <a:spcBef>
                          <a:spcPts val="0"/>
                        </a:spcBef>
                        <a:spcAft>
                          <a:spcPts val="0"/>
                        </a:spcAft>
                      </a:pPr>
                      <a:r>
                        <a:rPr lang="en-US" sz="800" b="1" dirty="0">
                          <a:latin typeface="Calibri"/>
                          <a:ea typeface="Calibri"/>
                          <a:cs typeface="Helvetica"/>
                        </a:rPr>
                        <a:t>Locates key details in a text</a:t>
                      </a:r>
                      <a:r>
                        <a:rPr lang="en-US" sz="800" b="1" dirty="0" smtClean="0">
                          <a:latin typeface="Calibri"/>
                          <a:ea typeface="Calibri"/>
                          <a:cs typeface="Helvetica"/>
                        </a:rPr>
                        <a:t>.</a:t>
                      </a:r>
                    </a:p>
                  </a:txBody>
                  <a:tcPr marL="15740" marR="15740" marT="0" marB="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9622423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774894" y="5303426"/>
            <a:ext cx="5397306" cy="1851932"/>
          </a:xfrm>
          <a:prstGeom prst="rect">
            <a:avLst/>
          </a:prstGeom>
        </p:spPr>
        <p:txBody>
          <a:bodyPr wrap="square" lIns="96661" tIns="48331" rIns="96661" bIns="48331">
            <a:spAutoFit/>
          </a:bodyPr>
          <a:lstStyle/>
          <a:p>
            <a:r>
              <a:rPr lang="en-US" sz="1800" b="1" dirty="0" smtClean="0">
                <a:latin typeface="Helvetica" pitchFamily="34" charset="0"/>
                <a:cs typeface="Helvetica" pitchFamily="34" charset="0"/>
              </a:rPr>
              <a:t>12.  What is the story mostly about?</a:t>
            </a:r>
          </a:p>
          <a:p>
            <a:pPr marL="523875"/>
            <a:endParaRPr lang="en-US" sz="1600" dirty="0">
              <a:solidFill>
                <a:srgbClr val="FF0000"/>
              </a:solidFill>
              <a:latin typeface="Helvetica" pitchFamily="34" charset="0"/>
              <a:cs typeface="Helvetica" pitchFamily="34" charset="0"/>
            </a:endParaRPr>
          </a:p>
          <a:p>
            <a:pPr marL="866775" indent="-342900">
              <a:buFont typeface="+mj-lt"/>
              <a:buAutoNum type="alphaUcPeriod"/>
            </a:pPr>
            <a:r>
              <a:rPr lang="en-US" sz="1600" dirty="0" smtClean="0">
                <a:latin typeface="Helvetica" pitchFamily="34" charset="0"/>
                <a:cs typeface="Helvetica" pitchFamily="34" charset="0"/>
              </a:rPr>
              <a:t>This story tells lots of things about dolphins.</a:t>
            </a:r>
          </a:p>
          <a:p>
            <a:pPr marL="866775" indent="-342900">
              <a:buFont typeface="+mj-lt"/>
              <a:buAutoNum type="alphaUcPeriod"/>
            </a:pPr>
            <a:endParaRPr lang="en-US" sz="1600" dirty="0">
              <a:solidFill>
                <a:srgbClr val="FF0000"/>
              </a:solidFill>
              <a:latin typeface="Helvetica" pitchFamily="34" charset="0"/>
              <a:cs typeface="Helvetica" pitchFamily="34" charset="0"/>
            </a:endParaRPr>
          </a:p>
          <a:p>
            <a:pPr marL="866775" indent="-342900">
              <a:buFont typeface="+mj-lt"/>
              <a:buAutoNum type="alphaUcPeriod"/>
            </a:pPr>
            <a:r>
              <a:rPr lang="en-US" sz="1600" dirty="0" smtClean="0">
                <a:latin typeface="Helvetica" pitchFamily="34" charset="0"/>
                <a:cs typeface="Helvetica" pitchFamily="34" charset="0"/>
              </a:rPr>
              <a:t>A dolphin lives in the sea.</a:t>
            </a:r>
          </a:p>
          <a:p>
            <a:pPr marL="866775" indent="-342900">
              <a:buFont typeface="+mj-lt"/>
              <a:buAutoNum type="alphaUcPeriod"/>
            </a:pPr>
            <a:endParaRPr lang="en-US" sz="1600" dirty="0" smtClean="0">
              <a:latin typeface="Helvetica" pitchFamily="34" charset="0"/>
              <a:cs typeface="Helvetica" pitchFamily="34" charset="0"/>
            </a:endParaRPr>
          </a:p>
          <a:p>
            <a:pPr marL="866775" indent="-342900">
              <a:buFont typeface="+mj-lt"/>
              <a:buAutoNum type="alphaUcPeriod"/>
            </a:pPr>
            <a:r>
              <a:rPr lang="en-US" sz="1600" dirty="0" smtClean="0">
                <a:latin typeface="Helvetica" pitchFamily="34" charset="0"/>
                <a:cs typeface="Helvetica" pitchFamily="34" charset="0"/>
              </a:rPr>
              <a:t>Dolphins are smart.</a:t>
            </a:r>
          </a:p>
        </p:txBody>
      </p:sp>
      <p:sp>
        <p:nvSpPr>
          <p:cNvPr id="21" name="Rectangle 20"/>
          <p:cNvSpPr/>
          <p:nvPr/>
        </p:nvSpPr>
        <p:spPr>
          <a:xfrm>
            <a:off x="775903" y="746779"/>
            <a:ext cx="4353951" cy="2128931"/>
          </a:xfrm>
          <a:prstGeom prst="rect">
            <a:avLst/>
          </a:prstGeom>
        </p:spPr>
        <p:txBody>
          <a:bodyPr wrap="square" lIns="96661" tIns="48331" rIns="96661" bIns="48331">
            <a:spAutoFit/>
          </a:bodyPr>
          <a:lstStyle/>
          <a:p>
            <a:r>
              <a:rPr lang="en-US" sz="1800" b="1" dirty="0" smtClean="0">
                <a:latin typeface="Helvetica" pitchFamily="34" charset="0"/>
                <a:cs typeface="Helvetica" pitchFamily="34" charset="0"/>
              </a:rPr>
              <a:t>11.   How long can a dolphin live?</a:t>
            </a:r>
          </a:p>
          <a:p>
            <a:endParaRPr lang="en-US" sz="1800" dirty="0">
              <a:latin typeface="Helvetica" pitchFamily="34" charset="0"/>
              <a:cs typeface="Helvetica" pitchFamily="34" charset="0"/>
            </a:endParaRPr>
          </a:p>
          <a:p>
            <a:pPr marL="796925" indent="-342900">
              <a:buFont typeface="+mj-lt"/>
              <a:buAutoNum type="alphaUcPeriod"/>
            </a:pPr>
            <a:r>
              <a:rPr lang="en-US" sz="1600" dirty="0" smtClean="0">
                <a:latin typeface="Helvetica" pitchFamily="34" charset="0"/>
                <a:cs typeface="Helvetica" pitchFamily="34" charset="0"/>
              </a:rPr>
              <a:t>Dolphins live for 5 years.</a:t>
            </a:r>
          </a:p>
          <a:p>
            <a:pPr marL="796925" indent="-342900">
              <a:buFont typeface="+mj-lt"/>
              <a:buAutoNum type="alphaUcPeriod"/>
            </a:pPr>
            <a:endParaRPr lang="en-US" sz="1600" dirty="0">
              <a:latin typeface="Helvetica" pitchFamily="34" charset="0"/>
              <a:cs typeface="Helvetica" pitchFamily="34" charset="0"/>
            </a:endParaRPr>
          </a:p>
          <a:p>
            <a:pPr marL="796925" indent="-342900">
              <a:buFont typeface="+mj-lt"/>
              <a:buAutoNum type="alphaUcPeriod"/>
            </a:pPr>
            <a:r>
              <a:rPr lang="en-US" sz="1600" dirty="0" smtClean="0">
                <a:latin typeface="Helvetica" pitchFamily="34" charset="0"/>
                <a:cs typeface="Helvetica" pitchFamily="34" charset="0"/>
              </a:rPr>
              <a:t>A dolphin can live for 20 years.</a:t>
            </a:r>
          </a:p>
          <a:p>
            <a:pPr marL="796925" indent="-342900">
              <a:buFont typeface="+mj-lt"/>
              <a:buAutoNum type="alphaUcPeriod"/>
            </a:pPr>
            <a:endParaRPr lang="en-US" sz="1600" dirty="0">
              <a:latin typeface="Helvetica" pitchFamily="34" charset="0"/>
              <a:cs typeface="Helvetica" pitchFamily="34" charset="0"/>
            </a:endParaRPr>
          </a:p>
          <a:p>
            <a:pPr marL="796925" indent="-342900">
              <a:buFont typeface="+mj-lt"/>
              <a:buAutoNum type="alphaUcPeriod"/>
            </a:pPr>
            <a:r>
              <a:rPr lang="en-US" sz="1600" dirty="0" smtClean="0">
                <a:latin typeface="Helvetica" pitchFamily="34" charset="0"/>
                <a:cs typeface="Helvetica" pitchFamily="34" charset="0"/>
              </a:rPr>
              <a:t>They can live for 50 years.</a:t>
            </a:r>
          </a:p>
          <a:p>
            <a:pPr marL="454025"/>
            <a:endParaRPr lang="en-US" sz="1600" dirty="0" smtClean="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cxnSp>
        <p:nvCxnSpPr>
          <p:cNvPr id="10" name="Straight Connector 9"/>
          <p:cNvCxnSpPr/>
          <p:nvPr/>
        </p:nvCxnSpPr>
        <p:spPr>
          <a:xfrm>
            <a:off x="385991" y="4572000"/>
            <a:ext cx="6319609"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92298" y="1393078"/>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892298" y="1873396"/>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892298" y="2383678"/>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994411" y="5905500"/>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975394" y="6385513"/>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975394" y="6836716"/>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096564839"/>
              </p:ext>
            </p:extLst>
          </p:nvPr>
        </p:nvGraphicFramePr>
        <p:xfrm>
          <a:off x="4953000" y="3886200"/>
          <a:ext cx="1483405" cy="420624"/>
        </p:xfrm>
        <a:graphic>
          <a:graphicData uri="http://schemas.openxmlformats.org/drawingml/2006/table">
            <a:tbl>
              <a:tblPr/>
              <a:tblGrid>
                <a:gridCol w="1483405"/>
              </a:tblGrid>
              <a:tr h="94981">
                <a:tc>
                  <a:txBody>
                    <a:bodyPr/>
                    <a:lstStyle/>
                    <a:p>
                      <a:pPr marL="0" marR="0" algn="ctr">
                        <a:lnSpc>
                          <a:spcPct val="115000"/>
                        </a:lnSpc>
                        <a:spcBef>
                          <a:spcPts val="0"/>
                        </a:spcBef>
                        <a:spcAft>
                          <a:spcPts val="0"/>
                        </a:spcAft>
                      </a:pPr>
                      <a:r>
                        <a:rPr lang="en-US" sz="800" b="1" dirty="0" smtClean="0">
                          <a:solidFill>
                            <a:srgbClr val="000000"/>
                          </a:solidFill>
                          <a:latin typeface="Calibri"/>
                          <a:ea typeface="Times New Roman"/>
                          <a:cs typeface="Times New Roman"/>
                        </a:rPr>
                        <a:t>Toward RI.1.2   DOK </a:t>
                      </a:r>
                      <a:r>
                        <a:rPr lang="en-US" sz="800" b="1" dirty="0">
                          <a:solidFill>
                            <a:srgbClr val="000000"/>
                          </a:solidFill>
                          <a:latin typeface="Calibri"/>
                          <a:ea typeface="Times New Roman"/>
                          <a:cs typeface="Times New Roman"/>
                        </a:rPr>
                        <a:t>1 - Cd</a:t>
                      </a:r>
                      <a:endParaRPr lang="en-US" sz="800" dirty="0">
                        <a:latin typeface="Calibri"/>
                        <a:ea typeface="Calibri"/>
                        <a:cs typeface="Times New Roman"/>
                      </a:endParaRPr>
                    </a:p>
                  </a:txBody>
                  <a:tcPr marL="23582" marR="23582" marT="0" marB="0"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265162">
                <a:tc>
                  <a:txBody>
                    <a:bodyPr/>
                    <a:lstStyle/>
                    <a:p>
                      <a:pPr marL="0" marR="0" algn="l">
                        <a:lnSpc>
                          <a:spcPct val="115000"/>
                        </a:lnSpc>
                        <a:spcBef>
                          <a:spcPts val="0"/>
                        </a:spcBef>
                        <a:spcAft>
                          <a:spcPts val="0"/>
                        </a:spcAft>
                      </a:pPr>
                      <a:r>
                        <a:rPr lang="en-US" sz="800" b="1" dirty="0">
                          <a:latin typeface="Calibri"/>
                          <a:ea typeface="Times New Roman"/>
                          <a:cs typeface="Times New Roman"/>
                        </a:rPr>
                        <a:t>Identify key details about </a:t>
                      </a:r>
                      <a:r>
                        <a:rPr lang="en-US" sz="800" b="1" dirty="0" smtClean="0">
                          <a:latin typeface="Calibri"/>
                          <a:ea typeface="Times New Roman"/>
                          <a:cs typeface="Times New Roman"/>
                        </a:rPr>
                        <a:t>the</a:t>
                      </a:r>
                      <a:r>
                        <a:rPr lang="en-US" sz="800" b="1" baseline="0" dirty="0" smtClean="0">
                          <a:latin typeface="Calibri"/>
                          <a:ea typeface="Times New Roman"/>
                          <a:cs typeface="Times New Roman"/>
                        </a:rPr>
                        <a:t> topic.</a:t>
                      </a:r>
                    </a:p>
                  </a:txBody>
                  <a:tcPr marL="23582" marR="23582" marT="0" marB="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64685254"/>
              </p:ext>
            </p:extLst>
          </p:nvPr>
        </p:nvGraphicFramePr>
        <p:xfrm>
          <a:off x="5410200" y="7467600"/>
          <a:ext cx="1211368" cy="420624"/>
        </p:xfrm>
        <a:graphic>
          <a:graphicData uri="http://schemas.openxmlformats.org/drawingml/2006/table">
            <a:tbl>
              <a:tblPr/>
              <a:tblGrid>
                <a:gridCol w="1211368"/>
              </a:tblGrid>
              <a:tr h="94981">
                <a:tc>
                  <a:txBody>
                    <a:bodyPr/>
                    <a:lstStyle/>
                    <a:p>
                      <a:pPr marL="0" marR="0" algn="ctr">
                        <a:lnSpc>
                          <a:spcPct val="115000"/>
                        </a:lnSpc>
                        <a:spcBef>
                          <a:spcPts val="0"/>
                        </a:spcBef>
                        <a:spcAft>
                          <a:spcPts val="0"/>
                        </a:spcAft>
                      </a:pPr>
                      <a:r>
                        <a:rPr lang="en-US" sz="800" b="1" dirty="0" smtClean="0">
                          <a:solidFill>
                            <a:srgbClr val="000000"/>
                          </a:solidFill>
                          <a:latin typeface="Calibri"/>
                          <a:ea typeface="Times New Roman"/>
                          <a:cs typeface="Times New Roman"/>
                        </a:rPr>
                        <a:t>Toward RI.1.2  DOK </a:t>
                      </a:r>
                      <a:r>
                        <a:rPr lang="en-US" sz="800" b="1" dirty="0">
                          <a:solidFill>
                            <a:srgbClr val="000000"/>
                          </a:solidFill>
                          <a:latin typeface="Calibri"/>
                          <a:ea typeface="Times New Roman"/>
                          <a:cs typeface="Times New Roman"/>
                        </a:rPr>
                        <a:t>2 – Ck</a:t>
                      </a:r>
                      <a:endParaRPr lang="en-US" sz="800" dirty="0">
                        <a:latin typeface="Calibri"/>
                        <a:ea typeface="Calibri"/>
                        <a:cs typeface="Times New Roman"/>
                      </a:endParaRPr>
                    </a:p>
                  </a:txBody>
                  <a:tcPr marL="23582" marR="23582" marT="0" marB="0"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265162">
                <a:tc>
                  <a:txBody>
                    <a:bodyPr/>
                    <a:lstStyle/>
                    <a:p>
                      <a:pPr marL="0" marR="0" algn="l">
                        <a:lnSpc>
                          <a:spcPct val="115000"/>
                        </a:lnSpc>
                        <a:spcBef>
                          <a:spcPts val="0"/>
                        </a:spcBef>
                        <a:spcAft>
                          <a:spcPts val="0"/>
                        </a:spcAft>
                      </a:pPr>
                      <a:r>
                        <a:rPr lang="en-US" sz="800" b="1" dirty="0" smtClean="0">
                          <a:solidFill>
                            <a:srgbClr val="000000"/>
                          </a:solidFill>
                          <a:latin typeface="Calibri"/>
                          <a:ea typeface="Times New Roman"/>
                          <a:cs typeface="Times New Roman"/>
                        </a:rPr>
                        <a:t>Identify the main idea</a:t>
                      </a:r>
                      <a:r>
                        <a:rPr lang="en-US" sz="800" b="1" baseline="0" dirty="0" smtClean="0">
                          <a:solidFill>
                            <a:srgbClr val="000000"/>
                          </a:solidFill>
                          <a:latin typeface="Calibri"/>
                          <a:ea typeface="Times New Roman"/>
                          <a:cs typeface="Times New Roman"/>
                        </a:rPr>
                        <a:t> (topic)</a:t>
                      </a:r>
                    </a:p>
                  </a:txBody>
                  <a:tcPr marL="23582" marR="23582" marT="0" marB="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1142103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109432" y="725439"/>
            <a:ext cx="5443768" cy="2159709"/>
          </a:xfrm>
          <a:prstGeom prst="rect">
            <a:avLst/>
          </a:prstGeom>
          <a:solidFill>
            <a:schemeClr val="bg1"/>
          </a:solidFill>
        </p:spPr>
        <p:txBody>
          <a:bodyPr wrap="square" lIns="96661" tIns="48331" rIns="96661" bIns="48331">
            <a:spAutoFit/>
          </a:bodyPr>
          <a:lstStyle/>
          <a:p>
            <a:pPr marL="342900" indent="-342900">
              <a:buAutoNum type="arabicPeriod" startAt="13"/>
            </a:pPr>
            <a:r>
              <a:rPr lang="en-US" sz="1800" b="1" dirty="0" smtClean="0">
                <a:latin typeface="Helvetica" pitchFamily="34" charset="0"/>
                <a:cs typeface="Helvetica" pitchFamily="34" charset="0"/>
              </a:rPr>
              <a:t>How often does a dolphin come to the top of the water?</a:t>
            </a:r>
          </a:p>
          <a:p>
            <a:endParaRPr lang="en-US" sz="1800" dirty="0" smtClean="0">
              <a:solidFill>
                <a:srgbClr val="FF0000"/>
              </a:solidFill>
              <a:latin typeface="Helvetica" pitchFamily="34" charset="0"/>
              <a:cs typeface="Helvetica" pitchFamily="34" charset="0"/>
            </a:endParaRPr>
          </a:p>
          <a:p>
            <a:pPr marL="866775" indent="-342900">
              <a:buFont typeface="+mj-lt"/>
              <a:buAutoNum type="alphaUcPeriod"/>
            </a:pPr>
            <a:r>
              <a:rPr lang="en-US" sz="1600" dirty="0" smtClean="0">
                <a:latin typeface="Helvetica" pitchFamily="34" charset="0"/>
                <a:cs typeface="Helvetica" pitchFamily="34" charset="0"/>
              </a:rPr>
              <a:t>every minute</a:t>
            </a:r>
          </a:p>
          <a:p>
            <a:pPr marL="866775" indent="-342900">
              <a:buFont typeface="+mj-lt"/>
              <a:buAutoNum type="alphaUcPeriod"/>
            </a:pPr>
            <a:endParaRPr lang="en-US" sz="1600" dirty="0" smtClean="0">
              <a:latin typeface="Helvetica" pitchFamily="34" charset="0"/>
              <a:cs typeface="Helvetica" pitchFamily="34" charset="0"/>
            </a:endParaRPr>
          </a:p>
          <a:p>
            <a:pPr marL="866775" indent="-342900">
              <a:buFont typeface="+mj-lt"/>
              <a:buAutoNum type="alphaUcPeriod"/>
            </a:pPr>
            <a:r>
              <a:rPr lang="en-US" sz="1600" dirty="0">
                <a:latin typeface="Helvetica" pitchFamily="34" charset="0"/>
                <a:cs typeface="Helvetica" pitchFamily="34" charset="0"/>
              </a:rPr>
              <a:t>every 2 or 3 minutes</a:t>
            </a:r>
          </a:p>
          <a:p>
            <a:pPr marL="866775" indent="-342900">
              <a:buFont typeface="+mj-lt"/>
              <a:buAutoNum type="alphaUcPeriod"/>
            </a:pPr>
            <a:endParaRPr lang="en-US" sz="1600" dirty="0" smtClean="0">
              <a:latin typeface="Helvetica" pitchFamily="34" charset="0"/>
              <a:cs typeface="Helvetica" pitchFamily="34" charset="0"/>
            </a:endParaRPr>
          </a:p>
          <a:p>
            <a:pPr marL="866775" indent="-342900">
              <a:buFont typeface="+mj-lt"/>
              <a:buAutoNum type="alphaUcPeriod"/>
            </a:pPr>
            <a:r>
              <a:rPr lang="en-US" sz="1600" dirty="0" smtClean="0">
                <a:latin typeface="Helvetica" pitchFamily="34" charset="0"/>
                <a:cs typeface="Helvetica" pitchFamily="34" charset="0"/>
              </a:rPr>
              <a:t>every 30 minutes</a:t>
            </a:r>
            <a:endParaRPr lang="en-US"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cxnSp>
        <p:nvCxnSpPr>
          <p:cNvPr id="10" name="Straight Connector 9"/>
          <p:cNvCxnSpPr/>
          <p:nvPr/>
        </p:nvCxnSpPr>
        <p:spPr>
          <a:xfrm>
            <a:off x="385991" y="4419600"/>
            <a:ext cx="6319609"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1381848" y="1623146"/>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3" name="Oval 22"/>
          <p:cNvSpPr/>
          <p:nvPr/>
        </p:nvSpPr>
        <p:spPr>
          <a:xfrm>
            <a:off x="1391373" y="2087001"/>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4" name="Oval 23"/>
          <p:cNvSpPr/>
          <p:nvPr/>
        </p:nvSpPr>
        <p:spPr>
          <a:xfrm>
            <a:off x="1391373" y="2557512"/>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7" name="Rectangle 26"/>
          <p:cNvSpPr/>
          <p:nvPr/>
        </p:nvSpPr>
        <p:spPr>
          <a:xfrm>
            <a:off x="838200" y="4953000"/>
            <a:ext cx="4564968" cy="1851932"/>
          </a:xfrm>
          <a:prstGeom prst="rect">
            <a:avLst/>
          </a:prstGeom>
        </p:spPr>
        <p:txBody>
          <a:bodyPr wrap="square" lIns="96661" tIns="48331" rIns="96661" bIns="48331">
            <a:spAutoFit/>
          </a:bodyPr>
          <a:lstStyle/>
          <a:p>
            <a:r>
              <a:rPr lang="en-US" sz="1800" b="1" dirty="0" smtClean="0">
                <a:latin typeface="Helvetica" pitchFamily="34" charset="0"/>
                <a:cs typeface="Helvetica" pitchFamily="34" charset="0"/>
              </a:rPr>
              <a:t>14.  How does a dolphin eat its food?</a:t>
            </a:r>
          </a:p>
          <a:p>
            <a:pPr marL="449263"/>
            <a:endParaRPr lang="en-US" sz="1600" dirty="0" smtClean="0">
              <a:latin typeface="Helvetica" pitchFamily="34" charset="0"/>
              <a:cs typeface="Helvetica" pitchFamily="34" charset="0"/>
            </a:endParaRPr>
          </a:p>
          <a:p>
            <a:pPr marL="792163" indent="-342900">
              <a:buFont typeface="+mj-lt"/>
              <a:buAutoNum type="alphaUcPeriod"/>
            </a:pPr>
            <a:r>
              <a:rPr lang="en-US" sz="1600" dirty="0" smtClean="0">
                <a:latin typeface="Helvetica" pitchFamily="34" charset="0"/>
                <a:cs typeface="Helvetica" pitchFamily="34" charset="0"/>
              </a:rPr>
              <a:t>A dolphin swallows its food.</a:t>
            </a:r>
            <a:endParaRPr lang="en-US" sz="1600" dirty="0" smtClean="0">
              <a:solidFill>
                <a:srgbClr val="FF0000"/>
              </a:solidFill>
              <a:latin typeface="Helvetica" pitchFamily="34" charset="0"/>
              <a:cs typeface="Helvetica" pitchFamily="34" charset="0"/>
            </a:endParaRPr>
          </a:p>
          <a:p>
            <a:pPr marL="792163" indent="-342900">
              <a:buFont typeface="+mj-lt"/>
              <a:buAutoNum type="alphaUcPeriod"/>
            </a:pPr>
            <a:endParaRPr lang="en-US" sz="1600" dirty="0" smtClean="0">
              <a:solidFill>
                <a:srgbClr val="FF0000"/>
              </a:solidFill>
              <a:latin typeface="Helvetica" pitchFamily="34" charset="0"/>
              <a:cs typeface="Helvetica" pitchFamily="34" charset="0"/>
            </a:endParaRPr>
          </a:p>
          <a:p>
            <a:pPr marL="792163" indent="-342900">
              <a:buFont typeface="+mj-lt"/>
              <a:buAutoNum type="alphaUcPeriod"/>
            </a:pPr>
            <a:r>
              <a:rPr lang="en-US" sz="1600" dirty="0" smtClean="0">
                <a:latin typeface="Helvetica" pitchFamily="34" charset="0"/>
                <a:cs typeface="Helvetica" pitchFamily="34" charset="0"/>
              </a:rPr>
              <a:t>A dolphin chews its food.</a:t>
            </a:r>
          </a:p>
          <a:p>
            <a:pPr marL="792163" indent="-342900">
              <a:buFont typeface="+mj-lt"/>
              <a:buAutoNum type="alphaUcPeriod"/>
            </a:pPr>
            <a:endParaRPr lang="en-US" sz="1600" dirty="0" smtClean="0">
              <a:solidFill>
                <a:srgbClr val="FF0000"/>
              </a:solidFill>
              <a:latin typeface="Helvetica" pitchFamily="34" charset="0"/>
              <a:cs typeface="Helvetica" pitchFamily="34" charset="0"/>
            </a:endParaRPr>
          </a:p>
          <a:p>
            <a:pPr marL="792163" indent="-342900">
              <a:buFont typeface="+mj-lt"/>
              <a:buAutoNum type="alphaUcPeriod"/>
            </a:pPr>
            <a:r>
              <a:rPr lang="en-US" sz="1600" dirty="0" smtClean="0">
                <a:latin typeface="Helvetica" pitchFamily="34" charset="0"/>
                <a:cs typeface="Helvetica" pitchFamily="34" charset="0"/>
              </a:rPr>
              <a:t>A dolphin likes to eat its food fast.</a:t>
            </a:r>
            <a:endParaRPr lang="en-US" sz="1600" dirty="0">
              <a:latin typeface="Helvetica" pitchFamily="34" charset="0"/>
              <a:cs typeface="Helvetica" pitchFamily="34" charset="0"/>
            </a:endParaRPr>
          </a:p>
        </p:txBody>
      </p:sp>
      <p:sp>
        <p:nvSpPr>
          <p:cNvPr id="28" name="Oval 27"/>
          <p:cNvSpPr/>
          <p:nvPr/>
        </p:nvSpPr>
        <p:spPr>
          <a:xfrm>
            <a:off x="1105162" y="5553193"/>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9" name="Oval 28"/>
          <p:cNvSpPr/>
          <p:nvPr/>
        </p:nvSpPr>
        <p:spPr>
          <a:xfrm>
            <a:off x="1086573" y="6046584"/>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0" name="Oval 29"/>
          <p:cNvSpPr/>
          <p:nvPr/>
        </p:nvSpPr>
        <p:spPr>
          <a:xfrm>
            <a:off x="1086573" y="6512130"/>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943612509"/>
              </p:ext>
            </p:extLst>
          </p:nvPr>
        </p:nvGraphicFramePr>
        <p:xfrm>
          <a:off x="5105400" y="3581400"/>
          <a:ext cx="1311275" cy="579437"/>
        </p:xfrm>
        <a:graphic>
          <a:graphicData uri="http://schemas.openxmlformats.org/drawingml/2006/table">
            <a:tbl>
              <a:tblPr/>
              <a:tblGrid>
                <a:gridCol w="1311275"/>
              </a:tblGrid>
              <a:tr h="94600">
                <a:tc>
                  <a:txBody>
                    <a:bodyPr/>
                    <a:lstStyle/>
                    <a:p>
                      <a:pPr marL="0" marR="0" algn="ctr">
                        <a:lnSpc>
                          <a:spcPct val="115000"/>
                        </a:lnSpc>
                        <a:spcBef>
                          <a:spcPts val="0"/>
                        </a:spcBef>
                        <a:spcAft>
                          <a:spcPts val="0"/>
                        </a:spcAft>
                      </a:pPr>
                      <a:r>
                        <a:rPr lang="en-US" sz="800" b="1" dirty="0" smtClean="0">
                          <a:solidFill>
                            <a:srgbClr val="000000"/>
                          </a:solidFill>
                          <a:latin typeface="Calibri"/>
                          <a:ea typeface="Times New Roman"/>
                          <a:cs typeface="Times New Roman"/>
                        </a:rPr>
                        <a:t>Toward RI.1.3</a:t>
                      </a:r>
                      <a:r>
                        <a:rPr lang="en-US" sz="800" b="1" baseline="0" dirty="0" smtClean="0">
                          <a:solidFill>
                            <a:srgbClr val="000000"/>
                          </a:solidFill>
                          <a:latin typeface="Calibri"/>
                          <a:ea typeface="Times New Roman"/>
                          <a:cs typeface="Times New Roman"/>
                        </a:rPr>
                        <a:t>  </a:t>
                      </a:r>
                      <a:r>
                        <a:rPr lang="en-US" sz="800" b="1" dirty="0" smtClean="0">
                          <a:solidFill>
                            <a:srgbClr val="000000"/>
                          </a:solidFill>
                          <a:latin typeface="Calibri"/>
                          <a:ea typeface="Times New Roman"/>
                          <a:cs typeface="Times New Roman"/>
                        </a:rPr>
                        <a:t>DOK </a:t>
                      </a:r>
                      <a:r>
                        <a:rPr lang="en-US" sz="800" b="1" dirty="0">
                          <a:solidFill>
                            <a:srgbClr val="000000"/>
                          </a:solidFill>
                          <a:latin typeface="Calibri"/>
                          <a:ea typeface="Times New Roman"/>
                          <a:cs typeface="Times New Roman"/>
                        </a:rPr>
                        <a:t>2 – Cl</a:t>
                      </a:r>
                      <a:endParaRPr lang="en-US" sz="800" dirty="0">
                        <a:latin typeface="Calibri"/>
                        <a:ea typeface="Calibri"/>
                        <a:cs typeface="Times New Roman"/>
                      </a:endParaRPr>
                    </a:p>
                  </a:txBody>
                  <a:tcPr marL="23487" marR="23487" marT="0" marB="0"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439229">
                <a:tc>
                  <a:txBody>
                    <a:bodyPr/>
                    <a:lstStyle/>
                    <a:p>
                      <a:pPr marL="0" marR="0" algn="l">
                        <a:lnSpc>
                          <a:spcPct val="115000"/>
                        </a:lnSpc>
                        <a:spcBef>
                          <a:spcPts val="0"/>
                        </a:spcBef>
                        <a:spcAft>
                          <a:spcPts val="0"/>
                        </a:spcAft>
                      </a:pPr>
                      <a:r>
                        <a:rPr lang="en-US" sz="800" b="1" dirty="0">
                          <a:solidFill>
                            <a:srgbClr val="000000"/>
                          </a:solidFill>
                          <a:latin typeface="Calibri"/>
                          <a:ea typeface="Times New Roman"/>
                          <a:cs typeface="Times New Roman"/>
                        </a:rPr>
                        <a:t>Locate information about two: individuals, events or ideas</a:t>
                      </a:r>
                      <a:r>
                        <a:rPr lang="en-US" sz="800" b="1" dirty="0" smtClean="0">
                          <a:solidFill>
                            <a:srgbClr val="000000"/>
                          </a:solidFill>
                          <a:latin typeface="Calibri"/>
                          <a:ea typeface="Times New Roman"/>
                          <a:cs typeface="Times New Roman"/>
                        </a:rPr>
                        <a:t>.</a:t>
                      </a:r>
                    </a:p>
                  </a:txBody>
                  <a:tcPr marL="23487" marR="23487" marT="0" marB="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823885940"/>
              </p:ext>
            </p:extLst>
          </p:nvPr>
        </p:nvGraphicFramePr>
        <p:xfrm>
          <a:off x="5241925" y="7315200"/>
          <a:ext cx="1311275" cy="701040"/>
        </p:xfrm>
        <a:graphic>
          <a:graphicData uri="http://schemas.openxmlformats.org/drawingml/2006/table">
            <a:tbl>
              <a:tblPr/>
              <a:tblGrid>
                <a:gridCol w="1311275"/>
              </a:tblGrid>
              <a:tr h="94600">
                <a:tc>
                  <a:txBody>
                    <a:bodyPr/>
                    <a:lstStyle/>
                    <a:p>
                      <a:pPr marL="0" marR="0" algn="ctr">
                        <a:lnSpc>
                          <a:spcPct val="115000"/>
                        </a:lnSpc>
                        <a:spcBef>
                          <a:spcPts val="0"/>
                        </a:spcBef>
                        <a:spcAft>
                          <a:spcPts val="0"/>
                        </a:spcAft>
                      </a:pPr>
                      <a:r>
                        <a:rPr lang="en-US" sz="800" b="1" dirty="0" smtClean="0">
                          <a:solidFill>
                            <a:srgbClr val="000000"/>
                          </a:solidFill>
                          <a:latin typeface="Calibri"/>
                          <a:ea typeface="Times New Roman"/>
                          <a:cs typeface="Times New Roman"/>
                        </a:rPr>
                        <a:t>Toward RI.1.3  DOK </a:t>
                      </a:r>
                      <a:r>
                        <a:rPr lang="en-US" sz="800" b="1" dirty="0">
                          <a:solidFill>
                            <a:srgbClr val="000000"/>
                          </a:solidFill>
                          <a:latin typeface="Calibri"/>
                          <a:ea typeface="Times New Roman"/>
                          <a:cs typeface="Times New Roman"/>
                        </a:rPr>
                        <a:t>2 – ANs</a:t>
                      </a:r>
                      <a:endParaRPr lang="en-US" sz="800" dirty="0">
                        <a:latin typeface="Calibri"/>
                        <a:ea typeface="Calibri"/>
                        <a:cs typeface="Times New Roman"/>
                      </a:endParaRPr>
                    </a:p>
                  </a:txBody>
                  <a:tcPr marL="23487" marR="23487" marT="0" marB="0"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515429">
                <a:tc>
                  <a:txBody>
                    <a:bodyPr/>
                    <a:lstStyle/>
                    <a:p>
                      <a:pPr marL="0" marR="0" algn="l">
                        <a:lnSpc>
                          <a:spcPct val="115000"/>
                        </a:lnSpc>
                        <a:spcBef>
                          <a:spcPts val="0"/>
                        </a:spcBef>
                        <a:spcAft>
                          <a:spcPts val="0"/>
                        </a:spcAft>
                      </a:pPr>
                      <a:r>
                        <a:rPr lang="en-US" sz="800" b="1" dirty="0">
                          <a:solidFill>
                            <a:srgbClr val="000000"/>
                          </a:solidFill>
                          <a:latin typeface="Calibri"/>
                          <a:ea typeface="Times New Roman"/>
                          <a:cs typeface="Times New Roman"/>
                        </a:rPr>
                        <a:t>Distinguish information (two: individuals, events or ideas) in a text </a:t>
                      </a:r>
                      <a:r>
                        <a:rPr lang="en-US" sz="800" b="1" dirty="0" smtClean="0">
                          <a:solidFill>
                            <a:srgbClr val="000000"/>
                          </a:solidFill>
                          <a:latin typeface="Calibri"/>
                          <a:ea typeface="Times New Roman"/>
                          <a:cs typeface="Times New Roman"/>
                        </a:rPr>
                        <a:t>connected by </a:t>
                      </a:r>
                      <a:r>
                        <a:rPr lang="en-US" sz="800" b="1" dirty="0">
                          <a:solidFill>
                            <a:srgbClr val="000000"/>
                          </a:solidFill>
                          <a:latin typeface="Calibri"/>
                          <a:ea typeface="Times New Roman"/>
                          <a:cs typeface="Times New Roman"/>
                        </a:rPr>
                        <a:t>time, sequence or cause and effect</a:t>
                      </a:r>
                      <a:r>
                        <a:rPr lang="en-US" sz="800" b="1" dirty="0" smtClean="0">
                          <a:solidFill>
                            <a:srgbClr val="000000"/>
                          </a:solidFill>
                          <a:latin typeface="Calibri"/>
                          <a:ea typeface="Times New Roman"/>
                          <a:cs typeface="Times New Roman"/>
                        </a:rPr>
                        <a:t>.</a:t>
                      </a:r>
                    </a:p>
                  </a:txBody>
                  <a:tcPr marL="23487" marR="23487" marT="0" marB="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2058429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853706896"/>
              </p:ext>
            </p:extLst>
          </p:nvPr>
        </p:nvGraphicFramePr>
        <p:xfrm>
          <a:off x="228600" y="304800"/>
          <a:ext cx="6858000" cy="3352800"/>
        </p:xfrm>
        <a:graphic>
          <a:graphicData uri="http://schemas.openxmlformats.org/drawingml/2006/table">
            <a:tbl>
              <a:tblPr firstRow="1" bandRow="1">
                <a:tableStyleId>{5940675A-B579-460E-94D1-54222C63F5DA}</a:tableStyleId>
              </a:tblPr>
              <a:tblGrid>
                <a:gridCol w="6858000"/>
              </a:tblGrid>
              <a:tr h="3352800">
                <a:tc>
                  <a:txBody>
                    <a:bodyPr/>
                    <a:lstStyle/>
                    <a:p>
                      <a:pPr marL="400050" marR="0" indent="-342900" algn="l" defTabSz="966612" rtl="0" eaLnBrk="1" fontAlgn="auto" latinLnBrk="0" hangingPunct="1">
                        <a:lnSpc>
                          <a:spcPct val="100000"/>
                        </a:lnSpc>
                        <a:spcBef>
                          <a:spcPts val="0"/>
                        </a:spcBef>
                        <a:spcAft>
                          <a:spcPts val="0"/>
                        </a:spcAft>
                        <a:buClrTx/>
                        <a:buSzTx/>
                        <a:buFont typeface="+mj-lt"/>
                        <a:buNone/>
                        <a:tabLst/>
                        <a:defRPr/>
                      </a:pPr>
                      <a:r>
                        <a:rPr lang="en-US" sz="1600" b="1" dirty="0" smtClean="0">
                          <a:solidFill>
                            <a:schemeClr val="tx1"/>
                          </a:solidFill>
                          <a:latin typeface="Helvetica" panose="020B0604020202020204" pitchFamily="34" charset="0"/>
                          <a:cs typeface="Helvetica" panose="020B0604020202020204" pitchFamily="34" charset="0"/>
                        </a:rPr>
                        <a:t>15</a:t>
                      </a:r>
                      <a:r>
                        <a:rPr lang="en-US" sz="1700" b="1" dirty="0" smtClean="0">
                          <a:solidFill>
                            <a:schemeClr val="tx1"/>
                          </a:solidFill>
                          <a:latin typeface="Helvetica" panose="020B0604020202020204" pitchFamily="34" charset="0"/>
                          <a:cs typeface="Helvetica" panose="020B0604020202020204" pitchFamily="34" charset="0"/>
                        </a:rPr>
                        <a:t>. </a:t>
                      </a:r>
                      <a:r>
                        <a:rPr lang="en-US" sz="1700" b="1" dirty="0" smtClean="0">
                          <a:solidFill>
                            <a:schemeClr val="tx1"/>
                          </a:solidFill>
                        </a:rPr>
                        <a:t>What did you learn about dolphins in the story?</a:t>
                      </a:r>
                      <a:r>
                        <a:rPr lang="en-US" sz="1700" b="1" baseline="0" dirty="0" smtClean="0">
                          <a:solidFill>
                            <a:schemeClr val="tx1"/>
                          </a:solidFill>
                        </a:rPr>
                        <a:t>   Write and Draw about it</a:t>
                      </a:r>
                      <a:r>
                        <a:rPr lang="en-US" sz="1600" b="1" baseline="0" dirty="0" smtClean="0">
                          <a:solidFill>
                            <a:schemeClr val="tx1"/>
                          </a:solidFill>
                        </a:rPr>
                        <a:t>. </a:t>
                      </a:r>
                      <a:r>
                        <a:rPr lang="en-US" sz="1100" b="0" i="1" dirty="0" smtClean="0">
                          <a:solidFill>
                            <a:schemeClr val="tx1"/>
                          </a:solidFill>
                          <a:latin typeface="Helvetica" panose="020B0604020202020204" pitchFamily="34" charset="0"/>
                          <a:cs typeface="Helvetica" panose="020B0604020202020204" pitchFamily="34" charset="0"/>
                        </a:rPr>
                        <a:t>RI.1.2                                                     Teacher Only/ Score ______________</a:t>
                      </a:r>
                    </a:p>
                    <a:p>
                      <a:pPr marL="342900" indent="-342900">
                        <a:buNone/>
                      </a:pPr>
                      <a:r>
                        <a:rPr lang="en-US" sz="1600" b="1" baseline="0" dirty="0" smtClean="0">
                          <a:solidFill>
                            <a:schemeClr val="tx1"/>
                          </a:solidFill>
                          <a:latin typeface="Helvetica" panose="020B0604020202020204" pitchFamily="34" charset="0"/>
                          <a:cs typeface="Helvetica" panose="020B0604020202020204" pitchFamily="34" charset="0"/>
                        </a:rPr>
                        <a:t>  </a:t>
                      </a:r>
                    </a:p>
                    <a:p>
                      <a:pPr marL="342900" indent="-342900">
                        <a:buNone/>
                      </a:pPr>
                      <a:r>
                        <a:rPr lang="en-US" sz="1600" b="1" baseline="0" dirty="0" smtClean="0">
                          <a:solidFill>
                            <a:schemeClr val="tx1"/>
                          </a:solidFill>
                          <a:latin typeface="Helvetica" panose="020B0604020202020204" pitchFamily="34" charset="0"/>
                          <a:cs typeface="Helvetica" panose="020B0604020202020204" pitchFamily="34" charset="0"/>
                        </a:rPr>
                        <a:t>       Dolphins can_________________________________________.</a:t>
                      </a:r>
                    </a:p>
                  </a:txBody>
                  <a:tcPr marL="96012" marR="96012" marT="48768" marB="4876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04012571"/>
              </p:ext>
            </p:extLst>
          </p:nvPr>
        </p:nvGraphicFramePr>
        <p:xfrm>
          <a:off x="304800" y="4800600"/>
          <a:ext cx="6629400" cy="3581400"/>
        </p:xfrm>
        <a:graphic>
          <a:graphicData uri="http://schemas.openxmlformats.org/drawingml/2006/table">
            <a:tbl>
              <a:tblPr firstRow="1" bandRow="1">
                <a:tableStyleId>{5940675A-B579-460E-94D1-54222C63F5DA}</a:tableStyleId>
              </a:tblPr>
              <a:tblGrid>
                <a:gridCol w="6629400"/>
              </a:tblGrid>
              <a:tr h="3581400">
                <a:tc>
                  <a:txBody>
                    <a:bodyPr/>
                    <a:lstStyle/>
                    <a:p>
                      <a:pPr marL="341313" marR="0" indent="-341313" algn="l" defTabSz="966612"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Helvetica" panose="020B0604020202020204" pitchFamily="34" charset="0"/>
                          <a:cs typeface="Helvetica" panose="020B0604020202020204" pitchFamily="34" charset="0"/>
                        </a:rPr>
                        <a:t>16. </a:t>
                      </a:r>
                      <a:r>
                        <a:rPr lang="en-US" sz="1600" b="1" dirty="0" smtClean="0">
                          <a:latin typeface="Helvetica" pitchFamily="34" charset="0"/>
                          <a:cs typeface="Helvetica" pitchFamily="34" charset="0"/>
                        </a:rPr>
                        <a:t>How does a dolphin get air?</a:t>
                      </a:r>
                      <a:r>
                        <a:rPr lang="en-US" sz="1600" b="1" baseline="0" dirty="0" smtClean="0">
                          <a:latin typeface="Helvetica" pitchFamily="34" charset="0"/>
                          <a:cs typeface="Helvetica" pitchFamily="34" charset="0"/>
                        </a:rPr>
                        <a:t>  Write and draw more about it. </a:t>
                      </a:r>
                      <a:r>
                        <a:rPr lang="en-US" sz="1200" b="0" i="1" dirty="0" smtClean="0">
                          <a:solidFill>
                            <a:schemeClr val="tx1"/>
                          </a:solidFill>
                          <a:latin typeface="Helvetica" panose="020B0604020202020204" pitchFamily="34" charset="0"/>
                          <a:cs typeface="Helvetica" panose="020B0604020202020204" pitchFamily="34" charset="0"/>
                        </a:rPr>
                        <a:t>RI.1.3</a:t>
                      </a:r>
                    </a:p>
                    <a:p>
                      <a:pPr marL="341313" indent="-341313"/>
                      <a:endParaRPr lang="en-US" sz="1600" b="1" dirty="0" smtClean="0">
                        <a:solidFill>
                          <a:schemeClr val="tx1"/>
                        </a:solidFill>
                        <a:latin typeface="Helvetica" panose="020B0604020202020204" pitchFamily="34" charset="0"/>
                        <a:cs typeface="Helvetica" panose="020B0604020202020204" pitchFamily="34" charset="0"/>
                      </a:endParaRPr>
                    </a:p>
                    <a:p>
                      <a:pPr marL="342900" indent="-342900">
                        <a:buFont typeface="+mj-lt"/>
                        <a:buNone/>
                      </a:pPr>
                      <a:r>
                        <a:rPr lang="en-US" sz="1600" b="1" baseline="0" dirty="0" smtClean="0">
                          <a:solidFill>
                            <a:schemeClr val="tx1"/>
                          </a:solidFill>
                          <a:latin typeface="Helvetica" panose="020B0604020202020204" pitchFamily="34" charset="0"/>
                          <a:cs typeface="Helvetica" panose="020B0604020202020204" pitchFamily="34" charset="0"/>
                        </a:rPr>
                        <a:t>      The dolphin has a ______________ to get air.</a:t>
                      </a:r>
                    </a:p>
                  </a:txBody>
                  <a:tcPr marL="96012" marR="96012" marT="48768" marB="4876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bl>
          </a:graphicData>
        </a:graphic>
      </p:graphicFrame>
      <p:cxnSp>
        <p:nvCxnSpPr>
          <p:cNvPr id="6" name="Straight Connector 5"/>
          <p:cNvCxnSpPr/>
          <p:nvPr/>
        </p:nvCxnSpPr>
        <p:spPr>
          <a:xfrm>
            <a:off x="304799" y="4495800"/>
            <a:ext cx="6319609"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3425575671"/>
              </p:ext>
            </p:extLst>
          </p:nvPr>
        </p:nvGraphicFramePr>
        <p:xfrm>
          <a:off x="381000" y="8471534"/>
          <a:ext cx="1463675" cy="841248"/>
        </p:xfrm>
        <a:graphic>
          <a:graphicData uri="http://schemas.openxmlformats.org/drawingml/2006/table">
            <a:tbl>
              <a:tblPr/>
              <a:tblGrid>
                <a:gridCol w="1463675"/>
              </a:tblGrid>
              <a:tr h="94600">
                <a:tc>
                  <a:txBody>
                    <a:bodyPr/>
                    <a:lstStyle/>
                    <a:p>
                      <a:pPr marL="0" marR="0" algn="ctr">
                        <a:lnSpc>
                          <a:spcPct val="115000"/>
                        </a:lnSpc>
                        <a:spcBef>
                          <a:spcPts val="0"/>
                        </a:spcBef>
                        <a:spcAft>
                          <a:spcPts val="0"/>
                        </a:spcAft>
                      </a:pPr>
                      <a:r>
                        <a:rPr lang="en-US" sz="800" b="1" dirty="0" smtClean="0">
                          <a:solidFill>
                            <a:srgbClr val="000000"/>
                          </a:solidFill>
                          <a:latin typeface="Calibri"/>
                          <a:ea typeface="Times New Roman"/>
                          <a:cs typeface="Times New Roman"/>
                        </a:rPr>
                        <a:t>Toward RI.1.3  DOK </a:t>
                      </a:r>
                      <a:r>
                        <a:rPr lang="en-US" sz="800" b="1" dirty="0">
                          <a:solidFill>
                            <a:srgbClr val="000000"/>
                          </a:solidFill>
                          <a:latin typeface="Calibri"/>
                          <a:ea typeface="Times New Roman"/>
                          <a:cs typeface="Times New Roman"/>
                        </a:rPr>
                        <a:t>3 - Cu</a:t>
                      </a:r>
                      <a:endParaRPr lang="en-US" sz="800" dirty="0">
                        <a:latin typeface="Calibri"/>
                        <a:ea typeface="Calibri"/>
                        <a:cs typeface="Times New Roman"/>
                      </a:endParaRPr>
                    </a:p>
                  </a:txBody>
                  <a:tcPr marL="23487" marR="23487" marT="0" marB="0"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667829">
                <a:tc>
                  <a:txBody>
                    <a:bodyPr/>
                    <a:lstStyle/>
                    <a:p>
                      <a:pPr marL="0" marR="0" algn="l">
                        <a:lnSpc>
                          <a:spcPct val="115000"/>
                        </a:lnSpc>
                        <a:spcBef>
                          <a:spcPts val="0"/>
                        </a:spcBef>
                        <a:spcAft>
                          <a:spcPts val="0"/>
                        </a:spcAft>
                      </a:pPr>
                      <a:r>
                        <a:rPr lang="en-US" sz="800" b="1" dirty="0">
                          <a:latin typeface="Calibri"/>
                          <a:ea typeface="Calibri"/>
                          <a:cs typeface="Calibri"/>
                        </a:rPr>
                        <a:t>Describe the connection of time, sequence or cause and effect between two individuals, events, ideas, or pieces of information in a text</a:t>
                      </a:r>
                      <a:r>
                        <a:rPr lang="en-US" sz="800" b="1" dirty="0" smtClean="0">
                          <a:latin typeface="Calibri"/>
                          <a:ea typeface="Calibri"/>
                          <a:cs typeface="Helvetica"/>
                        </a:rPr>
                        <a:t>.</a:t>
                      </a:r>
                    </a:p>
                  </a:txBody>
                  <a:tcPr marL="23487" marR="23487" marT="0" marB="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686611218"/>
              </p:ext>
            </p:extLst>
          </p:nvPr>
        </p:nvGraphicFramePr>
        <p:xfrm>
          <a:off x="5715000" y="3657600"/>
          <a:ext cx="1311275" cy="420624"/>
        </p:xfrm>
        <a:graphic>
          <a:graphicData uri="http://schemas.openxmlformats.org/drawingml/2006/table">
            <a:tbl>
              <a:tblPr/>
              <a:tblGrid>
                <a:gridCol w="1311275"/>
              </a:tblGrid>
              <a:tr h="94981">
                <a:tc>
                  <a:txBody>
                    <a:bodyPr/>
                    <a:lstStyle/>
                    <a:p>
                      <a:pPr marL="0" marR="0" algn="ctr">
                        <a:lnSpc>
                          <a:spcPct val="115000"/>
                        </a:lnSpc>
                        <a:spcBef>
                          <a:spcPts val="0"/>
                        </a:spcBef>
                        <a:spcAft>
                          <a:spcPts val="0"/>
                        </a:spcAft>
                      </a:pPr>
                      <a:r>
                        <a:rPr lang="en-US" sz="800" b="1" dirty="0" smtClean="0">
                          <a:solidFill>
                            <a:srgbClr val="000000"/>
                          </a:solidFill>
                          <a:latin typeface="Calibri"/>
                          <a:ea typeface="Times New Roman"/>
                          <a:cs typeface="Times New Roman"/>
                        </a:rPr>
                        <a:t>Toward RI.1.2 DOK </a:t>
                      </a:r>
                      <a:r>
                        <a:rPr lang="en-US" sz="800" b="1" dirty="0">
                          <a:solidFill>
                            <a:srgbClr val="000000"/>
                          </a:solidFill>
                          <a:latin typeface="Calibri"/>
                          <a:ea typeface="Times New Roman"/>
                          <a:cs typeface="Times New Roman"/>
                        </a:rPr>
                        <a:t>2 – Cl</a:t>
                      </a:r>
                      <a:endParaRPr lang="en-US" sz="800" dirty="0">
                        <a:latin typeface="Calibri"/>
                        <a:ea typeface="Calibri"/>
                        <a:cs typeface="Times New Roman"/>
                      </a:endParaRPr>
                    </a:p>
                  </a:txBody>
                  <a:tcPr marL="23582" marR="23582" marT="0" marB="0"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265162">
                <a:tc>
                  <a:txBody>
                    <a:bodyPr/>
                    <a:lstStyle/>
                    <a:p>
                      <a:pPr marL="0" marR="0" algn="l">
                        <a:lnSpc>
                          <a:spcPct val="115000"/>
                        </a:lnSpc>
                        <a:spcBef>
                          <a:spcPts val="0"/>
                        </a:spcBef>
                        <a:spcAft>
                          <a:spcPts val="0"/>
                        </a:spcAft>
                      </a:pPr>
                      <a:r>
                        <a:rPr lang="en-US" sz="800" b="1" dirty="0" smtClean="0">
                          <a:solidFill>
                            <a:srgbClr val="000000"/>
                          </a:solidFill>
                          <a:latin typeface="Calibri"/>
                          <a:ea typeface="Calibri"/>
                          <a:cs typeface="Times New Roman"/>
                        </a:rPr>
                        <a:t>Identify</a:t>
                      </a:r>
                      <a:r>
                        <a:rPr lang="en-US" sz="800" b="1" baseline="0" dirty="0" smtClean="0">
                          <a:solidFill>
                            <a:srgbClr val="000000"/>
                          </a:solidFill>
                          <a:latin typeface="Calibri"/>
                          <a:ea typeface="Calibri"/>
                          <a:cs typeface="Times New Roman"/>
                        </a:rPr>
                        <a:t> key details that support the main idea (topic)</a:t>
                      </a:r>
                    </a:p>
                  </a:txBody>
                  <a:tcPr marL="23582" marR="23582" marT="0" marB="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7915503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338279589"/>
              </p:ext>
            </p:extLst>
          </p:nvPr>
        </p:nvGraphicFramePr>
        <p:xfrm>
          <a:off x="381000" y="381000"/>
          <a:ext cx="6629401" cy="3124200"/>
        </p:xfrm>
        <a:graphic>
          <a:graphicData uri="http://schemas.openxmlformats.org/drawingml/2006/table">
            <a:tbl>
              <a:tblPr firstRow="1" bandRow="1">
                <a:tableStyleId>{5940675A-B579-460E-94D1-54222C63F5DA}</a:tableStyleId>
              </a:tblPr>
              <a:tblGrid>
                <a:gridCol w="6629401"/>
              </a:tblGrid>
              <a:tr h="3124200">
                <a:tc>
                  <a:txBody>
                    <a:bodyPr/>
                    <a:lstStyle/>
                    <a:p>
                      <a:pPr marL="0" marR="0" indent="0" algn="l">
                        <a:lnSpc>
                          <a:spcPct val="115000"/>
                        </a:lnSpc>
                        <a:spcBef>
                          <a:spcPts val="0"/>
                        </a:spcBef>
                        <a:spcAft>
                          <a:spcPts val="0"/>
                        </a:spcAft>
                        <a:buNone/>
                      </a:pPr>
                      <a:r>
                        <a:rPr lang="en-US" sz="1700" b="1" kern="1200" dirty="0" smtClean="0">
                          <a:solidFill>
                            <a:srgbClr val="000000"/>
                          </a:solidFill>
                          <a:effectLst/>
                          <a:latin typeface="Helvetica" panose="020B0604020202020204" pitchFamily="34" charset="0"/>
                          <a:ea typeface="Times New Roman"/>
                          <a:cs typeface="Helvetica" panose="020B0604020202020204" pitchFamily="34" charset="0"/>
                        </a:rPr>
                        <a:t>17.</a:t>
                      </a:r>
                      <a:r>
                        <a:rPr lang="en-US" sz="1700" b="1" kern="1200" baseline="0" dirty="0" smtClean="0">
                          <a:solidFill>
                            <a:srgbClr val="000000"/>
                          </a:solidFill>
                          <a:effectLst/>
                          <a:latin typeface="Helvetica" panose="020B0604020202020204" pitchFamily="34" charset="0"/>
                          <a:ea typeface="Times New Roman"/>
                          <a:cs typeface="Helvetica" panose="020B0604020202020204" pitchFamily="34" charset="0"/>
                        </a:rPr>
                        <a:t> Did James say the right thing to Dylan when he said, “Now</a:t>
                      </a:r>
                    </a:p>
                    <a:p>
                      <a:pPr marL="0" marR="0" indent="0" algn="l">
                        <a:lnSpc>
                          <a:spcPct val="115000"/>
                        </a:lnSpc>
                        <a:spcBef>
                          <a:spcPts val="0"/>
                        </a:spcBef>
                        <a:spcAft>
                          <a:spcPts val="0"/>
                        </a:spcAft>
                        <a:buNone/>
                      </a:pPr>
                      <a:r>
                        <a:rPr lang="en-US" sz="1700" b="1" kern="1200" baseline="0" dirty="0" smtClean="0">
                          <a:solidFill>
                            <a:srgbClr val="000000"/>
                          </a:solidFill>
                          <a:effectLst/>
                          <a:latin typeface="Helvetica" panose="020B0604020202020204" pitchFamily="34" charset="0"/>
                          <a:ea typeface="Times New Roman"/>
                          <a:cs typeface="Helvetica" panose="020B0604020202020204" pitchFamily="34" charset="0"/>
                        </a:rPr>
                        <a:t>      you have friends here?”  </a:t>
                      </a:r>
                    </a:p>
                    <a:p>
                      <a:pPr marL="0" marR="0" indent="0" algn="l">
                        <a:lnSpc>
                          <a:spcPct val="115000"/>
                        </a:lnSpc>
                        <a:spcBef>
                          <a:spcPts val="0"/>
                        </a:spcBef>
                        <a:spcAft>
                          <a:spcPts val="0"/>
                        </a:spcAft>
                        <a:buNone/>
                      </a:pPr>
                      <a:endParaRPr lang="en-US" sz="1700" b="1" kern="1200" baseline="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indent="0" algn="l">
                        <a:lnSpc>
                          <a:spcPct val="115000"/>
                        </a:lnSpc>
                        <a:spcBef>
                          <a:spcPts val="0"/>
                        </a:spcBef>
                        <a:spcAft>
                          <a:spcPts val="0"/>
                        </a:spcAft>
                        <a:buNone/>
                      </a:pPr>
                      <a:r>
                        <a:rPr lang="en-US" sz="1000" b="1" dirty="0" smtClean="0">
                          <a:solidFill>
                            <a:schemeClr val="tx1"/>
                          </a:solidFill>
                          <a:latin typeface="Helvetica" panose="020B0604020202020204" pitchFamily="34" charset="0"/>
                          <a:cs typeface="Helvetica" panose="020B0604020202020204" pitchFamily="34" charset="0"/>
                        </a:rPr>
                        <a:t>Brief Write</a:t>
                      </a:r>
                      <a:r>
                        <a:rPr lang="en-US" sz="1000" b="0" dirty="0" smtClean="0">
                          <a:solidFill>
                            <a:schemeClr val="tx1"/>
                          </a:solidFill>
                          <a:latin typeface="Helvetica" panose="020B0604020202020204" pitchFamily="34" charset="0"/>
                          <a:cs typeface="Helvetica" panose="020B0604020202020204" pitchFamily="34" charset="0"/>
                        </a:rPr>
                        <a:t>, </a:t>
                      </a:r>
                      <a:r>
                        <a:rPr lang="en-US" sz="1000" b="0" baseline="0" dirty="0" smtClean="0">
                          <a:solidFill>
                            <a:schemeClr val="tx1"/>
                          </a:solidFill>
                          <a:latin typeface="Helvetica" panose="020B0604020202020204" pitchFamily="34" charset="0"/>
                          <a:cs typeface="Helvetica" panose="020B0604020202020204" pitchFamily="34" charset="0"/>
                        </a:rPr>
                        <a:t>W.1a,b “…</a:t>
                      </a:r>
                      <a:r>
                        <a:rPr lang="en-US" sz="1000" dirty="0" smtClean="0"/>
                        <a:t>Write opinion pieces in which they introduce the topic or book they are writing about, state an opinion.”                                                                                                                             Teacher Only - </a:t>
                      </a:r>
                      <a:r>
                        <a:rPr lang="en-US" sz="1000" b="0" baseline="0" dirty="0" smtClean="0">
                          <a:solidFill>
                            <a:schemeClr val="tx1"/>
                          </a:solidFill>
                          <a:latin typeface="Helvetica" panose="020B0604020202020204" pitchFamily="34" charset="0"/>
                          <a:cs typeface="Helvetica" panose="020B0604020202020204" pitchFamily="34" charset="0"/>
                        </a:rPr>
                        <a:t> Final </a:t>
                      </a:r>
                      <a:r>
                        <a:rPr lang="en-US" sz="1000" b="0" dirty="0" smtClean="0">
                          <a:solidFill>
                            <a:schemeClr val="tx1"/>
                          </a:solidFill>
                          <a:latin typeface="Helvetica" panose="020B0604020202020204" pitchFamily="34" charset="0"/>
                          <a:cs typeface="Helvetica" panose="020B0604020202020204" pitchFamily="34" charset="0"/>
                        </a:rPr>
                        <a:t>Score__________</a:t>
                      </a:r>
                    </a:p>
                    <a:p>
                      <a:pPr marL="0" marR="834390" algn="l">
                        <a:lnSpc>
                          <a:spcPct val="115000"/>
                        </a:lnSpc>
                        <a:spcBef>
                          <a:spcPts val="0"/>
                        </a:spcBef>
                        <a:spcAft>
                          <a:spcPts val="0"/>
                        </a:spcAft>
                      </a:pPr>
                      <a:endParaRPr lang="en-US" sz="1200" b="1" dirty="0" smtClean="0">
                        <a:solidFill>
                          <a:schemeClr val="tx1"/>
                        </a:solidFill>
                      </a:endParaRPr>
                    </a:p>
                    <a:p>
                      <a:pPr marL="0" marR="834390" algn="l">
                        <a:lnSpc>
                          <a:spcPct val="115000"/>
                        </a:lnSpc>
                        <a:spcBef>
                          <a:spcPts val="0"/>
                        </a:spcBef>
                        <a:spcAft>
                          <a:spcPts val="0"/>
                        </a:spcAft>
                      </a:pPr>
                      <a:endParaRPr lang="en-US" sz="1200" b="1" dirty="0" smtClean="0">
                        <a:solidFill>
                          <a:schemeClr val="tx1"/>
                        </a:solidFill>
                      </a:endParaRPr>
                    </a:p>
                    <a:p>
                      <a:r>
                        <a:rPr lang="en-US" sz="1800" dirty="0" smtClean="0">
                          <a:solidFill>
                            <a:schemeClr val="tx1"/>
                          </a:solidFill>
                        </a:rPr>
                        <a:t> </a:t>
                      </a:r>
                      <a:r>
                        <a:rPr lang="en-US" sz="1800" b="1" dirty="0" smtClean="0">
                          <a:solidFill>
                            <a:schemeClr val="tx1"/>
                          </a:solidFill>
                        </a:rPr>
                        <a:t>I think James</a:t>
                      </a:r>
                      <a:r>
                        <a:rPr lang="en-US" sz="1800" b="1" baseline="0" dirty="0" smtClean="0">
                          <a:solidFill>
                            <a:schemeClr val="tx1"/>
                          </a:solidFill>
                        </a:rPr>
                        <a:t> __________________________________________.</a:t>
                      </a:r>
                      <a:endParaRPr lang="en-US" sz="1800" dirty="0">
                        <a:solidFill>
                          <a:schemeClr val="tx1"/>
                        </a:solidFill>
                      </a:endParaRPr>
                    </a:p>
                  </a:txBody>
                  <a:tcPr marL="96012" marR="96012" marT="48768" marB="48768">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93379248"/>
              </p:ext>
            </p:extLst>
          </p:nvPr>
        </p:nvGraphicFramePr>
        <p:xfrm>
          <a:off x="304800" y="3924301"/>
          <a:ext cx="6731001" cy="2552699"/>
        </p:xfrm>
        <a:graphic>
          <a:graphicData uri="http://schemas.openxmlformats.org/drawingml/2006/table">
            <a:tbl>
              <a:tblPr firstRow="1" bandRow="1">
                <a:tableStyleId>{5940675A-B579-460E-94D1-54222C63F5DA}</a:tableStyleId>
              </a:tblPr>
              <a:tblGrid>
                <a:gridCol w="6731001"/>
              </a:tblGrid>
              <a:tr h="2552699">
                <a:tc>
                  <a:txBody>
                    <a:bodyPr/>
                    <a:lstStyle/>
                    <a:p>
                      <a:pPr marL="342900" marR="0" indent="-342900" algn="l">
                        <a:lnSpc>
                          <a:spcPct val="115000"/>
                        </a:lnSpc>
                        <a:spcBef>
                          <a:spcPts val="0"/>
                        </a:spcBef>
                        <a:spcAft>
                          <a:spcPts val="0"/>
                        </a:spcAft>
                        <a:buAutoNum type="arabicPeriod" startAt="18"/>
                      </a:pPr>
                      <a:r>
                        <a:rPr lang="en-US" sz="1700" b="1" kern="1200" baseline="0" dirty="0" smtClean="0">
                          <a:solidFill>
                            <a:srgbClr val="000000"/>
                          </a:solidFill>
                          <a:effectLst/>
                          <a:latin typeface="Helvetica" panose="020B0604020202020204" pitchFamily="34" charset="0"/>
                          <a:ea typeface="Times New Roman"/>
                          <a:cs typeface="Helvetica" panose="020B0604020202020204" pitchFamily="34" charset="0"/>
                        </a:rPr>
                        <a:t>Finish the paragraph to show the girl’s opinion.</a:t>
                      </a:r>
                    </a:p>
                    <a:p>
                      <a:pPr marL="0" marR="834390" algn="l" defTabSz="3713163">
                        <a:lnSpc>
                          <a:spcPct val="115000"/>
                        </a:lnSpc>
                        <a:spcBef>
                          <a:spcPts val="0"/>
                        </a:spcBef>
                        <a:spcAft>
                          <a:spcPts val="0"/>
                        </a:spcAft>
                        <a:tabLst>
                          <a:tab pos="5597525" algn="l"/>
                        </a:tabLst>
                      </a:pPr>
                      <a:r>
                        <a:rPr lang="en-US" sz="1000" b="0" dirty="0" smtClean="0">
                          <a:solidFill>
                            <a:schemeClr val="tx1"/>
                          </a:solidFill>
                          <a:latin typeface="Helvetica" panose="020B0604020202020204" pitchFamily="34" charset="0"/>
                          <a:cs typeface="Helvetica" panose="020B0604020202020204" pitchFamily="34" charset="0"/>
                        </a:rPr>
                        <a:t>          Write to Revise</a:t>
                      </a:r>
                      <a:r>
                        <a:rPr lang="en-US" sz="1000" b="0" baseline="0" dirty="0" smtClean="0">
                          <a:solidFill>
                            <a:schemeClr val="tx1"/>
                          </a:solidFill>
                          <a:latin typeface="Helvetica" panose="020B0604020202020204" pitchFamily="34" charset="0"/>
                          <a:cs typeface="Helvetica" panose="020B0604020202020204" pitchFamily="34" charset="0"/>
                        </a:rPr>
                        <a:t>  W.1c “…</a:t>
                      </a:r>
                      <a:r>
                        <a:rPr lang="en-US" sz="1000" dirty="0" smtClean="0"/>
                        <a:t>supply reasons that support the opinion .”</a:t>
                      </a:r>
                      <a:r>
                        <a:rPr lang="en-US" sz="1000" b="0" baseline="0" dirty="0" smtClean="0">
                          <a:solidFill>
                            <a:schemeClr val="tx1"/>
                          </a:solidFill>
                          <a:latin typeface="Helvetica" panose="020B0604020202020204" pitchFamily="34" charset="0"/>
                          <a:cs typeface="Helvetica" panose="020B0604020202020204" pitchFamily="34" charset="0"/>
                        </a:rPr>
                        <a:t>    Final </a:t>
                      </a:r>
                      <a:r>
                        <a:rPr lang="en-US" sz="1000" b="0" dirty="0" smtClean="0">
                          <a:solidFill>
                            <a:schemeClr val="tx1"/>
                          </a:solidFill>
                          <a:latin typeface="Helvetica" panose="020B0604020202020204" pitchFamily="34" charset="0"/>
                          <a:cs typeface="Helvetica" panose="020B0604020202020204" pitchFamily="34" charset="0"/>
                        </a:rPr>
                        <a:t>Score__________</a:t>
                      </a:r>
                      <a:endParaRPr lang="en-US" sz="1000" b="1" kern="1200" baseline="0" dirty="0" smtClean="0">
                        <a:solidFill>
                          <a:srgbClr val="000000"/>
                        </a:solidFill>
                        <a:effectLst/>
                        <a:latin typeface="Helvetica" panose="020B0604020202020204" pitchFamily="34" charset="0"/>
                        <a:ea typeface="Times New Roman"/>
                        <a:cs typeface="Helvetica" panose="020B0604020202020204" pitchFamily="34" charset="0"/>
                      </a:endParaRPr>
                    </a:p>
                    <a:p>
                      <a:pPr marL="285750" marR="0" indent="-285750" algn="l">
                        <a:lnSpc>
                          <a:spcPct val="115000"/>
                        </a:lnSpc>
                        <a:spcBef>
                          <a:spcPts val="0"/>
                        </a:spcBef>
                        <a:spcAft>
                          <a:spcPts val="0"/>
                        </a:spcAft>
                        <a:buNone/>
                      </a:pPr>
                      <a:r>
                        <a:rPr lang="en-US" sz="1600" b="0" kern="1200" baseline="0" dirty="0" smtClean="0">
                          <a:solidFill>
                            <a:srgbClr val="000000"/>
                          </a:solidFill>
                          <a:effectLst/>
                          <a:latin typeface="Helvetica" panose="020B0604020202020204" pitchFamily="34" charset="0"/>
                          <a:ea typeface="Times New Roman"/>
                          <a:cs typeface="Helvetica" panose="020B0604020202020204" pitchFamily="34" charset="0"/>
                        </a:rPr>
                        <a:t>     </a:t>
                      </a:r>
                    </a:p>
                    <a:p>
                      <a:pPr marL="285750" marR="0" indent="-285750" algn="l">
                        <a:lnSpc>
                          <a:spcPct val="115000"/>
                        </a:lnSpc>
                        <a:spcBef>
                          <a:spcPts val="0"/>
                        </a:spcBef>
                        <a:spcAft>
                          <a:spcPts val="0"/>
                        </a:spcAft>
                        <a:buNone/>
                      </a:pPr>
                      <a:r>
                        <a:rPr lang="en-US" sz="1600" b="0" kern="1200" baseline="0" dirty="0" smtClean="0">
                          <a:solidFill>
                            <a:srgbClr val="000000"/>
                          </a:solidFill>
                          <a:effectLst/>
                          <a:latin typeface="Helvetica" panose="020B0604020202020204" pitchFamily="34" charset="0"/>
                          <a:ea typeface="Times New Roman"/>
                          <a:cs typeface="Helvetica" panose="020B0604020202020204" pitchFamily="34" charset="0"/>
                        </a:rPr>
                        <a:t>     The girl sat on the grass.  Her cat was up in the tree.  It would not   come down. The girl thought _____________________________ because _____________________________________________.</a:t>
                      </a:r>
                      <a:endParaRPr lang="en-US" sz="1600" b="0" kern="1200" dirty="0" smtClean="0">
                        <a:solidFill>
                          <a:srgbClr val="000000"/>
                        </a:solidFill>
                        <a:effectLst/>
                        <a:latin typeface="Helvetica" panose="020B0604020202020204" pitchFamily="34" charset="0"/>
                        <a:ea typeface="Times New Roman"/>
                        <a:cs typeface="Helvetica" panose="020B0604020202020204" pitchFamily="34" charset="0"/>
                      </a:endParaRPr>
                    </a:p>
                    <a:p>
                      <a:r>
                        <a:rPr lang="en-US" sz="1800" dirty="0" smtClean="0">
                          <a:solidFill>
                            <a:schemeClr val="tx1"/>
                          </a:solidFill>
                        </a:rPr>
                        <a:t> </a:t>
                      </a:r>
                      <a:endParaRPr lang="en-US" sz="1800" dirty="0">
                        <a:solidFill>
                          <a:schemeClr val="tx1"/>
                        </a:solidFill>
                      </a:endParaRPr>
                    </a:p>
                  </a:txBody>
                  <a:tcPr marL="96012" marR="96012" marT="48768" marB="48768">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06177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cxnSp>
        <p:nvCxnSpPr>
          <p:cNvPr id="10" name="Straight Connector 9"/>
          <p:cNvCxnSpPr/>
          <p:nvPr/>
        </p:nvCxnSpPr>
        <p:spPr>
          <a:xfrm>
            <a:off x="304800" y="4495800"/>
            <a:ext cx="6319609"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04800" y="4887676"/>
            <a:ext cx="6604000" cy="2380726"/>
          </a:xfrm>
          <a:prstGeom prst="rect">
            <a:avLst/>
          </a:prstGeom>
          <a:solidFill>
            <a:schemeClr val="bg1"/>
          </a:solidFill>
        </p:spPr>
        <p:txBody>
          <a:bodyPr wrap="square" lIns="102180" tIns="51091" rIns="102180" bIns="51091">
            <a:spAutoFit/>
          </a:bodyPr>
          <a:lstStyle/>
          <a:p>
            <a:r>
              <a:rPr lang="en-US" sz="1700" b="1" dirty="0">
                <a:latin typeface="Helvetica" panose="020B0604020202020204" pitchFamily="34" charset="0"/>
                <a:cs typeface="Helvetica" pitchFamily="34" charset="0"/>
              </a:rPr>
              <a:t>20. </a:t>
            </a:r>
            <a:r>
              <a:rPr lang="en-US" sz="1700" b="1" dirty="0" smtClean="0">
                <a:latin typeface="Helvetica" panose="020B0604020202020204" pitchFamily="34" charset="0"/>
                <a:cs typeface="Helvetica" pitchFamily="34" charset="0"/>
              </a:rPr>
              <a:t>Which sentence shows the correct capital and period?       </a:t>
            </a:r>
          </a:p>
          <a:p>
            <a:r>
              <a:rPr lang="en-US" sz="1700" b="1" dirty="0">
                <a:latin typeface="Helvetica" panose="020B0604020202020204" pitchFamily="34" charset="0"/>
                <a:cs typeface="Helvetica" pitchFamily="34" charset="0"/>
              </a:rPr>
              <a:t> </a:t>
            </a:r>
            <a:r>
              <a:rPr lang="en-US" sz="1700" b="1" dirty="0" smtClean="0">
                <a:latin typeface="Helvetica" panose="020B0604020202020204" pitchFamily="34" charset="0"/>
                <a:cs typeface="Helvetica" pitchFamily="34" charset="0"/>
              </a:rPr>
              <a:t>                                                         </a:t>
            </a:r>
            <a:r>
              <a:rPr lang="en-US" sz="1100" dirty="0" smtClean="0">
                <a:latin typeface="Helvetica" panose="020B0604020202020204" pitchFamily="34" charset="0"/>
                <a:cs typeface="Helvetica" panose="020B0604020202020204" pitchFamily="34" charset="0"/>
              </a:rPr>
              <a:t>Edit and Clarify Language </a:t>
            </a:r>
            <a:r>
              <a:rPr lang="en-US" sz="1100" dirty="0">
                <a:latin typeface="Helvetica" panose="020B0604020202020204" pitchFamily="34" charset="0"/>
                <a:cs typeface="Helvetica" panose="020B0604020202020204" pitchFamily="34" charset="0"/>
              </a:rPr>
              <a:t>Standard: </a:t>
            </a:r>
            <a:r>
              <a:rPr lang="en-US" sz="1100" dirty="0" smtClean="0">
                <a:latin typeface="Helvetica" panose="020B0604020202020204" pitchFamily="34" charset="0"/>
                <a:cs typeface="Helvetica" panose="020B0604020202020204" pitchFamily="34" charset="0"/>
              </a:rPr>
              <a:t>L.1.1a</a:t>
            </a:r>
            <a:endParaRPr lang="en-US" sz="1100" dirty="0">
              <a:latin typeface="Helvetica" panose="020B0604020202020204" pitchFamily="34" charset="0"/>
              <a:cs typeface="Helvetica" panose="020B0604020202020204" pitchFamily="34" charset="0"/>
            </a:endParaRPr>
          </a:p>
          <a:p>
            <a:endParaRPr lang="en-US" sz="1800" dirty="0">
              <a:latin typeface="Helvetica" pitchFamily="34" charset="0"/>
              <a:cs typeface="Helvetica" pitchFamily="34" charset="0"/>
            </a:endParaRPr>
          </a:p>
          <a:p>
            <a:pPr marL="796854" indent="-342869">
              <a:buFont typeface="+mj-lt"/>
              <a:buAutoNum type="alphaUcPeriod"/>
            </a:pPr>
            <a:r>
              <a:rPr lang="en-US" sz="1600" dirty="0" smtClean="0">
                <a:latin typeface="Helvetica" pitchFamily="34" charset="0"/>
                <a:cs typeface="Helvetica" pitchFamily="34" charset="0"/>
              </a:rPr>
              <a:t>Come to my house</a:t>
            </a:r>
            <a:endParaRPr lang="en-US" sz="1600" dirty="0">
              <a:latin typeface="Helvetica" pitchFamily="34" charset="0"/>
              <a:cs typeface="Helvetica" pitchFamily="34" charset="0"/>
            </a:endParaRPr>
          </a:p>
          <a:p>
            <a:pPr marL="796854" indent="-342869">
              <a:buFont typeface="+mj-lt"/>
              <a:buAutoNum type="alphaUcPeriod"/>
            </a:pPr>
            <a:endParaRPr lang="en-US" sz="1600" dirty="0">
              <a:latin typeface="Helvetica" pitchFamily="34" charset="0"/>
              <a:cs typeface="Helvetica" pitchFamily="34" charset="0"/>
            </a:endParaRPr>
          </a:p>
          <a:p>
            <a:pPr marL="796854" indent="-342869">
              <a:buFont typeface="+mj-lt"/>
              <a:buAutoNum type="alphaUcPeriod"/>
            </a:pPr>
            <a:r>
              <a:rPr lang="en-US" sz="1600" dirty="0" smtClean="0">
                <a:latin typeface="Helvetica" pitchFamily="34" charset="0"/>
                <a:cs typeface="Helvetica" pitchFamily="34" charset="0"/>
              </a:rPr>
              <a:t>Come to my House.</a:t>
            </a:r>
            <a:endParaRPr lang="en-US" sz="1600" dirty="0">
              <a:latin typeface="Helvetica" pitchFamily="34" charset="0"/>
              <a:cs typeface="Helvetica" pitchFamily="34" charset="0"/>
            </a:endParaRPr>
          </a:p>
          <a:p>
            <a:pPr marL="796854" indent="-342869">
              <a:buFont typeface="+mj-lt"/>
              <a:buAutoNum type="alphaUcPeriod"/>
            </a:pPr>
            <a:endParaRPr lang="en-US" sz="1600" dirty="0">
              <a:latin typeface="Helvetica" pitchFamily="34" charset="0"/>
              <a:cs typeface="Helvetica" pitchFamily="34" charset="0"/>
            </a:endParaRPr>
          </a:p>
          <a:p>
            <a:pPr marL="796854" indent="-342869">
              <a:buFont typeface="+mj-lt"/>
              <a:buAutoNum type="alphaUcPeriod"/>
            </a:pPr>
            <a:r>
              <a:rPr lang="en-US" sz="1600" dirty="0" smtClean="0">
                <a:latin typeface="Helvetica" pitchFamily="34" charset="0"/>
                <a:cs typeface="Helvetica" pitchFamily="34" charset="0"/>
              </a:rPr>
              <a:t>Come to my house.</a:t>
            </a:r>
            <a:endParaRPr lang="en-US" sz="1600" dirty="0">
              <a:latin typeface="Helvetica" pitchFamily="34" charset="0"/>
              <a:cs typeface="Helvetica" pitchFamily="34" charset="0"/>
            </a:endParaRPr>
          </a:p>
          <a:p>
            <a:pPr marL="796854" indent="-342869">
              <a:buFont typeface="+mj-lt"/>
              <a:buAutoNum type="alphaUcPeriod"/>
            </a:pPr>
            <a:endParaRPr lang="en-US" sz="1600" dirty="0">
              <a:latin typeface="Helvetica" pitchFamily="34" charset="0"/>
              <a:cs typeface="Helvetica" pitchFamily="34" charset="0"/>
            </a:endParaRPr>
          </a:p>
        </p:txBody>
      </p:sp>
      <p:sp>
        <p:nvSpPr>
          <p:cNvPr id="3" name="Rectangle 2"/>
          <p:cNvSpPr/>
          <p:nvPr/>
        </p:nvSpPr>
        <p:spPr>
          <a:xfrm>
            <a:off x="304800" y="548249"/>
            <a:ext cx="6685280" cy="2482864"/>
          </a:xfrm>
          <a:prstGeom prst="rect">
            <a:avLst/>
          </a:prstGeom>
        </p:spPr>
        <p:txBody>
          <a:bodyPr wrap="square" lIns="96653" tIns="48326" rIns="96653" bIns="48326">
            <a:spAutoFit/>
          </a:bodyPr>
          <a:lstStyle/>
          <a:p>
            <a:r>
              <a:rPr lang="en-US" sz="1700" b="1" dirty="0">
                <a:latin typeface="Helvetica" panose="020B0604020202020204" pitchFamily="34" charset="0"/>
                <a:cs typeface="Helvetica" pitchFamily="34" charset="0"/>
              </a:rPr>
              <a:t>19. </a:t>
            </a:r>
            <a:r>
              <a:rPr lang="en-US" sz="1800" b="1" dirty="0" smtClean="0"/>
              <a:t>Which set of words makes a complete sentence?</a:t>
            </a:r>
          </a:p>
          <a:p>
            <a:r>
              <a:rPr lang="en-US" sz="1800" b="1" dirty="0">
                <a:latin typeface="Helvetica" panose="020B0604020202020204" pitchFamily="34" charset="0"/>
                <a:cs typeface="Helvetica" panose="020B0604020202020204" pitchFamily="34" charset="0"/>
              </a:rPr>
              <a:t> </a:t>
            </a:r>
            <a:r>
              <a:rPr lang="en-US" sz="1800" b="1" dirty="0" smtClean="0">
                <a:latin typeface="Helvetica" panose="020B0604020202020204" pitchFamily="34" charset="0"/>
                <a:cs typeface="Helvetica" panose="020B0604020202020204" pitchFamily="34" charset="0"/>
              </a:rPr>
              <a:t>                                                         </a:t>
            </a:r>
            <a:r>
              <a:rPr lang="en-US" sz="1100" dirty="0" smtClean="0">
                <a:latin typeface="Helvetica" panose="020B0604020202020204" pitchFamily="34" charset="0"/>
                <a:cs typeface="Helvetica" panose="020B0604020202020204" pitchFamily="34" charset="0"/>
              </a:rPr>
              <a:t>Language </a:t>
            </a:r>
            <a:r>
              <a:rPr lang="en-US" sz="1100" dirty="0">
                <a:latin typeface="Helvetica" panose="020B0604020202020204" pitchFamily="34" charset="0"/>
                <a:cs typeface="Helvetica" panose="020B0604020202020204" pitchFamily="34" charset="0"/>
              </a:rPr>
              <a:t>and Vocabulary Standard: </a:t>
            </a:r>
            <a:r>
              <a:rPr lang="en-US" sz="1100" dirty="0" smtClean="0">
                <a:latin typeface="Helvetica" panose="020B0604020202020204" pitchFamily="34" charset="0"/>
                <a:cs typeface="Helvetica" panose="020B0604020202020204" pitchFamily="34" charset="0"/>
              </a:rPr>
              <a:t>L1.6</a:t>
            </a:r>
            <a:endParaRPr lang="en-US" sz="1700" b="1" i="1" dirty="0"/>
          </a:p>
          <a:p>
            <a:endParaRPr lang="en-US" sz="1700" dirty="0">
              <a:latin typeface="Helvetica" pitchFamily="34" charset="0"/>
              <a:cs typeface="Helvetica" pitchFamily="34" charset="0"/>
            </a:endParaRPr>
          </a:p>
          <a:p>
            <a:pPr marL="801648" indent="-342900">
              <a:buFont typeface="+mj-lt"/>
              <a:buAutoNum type="alphaUcPeriod"/>
            </a:pPr>
            <a:r>
              <a:rPr lang="en-US" sz="1700" dirty="0">
                <a:latin typeface="Helvetica" pitchFamily="34" charset="0"/>
                <a:cs typeface="Helvetica" pitchFamily="34" charset="0"/>
              </a:rPr>
              <a:t>t</a:t>
            </a:r>
            <a:r>
              <a:rPr lang="en-US" sz="1700" dirty="0" smtClean="0">
                <a:latin typeface="Helvetica" pitchFamily="34" charset="0"/>
                <a:cs typeface="Helvetica" pitchFamily="34" charset="0"/>
              </a:rPr>
              <a:t>he cat</a:t>
            </a:r>
            <a:endParaRPr lang="en-US" sz="1700" dirty="0">
              <a:latin typeface="Helvetica" pitchFamily="34" charset="0"/>
              <a:cs typeface="Helvetica" pitchFamily="34" charset="0"/>
            </a:endParaRPr>
          </a:p>
          <a:p>
            <a:pPr marL="801648" indent="-342900">
              <a:buFont typeface="+mj-lt"/>
              <a:buAutoNum type="alphaUcPeriod"/>
            </a:pPr>
            <a:endParaRPr lang="en-US" sz="1700" dirty="0">
              <a:latin typeface="Helvetica" pitchFamily="34" charset="0"/>
              <a:cs typeface="Helvetica" pitchFamily="34" charset="0"/>
            </a:endParaRPr>
          </a:p>
          <a:p>
            <a:pPr marL="801648" indent="-342900">
              <a:buFont typeface="+mj-lt"/>
              <a:buAutoNum type="alphaUcPeriod"/>
            </a:pPr>
            <a:r>
              <a:rPr lang="en-US" sz="1700" dirty="0" smtClean="0">
                <a:latin typeface="Helvetica" pitchFamily="34" charset="0"/>
                <a:cs typeface="Helvetica" pitchFamily="34" charset="0"/>
              </a:rPr>
              <a:t>I see the cat.</a:t>
            </a:r>
            <a:endParaRPr lang="en-US" sz="1700" dirty="0">
              <a:latin typeface="Helvetica" pitchFamily="34" charset="0"/>
              <a:cs typeface="Helvetica" pitchFamily="34" charset="0"/>
            </a:endParaRPr>
          </a:p>
          <a:p>
            <a:pPr marL="801648" indent="-342900">
              <a:buFont typeface="+mj-lt"/>
              <a:buAutoNum type="alphaUcPeriod"/>
            </a:pPr>
            <a:endParaRPr lang="en-US" sz="1700" dirty="0">
              <a:latin typeface="Helvetica" pitchFamily="34" charset="0"/>
              <a:cs typeface="Helvetica" pitchFamily="34" charset="0"/>
            </a:endParaRPr>
          </a:p>
          <a:p>
            <a:pPr marL="801648" indent="-342900">
              <a:buFont typeface="+mj-lt"/>
              <a:buAutoNum type="alphaUcPeriod"/>
            </a:pPr>
            <a:r>
              <a:rPr lang="en-US" sz="1700" dirty="0" err="1" smtClean="0">
                <a:latin typeface="Helvetica" pitchFamily="34" charset="0"/>
                <a:cs typeface="Helvetica" pitchFamily="34" charset="0"/>
              </a:rPr>
              <a:t>i</a:t>
            </a:r>
            <a:r>
              <a:rPr lang="en-US" sz="1700" dirty="0" smtClean="0">
                <a:latin typeface="Helvetica" pitchFamily="34" charset="0"/>
                <a:cs typeface="Helvetica" pitchFamily="34" charset="0"/>
              </a:rPr>
              <a:t> am big</a:t>
            </a:r>
            <a:endParaRPr lang="en-US" sz="1700" dirty="0">
              <a:latin typeface="Helvetica" pitchFamily="34" charset="0"/>
              <a:cs typeface="Helvetica" pitchFamily="34" charset="0"/>
            </a:endParaRPr>
          </a:p>
          <a:p>
            <a:pPr marL="801617" indent="-342869">
              <a:buFont typeface="+mj-lt"/>
              <a:buAutoNum type="alphaUcPeriod"/>
            </a:pPr>
            <a:endParaRPr lang="en-US" sz="1700" dirty="0">
              <a:latin typeface="Helvetica" pitchFamily="34" charset="0"/>
              <a:cs typeface="Helvetica" pitchFamily="34" charset="0"/>
            </a:endParaRPr>
          </a:p>
        </p:txBody>
      </p:sp>
      <p:sp>
        <p:nvSpPr>
          <p:cNvPr id="16" name="Oval 15"/>
          <p:cNvSpPr/>
          <p:nvPr/>
        </p:nvSpPr>
        <p:spPr>
          <a:xfrm>
            <a:off x="532642" y="1447800"/>
            <a:ext cx="228601"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n-US" dirty="0"/>
          </a:p>
        </p:txBody>
      </p:sp>
      <p:sp>
        <p:nvSpPr>
          <p:cNvPr id="17" name="Oval 16"/>
          <p:cNvSpPr/>
          <p:nvPr/>
        </p:nvSpPr>
        <p:spPr>
          <a:xfrm>
            <a:off x="527631" y="1936991"/>
            <a:ext cx="228601"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n-US" dirty="0"/>
          </a:p>
        </p:txBody>
      </p:sp>
      <p:sp>
        <p:nvSpPr>
          <p:cNvPr id="18" name="Oval 17"/>
          <p:cNvSpPr/>
          <p:nvPr/>
        </p:nvSpPr>
        <p:spPr>
          <a:xfrm>
            <a:off x="527631" y="2438400"/>
            <a:ext cx="228601"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n-US" dirty="0"/>
          </a:p>
        </p:txBody>
      </p:sp>
      <p:sp>
        <p:nvSpPr>
          <p:cNvPr id="13" name="Oval 12"/>
          <p:cNvSpPr/>
          <p:nvPr/>
        </p:nvSpPr>
        <p:spPr>
          <a:xfrm>
            <a:off x="549339" y="5715000"/>
            <a:ext cx="228601"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n-US" dirty="0"/>
          </a:p>
        </p:txBody>
      </p:sp>
      <p:sp>
        <p:nvSpPr>
          <p:cNvPr id="14" name="Oval 13"/>
          <p:cNvSpPr/>
          <p:nvPr/>
        </p:nvSpPr>
        <p:spPr>
          <a:xfrm>
            <a:off x="549338" y="6209960"/>
            <a:ext cx="228601"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n-US" dirty="0"/>
          </a:p>
        </p:txBody>
      </p:sp>
      <p:sp>
        <p:nvSpPr>
          <p:cNvPr id="19" name="Oval 18"/>
          <p:cNvSpPr/>
          <p:nvPr/>
        </p:nvSpPr>
        <p:spPr>
          <a:xfrm>
            <a:off x="549339" y="6705600"/>
            <a:ext cx="228601"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n-US" dirty="0"/>
          </a:p>
        </p:txBody>
      </p:sp>
    </p:spTree>
    <p:extLst>
      <p:ext uri="{BB962C8B-B14F-4D97-AF65-F5344CB8AC3E}">
        <p14:creationId xmlns:p14="http://schemas.microsoft.com/office/powerpoint/2010/main" val="28243193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sp>
        <p:nvSpPr>
          <p:cNvPr id="2" name="TextBox 1"/>
          <p:cNvSpPr txBox="1"/>
          <p:nvPr/>
        </p:nvSpPr>
        <p:spPr>
          <a:xfrm>
            <a:off x="619836" y="6248400"/>
            <a:ext cx="6019800" cy="938719"/>
          </a:xfrm>
          <a:prstGeom prst="rect">
            <a:avLst/>
          </a:prstGeom>
          <a:noFill/>
        </p:spPr>
        <p:txBody>
          <a:bodyPr wrap="square" rtlCol="0">
            <a:spAutoFit/>
          </a:bodyPr>
          <a:lstStyle/>
          <a:p>
            <a:pPr algn="ctr"/>
            <a:r>
              <a:rPr lang="en-US" sz="3600" b="1" dirty="0" smtClean="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1927" y="1371600"/>
            <a:ext cx="4415618" cy="4343400"/>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313092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2536" y="203551"/>
            <a:ext cx="2734733" cy="128605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lIns="91421" tIns="45711" rIns="91421" bIns="45711"/>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026303763"/>
              </p:ext>
            </p:extLst>
          </p:nvPr>
        </p:nvGraphicFramePr>
        <p:xfrm>
          <a:off x="975360" y="640080"/>
          <a:ext cx="5120640" cy="6059424"/>
        </p:xfrm>
        <a:graphic>
          <a:graphicData uri="http://schemas.openxmlformats.org/drawingml/2006/table">
            <a:tbl>
              <a:tblPr firstRow="1" bandRow="1">
                <a:tableStyleId>{5940675A-B579-460E-94D1-54222C63F5DA}</a:tableStyleId>
              </a:tblPr>
              <a:tblGrid>
                <a:gridCol w="2600960"/>
                <a:gridCol w="2519680"/>
              </a:tblGrid>
              <a:tr h="1296162">
                <a:tc gridSpan="2">
                  <a:txBody>
                    <a:bodyPr/>
                    <a:lstStyle/>
                    <a:p>
                      <a:pPr algn="ct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n-US" sz="15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grade teachers.</a:t>
                      </a:r>
                    </a:p>
                    <a:p>
                      <a:pPr algn="ctr"/>
                      <a:endParaRPr lang="en-US" sz="2000" dirty="0"/>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160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60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60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60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60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60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60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60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a:t>
                      </a: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Orchards</a:t>
                      </a:r>
                      <a:endPar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60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60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60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0" dirty="0">
                        <a:solidFill>
                          <a:srgbClr val="FF0000"/>
                        </a:solidFill>
                        <a:latin typeface="Lucida Handwriting" panose="03010101010101010101" pitchFamily="66" charset="0"/>
                      </a:endParaRPr>
                    </a:p>
                  </a:txBody>
                  <a:tcPr marL="97536" marR="97536"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165947" y="-151686"/>
            <a:ext cx="325120" cy="32004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6661" tIns="48331" rIns="96661" bIns="48331" numCol="1" anchor="t" anchorCtr="0" compatLnSpc="1">
            <a:prstTxWarp prst="textNoShape">
              <a:avLst/>
            </a:prstTxWarp>
          </a:bodyPr>
          <a:lstStyle/>
          <a:p>
            <a:endParaRPr lang="en-US"/>
          </a:p>
        </p:txBody>
      </p:sp>
    </p:spTree>
    <p:extLst>
      <p:ext uri="{BB962C8B-B14F-4D97-AF65-F5344CB8AC3E}">
        <p14:creationId xmlns:p14="http://schemas.microsoft.com/office/powerpoint/2010/main" val="16718529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82591283"/>
              </p:ext>
            </p:extLst>
          </p:nvPr>
        </p:nvGraphicFramePr>
        <p:xfrm>
          <a:off x="990600" y="4876800"/>
          <a:ext cx="4953000" cy="3540760"/>
        </p:xfrm>
        <a:graphic>
          <a:graphicData uri="http://schemas.openxmlformats.org/drawingml/2006/table">
            <a:tbl>
              <a:tblPr firstRow="1" bandRow="1">
                <a:tableStyleId>{5940675A-B579-460E-94D1-54222C63F5DA}</a:tableStyleId>
              </a:tblPr>
              <a:tblGrid>
                <a:gridCol w="533400"/>
                <a:gridCol w="2590800"/>
                <a:gridCol w="457200"/>
                <a:gridCol w="457200"/>
                <a:gridCol w="457200"/>
                <a:gridCol w="457200"/>
              </a:tblGrid>
              <a:tr h="304800">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dirty="0" smtClean="0"/>
                        <a:t>Informational Text</a:t>
                      </a:r>
                    </a:p>
                  </a:txBody>
                  <a:tcPr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04800">
                <a:tc>
                  <a:txBody>
                    <a:bodyPr/>
                    <a:lstStyle/>
                    <a:p>
                      <a:pPr algn="ctr">
                        <a:lnSpc>
                          <a:spcPct val="100000"/>
                        </a:lnSpc>
                        <a:spcAft>
                          <a:spcPts val="0"/>
                        </a:spcAft>
                      </a:pPr>
                      <a:r>
                        <a:rPr lang="en-US" sz="1400" b="1" dirty="0" smtClean="0"/>
                        <a:t>9 </a:t>
                      </a:r>
                      <a:endParaRPr lang="en-US" sz="1400" b="1" dirty="0"/>
                    </a:p>
                  </a:txBody>
                  <a:tcPr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mn-lt"/>
                          <a:ea typeface="Times New Roman"/>
                          <a:cs typeface="Times New Roman"/>
                        </a:rPr>
                        <a:t>I can answer a “why “ question</a:t>
                      </a:r>
                      <a:r>
                        <a:rPr kumimoji="0" lang="en-US" sz="1100" b="1" i="0" u="none" strike="noStrike" kern="1200" cap="none" spc="0" normalizeH="0" baseline="0" noProof="0" dirty="0" smtClean="0">
                          <a:ln>
                            <a:noFill/>
                          </a:ln>
                          <a:solidFill>
                            <a:prstClr val="black"/>
                          </a:solidFill>
                          <a:effectLst/>
                          <a:uLnTx/>
                          <a:uFillTx/>
                          <a:latin typeface="+mn-lt"/>
                          <a:ea typeface="Times New Roman"/>
                          <a:cs typeface="Times New Roman"/>
                        </a:rPr>
                        <a:t>.  </a:t>
                      </a: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RI.1.1</a:t>
                      </a: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a:solidFill>
                      <a:schemeClr val="bg1"/>
                    </a:solidFill>
                  </a:tcPr>
                </a:tc>
                <a:tc hMerge="1">
                  <a:txBody>
                    <a:bodyPr/>
                    <a:lstStyle/>
                    <a:p>
                      <a:endParaRPr lang="en-US"/>
                    </a:p>
                  </a:txBody>
                  <a:tcPr/>
                </a:tc>
              </a:tr>
              <a:tr h="370840">
                <a:tc>
                  <a:txBody>
                    <a:bodyPr/>
                    <a:lstStyle/>
                    <a:p>
                      <a:pPr algn="ctr">
                        <a:lnSpc>
                          <a:spcPct val="100000"/>
                        </a:lnSpc>
                        <a:spcAft>
                          <a:spcPts val="0"/>
                        </a:spcAft>
                      </a:pPr>
                      <a:r>
                        <a:rPr lang="en-US" sz="1400" b="1" dirty="0" smtClean="0"/>
                        <a:t>10</a:t>
                      </a:r>
                      <a:endParaRPr lang="en-US" sz="1400" b="1" dirty="0"/>
                    </a:p>
                  </a:txBody>
                  <a:tcPr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dirty="0" smtClean="0">
                          <a:latin typeface="+mn-lt"/>
                          <a:ea typeface="Calibri"/>
                          <a:cs typeface="Helvetica"/>
                        </a:rPr>
                        <a:t>I can find</a:t>
                      </a:r>
                      <a:r>
                        <a:rPr lang="en-US" sz="1100" b="1" baseline="0" dirty="0" smtClean="0">
                          <a:latin typeface="+mn-lt"/>
                          <a:ea typeface="Calibri"/>
                          <a:cs typeface="Helvetica"/>
                        </a:rPr>
                        <a:t> important details in the text. </a:t>
                      </a:r>
                      <a:r>
                        <a:rPr lang="en-US" sz="1100" b="1" dirty="0" smtClean="0">
                          <a:latin typeface="+mn-lt"/>
                          <a:ea typeface="Times New Roman"/>
                          <a:cs typeface="Times New Roman"/>
                        </a:rPr>
                        <a:t> </a:t>
                      </a:r>
                      <a:r>
                        <a:rPr lang="en-US" sz="1000" b="0" i="1" dirty="0" smtClean="0">
                          <a:latin typeface="+mn-lt"/>
                          <a:ea typeface="Times New Roman"/>
                          <a:cs typeface="Times New Roman"/>
                        </a:rPr>
                        <a:t>RI.1.1</a:t>
                      </a:r>
                      <a:endParaRPr lang="en-US" sz="1100" b="1" dirty="0" smtClean="0">
                        <a:solidFill>
                          <a:schemeClr val="tx1"/>
                        </a:solidFill>
                        <a:effectLst/>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a:solidFill>
                      <a:schemeClr val="bg1"/>
                    </a:solidFill>
                  </a:tcPr>
                </a:tc>
                <a:tc hMerge="1">
                  <a:txBody>
                    <a:bodyPr/>
                    <a:lstStyle/>
                    <a:p>
                      <a:endParaRPr lang="en-US"/>
                    </a:p>
                  </a:txBody>
                  <a:tcPr/>
                </a:tc>
              </a:tr>
              <a:tr h="370840">
                <a:tc>
                  <a:txBody>
                    <a:bodyPr/>
                    <a:lstStyle/>
                    <a:p>
                      <a:pPr algn="ctr">
                        <a:lnSpc>
                          <a:spcPct val="100000"/>
                        </a:lnSpc>
                        <a:spcAft>
                          <a:spcPts val="0"/>
                        </a:spcAft>
                      </a:pPr>
                      <a:r>
                        <a:rPr lang="en-US" sz="1400" b="1" dirty="0" smtClean="0"/>
                        <a:t>11</a:t>
                      </a:r>
                      <a:endParaRPr lang="en-US" sz="1400" b="1" dirty="0"/>
                    </a:p>
                  </a:txBody>
                  <a:tcPr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dirty="0" smtClean="0">
                          <a:latin typeface="+mn-lt"/>
                          <a:ea typeface="Times New Roman"/>
                          <a:cs typeface="Times New Roman"/>
                        </a:rPr>
                        <a:t>I can find important details about the topic.</a:t>
                      </a:r>
                      <a:r>
                        <a:rPr lang="en-US" sz="1100" b="1" baseline="0" dirty="0" smtClean="0">
                          <a:latin typeface="+mn-lt"/>
                          <a:ea typeface="Times New Roman"/>
                          <a:cs typeface="Times New Roman"/>
                        </a:rPr>
                        <a:t>  </a:t>
                      </a:r>
                      <a:r>
                        <a:rPr lang="en-US" sz="1000" b="0" i="1" baseline="0" dirty="0" smtClean="0">
                          <a:latin typeface="+mn-lt"/>
                          <a:ea typeface="Times New Roman"/>
                          <a:cs typeface="Times New Roman"/>
                        </a:rPr>
                        <a:t>RI.1.2</a:t>
                      </a:r>
                      <a:endParaRPr lang="en-US" sz="1100" b="1" dirty="0">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a:solidFill>
                      <a:schemeClr val="bg1"/>
                    </a:solidFill>
                  </a:tcPr>
                </a:tc>
                <a:tc hMerge="1">
                  <a:txBody>
                    <a:bodyPr/>
                    <a:lstStyle/>
                    <a:p>
                      <a:endParaRPr lang="en-US"/>
                    </a:p>
                  </a:txBody>
                  <a:tcPr/>
                </a:tc>
              </a:tr>
              <a:tr h="370840">
                <a:tc>
                  <a:txBody>
                    <a:bodyPr/>
                    <a:lstStyle/>
                    <a:p>
                      <a:pPr algn="ctr">
                        <a:lnSpc>
                          <a:spcPct val="100000"/>
                        </a:lnSpc>
                        <a:spcAft>
                          <a:spcPts val="0"/>
                        </a:spcAft>
                      </a:pPr>
                      <a:r>
                        <a:rPr lang="en-US" sz="1400" b="1" dirty="0" smtClean="0"/>
                        <a:t>12</a:t>
                      </a:r>
                      <a:endParaRPr lang="en-US" sz="1400" b="1" dirty="0"/>
                    </a:p>
                  </a:txBody>
                  <a:tcPr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dirty="0" smtClean="0">
                          <a:latin typeface="+mn-lt"/>
                          <a:ea typeface="Calibri"/>
                          <a:cs typeface="Times New Roman"/>
                        </a:rPr>
                        <a:t>I can tell what the text is mostly about.</a:t>
                      </a:r>
                      <a:r>
                        <a:rPr lang="en-US" sz="1100" b="1" baseline="0" dirty="0" smtClean="0">
                          <a:latin typeface="+mn-lt"/>
                          <a:ea typeface="Calibri"/>
                          <a:cs typeface="Times New Roman"/>
                        </a:rPr>
                        <a:t>  </a:t>
                      </a:r>
                      <a:r>
                        <a:rPr lang="en-US" sz="1000" b="0" i="1" baseline="0" dirty="0" smtClean="0">
                          <a:latin typeface="+mn-lt"/>
                          <a:ea typeface="Times New Roman"/>
                          <a:cs typeface="Times New Roman"/>
                        </a:rPr>
                        <a:t>RI.1.2</a:t>
                      </a:r>
                      <a:endParaRPr lang="en-US" sz="1100" b="1" dirty="0">
                        <a:effectLst/>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a:solidFill>
                      <a:schemeClr val="bg1"/>
                    </a:solidFill>
                  </a:tcPr>
                </a:tc>
                <a:tc hMerge="1">
                  <a:txBody>
                    <a:bodyPr/>
                    <a:lstStyle/>
                    <a:p>
                      <a:endParaRPr lang="en-US"/>
                    </a:p>
                  </a:txBody>
                  <a:tcPr/>
                </a:tc>
              </a:tr>
              <a:tr h="370840">
                <a:tc>
                  <a:txBody>
                    <a:bodyPr/>
                    <a:lstStyle/>
                    <a:p>
                      <a:pPr algn="ctr">
                        <a:lnSpc>
                          <a:spcPct val="100000"/>
                        </a:lnSpc>
                        <a:spcAft>
                          <a:spcPts val="0"/>
                        </a:spcAft>
                      </a:pPr>
                      <a:r>
                        <a:rPr lang="en-US" sz="1400" b="1" dirty="0" smtClean="0"/>
                        <a:t>13</a:t>
                      </a:r>
                      <a:endParaRPr lang="en-US" sz="1400" b="1" dirty="0"/>
                    </a:p>
                  </a:txBody>
                  <a:tcPr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mn-lt"/>
                          <a:ea typeface="Times New Roman"/>
                          <a:cs typeface="Times New Roman"/>
                        </a:rPr>
                        <a:t>I can find two details about the topic.</a:t>
                      </a:r>
                      <a:r>
                        <a:rPr lang="en-US" sz="1100" b="1" baseline="0" dirty="0" smtClean="0">
                          <a:latin typeface="+mn-lt"/>
                          <a:ea typeface="Times New Roman"/>
                          <a:cs typeface="Times New Roman"/>
                        </a:rPr>
                        <a:t> </a:t>
                      </a:r>
                      <a:r>
                        <a:rPr lang="en-US" sz="1000" b="0" i="1" baseline="0" dirty="0" smtClean="0">
                          <a:latin typeface="+mn-lt"/>
                          <a:ea typeface="Times New Roman"/>
                          <a:cs typeface="Times New Roman"/>
                        </a:rPr>
                        <a:t>RI.1.3</a:t>
                      </a:r>
                      <a:endParaRPr lang="en-US" sz="1100" b="1" dirty="0" smtClean="0">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a:solidFill>
                      <a:schemeClr val="bg1"/>
                    </a:solidFill>
                  </a:tcPr>
                </a:tc>
                <a:tc hMerge="1">
                  <a:txBody>
                    <a:bodyPr/>
                    <a:lstStyle/>
                    <a:p>
                      <a:endParaRPr lang="en-US"/>
                    </a:p>
                  </a:txBody>
                  <a:tcPr/>
                </a:tc>
              </a:tr>
              <a:tr h="370840">
                <a:tc>
                  <a:txBody>
                    <a:bodyPr/>
                    <a:lstStyle/>
                    <a:p>
                      <a:pPr algn="ctr">
                        <a:lnSpc>
                          <a:spcPct val="100000"/>
                        </a:lnSpc>
                        <a:spcAft>
                          <a:spcPts val="0"/>
                        </a:spcAft>
                      </a:pPr>
                      <a:r>
                        <a:rPr lang="en-US" sz="1400" b="1" dirty="0" smtClean="0"/>
                        <a:t>14</a:t>
                      </a:r>
                      <a:endParaRPr lang="en-US" sz="1400" b="1" dirty="0"/>
                    </a:p>
                  </a:txBody>
                  <a:tcPr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mn-lt"/>
                          <a:ea typeface="Times New Roman"/>
                          <a:cs typeface="Times New Roman"/>
                        </a:rPr>
                        <a:t>I can tell what caused something to happen</a:t>
                      </a:r>
                      <a:r>
                        <a:rPr lang="en-US" sz="1100" b="1" baseline="0" dirty="0" smtClean="0">
                          <a:solidFill>
                            <a:srgbClr val="000000"/>
                          </a:solidFill>
                          <a:latin typeface="+mn-lt"/>
                          <a:ea typeface="Times New Roman"/>
                          <a:cs typeface="Times New Roman"/>
                        </a:rPr>
                        <a:t> (connecting ideas)  </a:t>
                      </a:r>
                      <a:r>
                        <a:rPr lang="en-US" sz="1000" b="0" i="1" baseline="0" dirty="0" smtClean="0">
                          <a:latin typeface="+mn-lt"/>
                          <a:ea typeface="Times New Roman"/>
                          <a:cs typeface="Times New Roman"/>
                        </a:rPr>
                        <a:t>RI.1.3</a:t>
                      </a:r>
                      <a:endParaRPr lang="en-US" sz="1100" b="1" dirty="0" smtClean="0">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a:solidFill>
                      <a:schemeClr val="bg1"/>
                    </a:solidFill>
                  </a:tcPr>
                </a:tc>
                <a:tc hMerge="1">
                  <a:txBody>
                    <a:bodyPr/>
                    <a:lstStyle/>
                    <a:p>
                      <a:endParaRPr lang="en-US"/>
                    </a:p>
                  </a:txBody>
                  <a:tcPr/>
                </a:tc>
              </a:tr>
              <a:tr h="370840">
                <a:tc>
                  <a:txBody>
                    <a:bodyPr/>
                    <a:lstStyle/>
                    <a:p>
                      <a:pPr algn="ctr">
                        <a:lnSpc>
                          <a:spcPct val="100000"/>
                        </a:lnSpc>
                        <a:spcAft>
                          <a:spcPts val="0"/>
                        </a:spcAft>
                      </a:pPr>
                      <a:r>
                        <a:rPr lang="en-US" sz="1400" b="1" dirty="0" smtClean="0"/>
                        <a:t>15</a:t>
                      </a:r>
                      <a:endParaRPr lang="en-US" sz="1400" b="1" dirty="0"/>
                    </a:p>
                  </a:txBody>
                  <a:tcPr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mn-lt"/>
                          <a:ea typeface="Times New Roman"/>
                          <a:cs typeface="Times New Roman"/>
                        </a:rPr>
                        <a:t>I can find</a:t>
                      </a:r>
                      <a:r>
                        <a:rPr lang="en-US" sz="1100" b="1" baseline="0" dirty="0" smtClean="0">
                          <a:solidFill>
                            <a:srgbClr val="000000"/>
                          </a:solidFill>
                          <a:latin typeface="+mn-lt"/>
                          <a:ea typeface="Times New Roman"/>
                          <a:cs typeface="Times New Roman"/>
                        </a:rPr>
                        <a:t> key details to support the main idea (topic).</a:t>
                      </a:r>
                      <a:r>
                        <a:rPr lang="en-US" sz="1100" b="1" baseline="0" dirty="0" smtClean="0">
                          <a:solidFill>
                            <a:schemeClr val="tx1"/>
                          </a:solidFill>
                          <a:latin typeface="+mn-lt"/>
                          <a:ea typeface="Times New Roman"/>
                          <a:cs typeface="Times New Roman"/>
                        </a:rPr>
                        <a:t> </a:t>
                      </a:r>
                      <a:r>
                        <a:rPr lang="en-US" sz="1100" b="1" baseline="0" dirty="0" smtClean="0">
                          <a:latin typeface="+mn-lt"/>
                          <a:ea typeface="Times New Roman"/>
                          <a:cs typeface="Times New Roman"/>
                        </a:rPr>
                        <a:t> </a:t>
                      </a:r>
                      <a:r>
                        <a:rPr lang="en-US" sz="1000" b="0" i="1" baseline="0" dirty="0" smtClean="0">
                          <a:latin typeface="+mn-lt"/>
                          <a:ea typeface="Times New Roman"/>
                          <a:cs typeface="Times New Roman"/>
                        </a:rPr>
                        <a:t>RI.1.2</a:t>
                      </a:r>
                      <a:endParaRPr lang="en-US" sz="1100" b="1" dirty="0" smtClean="0">
                        <a:latin typeface="+mn-lt"/>
                        <a:ea typeface="Calibri"/>
                        <a:cs typeface="Times New Roman"/>
                      </a:endParaRPr>
                    </a:p>
                  </a:txBody>
                  <a:tcPr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dirty="0" smtClean="0">
                          <a:effectLst>
                            <a:outerShdw blurRad="38100" dist="38100" dir="2700000" algn="tl">
                              <a:srgbClr val="000000">
                                <a:alpha val="43137"/>
                              </a:srgbClr>
                            </a:outerShdw>
                          </a:effectLst>
                          <a:latin typeface="+mn-lt"/>
                          <a:ea typeface="Calibri"/>
                          <a:cs typeface="Times New Roman"/>
                        </a:rPr>
                        <a:t>2</a:t>
                      </a:r>
                    </a:p>
                  </a:txBody>
                  <a:tcPr anchor="ctr">
                    <a:solidFill>
                      <a:schemeClr val="bg1"/>
                    </a:solidFill>
                  </a:tcPr>
                </a:tc>
                <a:tc>
                  <a:txBody>
                    <a:bodyPr/>
                    <a:lstStyle/>
                    <a:p>
                      <a:pPr algn="ctr">
                        <a:lnSpc>
                          <a:spcPct val="100000"/>
                        </a:lnSpc>
                        <a:spcAft>
                          <a:spcPts val="0"/>
                        </a:spcAft>
                      </a:pPr>
                      <a:r>
                        <a:rPr lang="en-US" sz="1400" b="1" i="1" dirty="0" smtClean="0">
                          <a:effectLst>
                            <a:outerShdw blurRad="38100" dist="38100" dir="2700000" algn="tl">
                              <a:srgbClr val="000000">
                                <a:alpha val="43137"/>
                              </a:srgbClr>
                            </a:outerShdw>
                          </a:effectLst>
                        </a:rPr>
                        <a:t>1</a:t>
                      </a:r>
                      <a:endParaRPr lang="en-US" sz="1400" b="1" i="1" dirty="0">
                        <a:effectLst>
                          <a:outerShdw blurRad="38100" dist="38100" dir="2700000" algn="tl">
                            <a:srgbClr val="000000">
                              <a:alpha val="43137"/>
                            </a:srgbClr>
                          </a:outerShdw>
                        </a:effectLst>
                      </a:endParaRPr>
                    </a:p>
                  </a:txBody>
                  <a:tcPr anchor="ctr">
                    <a:solidFill>
                      <a:schemeClr val="bg1"/>
                    </a:solidFill>
                  </a:tcPr>
                </a:tc>
                <a:tc>
                  <a:txBody>
                    <a:bodyPr/>
                    <a:lstStyle/>
                    <a:p>
                      <a:pPr algn="ctr">
                        <a:lnSpc>
                          <a:spcPct val="100000"/>
                        </a:lnSpc>
                        <a:spcAft>
                          <a:spcPts val="0"/>
                        </a:spcAft>
                      </a:pPr>
                      <a:r>
                        <a:rPr lang="en-US" sz="1400" b="1" i="1" dirty="0" smtClean="0">
                          <a:effectLst>
                            <a:outerShdw blurRad="38100" dist="38100" dir="2700000" algn="tl">
                              <a:srgbClr val="000000">
                                <a:alpha val="43137"/>
                              </a:srgbClr>
                            </a:outerShdw>
                          </a:effectLst>
                        </a:rPr>
                        <a:t>0</a:t>
                      </a:r>
                      <a:endParaRPr lang="en-US" sz="1400" b="1" i="1" dirty="0">
                        <a:effectLst>
                          <a:outerShdw blurRad="38100" dist="38100" dir="2700000" algn="tl">
                            <a:srgbClr val="000000">
                              <a:alpha val="43137"/>
                            </a:srgbClr>
                          </a:outerShdw>
                        </a:effectLst>
                      </a:endParaRPr>
                    </a:p>
                  </a:txBody>
                  <a:tcPr anchor="ctr">
                    <a:solidFill>
                      <a:schemeClr val="bg1"/>
                    </a:solidFill>
                  </a:tcPr>
                </a:tc>
              </a:tr>
              <a:tr h="370840">
                <a:tc>
                  <a:txBody>
                    <a:bodyPr/>
                    <a:lstStyle/>
                    <a:p>
                      <a:pPr algn="ctr">
                        <a:lnSpc>
                          <a:spcPct val="100000"/>
                        </a:lnSpc>
                        <a:spcAft>
                          <a:spcPts val="0"/>
                        </a:spcAft>
                      </a:pPr>
                      <a:r>
                        <a:rPr lang="en-US" sz="1400" b="1" dirty="0" smtClean="0"/>
                        <a:t>16</a:t>
                      </a:r>
                      <a:endParaRPr lang="en-US" sz="1400" b="1" dirty="0"/>
                    </a:p>
                  </a:txBody>
                  <a:tcPr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dirty="0" smtClean="0">
                          <a:latin typeface="+mn-lt"/>
                          <a:ea typeface="Calibri"/>
                          <a:cs typeface="Calibri"/>
                        </a:rPr>
                        <a:t>I can describe how the topic is connected to a fact (i.e., dolphins have blowholes because...</a:t>
                      </a:r>
                      <a:r>
                        <a:rPr lang="en-US" sz="1100" b="1" dirty="0" smtClean="0">
                          <a:latin typeface="+mn-lt"/>
                          <a:ea typeface="Calibri"/>
                          <a:cs typeface="Times New Roman"/>
                        </a:rPr>
                        <a:t>).</a:t>
                      </a:r>
                      <a:r>
                        <a:rPr lang="en-US" sz="1100" b="1" baseline="0" dirty="0" smtClean="0">
                          <a:latin typeface="+mn-lt"/>
                          <a:ea typeface="Calibri"/>
                          <a:cs typeface="Times New Roman"/>
                        </a:rPr>
                        <a:t>  </a:t>
                      </a:r>
                      <a:r>
                        <a:rPr lang="en-US" sz="1000" b="0" i="1" dirty="0" smtClean="0">
                          <a:latin typeface="+mn-lt"/>
                          <a:ea typeface="+mn-ea"/>
                          <a:cs typeface="+mn-cs"/>
                        </a:rPr>
                        <a:t>RI.1.3</a:t>
                      </a:r>
                      <a:endParaRPr lang="en-US" sz="1100" b="1" dirty="0" smtClean="0">
                        <a:latin typeface="+mn-lt"/>
                        <a:ea typeface="Calibri"/>
                        <a:cs typeface="Times New Roman"/>
                      </a:endParaRPr>
                    </a:p>
                  </a:txBody>
                  <a:tcPr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dirty="0" smtClean="0">
                          <a:effectLst>
                            <a:outerShdw blurRad="38100" dist="38100" dir="2700000" algn="tl">
                              <a:srgbClr val="000000">
                                <a:alpha val="43137"/>
                              </a:srgbClr>
                            </a:outerShdw>
                          </a:effectLst>
                          <a:latin typeface="+mn-lt"/>
                          <a:ea typeface="Calibri"/>
                          <a:cs typeface="Times New Roman"/>
                        </a:rPr>
                        <a:t>3</a:t>
                      </a:r>
                    </a:p>
                  </a:txBody>
                  <a:tcPr anchor="ctr">
                    <a:solidFill>
                      <a:schemeClr val="bg1"/>
                    </a:solidFill>
                  </a:tcPr>
                </a:tc>
                <a:tc>
                  <a:txBody>
                    <a:bodyPr/>
                    <a:lstStyle/>
                    <a:p>
                      <a:pPr algn="ctr"/>
                      <a:r>
                        <a:rPr lang="en-US" sz="1400" b="1" dirty="0"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anchor="ctr">
                    <a:solidFill>
                      <a:schemeClr val="bg1"/>
                    </a:solidFill>
                  </a:tcPr>
                </a:tc>
                <a:tc>
                  <a:txBody>
                    <a:bodyPr/>
                    <a:lstStyle/>
                    <a:p>
                      <a:pPr algn="ctr">
                        <a:lnSpc>
                          <a:spcPct val="100000"/>
                        </a:lnSpc>
                        <a:spcAft>
                          <a:spcPts val="0"/>
                        </a:spcAft>
                      </a:pPr>
                      <a:r>
                        <a:rPr lang="en-US" sz="1400" b="1" i="1" dirty="0" smtClean="0">
                          <a:effectLst>
                            <a:outerShdw blurRad="38100" dist="38100" dir="2700000" algn="tl">
                              <a:srgbClr val="000000">
                                <a:alpha val="43137"/>
                              </a:srgbClr>
                            </a:outerShdw>
                          </a:effectLst>
                        </a:rPr>
                        <a:t>1</a:t>
                      </a:r>
                      <a:endParaRPr lang="en-US" sz="1400" b="1" i="1" dirty="0">
                        <a:effectLst>
                          <a:outerShdw blurRad="38100" dist="38100" dir="2700000" algn="tl">
                            <a:srgbClr val="000000">
                              <a:alpha val="43137"/>
                            </a:srgbClr>
                          </a:outerShdw>
                        </a:effectLst>
                      </a:endParaRPr>
                    </a:p>
                  </a:txBody>
                  <a:tcPr anchor="ctr">
                    <a:solidFill>
                      <a:schemeClr val="bg1"/>
                    </a:solidFill>
                  </a:tcPr>
                </a:tc>
                <a:tc>
                  <a:txBody>
                    <a:bodyPr/>
                    <a:lstStyle/>
                    <a:p>
                      <a:pPr algn="ctr">
                        <a:lnSpc>
                          <a:spcPct val="100000"/>
                        </a:lnSpc>
                        <a:spcAft>
                          <a:spcPts val="0"/>
                        </a:spcAft>
                      </a:pPr>
                      <a:r>
                        <a:rPr lang="en-US" sz="1400" b="1" i="1" dirty="0" smtClean="0">
                          <a:effectLst>
                            <a:outerShdw blurRad="38100" dist="38100" dir="2700000" algn="tl">
                              <a:srgbClr val="000000">
                                <a:alpha val="43137"/>
                              </a:srgbClr>
                            </a:outerShdw>
                          </a:effectLst>
                        </a:rPr>
                        <a:t>0</a:t>
                      </a:r>
                      <a:endParaRPr lang="en-US" sz="1400" b="1" i="1" dirty="0">
                        <a:effectLst>
                          <a:outerShdw blurRad="38100" dist="38100" dir="2700000" algn="tl">
                            <a:srgbClr val="000000">
                              <a:alpha val="43137"/>
                            </a:srgbClr>
                          </a:outerShdw>
                        </a:effectLst>
                      </a:endParaRPr>
                    </a:p>
                  </a:txBody>
                  <a:tcPr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75009485"/>
              </p:ext>
            </p:extLst>
          </p:nvPr>
        </p:nvGraphicFramePr>
        <p:xfrm>
          <a:off x="990600" y="1219200"/>
          <a:ext cx="4952999" cy="3525520"/>
        </p:xfrm>
        <a:graphic>
          <a:graphicData uri="http://schemas.openxmlformats.org/drawingml/2006/table">
            <a:tbl>
              <a:tblPr firstRow="1" bandRow="1">
                <a:tableStyleId>{5940675A-B579-460E-94D1-54222C63F5DA}</a:tableStyleId>
              </a:tblPr>
              <a:tblGrid>
                <a:gridCol w="533399"/>
                <a:gridCol w="2590801"/>
                <a:gridCol w="457200"/>
                <a:gridCol w="457201"/>
                <a:gridCol w="457199"/>
                <a:gridCol w="457199"/>
              </a:tblGrid>
              <a:tr h="304800">
                <a:tc gridSpan="6">
                  <a:txBody>
                    <a:bodyPr/>
                    <a:lstStyle/>
                    <a:p>
                      <a:pPr algn="ctr">
                        <a:lnSpc>
                          <a:spcPct val="100000"/>
                        </a:lnSpc>
                        <a:spcAft>
                          <a:spcPts val="0"/>
                        </a:spcAft>
                      </a:pPr>
                      <a:r>
                        <a:rPr lang="en-US" sz="1400" b="1" dirty="0" smtClean="0"/>
                        <a:t>Literary Text</a:t>
                      </a:r>
                      <a:endParaRPr lang="en-US" sz="1400" b="1" dirty="0"/>
                    </a:p>
                  </a:txBody>
                  <a:tcPr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04800">
                <a:tc>
                  <a:txBody>
                    <a:bodyPr/>
                    <a:lstStyle/>
                    <a:p>
                      <a:pPr algn="ctr">
                        <a:lnSpc>
                          <a:spcPct val="100000"/>
                        </a:lnSpc>
                        <a:spcAft>
                          <a:spcPts val="0"/>
                        </a:spcAft>
                      </a:pPr>
                      <a:r>
                        <a:rPr lang="en-US" sz="1400" b="1" dirty="0" smtClean="0"/>
                        <a:t>1</a:t>
                      </a:r>
                      <a:endParaRPr lang="en-US" sz="1400" b="1" dirty="0"/>
                    </a:p>
                  </a:txBody>
                  <a:tcPr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mn-lt"/>
                          <a:ea typeface="Calibri"/>
                          <a:cs typeface="Times New Roman"/>
                        </a:rPr>
                        <a:t>I can tell about a text read in class.  </a:t>
                      </a:r>
                      <a:r>
                        <a:rPr kumimoji="0" lang="en-US" sz="1000" b="0" i="1" u="none" strike="noStrike" kern="1200" cap="none" spc="0" normalizeH="0" baseline="0" noProof="0" dirty="0" smtClean="0">
                          <a:ln>
                            <a:noFill/>
                          </a:ln>
                          <a:solidFill>
                            <a:prstClr val="black"/>
                          </a:solidFill>
                          <a:effectLst/>
                          <a:uLnTx/>
                          <a:uFillTx/>
                          <a:latin typeface="+mn-lt"/>
                          <a:ea typeface="Calibri"/>
                          <a:cs typeface="Times New Roman"/>
                        </a:rPr>
                        <a:t>RL.1.1</a:t>
                      </a:r>
                      <a:endParaRPr kumimoji="0" lang="en-US" sz="1100" b="0" i="1"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a:solidFill>
                      <a:schemeClr val="bg1"/>
                    </a:solidFill>
                  </a:tcPr>
                </a:tc>
                <a:tc hMerge="1">
                  <a:txBody>
                    <a:bodyPr/>
                    <a:lstStyle/>
                    <a:p>
                      <a:endParaRPr lang="en-US"/>
                    </a:p>
                  </a:txBody>
                  <a:tcPr/>
                </a:tc>
              </a:tr>
              <a:tr h="370840">
                <a:tc>
                  <a:txBody>
                    <a:bodyPr/>
                    <a:lstStyle/>
                    <a:p>
                      <a:pPr algn="ctr">
                        <a:lnSpc>
                          <a:spcPct val="100000"/>
                        </a:lnSpc>
                        <a:spcAft>
                          <a:spcPts val="0"/>
                        </a:spcAft>
                      </a:pPr>
                      <a:r>
                        <a:rPr lang="en-US" sz="1400" b="1" dirty="0" smtClean="0"/>
                        <a:t>2</a:t>
                      </a:r>
                      <a:endParaRPr lang="en-US" sz="1400" b="1" dirty="0"/>
                    </a:p>
                  </a:txBody>
                  <a:tcPr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i="0" dirty="0" smtClean="0">
                          <a:solidFill>
                            <a:schemeClr val="tx1"/>
                          </a:solidFill>
                          <a:effectLst/>
                          <a:latin typeface="+mn-lt"/>
                          <a:ea typeface="Calibri"/>
                          <a:cs typeface="Times New Roman"/>
                        </a:rPr>
                        <a:t>I can answer how or why questions about a new text. </a:t>
                      </a:r>
                      <a:r>
                        <a:rPr lang="en-US" sz="1000" b="0" i="1" dirty="0" smtClean="0">
                          <a:solidFill>
                            <a:schemeClr val="tx1"/>
                          </a:solidFill>
                          <a:effectLst/>
                          <a:latin typeface="+mn-lt"/>
                          <a:ea typeface="Calibri"/>
                          <a:cs typeface="Times New Roman"/>
                        </a:rPr>
                        <a:t>RL.1.1</a:t>
                      </a:r>
                      <a:endParaRPr lang="en-US" sz="1100" b="0" i="1" dirty="0" smtClean="0">
                        <a:solidFill>
                          <a:schemeClr val="tx1"/>
                        </a:solidFill>
                        <a:effectLst/>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a:solidFill>
                      <a:schemeClr val="bg1"/>
                    </a:solidFill>
                  </a:tcPr>
                </a:tc>
                <a:tc hMerge="1">
                  <a:txBody>
                    <a:bodyPr/>
                    <a:lstStyle/>
                    <a:p>
                      <a:endParaRPr lang="en-US"/>
                    </a:p>
                  </a:txBody>
                  <a:tcPr/>
                </a:tc>
              </a:tr>
              <a:tr h="370840">
                <a:tc>
                  <a:txBody>
                    <a:bodyPr/>
                    <a:lstStyle/>
                    <a:p>
                      <a:pPr algn="ctr">
                        <a:lnSpc>
                          <a:spcPct val="100000"/>
                        </a:lnSpc>
                        <a:spcAft>
                          <a:spcPts val="0"/>
                        </a:spcAft>
                      </a:pPr>
                      <a:r>
                        <a:rPr lang="en-US" sz="1400" b="1" dirty="0" smtClean="0"/>
                        <a:t>3</a:t>
                      </a:r>
                      <a:endParaRPr lang="en-US" sz="1400" b="1" dirty="0"/>
                    </a:p>
                  </a:txBody>
                  <a:tcPr anchor="ctr">
                    <a:solidFill>
                      <a:schemeClr val="bg1"/>
                    </a:solidFill>
                  </a:tcPr>
                </a:tc>
                <a:tc gridSpan="3">
                  <a:txBody>
                    <a:bodyPr/>
                    <a:lstStyle/>
                    <a:p>
                      <a:pPr marL="0" marR="0" algn="l">
                        <a:lnSpc>
                          <a:spcPct val="100000"/>
                        </a:lnSpc>
                        <a:spcBef>
                          <a:spcPts val="0"/>
                        </a:spcBef>
                        <a:spcAft>
                          <a:spcPts val="0"/>
                        </a:spcAft>
                      </a:pPr>
                      <a:r>
                        <a:rPr lang="en-US" sz="1000" b="1" i="0" baseline="0" dirty="0" smtClean="0">
                          <a:latin typeface="+mn-lt"/>
                          <a:ea typeface="Calibri"/>
                          <a:cs typeface="Times New Roman"/>
                        </a:rPr>
                        <a:t>I can find details to tell what a text is mostly about. </a:t>
                      </a:r>
                      <a:r>
                        <a:rPr lang="en-US" sz="1000" b="0" i="1" baseline="0" dirty="0" smtClean="0">
                          <a:latin typeface="+mn-lt"/>
                          <a:ea typeface="Calibri"/>
                          <a:cs typeface="Times New Roman"/>
                        </a:rPr>
                        <a:t>RL.1.2</a:t>
                      </a:r>
                      <a:endParaRPr lang="en-US" sz="1100" b="0" i="1" dirty="0">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a:solidFill>
                      <a:schemeClr val="bg1"/>
                    </a:solidFill>
                  </a:tcPr>
                </a:tc>
                <a:tc hMerge="1">
                  <a:txBody>
                    <a:bodyPr/>
                    <a:lstStyle/>
                    <a:p>
                      <a:endParaRPr lang="en-US"/>
                    </a:p>
                  </a:txBody>
                  <a:tcPr/>
                </a:tc>
              </a:tr>
              <a:tr h="436880">
                <a:tc>
                  <a:txBody>
                    <a:bodyPr/>
                    <a:lstStyle/>
                    <a:p>
                      <a:pPr algn="ctr">
                        <a:lnSpc>
                          <a:spcPct val="100000"/>
                        </a:lnSpc>
                        <a:spcAft>
                          <a:spcPts val="0"/>
                        </a:spcAft>
                      </a:pPr>
                      <a:r>
                        <a:rPr lang="en-US" sz="1400" b="1" dirty="0" smtClean="0"/>
                        <a:t>4</a:t>
                      </a:r>
                      <a:endParaRPr lang="en-US" sz="1400" b="1" dirty="0"/>
                    </a:p>
                  </a:txBody>
                  <a:tcPr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i="0" dirty="0" smtClean="0">
                          <a:effectLst/>
                          <a:latin typeface="+mn-lt"/>
                          <a:ea typeface="Calibri"/>
                          <a:cs typeface="Times New Roman"/>
                        </a:rPr>
                        <a:t>I</a:t>
                      </a:r>
                      <a:r>
                        <a:rPr lang="en-US" sz="1000" b="1" i="0" baseline="0" dirty="0" smtClean="0">
                          <a:effectLst/>
                          <a:latin typeface="+mn-lt"/>
                          <a:ea typeface="Calibri"/>
                          <a:cs typeface="Times New Roman"/>
                        </a:rPr>
                        <a:t> can tell  what a text is mostly about. </a:t>
                      </a:r>
                      <a:r>
                        <a:rPr lang="en-US" sz="1000" b="0" i="1" baseline="0" dirty="0" smtClean="0">
                          <a:effectLst/>
                          <a:latin typeface="+mn-lt"/>
                          <a:ea typeface="Calibri"/>
                          <a:cs typeface="Times New Roman"/>
                        </a:rPr>
                        <a:t>RL.1.2</a:t>
                      </a:r>
                      <a:endParaRPr lang="en-US" sz="1100" b="0" i="1" dirty="0">
                        <a:effectLst/>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a:solidFill>
                      <a:schemeClr val="bg1"/>
                    </a:solidFill>
                  </a:tcPr>
                </a:tc>
                <a:tc hMerge="1">
                  <a:txBody>
                    <a:bodyPr/>
                    <a:lstStyle/>
                    <a:p>
                      <a:endParaRPr lang="en-US"/>
                    </a:p>
                  </a:txBody>
                  <a:tcPr/>
                </a:tc>
              </a:tr>
              <a:tr h="370840">
                <a:tc>
                  <a:txBody>
                    <a:bodyPr/>
                    <a:lstStyle/>
                    <a:p>
                      <a:pPr algn="ctr">
                        <a:lnSpc>
                          <a:spcPct val="100000"/>
                        </a:lnSpc>
                        <a:spcAft>
                          <a:spcPts val="0"/>
                        </a:spcAft>
                      </a:pPr>
                      <a:r>
                        <a:rPr lang="en-US" sz="1400" b="1" dirty="0" smtClean="0"/>
                        <a:t>5</a:t>
                      </a:r>
                      <a:endParaRPr lang="en-US" sz="1400" b="1" dirty="0"/>
                    </a:p>
                  </a:txBody>
                  <a:tcPr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i="0" dirty="0" smtClean="0">
                          <a:latin typeface="+mn-lt"/>
                          <a:ea typeface="Calibri"/>
                          <a:cs typeface="Times New Roman"/>
                        </a:rPr>
                        <a:t>I</a:t>
                      </a:r>
                      <a:r>
                        <a:rPr lang="en-US" sz="1000" b="1" i="0" baseline="0" dirty="0" smtClean="0">
                          <a:latin typeface="+mn-lt"/>
                          <a:ea typeface="Calibri"/>
                          <a:cs typeface="Times New Roman"/>
                        </a:rPr>
                        <a:t> know what a character, setting or event is in a story. </a:t>
                      </a:r>
                      <a:r>
                        <a:rPr lang="en-US" sz="1000" b="0" i="1" baseline="0" dirty="0" smtClean="0">
                          <a:latin typeface="+mn-lt"/>
                          <a:ea typeface="Calibri"/>
                          <a:cs typeface="Times New Roman"/>
                        </a:rPr>
                        <a:t>RL.1.3</a:t>
                      </a:r>
                      <a:endParaRPr lang="en-US" sz="1100" b="0" i="1" dirty="0" smtClean="0">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a:solidFill>
                      <a:schemeClr val="bg1"/>
                    </a:solidFill>
                  </a:tcPr>
                </a:tc>
                <a:tc hMerge="1">
                  <a:txBody>
                    <a:bodyPr/>
                    <a:lstStyle/>
                    <a:p>
                      <a:endParaRPr lang="en-US"/>
                    </a:p>
                  </a:txBody>
                  <a:tcPr/>
                </a:tc>
              </a:tr>
              <a:tr h="370840">
                <a:tc>
                  <a:txBody>
                    <a:bodyPr/>
                    <a:lstStyle/>
                    <a:p>
                      <a:pPr algn="ctr">
                        <a:lnSpc>
                          <a:spcPct val="100000"/>
                        </a:lnSpc>
                        <a:spcAft>
                          <a:spcPts val="0"/>
                        </a:spcAft>
                      </a:pPr>
                      <a:r>
                        <a:rPr lang="en-US" sz="1400" b="1" dirty="0" smtClean="0"/>
                        <a:t>6</a:t>
                      </a:r>
                      <a:endParaRPr lang="en-US" sz="1400" b="1" dirty="0"/>
                    </a:p>
                  </a:txBody>
                  <a:tcPr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i="0" dirty="0" smtClean="0">
                          <a:latin typeface="+mn-lt"/>
                          <a:ea typeface="Calibri"/>
                          <a:cs typeface="Times New Roman"/>
                        </a:rPr>
                        <a:t>I can answer questions about a character, setting or event in a story. </a:t>
                      </a:r>
                      <a:r>
                        <a:rPr lang="en-US" sz="1000" b="0" i="1" dirty="0" smtClean="0">
                          <a:latin typeface="+mn-lt"/>
                          <a:ea typeface="Calibri"/>
                          <a:cs typeface="Times New Roman"/>
                        </a:rPr>
                        <a:t>RL.1.3</a:t>
                      </a:r>
                      <a:endParaRPr lang="en-US" sz="1100" b="0" i="1" dirty="0" smtClean="0">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a:solidFill>
                      <a:schemeClr val="bg1"/>
                    </a:solidFill>
                  </a:tcPr>
                </a:tc>
                <a:tc hMerge="1">
                  <a:txBody>
                    <a:bodyPr/>
                    <a:lstStyle/>
                    <a:p>
                      <a:endParaRPr lang="en-US"/>
                    </a:p>
                  </a:txBody>
                  <a:tcPr/>
                </a:tc>
              </a:tr>
              <a:tr h="370840">
                <a:tc>
                  <a:txBody>
                    <a:bodyPr/>
                    <a:lstStyle/>
                    <a:p>
                      <a:pPr algn="ctr">
                        <a:lnSpc>
                          <a:spcPct val="100000"/>
                        </a:lnSpc>
                        <a:spcAft>
                          <a:spcPts val="0"/>
                        </a:spcAft>
                      </a:pPr>
                      <a:r>
                        <a:rPr lang="en-US" sz="1400" b="1" dirty="0" smtClean="0"/>
                        <a:t>7</a:t>
                      </a:r>
                      <a:endParaRPr lang="en-US" sz="1400" b="1" dirty="0"/>
                    </a:p>
                  </a:txBody>
                  <a:tcPr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i="0" dirty="0" smtClean="0">
                          <a:latin typeface="+mn-lt"/>
                          <a:ea typeface="Calibri"/>
                          <a:cs typeface="Times New Roman"/>
                        </a:rPr>
                        <a:t>I can tell what</a:t>
                      </a:r>
                      <a:r>
                        <a:rPr lang="en-US" sz="1100" b="1" i="0" baseline="0" dirty="0" smtClean="0">
                          <a:latin typeface="+mn-lt"/>
                          <a:ea typeface="Calibri"/>
                          <a:cs typeface="Times New Roman"/>
                        </a:rPr>
                        <a:t> the story is mostly about using key details.  </a:t>
                      </a:r>
                      <a:r>
                        <a:rPr lang="en-US" sz="1100" b="0" i="1" baseline="0" dirty="0" smtClean="0">
                          <a:latin typeface="+mn-lt"/>
                          <a:ea typeface="Calibri"/>
                          <a:cs typeface="Times New Roman"/>
                        </a:rPr>
                        <a:t>RL.1.2</a:t>
                      </a:r>
                      <a:endParaRPr lang="en-US" sz="1400" b="0" i="1" dirty="0" smtClean="0">
                        <a:latin typeface="+mn-lt"/>
                        <a:ea typeface="Calibri"/>
                        <a:cs typeface="Times New Roman"/>
                      </a:endParaRPr>
                    </a:p>
                  </a:txBody>
                  <a:tcPr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dirty="0" smtClean="0">
                          <a:effectLst>
                            <a:outerShdw blurRad="38100" dist="38100" dir="2700000" algn="tl">
                              <a:srgbClr val="000000">
                                <a:alpha val="43137"/>
                              </a:srgbClr>
                            </a:outerShdw>
                          </a:effectLst>
                          <a:latin typeface="+mn-lt"/>
                          <a:ea typeface="Calibri"/>
                          <a:cs typeface="Times New Roman"/>
                        </a:rPr>
                        <a:t>2</a:t>
                      </a:r>
                    </a:p>
                  </a:txBody>
                  <a:tcPr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anchor="ctr">
                    <a:solidFill>
                      <a:schemeClr val="bg1"/>
                    </a:solidFill>
                  </a:tcPr>
                </a:tc>
              </a:tr>
              <a:tr h="370840">
                <a:tc>
                  <a:txBody>
                    <a:bodyPr/>
                    <a:lstStyle/>
                    <a:p>
                      <a:pPr algn="ctr">
                        <a:lnSpc>
                          <a:spcPct val="100000"/>
                        </a:lnSpc>
                        <a:spcAft>
                          <a:spcPts val="0"/>
                        </a:spcAft>
                      </a:pPr>
                      <a:r>
                        <a:rPr lang="en-US" sz="1400" b="1" dirty="0" smtClean="0"/>
                        <a:t>8</a:t>
                      </a:r>
                      <a:endParaRPr lang="en-US" sz="1400" b="1" dirty="0"/>
                    </a:p>
                  </a:txBody>
                  <a:tcPr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i="0" dirty="0" smtClean="0">
                          <a:latin typeface="+mn-lt"/>
                          <a:ea typeface="Calibri"/>
                          <a:cs typeface="Times New Roman"/>
                        </a:rPr>
                        <a:t>I can tell about the most important events in a story</a:t>
                      </a:r>
                      <a:r>
                        <a:rPr lang="en-US" sz="1100" b="1" i="0" baseline="0" dirty="0" smtClean="0">
                          <a:latin typeface="+mn-lt"/>
                          <a:ea typeface="Calibri"/>
                          <a:cs typeface="Times New Roman"/>
                        </a:rPr>
                        <a:t> using key details.  </a:t>
                      </a:r>
                      <a:r>
                        <a:rPr lang="en-US" sz="1100" b="0" i="1" baseline="0" dirty="0" smtClean="0">
                          <a:latin typeface="+mn-lt"/>
                          <a:ea typeface="Calibri"/>
                          <a:cs typeface="Times New Roman"/>
                        </a:rPr>
                        <a:t>RL.1.3</a:t>
                      </a:r>
                      <a:endParaRPr lang="en-US" sz="1400" b="0" i="1" dirty="0" smtClean="0">
                        <a:latin typeface="+mn-lt"/>
                        <a:ea typeface="Calibri"/>
                        <a:cs typeface="Times New Roman"/>
                      </a:endParaRPr>
                    </a:p>
                  </a:txBody>
                  <a:tcPr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1" dirty="0" smtClean="0">
                          <a:effectLst>
                            <a:outerShdw blurRad="38100" dist="38100" dir="2700000" algn="tl">
                              <a:srgbClr val="000000">
                                <a:alpha val="43137"/>
                              </a:srgbClr>
                            </a:outerShdw>
                          </a:effectLst>
                          <a:latin typeface="+mn-lt"/>
                          <a:ea typeface="Calibri"/>
                          <a:cs typeface="Times New Roman"/>
                        </a:rPr>
                        <a:t>3</a:t>
                      </a:r>
                    </a:p>
                  </a:txBody>
                  <a:tcPr anchor="ctr">
                    <a:solidFill>
                      <a:schemeClr val="bg1"/>
                    </a:solidFill>
                  </a:tcPr>
                </a:tc>
                <a:tc>
                  <a:txBody>
                    <a:bodyPr/>
                    <a:lstStyle/>
                    <a:p>
                      <a:pPr algn="ctr"/>
                      <a:r>
                        <a:rPr lang="en-US" sz="1400" b="1" dirty="0"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anchor="ctr">
                    <a:solidFill>
                      <a:schemeClr val="bg1"/>
                    </a:solidFill>
                  </a:tcPr>
                </a:tc>
              </a:tr>
            </a:tbl>
          </a:graphicData>
        </a:graphic>
      </p:graphicFrame>
      <p:sp>
        <p:nvSpPr>
          <p:cNvPr id="2" name="TextBox 1"/>
          <p:cNvSpPr txBox="1"/>
          <p:nvPr/>
        </p:nvSpPr>
        <p:spPr>
          <a:xfrm>
            <a:off x="949309" y="414010"/>
            <a:ext cx="4876800" cy="738664"/>
          </a:xfrm>
          <a:prstGeom prst="rect">
            <a:avLst/>
          </a:prstGeom>
          <a:noFill/>
        </p:spPr>
        <p:txBody>
          <a:bodyPr wrap="square" rtlCol="0">
            <a:spAutoFit/>
          </a:bodyPr>
          <a:lstStyle/>
          <a:p>
            <a:r>
              <a:rPr lang="en-US" sz="1400" u="sng" dirty="0" smtClean="0"/>
              <a:t>Student Scoring</a:t>
            </a:r>
            <a:r>
              <a:rPr lang="en-US" sz="1400" u="sng" dirty="0" smtClean="0">
                <a:solidFill>
                  <a:srgbClr val="FF0000"/>
                </a:solidFill>
              </a:rPr>
              <a:t> </a:t>
            </a:r>
          </a:p>
          <a:p>
            <a:r>
              <a:rPr lang="en-US" sz="1400" dirty="0" smtClean="0"/>
              <a:t>Color the box green if your answer was correct.</a:t>
            </a:r>
          </a:p>
          <a:p>
            <a:r>
              <a:rPr lang="en-US" sz="1400" dirty="0" smtClean="0"/>
              <a:t>Color the box red if your answer was not correct.</a:t>
            </a:r>
            <a:endParaRPr lang="en-US" sz="1400" dirty="0"/>
          </a:p>
        </p:txBody>
      </p:sp>
      <p:sp>
        <p:nvSpPr>
          <p:cNvPr id="9" name="Curved Down Arrow 8"/>
          <p:cNvSpPr/>
          <p:nvPr/>
        </p:nvSpPr>
        <p:spPr>
          <a:xfrm rot="1521726">
            <a:off x="4765992" y="1299276"/>
            <a:ext cx="1071692" cy="26649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urved Down Arrow 10"/>
          <p:cNvSpPr/>
          <p:nvPr/>
        </p:nvSpPr>
        <p:spPr>
          <a:xfrm rot="1521726">
            <a:off x="4766624" y="4807920"/>
            <a:ext cx="1083689" cy="27214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23716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3144" y="800929"/>
            <a:ext cx="6415655" cy="2806040"/>
          </a:xfrm>
          <a:prstGeom prst="rect">
            <a:avLst/>
          </a:prstGeom>
          <a:noFill/>
        </p:spPr>
        <p:txBody>
          <a:bodyPr wrap="square" lIns="96661" tIns="48331" rIns="96661" bIns="48331" rtlCol="0">
            <a:spAutoFit/>
          </a:bodyPr>
          <a:lstStyle/>
          <a:p>
            <a:pPr lvl="0"/>
            <a:r>
              <a:rPr lang="en-US" sz="1700" b="1" u="sng" dirty="0">
                <a:solidFill>
                  <a:prstClr val="black"/>
                </a:solidFill>
              </a:rPr>
              <a:t>Directions</a:t>
            </a:r>
            <a:endParaRPr lang="en-US" sz="1500" dirty="0"/>
          </a:p>
          <a:p>
            <a:r>
              <a:rPr lang="en-US" sz="1100" dirty="0"/>
              <a:t>The HSD Elementary assessments are </a:t>
            </a:r>
            <a:r>
              <a:rPr lang="en-US" sz="1100" dirty="0" smtClean="0"/>
              <a:t>neither </a:t>
            </a:r>
            <a:r>
              <a:rPr lang="en-US" sz="1100" dirty="0"/>
              <a:t>scripted </a:t>
            </a:r>
            <a:r>
              <a:rPr lang="en-US" sz="1100" dirty="0" smtClean="0"/>
              <a:t>nor </a:t>
            </a:r>
            <a:r>
              <a:rPr lang="en-US" sz="1100" dirty="0"/>
              <a:t>timed assessments.   They are a tool to inform instructional decision making.  </a:t>
            </a:r>
          </a:p>
          <a:p>
            <a:endParaRPr lang="en-US" sz="1100" dirty="0"/>
          </a:p>
          <a:p>
            <a:r>
              <a:rPr lang="en-US" sz="1100" dirty="0"/>
              <a:t>All students should “move toward” taking the assessments independently but many will need scaffolding strategies.  </a:t>
            </a:r>
          </a:p>
          <a:p>
            <a:endParaRPr lang="en-US" sz="1100" dirty="0"/>
          </a:p>
          <a:p>
            <a:r>
              <a:rPr lang="en-US" sz="1100" dirty="0"/>
              <a:t>It is not the intent of these assessments to have students “guess and check” answers for the sake of finishing an assessment.  If that seems the case, please scaffold to gain a true understanding of student ability, noting when and what accommodations </a:t>
            </a:r>
            <a:r>
              <a:rPr lang="en-US" sz="1100" dirty="0" smtClean="0"/>
              <a:t>were </a:t>
            </a:r>
            <a:r>
              <a:rPr lang="en-US" sz="1100" dirty="0"/>
              <a:t>needed</a:t>
            </a:r>
            <a:r>
              <a:rPr lang="en-US" sz="1200" dirty="0"/>
              <a:t>.</a:t>
            </a:r>
          </a:p>
          <a:p>
            <a:endParaRPr lang="en-US" sz="1200" dirty="0"/>
          </a:p>
          <a:p>
            <a:r>
              <a:rPr lang="en-US" sz="1400" b="1" u="sng" dirty="0"/>
              <a:t>Connecting Assessment to Classroom Instruction</a:t>
            </a:r>
          </a:p>
          <a:p>
            <a:r>
              <a:rPr lang="en-US" sz="1100" dirty="0"/>
              <a:t>How do the assessments connect to classroom instruction?  Assessment is not an isolated event.  </a:t>
            </a:r>
            <a:r>
              <a:rPr lang="en-US" sz="1100" dirty="0" smtClean="0"/>
              <a:t>The HSD assessments are an </a:t>
            </a:r>
            <a:r>
              <a:rPr lang="en-US" sz="1100" dirty="0"/>
              <a:t>extension of classroom instruction. In the classroom assessment is on-going and monitors progress toward standards mastery. </a:t>
            </a:r>
            <a:endParaRPr lang="en-US" sz="1100" dirty="0" smtClean="0"/>
          </a:p>
        </p:txBody>
      </p:sp>
      <p:sp>
        <p:nvSpPr>
          <p:cNvPr id="2" name="Rectangle 1"/>
          <p:cNvSpPr/>
          <p:nvPr/>
        </p:nvSpPr>
        <p:spPr>
          <a:xfrm>
            <a:off x="4495800" y="152400"/>
            <a:ext cx="2209800" cy="511071"/>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smtClean="0">
                <a:solidFill>
                  <a:schemeClr val="tx1"/>
                </a:solidFill>
              </a:rPr>
              <a:t>Order at HSD Print Shop…</a:t>
            </a:r>
          </a:p>
          <a:p>
            <a:r>
              <a:rPr lang="en-US" sz="800" dirty="0" smtClean="0">
                <a:solidFill>
                  <a:schemeClr val="tx1"/>
                </a:solidFill>
                <a:hlinkClick r:id="rId2"/>
              </a:rPr>
              <a:t>http</a:t>
            </a:r>
            <a:r>
              <a:rPr lang="en-US" sz="800" dirty="0">
                <a:solidFill>
                  <a:schemeClr val="tx1"/>
                </a:solidFill>
                <a:hlinkClick r:id="rId2"/>
              </a:rPr>
              <a:t>://</a:t>
            </a:r>
            <a:r>
              <a:rPr lang="en-US" sz="800" dirty="0" smtClean="0">
                <a:solidFill>
                  <a:schemeClr val="tx1"/>
                </a:solidFill>
                <a:hlinkClick r:id="rId2"/>
              </a:rPr>
              <a:t>www.hsd.k12.or.us/Departments/PrintShop/WebSubmissionForms.aspx</a:t>
            </a:r>
            <a:endParaRPr lang="en-US" sz="800" dirty="0" smtClean="0">
              <a:solidFill>
                <a:schemeClr val="tx1"/>
              </a:solidFill>
            </a:endParaRPr>
          </a:p>
          <a:p>
            <a:endParaRPr lang="en-US" sz="800"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724684556"/>
              </p:ext>
            </p:extLst>
          </p:nvPr>
        </p:nvGraphicFramePr>
        <p:xfrm>
          <a:off x="479385" y="3962400"/>
          <a:ext cx="6248400" cy="4572000"/>
        </p:xfrm>
        <a:graphic>
          <a:graphicData uri="http://schemas.openxmlformats.org/drawingml/2006/table">
            <a:tbl>
              <a:tblPr firstRow="1" bandRow="1">
                <a:tableStyleId>{5940675A-B579-460E-94D1-54222C63F5DA}</a:tableStyleId>
              </a:tblPr>
              <a:tblGrid>
                <a:gridCol w="2286000"/>
                <a:gridCol w="3962400"/>
              </a:tblGrid>
              <a:tr h="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000" b="1" i="1" dirty="0" smtClean="0"/>
                        <a:t>Assessment Components as  Routine Classroom Practices</a:t>
                      </a:r>
                      <a:r>
                        <a:rPr lang="en-US" sz="1000" dirty="0" smtClean="0"/>
                        <a:t> </a:t>
                      </a:r>
                    </a:p>
                  </a:txBody>
                  <a:tcPr>
                    <a:solidFill>
                      <a:schemeClr val="accent3">
                        <a:lumMod val="20000"/>
                        <a:lumOff val="80000"/>
                      </a:schemeClr>
                    </a:solidFill>
                  </a:tcPr>
                </a:tc>
                <a:tc hMerge="1">
                  <a:txBody>
                    <a:bodyPr/>
                    <a:lstStyle/>
                    <a:p>
                      <a:pPr algn="ctr"/>
                      <a:endParaRPr lang="en-US" sz="1000" b="1" dirty="0"/>
                    </a:p>
                  </a:txBody>
                  <a:tcPr>
                    <a:solidFill>
                      <a:schemeClr val="accent3">
                        <a:lumMod val="20000"/>
                        <a:lumOff val="80000"/>
                      </a:schemeClr>
                    </a:solidFill>
                  </a:tcPr>
                </a:tc>
              </a:tr>
              <a:tr h="0">
                <a:tc>
                  <a:txBody>
                    <a:bodyPr/>
                    <a:lstStyle/>
                    <a:p>
                      <a:pPr algn="ctr"/>
                      <a:r>
                        <a:rPr lang="en-US" sz="1000" b="1" dirty="0" smtClean="0"/>
                        <a:t>Assessment Components</a:t>
                      </a:r>
                      <a:endParaRPr lang="en-US" sz="1000" b="1" dirty="0"/>
                    </a:p>
                  </a:txBody>
                  <a:tcPr>
                    <a:solidFill>
                      <a:schemeClr val="accent3">
                        <a:lumMod val="20000"/>
                        <a:lumOff val="80000"/>
                      </a:schemeClr>
                    </a:solidFill>
                  </a:tcPr>
                </a:tc>
                <a:tc>
                  <a:txBody>
                    <a:bodyPr/>
                    <a:lstStyle/>
                    <a:p>
                      <a:pPr algn="ctr"/>
                      <a:r>
                        <a:rPr lang="en-US" sz="1000" b="1" dirty="0" smtClean="0"/>
                        <a:t>Instructional Components</a:t>
                      </a:r>
                      <a:endParaRPr lang="en-US" sz="1000" b="1" dirty="0"/>
                    </a:p>
                  </a:txBody>
                  <a:tcPr>
                    <a:solidFill>
                      <a:schemeClr val="accent3">
                        <a:lumMod val="20000"/>
                        <a:lumOff val="80000"/>
                      </a:schemeClr>
                    </a:solidFill>
                  </a:tcPr>
                </a:tc>
              </a:tr>
              <a:tr h="213360">
                <a:tc>
                  <a:txBody>
                    <a:bodyPr/>
                    <a:lstStyle/>
                    <a:p>
                      <a:r>
                        <a:rPr lang="en-US" sz="900" dirty="0" smtClean="0"/>
                        <a:t>Pre-Assessments</a:t>
                      </a:r>
                      <a:endParaRPr lang="en-US" sz="900" dirty="0"/>
                    </a:p>
                  </a:txBody>
                  <a:tcPr>
                    <a:solidFill>
                      <a:schemeClr val="bg1"/>
                    </a:solidFill>
                  </a:tcPr>
                </a:tc>
                <a:tc row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t>Use the DOK Leveled </a:t>
                      </a:r>
                      <a:r>
                        <a:rPr lang="en-US" sz="900" b="1" dirty="0" smtClean="0"/>
                        <a:t>Learning Progression Tasks </a:t>
                      </a:r>
                      <a:r>
                        <a:rPr lang="en-US" sz="900" dirty="0" smtClean="0"/>
                        <a:t>to monitor standard mastery.</a:t>
                      </a:r>
                    </a:p>
                  </a:txBody>
                  <a:tcPr anchor="ctr">
                    <a:solidFill>
                      <a:schemeClr val="bg1"/>
                    </a:solidFill>
                  </a:tcPr>
                </a:tc>
              </a:tr>
              <a:tr h="147320">
                <a:tc>
                  <a:txBody>
                    <a:bodyPr/>
                    <a:lstStyle/>
                    <a:p>
                      <a:r>
                        <a:rPr lang="en-US" sz="900" dirty="0" smtClean="0"/>
                        <a:t>Standard DOK Level</a:t>
                      </a:r>
                      <a:endParaRPr lang="en-US" sz="900" dirty="0"/>
                    </a:p>
                  </a:txBody>
                  <a:tcPr>
                    <a:solidFill>
                      <a:schemeClr val="bg1"/>
                    </a:solidFill>
                  </a:tcPr>
                </a:tc>
                <a:tc vMerge="1">
                  <a:txBody>
                    <a:bodyPr/>
                    <a:lstStyle/>
                    <a:p>
                      <a:endParaRPr lang="en-US" sz="900" dirty="0"/>
                    </a:p>
                  </a:txBody>
                  <a:tcPr>
                    <a:solidFill>
                      <a:schemeClr val="bg1"/>
                    </a:solidFill>
                  </a:tcPr>
                </a:tc>
              </a:tr>
              <a:tr h="132080">
                <a:tc>
                  <a:txBody>
                    <a:bodyPr/>
                    <a:lstStyle/>
                    <a:p>
                      <a:r>
                        <a:rPr lang="en-US" sz="900" dirty="0" smtClean="0"/>
                        <a:t>50% Literary</a:t>
                      </a:r>
                      <a:r>
                        <a:rPr lang="en-US" sz="900" baseline="0" dirty="0" smtClean="0"/>
                        <a:t> and 50% Informational Text</a:t>
                      </a:r>
                      <a:endParaRPr lang="en-US" sz="900" dirty="0"/>
                    </a:p>
                  </a:txBody>
                  <a:tcPr>
                    <a:solidFill>
                      <a:schemeClr val="bg1"/>
                    </a:solidFill>
                  </a:tcPr>
                </a:tc>
                <a:tc>
                  <a:txBody>
                    <a:bodyPr/>
                    <a:lstStyle/>
                    <a:p>
                      <a:r>
                        <a:rPr lang="en-US" sz="900" dirty="0" smtClean="0"/>
                        <a:t>Students have equal access to both text types.</a:t>
                      </a:r>
                      <a:endParaRPr lang="en-US" sz="900" dirty="0"/>
                    </a:p>
                  </a:txBody>
                  <a:tcPr>
                    <a:solidFill>
                      <a:schemeClr val="bg1"/>
                    </a:solidFill>
                  </a:tcPr>
                </a:tc>
              </a:tr>
              <a:tr h="0">
                <a:tc>
                  <a:txBody>
                    <a:bodyPr/>
                    <a:lstStyle/>
                    <a:p>
                      <a:r>
                        <a:rPr lang="en-US" sz="900" dirty="0" smtClean="0"/>
                        <a:t>Grade Level Content-Rich Text</a:t>
                      </a:r>
                      <a:endParaRPr lang="en-US" sz="900" dirty="0"/>
                    </a:p>
                  </a:txBody>
                  <a:tcPr>
                    <a:solidFill>
                      <a:schemeClr val="bg1"/>
                    </a:solidFill>
                  </a:tcPr>
                </a:tc>
                <a:tc>
                  <a:txBody>
                    <a:bodyPr/>
                    <a:lstStyle/>
                    <a:p>
                      <a:r>
                        <a:rPr lang="en-US" sz="900" dirty="0" smtClean="0"/>
                        <a:t>All</a:t>
                      </a:r>
                      <a:r>
                        <a:rPr lang="en-US" sz="900" baseline="0" dirty="0" smtClean="0"/>
                        <a:t> students read grade-level, content rich text (with scaffolds as needed).</a:t>
                      </a:r>
                      <a:endParaRPr lang="en-US" sz="900" dirty="0"/>
                    </a:p>
                  </a:txBody>
                  <a:tcPr>
                    <a:solidFill>
                      <a:schemeClr val="bg1"/>
                    </a:solidFill>
                  </a:tcPr>
                </a:tc>
              </a:tr>
              <a:tr h="0">
                <a:tc>
                  <a:txBody>
                    <a:bodyPr/>
                    <a:lstStyle/>
                    <a:p>
                      <a:r>
                        <a:rPr lang="en-US" sz="900" dirty="0" smtClean="0"/>
                        <a:t>Standard</a:t>
                      </a:r>
                      <a:r>
                        <a:rPr lang="en-US" sz="900" baseline="0" dirty="0" smtClean="0"/>
                        <a:t> Academic Vocabulary</a:t>
                      </a:r>
                    </a:p>
                    <a:p>
                      <a:r>
                        <a:rPr lang="en-US" sz="900" baseline="0" dirty="0" smtClean="0"/>
                        <a:t>Content-Domain Vocabulary</a:t>
                      </a:r>
                      <a:endParaRPr lang="en-US" sz="900" dirty="0"/>
                    </a:p>
                  </a:txBody>
                  <a:tcPr anchor="ctr">
                    <a:solidFill>
                      <a:schemeClr val="bg1"/>
                    </a:solidFill>
                  </a:tcPr>
                </a:tc>
                <a:tc>
                  <a:txBody>
                    <a:bodyPr/>
                    <a:lstStyle/>
                    <a:p>
                      <a:r>
                        <a:rPr lang="en-US" sz="900" dirty="0" smtClean="0"/>
                        <a:t>Ask questions using</a:t>
                      </a:r>
                      <a:r>
                        <a:rPr lang="en-US" sz="900" baseline="0" dirty="0" smtClean="0"/>
                        <a:t> the standard’s vocabulary as well as the content domain vocabulary.</a:t>
                      </a:r>
                      <a:endParaRPr lang="en-US" sz="900" dirty="0"/>
                    </a:p>
                  </a:txBody>
                  <a:tcPr anchor="ctr">
                    <a:solidFill>
                      <a:schemeClr val="bg1"/>
                    </a:solidFill>
                  </a:tcPr>
                </a:tc>
              </a:tr>
              <a:tr h="0">
                <a:tc>
                  <a:txBody>
                    <a:bodyPr/>
                    <a:lstStyle/>
                    <a:p>
                      <a:r>
                        <a:rPr lang="en-US" sz="900" dirty="0" smtClean="0"/>
                        <a:t>Text –Dependent</a:t>
                      </a:r>
                      <a:r>
                        <a:rPr lang="en-US" sz="900" baseline="0" dirty="0" smtClean="0"/>
                        <a:t> Questions</a:t>
                      </a:r>
                      <a:endParaRPr lang="en-US" sz="900" dirty="0"/>
                    </a:p>
                  </a:txBody>
                  <a:tcPr>
                    <a:solidFill>
                      <a:schemeClr val="bg1"/>
                    </a:solidFill>
                  </a:tcPr>
                </a:tc>
                <a:tc>
                  <a:txBody>
                    <a:bodyPr/>
                    <a:lstStyle/>
                    <a:p>
                      <a:r>
                        <a:rPr lang="en-US" sz="900" dirty="0" smtClean="0"/>
                        <a:t>Ask text-dependent</a:t>
                      </a:r>
                      <a:r>
                        <a:rPr lang="en-US" sz="900" baseline="0" dirty="0" smtClean="0"/>
                        <a:t> questions from the standard’s DOK level.</a:t>
                      </a:r>
                      <a:endParaRPr lang="en-US" sz="900" dirty="0"/>
                    </a:p>
                  </a:txBody>
                  <a:tcPr>
                    <a:solidFill>
                      <a:schemeClr val="bg1"/>
                    </a:solidFill>
                  </a:tcPr>
                </a:tc>
              </a:tr>
              <a:tr h="243840">
                <a:tc>
                  <a:txBody>
                    <a:bodyPr/>
                    <a:lstStyle/>
                    <a:p>
                      <a:r>
                        <a:rPr lang="en-US" sz="900" dirty="0" smtClean="0"/>
                        <a:t>Selected and Constructed Responses</a:t>
                      </a:r>
                      <a:endParaRPr lang="en-US" sz="900" dirty="0"/>
                    </a:p>
                  </a:txBody>
                  <a:tcPr anchor="ctr">
                    <a:solidFill>
                      <a:schemeClr val="bg1"/>
                    </a:solidFill>
                  </a:tcPr>
                </a:tc>
                <a:tc>
                  <a:txBody>
                    <a:bodyPr/>
                    <a:lstStyle/>
                    <a:p>
                      <a:r>
                        <a:rPr lang="en-US" sz="900" dirty="0" smtClean="0"/>
                        <a:t>Students have many opportunities to answer selected or constructed responses.</a:t>
                      </a:r>
                      <a:endParaRPr lang="en-US" sz="900" dirty="0"/>
                    </a:p>
                  </a:txBody>
                  <a:tcPr anchor="ctr">
                    <a:solidFill>
                      <a:schemeClr val="bg1"/>
                    </a:solidFill>
                  </a:tcPr>
                </a:tc>
              </a:tr>
              <a:tr h="0">
                <a:tc>
                  <a:txBody>
                    <a:bodyPr/>
                    <a:lstStyle/>
                    <a:p>
                      <a:r>
                        <a:rPr lang="en-US" sz="900" dirty="0" smtClean="0"/>
                        <a:t>Reading for Meaning</a:t>
                      </a:r>
                      <a:endParaRPr lang="en-US" sz="900" dirty="0"/>
                    </a:p>
                  </a:txBody>
                  <a:tcPr anchor="ctr">
                    <a:solidFill>
                      <a:schemeClr val="bg1"/>
                    </a:solidFill>
                  </a:tcPr>
                </a:tc>
                <a:tc>
                  <a:txBody>
                    <a:bodyPr/>
                    <a:lstStyle/>
                    <a:p>
                      <a:r>
                        <a:rPr lang="en-US" sz="900" dirty="0" smtClean="0"/>
                        <a:t>Assess understanding using never before seen text (although the theme or topic should</a:t>
                      </a:r>
                      <a:r>
                        <a:rPr lang="en-US" sz="900" baseline="0" dirty="0" smtClean="0"/>
                        <a:t> be grade-level “friendly” or familiar) and reading rubrics.</a:t>
                      </a:r>
                      <a:endParaRPr lang="en-US" sz="900" dirty="0"/>
                    </a:p>
                  </a:txBody>
                  <a:tcPr anchor="ctr">
                    <a:solidFill>
                      <a:schemeClr val="bg1"/>
                    </a:solidFill>
                  </a:tcPr>
                </a:tc>
              </a:tr>
              <a:tr h="0">
                <a:tc>
                  <a:txBody>
                    <a:bodyPr/>
                    <a:lstStyle/>
                    <a:p>
                      <a:r>
                        <a:rPr lang="en-US" sz="900" dirty="0" smtClean="0"/>
                        <a:t>Note-Taking</a:t>
                      </a:r>
                      <a:endParaRPr lang="en-US" sz="900" dirty="0"/>
                    </a:p>
                  </a:txBody>
                  <a:tcPr anchor="ctr">
                    <a:solidFill>
                      <a:schemeClr val="bg1"/>
                    </a:solidFill>
                  </a:tcPr>
                </a:tc>
                <a:tc>
                  <a:txBody>
                    <a:bodyPr/>
                    <a:lstStyle/>
                    <a:p>
                      <a:r>
                        <a:rPr lang="en-US" sz="900" dirty="0" smtClean="0"/>
                        <a:t>Students “take notes” as they read to identify the </a:t>
                      </a:r>
                      <a:r>
                        <a:rPr lang="en-US" sz="900" baseline="0" dirty="0" smtClean="0"/>
                        <a:t>central or main idea and its supporting details.</a:t>
                      </a:r>
                      <a:endParaRPr lang="en-US" sz="900" dirty="0"/>
                    </a:p>
                  </a:txBody>
                  <a:tcPr anchor="ctr">
                    <a:solidFill>
                      <a:schemeClr val="bg1"/>
                    </a:solidFill>
                  </a:tcPr>
                </a:tc>
              </a:tr>
              <a:tr h="0">
                <a:tc>
                  <a:txBody>
                    <a:bodyPr/>
                    <a:lstStyle/>
                    <a:p>
                      <a:r>
                        <a:rPr lang="en-US" sz="900" dirty="0" smtClean="0"/>
                        <a:t>SBAC Reading/Writing Rubrics</a:t>
                      </a:r>
                      <a:endParaRPr lang="en-US" sz="900" dirty="0"/>
                    </a:p>
                  </a:txBody>
                  <a:tcPr>
                    <a:solidFill>
                      <a:schemeClr val="bg1"/>
                    </a:solidFill>
                  </a:tcPr>
                </a:tc>
                <a:tc>
                  <a:txBody>
                    <a:bodyPr/>
                    <a:lstStyle/>
                    <a:p>
                      <a:r>
                        <a:rPr lang="en-US" sz="900" dirty="0" smtClean="0"/>
                        <a:t>Use SBAC rubrics</a:t>
                      </a:r>
                      <a:r>
                        <a:rPr lang="en-US" sz="900" baseline="0" dirty="0" smtClean="0"/>
                        <a:t> to access reading/writing.</a:t>
                      </a:r>
                      <a:endParaRPr lang="en-US" sz="900" dirty="0"/>
                    </a:p>
                  </a:txBody>
                  <a:tcPr>
                    <a:solidFill>
                      <a:schemeClr val="bg1"/>
                    </a:solidFill>
                  </a:tcPr>
                </a:tc>
              </a:tr>
              <a:tr h="0">
                <a:tc>
                  <a:txBody>
                    <a:bodyPr/>
                    <a:lstStyle/>
                    <a:p>
                      <a:r>
                        <a:rPr lang="en-US" sz="900" dirty="0" smtClean="0"/>
                        <a:t>Read to Write Evidenced-Based Model</a:t>
                      </a:r>
                      <a:endParaRPr lang="en-US" sz="900" dirty="0"/>
                    </a:p>
                  </a:txBody>
                  <a:tcPr anchor="ctr">
                    <a:solidFill>
                      <a:schemeClr val="bg1"/>
                    </a:solidFill>
                  </a:tcPr>
                </a:tc>
                <a:tc>
                  <a:txBody>
                    <a:bodyPr/>
                    <a:lstStyle/>
                    <a:p>
                      <a:r>
                        <a:rPr lang="en-US" sz="900" dirty="0" smtClean="0"/>
                        <a:t>Students read,</a:t>
                      </a:r>
                      <a:r>
                        <a:rPr lang="en-US" sz="900" baseline="0" dirty="0" smtClean="0"/>
                        <a:t> discuss and write about a topic using evidence from the text to support inferences, conclusions and generalizations.</a:t>
                      </a:r>
                      <a:endParaRPr lang="en-US" sz="900" dirty="0"/>
                    </a:p>
                  </a:txBody>
                  <a:tcPr anchor="ctr">
                    <a:solidFill>
                      <a:schemeClr val="bg1"/>
                    </a:solidFill>
                  </a:tcPr>
                </a:tc>
              </a:tr>
              <a:tr h="0">
                <a:tc>
                  <a:txBody>
                    <a:bodyPr/>
                    <a:lstStyle/>
                    <a:p>
                      <a:r>
                        <a:rPr lang="en-US" sz="900" dirty="0" smtClean="0"/>
                        <a:t>Write and Revise</a:t>
                      </a:r>
                      <a:endParaRPr lang="en-US" sz="900" dirty="0"/>
                    </a:p>
                  </a:txBody>
                  <a:tcPr anchor="ctr">
                    <a:solidFill>
                      <a:schemeClr val="bg1"/>
                    </a:solidFill>
                  </a:tcPr>
                </a:tc>
                <a:tc>
                  <a:txBody>
                    <a:bodyPr/>
                    <a:lstStyle/>
                    <a:p>
                      <a:r>
                        <a:rPr lang="en-US" sz="900" dirty="0" smtClean="0"/>
                        <a:t>Students revise brief</a:t>
                      </a:r>
                      <a:r>
                        <a:rPr lang="en-US" sz="900" baseline="0" dirty="0" smtClean="0"/>
                        <a:t> texts, correct grammar and language/vocabulary in context and write brief texts (brief write rubrics should be used).</a:t>
                      </a:r>
                      <a:endParaRPr lang="en-US" sz="900" dirty="0"/>
                    </a:p>
                  </a:txBody>
                  <a:tcPr anchor="ctr">
                    <a:solidFill>
                      <a:schemeClr val="bg1"/>
                    </a:solidFill>
                  </a:tcPr>
                </a:tc>
              </a:tr>
              <a:tr h="0">
                <a:tc>
                  <a:txBody>
                    <a:bodyPr/>
                    <a:lstStyle/>
                    <a:p>
                      <a:r>
                        <a:rPr lang="en-US" sz="900" dirty="0" smtClean="0"/>
                        <a:t>Performance</a:t>
                      </a:r>
                      <a:r>
                        <a:rPr lang="en-US" sz="900" baseline="0" dirty="0" smtClean="0"/>
                        <a:t> Tasks</a:t>
                      </a:r>
                      <a:endParaRPr lang="en-US" sz="900" dirty="0"/>
                    </a:p>
                  </a:txBody>
                  <a:tcPr anchor="ctr">
                    <a:solidFill>
                      <a:schemeClr val="bg1"/>
                    </a:solidFill>
                  </a:tcPr>
                </a:tc>
                <a:tc>
                  <a:txBody>
                    <a:bodyPr/>
                    <a:lstStyle/>
                    <a:p>
                      <a:r>
                        <a:rPr lang="en-US" sz="900" dirty="0" smtClean="0"/>
                        <a:t>Students read,</a:t>
                      </a:r>
                      <a:r>
                        <a:rPr lang="en-US" sz="900" baseline="0" dirty="0" smtClean="0"/>
                        <a:t> write, discuss and research a topic guided by a central insight or goal throughout a unit(s) of study with fully defined criteria, culminating in a final product or “performance task.”  The final product can be a full composition, speech (using SBAC Rubrics) or other product meeting all criterion.  </a:t>
                      </a:r>
                      <a:endParaRPr lang="en-US" sz="900" dirty="0"/>
                    </a:p>
                  </a:txBody>
                  <a:tcPr anchor="ctr">
                    <a:solidFill>
                      <a:schemeClr val="bg1"/>
                    </a:solidFill>
                  </a:tcPr>
                </a:tc>
              </a:tr>
            </a:tbl>
          </a:graphicData>
        </a:graphic>
      </p:graphicFrame>
    </p:spTree>
    <p:extLst>
      <p:ext uri="{BB962C8B-B14F-4D97-AF65-F5344CB8AC3E}">
        <p14:creationId xmlns:p14="http://schemas.microsoft.com/office/powerpoint/2010/main" val="536399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0" y="320041"/>
            <a:ext cx="6339840" cy="8930793"/>
          </a:xfrm>
          <a:prstGeom prst="rect">
            <a:avLst/>
          </a:prstGeom>
          <a:noFill/>
        </p:spPr>
        <p:txBody>
          <a:bodyPr wrap="square" lIns="96661" tIns="48331" rIns="96661" bIns="48331" rtlCol="0">
            <a:spAutoFit/>
          </a:bodyPr>
          <a:lstStyle/>
          <a:p>
            <a:endParaRPr lang="en-US" sz="1500" dirty="0"/>
          </a:p>
          <a:p>
            <a:pPr algn="ctr"/>
            <a:r>
              <a:rPr lang="en-US" sz="1500" b="1" dirty="0"/>
              <a:t>Determining Grade Level Text</a:t>
            </a:r>
          </a:p>
          <a:p>
            <a:pPr algn="ctr"/>
            <a:endParaRPr lang="en-US" sz="1500" b="1" dirty="0"/>
          </a:p>
          <a:p>
            <a:r>
              <a:rPr lang="en-US" sz="1500" dirty="0"/>
              <a:t>Grade level text is determined by using a combination of both the CCSS new quantitative ranges and qualitative measures.</a:t>
            </a:r>
          </a:p>
          <a:p>
            <a:endParaRPr lang="en-US" sz="1500" dirty="0"/>
          </a:p>
          <a:p>
            <a:r>
              <a:rPr lang="en-US" sz="1500" b="1" dirty="0"/>
              <a:t>Example</a:t>
            </a:r>
            <a:r>
              <a:rPr lang="en-US" sz="1500" dirty="0"/>
              <a:t>:  If  the grade equivalent for a text is </a:t>
            </a:r>
            <a:r>
              <a:rPr lang="en-US" b="1" dirty="0">
                <a:solidFill>
                  <a:srgbClr val="0070C0"/>
                </a:solidFill>
              </a:rPr>
              <a:t>6.8</a:t>
            </a:r>
            <a:r>
              <a:rPr lang="en-US" sz="1500" dirty="0"/>
              <a:t> and has a lexile of </a:t>
            </a:r>
            <a:r>
              <a:rPr lang="en-US" b="1" dirty="0">
                <a:solidFill>
                  <a:srgbClr val="0070C0"/>
                </a:solidFill>
              </a:rPr>
              <a:t>970</a:t>
            </a:r>
            <a:r>
              <a:rPr lang="en-US" sz="1500" dirty="0"/>
              <a:t>, quantitative data shows that placement should be </a:t>
            </a:r>
            <a:r>
              <a:rPr lang="en-US" sz="1500" b="1" dirty="0"/>
              <a:t>between grades 4 and 8</a:t>
            </a:r>
            <a:r>
              <a:rPr lang="en-US" sz="1500" dirty="0"/>
              <a:t>.</a:t>
            </a:r>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r>
              <a:rPr lang="en-US" sz="1500" b="1" dirty="0"/>
              <a:t>Four qualitative </a:t>
            </a:r>
            <a:r>
              <a:rPr lang="en-US" sz="1500" dirty="0"/>
              <a:t>measures can be looked at from the lower grade band of grade 4 to the higher grade band of grade 8 to  determine a grade level readability. </a:t>
            </a:r>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r>
              <a:rPr lang="en-US" sz="1500" dirty="0"/>
              <a:t>The combination of the </a:t>
            </a:r>
            <a:r>
              <a:rPr lang="en-US" sz="1500" b="1" dirty="0"/>
              <a:t>quantitative</a:t>
            </a:r>
            <a:r>
              <a:rPr lang="en-US" sz="1500" dirty="0"/>
              <a:t> ranges and </a:t>
            </a:r>
            <a:r>
              <a:rPr lang="en-US" sz="1500" b="1" dirty="0"/>
              <a:t>qualitative</a:t>
            </a:r>
            <a:r>
              <a:rPr lang="en-US" sz="1500" dirty="0"/>
              <a:t> measures for this particular text shows that grade 6 would be the best readability level for this text.</a:t>
            </a:r>
          </a:p>
          <a:p>
            <a:endParaRPr lang="en-US" sz="1500" dirty="0"/>
          </a:p>
        </p:txBody>
      </p:sp>
      <p:graphicFrame>
        <p:nvGraphicFramePr>
          <p:cNvPr id="5" name="Table 4"/>
          <p:cNvGraphicFramePr>
            <a:graphicFrameLocks noGrp="1"/>
          </p:cNvGraphicFramePr>
          <p:nvPr>
            <p:extLst>
              <p:ext uri="{D42A27DB-BD31-4B8C-83A1-F6EECF244321}">
                <p14:modId xmlns:p14="http://schemas.microsoft.com/office/powerpoint/2010/main" val="2417533705"/>
              </p:ext>
            </p:extLst>
          </p:nvPr>
        </p:nvGraphicFramePr>
        <p:xfrm>
          <a:off x="406400" y="2320290"/>
          <a:ext cx="6014720" cy="1936908"/>
        </p:xfrm>
        <a:graphic>
          <a:graphicData uri="http://schemas.openxmlformats.org/drawingml/2006/table">
            <a:tbl>
              <a:tblPr/>
              <a:tblGrid>
                <a:gridCol w="2124795"/>
                <a:gridCol w="1944624"/>
                <a:gridCol w="1945301"/>
              </a:tblGrid>
              <a:tr h="48739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451" marR="7451" marT="73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451" marR="7451" marT="73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451" marR="7451" marT="73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06038">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451" marR="7451" marT="73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451" marR="7451" marT="73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451" marR="7451" marT="73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037">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451" marR="7451" marT="73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451" marR="7451" marT="73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451" marR="7451" marT="73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9003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451" marR="7451" marT="73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451" marR="7451" marT="73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451" marR="7451" marT="73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035">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451" marR="7451" marT="73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451" marR="7451" marT="73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451" marR="7451" marT="73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36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451" marR="7451" marT="73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451" marR="7451" marT="73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451" marR="7451" marT="73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2844800" y="3131426"/>
            <a:ext cx="3251200" cy="56007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2066474611"/>
              </p:ext>
            </p:extLst>
          </p:nvPr>
        </p:nvGraphicFramePr>
        <p:xfrm>
          <a:off x="243840" y="5015798"/>
          <a:ext cx="6908800" cy="2927604"/>
        </p:xfrm>
        <a:graphic>
          <a:graphicData uri="http://schemas.openxmlformats.org/drawingml/2006/table">
            <a:tbl>
              <a:tblPr firstRow="1" bandRow="1">
                <a:tableStyleId>{5940675A-B579-460E-94D1-54222C63F5DA}</a:tableStyleId>
              </a:tblPr>
              <a:tblGrid>
                <a:gridCol w="1381760"/>
                <a:gridCol w="1625600"/>
                <a:gridCol w="1219200"/>
                <a:gridCol w="1056640"/>
                <a:gridCol w="975360"/>
                <a:gridCol w="650240"/>
              </a:tblGrid>
              <a:tr h="320040">
                <a:tc rowSpan="2">
                  <a:txBody>
                    <a:bodyPr/>
                    <a:lstStyle/>
                    <a:p>
                      <a:pPr algn="ctr"/>
                      <a:endParaRPr lang="en-US" sz="1100" dirty="0" smtClean="0">
                        <a:solidFill>
                          <a:srgbClr val="002060"/>
                        </a:solidFill>
                      </a:endParaRPr>
                    </a:p>
                    <a:p>
                      <a:pPr algn="ctr"/>
                      <a:r>
                        <a:rPr lang="en-US" sz="1100" b="1" u="sng" dirty="0" smtClean="0">
                          <a:solidFill>
                            <a:srgbClr val="002060"/>
                          </a:solidFill>
                          <a:effectLst>
                            <a:outerShdw blurRad="38100" dist="38100" dir="2700000" algn="tl">
                              <a:srgbClr val="000000">
                                <a:alpha val="43137"/>
                              </a:srgbClr>
                            </a:outerShdw>
                          </a:effectLst>
                        </a:rPr>
                        <a:t>4 Qualitative Factors</a:t>
                      </a:r>
                      <a:endParaRPr lang="en-US" sz="1100" b="1" u="sng" dirty="0">
                        <a:solidFill>
                          <a:srgbClr val="002060"/>
                        </a:solidFill>
                        <a:effectLst>
                          <a:outerShdw blurRad="38100" dist="38100" dir="2700000" algn="tl">
                            <a:srgbClr val="000000">
                              <a:alpha val="43137"/>
                            </a:srgbClr>
                          </a:outerShdw>
                        </a:effectLst>
                      </a:endParaRPr>
                    </a:p>
                  </a:txBody>
                  <a:tcPr marL="97536" marR="97536" marT="48006" marB="48006" anchor="ctr"/>
                </a:tc>
                <a:tc gridSpan="5">
                  <a:txBody>
                    <a:bodyPr/>
                    <a:lstStyle/>
                    <a:p>
                      <a:pPr algn="ctr"/>
                      <a:r>
                        <a:rPr lang="en-US" sz="1500" b="1" dirty="0" smtClean="0">
                          <a:solidFill>
                            <a:srgbClr val="002060"/>
                          </a:solidFill>
                        </a:rPr>
                        <a:t>Rate your</a:t>
                      </a:r>
                      <a:r>
                        <a:rPr lang="en-US" sz="1500" b="1" baseline="0" dirty="0" smtClean="0">
                          <a:solidFill>
                            <a:srgbClr val="002060"/>
                          </a:solidFill>
                        </a:rPr>
                        <a:t> text from easiest to most difficult </a:t>
                      </a:r>
                      <a:r>
                        <a:rPr lang="en-US" sz="1500" b="1" u="sng" baseline="0" dirty="0" smtClean="0">
                          <a:solidFill>
                            <a:srgbClr val="002060"/>
                          </a:solidFill>
                        </a:rPr>
                        <a:t>between bands</a:t>
                      </a:r>
                      <a:r>
                        <a:rPr lang="en-US" sz="1500" b="1" baseline="0" dirty="0" smtClean="0">
                          <a:solidFill>
                            <a:srgbClr val="002060"/>
                          </a:solidFill>
                        </a:rPr>
                        <a:t>.</a:t>
                      </a:r>
                      <a:endParaRPr lang="en-US" sz="1500" b="1" dirty="0">
                        <a:solidFill>
                          <a:srgbClr val="002060"/>
                        </a:solidFill>
                      </a:endParaRPr>
                    </a:p>
                  </a:txBody>
                  <a:tcPr marL="97536" marR="97536" marT="48006" marB="48006"/>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76072">
                <a:tc vMerge="1">
                  <a:txBody>
                    <a:bodyPr/>
                    <a:lstStyle/>
                    <a:p>
                      <a:endParaRPr lang="en-US" sz="1400" dirty="0"/>
                    </a:p>
                  </a:txBody>
                  <a:tcPr/>
                </a:tc>
                <a:tc>
                  <a:txBody>
                    <a:bodyPr/>
                    <a:lstStyle/>
                    <a:p>
                      <a:pPr algn="ctr"/>
                      <a:r>
                        <a:rPr lang="en-US" sz="1100" b="1" dirty="0" smtClean="0">
                          <a:solidFill>
                            <a:srgbClr val="002060"/>
                          </a:solidFill>
                        </a:rPr>
                        <a:t>Beginning</a:t>
                      </a:r>
                      <a:r>
                        <a:rPr lang="en-US" sz="1100" b="1" baseline="0" dirty="0" smtClean="0">
                          <a:solidFill>
                            <a:srgbClr val="002060"/>
                          </a:solidFill>
                        </a:rPr>
                        <a:t> of lower (band) grade</a:t>
                      </a:r>
                      <a:endParaRPr lang="en-US" sz="1100" b="1" dirty="0">
                        <a:solidFill>
                          <a:srgbClr val="002060"/>
                        </a:solidFill>
                      </a:endParaRPr>
                    </a:p>
                  </a:txBody>
                  <a:tcPr marL="97536" marR="97536" marT="48006" marB="48006" anchor="ctr">
                    <a:solidFill>
                      <a:schemeClr val="bg1">
                        <a:lumMod val="95000"/>
                      </a:schemeClr>
                    </a:solidFill>
                  </a:tcPr>
                </a:tc>
                <a:tc>
                  <a:txBody>
                    <a:bodyPr/>
                    <a:lstStyle/>
                    <a:p>
                      <a:pPr algn="ctr"/>
                      <a:r>
                        <a:rPr lang="en-US" sz="1100" b="1" dirty="0" smtClean="0">
                          <a:solidFill>
                            <a:srgbClr val="002060"/>
                          </a:solidFill>
                        </a:rPr>
                        <a:t>End of lower (band) grade</a:t>
                      </a:r>
                      <a:endParaRPr lang="en-US" sz="1100" b="1" dirty="0">
                        <a:solidFill>
                          <a:srgbClr val="002060"/>
                        </a:solidFill>
                      </a:endParaRPr>
                    </a:p>
                  </a:txBody>
                  <a:tcPr marL="97536" marR="97536" marT="48006" marB="48006" anchor="ctr">
                    <a:solidFill>
                      <a:schemeClr val="bg1">
                        <a:lumMod val="85000"/>
                      </a:schemeClr>
                    </a:solidFill>
                  </a:tcPr>
                </a:tc>
                <a:tc>
                  <a:txBody>
                    <a:bodyPr/>
                    <a:lstStyle/>
                    <a:p>
                      <a:pPr algn="ctr"/>
                      <a:r>
                        <a:rPr lang="en-US" sz="1100" b="1" dirty="0" smtClean="0">
                          <a:solidFill>
                            <a:srgbClr val="002060"/>
                          </a:solidFill>
                        </a:rPr>
                        <a:t>Beginning of higher (band) to mid</a:t>
                      </a:r>
                      <a:endParaRPr lang="en-US" sz="1100" b="1" dirty="0">
                        <a:solidFill>
                          <a:srgbClr val="002060"/>
                        </a:solidFill>
                      </a:endParaRPr>
                    </a:p>
                  </a:txBody>
                  <a:tcPr marL="97536" marR="97536" marT="48006" marB="48006" anchor="ctr">
                    <a:solidFill>
                      <a:schemeClr val="accent1">
                        <a:lumMod val="20000"/>
                        <a:lumOff val="80000"/>
                      </a:schemeClr>
                    </a:solidFill>
                  </a:tcPr>
                </a:tc>
                <a:tc>
                  <a:txBody>
                    <a:bodyPr/>
                    <a:lstStyle/>
                    <a:p>
                      <a:pPr algn="ctr"/>
                      <a:r>
                        <a:rPr lang="en-US" sz="1100" b="1" dirty="0" smtClean="0">
                          <a:solidFill>
                            <a:srgbClr val="002060"/>
                          </a:solidFill>
                        </a:rPr>
                        <a:t>End of higher</a:t>
                      </a:r>
                      <a:r>
                        <a:rPr lang="en-US" sz="1100" b="1" baseline="0" dirty="0" smtClean="0">
                          <a:solidFill>
                            <a:srgbClr val="002060"/>
                          </a:solidFill>
                        </a:rPr>
                        <a:t> (band) </a:t>
                      </a:r>
                      <a:r>
                        <a:rPr lang="en-US" sz="1100" b="1" dirty="0" smtClean="0">
                          <a:solidFill>
                            <a:srgbClr val="002060"/>
                          </a:solidFill>
                        </a:rPr>
                        <a:t>grade</a:t>
                      </a:r>
                      <a:endParaRPr lang="en-US" sz="1100" b="1" dirty="0">
                        <a:solidFill>
                          <a:srgbClr val="002060"/>
                        </a:solidFill>
                      </a:endParaRPr>
                    </a:p>
                  </a:txBody>
                  <a:tcPr marL="97536" marR="97536" marT="48006" marB="48006" anchor="ctr">
                    <a:solidFill>
                      <a:schemeClr val="accent1">
                        <a:lumMod val="40000"/>
                        <a:lumOff val="60000"/>
                      </a:schemeClr>
                    </a:solidFill>
                  </a:tcPr>
                </a:tc>
                <a:tc>
                  <a:txBody>
                    <a:bodyPr/>
                    <a:lstStyle/>
                    <a:p>
                      <a:pPr algn="ctr"/>
                      <a:r>
                        <a:rPr lang="en-US" sz="1100" b="1" dirty="0" smtClean="0">
                          <a:solidFill>
                            <a:srgbClr val="002060"/>
                          </a:solidFill>
                        </a:rPr>
                        <a:t>Not suited to band</a:t>
                      </a:r>
                      <a:endParaRPr lang="en-US" sz="1100" b="1" dirty="0">
                        <a:solidFill>
                          <a:srgbClr val="002060"/>
                        </a:solidFill>
                      </a:endParaRPr>
                    </a:p>
                  </a:txBody>
                  <a:tcPr marL="97536" marR="97536" marT="48006" marB="48006" anchor="ctr">
                    <a:solidFill>
                      <a:schemeClr val="accent6">
                        <a:lumMod val="20000"/>
                        <a:lumOff val="80000"/>
                      </a:schemeClr>
                    </a:solidFill>
                  </a:tcPr>
                </a:tc>
              </a:tr>
              <a:tr h="400050">
                <a:tc>
                  <a:txBody>
                    <a:bodyPr/>
                    <a:lstStyle/>
                    <a:p>
                      <a:r>
                        <a:rPr lang="en-US" sz="1100" dirty="0" smtClean="0">
                          <a:solidFill>
                            <a:srgbClr val="002060"/>
                          </a:solidFill>
                        </a:rPr>
                        <a:t>Purpose/Meaning</a:t>
                      </a:r>
                      <a:endParaRPr lang="en-US" sz="1100" dirty="0">
                        <a:solidFill>
                          <a:srgbClr val="002060"/>
                        </a:solidFill>
                      </a:endParaRPr>
                    </a:p>
                  </a:txBody>
                  <a:tcPr marL="97536" marR="97536" marT="48006" marB="48006"/>
                </a:tc>
                <a:tc gridSpan="5">
                  <a:txBody>
                    <a:bodyPr/>
                    <a:lstStyle/>
                    <a:p>
                      <a:endParaRPr lang="en-US" sz="2000" dirty="0">
                        <a:solidFill>
                          <a:srgbClr val="002060"/>
                        </a:solidFill>
                      </a:endParaRPr>
                    </a:p>
                  </a:txBody>
                  <a:tcPr marL="97536" marR="97536" marT="48006" marB="48006"/>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0050">
                <a:tc>
                  <a:txBody>
                    <a:bodyPr/>
                    <a:lstStyle/>
                    <a:p>
                      <a:r>
                        <a:rPr lang="en-US" sz="1100" dirty="0" smtClean="0">
                          <a:solidFill>
                            <a:srgbClr val="002060"/>
                          </a:solidFill>
                        </a:rPr>
                        <a:t>Structure</a:t>
                      </a:r>
                      <a:endParaRPr lang="en-US" sz="1100" dirty="0">
                        <a:solidFill>
                          <a:srgbClr val="002060"/>
                        </a:solidFill>
                      </a:endParaRPr>
                    </a:p>
                  </a:txBody>
                  <a:tcPr marL="97536" marR="97536" marT="48006" marB="48006"/>
                </a:tc>
                <a:tc gridSpan="5">
                  <a:txBody>
                    <a:bodyPr/>
                    <a:lstStyle/>
                    <a:p>
                      <a:endParaRPr lang="en-US" sz="2000" dirty="0">
                        <a:solidFill>
                          <a:srgbClr val="002060"/>
                        </a:solidFill>
                      </a:endParaRPr>
                    </a:p>
                  </a:txBody>
                  <a:tcPr marL="97536" marR="97536" marT="48006" marB="48006"/>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0050">
                <a:tc>
                  <a:txBody>
                    <a:bodyPr/>
                    <a:lstStyle/>
                    <a:p>
                      <a:r>
                        <a:rPr lang="en-US" sz="1100" dirty="0" smtClean="0">
                          <a:solidFill>
                            <a:srgbClr val="002060"/>
                          </a:solidFill>
                        </a:rPr>
                        <a:t>Language Clarity</a:t>
                      </a:r>
                      <a:endParaRPr lang="en-US" sz="1100" dirty="0">
                        <a:solidFill>
                          <a:srgbClr val="002060"/>
                        </a:solidFill>
                      </a:endParaRPr>
                    </a:p>
                  </a:txBody>
                  <a:tcPr marL="97536" marR="97536" marT="48006" marB="48006"/>
                </a:tc>
                <a:tc gridSpan="5">
                  <a:txBody>
                    <a:bodyPr/>
                    <a:lstStyle/>
                    <a:p>
                      <a:endParaRPr lang="en-US" sz="2000" dirty="0">
                        <a:solidFill>
                          <a:srgbClr val="002060"/>
                        </a:solidFill>
                      </a:endParaRPr>
                    </a:p>
                  </a:txBody>
                  <a:tcPr marL="97536" marR="97536" marT="48006" marB="48006"/>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0050">
                <a:tc>
                  <a:txBody>
                    <a:bodyPr/>
                    <a:lstStyle/>
                    <a:p>
                      <a:r>
                        <a:rPr lang="en-US" sz="1100" dirty="0" smtClean="0">
                          <a:solidFill>
                            <a:srgbClr val="002060"/>
                          </a:solidFill>
                        </a:rPr>
                        <a:t>Language </a:t>
                      </a:r>
                      <a:endParaRPr lang="en-US" sz="1100" dirty="0">
                        <a:solidFill>
                          <a:srgbClr val="002060"/>
                        </a:solidFill>
                      </a:endParaRPr>
                    </a:p>
                  </a:txBody>
                  <a:tcPr marL="97536" marR="97536" marT="48006" marB="48006"/>
                </a:tc>
                <a:tc gridSpan="5">
                  <a:txBody>
                    <a:bodyPr/>
                    <a:lstStyle/>
                    <a:p>
                      <a:endParaRPr lang="en-US" sz="2000" dirty="0">
                        <a:solidFill>
                          <a:srgbClr val="002060"/>
                        </a:solidFill>
                      </a:endParaRPr>
                    </a:p>
                  </a:txBody>
                  <a:tcPr marL="97536" marR="97536" marT="48006" marB="48006"/>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0050">
                <a:tc>
                  <a:txBody>
                    <a:bodyPr/>
                    <a:lstStyle/>
                    <a:p>
                      <a:r>
                        <a:rPr lang="en-US" sz="1100" dirty="0" smtClean="0">
                          <a:solidFill>
                            <a:srgbClr val="002060"/>
                          </a:solidFill>
                        </a:rPr>
                        <a:t>Overall Placement</a:t>
                      </a:r>
                      <a:endParaRPr lang="en-US" sz="1100" dirty="0">
                        <a:solidFill>
                          <a:srgbClr val="002060"/>
                        </a:solidFill>
                      </a:endParaRPr>
                    </a:p>
                  </a:txBody>
                  <a:tcPr marL="97536" marR="97536" marT="48006" marB="48006"/>
                </a:tc>
                <a:tc gridSpan="5">
                  <a:txBody>
                    <a:bodyPr/>
                    <a:lstStyle/>
                    <a:p>
                      <a:endParaRPr lang="en-US" sz="2000" dirty="0">
                        <a:solidFill>
                          <a:srgbClr val="002060"/>
                        </a:solidFill>
                      </a:endParaRPr>
                    </a:p>
                  </a:txBody>
                  <a:tcPr marL="97536" marR="97536" marT="48006" marB="48006"/>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869440" y="5953847"/>
            <a:ext cx="4876800" cy="1843866"/>
            <a:chOff x="1752600" y="5922580"/>
            <a:chExt cx="4572000" cy="1756063"/>
          </a:xfrm>
        </p:grpSpPr>
        <p:grpSp>
          <p:nvGrpSpPr>
            <p:cNvPr id="12" name="Group 11"/>
            <p:cNvGrpSpPr/>
            <p:nvPr/>
          </p:nvGrpSpPr>
          <p:grpSpPr>
            <a:xfrm>
              <a:off x="1752600" y="6019800"/>
              <a:ext cx="4572000" cy="1544543"/>
              <a:chOff x="3657600" y="4426548"/>
              <a:chExt cx="3581400" cy="1544543"/>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135408" y="8769576"/>
            <a:ext cx="5161280" cy="374605"/>
          </a:xfrm>
          <a:prstGeom prst="rect">
            <a:avLst/>
          </a:prstGeom>
        </p:spPr>
        <p:txBody>
          <a:bodyPr wrap="square" lIns="96661" tIns="48331" rIns="96661" bIns="48331">
            <a:spAutoFit/>
          </a:bodyPr>
          <a:lstStyle/>
          <a:p>
            <a:pPr algn="ctr"/>
            <a:r>
              <a:rPr lang="en-US" sz="900" b="1" dirty="0">
                <a:solidFill>
                  <a:srgbClr val="002060"/>
                </a:solidFill>
              </a:rPr>
              <a:t>To see more details about each of the qualitative measures please go to slide 6 of: </a:t>
            </a:r>
            <a:r>
              <a:rPr lang="en-US" sz="900" b="1" dirty="0">
                <a:solidFill>
                  <a:srgbClr val="002060"/>
                </a:solidFill>
                <a:hlinkClick r:id="rId2"/>
              </a:rPr>
              <a:t>http://www.corestandards.org/assets/Appendix_A.pdf</a:t>
            </a:r>
            <a:endParaRPr lang="en-US" sz="900" b="1" dirty="0">
              <a:solidFill>
                <a:srgbClr val="002060"/>
              </a:solidFill>
            </a:endParaRPr>
          </a:p>
        </p:txBody>
      </p:sp>
    </p:spTree>
    <p:extLst>
      <p:ext uri="{BB962C8B-B14F-4D97-AF65-F5344CB8AC3E}">
        <p14:creationId xmlns:p14="http://schemas.microsoft.com/office/powerpoint/2010/main" val="1801795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6</a:t>
            </a:fld>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1619031814"/>
              </p:ext>
            </p:extLst>
          </p:nvPr>
        </p:nvGraphicFramePr>
        <p:xfrm>
          <a:off x="381000" y="2865120"/>
          <a:ext cx="6472238" cy="1402080"/>
        </p:xfrm>
        <a:graphic>
          <a:graphicData uri="http://schemas.openxmlformats.org/drawingml/2006/table">
            <a:tbl>
              <a:tblPr firstRow="1" firstCol="1" bandRow="1"/>
              <a:tblGrid>
                <a:gridCol w="777875"/>
                <a:gridCol w="878762"/>
                <a:gridCol w="850039"/>
                <a:gridCol w="697260"/>
                <a:gridCol w="760580"/>
                <a:gridCol w="674068"/>
                <a:gridCol w="695788"/>
                <a:gridCol w="1137866"/>
              </a:tblGrid>
              <a:tr h="12607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2653" marR="32653"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Standard Mastery </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375505">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Recall who, what, where, when, why and how about a story read and discussed in class.</a:t>
                      </a:r>
                      <a:endParaRPr lang="en-US" sz="800" dirty="0">
                        <a:effectLst/>
                        <a:latin typeface="Calibri"/>
                        <a:ea typeface="Calibri"/>
                        <a:cs typeface="Times New Roman"/>
                      </a:endParaRPr>
                    </a:p>
                  </a:txBody>
                  <a:tcPr marL="32653" marR="32653"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Use and define Standard Academic Language: </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 who, what, where, when, why, and how; ask, answer, questions, key details</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Connect the terms who to characters; where and when to setting; what and how to sequence of events.</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Ask and answer who, what, where, when, why and how questions about key details in a text.</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Student understands that key details help tell who, what, where, when, why and how.</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Uses key details to identify who, what, where, when, why and how about a story not read in class.</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Finds information using key details to answer specific questions about a new story.</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u="sng" dirty="0">
                          <a:effectLst/>
                          <a:latin typeface="Calibri"/>
                          <a:ea typeface="Calibri"/>
                          <a:cs typeface="Helvetica"/>
                        </a:rPr>
                        <a:t>RL.2.1</a:t>
                      </a:r>
                      <a:r>
                        <a:rPr lang="en-US" sz="800" dirty="0">
                          <a:effectLst/>
                          <a:latin typeface="Calibri"/>
                          <a:ea typeface="Calibri"/>
                          <a:cs typeface="Helvetica"/>
                        </a:rPr>
                        <a:t> Ask and answer such questions as </a:t>
                      </a:r>
                      <a:r>
                        <a:rPr lang="en-US" sz="800" i="1" dirty="0">
                          <a:effectLst/>
                          <a:latin typeface="Calibri"/>
                          <a:ea typeface="Calibri"/>
                          <a:cs typeface="Helvetica"/>
                        </a:rPr>
                        <a:t>who, what, where, when, why</a:t>
                      </a:r>
                      <a:r>
                        <a:rPr lang="en-US" sz="800" dirty="0">
                          <a:effectLst/>
                          <a:latin typeface="Calibri"/>
                          <a:ea typeface="Calibri"/>
                          <a:cs typeface="Helvetica"/>
                        </a:rPr>
                        <a:t>, and </a:t>
                      </a:r>
                      <a:r>
                        <a:rPr lang="en-US" sz="800" i="1" dirty="0">
                          <a:effectLst/>
                          <a:latin typeface="Calibri"/>
                          <a:ea typeface="Calibri"/>
                          <a:cs typeface="Helvetica"/>
                        </a:rPr>
                        <a:t>how</a:t>
                      </a:r>
                      <a:r>
                        <a:rPr lang="en-US" sz="800" dirty="0">
                          <a:effectLst/>
                          <a:latin typeface="Calibri"/>
                          <a:ea typeface="Calibri"/>
                          <a:cs typeface="Helvetica"/>
                        </a:rPr>
                        <a:t> to demonstrate understanding of key details in a text</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grpSp>
        <p:nvGrpSpPr>
          <p:cNvPr id="5" name="Group 4"/>
          <p:cNvGrpSpPr/>
          <p:nvPr/>
        </p:nvGrpSpPr>
        <p:grpSpPr>
          <a:xfrm>
            <a:off x="152400" y="228600"/>
            <a:ext cx="6947893" cy="7486430"/>
            <a:chOff x="152400" y="228600"/>
            <a:chExt cx="6947893" cy="7486430"/>
          </a:xfrm>
        </p:grpSpPr>
        <p:sp>
          <p:nvSpPr>
            <p:cNvPr id="6" name="TextBox 5"/>
            <p:cNvSpPr txBox="1"/>
            <p:nvPr/>
          </p:nvSpPr>
          <p:spPr>
            <a:xfrm>
              <a:off x="352425" y="228600"/>
              <a:ext cx="6553200" cy="7140416"/>
            </a:xfrm>
            <a:prstGeom prst="rect">
              <a:avLst/>
            </a:prstGeom>
            <a:noFill/>
          </p:spPr>
          <p:txBody>
            <a:bodyPr wrap="square" rtlCol="0">
              <a:spAutoFit/>
            </a:bodyPr>
            <a:lstStyle/>
            <a:p>
              <a:pPr algn="ctr"/>
              <a:r>
                <a:rPr lang="en-US" sz="1400" b="1" u="sng" dirty="0" smtClean="0"/>
                <a:t>Pre-Assessment and Learning Progressions</a:t>
              </a:r>
            </a:p>
            <a:p>
              <a:pPr algn="ctr"/>
              <a:endParaRPr lang="en-US" sz="1400" b="1" u="sng" dirty="0" smtClean="0"/>
            </a:p>
            <a:p>
              <a:r>
                <a:rPr lang="en-US" sz="1100" dirty="0" smtClean="0"/>
                <a:t>The </a:t>
              </a:r>
              <a:r>
                <a:rPr lang="en-US" sz="1100" b="1" u="sng" dirty="0" smtClean="0"/>
                <a:t>pre-assessments</a:t>
              </a:r>
              <a:r>
                <a:rPr lang="en-US" sz="1100" dirty="0" smtClean="0"/>
                <a:t> are very unique.  </a:t>
              </a:r>
            </a:p>
            <a:p>
              <a:endParaRPr lang="en-US" sz="800" dirty="0"/>
            </a:p>
            <a:p>
              <a:r>
                <a:rPr lang="en-US" sz="1100" dirty="0" smtClean="0"/>
                <a:t>They measure progress </a:t>
              </a:r>
              <a:r>
                <a:rPr lang="en-US" sz="1100" b="1" i="1" u="sng" dirty="0" smtClean="0">
                  <a:effectLst>
                    <a:outerShdw blurRad="38100" dist="38100" dir="2700000" algn="tl">
                      <a:srgbClr val="000000">
                        <a:alpha val="43137"/>
                      </a:srgbClr>
                    </a:outerShdw>
                  </a:effectLst>
                </a:rPr>
                <a:t>toward a standard</a:t>
              </a:r>
              <a:r>
                <a:rPr lang="en-US" sz="1100" dirty="0" smtClean="0"/>
                <a:t>. </a:t>
              </a:r>
            </a:p>
            <a:p>
              <a:endParaRPr lang="en-US" sz="800" dirty="0"/>
            </a:p>
            <a:p>
              <a:r>
                <a:rPr lang="en-US" sz="1100" dirty="0" smtClean="0"/>
                <a:t>Unlike the </a:t>
              </a:r>
              <a:r>
                <a:rPr lang="en-US" sz="1100" b="1" u="sng" dirty="0" smtClean="0"/>
                <a:t>C</a:t>
              </a:r>
              <a:r>
                <a:rPr lang="en-US" sz="1100" dirty="0" smtClean="0"/>
                <a:t>ommon </a:t>
              </a:r>
              <a:r>
                <a:rPr lang="en-US" sz="1100" b="1" u="sng" dirty="0" smtClean="0"/>
                <a:t>F</a:t>
              </a:r>
              <a:r>
                <a:rPr lang="en-US" sz="1100" dirty="0" smtClean="0"/>
                <a:t>ormative </a:t>
              </a:r>
              <a:r>
                <a:rPr lang="en-US" sz="1100" b="1" u="sng" dirty="0" smtClean="0"/>
                <a:t>A</a:t>
              </a:r>
              <a:r>
                <a:rPr lang="en-US" sz="1100" dirty="0" smtClean="0"/>
                <a:t>ssessments which measure standard mastery, the pre-assessments are more like a base-line picture of a student’s strengths and gaps, measuring skills and concepts, students need “</a:t>
              </a:r>
              <a:r>
                <a:rPr lang="en-US" sz="1100" b="1" i="1" dirty="0" smtClean="0"/>
                <a:t>along the way</a:t>
              </a:r>
              <a:r>
                <a:rPr lang="en-US" sz="1100" dirty="0" smtClean="0"/>
                <a:t>,” in order to achieve standard mastery.</a:t>
              </a:r>
            </a:p>
            <a:p>
              <a:endParaRPr lang="en-US" sz="1100" dirty="0" smtClean="0"/>
            </a:p>
            <a:p>
              <a:endParaRPr lang="en-US" sz="1100" dirty="0"/>
            </a:p>
            <a:p>
              <a:endParaRPr lang="en-US" sz="1100" dirty="0" smtClean="0"/>
            </a:p>
            <a:p>
              <a:endParaRPr lang="en-US" sz="1400" dirty="0"/>
            </a:p>
            <a:p>
              <a:endParaRPr lang="en-US" sz="1400" dirty="0" smtClean="0"/>
            </a:p>
            <a:p>
              <a:endParaRPr lang="en-US" sz="1400" dirty="0" smtClean="0"/>
            </a:p>
            <a:p>
              <a:endParaRPr lang="en-US" sz="1400" dirty="0" smtClean="0"/>
            </a:p>
            <a:p>
              <a:endParaRPr lang="en-US" sz="1400" dirty="0" smtClean="0"/>
            </a:p>
            <a:p>
              <a:endParaRPr lang="en-US" sz="1400" dirty="0"/>
            </a:p>
            <a:p>
              <a:endParaRPr lang="en-US" sz="1400" dirty="0" smtClean="0"/>
            </a:p>
            <a:p>
              <a:endParaRPr lang="en-US" sz="1400" dirty="0"/>
            </a:p>
            <a:p>
              <a:endParaRPr lang="en-US" sz="1400" dirty="0" smtClean="0"/>
            </a:p>
            <a:p>
              <a:endParaRPr lang="en-US" sz="1100" dirty="0"/>
            </a:p>
            <a:p>
              <a:endParaRPr lang="en-US" sz="1100" dirty="0" smtClean="0"/>
            </a:p>
            <a:p>
              <a:r>
                <a:rPr lang="en-US" sz="1100" dirty="0" smtClean="0"/>
                <a:t>So what about a “post-assessment?”  There is not a standardized post-assessment.</a:t>
              </a:r>
            </a:p>
            <a:p>
              <a:r>
                <a:rPr lang="en-US" sz="1100" dirty="0" smtClean="0"/>
                <a:t>The true measure of how students are doing “</a:t>
              </a:r>
              <a:r>
                <a:rPr lang="en-US" sz="1100" b="1" i="1" dirty="0" smtClean="0"/>
                <a:t>along the way</a:t>
              </a:r>
              <a:r>
                <a:rPr lang="en-US" sz="1100" dirty="0" smtClean="0"/>
                <a:t>,” is assessed in the classroom during instruction and classroom formative assessment.  For this reason The CFA’s are not called  “post-assessments.”  The CFAs measure the “</a:t>
              </a:r>
              <a:r>
                <a:rPr lang="en-US" sz="1100" b="1" i="1" dirty="0" smtClean="0"/>
                <a:t>end goal</a:t>
              </a:r>
              <a:r>
                <a:rPr lang="en-US" sz="1100" dirty="0" smtClean="0"/>
                <a:t>,” or standard mastery.  However, without the pre-assessments, how will we know what our instruction should focus on throughout each quarter?</a:t>
              </a:r>
            </a:p>
            <a:p>
              <a:endParaRPr lang="en-US" sz="800" dirty="0"/>
            </a:p>
            <a:p>
              <a:r>
                <a:rPr lang="en-US" sz="1100" b="1" u="sng" dirty="0" smtClean="0"/>
                <a:t>Learning Progressions</a:t>
              </a:r>
              <a:r>
                <a:rPr lang="en-US" sz="1100" dirty="0" smtClean="0"/>
                <a:t>: are the </a:t>
              </a:r>
              <a:r>
                <a:rPr lang="en-US" sz="1100" dirty="0"/>
                <a:t>predicted set of skills needed to be able to complete the required task demand of each standard. </a:t>
              </a:r>
              <a:r>
                <a:rPr lang="en-US" sz="1100" dirty="0" smtClean="0"/>
                <a:t>The learning progressions were aligned to Hess’ </a:t>
              </a:r>
              <a:r>
                <a:rPr lang="en-US" sz="1100" b="1" i="1" dirty="0" smtClean="0"/>
                <a:t>Cognitive Rigor Matrix</a:t>
              </a:r>
              <a:r>
                <a:rPr lang="en-US" sz="1100" dirty="0" smtClean="0"/>
                <a:t>.</a:t>
              </a:r>
            </a:p>
            <a:p>
              <a:endParaRPr lang="en-US" sz="800" dirty="0"/>
            </a:p>
            <a:p>
              <a:r>
                <a:rPr lang="en-US" sz="1100" dirty="0" smtClean="0"/>
                <a:t>The pre-assessments measure student proficiency indicated on the boxes in </a:t>
              </a:r>
              <a:r>
                <a:rPr lang="en-US" sz="1100" b="1" i="1" dirty="0" smtClean="0"/>
                <a:t>purple </a:t>
              </a:r>
              <a:r>
                <a:rPr lang="en-US" sz="1100" dirty="0"/>
                <a:t>(</a:t>
              </a:r>
              <a:r>
                <a:rPr lang="en-US" sz="1100" dirty="0" smtClean="0"/>
                <a:t>adjustment points). These points are tasks that allow us to adjust instruction based on performance.  For instance, if a student has difficulty on the first “purple” adjustment point (DOK-1, Cf) the teacher will need to go back to the tasks prior to DOK-1 Cf and scaffold instruction to close the gap, continually moving forward to the end of the  learning progression.</a:t>
              </a:r>
            </a:p>
            <a:p>
              <a:endParaRPr lang="en-US" sz="800" dirty="0"/>
            </a:p>
            <a:p>
              <a:r>
                <a:rPr lang="en-US" sz="1100" dirty="0" smtClean="0"/>
                <a:t>There is a Reading Learning Progression checklist for each standard in each grade that can be used to monitor progress.  It is available at: </a:t>
              </a:r>
              <a:endParaRPr lang="en-US" sz="1100" dirty="0"/>
            </a:p>
          </p:txBody>
        </p:sp>
        <p:sp>
          <p:nvSpPr>
            <p:cNvPr id="28" name="Rectangle 27"/>
            <p:cNvSpPr/>
            <p:nvPr/>
          </p:nvSpPr>
          <p:spPr>
            <a:xfrm>
              <a:off x="1985778" y="7468809"/>
              <a:ext cx="2667000" cy="246221"/>
            </a:xfrm>
            <a:prstGeom prst="rect">
              <a:avLst/>
            </a:prstGeom>
          </p:spPr>
          <p:txBody>
            <a:bodyPr wrap="square">
              <a:spAutoFit/>
            </a:bodyPr>
            <a:lstStyle/>
            <a:p>
              <a:r>
                <a:rPr lang="en-US" sz="1000" dirty="0" smtClean="0">
                  <a:hlinkClick r:id="rId3"/>
                </a:rPr>
                <a:t>http</a:t>
              </a:r>
              <a:r>
                <a:rPr lang="en-US" sz="1000" dirty="0">
                  <a:hlinkClick r:id="rId3"/>
                </a:rPr>
                <a:t>://</a:t>
              </a:r>
              <a:r>
                <a:rPr lang="en-US" sz="1000" dirty="0" smtClean="0">
                  <a:hlinkClick r:id="rId3"/>
                </a:rPr>
                <a:t>sresource.homestead.com/Grade-2.html</a:t>
              </a:r>
              <a:endParaRPr lang="en-US" sz="1000" dirty="0" smtClean="0"/>
            </a:p>
          </p:txBody>
        </p:sp>
        <p:grpSp>
          <p:nvGrpSpPr>
            <p:cNvPr id="3" name="Group 2"/>
            <p:cNvGrpSpPr/>
            <p:nvPr/>
          </p:nvGrpSpPr>
          <p:grpSpPr>
            <a:xfrm>
              <a:off x="152400" y="1665308"/>
              <a:ext cx="6947893" cy="1326217"/>
              <a:chOff x="152400" y="1665308"/>
              <a:chExt cx="6947893" cy="1326217"/>
            </a:xfrm>
          </p:grpSpPr>
          <p:grpSp>
            <p:nvGrpSpPr>
              <p:cNvPr id="15" name="Group 14"/>
              <p:cNvGrpSpPr/>
              <p:nvPr/>
            </p:nvGrpSpPr>
            <p:grpSpPr>
              <a:xfrm>
                <a:off x="390525" y="1950720"/>
                <a:ext cx="6477000" cy="838200"/>
                <a:chOff x="381000" y="304800"/>
                <a:chExt cx="6477000" cy="838200"/>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100" dirty="0" smtClean="0">
                      <a:solidFill>
                        <a:schemeClr val="tx1"/>
                      </a:solidFill>
                    </a:rPr>
                    <a:t>Example of a </a:t>
                  </a:r>
                  <a:r>
                    <a:rPr lang="en-US" sz="1100" b="1" i="1" dirty="0" smtClean="0">
                      <a:solidFill>
                        <a:schemeClr val="tx1"/>
                      </a:solidFill>
                    </a:rPr>
                    <a:t>Learning Progression </a:t>
                  </a:r>
                  <a:r>
                    <a:rPr lang="en-US" sz="1100" dirty="0" smtClean="0">
                      <a:solidFill>
                        <a:schemeClr val="tx1"/>
                      </a:solidFill>
                    </a:rPr>
                    <a:t>for RL.2.1</a:t>
                  </a:r>
                </a:p>
                <a:p>
                  <a:pPr algn="ctr"/>
                  <a:r>
                    <a:rPr lang="en-US" sz="1100" dirty="0" smtClean="0">
                      <a:solidFill>
                        <a:schemeClr val="tx1"/>
                      </a:solidFill>
                    </a:rPr>
                    <a:t>Pre-Assessments Measure </a:t>
                  </a:r>
                  <a:r>
                    <a:rPr lang="en-US" sz="1100" b="1" i="1" dirty="0" smtClean="0">
                      <a:solidFill>
                        <a:schemeClr val="tx1"/>
                      </a:solidFill>
                    </a:rPr>
                    <a:t>Adjustment Points</a:t>
                  </a:r>
                  <a:r>
                    <a:rPr lang="en-US" sz="1100" i="1" dirty="0" smtClean="0">
                      <a:solidFill>
                        <a:schemeClr val="tx1"/>
                      </a:solidFill>
                    </a:rPr>
                    <a:t> </a:t>
                  </a:r>
                  <a:r>
                    <a:rPr lang="en-US" sz="1100" dirty="0" smtClean="0">
                      <a:solidFill>
                        <a:schemeClr val="tx1"/>
                      </a:solidFill>
                    </a:rPr>
                    <a:t>(in purple)</a:t>
                  </a:r>
                  <a:endParaRPr lang="en-US" sz="1100" dirty="0">
                    <a:solidFill>
                      <a:schemeClr val="tx1"/>
                    </a:solidFill>
                  </a:endParaRPr>
                </a:p>
              </p:txBody>
            </p:sp>
            <p:sp>
              <p:nvSpPr>
                <p:cNvPr id="17" name="Rectangle 16"/>
                <p:cNvSpPr/>
                <p:nvPr/>
              </p:nvSpPr>
              <p:spPr>
                <a:xfrm>
                  <a:off x="5943600" y="304800"/>
                  <a:ext cx="8382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smtClean="0">
                      <a:solidFill>
                        <a:schemeClr val="tx1"/>
                      </a:solidFill>
                    </a:rPr>
                    <a:t>CFA</a:t>
                  </a:r>
                </a:p>
                <a:p>
                  <a:r>
                    <a:rPr lang="en-US" sz="1000" dirty="0" smtClean="0">
                      <a:solidFill>
                        <a:schemeClr val="tx1"/>
                      </a:solidFill>
                    </a:rPr>
                    <a:t>RL.2.1 </a:t>
                  </a:r>
                  <a:r>
                    <a:rPr lang="en-US" sz="1000" b="1" dirty="0" smtClean="0">
                      <a:solidFill>
                        <a:schemeClr val="tx1"/>
                      </a:solidFill>
                    </a:rPr>
                    <a:t>grade-leve</a:t>
                  </a:r>
                  <a:r>
                    <a:rPr lang="en-US" sz="1000" dirty="0" smtClean="0">
                      <a:solidFill>
                        <a:schemeClr val="tx1"/>
                      </a:solidFill>
                    </a:rPr>
                    <a:t>l standard assessment. </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smtClean="0">
                      <a:solidFill>
                        <a:schemeClr val="tx1"/>
                      </a:solidFill>
                    </a:rPr>
                    <a:t>After the pre-assessment is given, Learning Progressions provide informal formative assessment </a:t>
                  </a:r>
                  <a:r>
                    <a:rPr lang="en-US" sz="1000" b="1" i="1" dirty="0" smtClean="0">
                      <a:solidFill>
                        <a:schemeClr val="tx1"/>
                      </a:solidFill>
                    </a:rPr>
                    <a:t>below and near grade-level  “</a:t>
                  </a:r>
                  <a:r>
                    <a:rPr lang="en-US" sz="1000" dirty="0" smtClean="0">
                      <a:solidFill>
                        <a:schemeClr val="tx1"/>
                      </a:solidFill>
                    </a:rPr>
                    <a:t>tasks” </a:t>
                  </a:r>
                  <a:r>
                    <a:rPr lang="en-US" sz="1000" b="1" i="1" dirty="0" smtClean="0">
                      <a:solidFill>
                        <a:schemeClr val="tx1"/>
                      </a:solidFill>
                    </a:rPr>
                    <a:t>throughout each quarter.</a:t>
                  </a:r>
                  <a:endParaRPr lang="en-US" sz="1000" dirty="0">
                    <a:solidFill>
                      <a:schemeClr val="tx1"/>
                    </a:solidFill>
                  </a:endParaRPr>
                </a:p>
              </p:txBody>
            </p:sp>
            <p:cxnSp>
              <p:nvCxnSpPr>
                <p:cNvPr id="18" name="Straight Arrow Connector 17"/>
                <p:cNvCxnSpPr/>
                <p:nvPr/>
              </p:nvCxnSpPr>
              <p:spPr>
                <a:xfrm>
                  <a:off x="381000" y="1143000"/>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152400" y="1926510"/>
                <a:ext cx="838200"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effectLst>
                      <a:outerShdw blurRad="38100" dist="38100" dir="2700000" algn="tl">
                        <a:srgbClr val="000000">
                          <a:alpha val="43137"/>
                        </a:srgbClr>
                      </a:outerShdw>
                    </a:effectLst>
                  </a:rPr>
                  <a:t>Beg. </a:t>
                </a:r>
                <a:r>
                  <a:rPr lang="en-US" sz="1200" b="1" dirty="0">
                    <a:solidFill>
                      <a:schemeClr val="tx1"/>
                    </a:solidFill>
                    <a:effectLst>
                      <a:outerShdw blurRad="38100" dist="38100" dir="2700000" algn="tl">
                        <a:srgbClr val="000000">
                          <a:alpha val="43137"/>
                        </a:srgbClr>
                      </a:outerShdw>
                    </a:effectLst>
                  </a:rPr>
                  <a:t>o</a:t>
                </a:r>
                <a:r>
                  <a:rPr lang="en-US" sz="1200" b="1" dirty="0" smtClean="0">
                    <a:solidFill>
                      <a:schemeClr val="tx1"/>
                    </a:solidFill>
                    <a:effectLst>
                      <a:outerShdw blurRad="38100" dist="38100" dir="2700000" algn="tl">
                        <a:srgbClr val="000000">
                          <a:alpha val="43137"/>
                        </a:srgbClr>
                      </a:outerShdw>
                    </a:effectLst>
                  </a:rPr>
                  <a:t>f QTR</a:t>
                </a:r>
                <a:endParaRPr lang="en-US" sz="1200" b="1" dirty="0">
                  <a:solidFill>
                    <a:schemeClr val="tx1"/>
                  </a:solidFill>
                  <a:effectLst>
                    <a:outerShdw blurRad="38100" dist="38100" dir="2700000" algn="tl">
                      <a:srgbClr val="000000">
                        <a:alpha val="43137"/>
                      </a:srgbClr>
                    </a:outerShdw>
                  </a:effectLst>
                </a:endParaRPr>
              </a:p>
            </p:txBody>
          </p:sp>
          <p:sp>
            <p:nvSpPr>
              <p:cNvPr id="12" name="Rounded Rectangle 11"/>
              <p:cNvSpPr/>
              <p:nvPr/>
            </p:nvSpPr>
            <p:spPr>
              <a:xfrm>
                <a:off x="3814755" y="2586315"/>
                <a:ext cx="797722"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effectLst>
                      <a:outerShdw blurRad="38100" dist="38100" dir="2700000" algn="tl">
                        <a:srgbClr val="000000">
                          <a:alpha val="43137"/>
                        </a:srgbClr>
                      </a:outerShdw>
                    </a:effectLst>
                  </a:rPr>
                  <a:t>Throughout the QTR</a:t>
                </a:r>
                <a:endParaRPr lang="en-US" sz="900" b="1" dirty="0">
                  <a:solidFill>
                    <a:schemeClr val="tx1"/>
                  </a:solidFill>
                  <a:effectLst>
                    <a:outerShdw blurRad="38100" dist="38100" dir="2700000" algn="tl">
                      <a:srgbClr val="000000">
                        <a:alpha val="43137"/>
                      </a:srgbClr>
                    </a:outerShdw>
                  </a:effectLst>
                </a:endParaRPr>
              </a:p>
            </p:txBody>
          </p:sp>
          <p:sp>
            <p:nvSpPr>
              <p:cNvPr id="13" name="Rounded Rectangle 12"/>
              <p:cNvSpPr/>
              <p:nvPr/>
            </p:nvSpPr>
            <p:spPr>
              <a:xfrm>
                <a:off x="6482357" y="1665308"/>
                <a:ext cx="617936"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E</a:t>
                </a:r>
                <a:r>
                  <a:rPr lang="en-US" sz="900" b="1" dirty="0" smtClean="0">
                    <a:solidFill>
                      <a:schemeClr val="tx1"/>
                    </a:solidFill>
                    <a:effectLst>
                      <a:outerShdw blurRad="38100" dist="38100" dir="2700000" algn="tl">
                        <a:srgbClr val="000000">
                          <a:alpha val="43137"/>
                        </a:srgbClr>
                      </a:outerShdw>
                    </a:effectLst>
                  </a:rPr>
                  <a:t>ND of  QTR</a:t>
                </a:r>
                <a:endParaRPr lang="en-US" sz="900" b="1" dirty="0">
                  <a:solidFill>
                    <a:schemeClr val="tx1"/>
                  </a:solidFill>
                  <a:effectLst>
                    <a:outerShdw blurRad="38100" dist="38100" dir="2700000" algn="tl">
                      <a:srgbClr val="000000">
                        <a:alpha val="43137"/>
                      </a:srgbClr>
                    </a:outerShdw>
                  </a:effectLst>
                </a:endParaRPr>
              </a:p>
            </p:txBody>
          </p:sp>
        </p:grpSp>
      </p:grpSp>
    </p:spTree>
    <p:extLst>
      <p:ext uri="{BB962C8B-B14F-4D97-AF65-F5344CB8AC3E}">
        <p14:creationId xmlns:p14="http://schemas.microsoft.com/office/powerpoint/2010/main" val="3903038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 y="574685"/>
            <a:ext cx="6553200" cy="954107"/>
          </a:xfrm>
          <a:prstGeom prst="rect">
            <a:avLst/>
          </a:prstGeom>
          <a:noFill/>
        </p:spPr>
        <p:txBody>
          <a:bodyPr wrap="square" rtlCol="0">
            <a:spAutoFit/>
          </a:bodyPr>
          <a:lstStyle/>
          <a:p>
            <a:r>
              <a:rPr lang="en-US" sz="1400" b="1" dirty="0" smtClean="0"/>
              <a:t>Quarter One:  </a:t>
            </a:r>
            <a:r>
              <a:rPr lang="en-US" sz="1400" dirty="0" smtClean="0"/>
              <a:t>Reading Literature Learning Progressions  </a:t>
            </a:r>
          </a:p>
          <a:p>
            <a:r>
              <a:rPr lang="en-US" sz="1400" dirty="0" smtClean="0"/>
              <a:t>The indicated boxes highlighted </a:t>
            </a:r>
            <a:r>
              <a:rPr lang="en-US" sz="1400" b="1" i="1" dirty="0" smtClean="0"/>
              <a:t>before the standard</a:t>
            </a:r>
            <a:r>
              <a:rPr lang="en-US" sz="1400" dirty="0" smtClean="0"/>
              <a:t>, are assessed on this pre-assessment. The standard itself is assessed on the Common Formative Assessment (CFA) at the end of each quarter.</a:t>
            </a:r>
            <a:endParaRPr lang="en-US" sz="1400"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315073201"/>
              </p:ext>
            </p:extLst>
          </p:nvPr>
        </p:nvGraphicFramePr>
        <p:xfrm>
          <a:off x="318771" y="1752600"/>
          <a:ext cx="6767829" cy="1682496"/>
        </p:xfrm>
        <a:graphic>
          <a:graphicData uri="http://schemas.openxmlformats.org/drawingml/2006/table">
            <a:tbl>
              <a:tblPr firstRow="1" firstCol="1" bandRow="1"/>
              <a:tblGrid>
                <a:gridCol w="1020667"/>
                <a:gridCol w="1053592"/>
                <a:gridCol w="1020667"/>
                <a:gridCol w="1020667"/>
                <a:gridCol w="757269"/>
                <a:gridCol w="904367"/>
                <a:gridCol w="990600"/>
              </a:tblGrid>
              <a:tr h="133131">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053" marR="33053"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053" marR="330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3053" marR="330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Cf</a:t>
                      </a:r>
                      <a:endParaRPr lang="en-US" sz="800" dirty="0">
                        <a:effectLst/>
                        <a:latin typeface="Calibri"/>
                        <a:ea typeface="Calibri"/>
                        <a:cs typeface="Times New Roman"/>
                      </a:endParaRPr>
                    </a:p>
                  </a:txBody>
                  <a:tcPr marL="33053" marR="330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Ch</a:t>
                      </a:r>
                      <a:endParaRPr lang="en-US" sz="800" dirty="0">
                        <a:effectLst/>
                        <a:latin typeface="Calibri"/>
                        <a:ea typeface="Calibri"/>
                        <a:cs typeface="Times New Roman"/>
                      </a:endParaRPr>
                    </a:p>
                  </a:txBody>
                  <a:tcPr marL="33053" marR="330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3053" marR="330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053" marR="33053"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506817">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Recall details from a literary text read and discussed in class (rote memory).</a:t>
                      </a:r>
                      <a:endParaRPr lang="en-US" sz="800">
                        <a:effectLst/>
                        <a:latin typeface="Calibri"/>
                        <a:ea typeface="Calibri"/>
                        <a:cs typeface="Times New Roman"/>
                      </a:endParaRPr>
                    </a:p>
                  </a:txBody>
                  <a:tcPr marL="33053" marR="33053"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Define -  understand the </a:t>
                      </a:r>
                      <a:r>
                        <a:rPr lang="en-US" sz="800" u="sng" dirty="0">
                          <a:solidFill>
                            <a:srgbClr val="000000"/>
                          </a:solidFill>
                          <a:effectLst/>
                          <a:latin typeface="Calibri"/>
                          <a:ea typeface="Times New Roman"/>
                          <a:cs typeface="Times New Roman"/>
                        </a:rPr>
                        <a:t>Standard Academic Language:</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Key details, ask, answer, questions, text and tell.</a:t>
                      </a:r>
                      <a:endParaRPr lang="en-US" sz="800" dirty="0">
                        <a:effectLst/>
                        <a:latin typeface="Calibri"/>
                        <a:ea typeface="Calibri"/>
                        <a:cs typeface="Times New Roman"/>
                      </a:endParaRPr>
                    </a:p>
                  </a:txBody>
                  <a:tcPr marL="33053" marR="330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Identifies statements that ask questions and those that do not.  Identifies an answer or response statement</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NOT ASSESSED</a:t>
                      </a:r>
                      <a:endParaRPr lang="en-US" sz="800" dirty="0">
                        <a:effectLst/>
                        <a:latin typeface="Calibri"/>
                        <a:ea typeface="Calibri"/>
                        <a:cs typeface="Times New Roman"/>
                      </a:endParaRPr>
                    </a:p>
                  </a:txBody>
                  <a:tcPr marL="33053" marR="330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Ask and answer </a:t>
                      </a:r>
                      <a:r>
                        <a:rPr lang="en-US" sz="800" b="1" u="sng" dirty="0">
                          <a:solidFill>
                            <a:srgbClr val="000000"/>
                          </a:solidFill>
                          <a:effectLst/>
                          <a:latin typeface="Calibri"/>
                          <a:ea typeface="Times New Roman"/>
                          <a:cs typeface="Times New Roman"/>
                        </a:rPr>
                        <a:t>who</a:t>
                      </a:r>
                      <a:r>
                        <a:rPr lang="en-US" sz="800" b="1" dirty="0">
                          <a:solidFill>
                            <a:srgbClr val="000000"/>
                          </a:solidFill>
                          <a:effectLst/>
                          <a:latin typeface="Calibri"/>
                          <a:ea typeface="Times New Roman"/>
                          <a:cs typeface="Times New Roman"/>
                        </a:rPr>
                        <a:t>, </a:t>
                      </a:r>
                      <a:r>
                        <a:rPr lang="en-US" sz="800" b="1" u="sng" dirty="0">
                          <a:solidFill>
                            <a:srgbClr val="000000"/>
                          </a:solidFill>
                          <a:effectLst/>
                          <a:latin typeface="Calibri"/>
                          <a:ea typeface="Times New Roman"/>
                          <a:cs typeface="Times New Roman"/>
                        </a:rPr>
                        <a:t>what</a:t>
                      </a:r>
                      <a:r>
                        <a:rPr lang="en-US" sz="800" b="1" dirty="0">
                          <a:solidFill>
                            <a:srgbClr val="000000"/>
                          </a:solidFill>
                          <a:effectLst/>
                          <a:latin typeface="Calibri"/>
                          <a:ea typeface="Times New Roman"/>
                          <a:cs typeface="Times New Roman"/>
                        </a:rPr>
                        <a:t>, </a:t>
                      </a:r>
                      <a:r>
                        <a:rPr lang="en-US" sz="800" b="1" u="sng" dirty="0">
                          <a:solidFill>
                            <a:srgbClr val="000000"/>
                          </a:solidFill>
                          <a:effectLst/>
                          <a:latin typeface="Calibri"/>
                          <a:ea typeface="Times New Roman"/>
                          <a:cs typeface="Times New Roman"/>
                        </a:rPr>
                        <a:t>when</a:t>
                      </a:r>
                      <a:r>
                        <a:rPr lang="en-US" sz="800" b="1" dirty="0">
                          <a:solidFill>
                            <a:srgbClr val="000000"/>
                          </a:solidFill>
                          <a:effectLst/>
                          <a:latin typeface="Calibri"/>
                          <a:ea typeface="Times New Roman"/>
                          <a:cs typeface="Times New Roman"/>
                        </a:rPr>
                        <a:t> and </a:t>
                      </a:r>
                      <a:r>
                        <a:rPr lang="en-US" sz="800" b="1" u="sng" dirty="0">
                          <a:solidFill>
                            <a:srgbClr val="000000"/>
                          </a:solidFill>
                          <a:effectLst/>
                          <a:latin typeface="Calibri"/>
                          <a:ea typeface="Times New Roman"/>
                          <a:cs typeface="Times New Roman"/>
                        </a:rPr>
                        <a:t>where</a:t>
                      </a:r>
                      <a:r>
                        <a:rPr lang="en-US" sz="800" b="1" dirty="0">
                          <a:solidFill>
                            <a:srgbClr val="000000"/>
                          </a:solidFill>
                          <a:effectLst/>
                          <a:latin typeface="Calibri"/>
                          <a:ea typeface="Times New Roman"/>
                          <a:cs typeface="Times New Roman"/>
                        </a:rPr>
                        <a:t> questions about specific key details in a text read in class (questions </a:t>
                      </a:r>
                      <a:r>
                        <a:rPr lang="en-US" sz="800" b="1" u="sng" dirty="0">
                          <a:solidFill>
                            <a:srgbClr val="000000"/>
                          </a:solidFill>
                          <a:effectLst/>
                          <a:latin typeface="Calibri"/>
                          <a:ea typeface="Times New Roman"/>
                          <a:cs typeface="Times New Roman"/>
                        </a:rPr>
                        <a:t>should not be</a:t>
                      </a:r>
                      <a:r>
                        <a:rPr lang="en-US" sz="800" b="1" dirty="0">
                          <a:solidFill>
                            <a:srgbClr val="000000"/>
                          </a:solidFill>
                          <a:effectLst/>
                          <a:latin typeface="Calibri"/>
                          <a:ea typeface="Times New Roman"/>
                          <a:cs typeface="Times New Roman"/>
                        </a:rPr>
                        <a:t> previously discussed</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3053" marR="330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Concept Development</a:t>
                      </a:r>
                      <a:endParaRPr lang="en-US" sz="800">
                        <a:effectLst/>
                        <a:latin typeface="Calibri"/>
                        <a:ea typeface="Calibri"/>
                        <a:cs typeface="Times New Roman"/>
                      </a:endParaRPr>
                    </a:p>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Understands that key details are </a:t>
                      </a:r>
                      <a:r>
                        <a:rPr lang="en-US" sz="800" u="sng">
                          <a:solidFill>
                            <a:srgbClr val="000000"/>
                          </a:solidFill>
                          <a:effectLst/>
                          <a:latin typeface="Calibri"/>
                          <a:ea typeface="Times New Roman"/>
                          <a:cs typeface="Times New Roman"/>
                        </a:rPr>
                        <a:t>most relevant</a:t>
                      </a:r>
                      <a:r>
                        <a:rPr lang="en-US" sz="800">
                          <a:solidFill>
                            <a:srgbClr val="000000"/>
                          </a:solidFill>
                          <a:effectLst/>
                          <a:latin typeface="Calibri"/>
                          <a:ea typeface="Times New Roman"/>
                          <a:cs typeface="Times New Roman"/>
                        </a:rPr>
                        <a:t> to specific questions. </a:t>
                      </a:r>
                      <a:endParaRPr lang="en-US" sz="800">
                        <a:effectLst/>
                        <a:latin typeface="Calibri"/>
                        <a:ea typeface="Calibri"/>
                        <a:cs typeface="Times New Roman"/>
                      </a:endParaRPr>
                    </a:p>
                  </a:txBody>
                  <a:tcPr marL="33053" marR="330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effectLst/>
                          <a:latin typeface="Calibri"/>
                          <a:ea typeface="Calibri"/>
                          <a:cs typeface="Helvetica"/>
                        </a:rPr>
                        <a:t>Locates key details in a text in order to ask and answer </a:t>
                      </a:r>
                      <a:r>
                        <a:rPr lang="en-US" sz="800" b="1" u="sng" dirty="0">
                          <a:effectLst/>
                          <a:latin typeface="Calibri"/>
                          <a:ea typeface="Calibri"/>
                          <a:cs typeface="Helvetica"/>
                        </a:rPr>
                        <a:t>why</a:t>
                      </a:r>
                      <a:r>
                        <a:rPr lang="en-US" sz="800" b="1" dirty="0">
                          <a:effectLst/>
                          <a:latin typeface="Calibri"/>
                          <a:ea typeface="Calibri"/>
                          <a:cs typeface="Helvetica"/>
                        </a:rPr>
                        <a:t> and </a:t>
                      </a:r>
                      <a:r>
                        <a:rPr lang="en-US" sz="800" b="1" u="sng" dirty="0">
                          <a:effectLst/>
                          <a:latin typeface="Calibri"/>
                          <a:ea typeface="Calibri"/>
                          <a:cs typeface="Helvetica"/>
                        </a:rPr>
                        <a:t>how</a:t>
                      </a:r>
                      <a:r>
                        <a:rPr lang="en-US" sz="800" b="1" dirty="0">
                          <a:effectLst/>
                          <a:latin typeface="Calibri"/>
                          <a:ea typeface="Calibri"/>
                          <a:cs typeface="Helvetica"/>
                        </a:rPr>
                        <a:t> questions about a text (read but not previously discussed</a:t>
                      </a:r>
                      <a:r>
                        <a:rPr lang="en-US" sz="800" b="1" dirty="0" smtClean="0">
                          <a:effectLst/>
                          <a:latin typeface="Calibri"/>
                          <a:ea typeface="Calibri"/>
                          <a:cs typeface="Helvetica"/>
                        </a:rPr>
                        <a:t>).</a:t>
                      </a:r>
                    </a:p>
                    <a:p>
                      <a:pPr marL="0" marR="0" algn="l">
                        <a:lnSpc>
                          <a:spcPct val="115000"/>
                        </a:lnSpc>
                        <a:spcBef>
                          <a:spcPts val="0"/>
                        </a:spcBef>
                        <a:spcAft>
                          <a:spcPts val="0"/>
                        </a:spcAft>
                      </a:pPr>
                      <a:r>
                        <a:rPr lang="en-US" sz="800" b="1" dirty="0" smtClean="0">
                          <a:effectLst/>
                          <a:latin typeface="Calibri"/>
                          <a:ea typeface="Calibri"/>
                          <a:cs typeface="Helvetica"/>
                        </a:rPr>
                        <a:t>SELECTED RESPONSE</a:t>
                      </a:r>
                    </a:p>
                    <a:p>
                      <a:pPr marL="0" marR="0" algn="l">
                        <a:lnSpc>
                          <a:spcPct val="115000"/>
                        </a:lnSpc>
                        <a:spcBef>
                          <a:spcPts val="0"/>
                        </a:spcBef>
                        <a:spcAft>
                          <a:spcPts val="0"/>
                        </a:spcAft>
                      </a:pPr>
                      <a:endParaRPr lang="en-US" sz="800" dirty="0">
                        <a:effectLst/>
                        <a:latin typeface="Calibri"/>
                        <a:ea typeface="Calibri"/>
                        <a:cs typeface="Times New Roman"/>
                      </a:endParaRPr>
                    </a:p>
                  </a:txBody>
                  <a:tcPr marL="33053" marR="330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u="sng" dirty="0">
                          <a:effectLst/>
                          <a:latin typeface="Calibri"/>
                          <a:ea typeface="Calibri"/>
                          <a:cs typeface="Helvetica"/>
                        </a:rPr>
                        <a:t>RL.1.1</a:t>
                      </a:r>
                      <a:r>
                        <a:rPr lang="en-US" sz="800" dirty="0">
                          <a:effectLst/>
                          <a:latin typeface="Calibri"/>
                          <a:ea typeface="Calibri"/>
                          <a:cs typeface="Helvetica"/>
                        </a:rPr>
                        <a:t> Ask and answer questions about key details in a text.</a:t>
                      </a:r>
                      <a:endParaRPr lang="en-US" sz="800" dirty="0">
                        <a:effectLst/>
                        <a:latin typeface="Calibri"/>
                        <a:ea typeface="Calibri"/>
                        <a:cs typeface="Times New Roman"/>
                      </a:endParaRPr>
                    </a:p>
                  </a:txBody>
                  <a:tcPr marL="33053" marR="33053"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16515875"/>
              </p:ext>
            </p:extLst>
          </p:nvPr>
        </p:nvGraphicFramePr>
        <p:xfrm>
          <a:off x="304800" y="3505200"/>
          <a:ext cx="6781800" cy="1682496"/>
        </p:xfrm>
        <a:graphic>
          <a:graphicData uri="http://schemas.openxmlformats.org/drawingml/2006/table">
            <a:tbl>
              <a:tblPr firstRow="1" firstCol="1" bandRow="1"/>
              <a:tblGrid>
                <a:gridCol w="699850"/>
                <a:gridCol w="858907"/>
                <a:gridCol w="727243"/>
                <a:gridCol w="914400"/>
                <a:gridCol w="838200"/>
                <a:gridCol w="838200"/>
                <a:gridCol w="914400"/>
                <a:gridCol w="990600"/>
              </a:tblGrid>
              <a:tr h="129801">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2227" marR="32227"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2227" marR="3222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Cd</a:t>
                      </a:r>
                      <a:endParaRPr lang="en-US" sz="800">
                        <a:effectLst/>
                        <a:latin typeface="Calibri"/>
                        <a:ea typeface="Calibri"/>
                        <a:cs typeface="Times New Roman"/>
                      </a:endParaRPr>
                    </a:p>
                  </a:txBody>
                  <a:tcPr marL="32227" marR="3222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Cf</a:t>
                      </a:r>
                      <a:endParaRPr lang="en-US" sz="800" dirty="0">
                        <a:effectLst/>
                        <a:latin typeface="Calibri"/>
                        <a:ea typeface="Calibri"/>
                        <a:cs typeface="Times New Roman"/>
                      </a:endParaRPr>
                    </a:p>
                  </a:txBody>
                  <a:tcPr marL="32227" marR="3222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Ch</a:t>
                      </a:r>
                      <a:endParaRPr lang="en-US" sz="800">
                        <a:effectLst/>
                        <a:latin typeface="Calibri"/>
                        <a:ea typeface="Calibri"/>
                        <a:cs typeface="Times New Roman"/>
                      </a:endParaRPr>
                    </a:p>
                  </a:txBody>
                  <a:tcPr marL="32227" marR="3222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Ci</a:t>
                      </a:r>
                      <a:endParaRPr lang="en-US" sz="800" dirty="0">
                        <a:effectLst/>
                        <a:latin typeface="Calibri"/>
                        <a:ea typeface="Calibri"/>
                        <a:cs typeface="Times New Roman"/>
                      </a:endParaRPr>
                    </a:p>
                  </a:txBody>
                  <a:tcPr marL="32227" marR="3222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Ck</a:t>
                      </a:r>
                      <a:endParaRPr lang="en-US" sz="800" dirty="0">
                        <a:effectLst/>
                        <a:latin typeface="Calibri"/>
                        <a:ea typeface="Calibri"/>
                        <a:cs typeface="Times New Roman"/>
                      </a:endParaRPr>
                    </a:p>
                  </a:txBody>
                  <a:tcPr marL="32227" marR="3222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2 Cl</a:t>
                      </a:r>
                      <a:endParaRPr lang="en-US" sz="800" dirty="0">
                        <a:effectLst/>
                        <a:latin typeface="Calibri"/>
                        <a:ea typeface="Calibri"/>
                        <a:cs typeface="Times New Roman"/>
                      </a:endParaRPr>
                    </a:p>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2227" marR="32227"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370605">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Retells key details discussed and read in class about the central message or lesson (rote memory) of a literary text.</a:t>
                      </a:r>
                      <a:endParaRPr lang="en-US" sz="800">
                        <a:effectLst/>
                        <a:latin typeface="Calibri"/>
                        <a:ea typeface="Calibri"/>
                        <a:cs typeface="Times New Roman"/>
                      </a:endParaRPr>
                    </a:p>
                  </a:txBody>
                  <a:tcPr marL="32227" marR="32227"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Define -  understands </a:t>
                      </a:r>
                      <a:endParaRPr lang="en-US" sz="800">
                        <a:effectLst/>
                        <a:latin typeface="Calibri"/>
                        <a:ea typeface="Calibri"/>
                        <a:cs typeface="Times New Roman"/>
                      </a:endParaRPr>
                    </a:p>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the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retell, key details, demonstrate, understand, central message, and lesson.</a:t>
                      </a:r>
                      <a:endParaRPr lang="en-US" sz="800">
                        <a:effectLst/>
                        <a:latin typeface="Calibri"/>
                        <a:ea typeface="Calibri"/>
                        <a:cs typeface="Times New Roman"/>
                      </a:endParaRPr>
                    </a:p>
                  </a:txBody>
                  <a:tcPr marL="32227" marR="3222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Identifies first, middle and ending of a literary story using the sequence terms correctly.</a:t>
                      </a:r>
                      <a:endParaRPr lang="en-US" sz="800">
                        <a:effectLst/>
                        <a:latin typeface="Calibri"/>
                        <a:ea typeface="Calibri"/>
                        <a:cs typeface="Times New Roman"/>
                      </a:endParaRPr>
                    </a:p>
                  </a:txBody>
                  <a:tcPr marL="32227" marR="3222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Uses key details from a literary text to answer questions about a central message or lesson</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2227" marR="3222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Concept Development</a:t>
                      </a:r>
                      <a:endParaRPr lang="en-US" sz="800">
                        <a:effectLst/>
                        <a:latin typeface="Calibri"/>
                        <a:ea typeface="Calibri"/>
                        <a:cs typeface="Times New Roman"/>
                      </a:endParaRPr>
                    </a:p>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Understands that key details support (tell about) the central message or lesson.</a:t>
                      </a:r>
                      <a:endParaRPr lang="en-US" sz="800">
                        <a:effectLst/>
                        <a:latin typeface="Calibri"/>
                        <a:ea typeface="Calibri"/>
                        <a:cs typeface="Times New Roman"/>
                      </a:endParaRPr>
                    </a:p>
                  </a:txBody>
                  <a:tcPr marL="32227" marR="3222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Summarizes a literary text using key details (a text read in class but not summarized in class).  </a:t>
                      </a:r>
                      <a:endParaRPr lang="en-US" sz="800" b="1" dirty="0" smtClean="0">
                        <a:solidFill>
                          <a:srgbClr val="000000"/>
                        </a:solidFill>
                        <a:effectLst/>
                        <a:latin typeface="Calibri"/>
                        <a:ea typeface="Times New Roman"/>
                        <a:cs typeface="Times New Roman"/>
                      </a:endParaRP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2227" marR="3222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Identify the central message or lesson of a text using key details as support or evidence (read but not discussed</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CONSTRUCTED RESPONSE</a:t>
                      </a:r>
                      <a:endParaRPr lang="en-US" sz="800" dirty="0">
                        <a:effectLst/>
                        <a:latin typeface="Calibri"/>
                        <a:ea typeface="Calibri"/>
                        <a:cs typeface="Times New Roman"/>
                      </a:endParaRPr>
                    </a:p>
                  </a:txBody>
                  <a:tcPr marL="32227" marR="3222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endParaRPr lang="en-US" sz="800" b="1" u="sng" dirty="0" smtClean="0">
                        <a:effectLst/>
                        <a:latin typeface="Calibri"/>
                        <a:ea typeface="Calibri"/>
                        <a:cs typeface="Helvetica"/>
                      </a:endParaRPr>
                    </a:p>
                    <a:p>
                      <a:pPr marL="0" marR="0" algn="l">
                        <a:lnSpc>
                          <a:spcPct val="115000"/>
                        </a:lnSpc>
                        <a:spcBef>
                          <a:spcPts val="0"/>
                        </a:spcBef>
                        <a:spcAft>
                          <a:spcPts val="0"/>
                        </a:spcAft>
                      </a:pPr>
                      <a:r>
                        <a:rPr lang="en-US" sz="800" b="1" u="sng" dirty="0" smtClean="0">
                          <a:effectLst/>
                          <a:latin typeface="Calibri"/>
                          <a:ea typeface="Calibri"/>
                          <a:cs typeface="Helvetica"/>
                        </a:rPr>
                        <a:t>RL1.2</a:t>
                      </a:r>
                      <a:r>
                        <a:rPr lang="en-US" sz="800" dirty="0" smtClean="0">
                          <a:effectLst/>
                          <a:latin typeface="Calibri"/>
                          <a:ea typeface="Calibri"/>
                          <a:cs typeface="Helvetica"/>
                        </a:rPr>
                        <a:t> </a:t>
                      </a:r>
                      <a:r>
                        <a:rPr lang="en-US" sz="800" dirty="0">
                          <a:effectLst/>
                          <a:latin typeface="Calibri"/>
                          <a:ea typeface="Calibri"/>
                          <a:cs typeface="Helvetica"/>
                        </a:rPr>
                        <a:t>Retell stories, including key details, and demonstrate understanding of their central message or lesson.</a:t>
                      </a:r>
                      <a:endParaRPr lang="en-US" sz="800" dirty="0">
                        <a:effectLst/>
                        <a:latin typeface="Calibri"/>
                        <a:ea typeface="Calibri"/>
                        <a:cs typeface="Times New Roman"/>
                      </a:endParaRPr>
                    </a:p>
                  </a:txBody>
                  <a:tcPr marL="32227" marR="32227"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9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95682195"/>
              </p:ext>
            </p:extLst>
          </p:nvPr>
        </p:nvGraphicFramePr>
        <p:xfrm>
          <a:off x="304800" y="5334000"/>
          <a:ext cx="6781800" cy="1261872"/>
        </p:xfrm>
        <a:graphic>
          <a:graphicData uri="http://schemas.openxmlformats.org/drawingml/2006/table">
            <a:tbl>
              <a:tblPr firstRow="1" firstCol="1" bandRow="1"/>
              <a:tblGrid>
                <a:gridCol w="867286"/>
                <a:gridCol w="1027895"/>
                <a:gridCol w="995773"/>
                <a:gridCol w="1071446"/>
                <a:gridCol w="823735"/>
                <a:gridCol w="770921"/>
                <a:gridCol w="1224744"/>
              </a:tblGrid>
              <a:tr h="130297">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2350" marR="32350"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2350" marR="3235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2350" marR="3235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Cf</a:t>
                      </a:r>
                      <a:endParaRPr lang="en-US" sz="800" dirty="0">
                        <a:effectLst/>
                        <a:latin typeface="Calibri"/>
                        <a:ea typeface="Calibri"/>
                        <a:cs typeface="Times New Roman"/>
                      </a:endParaRPr>
                    </a:p>
                  </a:txBody>
                  <a:tcPr marL="32350" marR="3235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Ch</a:t>
                      </a:r>
                      <a:endParaRPr lang="en-US" sz="800">
                        <a:effectLst/>
                        <a:latin typeface="Calibri"/>
                        <a:ea typeface="Calibri"/>
                        <a:cs typeface="Times New Roman"/>
                      </a:endParaRPr>
                    </a:p>
                  </a:txBody>
                  <a:tcPr marL="32350" marR="3235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Ck</a:t>
                      </a:r>
                      <a:endParaRPr lang="en-US" sz="800" dirty="0">
                        <a:effectLst/>
                        <a:latin typeface="Calibri"/>
                        <a:ea typeface="Calibri"/>
                        <a:cs typeface="Times New Roman"/>
                      </a:endParaRPr>
                    </a:p>
                  </a:txBody>
                  <a:tcPr marL="32350" marR="3235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2 Cl</a:t>
                      </a:r>
                      <a:endParaRPr lang="en-US" sz="800" dirty="0">
                        <a:effectLst/>
                        <a:latin typeface="Calibri"/>
                        <a:ea typeface="Calibri"/>
                        <a:cs typeface="Times New Roman"/>
                      </a:endParaRPr>
                    </a:p>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2350" marR="32350"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297617">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Recall the characters, setting, and major events in a story (read and discussed in class).</a:t>
                      </a:r>
                      <a:endParaRPr lang="en-US" sz="800">
                        <a:effectLst/>
                        <a:latin typeface="Calibri"/>
                        <a:ea typeface="Calibri"/>
                        <a:cs typeface="Times New Roman"/>
                      </a:endParaRPr>
                    </a:p>
                  </a:txBody>
                  <a:tcPr marL="32350" marR="32350"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Define - understand the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characters, setting, major (key), events, (key) details, describe.</a:t>
                      </a:r>
                      <a:endParaRPr lang="en-US" sz="800">
                        <a:effectLst/>
                        <a:latin typeface="Calibri"/>
                        <a:ea typeface="Calibri"/>
                        <a:cs typeface="Times New Roman"/>
                      </a:endParaRPr>
                    </a:p>
                  </a:txBody>
                  <a:tcPr marL="32350" marR="3235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Identifies characters, setting or events in a text to demonstrate an understanding of the accurate use of academic language</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2350" marR="3235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4572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Answers questions about who the (characters), what (majors events/plot), where and when (setting) in the story</a:t>
                      </a:r>
                      <a:r>
                        <a:rPr lang="en-US" sz="800" b="1" dirty="0" smtClean="0">
                          <a:solidFill>
                            <a:srgbClr val="000000"/>
                          </a:solidFill>
                          <a:effectLst/>
                          <a:latin typeface="Calibri"/>
                          <a:ea typeface="Times New Roman"/>
                          <a:cs typeface="Times New Roman"/>
                        </a:rPr>
                        <a:t>.</a:t>
                      </a:r>
                    </a:p>
                    <a:p>
                      <a:pPr marL="4572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2350" marR="3235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Show the relationships between key details and characters, setting or major events.</a:t>
                      </a:r>
                      <a:endParaRPr lang="en-US" sz="800">
                        <a:effectLst/>
                        <a:latin typeface="Calibri"/>
                        <a:ea typeface="Calibri"/>
                        <a:cs typeface="Times New Roman"/>
                      </a:endParaRPr>
                    </a:p>
                  </a:txBody>
                  <a:tcPr marL="32350" marR="3235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Identify major events from the story using key </a:t>
                      </a:r>
                      <a:r>
                        <a:rPr lang="en-US" sz="800" b="1" dirty="0" smtClean="0">
                          <a:solidFill>
                            <a:srgbClr val="000000"/>
                          </a:solidFill>
                          <a:effectLst/>
                          <a:latin typeface="Calibri"/>
                          <a:ea typeface="Times New Roman"/>
                          <a:cs typeface="Times New Roman"/>
                        </a:rPr>
                        <a:t>details</a:t>
                      </a: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CONSTRUCTED RESPONSE</a:t>
                      </a:r>
                      <a:endParaRPr lang="en-US" sz="800" dirty="0">
                        <a:effectLst/>
                        <a:latin typeface="Calibri"/>
                        <a:ea typeface="Calibri"/>
                        <a:cs typeface="Times New Roman"/>
                      </a:endParaRPr>
                    </a:p>
                  </a:txBody>
                  <a:tcPr marL="32350" marR="3235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u="sng" dirty="0">
                          <a:effectLst/>
                          <a:latin typeface="Calibri"/>
                          <a:ea typeface="Calibri"/>
                          <a:cs typeface="Calibri"/>
                        </a:rPr>
                        <a:t>RL.1.3</a:t>
                      </a:r>
                      <a:r>
                        <a:rPr lang="en-US" sz="800" dirty="0">
                          <a:effectLst/>
                          <a:latin typeface="Calibri"/>
                          <a:ea typeface="Calibri"/>
                          <a:cs typeface="Calibri"/>
                        </a:rPr>
                        <a:t> Describe characters, settings, and major events in a story, using key details.</a:t>
                      </a:r>
                      <a:endParaRPr lang="en-US" sz="800" dirty="0">
                        <a:effectLst/>
                        <a:latin typeface="Calibri"/>
                        <a:ea typeface="Calibri"/>
                        <a:cs typeface="Times New Roman"/>
                      </a:endParaRPr>
                    </a:p>
                  </a:txBody>
                  <a:tcPr marL="32350" marR="32350"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75576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3406254051"/>
              </p:ext>
            </p:extLst>
          </p:nvPr>
        </p:nvGraphicFramePr>
        <p:xfrm>
          <a:off x="457200" y="1752600"/>
          <a:ext cx="6172200" cy="1471734"/>
        </p:xfrm>
        <a:graphic>
          <a:graphicData uri="http://schemas.openxmlformats.org/drawingml/2006/table">
            <a:tbl>
              <a:tblPr/>
              <a:tblGrid>
                <a:gridCol w="734516"/>
                <a:gridCol w="1018084"/>
                <a:gridCol w="990600"/>
                <a:gridCol w="634985"/>
                <a:gridCol w="355615"/>
                <a:gridCol w="720258"/>
                <a:gridCol w="755982"/>
                <a:gridCol w="962160"/>
              </a:tblGrid>
              <a:tr h="104931">
                <a:tc gridSpan="4">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Path to DOK - 1</a:t>
                      </a:r>
                      <a:endParaRPr lang="en-US" sz="800" dirty="0">
                        <a:latin typeface="Calibri"/>
                        <a:ea typeface="Calibri"/>
                        <a:cs typeface="Times New Roman"/>
                      </a:endParaRPr>
                    </a:p>
                  </a:txBody>
                  <a:tcPr marL="15740" marR="15740"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8DB3E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Path to DOK - 2</a:t>
                      </a:r>
                      <a:endParaRPr lang="en-US" sz="800" dirty="0">
                        <a:latin typeface="Calibri"/>
                        <a:ea typeface="Calibri"/>
                        <a:cs typeface="Times New Roman"/>
                      </a:endParaRPr>
                    </a:p>
                  </a:txBody>
                  <a:tcPr marL="15740" marR="15740"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2D69B"/>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65145">
                <a:tc gridSpan="7">
                  <a:txBody>
                    <a:bodyPr/>
                    <a:lstStyle/>
                    <a:p>
                      <a:pPr marL="0" marR="0" algn="r">
                        <a:lnSpc>
                          <a:spcPct val="115000"/>
                        </a:lnSpc>
                        <a:spcBef>
                          <a:spcPts val="0"/>
                        </a:spcBef>
                        <a:spcAft>
                          <a:spcPts val="0"/>
                        </a:spcAft>
                      </a:pPr>
                      <a:endParaRPr lang="en-US" sz="800" dirty="0">
                        <a:latin typeface="Calibri"/>
                        <a:ea typeface="Calibri"/>
                        <a:cs typeface="Times New Roman"/>
                      </a:endParaRPr>
                    </a:p>
                  </a:txBody>
                  <a:tcPr marL="15740" marR="15740" marT="0" marB="0" anchor="ctr">
                    <a:lnL w="28575" cap="flat" cmpd="sng" algn="ctr">
                      <a:solidFill>
                        <a:srgbClr val="000000"/>
                      </a:solidFill>
                      <a:prstDash val="solid"/>
                      <a:round/>
                      <a:headEnd type="none" w="med" len="med"/>
                      <a:tailEnd type="none" w="med" len="med"/>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latin typeface="Calibri"/>
                          <a:ea typeface="Times New Roman"/>
                          <a:cs typeface="Times New Roman"/>
                        </a:rPr>
                        <a:t>End Goal</a:t>
                      </a:r>
                      <a:endParaRPr lang="en-US" sz="800" dirty="0">
                        <a:latin typeface="Calibri"/>
                        <a:ea typeface="Calibri"/>
                        <a:cs typeface="Times New Roman"/>
                      </a:endParaRPr>
                    </a:p>
                  </a:txBody>
                  <a:tcPr marL="15740" marR="15740" marT="0" marB="0" anchor="ctr">
                    <a:lnL>
                      <a:noFill/>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r>
              <a:tr h="337878">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a:t>
                      </a:r>
                      <a:endParaRPr lang="en-US" sz="800" dirty="0">
                        <a:latin typeface="Calibri"/>
                        <a:ea typeface="Calibri"/>
                        <a:cs typeface="Times New Roman"/>
                      </a:endParaRPr>
                    </a:p>
                  </a:txBody>
                  <a:tcPr marL="15740" marR="15740"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Kc</a:t>
                      </a:r>
                      <a:endParaRPr lang="en-US" sz="800" dirty="0">
                        <a:latin typeface="Calibri"/>
                        <a:ea typeface="Calibri"/>
                        <a:cs typeface="Times New Roman"/>
                      </a:endParaRPr>
                    </a:p>
                  </a:txBody>
                  <a:tcPr marL="15740" marR="157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Cd</a:t>
                      </a:r>
                      <a:endParaRPr lang="en-US" sz="800" dirty="0">
                        <a:latin typeface="Calibri"/>
                        <a:ea typeface="Calibri"/>
                        <a:cs typeface="Times New Roman"/>
                      </a:endParaRPr>
                    </a:p>
                  </a:txBody>
                  <a:tcPr marL="15740" marR="157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2">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Cf</a:t>
                      </a:r>
                      <a:endParaRPr lang="en-US" sz="800" dirty="0">
                        <a:latin typeface="Calibri"/>
                        <a:ea typeface="Calibri"/>
                        <a:cs typeface="Times New Roman"/>
                      </a:endParaRPr>
                    </a:p>
                  </a:txBody>
                  <a:tcPr marL="15740" marR="157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Ch</a:t>
                      </a:r>
                      <a:endParaRPr lang="en-US" sz="800" dirty="0">
                        <a:latin typeface="Calibri"/>
                        <a:ea typeface="Calibri"/>
                        <a:cs typeface="Times New Roman"/>
                      </a:endParaRPr>
                    </a:p>
                  </a:txBody>
                  <a:tcPr marL="15740" marR="157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Cl</a:t>
                      </a:r>
                      <a:endParaRPr lang="en-US" sz="800" dirty="0">
                        <a:latin typeface="Calibri"/>
                        <a:ea typeface="Calibri"/>
                        <a:cs typeface="Times New Roman"/>
                      </a:endParaRPr>
                    </a:p>
                  </a:txBody>
                  <a:tcPr marL="15740" marR="157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Standard</a:t>
                      </a:r>
                      <a:endParaRPr lang="en-US" sz="800" dirty="0">
                        <a:latin typeface="Calibri"/>
                        <a:ea typeface="Calibri"/>
                        <a:cs typeface="Times New Roman"/>
                      </a:endParaRPr>
                    </a:p>
                  </a:txBody>
                  <a:tcPr marL="15740" marR="15740"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bg1">
                        <a:lumMod val="95000"/>
                      </a:schemeClr>
                    </a:solidFill>
                  </a:tcPr>
                </a:tc>
              </a:tr>
              <a:tr h="279446">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Recall details from the story.</a:t>
                      </a:r>
                      <a:endParaRPr lang="en-US" sz="800" dirty="0">
                        <a:latin typeface="Calibri"/>
                        <a:ea typeface="Calibri"/>
                        <a:cs typeface="Times New Roman"/>
                      </a:endParaRPr>
                    </a:p>
                  </a:txBody>
                  <a:tcPr marL="15740" marR="15740"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Define (Understand the meaning of  the terms)</a:t>
                      </a:r>
                      <a:endParaRPr lang="en-US" sz="800" dirty="0">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latin typeface="Calibri"/>
                          <a:ea typeface="Times New Roman"/>
                          <a:cs typeface="Times New Roman"/>
                        </a:rPr>
                        <a:t> “Key details”, “statement”, “question”, “ask”, and “tell.”</a:t>
                      </a:r>
                      <a:endParaRPr lang="en-US" sz="800" dirty="0">
                        <a:latin typeface="Calibri"/>
                        <a:ea typeface="Calibri"/>
                        <a:cs typeface="Times New Roman"/>
                      </a:endParaRPr>
                    </a:p>
                  </a:txBody>
                  <a:tcPr marL="15740" marR="157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Be able to ask and answer questions about character, setting and event sequence using key details in a text.</a:t>
                      </a:r>
                      <a:endParaRPr lang="en-US" sz="800" dirty="0">
                        <a:latin typeface="Calibri"/>
                        <a:ea typeface="Calibri"/>
                        <a:cs typeface="Times New Roman"/>
                      </a:endParaRPr>
                    </a:p>
                  </a:txBody>
                  <a:tcPr marL="15740" marR="157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gridSpan="2">
                  <a:txBody>
                    <a:bodyPr/>
                    <a:lstStyle/>
                    <a:p>
                      <a:pPr marL="0" marR="0" algn="l">
                        <a:lnSpc>
                          <a:spcPct val="115000"/>
                        </a:lnSpc>
                        <a:spcBef>
                          <a:spcPts val="0"/>
                        </a:spcBef>
                        <a:spcAft>
                          <a:spcPts val="1200"/>
                        </a:spcAft>
                      </a:pPr>
                      <a:r>
                        <a:rPr lang="en-US" sz="800" b="1" dirty="0">
                          <a:solidFill>
                            <a:srgbClr val="000000"/>
                          </a:solidFill>
                          <a:latin typeface="Calibri"/>
                          <a:ea typeface="Times New Roman"/>
                          <a:cs typeface="Times New Roman"/>
                        </a:rPr>
                        <a:t>Ask and answer </a:t>
                      </a:r>
                      <a:r>
                        <a:rPr lang="en-US" sz="800" b="1" dirty="0" smtClean="0">
                          <a:solidFill>
                            <a:srgbClr val="000000"/>
                          </a:solidFill>
                          <a:latin typeface="Calibri"/>
                          <a:ea typeface="Times New Roman"/>
                          <a:cs typeface="Times New Roman"/>
                        </a:rPr>
                        <a:t>who</a:t>
                      </a:r>
                      <a:r>
                        <a:rPr lang="en-US" sz="800" b="1" dirty="0">
                          <a:solidFill>
                            <a:srgbClr val="000000"/>
                          </a:solidFill>
                          <a:latin typeface="Calibri"/>
                          <a:ea typeface="Times New Roman"/>
                          <a:cs typeface="Times New Roman"/>
                        </a:rPr>
                        <a:t>, what, when, </a:t>
                      </a:r>
                      <a:r>
                        <a:rPr lang="en-US" sz="800" b="1" dirty="0" smtClean="0">
                          <a:solidFill>
                            <a:srgbClr val="000000"/>
                          </a:solidFill>
                          <a:latin typeface="Calibri"/>
                          <a:ea typeface="Times New Roman"/>
                          <a:cs typeface="Times New Roman"/>
                        </a:rPr>
                        <a:t>why and </a:t>
                      </a:r>
                      <a:r>
                        <a:rPr lang="en-US" sz="800" b="1" dirty="0">
                          <a:solidFill>
                            <a:srgbClr val="000000"/>
                          </a:solidFill>
                          <a:latin typeface="Calibri"/>
                          <a:ea typeface="Times New Roman"/>
                          <a:cs typeface="Times New Roman"/>
                        </a:rPr>
                        <a:t>how questions about key details in a </a:t>
                      </a:r>
                      <a:r>
                        <a:rPr lang="en-US" sz="800" b="1" dirty="0" smtClean="0">
                          <a:solidFill>
                            <a:srgbClr val="000000"/>
                          </a:solidFill>
                          <a:latin typeface="Calibri"/>
                          <a:ea typeface="Times New Roman"/>
                          <a:cs typeface="Times New Roman"/>
                        </a:rPr>
                        <a:t>text.</a:t>
                      </a:r>
                      <a:r>
                        <a:rPr lang="en-US" sz="800" b="1" baseline="0" dirty="0">
                          <a:solidFill>
                            <a:schemeClr val="tx1"/>
                          </a:solidFill>
                          <a:latin typeface="Calibri"/>
                          <a:ea typeface="Times New Roman"/>
                          <a:cs typeface="Times New Roman"/>
                        </a:rPr>
                        <a:t> </a:t>
                      </a:r>
                      <a:r>
                        <a:rPr lang="en-US" sz="800" b="1" dirty="0" smtClean="0">
                          <a:solidFill>
                            <a:schemeClr val="tx1"/>
                          </a:solidFill>
                          <a:latin typeface="Calibri"/>
                          <a:ea typeface="Times New Roman"/>
                          <a:cs typeface="Times New Roman"/>
                        </a:rPr>
                        <a:t>NOT</a:t>
                      </a:r>
                      <a:r>
                        <a:rPr lang="en-US" sz="800" b="1" baseline="0" dirty="0" smtClean="0">
                          <a:solidFill>
                            <a:schemeClr val="tx1"/>
                          </a:solidFill>
                          <a:latin typeface="Calibri"/>
                          <a:ea typeface="Times New Roman"/>
                          <a:cs typeface="Times New Roman"/>
                        </a:rPr>
                        <a:t> ASSESSED</a:t>
                      </a:r>
                      <a:endParaRPr lang="en-US" sz="800" b="1" dirty="0" smtClean="0">
                        <a:solidFill>
                          <a:srgbClr val="000000"/>
                        </a:solidFill>
                        <a:latin typeface="Calibri"/>
                        <a:ea typeface="Times New Roman"/>
                        <a:cs typeface="Times New Roman"/>
                      </a:endParaRPr>
                    </a:p>
                  </a:txBody>
                  <a:tcPr marL="15740" marR="157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n-US"/>
                    </a:p>
                  </a:txBody>
                  <a:tcPr/>
                </a:tc>
                <a:tc>
                  <a:txBody>
                    <a:bodyPr/>
                    <a:lstStyle/>
                    <a:p>
                      <a:pPr marL="0" marR="0" algn="l">
                        <a:lnSpc>
                          <a:spcPct val="115000"/>
                        </a:lnSpc>
                        <a:spcBef>
                          <a:spcPts val="0"/>
                        </a:spcBef>
                        <a:spcAft>
                          <a:spcPts val="1200"/>
                        </a:spcAft>
                      </a:pPr>
                      <a:r>
                        <a:rPr lang="en-US" sz="800" b="1" dirty="0">
                          <a:solidFill>
                            <a:srgbClr val="000000"/>
                          </a:solidFill>
                          <a:latin typeface="Calibri"/>
                          <a:ea typeface="Times New Roman"/>
                          <a:cs typeface="Times New Roman"/>
                        </a:rPr>
                        <a:t>Ask and answer questions explaining why</a:t>
                      </a:r>
                      <a:r>
                        <a:rPr lang="en-US" sz="800" b="1" dirty="0" smtClean="0">
                          <a:solidFill>
                            <a:srgbClr val="000000"/>
                          </a:solidFill>
                          <a:latin typeface="Calibri"/>
                          <a:ea typeface="Times New Roman"/>
                          <a:cs typeface="Times New Roman"/>
                        </a:rPr>
                        <a:t>.</a:t>
                      </a:r>
                    </a:p>
                    <a:p>
                      <a:pPr marL="0" marR="0" algn="l">
                        <a:lnSpc>
                          <a:spcPct val="115000"/>
                        </a:lnSpc>
                        <a:spcBef>
                          <a:spcPts val="0"/>
                        </a:spcBef>
                        <a:spcAft>
                          <a:spcPts val="1200"/>
                        </a:spcAft>
                      </a:pPr>
                      <a:r>
                        <a:rPr lang="en-US" sz="800" b="1" dirty="0" smtClean="0">
                          <a:solidFill>
                            <a:srgbClr val="000000"/>
                          </a:solidFill>
                          <a:latin typeface="Calibri"/>
                          <a:ea typeface="Calibri"/>
                          <a:cs typeface="Times New Roman"/>
                        </a:rPr>
                        <a:t>SELECTED RESPONSE</a:t>
                      </a:r>
                      <a:endParaRPr lang="en-US" sz="800" b="1" dirty="0">
                        <a:latin typeface="Calibri"/>
                        <a:ea typeface="Calibri"/>
                        <a:cs typeface="Times New Roman"/>
                      </a:endParaRPr>
                    </a:p>
                  </a:txBody>
                  <a:tcPr marL="15740" marR="157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dirty="0">
                          <a:latin typeface="Calibri"/>
                          <a:ea typeface="Calibri"/>
                          <a:cs typeface="Helvetica"/>
                        </a:rPr>
                        <a:t>Locates key details in a text</a:t>
                      </a:r>
                      <a:r>
                        <a:rPr lang="en-US" sz="800" b="1" dirty="0" smtClean="0">
                          <a:latin typeface="Calibri"/>
                          <a:ea typeface="Calibri"/>
                          <a:cs typeface="Helvetica"/>
                        </a:rPr>
                        <a:t>.</a:t>
                      </a:r>
                    </a:p>
                    <a:p>
                      <a:pPr marL="0" marR="0" algn="l">
                        <a:lnSpc>
                          <a:spcPct val="115000"/>
                        </a:lnSpc>
                        <a:spcBef>
                          <a:spcPts val="0"/>
                        </a:spcBef>
                        <a:spcAft>
                          <a:spcPts val="0"/>
                        </a:spcAft>
                      </a:pPr>
                      <a:endParaRPr lang="en-US" sz="800" b="1" dirty="0" smtClean="0">
                        <a:latin typeface="Calibri"/>
                        <a:ea typeface="Calibri"/>
                        <a:cs typeface="Helvetica"/>
                      </a:endParaRPr>
                    </a:p>
                    <a:p>
                      <a:pPr marL="0" marR="0" algn="l">
                        <a:lnSpc>
                          <a:spcPct val="115000"/>
                        </a:lnSpc>
                        <a:spcBef>
                          <a:spcPts val="0"/>
                        </a:spcBef>
                        <a:spcAft>
                          <a:spcPts val="0"/>
                        </a:spcAft>
                      </a:pPr>
                      <a:r>
                        <a:rPr lang="en-US" sz="800" b="1" dirty="0" smtClean="0">
                          <a:latin typeface="Calibri"/>
                          <a:ea typeface="Calibri"/>
                          <a:cs typeface="Helvetica"/>
                        </a:rPr>
                        <a:t>SELECTED RESPONSE</a:t>
                      </a:r>
                      <a:endParaRPr lang="en-US" sz="800" b="1" dirty="0">
                        <a:latin typeface="Calibri"/>
                        <a:ea typeface="Calibri"/>
                        <a:cs typeface="Times New Roman"/>
                      </a:endParaRPr>
                    </a:p>
                  </a:txBody>
                  <a:tcPr marL="15740" marR="157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u="sng" dirty="0" smtClean="0">
                          <a:latin typeface="Calibri"/>
                          <a:ea typeface="Calibri"/>
                          <a:cs typeface="Helvetica"/>
                        </a:rPr>
                        <a:t>RI.1.1</a:t>
                      </a:r>
                      <a:r>
                        <a:rPr lang="en-US" sz="800" dirty="0" smtClean="0">
                          <a:latin typeface="Calibri"/>
                          <a:ea typeface="Calibri"/>
                          <a:cs typeface="Helvetica"/>
                        </a:rPr>
                        <a:t> </a:t>
                      </a:r>
                      <a:r>
                        <a:rPr lang="en-US" sz="800" dirty="0">
                          <a:latin typeface="Calibri"/>
                          <a:ea typeface="Calibri"/>
                          <a:cs typeface="Helvetica"/>
                        </a:rPr>
                        <a:t>Ask and answer questions about key details in a text.</a:t>
                      </a:r>
                      <a:endParaRPr lang="en-US" sz="800" dirty="0">
                        <a:latin typeface="Calibri"/>
                        <a:ea typeface="Calibri"/>
                        <a:cs typeface="Times New Roman"/>
                      </a:endParaRPr>
                    </a:p>
                  </a:txBody>
                  <a:tcPr marL="15740" marR="15740"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95000"/>
                      </a:scheme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27700544"/>
              </p:ext>
            </p:extLst>
          </p:nvPr>
        </p:nvGraphicFramePr>
        <p:xfrm>
          <a:off x="520799" y="3505200"/>
          <a:ext cx="6095999" cy="1261872"/>
        </p:xfrm>
        <a:graphic>
          <a:graphicData uri="http://schemas.openxmlformats.org/drawingml/2006/table">
            <a:tbl>
              <a:tblPr/>
              <a:tblGrid>
                <a:gridCol w="769121"/>
                <a:gridCol w="769121"/>
                <a:gridCol w="626691"/>
                <a:gridCol w="683664"/>
                <a:gridCol w="740635"/>
                <a:gridCol w="677968"/>
                <a:gridCol w="945734"/>
                <a:gridCol w="883065"/>
              </a:tblGrid>
              <a:tr h="131009">
                <a:tc gridSpan="4">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Path to DOK - 1</a:t>
                      </a:r>
                      <a:endParaRPr lang="en-US" sz="800" dirty="0">
                        <a:latin typeface="Calibri"/>
                        <a:ea typeface="Calibri"/>
                        <a:cs typeface="Times New Roman"/>
                      </a:endParaRPr>
                    </a:p>
                  </a:txBody>
                  <a:tcPr marL="23582" marR="23582"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8DB3E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Path to DOK - 2</a:t>
                      </a:r>
                      <a:endParaRPr lang="en-US" sz="800" dirty="0">
                        <a:latin typeface="Calibri"/>
                        <a:ea typeface="Calibri"/>
                        <a:cs typeface="Times New Roman"/>
                      </a:endParaRPr>
                    </a:p>
                  </a:txBody>
                  <a:tcPr marL="23582" marR="23582"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2D69B"/>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84370">
                <a:tc gridSpan="7">
                  <a:txBody>
                    <a:bodyPr/>
                    <a:lstStyle/>
                    <a:p>
                      <a:pPr marL="0" marR="0" algn="r">
                        <a:lnSpc>
                          <a:spcPct val="115000"/>
                        </a:lnSpc>
                        <a:spcBef>
                          <a:spcPts val="0"/>
                        </a:spcBef>
                        <a:spcAft>
                          <a:spcPts val="0"/>
                        </a:spcAft>
                      </a:pPr>
                      <a:endParaRPr lang="en-US" sz="800" dirty="0">
                        <a:latin typeface="Calibri"/>
                        <a:ea typeface="Calibri"/>
                        <a:cs typeface="Times New Roman"/>
                      </a:endParaRPr>
                    </a:p>
                  </a:txBody>
                  <a:tcPr marL="23582" marR="23582"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latin typeface="Calibri"/>
                          <a:ea typeface="Times New Roman"/>
                          <a:cs typeface="Times New Roman"/>
                        </a:rPr>
                        <a:t>End Goal</a:t>
                      </a:r>
                      <a:endParaRPr lang="en-US" sz="800" dirty="0">
                        <a:latin typeface="Calibri"/>
                        <a:ea typeface="Calibri"/>
                        <a:cs typeface="Times New Roman"/>
                      </a:endParaRPr>
                    </a:p>
                  </a:txBody>
                  <a:tcPr marL="23582" marR="23582"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r>
              <a:tr h="94981">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a:t>
                      </a:r>
                      <a:endParaRPr lang="en-US" sz="800" dirty="0">
                        <a:latin typeface="Calibri"/>
                        <a:ea typeface="Calibri"/>
                        <a:cs typeface="Times New Roman"/>
                      </a:endParaRPr>
                    </a:p>
                  </a:txBody>
                  <a:tcPr marL="23582" marR="23582"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Kc</a:t>
                      </a:r>
                      <a:endParaRPr lang="en-US" sz="800" dirty="0">
                        <a:latin typeface="Calibri"/>
                        <a:ea typeface="Calibri"/>
                        <a:cs typeface="Times New Roman"/>
                      </a:endParaRPr>
                    </a:p>
                  </a:txBody>
                  <a:tcPr marL="23582" marR="2358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Cd</a:t>
                      </a:r>
                      <a:endParaRPr lang="en-US" sz="800" dirty="0">
                        <a:latin typeface="Calibri"/>
                        <a:ea typeface="Calibri"/>
                        <a:cs typeface="Times New Roman"/>
                      </a:endParaRPr>
                    </a:p>
                  </a:txBody>
                  <a:tcPr marL="23582" marR="2358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Cf</a:t>
                      </a:r>
                      <a:endParaRPr lang="en-US" sz="800" dirty="0">
                        <a:latin typeface="Calibri"/>
                        <a:ea typeface="Calibri"/>
                        <a:cs typeface="Times New Roman"/>
                      </a:endParaRPr>
                    </a:p>
                  </a:txBody>
                  <a:tcPr marL="23582" marR="2358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Ci</a:t>
                      </a:r>
                      <a:endParaRPr lang="en-US" sz="800" dirty="0">
                        <a:latin typeface="Calibri"/>
                        <a:ea typeface="Calibri"/>
                        <a:cs typeface="Times New Roman"/>
                      </a:endParaRPr>
                    </a:p>
                  </a:txBody>
                  <a:tcPr marL="23582" marR="2358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Ck</a:t>
                      </a:r>
                      <a:endParaRPr lang="en-US" sz="800" dirty="0">
                        <a:latin typeface="Calibri"/>
                        <a:ea typeface="Calibri"/>
                        <a:cs typeface="Times New Roman"/>
                      </a:endParaRPr>
                    </a:p>
                  </a:txBody>
                  <a:tcPr marL="23582" marR="2358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Cl</a:t>
                      </a:r>
                      <a:endParaRPr lang="en-US" sz="800" dirty="0">
                        <a:latin typeface="Calibri"/>
                        <a:ea typeface="Calibri"/>
                        <a:cs typeface="Times New Roman"/>
                      </a:endParaRPr>
                    </a:p>
                  </a:txBody>
                  <a:tcPr marL="23582" marR="2358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Standard</a:t>
                      </a:r>
                      <a:endParaRPr lang="en-US" sz="800" dirty="0">
                        <a:latin typeface="Calibri"/>
                        <a:ea typeface="Calibri"/>
                        <a:cs typeface="Times New Roman"/>
                      </a:endParaRPr>
                    </a:p>
                  </a:txBody>
                  <a:tcPr marL="23582" marR="23582"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bg1">
                        <a:lumMod val="95000"/>
                      </a:schemeClr>
                    </a:solidFill>
                  </a:tcPr>
                </a:tc>
              </a:tr>
              <a:tr h="265162">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Recall the main topic and key details of an informational text.</a:t>
                      </a:r>
                      <a:endParaRPr lang="en-US" sz="800" dirty="0">
                        <a:latin typeface="Calibri"/>
                        <a:ea typeface="Calibri"/>
                        <a:cs typeface="Times New Roman"/>
                      </a:endParaRPr>
                    </a:p>
                  </a:txBody>
                  <a:tcPr marL="23582" marR="23582"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Define the terms “main topic”, “retell”, and “key details.”</a:t>
                      </a:r>
                      <a:endParaRPr lang="en-US" sz="800" dirty="0">
                        <a:latin typeface="Calibri"/>
                        <a:ea typeface="Calibri"/>
                        <a:cs typeface="Times New Roman"/>
                      </a:endParaRPr>
                    </a:p>
                  </a:txBody>
                  <a:tcPr marL="23582" marR="2358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latin typeface="Calibri"/>
                          <a:ea typeface="Times New Roman"/>
                          <a:cs typeface="Times New Roman"/>
                        </a:rPr>
                        <a:t>Identify key details about </a:t>
                      </a:r>
                      <a:r>
                        <a:rPr lang="en-US" sz="800" b="1" dirty="0" smtClean="0">
                          <a:latin typeface="Calibri"/>
                          <a:ea typeface="Times New Roman"/>
                          <a:cs typeface="Times New Roman"/>
                        </a:rPr>
                        <a:t>the</a:t>
                      </a:r>
                      <a:r>
                        <a:rPr lang="en-US" sz="800" b="1" baseline="0" dirty="0" smtClean="0">
                          <a:latin typeface="Calibri"/>
                          <a:ea typeface="Times New Roman"/>
                          <a:cs typeface="Times New Roman"/>
                        </a:rPr>
                        <a:t> topic.</a:t>
                      </a:r>
                    </a:p>
                    <a:p>
                      <a:pPr marL="0" marR="0" algn="l">
                        <a:lnSpc>
                          <a:spcPct val="115000"/>
                        </a:lnSpc>
                        <a:spcBef>
                          <a:spcPts val="0"/>
                        </a:spcBef>
                        <a:spcAft>
                          <a:spcPts val="0"/>
                        </a:spcAft>
                      </a:pPr>
                      <a:endParaRPr lang="en-US" sz="800" b="1" baseline="0" dirty="0" smtClean="0">
                        <a:latin typeface="Calibri"/>
                        <a:ea typeface="Calibri"/>
                        <a:cs typeface="Times New Roman"/>
                      </a:endParaRPr>
                    </a:p>
                    <a:p>
                      <a:pPr marL="0" marR="0" algn="l">
                        <a:lnSpc>
                          <a:spcPct val="115000"/>
                        </a:lnSpc>
                        <a:spcBef>
                          <a:spcPts val="0"/>
                        </a:spcBef>
                        <a:spcAft>
                          <a:spcPts val="0"/>
                        </a:spcAft>
                      </a:pPr>
                      <a:r>
                        <a:rPr lang="en-US" sz="800" b="1" baseline="0" dirty="0" smtClean="0">
                          <a:latin typeface="Calibri"/>
                          <a:ea typeface="Calibri"/>
                          <a:cs typeface="Times New Roman"/>
                        </a:rPr>
                        <a:t>SELECTED REPSONSE</a:t>
                      </a:r>
                      <a:endParaRPr lang="en-US" sz="800" b="1" dirty="0">
                        <a:latin typeface="Calibri"/>
                        <a:ea typeface="Calibri"/>
                        <a:cs typeface="Times New Roman"/>
                      </a:endParaRPr>
                    </a:p>
                  </a:txBody>
                  <a:tcPr marL="23582" marR="2358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200"/>
                        </a:spcAft>
                      </a:pPr>
                      <a:r>
                        <a:rPr lang="en-US" sz="800" dirty="0">
                          <a:solidFill>
                            <a:srgbClr val="000000"/>
                          </a:solidFill>
                          <a:latin typeface="Calibri"/>
                          <a:ea typeface="Times New Roman"/>
                          <a:cs typeface="Times New Roman"/>
                        </a:rPr>
                        <a:t>Explain how the key details of a text relate to the main topic (concept development).</a:t>
                      </a:r>
                      <a:endParaRPr lang="en-US" sz="800" dirty="0">
                        <a:latin typeface="Calibri"/>
                        <a:ea typeface="Calibri"/>
                        <a:cs typeface="Times New Roman"/>
                      </a:endParaRPr>
                    </a:p>
                  </a:txBody>
                  <a:tcPr marL="23582" marR="2358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200"/>
                        </a:spcAft>
                      </a:pPr>
                      <a:r>
                        <a:rPr lang="en-US" sz="800" dirty="0">
                          <a:solidFill>
                            <a:srgbClr val="000000"/>
                          </a:solidFill>
                          <a:latin typeface="Calibri"/>
                          <a:ea typeface="Times New Roman"/>
                          <a:cs typeface="Times New Roman"/>
                        </a:rPr>
                        <a:t>Retell (summarize) key details from the text.</a:t>
                      </a:r>
                      <a:endParaRPr lang="en-US" sz="800" dirty="0">
                        <a:latin typeface="Calibri"/>
                        <a:ea typeface="Calibri"/>
                        <a:cs typeface="Times New Roman"/>
                      </a:endParaRPr>
                    </a:p>
                  </a:txBody>
                  <a:tcPr marL="23582" marR="2358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smtClean="0">
                          <a:solidFill>
                            <a:srgbClr val="000000"/>
                          </a:solidFill>
                          <a:latin typeface="Calibri"/>
                          <a:ea typeface="Times New Roman"/>
                          <a:cs typeface="Times New Roman"/>
                        </a:rPr>
                        <a:t>Identify the main idea</a:t>
                      </a:r>
                      <a:r>
                        <a:rPr lang="en-US" sz="800" b="1" baseline="0" dirty="0" smtClean="0">
                          <a:solidFill>
                            <a:srgbClr val="000000"/>
                          </a:solidFill>
                          <a:latin typeface="Calibri"/>
                          <a:ea typeface="Times New Roman"/>
                          <a:cs typeface="Times New Roman"/>
                        </a:rPr>
                        <a:t> (topic)</a:t>
                      </a:r>
                    </a:p>
                    <a:p>
                      <a:pPr marL="0" marR="0" algn="l">
                        <a:lnSpc>
                          <a:spcPct val="115000"/>
                        </a:lnSpc>
                        <a:spcBef>
                          <a:spcPts val="0"/>
                        </a:spcBef>
                        <a:spcAft>
                          <a:spcPts val="0"/>
                        </a:spcAft>
                      </a:pPr>
                      <a:endParaRPr lang="en-US" sz="800" b="1" baseline="0" dirty="0" smtClean="0">
                        <a:solidFill>
                          <a:srgbClr val="000000"/>
                        </a:solidFill>
                        <a:latin typeface="Calibri"/>
                        <a:ea typeface="Calibri"/>
                        <a:cs typeface="Times New Roman"/>
                      </a:endParaRPr>
                    </a:p>
                    <a:p>
                      <a:pPr marL="0" marR="0" algn="l">
                        <a:lnSpc>
                          <a:spcPct val="115000"/>
                        </a:lnSpc>
                        <a:spcBef>
                          <a:spcPts val="0"/>
                        </a:spcBef>
                        <a:spcAft>
                          <a:spcPts val="0"/>
                        </a:spcAft>
                      </a:pPr>
                      <a:r>
                        <a:rPr lang="en-US" sz="800" b="1" baseline="0" dirty="0" smtClean="0">
                          <a:solidFill>
                            <a:srgbClr val="000000"/>
                          </a:solidFill>
                          <a:latin typeface="Calibri"/>
                          <a:ea typeface="Calibri"/>
                          <a:cs typeface="Times New Roman"/>
                        </a:rPr>
                        <a:t>SELECTED RESPONSE</a:t>
                      </a:r>
                      <a:endParaRPr lang="en-US" sz="800" b="1" dirty="0">
                        <a:latin typeface="Calibri"/>
                        <a:ea typeface="Calibri"/>
                        <a:cs typeface="Times New Roman"/>
                      </a:endParaRPr>
                    </a:p>
                  </a:txBody>
                  <a:tcPr marL="23582" marR="2358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dirty="0" smtClean="0">
                          <a:solidFill>
                            <a:srgbClr val="000000"/>
                          </a:solidFill>
                          <a:latin typeface="Calibri"/>
                          <a:ea typeface="Calibri"/>
                          <a:cs typeface="Times New Roman"/>
                        </a:rPr>
                        <a:t>Identify</a:t>
                      </a:r>
                      <a:r>
                        <a:rPr lang="en-US" sz="800" b="1" baseline="0" dirty="0" smtClean="0">
                          <a:solidFill>
                            <a:srgbClr val="000000"/>
                          </a:solidFill>
                          <a:latin typeface="Calibri"/>
                          <a:ea typeface="Calibri"/>
                          <a:cs typeface="Times New Roman"/>
                        </a:rPr>
                        <a:t> key details that support the main idea (topic)</a:t>
                      </a:r>
                    </a:p>
                    <a:p>
                      <a:pPr marL="0" marR="0" algn="l">
                        <a:lnSpc>
                          <a:spcPct val="115000"/>
                        </a:lnSpc>
                        <a:spcBef>
                          <a:spcPts val="0"/>
                        </a:spcBef>
                        <a:spcAft>
                          <a:spcPts val="0"/>
                        </a:spcAft>
                      </a:pPr>
                      <a:endParaRPr lang="en-US" sz="800" b="1" baseline="0" dirty="0" smtClean="0">
                        <a:solidFill>
                          <a:srgbClr val="000000"/>
                        </a:solidFill>
                        <a:latin typeface="Calibri"/>
                        <a:ea typeface="Calibri"/>
                        <a:cs typeface="Times New Roman"/>
                      </a:endParaRPr>
                    </a:p>
                    <a:p>
                      <a:pPr marL="0" marR="0" algn="l">
                        <a:lnSpc>
                          <a:spcPct val="115000"/>
                        </a:lnSpc>
                        <a:spcBef>
                          <a:spcPts val="0"/>
                        </a:spcBef>
                        <a:spcAft>
                          <a:spcPts val="0"/>
                        </a:spcAft>
                      </a:pPr>
                      <a:r>
                        <a:rPr lang="en-US" sz="800" b="1" baseline="0" dirty="0" smtClean="0">
                          <a:solidFill>
                            <a:srgbClr val="000000"/>
                          </a:solidFill>
                          <a:latin typeface="Calibri"/>
                          <a:ea typeface="Calibri"/>
                          <a:cs typeface="Times New Roman"/>
                        </a:rPr>
                        <a:t>CONSTRUCTED RESPONSE</a:t>
                      </a:r>
                      <a:endParaRPr lang="en-US" sz="800" b="1" dirty="0">
                        <a:latin typeface="Calibri"/>
                        <a:ea typeface="Calibri"/>
                        <a:cs typeface="Times New Roman"/>
                      </a:endParaRPr>
                    </a:p>
                  </a:txBody>
                  <a:tcPr marL="23582" marR="2358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u="sng" dirty="0" smtClean="0">
                          <a:latin typeface="Calibri"/>
                          <a:ea typeface="Calibri"/>
                          <a:cs typeface="Helvetica"/>
                        </a:rPr>
                        <a:t>RI.1.2</a:t>
                      </a:r>
                      <a:r>
                        <a:rPr lang="en-US" sz="800" dirty="0" smtClean="0">
                          <a:latin typeface="Calibri"/>
                          <a:ea typeface="Calibri"/>
                          <a:cs typeface="Helvetica"/>
                        </a:rPr>
                        <a:t> </a:t>
                      </a:r>
                      <a:r>
                        <a:rPr lang="en-US" sz="800" dirty="0">
                          <a:latin typeface="Calibri"/>
                          <a:ea typeface="Calibri"/>
                          <a:cs typeface="Helvetica"/>
                        </a:rPr>
                        <a:t>Identify the main topic and retell key details of a text</a:t>
                      </a:r>
                      <a:endParaRPr lang="en-US" sz="800" dirty="0">
                        <a:latin typeface="Calibri"/>
                        <a:ea typeface="Calibri"/>
                        <a:cs typeface="Times New Roman"/>
                      </a:endParaRPr>
                    </a:p>
                  </a:txBody>
                  <a:tcPr marL="23582" marR="23582"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95000"/>
                      </a:schemeClr>
                    </a:solid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787572281"/>
              </p:ext>
            </p:extLst>
          </p:nvPr>
        </p:nvGraphicFramePr>
        <p:xfrm>
          <a:off x="457200" y="5105400"/>
          <a:ext cx="6400800" cy="2663952"/>
        </p:xfrm>
        <a:graphic>
          <a:graphicData uri="http://schemas.openxmlformats.org/drawingml/2006/table">
            <a:tbl>
              <a:tblPr/>
              <a:tblGrid>
                <a:gridCol w="533400"/>
                <a:gridCol w="609600"/>
                <a:gridCol w="578764"/>
                <a:gridCol w="523122"/>
                <a:gridCol w="523122"/>
                <a:gridCol w="464998"/>
                <a:gridCol w="435935"/>
                <a:gridCol w="581247"/>
                <a:gridCol w="604497"/>
                <a:gridCol w="639371"/>
                <a:gridCol w="459184"/>
                <a:gridCol w="447560"/>
              </a:tblGrid>
              <a:tr h="135920">
                <a:tc gridSpan="4">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Path to DOK - 1</a:t>
                      </a:r>
                      <a:endParaRPr lang="en-US" sz="800" dirty="0">
                        <a:latin typeface="Calibri"/>
                        <a:ea typeface="Calibri"/>
                        <a:cs typeface="Times New Roman"/>
                      </a:endParaRPr>
                    </a:p>
                  </a:txBody>
                  <a:tcPr marL="23487" marR="23487"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8DB3E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Path to DOK - 2</a:t>
                      </a:r>
                      <a:endParaRPr lang="en-US" sz="800" dirty="0">
                        <a:latin typeface="Calibri"/>
                        <a:ea typeface="Calibri"/>
                        <a:cs typeface="Times New Roman"/>
                      </a:endParaRPr>
                    </a:p>
                  </a:txBody>
                  <a:tcPr marL="23487" marR="2348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2D69B"/>
                    </a:solidFill>
                  </a:tcPr>
                </a:tc>
                <a:tc hMerge="1">
                  <a:txBody>
                    <a:bodyPr/>
                    <a:lstStyle/>
                    <a:p>
                      <a:endParaRPr lang="en-US"/>
                    </a:p>
                  </a:txBody>
                  <a:tcPr/>
                </a:tc>
                <a:tc hMerge="1">
                  <a:txBody>
                    <a:bodyPr/>
                    <a:lstStyle/>
                    <a:p>
                      <a:endParaRPr lang="en-US"/>
                    </a:p>
                  </a:txBody>
                  <a:tcPr/>
                </a:tc>
                <a:tc gridSpan="5">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Path to DOK - 3</a:t>
                      </a:r>
                      <a:endParaRPr lang="en-US" sz="800" dirty="0">
                        <a:latin typeface="Calibri"/>
                        <a:ea typeface="Calibri"/>
                        <a:cs typeface="Times New Roman"/>
                      </a:endParaRPr>
                    </a:p>
                  </a:txBody>
                  <a:tcPr marL="23487" marR="23487"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ABF8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031">
                <a:tc gridSpan="10">
                  <a:txBody>
                    <a:bodyPr/>
                    <a:lstStyle/>
                    <a:p>
                      <a:pPr marL="0" marR="0" algn="r">
                        <a:lnSpc>
                          <a:spcPct val="115000"/>
                        </a:lnSpc>
                        <a:spcBef>
                          <a:spcPts val="0"/>
                        </a:spcBef>
                        <a:spcAft>
                          <a:spcPts val="0"/>
                        </a:spcAft>
                      </a:pPr>
                      <a:endParaRPr lang="en-US" sz="800" dirty="0">
                        <a:latin typeface="Calibri"/>
                        <a:ea typeface="Calibri"/>
                        <a:cs typeface="Times New Roman"/>
                      </a:endParaRPr>
                    </a:p>
                  </a:txBody>
                  <a:tcPr marL="23487" marR="23487" marT="0" marB="0" anchor="ctr">
                    <a:lnL w="28575" cap="flat" cmpd="sng" algn="ctr">
                      <a:solidFill>
                        <a:srgbClr val="000000"/>
                      </a:solidFill>
                      <a:prstDash val="solid"/>
                      <a:round/>
                      <a:headEnd type="none" w="med" len="med"/>
                      <a:tailEnd type="none" w="med" len="med"/>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800" b="1" dirty="0">
                          <a:latin typeface="Calibri"/>
                          <a:ea typeface="Times New Roman"/>
                          <a:cs typeface="Times New Roman"/>
                        </a:rPr>
                        <a:t>End Goal</a:t>
                      </a:r>
                      <a:endParaRPr lang="en-US" sz="800" dirty="0">
                        <a:latin typeface="Calibri"/>
                        <a:ea typeface="Calibri"/>
                        <a:cs typeface="Times New Roman"/>
                      </a:endParaRPr>
                    </a:p>
                  </a:txBody>
                  <a:tcPr marL="23487" marR="23487" marT="0" marB="0" anchor="ctr">
                    <a:lnL>
                      <a:noFill/>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r>
              <a:tr h="94600">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a:t>
                      </a:r>
                      <a:endParaRPr lang="en-US" sz="800" dirty="0">
                        <a:latin typeface="Calibri"/>
                        <a:ea typeface="Calibri"/>
                        <a:cs typeface="Times New Roman"/>
                      </a:endParaRPr>
                    </a:p>
                  </a:txBody>
                  <a:tcPr marL="23487" marR="23487"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Kc</a:t>
                      </a:r>
                      <a:endParaRPr lang="en-US" sz="800" dirty="0">
                        <a:latin typeface="Calibri"/>
                        <a:ea typeface="Calibri"/>
                        <a:cs typeface="Times New Roman"/>
                      </a:endParaRPr>
                    </a:p>
                  </a:txBody>
                  <a:tcPr marL="23487" marR="2348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Cd</a:t>
                      </a:r>
                      <a:endParaRPr lang="en-US" sz="800" dirty="0">
                        <a:latin typeface="Calibri"/>
                        <a:ea typeface="Calibri"/>
                        <a:cs typeface="Times New Roman"/>
                      </a:endParaRPr>
                    </a:p>
                  </a:txBody>
                  <a:tcPr marL="23487" marR="2348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Cf</a:t>
                      </a:r>
                      <a:endParaRPr lang="en-US" sz="800" dirty="0">
                        <a:latin typeface="Calibri"/>
                        <a:ea typeface="Calibri"/>
                        <a:cs typeface="Times New Roman"/>
                      </a:endParaRPr>
                    </a:p>
                  </a:txBody>
                  <a:tcPr marL="23487" marR="2348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Ch</a:t>
                      </a:r>
                      <a:endParaRPr lang="en-US" sz="800" dirty="0">
                        <a:latin typeface="Calibri"/>
                        <a:ea typeface="Calibri"/>
                        <a:cs typeface="Times New Roman"/>
                      </a:endParaRPr>
                    </a:p>
                  </a:txBody>
                  <a:tcPr marL="23487" marR="2348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Ci</a:t>
                      </a:r>
                      <a:endParaRPr lang="en-US" sz="800" dirty="0">
                        <a:latin typeface="Calibri"/>
                        <a:ea typeface="Calibri"/>
                        <a:cs typeface="Times New Roman"/>
                      </a:endParaRPr>
                    </a:p>
                  </a:txBody>
                  <a:tcPr marL="23487" marR="2348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Cl</a:t>
                      </a:r>
                      <a:endParaRPr lang="en-US" sz="800" dirty="0">
                        <a:latin typeface="Calibri"/>
                        <a:ea typeface="Calibri"/>
                        <a:cs typeface="Times New Roman"/>
                      </a:endParaRPr>
                    </a:p>
                  </a:txBody>
                  <a:tcPr marL="23487" marR="2348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ANp</a:t>
                      </a:r>
                      <a:endParaRPr lang="en-US" sz="800" dirty="0">
                        <a:latin typeface="Calibri"/>
                        <a:ea typeface="Calibri"/>
                        <a:cs typeface="Times New Roman"/>
                      </a:endParaRPr>
                    </a:p>
                  </a:txBody>
                  <a:tcPr marL="23487" marR="2348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l">
                        <a:lnSpc>
                          <a:spcPct val="115000"/>
                        </a:lnSpc>
                        <a:spcBef>
                          <a:spcPts val="0"/>
                        </a:spcBef>
                        <a:spcAft>
                          <a:spcPts val="0"/>
                        </a:spcAft>
                      </a:pPr>
                      <a:r>
                        <a:rPr lang="en-US" sz="800" b="1" dirty="0">
                          <a:solidFill>
                            <a:srgbClr val="000000"/>
                          </a:solidFill>
                          <a:latin typeface="Calibri"/>
                          <a:ea typeface="Times New Roman"/>
                          <a:cs typeface="Times New Roman"/>
                        </a:rPr>
                        <a:t>DOK 2 – ANs</a:t>
                      </a:r>
                      <a:endParaRPr lang="en-US" sz="800" dirty="0">
                        <a:latin typeface="Calibri"/>
                        <a:ea typeface="Calibri"/>
                        <a:cs typeface="Times New Roman"/>
                      </a:endParaRPr>
                    </a:p>
                  </a:txBody>
                  <a:tcPr marL="23487" marR="2348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l">
                        <a:lnSpc>
                          <a:spcPct val="115000"/>
                        </a:lnSpc>
                        <a:spcBef>
                          <a:spcPts val="0"/>
                        </a:spcBef>
                        <a:spcAft>
                          <a:spcPts val="0"/>
                        </a:spcAft>
                      </a:pPr>
                      <a:r>
                        <a:rPr lang="en-US" sz="800" b="1" dirty="0">
                          <a:solidFill>
                            <a:srgbClr val="000000"/>
                          </a:solidFill>
                          <a:latin typeface="Calibri"/>
                          <a:ea typeface="Times New Roman"/>
                          <a:cs typeface="Times New Roman"/>
                        </a:rPr>
                        <a:t>DOK 3 - Cu</a:t>
                      </a:r>
                      <a:endParaRPr lang="en-US" sz="800" dirty="0">
                        <a:latin typeface="Calibri"/>
                        <a:ea typeface="Calibri"/>
                        <a:cs typeface="Times New Roman"/>
                      </a:endParaRPr>
                    </a:p>
                  </a:txBody>
                  <a:tcPr marL="23487" marR="2348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3 – APx</a:t>
                      </a:r>
                      <a:endParaRPr lang="en-US" sz="800" dirty="0">
                        <a:latin typeface="Calibri"/>
                        <a:ea typeface="Calibri"/>
                        <a:cs typeface="Times New Roman"/>
                      </a:endParaRPr>
                    </a:p>
                  </a:txBody>
                  <a:tcPr marL="23487" marR="2348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Standard</a:t>
                      </a:r>
                      <a:endParaRPr lang="en-US" sz="800" dirty="0">
                        <a:latin typeface="Calibri"/>
                        <a:ea typeface="Calibri"/>
                        <a:cs typeface="Times New Roman"/>
                      </a:endParaRPr>
                    </a:p>
                  </a:txBody>
                  <a:tcPr marL="23487" marR="23487"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bg1">
                        <a:lumMod val="95000"/>
                      </a:schemeClr>
                    </a:solidFill>
                  </a:tcPr>
                </a:tc>
              </a:tr>
              <a:tr h="1801368">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Recall events and information in a text.</a:t>
                      </a:r>
                      <a:endParaRPr lang="en-US" sz="800" dirty="0">
                        <a:latin typeface="Calibri"/>
                        <a:ea typeface="Calibri"/>
                        <a:cs typeface="Times New Roman"/>
                      </a:endParaRPr>
                    </a:p>
                  </a:txBody>
                  <a:tcPr marL="23487" marR="23487"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Define terms “individual”, “event”, “idea/piece of information”, “connection”.</a:t>
                      </a:r>
                      <a:endParaRPr lang="en-US" sz="800" dirty="0">
                        <a:latin typeface="Calibri"/>
                        <a:ea typeface="Calibri"/>
                        <a:cs typeface="Times New Roman"/>
                      </a:endParaRPr>
                    </a:p>
                  </a:txBody>
                  <a:tcPr marL="23487" marR="2348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 Identify individuals, events, ideas, or pieces of information in a text.</a:t>
                      </a:r>
                      <a:endParaRPr lang="en-US" sz="800" dirty="0">
                        <a:latin typeface="Calibri"/>
                        <a:ea typeface="Calibri"/>
                        <a:cs typeface="Times New Roman"/>
                      </a:endParaRPr>
                    </a:p>
                  </a:txBody>
                  <a:tcPr marL="23487" marR="2348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200"/>
                        </a:spcAft>
                      </a:pPr>
                      <a:r>
                        <a:rPr lang="en-US" sz="800" b="1" dirty="0">
                          <a:solidFill>
                            <a:srgbClr val="000000"/>
                          </a:solidFill>
                          <a:latin typeface="Calibri"/>
                          <a:ea typeface="Times New Roman"/>
                          <a:cs typeface="Times New Roman"/>
                        </a:rPr>
                        <a:t>Describe individuals, events, ideas or pieces of information in a text</a:t>
                      </a:r>
                      <a:r>
                        <a:rPr lang="en-US" sz="800" b="1" dirty="0" smtClean="0">
                          <a:solidFill>
                            <a:srgbClr val="000000"/>
                          </a:solidFill>
                          <a:latin typeface="Calibri"/>
                          <a:ea typeface="Times New Roman"/>
                          <a:cs typeface="Times New Roman"/>
                        </a:rPr>
                        <a:t>.</a:t>
                      </a:r>
                    </a:p>
                    <a:p>
                      <a:pPr marL="0" marR="0" algn="l">
                        <a:lnSpc>
                          <a:spcPct val="115000"/>
                        </a:lnSpc>
                        <a:spcBef>
                          <a:spcPts val="0"/>
                        </a:spcBef>
                        <a:spcAft>
                          <a:spcPts val="1200"/>
                        </a:spcAft>
                      </a:pPr>
                      <a:r>
                        <a:rPr lang="en-US" sz="800" b="1" dirty="0" smtClean="0">
                          <a:solidFill>
                            <a:srgbClr val="000000"/>
                          </a:solidFill>
                          <a:latin typeface="Calibri"/>
                          <a:ea typeface="Calibri"/>
                          <a:cs typeface="Times New Roman"/>
                        </a:rPr>
                        <a:t>NOT ASSESSED</a:t>
                      </a:r>
                      <a:endParaRPr lang="en-US" sz="800" b="1" dirty="0">
                        <a:latin typeface="Calibri"/>
                        <a:ea typeface="Calibri"/>
                        <a:cs typeface="Times New Roman"/>
                      </a:endParaRPr>
                    </a:p>
                  </a:txBody>
                  <a:tcPr marL="23487" marR="2348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200"/>
                        </a:spcAft>
                      </a:pPr>
                      <a:r>
                        <a:rPr lang="en-US" sz="800" dirty="0">
                          <a:solidFill>
                            <a:srgbClr val="000000"/>
                          </a:solidFill>
                          <a:latin typeface="Calibri"/>
                          <a:ea typeface="Times New Roman"/>
                          <a:cs typeface="Times New Roman"/>
                        </a:rPr>
                        <a:t>Explain how information in a text connects two: events, individuals or ideas.</a:t>
                      </a:r>
                      <a:endParaRPr lang="en-US" sz="800" dirty="0">
                        <a:latin typeface="Calibri"/>
                        <a:ea typeface="Calibri"/>
                        <a:cs typeface="Times New Roman"/>
                      </a:endParaRPr>
                    </a:p>
                  </a:txBody>
                  <a:tcPr marL="23487" marR="2348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800" dirty="0">
                          <a:solidFill>
                            <a:srgbClr val="000000"/>
                          </a:solidFill>
                          <a:latin typeface="Calibri"/>
                          <a:ea typeface="Times New Roman"/>
                          <a:cs typeface="Times New Roman"/>
                        </a:rPr>
                        <a:t>Summarize the events in a text.</a:t>
                      </a:r>
                      <a:endParaRPr lang="en-US" sz="800" dirty="0">
                        <a:latin typeface="Calibri"/>
                        <a:ea typeface="Calibri"/>
                        <a:cs typeface="Times New Roman"/>
                      </a:endParaRPr>
                    </a:p>
                  </a:txBody>
                  <a:tcPr marL="23487" marR="2348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latin typeface="Calibri"/>
                          <a:ea typeface="Times New Roman"/>
                          <a:cs typeface="Times New Roman"/>
                        </a:rPr>
                        <a:t>Locate information about two: individuals, events or ideas</a:t>
                      </a:r>
                      <a:r>
                        <a:rPr lang="en-US" sz="800" b="1" dirty="0" smtClean="0">
                          <a:solidFill>
                            <a:srgbClr val="000000"/>
                          </a:solidFill>
                          <a:latin typeface="Calibri"/>
                          <a:ea typeface="Times New Roman"/>
                          <a:cs typeface="Times New Roman"/>
                        </a:rPr>
                        <a:t>.</a:t>
                      </a:r>
                    </a:p>
                    <a:p>
                      <a:pPr marL="0" marR="0" algn="l">
                        <a:lnSpc>
                          <a:spcPct val="115000"/>
                        </a:lnSpc>
                        <a:spcBef>
                          <a:spcPts val="0"/>
                        </a:spcBef>
                        <a:spcAft>
                          <a:spcPts val="0"/>
                        </a:spcAft>
                      </a:pPr>
                      <a:endParaRPr lang="en-US" sz="800" b="1" dirty="0" smtClean="0">
                        <a:solidFill>
                          <a:srgbClr val="000000"/>
                        </a:solidFill>
                        <a:latin typeface="Calibri"/>
                        <a:ea typeface="Calibri"/>
                        <a:cs typeface="Times New Roman"/>
                      </a:endParaRPr>
                    </a:p>
                    <a:p>
                      <a:pPr marL="0" marR="0" algn="l">
                        <a:lnSpc>
                          <a:spcPct val="115000"/>
                        </a:lnSpc>
                        <a:spcBef>
                          <a:spcPts val="0"/>
                        </a:spcBef>
                        <a:spcAft>
                          <a:spcPts val="0"/>
                        </a:spcAft>
                      </a:pPr>
                      <a:r>
                        <a:rPr lang="en-US" sz="700" b="1" dirty="0" smtClean="0">
                          <a:solidFill>
                            <a:srgbClr val="000000"/>
                          </a:solidFill>
                          <a:latin typeface="Calibri"/>
                          <a:ea typeface="Calibri"/>
                          <a:cs typeface="Times New Roman"/>
                        </a:rPr>
                        <a:t>SELECTED</a:t>
                      </a:r>
                      <a:r>
                        <a:rPr lang="en-US" sz="700" b="1" baseline="0" dirty="0" smtClean="0">
                          <a:solidFill>
                            <a:srgbClr val="000000"/>
                          </a:solidFill>
                          <a:latin typeface="Calibri"/>
                          <a:ea typeface="Calibri"/>
                          <a:cs typeface="Times New Roman"/>
                        </a:rPr>
                        <a:t> RESPONSE</a:t>
                      </a:r>
                      <a:endParaRPr lang="en-US" sz="700" b="1" dirty="0">
                        <a:latin typeface="Calibri"/>
                        <a:ea typeface="Calibri"/>
                        <a:cs typeface="Times New Roman"/>
                      </a:endParaRPr>
                    </a:p>
                  </a:txBody>
                  <a:tcPr marL="23487" marR="2348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Arial"/>
                        </a:rPr>
                        <a:t>Group information (two : individuals, events or ideas) by a connection of time, sequence or cause and effect.</a:t>
                      </a:r>
                      <a:endParaRPr lang="en-US" sz="800" dirty="0">
                        <a:latin typeface="Calibri"/>
                        <a:ea typeface="Calibri"/>
                        <a:cs typeface="Times New Roman"/>
                      </a:endParaRPr>
                    </a:p>
                  </a:txBody>
                  <a:tcPr marL="23487" marR="2348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latin typeface="Calibri"/>
                          <a:ea typeface="Times New Roman"/>
                          <a:cs typeface="Times New Roman"/>
                        </a:rPr>
                        <a:t>Distinguish information (two: individuals, events or ideas) in a text </a:t>
                      </a:r>
                      <a:r>
                        <a:rPr lang="en-US" sz="800" b="1" dirty="0" smtClean="0">
                          <a:solidFill>
                            <a:srgbClr val="000000"/>
                          </a:solidFill>
                          <a:latin typeface="Calibri"/>
                          <a:ea typeface="Times New Roman"/>
                          <a:cs typeface="Times New Roman"/>
                        </a:rPr>
                        <a:t>connected by </a:t>
                      </a:r>
                      <a:r>
                        <a:rPr lang="en-US" sz="800" b="1" dirty="0">
                          <a:solidFill>
                            <a:srgbClr val="000000"/>
                          </a:solidFill>
                          <a:latin typeface="Calibri"/>
                          <a:ea typeface="Times New Roman"/>
                          <a:cs typeface="Times New Roman"/>
                        </a:rPr>
                        <a:t>time, sequence or cause and effect</a:t>
                      </a:r>
                      <a:r>
                        <a:rPr lang="en-US" sz="800" b="1" dirty="0" smtClean="0">
                          <a:solidFill>
                            <a:srgbClr val="000000"/>
                          </a:solidFill>
                          <a:latin typeface="Calibri"/>
                          <a:ea typeface="Times New Roman"/>
                          <a:cs typeface="Times New Roman"/>
                        </a:rPr>
                        <a:t>.</a:t>
                      </a:r>
                    </a:p>
                    <a:p>
                      <a:pPr marL="0" marR="0" algn="l">
                        <a:lnSpc>
                          <a:spcPct val="115000"/>
                        </a:lnSpc>
                        <a:spcBef>
                          <a:spcPts val="0"/>
                        </a:spcBef>
                        <a:spcAft>
                          <a:spcPts val="0"/>
                        </a:spcAft>
                      </a:pPr>
                      <a:endParaRPr lang="en-US" sz="800" b="1" dirty="0" smtClean="0">
                        <a:solidFill>
                          <a:srgbClr val="000000"/>
                        </a:solidFill>
                        <a:latin typeface="Calibri"/>
                        <a:ea typeface="Calibri"/>
                        <a:cs typeface="Times New Roman"/>
                      </a:endParaRPr>
                    </a:p>
                    <a:p>
                      <a:pPr marL="0" marR="0" algn="l">
                        <a:lnSpc>
                          <a:spcPct val="115000"/>
                        </a:lnSpc>
                        <a:spcBef>
                          <a:spcPts val="0"/>
                        </a:spcBef>
                        <a:spcAft>
                          <a:spcPts val="0"/>
                        </a:spcAft>
                      </a:pPr>
                      <a:r>
                        <a:rPr lang="en-US" sz="800" b="1" dirty="0" smtClean="0">
                          <a:solidFill>
                            <a:srgbClr val="000000"/>
                          </a:solidFill>
                          <a:latin typeface="Calibri"/>
                          <a:ea typeface="Calibri"/>
                          <a:cs typeface="Times New Roman"/>
                        </a:rPr>
                        <a:t>SELECTED RESPONSE</a:t>
                      </a:r>
                      <a:endParaRPr lang="en-US" sz="800" b="1" dirty="0">
                        <a:latin typeface="Calibri"/>
                        <a:ea typeface="Calibri"/>
                        <a:cs typeface="Times New Roman"/>
                      </a:endParaRPr>
                    </a:p>
                  </a:txBody>
                  <a:tcPr marL="23487" marR="2348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dirty="0">
                          <a:latin typeface="Calibri"/>
                          <a:ea typeface="Calibri"/>
                          <a:cs typeface="Calibri"/>
                        </a:rPr>
                        <a:t>Describe the connection of time, sequence or cause and effect between two individuals, events, ideas, or pieces of information in a text</a:t>
                      </a:r>
                      <a:r>
                        <a:rPr lang="en-US" sz="800" b="1" dirty="0" smtClean="0">
                          <a:latin typeface="Calibri"/>
                          <a:ea typeface="Calibri"/>
                          <a:cs typeface="Helvetica"/>
                        </a:rPr>
                        <a:t>.</a:t>
                      </a:r>
                    </a:p>
                    <a:p>
                      <a:pPr marL="0" marR="0" algn="l">
                        <a:lnSpc>
                          <a:spcPct val="115000"/>
                        </a:lnSpc>
                        <a:spcBef>
                          <a:spcPts val="0"/>
                        </a:spcBef>
                        <a:spcAft>
                          <a:spcPts val="0"/>
                        </a:spcAft>
                      </a:pPr>
                      <a:endParaRPr lang="en-US" sz="800" b="1" dirty="0" smtClean="0">
                        <a:latin typeface="Calibri"/>
                        <a:ea typeface="Calibri"/>
                        <a:cs typeface="Helvetica"/>
                      </a:endParaRPr>
                    </a:p>
                    <a:p>
                      <a:pPr marL="0" marR="0" algn="l">
                        <a:lnSpc>
                          <a:spcPct val="115000"/>
                        </a:lnSpc>
                        <a:spcBef>
                          <a:spcPts val="0"/>
                        </a:spcBef>
                        <a:spcAft>
                          <a:spcPts val="0"/>
                        </a:spcAft>
                      </a:pPr>
                      <a:r>
                        <a:rPr lang="en-US" sz="700" b="1" dirty="0" smtClean="0">
                          <a:latin typeface="Calibri"/>
                          <a:ea typeface="Calibri"/>
                          <a:cs typeface="Helvetica"/>
                        </a:rPr>
                        <a:t>CONSTRUCTED RESPONSE</a:t>
                      </a:r>
                      <a:endParaRPr lang="en-US" sz="700" b="1" dirty="0">
                        <a:latin typeface="Calibri"/>
                        <a:ea typeface="Calibri"/>
                        <a:cs typeface="Times New Roman"/>
                      </a:endParaRPr>
                    </a:p>
                  </a:txBody>
                  <a:tcPr marL="23487" marR="2348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gridSpan="2">
                  <a:txBody>
                    <a:bodyPr/>
                    <a:lstStyle/>
                    <a:p>
                      <a:pPr marL="0" marR="0" algn="l">
                        <a:lnSpc>
                          <a:spcPct val="115000"/>
                        </a:lnSpc>
                        <a:spcBef>
                          <a:spcPts val="0"/>
                        </a:spcBef>
                        <a:spcAft>
                          <a:spcPts val="0"/>
                        </a:spcAft>
                      </a:pPr>
                      <a:r>
                        <a:rPr lang="en-US" sz="800" b="1" u="sng" dirty="0" smtClean="0">
                          <a:latin typeface="Calibri"/>
                          <a:ea typeface="Calibri"/>
                          <a:cs typeface="Calibri"/>
                        </a:rPr>
                        <a:t>RI.1.3</a:t>
                      </a:r>
                      <a:r>
                        <a:rPr lang="en-US" sz="800" dirty="0" smtClean="0">
                          <a:latin typeface="Calibri"/>
                          <a:ea typeface="Calibri"/>
                          <a:cs typeface="Calibri"/>
                        </a:rPr>
                        <a:t> </a:t>
                      </a:r>
                      <a:r>
                        <a:rPr lang="en-US" sz="800" dirty="0">
                          <a:latin typeface="Calibri"/>
                          <a:ea typeface="Calibri"/>
                          <a:cs typeface="Calibri"/>
                        </a:rPr>
                        <a:t>Describe the connection of time, sequence or cause and effect between two individuals, events, ideas, or pieces of information in a new text</a:t>
                      </a:r>
                      <a:r>
                        <a:rPr lang="en-US" sz="800" dirty="0">
                          <a:latin typeface="Calibri"/>
                          <a:ea typeface="Calibri"/>
                          <a:cs typeface="Helvetica"/>
                        </a:rPr>
                        <a:t> </a:t>
                      </a:r>
                      <a:endParaRPr lang="en-US" sz="800" dirty="0">
                        <a:latin typeface="Calibri"/>
                        <a:ea typeface="Calibri"/>
                        <a:cs typeface="Times New Roman"/>
                      </a:endParaRPr>
                    </a:p>
                    <a:p>
                      <a:pPr marL="0" marR="0" algn="l">
                        <a:lnSpc>
                          <a:spcPct val="115000"/>
                        </a:lnSpc>
                        <a:spcBef>
                          <a:spcPts val="0"/>
                        </a:spcBef>
                        <a:spcAft>
                          <a:spcPts val="0"/>
                        </a:spcAft>
                      </a:pPr>
                      <a:r>
                        <a:rPr lang="en-US" sz="800" i="1" dirty="0">
                          <a:latin typeface="Calibri"/>
                          <a:ea typeface="Calibri"/>
                          <a:cs typeface="Helvetica"/>
                        </a:rPr>
                        <a:t>(Not read or discussed in class).</a:t>
                      </a:r>
                      <a:endParaRPr lang="en-US" sz="800" dirty="0">
                        <a:latin typeface="Calibri"/>
                        <a:ea typeface="Calibri"/>
                        <a:cs typeface="Times New Roman"/>
                      </a:endParaRPr>
                    </a:p>
                  </a:txBody>
                  <a:tcPr marL="23487" marR="23487"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n-US"/>
                    </a:p>
                  </a:txBody>
                  <a:tcPr/>
                </a:tc>
              </a:tr>
            </a:tbl>
          </a:graphicData>
        </a:graphic>
      </p:graphicFrame>
      <p:sp>
        <p:nvSpPr>
          <p:cNvPr id="8" name="TextBox 7"/>
          <p:cNvSpPr txBox="1"/>
          <p:nvPr/>
        </p:nvSpPr>
        <p:spPr>
          <a:xfrm>
            <a:off x="381000" y="539582"/>
            <a:ext cx="6553200" cy="954107"/>
          </a:xfrm>
          <a:prstGeom prst="rect">
            <a:avLst/>
          </a:prstGeom>
          <a:noFill/>
        </p:spPr>
        <p:txBody>
          <a:bodyPr wrap="square" rtlCol="0">
            <a:spAutoFit/>
          </a:bodyPr>
          <a:lstStyle/>
          <a:p>
            <a:r>
              <a:rPr lang="en-US" sz="1400" b="1" dirty="0" smtClean="0"/>
              <a:t>Quarter One:  </a:t>
            </a:r>
            <a:r>
              <a:rPr lang="en-US" sz="1400" dirty="0" smtClean="0"/>
              <a:t>Reading Informational Learning Progressions.  </a:t>
            </a:r>
          </a:p>
          <a:p>
            <a:r>
              <a:rPr lang="en-US" sz="1400" dirty="0" smtClean="0"/>
              <a:t>The indicated boxes highlighted </a:t>
            </a:r>
            <a:r>
              <a:rPr lang="en-US" sz="1400" b="1" i="1" dirty="0" smtClean="0"/>
              <a:t>before the standard</a:t>
            </a:r>
            <a:r>
              <a:rPr lang="en-US" sz="1400" dirty="0" smtClean="0"/>
              <a:t>, are assessed on this pre-assessment. The standard itself is assessed on the Common Formative Assessment (CFA) at the end of each quarter.</a:t>
            </a:r>
            <a:endParaRPr lang="en-US" sz="1400" dirty="0"/>
          </a:p>
        </p:txBody>
      </p:sp>
    </p:spTree>
    <p:extLst>
      <p:ext uri="{BB962C8B-B14F-4D97-AF65-F5344CB8AC3E}">
        <p14:creationId xmlns:p14="http://schemas.microsoft.com/office/powerpoint/2010/main" val="35224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560" y="240030"/>
            <a:ext cx="6990080" cy="8730739"/>
          </a:xfrm>
          <a:prstGeom prst="rect">
            <a:avLst/>
          </a:prstGeom>
          <a:noFill/>
        </p:spPr>
        <p:txBody>
          <a:bodyPr wrap="square" lIns="96661" tIns="48331" rIns="96661" bIns="48331" rtlCol="0">
            <a:spAutoFit/>
          </a:bodyPr>
          <a:lstStyle/>
          <a:p>
            <a:r>
              <a:rPr lang="en-US" sz="1600" b="1" u="sng" dirty="0"/>
              <a:t>An Important </a:t>
            </a:r>
            <a:r>
              <a:rPr lang="en-US" sz="1600" b="1" u="sng" dirty="0" smtClean="0"/>
              <a:t>Note for Grade 1</a:t>
            </a:r>
            <a:r>
              <a:rPr lang="en-US" sz="1600" b="1" dirty="0" smtClean="0"/>
              <a:t>:</a:t>
            </a:r>
            <a:endParaRPr lang="en-US" sz="1600" b="1" dirty="0"/>
          </a:p>
          <a:p>
            <a:endParaRPr lang="en-US" sz="500" u="sng" dirty="0"/>
          </a:p>
          <a:p>
            <a:r>
              <a:rPr lang="en-US" sz="1100" dirty="0"/>
              <a:t>During the first quarter of first grade most students </a:t>
            </a:r>
            <a:r>
              <a:rPr lang="en-US" sz="1100" b="1" dirty="0"/>
              <a:t>are not </a:t>
            </a:r>
            <a:r>
              <a:rPr lang="en-US" sz="1100" dirty="0"/>
              <a:t>reading fluently and have not taken an assessment with selected and constructed responses in this format.  </a:t>
            </a:r>
            <a:r>
              <a:rPr lang="en-US" sz="1100" dirty="0" smtClean="0"/>
              <a:t>Read the stories to the students and ask the questions as Listening Comprehension rather than Reading Comprehension questions. Do </a:t>
            </a:r>
            <a:r>
              <a:rPr lang="en-US" sz="1100" dirty="0"/>
              <a:t>the assessment  (or part of the assessment) as an </a:t>
            </a:r>
            <a:r>
              <a:rPr lang="en-US" sz="1100" b="1" i="1" dirty="0"/>
              <a:t>instructional practice piece</a:t>
            </a:r>
            <a:r>
              <a:rPr lang="en-US" sz="1100" dirty="0"/>
              <a:t>.   This is a learning experience for first graders and should </a:t>
            </a:r>
            <a:r>
              <a:rPr lang="en-US" sz="1100" dirty="0" smtClean="0"/>
              <a:t>look more like an instructional piece rather than an assessment.  Do </a:t>
            </a:r>
            <a:r>
              <a:rPr lang="en-US" sz="1100" dirty="0"/>
              <a:t>not expect students to do this independently.  This assessment can be done as a class project </a:t>
            </a:r>
            <a:r>
              <a:rPr lang="en-US" sz="1100" dirty="0" smtClean="0"/>
              <a:t>over </a:t>
            </a:r>
            <a:r>
              <a:rPr lang="en-US" sz="1100" dirty="0"/>
              <a:t>several </a:t>
            </a:r>
            <a:r>
              <a:rPr lang="en-US" sz="1100" dirty="0" smtClean="0"/>
              <a:t>weeks with the literary section taught at a different time than the informational section.  Scaffold throughout the year so students are reading and doing more of the assessments as independently as they are able.</a:t>
            </a:r>
            <a:endParaRPr lang="en-US" sz="1100" dirty="0"/>
          </a:p>
          <a:p>
            <a:endParaRPr lang="en-US" sz="500" dirty="0"/>
          </a:p>
          <a:p>
            <a:r>
              <a:rPr lang="en-US" sz="1500" b="1" u="sng" dirty="0"/>
              <a:t>Directions for Selected Responses</a:t>
            </a:r>
          </a:p>
          <a:p>
            <a:r>
              <a:rPr lang="en-US" sz="1500" b="1" dirty="0"/>
              <a:t>Part </a:t>
            </a:r>
            <a:r>
              <a:rPr lang="en-US" sz="1500" b="1" dirty="0" smtClean="0"/>
              <a:t>One</a:t>
            </a:r>
            <a:endParaRPr lang="en-US" sz="1500" b="1" dirty="0">
              <a:solidFill>
                <a:srgbClr val="FF0000"/>
              </a:solidFill>
            </a:endParaRPr>
          </a:p>
          <a:p>
            <a:endParaRPr lang="en-US" sz="500" dirty="0"/>
          </a:p>
          <a:p>
            <a:r>
              <a:rPr lang="en-US" sz="1100" dirty="0"/>
              <a:t>“This is an assessment or “test.”  An assessment lets us know what we can learn more about (show them the model assessment copy).</a:t>
            </a:r>
          </a:p>
          <a:p>
            <a:endParaRPr lang="en-US" sz="1100" dirty="0"/>
          </a:p>
          <a:p>
            <a:r>
              <a:rPr lang="en-US" sz="1100" dirty="0"/>
              <a:t>I am going to read a story to you called </a:t>
            </a:r>
            <a:r>
              <a:rPr lang="en-US" sz="1100" b="1" i="1" u="sng" dirty="0" smtClean="0"/>
              <a:t>The New Kid in Town</a:t>
            </a:r>
            <a:r>
              <a:rPr lang="en-US" sz="1100" dirty="0" smtClean="0"/>
              <a:t>. </a:t>
            </a:r>
            <a:r>
              <a:rPr lang="en-US" sz="1100" dirty="0"/>
              <a:t>Then I will ask you some questions about the story.”</a:t>
            </a:r>
          </a:p>
          <a:p>
            <a:endParaRPr lang="en-US" sz="1100" dirty="0"/>
          </a:p>
          <a:p>
            <a:r>
              <a:rPr lang="en-US" sz="1100" i="1" dirty="0"/>
              <a:t>Read the Story </a:t>
            </a:r>
            <a:r>
              <a:rPr lang="en-US" sz="1100" b="1" i="1" u="sng" dirty="0" smtClean="0"/>
              <a:t>The New Kid in Town</a:t>
            </a:r>
            <a:r>
              <a:rPr lang="en-US" sz="1100" i="1" dirty="0" smtClean="0"/>
              <a:t>.</a:t>
            </a:r>
            <a:endParaRPr lang="en-US" sz="1100" i="1" dirty="0"/>
          </a:p>
          <a:p>
            <a:endParaRPr lang="en-US" sz="500" i="1" dirty="0"/>
          </a:p>
          <a:p>
            <a:r>
              <a:rPr lang="en-US" sz="1500" b="1" dirty="0"/>
              <a:t>Part Two</a:t>
            </a:r>
          </a:p>
          <a:p>
            <a:endParaRPr lang="en-US" sz="500" dirty="0"/>
          </a:p>
          <a:p>
            <a:r>
              <a:rPr lang="en-US" sz="1100" dirty="0"/>
              <a:t>“Now I am going to ask you some questions about the story.  Keep the answers in your mind (point to your head) and don’t speak them with your voice.”</a:t>
            </a:r>
          </a:p>
          <a:p>
            <a:endParaRPr lang="en-US" sz="1100" i="1" dirty="0"/>
          </a:p>
          <a:p>
            <a:r>
              <a:rPr lang="en-US" sz="1100" i="1" dirty="0"/>
              <a:t>Model asking a question and keeping it in your mind.  Then model answering a question without speaking the answer aloud.  You may want to write a question on the board and then four possible choices (A,B,C,D).  Read each choice and then go back and shade in the circle by the correct choice.</a:t>
            </a:r>
          </a:p>
          <a:p>
            <a:endParaRPr lang="en-US" sz="1100" i="1" dirty="0"/>
          </a:p>
          <a:p>
            <a:r>
              <a:rPr lang="en-US" sz="1100" i="1" dirty="0"/>
              <a:t>Read each question for </a:t>
            </a:r>
            <a:r>
              <a:rPr lang="en-US" sz="1100" b="1" i="1" u="sng" dirty="0" smtClean="0"/>
              <a:t>The New Kid in Town</a:t>
            </a:r>
            <a:r>
              <a:rPr lang="en-US" sz="1100" i="1" dirty="0" smtClean="0"/>
              <a:t>.  </a:t>
            </a:r>
            <a:r>
              <a:rPr lang="en-US" sz="1100" i="1" dirty="0"/>
              <a:t>Do the entire assessment as a “class project” using an overhead and allowing a few students to shade in answers.  Students practice keeping the answers in their “mind.”</a:t>
            </a:r>
          </a:p>
          <a:p>
            <a:endParaRPr lang="en-US" sz="1100" i="1" dirty="0"/>
          </a:p>
          <a:p>
            <a:r>
              <a:rPr lang="en-US" sz="1100" i="1" dirty="0"/>
              <a:t>It is important to discuss each answer immediately after it is chosen to help students understand why it is or is not correct.</a:t>
            </a:r>
          </a:p>
          <a:p>
            <a:endParaRPr lang="en-US" sz="800" dirty="0"/>
          </a:p>
          <a:p>
            <a:r>
              <a:rPr lang="en-US" sz="1500" b="1" u="sng" dirty="0"/>
              <a:t>Directions for Constructed Responses</a:t>
            </a:r>
          </a:p>
          <a:p>
            <a:r>
              <a:rPr lang="en-US" sz="1500" b="1" dirty="0"/>
              <a:t>Part Three</a:t>
            </a:r>
          </a:p>
          <a:p>
            <a:endParaRPr lang="en-US" sz="800" dirty="0"/>
          </a:p>
          <a:p>
            <a:r>
              <a:rPr lang="en-US" sz="1100" dirty="0"/>
              <a:t>“We have practiced finding answers about the story.  We have filled or shaded in some bubbles to show the </a:t>
            </a:r>
            <a:r>
              <a:rPr lang="en-US" sz="1100" dirty="0" smtClean="0"/>
              <a:t>answers </a:t>
            </a:r>
            <a:r>
              <a:rPr lang="en-US" sz="1100" dirty="0"/>
              <a:t>we think </a:t>
            </a:r>
            <a:r>
              <a:rPr lang="en-US" sz="1100" dirty="0" smtClean="0"/>
              <a:t>are correct</a:t>
            </a:r>
            <a:r>
              <a:rPr lang="en-US" sz="1100" dirty="0"/>
              <a:t>.”</a:t>
            </a:r>
          </a:p>
          <a:p>
            <a:endParaRPr lang="en-US" sz="1100" dirty="0"/>
          </a:p>
          <a:p>
            <a:r>
              <a:rPr lang="en-US" sz="1100" dirty="0"/>
              <a:t>“Now we are going to answer questions about the story in a different way. We will listen to a question and then write and draw about it to show we understand.”</a:t>
            </a:r>
          </a:p>
          <a:p>
            <a:endParaRPr lang="en-US" sz="1100" dirty="0"/>
          </a:p>
          <a:p>
            <a:r>
              <a:rPr lang="en-US" sz="1100" dirty="0"/>
              <a:t>“Listen to the question “ (read the first constructed response prompt).  </a:t>
            </a:r>
            <a:r>
              <a:rPr lang="en-US" sz="1100" i="1" dirty="0"/>
              <a:t>Discuss the answer as a class.  Model on the board how you would answer the question with words and pictures.  Allow 2-3 students to add words in the sentence frame or pictures to your model. </a:t>
            </a:r>
            <a:r>
              <a:rPr lang="en-US" sz="1100" dirty="0"/>
              <a:t>Then ask:  “Do our words and pictures answer the question? “ </a:t>
            </a:r>
          </a:p>
          <a:p>
            <a:r>
              <a:rPr lang="en-US" sz="1100" dirty="0"/>
              <a:t> </a:t>
            </a:r>
          </a:p>
          <a:p>
            <a:r>
              <a:rPr lang="en-US" sz="1100" dirty="0"/>
              <a:t>Have students complete the next constructed response question on blank paper.  Allow them to discuss and share their answers and their thinking</a:t>
            </a:r>
            <a:r>
              <a:rPr lang="en-US" sz="1100" dirty="0">
                <a:solidFill>
                  <a:srgbClr val="FF0000"/>
                </a:solidFill>
              </a:rPr>
              <a:t>.  </a:t>
            </a:r>
            <a:r>
              <a:rPr lang="en-US" sz="1100" b="1" dirty="0"/>
              <a:t> </a:t>
            </a:r>
            <a:r>
              <a:rPr lang="en-US" sz="1100" b="1" dirty="0" smtClean="0"/>
              <a:t>Repeat </a:t>
            </a:r>
            <a:r>
              <a:rPr lang="en-US" sz="1100" b="1" dirty="0"/>
              <a:t>the process for the informational text:  </a:t>
            </a:r>
            <a:r>
              <a:rPr lang="en-US" sz="1100" b="1" i="1" u="sng" dirty="0" smtClean="0"/>
              <a:t>Bottlenose Dolphins </a:t>
            </a:r>
            <a:r>
              <a:rPr lang="en-US" sz="1100" b="1" dirty="0"/>
              <a:t>and all Writing and Language prompts</a:t>
            </a:r>
            <a:r>
              <a:rPr lang="en-US" sz="1100" b="1" dirty="0" smtClean="0"/>
              <a:t>.</a:t>
            </a:r>
          </a:p>
        </p:txBody>
      </p:sp>
    </p:spTree>
    <p:extLst>
      <p:ext uri="{BB962C8B-B14F-4D97-AF65-F5344CB8AC3E}">
        <p14:creationId xmlns:p14="http://schemas.microsoft.com/office/powerpoint/2010/main" val="1260432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2374</TotalTime>
  <Words>7495</Words>
  <Application>Microsoft Office PowerPoint</Application>
  <PresentationFormat>Custom</PresentationFormat>
  <Paragraphs>921</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Susan Richmond</cp:lastModifiedBy>
  <cp:revision>368</cp:revision>
  <cp:lastPrinted>2014-08-19T18:37:43Z</cp:lastPrinted>
  <dcterms:created xsi:type="dcterms:W3CDTF">2013-06-13T16:49:22Z</dcterms:created>
  <dcterms:modified xsi:type="dcterms:W3CDTF">2015-07-23T18:18:04Z</dcterms:modified>
</cp:coreProperties>
</file>