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8" autoAdjust="0"/>
    <p:restoredTop sz="94681" autoAdjust="0"/>
  </p:normalViewPr>
  <p:slideViewPr>
    <p:cSldViewPr>
      <p:cViewPr>
        <p:scale>
          <a:sx n="59" d="100"/>
          <a:sy n="59" d="100"/>
        </p:scale>
        <p:origin x="-1956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F8219-13A2-40A1-9188-38BCCFB50BF8}" type="doc">
      <dgm:prSet loTypeId="urn:microsoft.com/office/officeart/2005/8/layout/chevron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0B46FC5-666C-4BC5-A71C-50758035B89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Step 1</a:t>
          </a:r>
          <a:endParaRPr lang="en-US" b="1" dirty="0">
            <a:solidFill>
              <a:srgbClr val="002060"/>
            </a:solidFill>
          </a:endParaRPr>
        </a:p>
      </dgm:t>
    </dgm:pt>
    <dgm:pt modelId="{CFD88E8F-39EE-45F2-B18D-25AB08D586A8}" type="parTrans" cxnId="{F81C2556-B1F1-4048-891A-883927F4DBDA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076CDFDD-103F-4E2F-8C29-B7096B41BE32}" type="sibTrans" cxnId="{F81C2556-B1F1-4048-891A-883927F4DBDA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3610001-093A-4FDA-9C18-99E7856D720A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 becomes familiar with the quarter learning progressions for each common core standard.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F0A9D-2081-46C5-8DEA-B75457967AC7}" type="parTrans" cxnId="{0924CF3E-6A8C-4603-B4E8-B52D72802B8C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93A62C3F-83D3-4263-BCD6-66FB0BFDB208}" type="sibTrans" cxnId="{0924CF3E-6A8C-4603-B4E8-B52D72802B8C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6E635EF5-1216-43F8-9106-5EFE275955D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smtClean="0">
              <a:solidFill>
                <a:srgbClr val="002060"/>
              </a:solidFill>
            </a:rPr>
            <a:t>Step 2</a:t>
          </a:r>
          <a:endParaRPr lang="en-US" b="1" dirty="0">
            <a:solidFill>
              <a:srgbClr val="002060"/>
            </a:solidFill>
          </a:endParaRPr>
        </a:p>
      </dgm:t>
    </dgm:pt>
    <dgm:pt modelId="{462F28EA-C939-4728-890F-4621D2EAFA39}" type="parTrans" cxnId="{998A4109-7031-4F56-A9BE-35BC22D170A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C0795C48-9459-4ADD-B4CD-ECB90DBCD201}" type="sibTrans" cxnId="{998A4109-7031-4F56-A9BE-35BC22D170A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C9A6AEE-07D2-4904-A7C6-799BA6D9A8F2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are given a pre-assessment to measure instructional adjustment points (sub-skills) needed for standard mastery.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ED50B-FCE7-47C7-80AD-C04CC14BE6D6}" type="parTrans" cxnId="{30C63C28-220F-4EED-8179-F38D13D8D75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80415CA2-91ED-4A81-9E83-9910BD850A5B}" type="sibTrans" cxnId="{30C63C28-220F-4EED-8179-F38D13D8D751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8B7DA776-8B1B-4F2C-9280-B65CA9746BA9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smtClean="0">
              <a:solidFill>
                <a:srgbClr val="002060"/>
              </a:solidFill>
            </a:rPr>
            <a:t>Step 3</a:t>
          </a:r>
          <a:endParaRPr lang="en-US" b="1" dirty="0">
            <a:solidFill>
              <a:srgbClr val="002060"/>
            </a:solidFill>
          </a:endParaRPr>
        </a:p>
      </dgm:t>
    </dgm:pt>
    <dgm:pt modelId="{B49DD838-B27A-4108-B6B8-9EFB58AF2A88}" type="parTrans" cxnId="{D772BCBA-22D2-49D4-9BDB-4CCBA4061204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BB0ECE3F-F994-4ADA-968B-0E919A8B1790}" type="sibTrans" cxnId="{D772BCBA-22D2-49D4-9BDB-4CCBA4061204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556B4647-8433-4E68-A328-01DD9D94DF0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Teachers note student pre-assessment results on the Learning Progression Class Check List.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863535-9694-4671-8445-B4A8580F177A}" type="parTrans" cxnId="{07B2388F-1755-448E-845D-B279AACF77C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26011586-DE78-412A-9326-7E30FD8E3833}" type="sibTrans" cxnId="{07B2388F-1755-448E-845D-B279AACF77C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21D9D5C5-75E3-432F-ACF5-8F9F6413C3B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smtClean="0">
              <a:solidFill>
                <a:srgbClr val="002060"/>
              </a:solidFill>
            </a:rPr>
            <a:t>Step 4</a:t>
          </a:r>
          <a:endParaRPr lang="en-US" b="1" dirty="0">
            <a:solidFill>
              <a:srgbClr val="002060"/>
            </a:solidFill>
          </a:endParaRPr>
        </a:p>
      </dgm:t>
    </dgm:pt>
    <dgm:pt modelId="{F54B6463-4717-4A6B-88C1-FABBD16585E9}" type="parTrans" cxnId="{BC02030C-F90B-4EB1-A19E-B9170E23CB5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F74E2C08-0E6E-4569-A616-FCADBF450119}" type="sibTrans" cxnId="{BC02030C-F90B-4EB1-A19E-B9170E23CB5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D5E38F17-ECDB-451F-AA2A-28C2D221E05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Instructional adjustments for Informal Formative Assessments are made by the teacher based on student need.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F8928-A54F-4089-BCBE-D201C3999D0D}" type="parTrans" cxnId="{17666EE6-56AE-4183-B44A-BDD9CE2D050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6E12B15C-BE17-48FF-AD84-CF0B2F666D68}" type="sibTrans" cxnId="{17666EE6-56AE-4183-B44A-BDD9CE2D050D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6CC7574A-1C86-407F-B393-EB73D2DD4D5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Step 5</a:t>
          </a:r>
          <a:endParaRPr lang="en-US" b="1" dirty="0">
            <a:solidFill>
              <a:srgbClr val="002060"/>
            </a:solidFill>
          </a:endParaRPr>
        </a:p>
      </dgm:t>
    </dgm:pt>
    <dgm:pt modelId="{01887FDE-96B8-42BD-A471-FE18FF4B48CD}" type="parTrans" cxnId="{D074C92E-04FC-4C11-A8E7-C73C840392F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5EDC55F-654F-4319-8AC7-17BCB2AA5639}" type="sibTrans" cxnId="{D074C92E-04FC-4C11-A8E7-C73C840392F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33761BB2-2A44-4310-8700-4E52C995342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are given a Common Formative Assessment at the end of the quarter to measure progress. 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81CF2-720D-4B1C-AD17-CC6E7B7C6982}" type="parTrans" cxnId="{9F4D19EE-80B2-49F6-90CB-CE92062009C6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91554774-C6A6-4903-90CF-05207A19C653}" type="sibTrans" cxnId="{9F4D19EE-80B2-49F6-90CB-CE92062009C6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E6C40DB3-996C-4E89-82F3-96D77AB03AAC}" type="pres">
      <dgm:prSet presAssocID="{A28F8219-13A2-40A1-9188-38BCCFB50BF8}" presName="linearFlow" presStyleCnt="0">
        <dgm:presLayoutVars>
          <dgm:dir/>
          <dgm:animLvl val="lvl"/>
          <dgm:resizeHandles val="exact"/>
        </dgm:presLayoutVars>
      </dgm:prSet>
      <dgm:spPr/>
    </dgm:pt>
    <dgm:pt modelId="{7C09F419-9199-487A-95EB-A21D92DF21E3}" type="pres">
      <dgm:prSet presAssocID="{E0B46FC5-666C-4BC5-A71C-50758035B899}" presName="composite" presStyleCnt="0"/>
      <dgm:spPr/>
    </dgm:pt>
    <dgm:pt modelId="{41616E61-C6FF-4AEB-BF79-00A5C23DD180}" type="pres">
      <dgm:prSet presAssocID="{E0B46FC5-666C-4BC5-A71C-50758035B89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F90E100-DDE9-4BBC-93D4-10DFE26209CE}" type="pres">
      <dgm:prSet presAssocID="{E0B46FC5-666C-4BC5-A71C-50758035B89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E145-CCB7-4DE8-97CD-1D1A7DDF272E}" type="pres">
      <dgm:prSet presAssocID="{076CDFDD-103F-4E2F-8C29-B7096B41BE32}" presName="sp" presStyleCnt="0"/>
      <dgm:spPr/>
    </dgm:pt>
    <dgm:pt modelId="{D2794040-CFDE-450F-BC56-5D93994BFDD0}" type="pres">
      <dgm:prSet presAssocID="{6E635EF5-1216-43F8-9106-5EFE275955D4}" presName="composite" presStyleCnt="0"/>
      <dgm:spPr/>
    </dgm:pt>
    <dgm:pt modelId="{E566FEAF-DCDA-493B-845B-347F714FBF90}" type="pres">
      <dgm:prSet presAssocID="{6E635EF5-1216-43F8-9106-5EFE275955D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3290D25-9388-483C-97E1-D29E22BAC17F}" type="pres">
      <dgm:prSet presAssocID="{6E635EF5-1216-43F8-9106-5EFE275955D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BF062-E636-466A-89FB-0B48D6530B7F}" type="pres">
      <dgm:prSet presAssocID="{C0795C48-9459-4ADD-B4CD-ECB90DBCD201}" presName="sp" presStyleCnt="0"/>
      <dgm:spPr/>
    </dgm:pt>
    <dgm:pt modelId="{58B727C8-8BD8-4DAA-8A65-41012512DEA2}" type="pres">
      <dgm:prSet presAssocID="{8B7DA776-8B1B-4F2C-9280-B65CA9746BA9}" presName="composite" presStyleCnt="0"/>
      <dgm:spPr/>
    </dgm:pt>
    <dgm:pt modelId="{115E5DD5-F36A-413D-96F6-52368C607CE4}" type="pres">
      <dgm:prSet presAssocID="{8B7DA776-8B1B-4F2C-9280-B65CA9746BA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D97C6BC-71E6-4E13-83A4-52B12EACD00B}" type="pres">
      <dgm:prSet presAssocID="{8B7DA776-8B1B-4F2C-9280-B65CA9746BA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119EC-A241-47F5-9A85-284E8689EC56}" type="pres">
      <dgm:prSet presAssocID="{BB0ECE3F-F994-4ADA-968B-0E919A8B1790}" presName="sp" presStyleCnt="0"/>
      <dgm:spPr/>
    </dgm:pt>
    <dgm:pt modelId="{094F43D6-3981-4817-9D9F-3A966219697F}" type="pres">
      <dgm:prSet presAssocID="{21D9D5C5-75E3-432F-ACF5-8F9F6413C3B1}" presName="composite" presStyleCnt="0"/>
      <dgm:spPr/>
    </dgm:pt>
    <dgm:pt modelId="{3F536A8C-EEF3-4509-9AE1-669A32F999B3}" type="pres">
      <dgm:prSet presAssocID="{21D9D5C5-75E3-432F-ACF5-8F9F6413C3B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3795FAC-1765-402C-BE26-331221441C9E}" type="pres">
      <dgm:prSet presAssocID="{21D9D5C5-75E3-432F-ACF5-8F9F6413C3B1}" presName="descendantText" presStyleLbl="alignAcc1" presStyleIdx="3" presStyleCnt="5">
        <dgm:presLayoutVars>
          <dgm:bulletEnabled val="1"/>
        </dgm:presLayoutVars>
      </dgm:prSet>
      <dgm:spPr/>
    </dgm:pt>
    <dgm:pt modelId="{A0C087E1-1B4D-41B3-B917-74A4D08B6872}" type="pres">
      <dgm:prSet presAssocID="{F74E2C08-0E6E-4569-A616-FCADBF450119}" presName="sp" presStyleCnt="0"/>
      <dgm:spPr/>
    </dgm:pt>
    <dgm:pt modelId="{FAB2AA41-87A9-41F0-A314-5EB795D590DC}" type="pres">
      <dgm:prSet presAssocID="{6CC7574A-1C86-407F-B393-EB73D2DD4D50}" presName="composite" presStyleCnt="0"/>
      <dgm:spPr/>
    </dgm:pt>
    <dgm:pt modelId="{D5BF5A59-7C3E-4D02-B622-EA7716367ABB}" type="pres">
      <dgm:prSet presAssocID="{6CC7574A-1C86-407F-B393-EB73D2DD4D5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8252B1B-3643-4433-BC02-4D0C171DADF8}" type="pres">
      <dgm:prSet presAssocID="{6CC7574A-1C86-407F-B393-EB73D2DD4D5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95BF4-BE40-4B44-86A3-EF5EB8439071}" type="presOf" srcId="{8B7DA776-8B1B-4F2C-9280-B65CA9746BA9}" destId="{115E5DD5-F36A-413D-96F6-52368C607CE4}" srcOrd="0" destOrd="0" presId="urn:microsoft.com/office/officeart/2005/8/layout/chevron2"/>
    <dgm:cxn modelId="{D074C92E-04FC-4C11-A8E7-C73C840392F0}" srcId="{A28F8219-13A2-40A1-9188-38BCCFB50BF8}" destId="{6CC7574A-1C86-407F-B393-EB73D2DD4D50}" srcOrd="4" destOrd="0" parTransId="{01887FDE-96B8-42BD-A471-FE18FF4B48CD}" sibTransId="{75EDC55F-654F-4319-8AC7-17BCB2AA5639}"/>
    <dgm:cxn modelId="{17666EE6-56AE-4183-B44A-BDD9CE2D050D}" srcId="{21D9D5C5-75E3-432F-ACF5-8F9F6413C3B1}" destId="{D5E38F17-ECDB-451F-AA2A-28C2D221E055}" srcOrd="0" destOrd="0" parTransId="{6ADF8928-A54F-4089-BCBE-D201C3999D0D}" sibTransId="{6E12B15C-BE17-48FF-AD84-CF0B2F666D68}"/>
    <dgm:cxn modelId="{0787A634-883D-4BB2-941D-54632945FAEF}" type="presOf" srcId="{D5E38F17-ECDB-451F-AA2A-28C2D221E055}" destId="{93795FAC-1765-402C-BE26-331221441C9E}" srcOrd="0" destOrd="0" presId="urn:microsoft.com/office/officeart/2005/8/layout/chevron2"/>
    <dgm:cxn modelId="{F32E448C-B1F1-4614-8E37-6DF0199316EA}" type="presOf" srcId="{E0B46FC5-666C-4BC5-A71C-50758035B899}" destId="{41616E61-C6FF-4AEB-BF79-00A5C23DD180}" srcOrd="0" destOrd="0" presId="urn:microsoft.com/office/officeart/2005/8/layout/chevron2"/>
    <dgm:cxn modelId="{5C68ECC4-1A97-49E7-AD47-BD0A56153B6B}" type="presOf" srcId="{6CC7574A-1C86-407F-B393-EB73D2DD4D50}" destId="{D5BF5A59-7C3E-4D02-B622-EA7716367ABB}" srcOrd="0" destOrd="0" presId="urn:microsoft.com/office/officeart/2005/8/layout/chevron2"/>
    <dgm:cxn modelId="{BC02030C-F90B-4EB1-A19E-B9170E23CB53}" srcId="{A28F8219-13A2-40A1-9188-38BCCFB50BF8}" destId="{21D9D5C5-75E3-432F-ACF5-8F9F6413C3B1}" srcOrd="3" destOrd="0" parTransId="{F54B6463-4717-4A6B-88C1-FABBD16585E9}" sibTransId="{F74E2C08-0E6E-4569-A616-FCADBF450119}"/>
    <dgm:cxn modelId="{9F4D19EE-80B2-49F6-90CB-CE92062009C6}" srcId="{6CC7574A-1C86-407F-B393-EB73D2DD4D50}" destId="{33761BB2-2A44-4310-8700-4E52C9953427}" srcOrd="0" destOrd="0" parTransId="{5FE81CF2-720D-4B1C-AD17-CC6E7B7C6982}" sibTransId="{91554774-C6A6-4903-90CF-05207A19C653}"/>
    <dgm:cxn modelId="{0B9A9E16-680F-4D44-9146-194FA0184D2C}" type="presOf" srcId="{AC9A6AEE-07D2-4904-A7C6-799BA6D9A8F2}" destId="{D3290D25-9388-483C-97E1-D29E22BAC17F}" srcOrd="0" destOrd="0" presId="urn:microsoft.com/office/officeart/2005/8/layout/chevron2"/>
    <dgm:cxn modelId="{07B2388F-1755-448E-845D-B279AACF77C7}" srcId="{8B7DA776-8B1B-4F2C-9280-B65CA9746BA9}" destId="{556B4647-8433-4E68-A328-01DD9D94DF01}" srcOrd="0" destOrd="0" parTransId="{AE863535-9694-4671-8445-B4A8580F177A}" sibTransId="{26011586-DE78-412A-9326-7E30FD8E3833}"/>
    <dgm:cxn modelId="{30C63C28-220F-4EED-8179-F38D13D8D751}" srcId="{6E635EF5-1216-43F8-9106-5EFE275955D4}" destId="{AC9A6AEE-07D2-4904-A7C6-799BA6D9A8F2}" srcOrd="0" destOrd="0" parTransId="{527ED50B-FCE7-47C7-80AD-C04CC14BE6D6}" sibTransId="{80415CA2-91ED-4A81-9E83-9910BD850A5B}"/>
    <dgm:cxn modelId="{B47F0CE8-FE2B-49E2-82F0-EA26671A0CE5}" type="presOf" srcId="{A28F8219-13A2-40A1-9188-38BCCFB50BF8}" destId="{E6C40DB3-996C-4E89-82F3-96D77AB03AAC}" srcOrd="0" destOrd="0" presId="urn:microsoft.com/office/officeart/2005/8/layout/chevron2"/>
    <dgm:cxn modelId="{998A4109-7031-4F56-A9BE-35BC22D170A0}" srcId="{A28F8219-13A2-40A1-9188-38BCCFB50BF8}" destId="{6E635EF5-1216-43F8-9106-5EFE275955D4}" srcOrd="1" destOrd="0" parTransId="{462F28EA-C939-4728-890F-4621D2EAFA39}" sibTransId="{C0795C48-9459-4ADD-B4CD-ECB90DBCD201}"/>
    <dgm:cxn modelId="{F81C2556-B1F1-4048-891A-883927F4DBDA}" srcId="{A28F8219-13A2-40A1-9188-38BCCFB50BF8}" destId="{E0B46FC5-666C-4BC5-A71C-50758035B899}" srcOrd="0" destOrd="0" parTransId="{CFD88E8F-39EE-45F2-B18D-25AB08D586A8}" sibTransId="{076CDFDD-103F-4E2F-8C29-B7096B41BE32}"/>
    <dgm:cxn modelId="{8C631718-2389-4104-853E-AF0AD644CE73}" type="presOf" srcId="{6E635EF5-1216-43F8-9106-5EFE275955D4}" destId="{E566FEAF-DCDA-493B-845B-347F714FBF90}" srcOrd="0" destOrd="0" presId="urn:microsoft.com/office/officeart/2005/8/layout/chevron2"/>
    <dgm:cxn modelId="{59DA0071-AFBB-468B-A226-D077245FD992}" type="presOf" srcId="{21D9D5C5-75E3-432F-ACF5-8F9F6413C3B1}" destId="{3F536A8C-EEF3-4509-9AE1-669A32F999B3}" srcOrd="0" destOrd="0" presId="urn:microsoft.com/office/officeart/2005/8/layout/chevron2"/>
    <dgm:cxn modelId="{E39D1C42-BDB2-45B8-BB9B-B30FBCFFAD04}" type="presOf" srcId="{556B4647-8433-4E68-A328-01DD9D94DF01}" destId="{ED97C6BC-71E6-4E13-83A4-52B12EACD00B}" srcOrd="0" destOrd="0" presId="urn:microsoft.com/office/officeart/2005/8/layout/chevron2"/>
    <dgm:cxn modelId="{CEB7AC5E-5F7E-4DFB-A124-CBB840E1A9DB}" type="presOf" srcId="{A3610001-093A-4FDA-9C18-99E7856D720A}" destId="{1F90E100-DDE9-4BBC-93D4-10DFE26209CE}" srcOrd="0" destOrd="0" presId="urn:microsoft.com/office/officeart/2005/8/layout/chevron2"/>
    <dgm:cxn modelId="{D772BCBA-22D2-49D4-9BDB-4CCBA4061204}" srcId="{A28F8219-13A2-40A1-9188-38BCCFB50BF8}" destId="{8B7DA776-8B1B-4F2C-9280-B65CA9746BA9}" srcOrd="2" destOrd="0" parTransId="{B49DD838-B27A-4108-B6B8-9EFB58AF2A88}" sibTransId="{BB0ECE3F-F994-4ADA-968B-0E919A8B1790}"/>
    <dgm:cxn modelId="{9DC7CB0C-57B3-4A42-9F80-936AF4D73083}" type="presOf" srcId="{33761BB2-2A44-4310-8700-4E52C9953427}" destId="{88252B1B-3643-4433-BC02-4D0C171DADF8}" srcOrd="0" destOrd="0" presId="urn:microsoft.com/office/officeart/2005/8/layout/chevron2"/>
    <dgm:cxn modelId="{0924CF3E-6A8C-4603-B4E8-B52D72802B8C}" srcId="{E0B46FC5-666C-4BC5-A71C-50758035B899}" destId="{A3610001-093A-4FDA-9C18-99E7856D720A}" srcOrd="0" destOrd="0" parTransId="{651F0A9D-2081-46C5-8DEA-B75457967AC7}" sibTransId="{93A62C3F-83D3-4263-BCD6-66FB0BFDB208}"/>
    <dgm:cxn modelId="{DFFCABF4-D7A5-4C31-A8CC-9B634DA91190}" type="presParOf" srcId="{E6C40DB3-996C-4E89-82F3-96D77AB03AAC}" destId="{7C09F419-9199-487A-95EB-A21D92DF21E3}" srcOrd="0" destOrd="0" presId="urn:microsoft.com/office/officeart/2005/8/layout/chevron2"/>
    <dgm:cxn modelId="{0C075964-3AE4-4BC3-88A1-F968D51F52A1}" type="presParOf" srcId="{7C09F419-9199-487A-95EB-A21D92DF21E3}" destId="{41616E61-C6FF-4AEB-BF79-00A5C23DD180}" srcOrd="0" destOrd="0" presId="urn:microsoft.com/office/officeart/2005/8/layout/chevron2"/>
    <dgm:cxn modelId="{97B9A745-7035-4BF8-820B-702D9192FE9D}" type="presParOf" srcId="{7C09F419-9199-487A-95EB-A21D92DF21E3}" destId="{1F90E100-DDE9-4BBC-93D4-10DFE26209CE}" srcOrd="1" destOrd="0" presId="urn:microsoft.com/office/officeart/2005/8/layout/chevron2"/>
    <dgm:cxn modelId="{0907BC66-0505-49F6-BAE8-C4FFE68AB2E4}" type="presParOf" srcId="{E6C40DB3-996C-4E89-82F3-96D77AB03AAC}" destId="{D0DFE145-CCB7-4DE8-97CD-1D1A7DDF272E}" srcOrd="1" destOrd="0" presId="urn:microsoft.com/office/officeart/2005/8/layout/chevron2"/>
    <dgm:cxn modelId="{D9D09297-E66E-43EC-838B-F772CF9A97CD}" type="presParOf" srcId="{E6C40DB3-996C-4E89-82F3-96D77AB03AAC}" destId="{D2794040-CFDE-450F-BC56-5D93994BFDD0}" srcOrd="2" destOrd="0" presId="urn:microsoft.com/office/officeart/2005/8/layout/chevron2"/>
    <dgm:cxn modelId="{EA38652B-E2AF-46E7-B7F6-8301AC432681}" type="presParOf" srcId="{D2794040-CFDE-450F-BC56-5D93994BFDD0}" destId="{E566FEAF-DCDA-493B-845B-347F714FBF90}" srcOrd="0" destOrd="0" presId="urn:microsoft.com/office/officeart/2005/8/layout/chevron2"/>
    <dgm:cxn modelId="{6F282112-2C6E-40EA-B05A-6D8107D5F842}" type="presParOf" srcId="{D2794040-CFDE-450F-BC56-5D93994BFDD0}" destId="{D3290D25-9388-483C-97E1-D29E22BAC17F}" srcOrd="1" destOrd="0" presId="urn:microsoft.com/office/officeart/2005/8/layout/chevron2"/>
    <dgm:cxn modelId="{AC111BA9-B7CF-433E-A114-9A70A10EC702}" type="presParOf" srcId="{E6C40DB3-996C-4E89-82F3-96D77AB03AAC}" destId="{82ABF062-E636-466A-89FB-0B48D6530B7F}" srcOrd="3" destOrd="0" presId="urn:microsoft.com/office/officeart/2005/8/layout/chevron2"/>
    <dgm:cxn modelId="{B88D4454-1F6A-467D-8E80-CC25F1129428}" type="presParOf" srcId="{E6C40DB3-996C-4E89-82F3-96D77AB03AAC}" destId="{58B727C8-8BD8-4DAA-8A65-41012512DEA2}" srcOrd="4" destOrd="0" presId="urn:microsoft.com/office/officeart/2005/8/layout/chevron2"/>
    <dgm:cxn modelId="{782504F7-D6A9-4F56-9443-DC76E7078EE7}" type="presParOf" srcId="{58B727C8-8BD8-4DAA-8A65-41012512DEA2}" destId="{115E5DD5-F36A-413D-96F6-52368C607CE4}" srcOrd="0" destOrd="0" presId="urn:microsoft.com/office/officeart/2005/8/layout/chevron2"/>
    <dgm:cxn modelId="{336D6474-4781-4AA0-92B5-EB09A0E1FBDA}" type="presParOf" srcId="{58B727C8-8BD8-4DAA-8A65-41012512DEA2}" destId="{ED97C6BC-71E6-4E13-83A4-52B12EACD00B}" srcOrd="1" destOrd="0" presId="urn:microsoft.com/office/officeart/2005/8/layout/chevron2"/>
    <dgm:cxn modelId="{913A4F1F-05DE-4171-82BF-B8D042159EE6}" type="presParOf" srcId="{E6C40DB3-996C-4E89-82F3-96D77AB03AAC}" destId="{68B119EC-A241-47F5-9A85-284E8689EC56}" srcOrd="5" destOrd="0" presId="urn:microsoft.com/office/officeart/2005/8/layout/chevron2"/>
    <dgm:cxn modelId="{58905F34-BBC0-406D-AD45-C2F65B0BCA7F}" type="presParOf" srcId="{E6C40DB3-996C-4E89-82F3-96D77AB03AAC}" destId="{094F43D6-3981-4817-9D9F-3A966219697F}" srcOrd="6" destOrd="0" presId="urn:microsoft.com/office/officeart/2005/8/layout/chevron2"/>
    <dgm:cxn modelId="{7916F56E-3831-4D07-B5F1-1B11DDFB94FC}" type="presParOf" srcId="{094F43D6-3981-4817-9D9F-3A966219697F}" destId="{3F536A8C-EEF3-4509-9AE1-669A32F999B3}" srcOrd="0" destOrd="0" presId="urn:microsoft.com/office/officeart/2005/8/layout/chevron2"/>
    <dgm:cxn modelId="{2E369104-9884-4BBC-A181-350A907D0BA5}" type="presParOf" srcId="{094F43D6-3981-4817-9D9F-3A966219697F}" destId="{93795FAC-1765-402C-BE26-331221441C9E}" srcOrd="1" destOrd="0" presId="urn:microsoft.com/office/officeart/2005/8/layout/chevron2"/>
    <dgm:cxn modelId="{D6A65662-6F38-4E3D-A622-D81E4BFB35A2}" type="presParOf" srcId="{E6C40DB3-996C-4E89-82F3-96D77AB03AAC}" destId="{A0C087E1-1B4D-41B3-B917-74A4D08B6872}" srcOrd="7" destOrd="0" presId="urn:microsoft.com/office/officeart/2005/8/layout/chevron2"/>
    <dgm:cxn modelId="{BBDCE5CB-03E4-4AFB-B729-540CC4A6A3D6}" type="presParOf" srcId="{E6C40DB3-996C-4E89-82F3-96D77AB03AAC}" destId="{FAB2AA41-87A9-41F0-A314-5EB795D590DC}" srcOrd="8" destOrd="0" presId="urn:microsoft.com/office/officeart/2005/8/layout/chevron2"/>
    <dgm:cxn modelId="{CA9DBBB3-51D6-4406-93F2-FB13BBE396FD}" type="presParOf" srcId="{FAB2AA41-87A9-41F0-A314-5EB795D590DC}" destId="{D5BF5A59-7C3E-4D02-B622-EA7716367ABB}" srcOrd="0" destOrd="0" presId="urn:microsoft.com/office/officeart/2005/8/layout/chevron2"/>
    <dgm:cxn modelId="{FEF32FE2-04E4-4753-B181-8019922F605D}" type="presParOf" srcId="{FAB2AA41-87A9-41F0-A314-5EB795D590DC}" destId="{88252B1B-3643-4433-BC02-4D0C171DAD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16E61-C6FF-4AEB-BF79-00A5C23DD180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2060"/>
              </a:solidFill>
            </a:rPr>
            <a:t>Step 1</a:t>
          </a:r>
          <a:endParaRPr lang="en-US" sz="2500" b="1" kern="1200" dirty="0">
            <a:solidFill>
              <a:srgbClr val="002060"/>
            </a:solidFill>
          </a:endParaRPr>
        </a:p>
      </dsp:txBody>
      <dsp:txXfrm rot="5400000">
        <a:off x="-196676" y="197173"/>
        <a:ext cx="1311175" cy="917823"/>
      </dsp:txXfrm>
    </dsp:sp>
    <dsp:sp modelId="{1F90E100-DDE9-4BBC-93D4-10DFE26209CE}">
      <dsp:nvSpPr>
        <dsp:cNvPr id="0" name=""/>
        <dsp:cNvSpPr/>
      </dsp:nvSpPr>
      <dsp:spPr>
        <a:xfrm rot="5400000">
          <a:off x="2775979" y="-1857659"/>
          <a:ext cx="852264" cy="45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 becomes familiar with the quarter learning progressions for each common core standard.</a:t>
          </a:r>
          <a:endParaRPr lang="en-US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75979" y="-1857659"/>
        <a:ext cx="852264" cy="4568576"/>
      </dsp:txXfrm>
    </dsp:sp>
    <dsp:sp modelId="{E566FEAF-DCDA-493B-845B-347F714FBF90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solidFill>
                <a:srgbClr val="002060"/>
              </a:solidFill>
            </a:rPr>
            <a:t>Step 2</a:t>
          </a:r>
          <a:endParaRPr lang="en-US" sz="2500" b="1" kern="1200" dirty="0">
            <a:solidFill>
              <a:srgbClr val="002060"/>
            </a:solidFill>
          </a:endParaRPr>
        </a:p>
      </dsp:txBody>
      <dsp:txXfrm rot="5400000">
        <a:off x="-196676" y="1393130"/>
        <a:ext cx="1311175" cy="917823"/>
      </dsp:txXfrm>
    </dsp:sp>
    <dsp:sp modelId="{D3290D25-9388-483C-97E1-D29E22BAC17F}">
      <dsp:nvSpPr>
        <dsp:cNvPr id="0" name=""/>
        <dsp:cNvSpPr/>
      </dsp:nvSpPr>
      <dsp:spPr>
        <a:xfrm rot="5400000">
          <a:off x="2775979" y="-661701"/>
          <a:ext cx="852264" cy="45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are given a pre-assessment to measure instructional adjustment points (sub-skills) needed for standard mastery.</a:t>
          </a:r>
          <a:endParaRPr lang="en-US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75979" y="-661701"/>
        <a:ext cx="852264" cy="4568576"/>
      </dsp:txXfrm>
    </dsp:sp>
    <dsp:sp modelId="{115E5DD5-F36A-413D-96F6-52368C607CE4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solidFill>
                <a:srgbClr val="002060"/>
              </a:solidFill>
            </a:rPr>
            <a:t>Step 3</a:t>
          </a:r>
          <a:endParaRPr lang="en-US" sz="2500" b="1" kern="1200" dirty="0">
            <a:solidFill>
              <a:srgbClr val="002060"/>
            </a:solidFill>
          </a:endParaRPr>
        </a:p>
      </dsp:txBody>
      <dsp:txXfrm rot="5400000">
        <a:off x="-196676" y="2589088"/>
        <a:ext cx="1311175" cy="917823"/>
      </dsp:txXfrm>
    </dsp:sp>
    <dsp:sp modelId="{ED97C6BC-71E6-4E13-83A4-52B12EACD00B}">
      <dsp:nvSpPr>
        <dsp:cNvPr id="0" name=""/>
        <dsp:cNvSpPr/>
      </dsp:nvSpPr>
      <dsp:spPr>
        <a:xfrm rot="5400000">
          <a:off x="2775979" y="534255"/>
          <a:ext cx="852264" cy="45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Teachers note student pre-assessment results on the Learning Progression Class Check List.</a:t>
          </a:r>
          <a:endParaRPr lang="en-US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75979" y="534255"/>
        <a:ext cx="852264" cy="4568576"/>
      </dsp:txXfrm>
    </dsp:sp>
    <dsp:sp modelId="{3F536A8C-EEF3-4509-9AE1-669A32F999B3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>
              <a:solidFill>
                <a:srgbClr val="002060"/>
              </a:solidFill>
            </a:rPr>
            <a:t>Step 4</a:t>
          </a:r>
          <a:endParaRPr lang="en-US" sz="2500" b="1" kern="1200" dirty="0">
            <a:solidFill>
              <a:srgbClr val="002060"/>
            </a:solidFill>
          </a:endParaRPr>
        </a:p>
      </dsp:txBody>
      <dsp:txXfrm rot="5400000">
        <a:off x="-196676" y="3785045"/>
        <a:ext cx="1311175" cy="917823"/>
      </dsp:txXfrm>
    </dsp:sp>
    <dsp:sp modelId="{93795FAC-1765-402C-BE26-331221441C9E}">
      <dsp:nvSpPr>
        <dsp:cNvPr id="0" name=""/>
        <dsp:cNvSpPr/>
      </dsp:nvSpPr>
      <dsp:spPr>
        <a:xfrm rot="5400000">
          <a:off x="2775979" y="1730213"/>
          <a:ext cx="852264" cy="45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Instructional adjustments for Informal Formative Assessments are made by the teacher based on student need.</a:t>
          </a:r>
          <a:endParaRPr lang="en-US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75979" y="1730213"/>
        <a:ext cx="852264" cy="4568576"/>
      </dsp:txXfrm>
    </dsp:sp>
    <dsp:sp modelId="{D5BF5A59-7C3E-4D02-B622-EA7716367ABB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2060"/>
              </a:solidFill>
            </a:rPr>
            <a:t>Step 5</a:t>
          </a:r>
          <a:endParaRPr lang="en-US" sz="2500" b="1" kern="1200" dirty="0">
            <a:solidFill>
              <a:srgbClr val="002060"/>
            </a:solidFill>
          </a:endParaRPr>
        </a:p>
      </dsp:txBody>
      <dsp:txXfrm rot="5400000">
        <a:off x="-196676" y="4981003"/>
        <a:ext cx="1311175" cy="917823"/>
      </dsp:txXfrm>
    </dsp:sp>
    <dsp:sp modelId="{88252B1B-3643-4433-BC02-4D0C171DADF8}">
      <dsp:nvSpPr>
        <dsp:cNvPr id="0" name=""/>
        <dsp:cNvSpPr/>
      </dsp:nvSpPr>
      <dsp:spPr>
        <a:xfrm rot="5400000">
          <a:off x="2775979" y="2926170"/>
          <a:ext cx="852264" cy="456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 are given a Common Formative Assessment at the end of the quarter to measure progress. </a:t>
          </a:r>
          <a:endParaRPr lang="en-US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75979" y="2926170"/>
        <a:ext cx="852264" cy="4568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8B135-894E-46DE-9654-F472354F128E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6B34-5A2C-4AA6-84FE-97128BDE5A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76B34-5A2C-4AA6-84FE-97128BDE5A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15861-0380-4712-B8D6-F09AB38D390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64E6-A459-4E41-9243-B2FDC836F2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vefunteaching.com/worksheets/graphic-organizers/predicting-outcomes/predict-and-infer-graphic-organizer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sresource.homestead.com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readwritethink.org/files/resources/printouts/narrative-pyramid.pdf" TargetMode="External"/><Relationship Id="rId4" Type="http://schemas.openxmlformats.org/officeDocument/2006/relationships/hyperlink" Target="http://havefunteaching.com/worksheets/reading/inferences/inferences-worksheet-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60198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What is a Learning Progression</a:t>
            </a:r>
            <a:r>
              <a:rPr lang="en-US" sz="9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900" b="1" i="1" dirty="0" smtClean="0">
                <a:solidFill>
                  <a:srgbClr val="002060"/>
                </a:solidFill>
              </a:rPr>
              <a:t>“A learning progression is a sequenced set of sub-skills and bodies of enabling knowledge it is believed students must master en route to mastering a more remote curricular aim.”</a:t>
            </a:r>
            <a:r>
              <a:rPr lang="en-US" sz="900" b="1" i="1" dirty="0" smtClean="0">
                <a:solidFill>
                  <a:srgbClr val="002060"/>
                </a:solidFill>
              </a:rPr>
              <a:t>  </a:t>
            </a:r>
            <a:r>
              <a:rPr lang="en-US" sz="800" i="1" dirty="0" smtClean="0">
                <a:solidFill>
                  <a:schemeClr val="tx1"/>
                </a:solidFill>
              </a:rPr>
              <a:t>W. James </a:t>
            </a:r>
            <a:r>
              <a:rPr lang="en-US" sz="800" i="1" dirty="0" err="1" smtClean="0">
                <a:solidFill>
                  <a:schemeClr val="tx1"/>
                </a:solidFill>
              </a:rPr>
              <a:t>Popham</a:t>
            </a:r>
            <a:r>
              <a:rPr lang="en-US" sz="800" i="1" dirty="0" smtClean="0">
                <a:solidFill>
                  <a:schemeClr val="tx1"/>
                </a:solidFill>
              </a:rPr>
              <a:t> in Transformative Assessment 2008</a:t>
            </a:r>
            <a:endParaRPr lang="en-US" sz="8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6019800" cy="7458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Common Core Reading Learning Progressions</a:t>
            </a:r>
          </a:p>
          <a:p>
            <a:r>
              <a:rPr lang="en-US" sz="1000" dirty="0" smtClean="0">
                <a:solidFill>
                  <a:srgbClr val="002060"/>
                </a:solidFill>
              </a:rPr>
              <a:t>During the school year 2012- 2013 selected Hillsboro Elementary School teachers  and staff from grades kindergarten through sixth grades developed the Hillsboro School District Reading Learning Progressions. The Reading Learning Progressions are available at:  </a:t>
            </a:r>
            <a:r>
              <a:rPr lang="en-US" sz="1000" dirty="0" smtClean="0">
                <a:solidFill>
                  <a:srgbClr val="002060"/>
                </a:solidFill>
                <a:hlinkClick r:id="rId2"/>
              </a:rPr>
              <a:t>http://sresource.homestead.com/index.html</a:t>
            </a:r>
            <a:endParaRPr lang="en-US" sz="1000" dirty="0" smtClean="0">
              <a:solidFill>
                <a:srgbClr val="002060"/>
              </a:solidFill>
            </a:endParaRP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endParaRPr 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057400"/>
          <a:ext cx="6248398" cy="2885238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179873"/>
                <a:gridCol w="810727"/>
                <a:gridCol w="635695"/>
                <a:gridCol w="770350"/>
                <a:gridCol w="684756"/>
                <a:gridCol w="85594"/>
                <a:gridCol w="463763"/>
                <a:gridCol w="306588"/>
                <a:gridCol w="684249"/>
                <a:gridCol w="838820"/>
                <a:gridCol w="787983"/>
              </a:tblGrid>
              <a:tr h="60960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u="sng" dirty="0">
                          <a:latin typeface="Calibri"/>
                          <a:ea typeface="Calibri"/>
                          <a:cs typeface="Calibri"/>
                        </a:rPr>
                        <a:t>RI.4.1</a:t>
                      </a:r>
                      <a:r>
                        <a:rPr lang="en-US" sz="700" dirty="0">
                          <a:latin typeface="Calibri"/>
                          <a:ea typeface="Calibri"/>
                          <a:cs typeface="Calibri"/>
                        </a:rPr>
                        <a:t> Refer to details and examples in a text when explaining what the text says explicitly and when drawing inferences from the text.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7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 to ask students for RI.41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Which details and/or examples from the article </a:t>
                      </a:r>
                      <a:r>
                        <a:rPr lang="en-US" sz="7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support____? 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Based on the information in ___ which ____ is best </a:t>
                      </a:r>
                      <a:r>
                        <a:rPr lang="en-US" sz="7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for___?  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As a result of ____ what will most likely happen </a:t>
                      </a:r>
                      <a:r>
                        <a:rPr lang="en-US" sz="7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to____?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Which ___ is most important?  How do you know?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How are __ and ___ alike and different?  How do </a:t>
                      </a:r>
                      <a:r>
                        <a:rPr lang="en-US" sz="7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you</a:t>
                      </a:r>
                      <a:r>
                        <a:rPr lang="en-US" sz="700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know</a:t>
                      </a:r>
                      <a:r>
                        <a:rPr lang="en-US" sz="7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?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Teacher Hints:</a:t>
                      </a:r>
                      <a:r>
                        <a:rPr lang="en-US" sz="7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700" b="1" i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The CCSS specify </a:t>
                      </a:r>
                      <a:r>
                        <a:rPr lang="en-US" sz="700" b="1" i="1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four types</a:t>
                      </a:r>
                      <a:r>
                        <a:rPr lang="en-US" sz="700" b="1" i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 of informational text</a:t>
                      </a:r>
                      <a:r>
                        <a:rPr lang="en-US" sz="7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</a:rPr>
                        <a:t>: literary nonfiction, expository, argument or persuasion, and procedural.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Predict and Infer Graphic Organizer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Inference Organizer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sng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hlinkClick r:id="rId5"/>
                        </a:rPr>
                        <a:t>Narrative Pyramid Graphic Organizer Reflect on Key Ideas and Details</a:t>
                      </a:r>
                      <a:endParaRPr lang="en-US" sz="7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Grade 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Path to DOK - 1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Path to DOK - 2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0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Calibri"/>
                          <a:ea typeface="Times New Roman"/>
                          <a:cs typeface="Times New Roman"/>
                        </a:rPr>
                        <a:t>End Goal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7278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Guide  </a:t>
                      </a: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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Ka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Kc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7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Ch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Cj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Cl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629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Path to DOK 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Informational Text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Learning Progressions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Answer questions about details or examples in an informational text previously read in class.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Understand the meaning of the words/terms </a:t>
                      </a:r>
                      <a:r>
                        <a:rPr lang="en-US" sz="7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details, examples, refer, explicit, draw inferences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Answers who, what, when, where and how questions about details or examples found explicitly in the text.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Conceptual Development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Asks or answers questions about details in a text demonstrating an understanding that details and examples can provide information explicitly found in the text.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Draws basic inferences (not too implicit) using details and examples from the text.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Calibri"/>
                          <a:ea typeface="Calibri"/>
                          <a:cs typeface="Helvetica"/>
                        </a:rPr>
                        <a:t>Locates information that is explicitly found in the text or for drawing inferences.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u="sng" dirty="0">
                          <a:latin typeface="Calibri"/>
                          <a:ea typeface="Calibri"/>
                          <a:cs typeface="Calibri"/>
                        </a:rPr>
                        <a:t>RI.4.1</a:t>
                      </a:r>
                      <a:r>
                        <a:rPr lang="en-US" sz="7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700" dirty="0">
                          <a:latin typeface="Calibri"/>
                          <a:ea typeface="Calibri"/>
                          <a:cs typeface="Times New Roman"/>
                        </a:rPr>
                        <a:t>Refer</a:t>
                      </a:r>
                      <a:r>
                        <a:rPr lang="en-US" sz="700" dirty="0">
                          <a:latin typeface="Calibri"/>
                          <a:ea typeface="Calibri"/>
                          <a:cs typeface="Calibri"/>
                        </a:rPr>
                        <a:t> to details and examples in a text when explaining what the text says explicitly and when drawing inferences from the text.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 NAME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700">
                        <a:latin typeface="Calibri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BFBFB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" marR="5698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2057400"/>
            <a:ext cx="6248400" cy="2895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343400"/>
            <a:ext cx="6019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Most Pivotal Instructional Adjustment Points</a:t>
            </a:r>
            <a:r>
              <a:rPr lang="en-US" sz="1200" b="1" dirty="0" smtClean="0">
                <a:solidFill>
                  <a:srgbClr val="002060"/>
                </a:solidFill>
              </a:rPr>
              <a:t>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The reading learning progressions </a:t>
            </a:r>
            <a:r>
              <a:rPr lang="en-US" sz="1000" i="1" dirty="0" smtClean="0">
                <a:solidFill>
                  <a:srgbClr val="002060"/>
                </a:solidFill>
              </a:rPr>
              <a:t>“help teachers identify the most important </a:t>
            </a:r>
            <a:r>
              <a:rPr lang="en-US" sz="1000" b="1" i="1" u="sng" dirty="0" smtClean="0">
                <a:solidFill>
                  <a:srgbClr val="002060"/>
                </a:solidFill>
              </a:rPr>
              <a:t>adjustment points</a:t>
            </a:r>
            <a:r>
              <a:rPr lang="en-US" sz="1000" b="1" i="1" dirty="0" smtClean="0">
                <a:solidFill>
                  <a:srgbClr val="002060"/>
                </a:solidFill>
              </a:rPr>
              <a:t> </a:t>
            </a:r>
            <a:r>
              <a:rPr lang="en-US" sz="1000" i="1" dirty="0" smtClean="0">
                <a:solidFill>
                  <a:srgbClr val="002060"/>
                </a:solidFill>
              </a:rPr>
              <a:t>to be made while they monitor the effectiveness of their ongoing instruction.”</a:t>
            </a:r>
            <a:r>
              <a:rPr lang="en-US" sz="1000" i="1" dirty="0" smtClean="0">
                <a:solidFill>
                  <a:schemeClr val="tx1"/>
                </a:solidFill>
              </a:rPr>
              <a:t> </a:t>
            </a:r>
            <a:r>
              <a:rPr lang="en-US" sz="800" i="1" dirty="0" smtClean="0">
                <a:solidFill>
                  <a:schemeClr val="tx1"/>
                </a:solidFill>
              </a:rPr>
              <a:t>W. James </a:t>
            </a:r>
            <a:r>
              <a:rPr lang="en-US" sz="800" i="1" dirty="0" err="1" smtClean="0">
                <a:solidFill>
                  <a:schemeClr val="tx1"/>
                </a:solidFill>
              </a:rPr>
              <a:t>Popham</a:t>
            </a:r>
            <a:r>
              <a:rPr lang="en-US" sz="800" i="1" dirty="0" smtClean="0">
                <a:solidFill>
                  <a:schemeClr val="tx1"/>
                </a:solidFill>
              </a:rPr>
              <a:t> in Transformative Assessment 2008</a:t>
            </a:r>
            <a:endParaRPr lang="en-US" sz="800" i="1" dirty="0" smtClean="0">
              <a:solidFill>
                <a:srgbClr val="002060"/>
              </a:solidFill>
            </a:endParaRPr>
          </a:p>
          <a:p>
            <a:endParaRPr lang="en-US" sz="1200" b="1" i="1" dirty="0">
              <a:solidFill>
                <a:srgbClr val="002060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81600"/>
            <a:ext cx="6019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Adjustment Points on the Learning Progressions: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The adjustment points on the learning progressions are highlighted in purple.  The adjustment points are pre-assessed at the beginning of each quarter.  This year we are assessing the informational text reading standards.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00400" y="411480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3800" y="41148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33800" y="41148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5943600"/>
            <a:ext cx="6019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Adjustment Points assessed on Quarterly Pre-Assessment: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The pre-assessments for kindergarten through grade six are modeled after the Smarter Balanced Assessment Consortium (SBAC) with selected and constructed response questions.  All </a:t>
            </a:r>
            <a:r>
              <a:rPr lang="en-US" sz="1000" b="1" u="sng" dirty="0" smtClean="0">
                <a:solidFill>
                  <a:srgbClr val="002060"/>
                </a:solidFill>
              </a:rPr>
              <a:t>adjustment points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dirty="0" smtClean="0">
                <a:solidFill>
                  <a:srgbClr val="002060"/>
                </a:solidFill>
              </a:rPr>
              <a:t>are pre-assessed.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 l="38853" t="28638" r="31190" b="19350"/>
          <a:stretch>
            <a:fillRect/>
          </a:stretch>
        </p:blipFill>
        <p:spPr bwMode="auto">
          <a:xfrm>
            <a:off x="914400" y="6781800"/>
            <a:ext cx="1521278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 cstate="print"/>
          <a:srcRect l="20044" t="24923" r="13077" b="20279"/>
          <a:stretch>
            <a:fillRect/>
          </a:stretch>
        </p:blipFill>
        <p:spPr bwMode="auto">
          <a:xfrm>
            <a:off x="2743200" y="6781800"/>
            <a:ext cx="3200400" cy="1966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4" name="Straight Arrow Connector 23"/>
          <p:cNvCxnSpPr/>
          <p:nvPr/>
        </p:nvCxnSpPr>
        <p:spPr>
          <a:xfrm>
            <a:off x="3733800" y="5257800"/>
            <a:ext cx="1295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0936"/>
          <a:ext cx="6324600" cy="2661008"/>
        </p:xfrm>
        <a:graphic>
          <a:graphicData uri="http://schemas.openxmlformats.org/drawingml/2006/table">
            <a:tbl>
              <a:tblPr/>
              <a:tblGrid>
                <a:gridCol w="155481"/>
                <a:gridCol w="1063719"/>
                <a:gridCol w="609600"/>
                <a:gridCol w="762000"/>
                <a:gridCol w="609600"/>
                <a:gridCol w="990600"/>
                <a:gridCol w="685800"/>
                <a:gridCol w="670391"/>
                <a:gridCol w="777409"/>
              </a:tblGrid>
              <a:tr h="88962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Guide 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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Ka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Kc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1 - Cf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Ch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Cj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2 - Cl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7317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Path to </a:t>
                      </a: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 2</a:t>
                      </a:r>
                      <a:endParaRPr lang="en-US" sz="1000" u="sng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Informational Text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Learning Progressions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Answer questions about details or examples in an informational text previously read in class.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Understand the meaning of the words/terms </a:t>
                      </a:r>
                      <a:r>
                        <a:rPr lang="en-US" sz="8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standard academic language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details, examples, refer, explicit, draw inferences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Answers who, what, when, where and how questions about details or examples found explicitly in the text.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Conceptual Development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Asks or answers questions about details in a text demonstrating an understanding that details and examples can provide information explicitly found in the text.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Draws basic inferences (not too implicit) using details and examples from the text.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Helvetica"/>
                        </a:rPr>
                        <a:t>Locates information that is explicitly found in the text or for drawing inferences.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>
                          <a:latin typeface="Calibri"/>
                          <a:ea typeface="Calibri"/>
                          <a:cs typeface="Calibri"/>
                        </a:rPr>
                        <a:t>RI.4.1</a:t>
                      </a:r>
                      <a:r>
                        <a:rPr lang="en-US" sz="80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Refer</a:t>
                      </a:r>
                      <a:r>
                        <a:rPr lang="en-US" sz="800">
                          <a:latin typeface="Calibri"/>
                          <a:ea typeface="Calibri"/>
                          <a:cs typeface="Calibri"/>
                        </a:rPr>
                        <a:t> to details and examples in a text when explaining what the text says explicitly and when drawing inferences from the text.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Student NAME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Little Red Riding Hood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Jack and the Beanstalk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Little Engine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that Could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Big Bad Wolf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Baby Bear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46536"/>
            <a:ext cx="6096000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After the Pre-Assessment: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“The teacher can note an entire class score or scores of students that are of concern. “</a:t>
            </a:r>
            <a:r>
              <a:rPr lang="en-US" sz="1000" i="1" dirty="0" smtClean="0">
                <a:solidFill>
                  <a:srgbClr val="002060"/>
                </a:solidFill>
              </a:rPr>
              <a:t>Learning Progressions, in an almost literal sense, become the maps that provide guidance on how best to carry out formative assessment. “</a:t>
            </a:r>
          </a:p>
          <a:p>
            <a:r>
              <a:rPr lang="en-US" sz="800" i="1" dirty="0" smtClean="0">
                <a:solidFill>
                  <a:schemeClr val="tx1"/>
                </a:solidFill>
              </a:rPr>
              <a:t>W. James </a:t>
            </a:r>
            <a:r>
              <a:rPr lang="en-US" sz="800" i="1" dirty="0" err="1" smtClean="0">
                <a:solidFill>
                  <a:schemeClr val="tx1"/>
                </a:solidFill>
              </a:rPr>
              <a:t>Popham</a:t>
            </a:r>
            <a:r>
              <a:rPr lang="en-US" sz="800" i="1" dirty="0" smtClean="0">
                <a:solidFill>
                  <a:schemeClr val="tx1"/>
                </a:solidFill>
              </a:rPr>
              <a:t> in Transformative Assessment 2008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86200"/>
            <a:ext cx="60960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Instructional Adjustments for Informal Formative Daily Assessment: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Students who miss questions at a DOK-1 level  may need decoding or language support and differentiation.</a:t>
            </a:r>
          </a:p>
          <a:p>
            <a:r>
              <a:rPr lang="en-US" sz="1000" dirty="0" smtClean="0">
                <a:solidFill>
                  <a:srgbClr val="002060"/>
                </a:solidFill>
              </a:rPr>
              <a:t>Students who miss questions at a DOK-2 level may need skill /concept and strategy support and differentiation.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648200"/>
          <a:ext cx="6324600" cy="1338199"/>
        </p:xfrm>
        <a:graphic>
          <a:graphicData uri="http://schemas.openxmlformats.org/drawingml/2006/table">
            <a:tbl>
              <a:tblPr/>
              <a:tblGrid>
                <a:gridCol w="155481"/>
                <a:gridCol w="1063719"/>
                <a:gridCol w="609600"/>
                <a:gridCol w="762000"/>
                <a:gridCol w="609600"/>
                <a:gridCol w="1066800"/>
                <a:gridCol w="609600"/>
                <a:gridCol w="670391"/>
                <a:gridCol w="777409"/>
              </a:tblGrid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1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1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1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2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2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DOK 2</a:t>
                      </a: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US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Red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Riding Hood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Jack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Little 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Engine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Big Bad Wolf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Challenge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Baby Bear</a:t>
                      </a:r>
                      <a:endParaRPr lang="en-U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ebdings"/>
                          <a:ea typeface="Times New Roman"/>
                          <a:cs typeface="Times New Roman"/>
                        </a:rPr>
                        <a:t> a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BFBFB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757" marR="217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0" y="4648200"/>
            <a:ext cx="19812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en-US" sz="1100" b="1" dirty="0" smtClean="0">
                <a:solidFill>
                  <a:srgbClr val="002060"/>
                </a:solidFill>
              </a:rPr>
              <a:t>Select activities and tasks from these sub-skills.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648200"/>
            <a:ext cx="2362200" cy="1828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en-US" sz="1100" b="1" dirty="0" smtClean="0">
                <a:solidFill>
                  <a:srgbClr val="002060"/>
                </a:solidFill>
              </a:rPr>
              <a:t>Select skills, concept development and strategies from these sub-skills.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648200"/>
            <a:ext cx="762000" cy="1828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1100" b="1" dirty="0">
              <a:solidFill>
                <a:srgbClr val="002060"/>
              </a:solidFill>
            </a:endParaRPr>
          </a:p>
          <a:p>
            <a:endParaRPr lang="en-US" sz="1100" b="1" dirty="0" smtClean="0">
              <a:solidFill>
                <a:srgbClr val="002060"/>
              </a:solidFill>
            </a:endParaRPr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800" b="1" dirty="0" smtClean="0">
                <a:solidFill>
                  <a:srgbClr val="002060"/>
                </a:solidFill>
              </a:rPr>
              <a:t>Students who missed no questions. 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553200"/>
            <a:ext cx="60960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u="sng" dirty="0" smtClean="0">
                <a:solidFill>
                  <a:srgbClr val="002060"/>
                </a:solidFill>
              </a:rPr>
              <a:t>Common Formative Assessment:</a:t>
            </a:r>
            <a:endParaRPr lang="en-US" sz="1000" dirty="0">
              <a:solidFill>
                <a:srgbClr val="002060"/>
              </a:solidFill>
            </a:endParaRPr>
          </a:p>
          <a:p>
            <a:r>
              <a:rPr lang="en-US" sz="1000" dirty="0" smtClean="0">
                <a:solidFill>
                  <a:srgbClr val="002060"/>
                </a:solidFill>
              </a:rPr>
              <a:t>At the end of each quarter students can be given a Common Formative Assessment.  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smtClean="0">
                <a:solidFill>
                  <a:srgbClr val="002060"/>
                </a:solidFill>
              </a:rPr>
              <a:t>The CFA does not assess the Instructional Adjustment Points.   The CFA does assess the end goal – “The Standards” – for that quarter.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35530" t="24923" r="28244" b="11919"/>
          <a:stretch>
            <a:fillRect/>
          </a:stretch>
        </p:blipFill>
        <p:spPr bwMode="auto">
          <a:xfrm>
            <a:off x="2743200" y="7315200"/>
            <a:ext cx="1295400" cy="1693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533400"/>
            <a:ext cx="5943600" cy="7391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19200"/>
          <a:ext cx="5486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968</Words>
  <Application>Microsoft Office PowerPoint</Application>
  <PresentationFormat>On-screen Show (4:3)</PresentationFormat>
  <Paragraphs>248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30</cp:revision>
  <dcterms:created xsi:type="dcterms:W3CDTF">2013-09-16T16:15:19Z</dcterms:created>
  <dcterms:modified xsi:type="dcterms:W3CDTF">2013-09-16T18:13:14Z</dcterms:modified>
</cp:coreProperties>
</file>