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62" r:id="rId2"/>
    <p:sldId id="263" r:id="rId3"/>
    <p:sldId id="261" r:id="rId4"/>
    <p:sldId id="264" r:id="rId5"/>
    <p:sldId id="265" r:id="rId6"/>
    <p:sldId id="256" r:id="rId7"/>
    <p:sldId id="258" r:id="rId8"/>
    <p:sldId id="260" r:id="rId9"/>
    <p:sldId id="33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8A45"/>
    <a:srgbClr val="FFFF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2112" autoAdjust="0"/>
  </p:normalViewPr>
  <p:slideViewPr>
    <p:cSldViewPr>
      <p:cViewPr>
        <p:scale>
          <a:sx n="77" d="100"/>
          <a:sy n="77" d="100"/>
        </p:scale>
        <p:origin x="-726" y="-3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2FE48FE-CD5E-4A07-A696-E56DDB512B89}" type="datetimeFigureOut">
              <a:rPr lang="en-US" smtClean="0"/>
              <a:pPr/>
              <a:t>9/29/2015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C37D7D-ECD0-4A08-9A21-3CA5AAD08097}" type="slidenum">
              <a:rPr lang="en-US" smtClean="0"/>
              <a:pPr/>
              <a:t>‹#›</a:t>
            </a:fld>
            <a:endParaRPr lang="en-US" dirty="0"/>
          </a:p>
        </p:txBody>
      </p:sp>
    </p:spTree>
    <p:extLst>
      <p:ext uri="{BB962C8B-B14F-4D97-AF65-F5344CB8AC3E}">
        <p14:creationId xmlns:p14="http://schemas.microsoft.com/office/powerpoint/2010/main" val="1894870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C7A9E7-574E-4A0E-9BD6-0DB0337D2712}" type="datetimeFigureOut">
              <a:rPr lang="en-US" smtClean="0"/>
              <a:pPr/>
              <a:t>9/29/2015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1ED3DA-30D8-49B6-8F69-BC48178843F8}" type="slidenum">
              <a:rPr lang="en-US" smtClean="0"/>
              <a:pPr/>
              <a:t>‹#›</a:t>
            </a:fld>
            <a:endParaRPr lang="en-US" dirty="0"/>
          </a:p>
        </p:txBody>
      </p:sp>
    </p:spTree>
    <p:extLst>
      <p:ext uri="{BB962C8B-B14F-4D97-AF65-F5344CB8AC3E}">
        <p14:creationId xmlns:p14="http://schemas.microsoft.com/office/powerpoint/2010/main" val="4269256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we look at pre-assessments for the standards, we need to understand the basis of the pre-assessments – the LPs. </a:t>
            </a:r>
          </a:p>
          <a:p>
            <a:r>
              <a:rPr lang="en-US" dirty="0" smtClean="0"/>
              <a:t>In</a:t>
            </a:r>
            <a:r>
              <a:rPr lang="en-US" baseline="0" dirty="0" smtClean="0"/>
              <a:t> order to focus in on standard specific instruction we begin with the standard – the end goal. Working back to front we can establish a learning progression of proficiency or a model of small steps students normally achieve along the path toward proficiency.</a:t>
            </a:r>
            <a:endParaRPr lang="en-US" dirty="0"/>
          </a:p>
        </p:txBody>
      </p:sp>
      <p:sp>
        <p:nvSpPr>
          <p:cNvPr id="4" name="Slide Number Placeholder 3"/>
          <p:cNvSpPr>
            <a:spLocks noGrp="1"/>
          </p:cNvSpPr>
          <p:nvPr>
            <p:ph type="sldNum" sz="quarter" idx="10"/>
          </p:nvPr>
        </p:nvSpPr>
        <p:spPr/>
        <p:txBody>
          <a:bodyPr/>
          <a:lstStyle/>
          <a:p>
            <a:fld id="{8C1ED3DA-30D8-49B6-8F69-BC48178843F8}"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Planning backward from the standard required team planning from experts in</a:t>
            </a:r>
            <a:r>
              <a:rPr lang="en-US" baseline="0" dirty="0" smtClean="0"/>
              <a:t> the field – our grade level teachers.</a:t>
            </a:r>
            <a:endParaRPr lang="en-US" dirty="0"/>
          </a:p>
        </p:txBody>
      </p:sp>
      <p:sp>
        <p:nvSpPr>
          <p:cNvPr id="4" name="Slide Number Placeholder 3"/>
          <p:cNvSpPr>
            <a:spLocks noGrp="1"/>
          </p:cNvSpPr>
          <p:nvPr>
            <p:ph type="sldNum" sz="quarter" idx="10"/>
          </p:nvPr>
        </p:nvSpPr>
        <p:spPr/>
        <p:txBody>
          <a:bodyPr/>
          <a:lstStyle/>
          <a:p>
            <a:fld id="{8C1ED3DA-30D8-49B6-8F69-BC48178843F8}"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RI first?  Content and PTs. Weakest link.</a:t>
            </a:r>
            <a:endParaRPr lang="en-US" dirty="0"/>
          </a:p>
        </p:txBody>
      </p:sp>
      <p:sp>
        <p:nvSpPr>
          <p:cNvPr id="4" name="Slide Number Placeholder 3"/>
          <p:cNvSpPr>
            <a:spLocks noGrp="1"/>
          </p:cNvSpPr>
          <p:nvPr>
            <p:ph type="sldNum" sz="quarter" idx="10"/>
          </p:nvPr>
        </p:nvSpPr>
        <p:spPr/>
        <p:txBody>
          <a:bodyPr/>
          <a:lstStyle/>
          <a:p>
            <a:fld id="{8C1ED3DA-30D8-49B6-8F69-BC48178843F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pre-assessments are</a:t>
            </a:r>
            <a:r>
              <a:rPr lang="en-US" baseline="0" dirty="0" smtClean="0"/>
              <a:t> based on the Key Adjustment Points of the LPs.  They do NOT assess the standard end goal, but the progression of proficiency toward the standard.  The benefit of this is that we do not give a post-assessment at the beg. Of the year that measures only year-end goals and then have to try to “guess” what students need who didn’t “get it.”  Post Assessments are the IFAs developed by teachers as part of their daily-weekly instruction for only those students who need support in specific areas as shown by pre-assessment results.  The pre-assessment has 10 selected response and 2 constructed responses (CRs assess the most complex standards).  </a:t>
            </a:r>
            <a:endParaRPr lang="en-US" dirty="0"/>
          </a:p>
        </p:txBody>
      </p:sp>
      <p:sp>
        <p:nvSpPr>
          <p:cNvPr id="4" name="Slide Number Placeholder 3"/>
          <p:cNvSpPr>
            <a:spLocks noGrp="1"/>
          </p:cNvSpPr>
          <p:nvPr>
            <p:ph type="sldNum" sz="quarter" idx="10"/>
          </p:nvPr>
        </p:nvSpPr>
        <p:spPr/>
        <p:txBody>
          <a:bodyPr/>
          <a:lstStyle/>
          <a:p>
            <a:fld id="{8C1ED3DA-30D8-49B6-8F69-BC48178843F8}"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sample of the 3 SR questions for standard RI.4.1.  They are at DOK</a:t>
            </a:r>
            <a:r>
              <a:rPr lang="en-US" baseline="0" dirty="0" smtClean="0"/>
              <a:t> levels from 1 to 2.  Each SR and CR question has the accompanying Key Adjustment Point from the LP identified by each question.</a:t>
            </a:r>
            <a:endParaRPr lang="en-US" dirty="0"/>
          </a:p>
        </p:txBody>
      </p:sp>
      <p:sp>
        <p:nvSpPr>
          <p:cNvPr id="4" name="Slide Number Placeholder 3"/>
          <p:cNvSpPr>
            <a:spLocks noGrp="1"/>
          </p:cNvSpPr>
          <p:nvPr>
            <p:ph type="sldNum" sz="quarter" idx="10"/>
          </p:nvPr>
        </p:nvSpPr>
        <p:spPr/>
        <p:txBody>
          <a:bodyPr/>
          <a:lstStyle/>
          <a:p>
            <a:fld id="{8C1ED3DA-30D8-49B6-8F69-BC48178843F8}"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1ED3DA-30D8-49B6-8F69-BC48178843F8}"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solidFill>
                  <a:srgbClr val="C00000"/>
                </a:solidFill>
              </a:rPr>
              <a:t>Differentiated Instruction</a:t>
            </a:r>
          </a:p>
          <a:p>
            <a:r>
              <a:rPr lang="en-US" b="0" dirty="0" smtClean="0">
                <a:solidFill>
                  <a:srgbClr val="C00000"/>
                </a:solidFill>
              </a:rPr>
              <a:t>Scaffolding</a:t>
            </a:r>
          </a:p>
          <a:p>
            <a:r>
              <a:rPr lang="en-US" b="0" dirty="0" smtClean="0">
                <a:solidFill>
                  <a:srgbClr val="C00000"/>
                </a:solidFill>
              </a:rPr>
              <a:t>Re-Teaching</a:t>
            </a:r>
          </a:p>
          <a:p>
            <a:r>
              <a:rPr lang="en-US" b="0" dirty="0" smtClean="0">
                <a:solidFill>
                  <a:srgbClr val="C00000"/>
                </a:solidFill>
              </a:rPr>
              <a:t>Gap Analysis</a:t>
            </a:r>
          </a:p>
          <a:p>
            <a:r>
              <a:rPr lang="en-US" b="0" dirty="0" smtClean="0">
                <a:solidFill>
                  <a:srgbClr val="C00000"/>
                </a:solidFill>
              </a:rPr>
              <a:t>Equity – All</a:t>
            </a:r>
            <a:r>
              <a:rPr lang="en-US" b="0" baseline="0" dirty="0" smtClean="0">
                <a:solidFill>
                  <a:srgbClr val="C00000"/>
                </a:solidFill>
              </a:rPr>
              <a:t> Students Accessing Grade Level Standards</a:t>
            </a:r>
          </a:p>
          <a:p>
            <a:r>
              <a:rPr lang="en-US" b="0" baseline="0" dirty="0" smtClean="0">
                <a:solidFill>
                  <a:srgbClr val="C00000"/>
                </a:solidFill>
              </a:rPr>
              <a:t>Tools for Teachers</a:t>
            </a:r>
            <a:endParaRPr lang="en-US" b="0" dirty="0">
              <a:solidFill>
                <a:srgbClr val="C00000"/>
              </a:solidFill>
            </a:endParaRPr>
          </a:p>
        </p:txBody>
      </p:sp>
      <p:sp>
        <p:nvSpPr>
          <p:cNvPr id="4" name="Slide Number Placeholder 3"/>
          <p:cNvSpPr>
            <a:spLocks noGrp="1"/>
          </p:cNvSpPr>
          <p:nvPr>
            <p:ph type="sldNum" sz="quarter" idx="10"/>
          </p:nvPr>
        </p:nvSpPr>
        <p:spPr/>
        <p:txBody>
          <a:bodyPr/>
          <a:lstStyle/>
          <a:p>
            <a:fld id="{D3356B05-4662-4288-A732-D25989D05EE1}"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333E96-BD33-424F-B55D-F0376A964DA9}" type="datetimeFigureOut">
              <a:rPr lang="en-US" smtClean="0"/>
              <a:pPr/>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BD178-107D-4AD8-BC39-682576164FD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333E96-BD33-424F-B55D-F0376A964DA9}" type="datetimeFigureOut">
              <a:rPr lang="en-US" smtClean="0"/>
              <a:pPr/>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BD178-107D-4AD8-BC39-682576164FD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333E96-BD33-424F-B55D-F0376A964DA9}" type="datetimeFigureOut">
              <a:rPr lang="en-US" smtClean="0"/>
              <a:pPr/>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BD178-107D-4AD8-BC39-682576164FD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333E96-BD33-424F-B55D-F0376A964DA9}" type="datetimeFigureOut">
              <a:rPr lang="en-US" smtClean="0"/>
              <a:pPr/>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BD178-107D-4AD8-BC39-682576164FD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333E96-BD33-424F-B55D-F0376A964DA9}" type="datetimeFigureOut">
              <a:rPr lang="en-US" smtClean="0"/>
              <a:pPr/>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BD178-107D-4AD8-BC39-682576164FD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333E96-BD33-424F-B55D-F0376A964DA9}" type="datetimeFigureOut">
              <a:rPr lang="en-US" smtClean="0"/>
              <a:pPr/>
              <a:t>9/29/2015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BD178-107D-4AD8-BC39-682576164FD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333E96-BD33-424F-B55D-F0376A964DA9}" type="datetimeFigureOut">
              <a:rPr lang="en-US" smtClean="0"/>
              <a:pPr/>
              <a:t>9/29/2015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BD178-107D-4AD8-BC39-682576164FD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333E96-BD33-424F-B55D-F0376A964DA9}" type="datetimeFigureOut">
              <a:rPr lang="en-US" smtClean="0"/>
              <a:pPr/>
              <a:t>9/29/2015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BD178-107D-4AD8-BC39-682576164FD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333E96-BD33-424F-B55D-F0376A964DA9}" type="datetimeFigureOut">
              <a:rPr lang="en-US" smtClean="0"/>
              <a:pPr/>
              <a:t>9/29/2015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BD178-107D-4AD8-BC39-682576164FD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333E96-BD33-424F-B55D-F0376A964DA9}" type="datetimeFigureOut">
              <a:rPr lang="en-US" smtClean="0"/>
              <a:pPr/>
              <a:t>9/29/2015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BD178-107D-4AD8-BC39-682576164FD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333E96-BD33-424F-B55D-F0376A964DA9}" type="datetimeFigureOut">
              <a:rPr lang="en-US" smtClean="0"/>
              <a:pPr/>
              <a:t>9/29/2015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BD178-107D-4AD8-BC39-682576164FD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333E96-BD33-424F-B55D-F0376A964DA9}" type="datetimeFigureOut">
              <a:rPr lang="en-US" smtClean="0"/>
              <a:pPr/>
              <a:t>9/29/2015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9BD178-107D-4AD8-BC39-682576164FD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9.wm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www.clker.com/clipart-wheel.html" TargetMode="External"/><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8.gif"/><Relationship Id="rId5" Type="http://schemas.openxmlformats.org/officeDocument/2006/relationships/image" Target="../media/image17.gif"/><Relationship Id="rId10" Type="http://schemas.openxmlformats.org/officeDocument/2006/relationships/image" Target="../media/image21.gif"/><Relationship Id="rId4" Type="http://schemas.openxmlformats.org/officeDocument/2006/relationships/image" Target="../media/image16.gif"/><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a:gsLst>
              <a:gs pos="50000">
                <a:srgbClr val="FFFFC9"/>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2050" name="Picture 2" descr="C:\Documents and Settings\Owner\Local Settings\Temporary Internet Files\Content.IE5\QDW73LG2\MC900382581[1].jpg"/>
          <p:cNvPicPr>
            <a:picLocks noChangeAspect="1" noChangeArrowheads="1"/>
          </p:cNvPicPr>
          <p:nvPr/>
        </p:nvPicPr>
        <p:blipFill>
          <a:blip r:embed="rId3" cstate="print">
            <a:clrChange>
              <a:clrFrom>
                <a:srgbClr val="FFFFFF"/>
              </a:clrFrom>
              <a:clrTo>
                <a:srgbClr val="FFFFFF">
                  <a:alpha val="0"/>
                </a:srgbClr>
              </a:clrTo>
            </a:clrChange>
          </a:blip>
          <a:srcRect t="15476" b="2381"/>
          <a:stretch>
            <a:fillRect/>
          </a:stretch>
        </p:blipFill>
        <p:spPr bwMode="auto">
          <a:xfrm>
            <a:off x="1371599" y="1143000"/>
            <a:ext cx="6493565" cy="5334000"/>
          </a:xfrm>
          <a:prstGeom prst="rect">
            <a:avLst/>
          </a:prstGeom>
          <a:noFill/>
        </p:spPr>
      </p:pic>
      <p:pic>
        <p:nvPicPr>
          <p:cNvPr id="7" name="Picture 2" descr="C:\Documents and Settings\Owner\Local Settings\Temporary Internet Files\Content.IE5\TED277KP\MP900424365[1].jpg"/>
          <p:cNvPicPr>
            <a:picLocks noChangeAspect="1" noChangeArrowheads="1"/>
          </p:cNvPicPr>
          <p:nvPr/>
        </p:nvPicPr>
        <p:blipFill>
          <a:blip r:embed="rId4" cstate="print">
            <a:clrChange>
              <a:clrFrom>
                <a:srgbClr val="E4C3A0"/>
              </a:clrFrom>
              <a:clrTo>
                <a:srgbClr val="E4C3A0">
                  <a:alpha val="0"/>
                </a:srgbClr>
              </a:clrTo>
            </a:clrChange>
          </a:blip>
          <a:srcRect l="40000" t="36667" r="40000" b="42222"/>
          <a:stretch>
            <a:fillRect/>
          </a:stretch>
        </p:blipFill>
        <p:spPr bwMode="auto">
          <a:xfrm>
            <a:off x="1828800" y="5410200"/>
            <a:ext cx="721895" cy="762000"/>
          </a:xfrm>
          <a:prstGeom prst="ellipse">
            <a:avLst/>
          </a:prstGeom>
          <a:noFill/>
          <a:ln>
            <a:noFill/>
          </a:ln>
          <a:effectLst>
            <a:outerShdw blurRad="149987" dist="250190" dir="8460000" algn="ctr">
              <a:srgbClr val="000000">
                <a:alpha val="28000"/>
              </a:srgbClr>
            </a:outerShdw>
          </a:effectLst>
          <a:scene3d>
            <a:camera prst="isometricOffAxis2Top"/>
            <a:lightRig rig="contrasting" dir="t">
              <a:rot lat="0" lon="0" rev="1500000"/>
            </a:lightRig>
          </a:scene3d>
          <a:sp3d prstMaterial="metal">
            <a:bevelT w="88900" h="88900"/>
          </a:sp3d>
        </p:spPr>
      </p:pic>
      <p:pic>
        <p:nvPicPr>
          <p:cNvPr id="11" name="Picture 2" descr="C:\Documents and Settings\Owner\Local Settings\Temporary Internet Files\Content.IE5\TED277KP\MP900424365[1].jpg"/>
          <p:cNvPicPr>
            <a:picLocks noChangeAspect="1" noChangeArrowheads="1"/>
          </p:cNvPicPr>
          <p:nvPr/>
        </p:nvPicPr>
        <p:blipFill>
          <a:blip r:embed="rId5" cstate="print">
            <a:clrChange>
              <a:clrFrom>
                <a:srgbClr val="E4C3A0"/>
              </a:clrFrom>
              <a:clrTo>
                <a:srgbClr val="E4C3A0">
                  <a:alpha val="0"/>
                </a:srgbClr>
              </a:clrTo>
            </a:clrChange>
          </a:blip>
          <a:srcRect l="40000" t="36667" r="40000" b="42222"/>
          <a:stretch>
            <a:fillRect/>
          </a:stretch>
        </p:blipFill>
        <p:spPr bwMode="auto">
          <a:xfrm>
            <a:off x="4977063" y="2819400"/>
            <a:ext cx="433137" cy="457200"/>
          </a:xfrm>
          <a:prstGeom prst="ellipse">
            <a:avLst/>
          </a:prstGeom>
          <a:noFill/>
          <a:ln>
            <a:noFill/>
          </a:ln>
          <a:effectLst>
            <a:outerShdw blurRad="76200" dist="12700" dir="8100000" sy="-23000" kx="800400" algn="br" rotWithShape="0">
              <a:prstClr val="black">
                <a:alpha val="20000"/>
              </a:prstClr>
            </a:outerShdw>
          </a:effectLst>
          <a:scene3d>
            <a:camera prst="isometricOffAxis2Top"/>
            <a:lightRig rig="contrasting" dir="t">
              <a:rot lat="0" lon="0" rev="1500000"/>
            </a:lightRig>
          </a:scene3d>
          <a:sp3d prstMaterial="metal">
            <a:bevelT w="88900" h="88900"/>
          </a:sp3d>
        </p:spPr>
      </p:pic>
      <p:pic>
        <p:nvPicPr>
          <p:cNvPr id="8" name="Picture 2" descr="C:\Documents and Settings\Owner\Local Settings\Temporary Internet Files\Content.IE5\TED277KP\MP900424365[1].jpg"/>
          <p:cNvPicPr>
            <a:picLocks noChangeAspect="1" noChangeArrowheads="1"/>
          </p:cNvPicPr>
          <p:nvPr/>
        </p:nvPicPr>
        <p:blipFill>
          <a:blip r:embed="rId6" cstate="print">
            <a:clrChange>
              <a:clrFrom>
                <a:srgbClr val="E4C3A0"/>
              </a:clrFrom>
              <a:clrTo>
                <a:srgbClr val="E4C3A0">
                  <a:alpha val="0"/>
                </a:srgbClr>
              </a:clrTo>
            </a:clrChange>
          </a:blip>
          <a:srcRect l="40000" t="36667" r="40000" b="42222"/>
          <a:stretch>
            <a:fillRect/>
          </a:stretch>
        </p:blipFill>
        <p:spPr bwMode="auto">
          <a:xfrm>
            <a:off x="2667000" y="5232042"/>
            <a:ext cx="794085" cy="838200"/>
          </a:xfrm>
          <a:prstGeom prst="ellipse">
            <a:avLst/>
          </a:prstGeom>
          <a:noFill/>
          <a:ln>
            <a:noFill/>
          </a:ln>
          <a:effectLst>
            <a:outerShdw blurRad="149987" dist="250190" dir="8460000" algn="ctr">
              <a:srgbClr val="000000">
                <a:alpha val="28000"/>
              </a:srgbClr>
            </a:outerShdw>
          </a:effectLst>
          <a:scene3d>
            <a:camera prst="isometricOffAxis2Top"/>
            <a:lightRig rig="contrasting" dir="t">
              <a:rot lat="0" lon="0" rev="1500000"/>
            </a:lightRig>
          </a:scene3d>
          <a:sp3d prstMaterial="metal">
            <a:bevelT w="88900" h="88900"/>
          </a:sp3d>
        </p:spPr>
      </p:pic>
      <p:pic>
        <p:nvPicPr>
          <p:cNvPr id="10" name="Picture 2" descr="C:\Documents and Settings\Owner\Local Settings\Temporary Internet Files\Content.IE5\TED277KP\MP900424365[1].jpg"/>
          <p:cNvPicPr>
            <a:picLocks noChangeAspect="1" noChangeArrowheads="1"/>
          </p:cNvPicPr>
          <p:nvPr/>
        </p:nvPicPr>
        <p:blipFill>
          <a:blip r:embed="rId7" cstate="print">
            <a:clrChange>
              <a:clrFrom>
                <a:srgbClr val="E4C3A0"/>
              </a:clrFrom>
              <a:clrTo>
                <a:srgbClr val="E4C3A0">
                  <a:alpha val="0"/>
                </a:srgbClr>
              </a:clrTo>
            </a:clrChange>
          </a:blip>
          <a:srcRect l="40000" t="36667" r="40000" b="42222"/>
          <a:stretch>
            <a:fillRect/>
          </a:stretch>
        </p:blipFill>
        <p:spPr bwMode="auto">
          <a:xfrm>
            <a:off x="4406721" y="4711521"/>
            <a:ext cx="1010653" cy="1066800"/>
          </a:xfrm>
          <a:prstGeom prst="ellipse">
            <a:avLst/>
          </a:prstGeom>
          <a:noFill/>
          <a:ln>
            <a:noFill/>
          </a:ln>
          <a:effectLst>
            <a:outerShdw blurRad="149987" dist="250190" dir="8460000" algn="ctr">
              <a:srgbClr val="000000">
                <a:alpha val="28000"/>
              </a:srgbClr>
            </a:outerShdw>
          </a:effectLst>
          <a:scene3d>
            <a:camera prst="isometricOffAxis2Top"/>
            <a:lightRig rig="contrasting" dir="t">
              <a:rot lat="0" lon="0" rev="1500000"/>
            </a:lightRig>
          </a:scene3d>
          <a:sp3d prstMaterial="metal">
            <a:bevelT w="88900" h="88900"/>
          </a:sp3d>
        </p:spPr>
      </p:pic>
      <p:pic>
        <p:nvPicPr>
          <p:cNvPr id="1026" name="Picture 2" descr="C:\Documents and Settings\Owner\Local Settings\Temporary Internet Files\Content.IE5\TED277KP\MP900424365[1].jpg"/>
          <p:cNvPicPr>
            <a:picLocks noChangeAspect="1" noChangeArrowheads="1"/>
          </p:cNvPicPr>
          <p:nvPr/>
        </p:nvPicPr>
        <p:blipFill>
          <a:blip r:embed="rId8" cstate="print">
            <a:clrChange>
              <a:clrFrom>
                <a:srgbClr val="E4C3A0"/>
              </a:clrFrom>
              <a:clrTo>
                <a:srgbClr val="E4C3A0">
                  <a:alpha val="0"/>
                </a:srgbClr>
              </a:clrTo>
            </a:clrChange>
          </a:blip>
          <a:srcRect l="40000" t="36667" r="40000" b="42222"/>
          <a:stretch>
            <a:fillRect/>
          </a:stretch>
        </p:blipFill>
        <p:spPr bwMode="auto">
          <a:xfrm>
            <a:off x="1066800" y="5638800"/>
            <a:ext cx="649706" cy="685800"/>
          </a:xfrm>
          <a:prstGeom prst="ellipse">
            <a:avLst/>
          </a:prstGeom>
          <a:noFill/>
          <a:ln>
            <a:noFill/>
          </a:ln>
          <a:effectLst>
            <a:outerShdw blurRad="149987" dist="250190" dir="8460000" algn="ctr">
              <a:srgbClr val="000000">
                <a:alpha val="28000"/>
              </a:srgbClr>
            </a:outerShdw>
          </a:effectLst>
          <a:scene3d>
            <a:camera prst="isometricOffAxis2Top"/>
            <a:lightRig rig="contrasting" dir="t">
              <a:rot lat="0" lon="0" rev="1500000"/>
            </a:lightRig>
          </a:scene3d>
          <a:sp3d prstMaterial="metal">
            <a:bevelT w="88900" h="88900"/>
          </a:sp3d>
        </p:spPr>
      </p:pic>
      <p:pic>
        <p:nvPicPr>
          <p:cNvPr id="9" name="Picture 2" descr="C:\Documents and Settings\Owner\Local Settings\Temporary Internet Files\Content.IE5\TED277KP\MP900424365[1].jpg"/>
          <p:cNvPicPr>
            <a:picLocks noChangeAspect="1" noChangeArrowheads="1"/>
          </p:cNvPicPr>
          <p:nvPr/>
        </p:nvPicPr>
        <p:blipFill>
          <a:blip r:embed="rId7" cstate="print">
            <a:clrChange>
              <a:clrFrom>
                <a:srgbClr val="E4C3A0"/>
              </a:clrFrom>
              <a:clrTo>
                <a:srgbClr val="E4C3A0">
                  <a:alpha val="0"/>
                </a:srgbClr>
              </a:clrTo>
            </a:clrChange>
          </a:blip>
          <a:srcRect l="40000" t="36667" r="40000" b="42222"/>
          <a:stretch>
            <a:fillRect/>
          </a:stretch>
        </p:blipFill>
        <p:spPr bwMode="auto">
          <a:xfrm>
            <a:off x="3505200" y="5029200"/>
            <a:ext cx="866274" cy="914400"/>
          </a:xfrm>
          <a:prstGeom prst="ellipse">
            <a:avLst/>
          </a:prstGeom>
          <a:noFill/>
          <a:ln>
            <a:noFill/>
          </a:ln>
          <a:effectLst>
            <a:outerShdw blurRad="149987" dist="250190" dir="8460000" algn="ctr">
              <a:srgbClr val="000000">
                <a:alpha val="28000"/>
              </a:srgbClr>
            </a:outerShdw>
          </a:effectLst>
          <a:scene3d>
            <a:camera prst="isometricOffAxis2Top"/>
            <a:lightRig rig="contrasting" dir="t">
              <a:rot lat="0" lon="0" rev="1500000"/>
            </a:lightRig>
          </a:scene3d>
          <a:sp3d prstMaterial="metal">
            <a:bevelT w="88900" h="88900"/>
          </a:sp3d>
        </p:spPr>
      </p:pic>
      <p:pic>
        <p:nvPicPr>
          <p:cNvPr id="14" name="Picture 2" descr="C:\Documents and Settings\Owner\Local Settings\Temporary Internet Files\Content.IE5\TED277KP\MP900424365[1].jpg"/>
          <p:cNvPicPr>
            <a:picLocks noChangeAspect="1" noChangeArrowheads="1"/>
          </p:cNvPicPr>
          <p:nvPr/>
        </p:nvPicPr>
        <p:blipFill>
          <a:blip r:embed="rId7" cstate="print">
            <a:clrChange>
              <a:clrFrom>
                <a:srgbClr val="E4C3A0"/>
              </a:clrFrom>
              <a:clrTo>
                <a:srgbClr val="E4C3A0">
                  <a:alpha val="0"/>
                </a:srgbClr>
              </a:clrTo>
            </a:clrChange>
          </a:blip>
          <a:srcRect l="40000" t="36667" r="40000" b="42222"/>
          <a:stretch>
            <a:fillRect/>
          </a:stretch>
        </p:blipFill>
        <p:spPr bwMode="auto">
          <a:xfrm>
            <a:off x="5105400" y="4191000"/>
            <a:ext cx="1010653" cy="1066800"/>
          </a:xfrm>
          <a:prstGeom prst="ellipse">
            <a:avLst/>
          </a:prstGeom>
          <a:noFill/>
          <a:ln>
            <a:noFill/>
          </a:ln>
          <a:effectLst>
            <a:outerShdw blurRad="149987" dist="250190" dir="8460000" algn="ctr">
              <a:srgbClr val="000000">
                <a:alpha val="28000"/>
              </a:srgbClr>
            </a:outerShdw>
          </a:effectLst>
          <a:scene3d>
            <a:camera prst="isometricOffAxis2Top"/>
            <a:lightRig rig="contrasting" dir="t">
              <a:rot lat="0" lon="0" rev="1500000"/>
            </a:lightRig>
          </a:scene3d>
          <a:sp3d prstMaterial="metal">
            <a:bevelT w="88900" h="88900"/>
          </a:sp3d>
        </p:spPr>
      </p:pic>
      <p:pic>
        <p:nvPicPr>
          <p:cNvPr id="15" name="Picture 2" descr="C:\Documents and Settings\Owner\Local Settings\Temporary Internet Files\Content.IE5\TED277KP\MP900424365[1].jpg"/>
          <p:cNvPicPr>
            <a:picLocks noChangeAspect="1" noChangeArrowheads="1"/>
          </p:cNvPicPr>
          <p:nvPr/>
        </p:nvPicPr>
        <p:blipFill>
          <a:blip r:embed="rId7" cstate="print">
            <a:clrChange>
              <a:clrFrom>
                <a:srgbClr val="E4C3A0"/>
              </a:clrFrom>
              <a:clrTo>
                <a:srgbClr val="E4C3A0">
                  <a:alpha val="0"/>
                </a:srgbClr>
              </a:clrTo>
            </a:clrChange>
          </a:blip>
          <a:srcRect l="40000" t="36667" r="40000" b="42222"/>
          <a:stretch>
            <a:fillRect/>
          </a:stretch>
        </p:blipFill>
        <p:spPr bwMode="auto">
          <a:xfrm>
            <a:off x="5257801" y="3429000"/>
            <a:ext cx="838200" cy="1066800"/>
          </a:xfrm>
          <a:prstGeom prst="ellipse">
            <a:avLst/>
          </a:prstGeom>
          <a:noFill/>
          <a:ln>
            <a:noFill/>
          </a:ln>
          <a:effectLst>
            <a:outerShdw blurRad="149987" dist="250190" dir="8460000" algn="ctr">
              <a:srgbClr val="000000">
                <a:alpha val="28000"/>
              </a:srgbClr>
            </a:outerShdw>
          </a:effectLst>
          <a:scene3d>
            <a:camera prst="isometricOffAxis2Top"/>
            <a:lightRig rig="contrasting" dir="t">
              <a:rot lat="0" lon="0" rev="1500000"/>
            </a:lightRig>
          </a:scene3d>
          <a:sp3d prstMaterial="metal">
            <a:bevelT w="88900" h="88900"/>
          </a:sp3d>
        </p:spPr>
      </p:pic>
      <p:pic>
        <p:nvPicPr>
          <p:cNvPr id="18" name="Picture 2" descr="C:\Documents and Settings\Owner\Local Settings\Temporary Internet Files\Content.IE5\TED277KP\MP900424365[1].jpg"/>
          <p:cNvPicPr>
            <a:picLocks noChangeAspect="1" noChangeArrowheads="1"/>
          </p:cNvPicPr>
          <p:nvPr/>
        </p:nvPicPr>
        <p:blipFill>
          <a:blip r:embed="rId5" cstate="print">
            <a:clrChange>
              <a:clrFrom>
                <a:srgbClr val="E4C3A0"/>
              </a:clrFrom>
              <a:clrTo>
                <a:srgbClr val="E4C3A0">
                  <a:alpha val="0"/>
                </a:srgbClr>
              </a:clrTo>
            </a:clrChange>
          </a:blip>
          <a:srcRect l="40000" t="36667" r="40000" b="42222"/>
          <a:stretch>
            <a:fillRect/>
          </a:stretch>
        </p:blipFill>
        <p:spPr bwMode="auto">
          <a:xfrm>
            <a:off x="304800" y="5803004"/>
            <a:ext cx="609600" cy="643467"/>
          </a:xfrm>
          <a:prstGeom prst="ellipse">
            <a:avLst/>
          </a:prstGeom>
          <a:noFill/>
          <a:ln>
            <a:noFill/>
          </a:ln>
          <a:effectLst>
            <a:outerShdw blurRad="149987" dist="250190" dir="8460000" algn="ctr">
              <a:srgbClr val="000000">
                <a:alpha val="28000"/>
              </a:srgbClr>
            </a:outerShdw>
          </a:effectLst>
          <a:scene3d>
            <a:camera prst="isometricOffAxis2Top"/>
            <a:lightRig rig="contrasting" dir="t">
              <a:rot lat="0" lon="0" rev="1500000"/>
            </a:lightRig>
          </a:scene3d>
          <a:sp3d prstMaterial="metal">
            <a:bevelT w="88900" h="88900"/>
          </a:sp3d>
        </p:spPr>
      </p:pic>
      <p:pic>
        <p:nvPicPr>
          <p:cNvPr id="19" name="Picture 2" descr="C:\Documents and Settings\Owner\Local Settings\Temporary Internet Files\Content.IE5\TED277KP\MP900424365[1].jpg"/>
          <p:cNvPicPr>
            <a:picLocks noChangeAspect="1" noChangeArrowheads="1"/>
          </p:cNvPicPr>
          <p:nvPr/>
        </p:nvPicPr>
        <p:blipFill>
          <a:blip r:embed="rId4" cstate="print">
            <a:clrChange>
              <a:clrFrom>
                <a:srgbClr val="E4C3A0"/>
              </a:clrFrom>
              <a:clrTo>
                <a:srgbClr val="E4C3A0">
                  <a:alpha val="0"/>
                </a:srgbClr>
              </a:clrTo>
            </a:clrChange>
          </a:blip>
          <a:srcRect l="40000" t="36667" r="40000" b="42222"/>
          <a:stretch>
            <a:fillRect/>
          </a:stretch>
        </p:blipFill>
        <p:spPr bwMode="auto">
          <a:xfrm>
            <a:off x="5067837" y="3098442"/>
            <a:ext cx="721895" cy="762000"/>
          </a:xfrm>
          <a:prstGeom prst="ellipse">
            <a:avLst/>
          </a:prstGeom>
          <a:noFill/>
          <a:ln>
            <a:noFill/>
          </a:ln>
          <a:effectLst>
            <a:outerShdw blurRad="76200" dist="12700" dir="2700000" sy="-23000" kx="-800400" algn="bl" rotWithShape="0">
              <a:prstClr val="black">
                <a:alpha val="20000"/>
              </a:prstClr>
            </a:outerShdw>
          </a:effectLst>
          <a:scene3d>
            <a:camera prst="isometricOffAxis2Top"/>
            <a:lightRig rig="contrasting" dir="t">
              <a:rot lat="0" lon="0" rev="1500000"/>
            </a:lightRig>
          </a:scene3d>
          <a:sp3d prstMaterial="metal">
            <a:bevelT w="88900" h="88900"/>
          </a:sp3d>
        </p:spPr>
      </p:pic>
      <p:pic>
        <p:nvPicPr>
          <p:cNvPr id="20" name="Picture 2" descr="C:\Documents and Settings\Owner\Local Settings\Temporary Internet Files\Content.IE5\TED277KP\MP900424365[1].jpg"/>
          <p:cNvPicPr>
            <a:picLocks noChangeAspect="1" noChangeArrowheads="1"/>
          </p:cNvPicPr>
          <p:nvPr/>
        </p:nvPicPr>
        <p:blipFill>
          <a:blip r:embed="rId5" cstate="print">
            <a:clrChange>
              <a:clrFrom>
                <a:srgbClr val="E4C3A0"/>
              </a:clrFrom>
              <a:clrTo>
                <a:srgbClr val="E4C3A0">
                  <a:alpha val="0"/>
                </a:srgbClr>
              </a:clrTo>
            </a:clrChange>
          </a:blip>
          <a:srcRect l="40000" t="36667" r="40000" b="42222"/>
          <a:stretch>
            <a:fillRect/>
          </a:stretch>
        </p:blipFill>
        <p:spPr bwMode="auto">
          <a:xfrm>
            <a:off x="4661080" y="2540358"/>
            <a:ext cx="360948" cy="381000"/>
          </a:xfrm>
          <a:prstGeom prst="ellipse">
            <a:avLst/>
          </a:prstGeom>
          <a:noFill/>
          <a:ln>
            <a:noFill/>
          </a:ln>
          <a:effectLst>
            <a:outerShdw blurRad="76200" dist="12700" dir="8100000" sy="-23000" kx="800400" algn="br" rotWithShape="0">
              <a:prstClr val="black">
                <a:alpha val="20000"/>
              </a:prstClr>
            </a:outerShdw>
          </a:effectLst>
          <a:scene3d>
            <a:camera prst="isometricOffAxis2Top"/>
            <a:lightRig rig="contrasting" dir="t">
              <a:rot lat="0" lon="0" rev="1500000"/>
            </a:lightRig>
          </a:scene3d>
          <a:sp3d prstMaterial="metal">
            <a:bevelT w="88900" h="88900"/>
          </a:sp3d>
        </p:spPr>
      </p:pic>
      <p:pic>
        <p:nvPicPr>
          <p:cNvPr id="21" name="Picture 2" descr="C:\Documents and Settings\Owner\Local Settings\Temporary Internet Files\Content.IE5\TED277KP\MP900424365[1].jpg"/>
          <p:cNvPicPr>
            <a:picLocks noChangeAspect="1" noChangeArrowheads="1"/>
          </p:cNvPicPr>
          <p:nvPr/>
        </p:nvPicPr>
        <p:blipFill>
          <a:blip r:embed="rId8" cstate="print">
            <a:clrChange>
              <a:clrFrom>
                <a:srgbClr val="E4C3A0"/>
              </a:clrFrom>
              <a:clrTo>
                <a:srgbClr val="E4C3A0">
                  <a:alpha val="0"/>
                </a:srgbClr>
              </a:clrTo>
            </a:clrChange>
          </a:blip>
          <a:srcRect l="40000" t="36667" r="40000" b="42222"/>
          <a:stretch>
            <a:fillRect/>
          </a:stretch>
        </p:blipFill>
        <p:spPr bwMode="auto">
          <a:xfrm>
            <a:off x="1524000" y="2895600"/>
            <a:ext cx="649706" cy="685800"/>
          </a:xfrm>
          <a:prstGeom prst="ellipse">
            <a:avLst/>
          </a:prstGeom>
          <a:noFill/>
          <a:ln>
            <a:noFill/>
          </a:ln>
          <a:effectLst>
            <a:outerShdw blurRad="149987" dist="250190" dir="8460000" algn="ctr">
              <a:srgbClr val="000000">
                <a:alpha val="28000"/>
              </a:srgbClr>
            </a:outerShdw>
          </a:effectLst>
          <a:scene3d>
            <a:camera prst="isometricOffAxis2Top"/>
            <a:lightRig rig="contrasting" dir="t">
              <a:rot lat="0" lon="0" rev="1500000"/>
            </a:lightRig>
          </a:scene3d>
          <a:sp3d prstMaterial="metal">
            <a:bevelT w="88900" h="88900"/>
          </a:sp3d>
        </p:spPr>
      </p:pic>
      <p:pic>
        <p:nvPicPr>
          <p:cNvPr id="22" name="Picture 2" descr="C:\Documents and Settings\Owner\Local Settings\Temporary Internet Files\Content.IE5\TED277KP\MP900424365[1].jpg"/>
          <p:cNvPicPr>
            <a:picLocks noChangeAspect="1" noChangeArrowheads="1"/>
          </p:cNvPicPr>
          <p:nvPr/>
        </p:nvPicPr>
        <p:blipFill>
          <a:blip r:embed="rId5" cstate="print">
            <a:clrChange>
              <a:clrFrom>
                <a:srgbClr val="E4C3A0"/>
              </a:clrFrom>
              <a:clrTo>
                <a:srgbClr val="E4C3A0">
                  <a:alpha val="0"/>
                </a:srgbClr>
              </a:clrTo>
            </a:clrChange>
          </a:blip>
          <a:srcRect l="40000" t="36667" r="40000" b="42222"/>
          <a:stretch>
            <a:fillRect/>
          </a:stretch>
        </p:blipFill>
        <p:spPr bwMode="auto">
          <a:xfrm>
            <a:off x="914400" y="2743200"/>
            <a:ext cx="609600" cy="643467"/>
          </a:xfrm>
          <a:prstGeom prst="ellipse">
            <a:avLst/>
          </a:prstGeom>
          <a:noFill/>
          <a:ln>
            <a:noFill/>
          </a:ln>
          <a:effectLst>
            <a:outerShdw blurRad="149987" dist="250190" dir="8460000" algn="ctr">
              <a:srgbClr val="000000">
                <a:alpha val="28000"/>
              </a:srgbClr>
            </a:outerShdw>
          </a:effectLst>
          <a:scene3d>
            <a:camera prst="isometricOffAxis2Top"/>
            <a:lightRig rig="contrasting" dir="t">
              <a:rot lat="0" lon="0" rev="1500000"/>
            </a:lightRig>
          </a:scene3d>
          <a:sp3d prstMaterial="metal">
            <a:bevelT w="88900" h="88900"/>
          </a:sp3d>
        </p:spPr>
      </p:pic>
      <p:pic>
        <p:nvPicPr>
          <p:cNvPr id="23" name="Picture 2" descr="C:\Documents and Settings\Owner\Local Settings\Temporary Internet Files\Content.IE5\TED277KP\MP900424365[1].jpg"/>
          <p:cNvPicPr>
            <a:picLocks noChangeAspect="1" noChangeArrowheads="1"/>
          </p:cNvPicPr>
          <p:nvPr/>
        </p:nvPicPr>
        <p:blipFill>
          <a:blip r:embed="rId5" cstate="print">
            <a:clrChange>
              <a:clrFrom>
                <a:srgbClr val="E4C3A0"/>
              </a:clrFrom>
              <a:clrTo>
                <a:srgbClr val="E4C3A0">
                  <a:alpha val="0"/>
                </a:srgbClr>
              </a:clrTo>
            </a:clrChange>
          </a:blip>
          <a:srcRect l="40000" t="36667" r="40000" b="42222"/>
          <a:stretch>
            <a:fillRect/>
          </a:stretch>
        </p:blipFill>
        <p:spPr bwMode="auto">
          <a:xfrm>
            <a:off x="330558" y="2620254"/>
            <a:ext cx="537411" cy="567267"/>
          </a:xfrm>
          <a:prstGeom prst="ellipse">
            <a:avLst/>
          </a:prstGeom>
          <a:noFill/>
          <a:ln>
            <a:noFill/>
          </a:ln>
          <a:effectLst>
            <a:outerShdw blurRad="149987" dist="250190" dir="8460000" algn="ctr">
              <a:srgbClr val="000000">
                <a:alpha val="28000"/>
              </a:srgbClr>
            </a:outerShdw>
          </a:effectLst>
          <a:scene3d>
            <a:camera prst="isometricOffAxis2Top"/>
            <a:lightRig rig="contrasting" dir="t">
              <a:rot lat="0" lon="0" rev="1500000"/>
            </a:lightRig>
          </a:scene3d>
          <a:sp3d prstMaterial="metal">
            <a:bevelT w="88900" h="88900"/>
          </a:sp3d>
        </p:spPr>
      </p:pic>
      <p:sp>
        <p:nvSpPr>
          <p:cNvPr id="26" name="Rectangle 25"/>
          <p:cNvSpPr/>
          <p:nvPr/>
        </p:nvSpPr>
        <p:spPr>
          <a:xfrm>
            <a:off x="152400" y="228600"/>
            <a:ext cx="8229600"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cap="none" spc="0" dirty="0" smtClean="0">
                <a:ln w="11430"/>
                <a:solidFill>
                  <a:srgbClr val="002060"/>
                </a:solidFill>
                <a:effectLst>
                  <a:outerShdw blurRad="50800" dist="39000" dir="5460000" algn="tl">
                    <a:srgbClr val="000000">
                      <a:alpha val="38000"/>
                    </a:srgbClr>
                  </a:outerShdw>
                </a:effectLst>
              </a:rPr>
              <a:t>Learning Progressions ...</a:t>
            </a:r>
          </a:p>
          <a:p>
            <a:pPr algn="ctr"/>
            <a:r>
              <a:rPr lang="en-US" sz="3200" b="1" dirty="0" smtClean="0">
                <a:ln w="11430"/>
                <a:solidFill>
                  <a:srgbClr val="002060"/>
                </a:solidFill>
                <a:effectLst>
                  <a:outerShdw blurRad="50800" dist="39000" dir="5460000" algn="tl">
                    <a:srgbClr val="000000">
                      <a:alpha val="38000"/>
                    </a:srgbClr>
                  </a:outerShdw>
                </a:effectLst>
              </a:rPr>
              <a:t>a normal trajectory of ordered progressions along a pathway to an end goal</a:t>
            </a:r>
            <a:r>
              <a:rPr lang="en-US" sz="3200" b="1" cap="none" spc="0" dirty="0" smtClean="0">
                <a:ln w="11430"/>
                <a:solidFill>
                  <a:srgbClr val="002060"/>
                </a:solidFill>
                <a:effectLst>
                  <a:outerShdw blurRad="50800" dist="39000" dir="5460000" algn="tl">
                    <a:srgbClr val="000000">
                      <a:alpha val="38000"/>
                    </a:srgbClr>
                  </a:outerShdw>
                </a:effectLst>
              </a:rPr>
              <a:t>.</a:t>
            </a:r>
            <a:endParaRPr lang="en-US" sz="3200" b="1" cap="none" spc="0" dirty="0">
              <a:ln w="11430"/>
              <a:solidFill>
                <a:srgbClr val="002060"/>
              </a:solidFill>
              <a:effectLst>
                <a:outerShdw blurRad="50800" dist="39000" dir="5460000" algn="tl">
                  <a:srgbClr val="000000">
                    <a:alpha val="38000"/>
                  </a:srgbClr>
                </a:outerShdw>
              </a:effectLst>
            </a:endParaRPr>
          </a:p>
        </p:txBody>
      </p:sp>
      <p:pic>
        <p:nvPicPr>
          <p:cNvPr id="3" name="Picture 2" descr="C:\Documents and Settings\Owner\Local Settings\Temporary Internet Files\Content.IE5\QP7AVRUQ\MC900432551[1].png"/>
          <p:cNvPicPr>
            <a:picLocks noChangeAspect="1" noChangeArrowheads="1"/>
          </p:cNvPicPr>
          <p:nvPr/>
        </p:nvPicPr>
        <p:blipFill>
          <a:blip r:embed="rId9" cstate="print"/>
          <a:srcRect/>
          <a:stretch>
            <a:fillRect/>
          </a:stretch>
        </p:blipFill>
        <p:spPr bwMode="auto">
          <a:xfrm>
            <a:off x="-76200" y="1600200"/>
            <a:ext cx="1371457" cy="1371457"/>
          </a:xfrm>
          <a:prstGeom prst="rect">
            <a:avLst/>
          </a:prstGeom>
          <a:noFill/>
          <a:scene3d>
            <a:camera prst="isometricOffAxis2Right"/>
            <a:lightRig rig="threePt" dir="t"/>
          </a:scene3d>
        </p:spPr>
      </p:pic>
      <p:pic>
        <p:nvPicPr>
          <p:cNvPr id="1027" name="Picture 3" descr="C:\Documents and Settings\Owner\Local Settings\Temporary Internet Files\Content.IE5\RYWQQUAZ\MC900431545[1].png"/>
          <p:cNvPicPr>
            <a:picLocks noChangeAspect="1" noChangeArrowheads="1"/>
          </p:cNvPicPr>
          <p:nvPr/>
        </p:nvPicPr>
        <p:blipFill>
          <a:blip r:embed="rId10" cstate="print"/>
          <a:srcRect/>
          <a:stretch>
            <a:fillRect/>
          </a:stretch>
        </p:blipFill>
        <p:spPr bwMode="auto">
          <a:xfrm>
            <a:off x="0" y="5573183"/>
            <a:ext cx="990600" cy="522817"/>
          </a:xfrm>
          <a:prstGeom prst="rect">
            <a:avLst/>
          </a:prstGeom>
          <a:noFill/>
          <a:scene3d>
            <a:camera prst="perspectiveContrastingRightFacing"/>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3" presetClass="entr" presetSubtype="16"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3" presetClass="entr" presetSubtype="16"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childTnLst>
                                </p:cTn>
                              </p:par>
                            </p:childTnLst>
                          </p:cTn>
                        </p:par>
                        <p:par>
                          <p:cTn id="54" fill="hold">
                            <p:stCondLst>
                              <p:cond delay="5000"/>
                            </p:stCondLst>
                            <p:childTnLst>
                              <p:par>
                                <p:cTn id="55" presetID="23" presetClass="entr" presetSubtype="16"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childTnLst>
                                </p:cTn>
                              </p:par>
                            </p:childTnLst>
                          </p:cTn>
                        </p:par>
                        <p:par>
                          <p:cTn id="59" fill="hold">
                            <p:stCondLst>
                              <p:cond delay="5500"/>
                            </p:stCondLst>
                            <p:childTnLst>
                              <p:par>
                                <p:cTn id="60" presetID="23" presetClass="entr" presetSubtype="16"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childTnLst>
                                </p:cTn>
                              </p:par>
                            </p:childTnLst>
                          </p:cTn>
                        </p:par>
                        <p:par>
                          <p:cTn id="64" fill="hold">
                            <p:stCondLst>
                              <p:cond delay="6000"/>
                            </p:stCondLst>
                            <p:childTnLst>
                              <p:par>
                                <p:cTn id="65" presetID="23" presetClass="entr" presetSubtype="16"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childTnLst>
                                </p:cTn>
                              </p:par>
                            </p:childTnLst>
                          </p:cTn>
                        </p:par>
                        <p:par>
                          <p:cTn id="69" fill="hold">
                            <p:stCondLst>
                              <p:cond delay="6500"/>
                            </p:stCondLst>
                            <p:childTnLst>
                              <p:par>
                                <p:cTn id="70" presetID="23" presetClass="entr" presetSubtype="16" fill="hold"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childTnLst>
                                </p:cTn>
                              </p:par>
                            </p:childTnLst>
                          </p:cTn>
                        </p:par>
                        <p:par>
                          <p:cTn id="74" fill="hold">
                            <p:stCondLst>
                              <p:cond delay="7000"/>
                            </p:stCondLst>
                            <p:childTnLst>
                              <p:par>
                                <p:cTn id="75" presetID="15" presetClass="entr" presetSubtype="0"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1000" fill="hold"/>
                                        <p:tgtEl>
                                          <p:spTgt spid="3"/>
                                        </p:tgtEl>
                                        <p:attrNameLst>
                                          <p:attrName>ppt_w</p:attrName>
                                        </p:attrNameLst>
                                      </p:cBhvr>
                                      <p:tavLst>
                                        <p:tav tm="0">
                                          <p:val>
                                            <p:fltVal val="0"/>
                                          </p:val>
                                        </p:tav>
                                        <p:tav tm="100000">
                                          <p:val>
                                            <p:strVal val="#ppt_w"/>
                                          </p:val>
                                        </p:tav>
                                      </p:tavLst>
                                    </p:anim>
                                    <p:anim calcmode="lin" valueType="num">
                                      <p:cBhvr>
                                        <p:cTn id="78" dur="1000" fill="hold"/>
                                        <p:tgtEl>
                                          <p:spTgt spid="3"/>
                                        </p:tgtEl>
                                        <p:attrNameLst>
                                          <p:attrName>ppt_h</p:attrName>
                                        </p:attrNameLst>
                                      </p:cBhvr>
                                      <p:tavLst>
                                        <p:tav tm="0">
                                          <p:val>
                                            <p:fltVal val="0"/>
                                          </p:val>
                                        </p:tav>
                                        <p:tav tm="100000">
                                          <p:val>
                                            <p:strVal val="#ppt_h"/>
                                          </p:val>
                                        </p:tav>
                                      </p:tavLst>
                                    </p:anim>
                                    <p:anim calcmode="lin" valueType="num">
                                      <p:cBhvr>
                                        <p:cTn id="7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81" fill="hold">
                            <p:stCondLst>
                              <p:cond delay="8000"/>
                            </p:stCondLst>
                            <p:childTnLst>
                              <p:par>
                                <p:cTn id="82" presetID="15" presetClass="entr" presetSubtype="0" fill="hold" nodeType="afterEffect">
                                  <p:stCondLst>
                                    <p:cond delay="0"/>
                                  </p:stCondLst>
                                  <p:childTnLst>
                                    <p:set>
                                      <p:cBhvr>
                                        <p:cTn id="83" dur="1" fill="hold">
                                          <p:stCondLst>
                                            <p:cond delay="0"/>
                                          </p:stCondLst>
                                        </p:cTn>
                                        <p:tgtEl>
                                          <p:spTgt spid="1027"/>
                                        </p:tgtEl>
                                        <p:attrNameLst>
                                          <p:attrName>style.visibility</p:attrName>
                                        </p:attrNameLst>
                                      </p:cBhvr>
                                      <p:to>
                                        <p:strVal val="visible"/>
                                      </p:to>
                                    </p:set>
                                    <p:anim calcmode="lin" valueType="num">
                                      <p:cBhvr>
                                        <p:cTn id="84" dur="1000" fill="hold"/>
                                        <p:tgtEl>
                                          <p:spTgt spid="1027"/>
                                        </p:tgtEl>
                                        <p:attrNameLst>
                                          <p:attrName>ppt_w</p:attrName>
                                        </p:attrNameLst>
                                      </p:cBhvr>
                                      <p:tavLst>
                                        <p:tav tm="0">
                                          <p:val>
                                            <p:fltVal val="0"/>
                                          </p:val>
                                        </p:tav>
                                        <p:tav tm="100000">
                                          <p:val>
                                            <p:strVal val="#ppt_w"/>
                                          </p:val>
                                        </p:tav>
                                      </p:tavLst>
                                    </p:anim>
                                    <p:anim calcmode="lin" valueType="num">
                                      <p:cBhvr>
                                        <p:cTn id="85" dur="1000" fill="hold"/>
                                        <p:tgtEl>
                                          <p:spTgt spid="1027"/>
                                        </p:tgtEl>
                                        <p:attrNameLst>
                                          <p:attrName>ppt_h</p:attrName>
                                        </p:attrNameLst>
                                      </p:cBhvr>
                                      <p:tavLst>
                                        <p:tav tm="0">
                                          <p:val>
                                            <p:fltVal val="0"/>
                                          </p:val>
                                        </p:tav>
                                        <p:tav tm="100000">
                                          <p:val>
                                            <p:strVal val="#ppt_h"/>
                                          </p:val>
                                        </p:tav>
                                      </p:tavLst>
                                    </p:anim>
                                    <p:anim calcmode="lin" valueType="num">
                                      <p:cBhvr>
                                        <p:cTn id="86" dur="1000" fill="hold"/>
                                        <p:tgtEl>
                                          <p:spTgt spid="1027"/>
                                        </p:tgtEl>
                                        <p:attrNameLst>
                                          <p:attrName>ppt_x</p:attrName>
                                        </p:attrNameLst>
                                      </p:cBhvr>
                                      <p:tavLst>
                                        <p:tav tm="0" fmla="#ppt_x+(cos(-2*pi*(1-$))*-#ppt_x-sin(-2*pi*(1-$))*(1-#ppt_y))*(1-$)">
                                          <p:val>
                                            <p:fltVal val="0"/>
                                          </p:val>
                                        </p:tav>
                                        <p:tav tm="100000">
                                          <p:val>
                                            <p:fltVal val="1"/>
                                          </p:val>
                                        </p:tav>
                                      </p:tavLst>
                                    </p:anim>
                                    <p:anim calcmode="lin" valueType="num">
                                      <p:cBhvr>
                                        <p:cTn id="87" dur="1000" fill="hold"/>
                                        <p:tgtEl>
                                          <p:spTgt spid="102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a:gsLst>
              <a:gs pos="50000">
                <a:srgbClr val="FFFFC9"/>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C:\Documents and Settings\Owner\Local Settings\Temporary Internet Files\Content.IE5\QDW73LG2\MC900382581[1].jpg"/>
          <p:cNvPicPr>
            <a:picLocks noChangeAspect="1" noChangeArrowheads="1"/>
          </p:cNvPicPr>
          <p:nvPr/>
        </p:nvPicPr>
        <p:blipFill>
          <a:blip r:embed="rId3" cstate="print">
            <a:clrChange>
              <a:clrFrom>
                <a:srgbClr val="FFFFFF"/>
              </a:clrFrom>
              <a:clrTo>
                <a:srgbClr val="FFFFFF">
                  <a:alpha val="0"/>
                </a:srgbClr>
              </a:clrTo>
            </a:clrChange>
          </a:blip>
          <a:srcRect t="15476" b="2381"/>
          <a:stretch>
            <a:fillRect/>
          </a:stretch>
        </p:blipFill>
        <p:spPr bwMode="auto">
          <a:xfrm>
            <a:off x="1371599" y="1143000"/>
            <a:ext cx="6493565" cy="5334000"/>
          </a:xfrm>
          <a:prstGeom prst="rect">
            <a:avLst/>
          </a:prstGeom>
          <a:noFill/>
        </p:spPr>
      </p:pic>
      <p:pic>
        <p:nvPicPr>
          <p:cNvPr id="7" name="Picture 2" descr="C:\Documents and Settings\Owner\Local Settings\Temporary Internet Files\Content.IE5\TED277KP\MP900424365[1].jpg"/>
          <p:cNvPicPr>
            <a:picLocks noChangeAspect="1" noChangeArrowheads="1"/>
          </p:cNvPicPr>
          <p:nvPr/>
        </p:nvPicPr>
        <p:blipFill>
          <a:blip r:embed="rId4" cstate="print">
            <a:clrChange>
              <a:clrFrom>
                <a:srgbClr val="E4C3A0"/>
              </a:clrFrom>
              <a:clrTo>
                <a:srgbClr val="E4C3A0">
                  <a:alpha val="0"/>
                </a:srgbClr>
              </a:clrTo>
            </a:clrChange>
          </a:blip>
          <a:srcRect l="40000" t="36667" r="40000" b="42222"/>
          <a:stretch>
            <a:fillRect/>
          </a:stretch>
        </p:blipFill>
        <p:spPr bwMode="auto">
          <a:xfrm>
            <a:off x="1828800" y="5410200"/>
            <a:ext cx="721895" cy="762000"/>
          </a:xfrm>
          <a:prstGeom prst="ellipse">
            <a:avLst/>
          </a:prstGeom>
          <a:noFill/>
          <a:ln>
            <a:noFill/>
          </a:ln>
          <a:effectLst>
            <a:outerShdw blurRad="149987" dist="250190" dir="8460000" algn="ctr">
              <a:srgbClr val="000000">
                <a:alpha val="28000"/>
              </a:srgbClr>
            </a:outerShdw>
          </a:effectLst>
          <a:scene3d>
            <a:camera prst="isometricOffAxis2Top"/>
            <a:lightRig rig="contrasting" dir="t">
              <a:rot lat="0" lon="0" rev="1500000"/>
            </a:lightRig>
          </a:scene3d>
          <a:sp3d prstMaterial="metal">
            <a:bevelT w="88900" h="88900"/>
          </a:sp3d>
        </p:spPr>
      </p:pic>
      <p:pic>
        <p:nvPicPr>
          <p:cNvPr id="11" name="Picture 2" descr="C:\Documents and Settings\Owner\Local Settings\Temporary Internet Files\Content.IE5\TED277KP\MP900424365[1].jpg"/>
          <p:cNvPicPr>
            <a:picLocks noChangeAspect="1" noChangeArrowheads="1"/>
          </p:cNvPicPr>
          <p:nvPr/>
        </p:nvPicPr>
        <p:blipFill>
          <a:blip r:embed="rId5" cstate="print">
            <a:clrChange>
              <a:clrFrom>
                <a:srgbClr val="E4C3A0"/>
              </a:clrFrom>
              <a:clrTo>
                <a:srgbClr val="E4C3A0">
                  <a:alpha val="0"/>
                </a:srgbClr>
              </a:clrTo>
            </a:clrChange>
          </a:blip>
          <a:srcRect l="40000" t="36667" r="40000" b="42222"/>
          <a:stretch>
            <a:fillRect/>
          </a:stretch>
        </p:blipFill>
        <p:spPr bwMode="auto">
          <a:xfrm>
            <a:off x="4977063" y="2819400"/>
            <a:ext cx="433137" cy="457200"/>
          </a:xfrm>
          <a:prstGeom prst="ellipse">
            <a:avLst/>
          </a:prstGeom>
          <a:noFill/>
          <a:ln>
            <a:noFill/>
          </a:ln>
          <a:effectLst>
            <a:outerShdw blurRad="76200" dist="12700" dir="8100000" sy="-23000" kx="800400" algn="br" rotWithShape="0">
              <a:prstClr val="black">
                <a:alpha val="20000"/>
              </a:prstClr>
            </a:outerShdw>
          </a:effectLst>
          <a:scene3d>
            <a:camera prst="isometricOffAxis2Top"/>
            <a:lightRig rig="contrasting" dir="t">
              <a:rot lat="0" lon="0" rev="1500000"/>
            </a:lightRig>
          </a:scene3d>
          <a:sp3d prstMaterial="metal">
            <a:bevelT w="88900" h="88900"/>
          </a:sp3d>
        </p:spPr>
      </p:pic>
      <p:pic>
        <p:nvPicPr>
          <p:cNvPr id="8" name="Picture 2" descr="C:\Documents and Settings\Owner\Local Settings\Temporary Internet Files\Content.IE5\TED277KP\MP900424365[1].jpg"/>
          <p:cNvPicPr>
            <a:picLocks noChangeAspect="1" noChangeArrowheads="1"/>
          </p:cNvPicPr>
          <p:nvPr/>
        </p:nvPicPr>
        <p:blipFill>
          <a:blip r:embed="rId6" cstate="print">
            <a:clrChange>
              <a:clrFrom>
                <a:srgbClr val="E4C3A0"/>
              </a:clrFrom>
              <a:clrTo>
                <a:srgbClr val="E4C3A0">
                  <a:alpha val="0"/>
                </a:srgbClr>
              </a:clrTo>
            </a:clrChange>
          </a:blip>
          <a:srcRect l="40000" t="36667" r="40000" b="42222"/>
          <a:stretch>
            <a:fillRect/>
          </a:stretch>
        </p:blipFill>
        <p:spPr bwMode="auto">
          <a:xfrm>
            <a:off x="2667000" y="5232042"/>
            <a:ext cx="794085" cy="838200"/>
          </a:xfrm>
          <a:prstGeom prst="ellipse">
            <a:avLst/>
          </a:prstGeom>
          <a:noFill/>
          <a:ln>
            <a:noFill/>
          </a:ln>
          <a:effectLst>
            <a:outerShdw blurRad="149987" dist="250190" dir="8460000" algn="ctr">
              <a:srgbClr val="000000">
                <a:alpha val="28000"/>
              </a:srgbClr>
            </a:outerShdw>
          </a:effectLst>
          <a:scene3d>
            <a:camera prst="isometricOffAxis2Top"/>
            <a:lightRig rig="contrasting" dir="t">
              <a:rot lat="0" lon="0" rev="1500000"/>
            </a:lightRig>
          </a:scene3d>
          <a:sp3d prstMaterial="metal">
            <a:bevelT w="88900" h="88900"/>
          </a:sp3d>
        </p:spPr>
      </p:pic>
      <p:pic>
        <p:nvPicPr>
          <p:cNvPr id="10" name="Picture 2" descr="C:\Documents and Settings\Owner\Local Settings\Temporary Internet Files\Content.IE5\TED277KP\MP900424365[1].jpg"/>
          <p:cNvPicPr>
            <a:picLocks noChangeAspect="1" noChangeArrowheads="1"/>
          </p:cNvPicPr>
          <p:nvPr/>
        </p:nvPicPr>
        <p:blipFill>
          <a:blip r:embed="rId7" cstate="print">
            <a:clrChange>
              <a:clrFrom>
                <a:srgbClr val="E4C3A0"/>
              </a:clrFrom>
              <a:clrTo>
                <a:srgbClr val="E4C3A0">
                  <a:alpha val="0"/>
                </a:srgbClr>
              </a:clrTo>
            </a:clrChange>
          </a:blip>
          <a:srcRect l="40000" t="36667" r="40000" b="42222"/>
          <a:stretch>
            <a:fillRect/>
          </a:stretch>
        </p:blipFill>
        <p:spPr bwMode="auto">
          <a:xfrm>
            <a:off x="4406721" y="4711521"/>
            <a:ext cx="1010653" cy="1066800"/>
          </a:xfrm>
          <a:prstGeom prst="ellipse">
            <a:avLst/>
          </a:prstGeom>
          <a:noFill/>
          <a:ln>
            <a:noFill/>
          </a:ln>
          <a:effectLst>
            <a:outerShdw blurRad="149987" dist="250190" dir="8460000" algn="ctr">
              <a:srgbClr val="000000">
                <a:alpha val="28000"/>
              </a:srgbClr>
            </a:outerShdw>
          </a:effectLst>
          <a:scene3d>
            <a:camera prst="isometricOffAxis2Top"/>
            <a:lightRig rig="contrasting" dir="t">
              <a:rot lat="0" lon="0" rev="1500000"/>
            </a:lightRig>
          </a:scene3d>
          <a:sp3d prstMaterial="metal">
            <a:bevelT w="88900" h="88900"/>
          </a:sp3d>
        </p:spPr>
      </p:pic>
      <p:pic>
        <p:nvPicPr>
          <p:cNvPr id="1026" name="Picture 2" descr="C:\Documents and Settings\Owner\Local Settings\Temporary Internet Files\Content.IE5\TED277KP\MP900424365[1].jpg"/>
          <p:cNvPicPr>
            <a:picLocks noChangeAspect="1" noChangeArrowheads="1"/>
          </p:cNvPicPr>
          <p:nvPr/>
        </p:nvPicPr>
        <p:blipFill>
          <a:blip r:embed="rId8" cstate="print">
            <a:clrChange>
              <a:clrFrom>
                <a:srgbClr val="E4C3A0"/>
              </a:clrFrom>
              <a:clrTo>
                <a:srgbClr val="E4C3A0">
                  <a:alpha val="0"/>
                </a:srgbClr>
              </a:clrTo>
            </a:clrChange>
          </a:blip>
          <a:srcRect l="40000" t="36667" r="40000" b="42222"/>
          <a:stretch>
            <a:fillRect/>
          </a:stretch>
        </p:blipFill>
        <p:spPr bwMode="auto">
          <a:xfrm>
            <a:off x="1066800" y="5638800"/>
            <a:ext cx="649706" cy="685800"/>
          </a:xfrm>
          <a:prstGeom prst="ellipse">
            <a:avLst/>
          </a:prstGeom>
          <a:noFill/>
          <a:ln>
            <a:noFill/>
          </a:ln>
          <a:effectLst>
            <a:outerShdw blurRad="149987" dist="250190" dir="8460000" algn="ctr">
              <a:srgbClr val="000000">
                <a:alpha val="28000"/>
              </a:srgbClr>
            </a:outerShdw>
          </a:effectLst>
          <a:scene3d>
            <a:camera prst="isometricOffAxis2Top"/>
            <a:lightRig rig="contrasting" dir="t">
              <a:rot lat="0" lon="0" rev="1500000"/>
            </a:lightRig>
          </a:scene3d>
          <a:sp3d prstMaterial="metal">
            <a:bevelT w="88900" h="88900"/>
          </a:sp3d>
        </p:spPr>
      </p:pic>
      <p:pic>
        <p:nvPicPr>
          <p:cNvPr id="9" name="Picture 2" descr="C:\Documents and Settings\Owner\Local Settings\Temporary Internet Files\Content.IE5\TED277KP\MP900424365[1].jpg"/>
          <p:cNvPicPr>
            <a:picLocks noChangeAspect="1" noChangeArrowheads="1"/>
          </p:cNvPicPr>
          <p:nvPr/>
        </p:nvPicPr>
        <p:blipFill>
          <a:blip r:embed="rId7" cstate="print">
            <a:clrChange>
              <a:clrFrom>
                <a:srgbClr val="E4C3A0"/>
              </a:clrFrom>
              <a:clrTo>
                <a:srgbClr val="E4C3A0">
                  <a:alpha val="0"/>
                </a:srgbClr>
              </a:clrTo>
            </a:clrChange>
          </a:blip>
          <a:srcRect l="40000" t="36667" r="40000" b="42222"/>
          <a:stretch>
            <a:fillRect/>
          </a:stretch>
        </p:blipFill>
        <p:spPr bwMode="auto">
          <a:xfrm>
            <a:off x="3505200" y="5029200"/>
            <a:ext cx="866274" cy="914400"/>
          </a:xfrm>
          <a:prstGeom prst="ellipse">
            <a:avLst/>
          </a:prstGeom>
          <a:noFill/>
          <a:ln>
            <a:noFill/>
          </a:ln>
          <a:effectLst>
            <a:outerShdw blurRad="149987" dist="250190" dir="8460000" algn="ctr">
              <a:srgbClr val="000000">
                <a:alpha val="28000"/>
              </a:srgbClr>
            </a:outerShdw>
          </a:effectLst>
          <a:scene3d>
            <a:camera prst="isometricOffAxis2Top"/>
            <a:lightRig rig="contrasting" dir="t">
              <a:rot lat="0" lon="0" rev="1500000"/>
            </a:lightRig>
          </a:scene3d>
          <a:sp3d prstMaterial="metal">
            <a:bevelT w="88900" h="88900"/>
          </a:sp3d>
        </p:spPr>
      </p:pic>
      <p:pic>
        <p:nvPicPr>
          <p:cNvPr id="14" name="Picture 2" descr="C:\Documents and Settings\Owner\Local Settings\Temporary Internet Files\Content.IE5\TED277KP\MP900424365[1].jpg"/>
          <p:cNvPicPr>
            <a:picLocks noChangeAspect="1" noChangeArrowheads="1"/>
          </p:cNvPicPr>
          <p:nvPr/>
        </p:nvPicPr>
        <p:blipFill>
          <a:blip r:embed="rId7" cstate="print">
            <a:clrChange>
              <a:clrFrom>
                <a:srgbClr val="E4C3A0"/>
              </a:clrFrom>
              <a:clrTo>
                <a:srgbClr val="E4C3A0">
                  <a:alpha val="0"/>
                </a:srgbClr>
              </a:clrTo>
            </a:clrChange>
          </a:blip>
          <a:srcRect l="40000" t="36667" r="40000" b="42222"/>
          <a:stretch>
            <a:fillRect/>
          </a:stretch>
        </p:blipFill>
        <p:spPr bwMode="auto">
          <a:xfrm>
            <a:off x="5105400" y="4191000"/>
            <a:ext cx="1010653" cy="1066800"/>
          </a:xfrm>
          <a:prstGeom prst="ellipse">
            <a:avLst/>
          </a:prstGeom>
          <a:noFill/>
          <a:ln>
            <a:noFill/>
          </a:ln>
          <a:effectLst>
            <a:outerShdw blurRad="149987" dist="250190" dir="8460000" algn="ctr">
              <a:srgbClr val="000000">
                <a:alpha val="28000"/>
              </a:srgbClr>
            </a:outerShdw>
          </a:effectLst>
          <a:scene3d>
            <a:camera prst="isometricOffAxis2Top"/>
            <a:lightRig rig="contrasting" dir="t">
              <a:rot lat="0" lon="0" rev="1500000"/>
            </a:lightRig>
          </a:scene3d>
          <a:sp3d prstMaterial="metal">
            <a:bevelT w="88900" h="88900"/>
          </a:sp3d>
        </p:spPr>
      </p:pic>
      <p:pic>
        <p:nvPicPr>
          <p:cNvPr id="15" name="Picture 2" descr="C:\Documents and Settings\Owner\Local Settings\Temporary Internet Files\Content.IE5\TED277KP\MP900424365[1].jpg"/>
          <p:cNvPicPr>
            <a:picLocks noChangeAspect="1" noChangeArrowheads="1"/>
          </p:cNvPicPr>
          <p:nvPr/>
        </p:nvPicPr>
        <p:blipFill>
          <a:blip r:embed="rId7" cstate="print">
            <a:clrChange>
              <a:clrFrom>
                <a:srgbClr val="E4C3A0"/>
              </a:clrFrom>
              <a:clrTo>
                <a:srgbClr val="E4C3A0">
                  <a:alpha val="0"/>
                </a:srgbClr>
              </a:clrTo>
            </a:clrChange>
          </a:blip>
          <a:srcRect l="40000" t="36667" r="40000" b="42222"/>
          <a:stretch>
            <a:fillRect/>
          </a:stretch>
        </p:blipFill>
        <p:spPr bwMode="auto">
          <a:xfrm>
            <a:off x="5257801" y="3429000"/>
            <a:ext cx="838200" cy="1066800"/>
          </a:xfrm>
          <a:prstGeom prst="ellipse">
            <a:avLst/>
          </a:prstGeom>
          <a:noFill/>
          <a:ln>
            <a:noFill/>
          </a:ln>
          <a:effectLst>
            <a:outerShdw blurRad="149987" dist="250190" dir="8460000" algn="ctr">
              <a:srgbClr val="000000">
                <a:alpha val="28000"/>
              </a:srgbClr>
            </a:outerShdw>
          </a:effectLst>
          <a:scene3d>
            <a:camera prst="isometricOffAxis2Top"/>
            <a:lightRig rig="contrasting" dir="t">
              <a:rot lat="0" lon="0" rev="1500000"/>
            </a:lightRig>
          </a:scene3d>
          <a:sp3d prstMaterial="metal">
            <a:bevelT w="88900" h="88900"/>
          </a:sp3d>
        </p:spPr>
      </p:pic>
      <p:pic>
        <p:nvPicPr>
          <p:cNvPr id="18" name="Picture 2" descr="C:\Documents and Settings\Owner\Local Settings\Temporary Internet Files\Content.IE5\TED277KP\MP900424365[1].jpg"/>
          <p:cNvPicPr>
            <a:picLocks noChangeAspect="1" noChangeArrowheads="1"/>
          </p:cNvPicPr>
          <p:nvPr/>
        </p:nvPicPr>
        <p:blipFill>
          <a:blip r:embed="rId5" cstate="print">
            <a:clrChange>
              <a:clrFrom>
                <a:srgbClr val="E4C3A0"/>
              </a:clrFrom>
              <a:clrTo>
                <a:srgbClr val="E4C3A0">
                  <a:alpha val="0"/>
                </a:srgbClr>
              </a:clrTo>
            </a:clrChange>
          </a:blip>
          <a:srcRect l="40000" t="36667" r="40000" b="42222"/>
          <a:stretch>
            <a:fillRect/>
          </a:stretch>
        </p:blipFill>
        <p:spPr bwMode="auto">
          <a:xfrm>
            <a:off x="304800" y="5803004"/>
            <a:ext cx="609600" cy="643467"/>
          </a:xfrm>
          <a:prstGeom prst="ellipse">
            <a:avLst/>
          </a:prstGeom>
          <a:noFill/>
          <a:ln>
            <a:noFill/>
          </a:ln>
          <a:effectLst>
            <a:outerShdw blurRad="149987" dist="250190" dir="8460000" algn="ctr">
              <a:srgbClr val="000000">
                <a:alpha val="28000"/>
              </a:srgbClr>
            </a:outerShdw>
          </a:effectLst>
          <a:scene3d>
            <a:camera prst="isometricOffAxis2Top"/>
            <a:lightRig rig="contrasting" dir="t">
              <a:rot lat="0" lon="0" rev="1500000"/>
            </a:lightRig>
          </a:scene3d>
          <a:sp3d prstMaterial="metal">
            <a:bevelT w="88900" h="88900"/>
          </a:sp3d>
        </p:spPr>
      </p:pic>
      <p:pic>
        <p:nvPicPr>
          <p:cNvPr id="19" name="Picture 2" descr="C:\Documents and Settings\Owner\Local Settings\Temporary Internet Files\Content.IE5\TED277KP\MP900424365[1].jpg"/>
          <p:cNvPicPr>
            <a:picLocks noChangeAspect="1" noChangeArrowheads="1"/>
          </p:cNvPicPr>
          <p:nvPr/>
        </p:nvPicPr>
        <p:blipFill>
          <a:blip r:embed="rId4" cstate="print">
            <a:clrChange>
              <a:clrFrom>
                <a:srgbClr val="E4C3A0"/>
              </a:clrFrom>
              <a:clrTo>
                <a:srgbClr val="E4C3A0">
                  <a:alpha val="0"/>
                </a:srgbClr>
              </a:clrTo>
            </a:clrChange>
          </a:blip>
          <a:srcRect l="40000" t="36667" r="40000" b="42222"/>
          <a:stretch>
            <a:fillRect/>
          </a:stretch>
        </p:blipFill>
        <p:spPr bwMode="auto">
          <a:xfrm>
            <a:off x="5067837" y="3098442"/>
            <a:ext cx="721895" cy="762000"/>
          </a:xfrm>
          <a:prstGeom prst="ellipse">
            <a:avLst/>
          </a:prstGeom>
          <a:noFill/>
          <a:ln>
            <a:noFill/>
          </a:ln>
          <a:effectLst>
            <a:outerShdw blurRad="76200" dist="12700" dir="2700000" sy="-23000" kx="-800400" algn="bl" rotWithShape="0">
              <a:prstClr val="black">
                <a:alpha val="20000"/>
              </a:prstClr>
            </a:outerShdw>
          </a:effectLst>
          <a:scene3d>
            <a:camera prst="isometricOffAxis2Top"/>
            <a:lightRig rig="contrasting" dir="t">
              <a:rot lat="0" lon="0" rev="1500000"/>
            </a:lightRig>
          </a:scene3d>
          <a:sp3d prstMaterial="metal">
            <a:bevelT w="88900" h="88900"/>
          </a:sp3d>
        </p:spPr>
      </p:pic>
      <p:pic>
        <p:nvPicPr>
          <p:cNvPr id="20" name="Picture 2" descr="C:\Documents and Settings\Owner\Local Settings\Temporary Internet Files\Content.IE5\TED277KP\MP900424365[1].jpg"/>
          <p:cNvPicPr>
            <a:picLocks noChangeAspect="1" noChangeArrowheads="1"/>
          </p:cNvPicPr>
          <p:nvPr/>
        </p:nvPicPr>
        <p:blipFill>
          <a:blip r:embed="rId5" cstate="print">
            <a:clrChange>
              <a:clrFrom>
                <a:srgbClr val="E4C3A0"/>
              </a:clrFrom>
              <a:clrTo>
                <a:srgbClr val="E4C3A0">
                  <a:alpha val="0"/>
                </a:srgbClr>
              </a:clrTo>
            </a:clrChange>
          </a:blip>
          <a:srcRect l="40000" t="36667" r="40000" b="42222"/>
          <a:stretch>
            <a:fillRect/>
          </a:stretch>
        </p:blipFill>
        <p:spPr bwMode="auto">
          <a:xfrm>
            <a:off x="4661080" y="2540358"/>
            <a:ext cx="360948" cy="381000"/>
          </a:xfrm>
          <a:prstGeom prst="ellipse">
            <a:avLst/>
          </a:prstGeom>
          <a:noFill/>
          <a:ln>
            <a:noFill/>
          </a:ln>
          <a:effectLst>
            <a:outerShdw blurRad="76200" dist="12700" dir="8100000" sy="-23000" kx="800400" algn="br" rotWithShape="0">
              <a:prstClr val="black">
                <a:alpha val="20000"/>
              </a:prstClr>
            </a:outerShdw>
          </a:effectLst>
          <a:scene3d>
            <a:camera prst="isometricOffAxis2Top"/>
            <a:lightRig rig="contrasting" dir="t">
              <a:rot lat="0" lon="0" rev="1500000"/>
            </a:lightRig>
          </a:scene3d>
          <a:sp3d prstMaterial="metal">
            <a:bevelT w="88900" h="88900"/>
          </a:sp3d>
        </p:spPr>
      </p:pic>
      <p:pic>
        <p:nvPicPr>
          <p:cNvPr id="21" name="Picture 2" descr="C:\Documents and Settings\Owner\Local Settings\Temporary Internet Files\Content.IE5\TED277KP\MP900424365[1].jpg"/>
          <p:cNvPicPr>
            <a:picLocks noChangeAspect="1" noChangeArrowheads="1"/>
          </p:cNvPicPr>
          <p:nvPr/>
        </p:nvPicPr>
        <p:blipFill>
          <a:blip r:embed="rId8" cstate="print">
            <a:clrChange>
              <a:clrFrom>
                <a:srgbClr val="E4C3A0"/>
              </a:clrFrom>
              <a:clrTo>
                <a:srgbClr val="E4C3A0">
                  <a:alpha val="0"/>
                </a:srgbClr>
              </a:clrTo>
            </a:clrChange>
          </a:blip>
          <a:srcRect l="40000" t="36667" r="40000" b="42222"/>
          <a:stretch>
            <a:fillRect/>
          </a:stretch>
        </p:blipFill>
        <p:spPr bwMode="auto">
          <a:xfrm>
            <a:off x="1524000" y="2743200"/>
            <a:ext cx="649706" cy="685800"/>
          </a:xfrm>
          <a:prstGeom prst="ellipse">
            <a:avLst/>
          </a:prstGeom>
          <a:noFill/>
          <a:ln>
            <a:noFill/>
          </a:ln>
          <a:effectLst>
            <a:outerShdw blurRad="149987" dist="250190" dir="8460000" algn="ctr">
              <a:srgbClr val="000000">
                <a:alpha val="28000"/>
              </a:srgbClr>
            </a:outerShdw>
          </a:effectLst>
          <a:scene3d>
            <a:camera prst="isometricOffAxis2Top"/>
            <a:lightRig rig="contrasting" dir="t">
              <a:rot lat="0" lon="0" rev="1500000"/>
            </a:lightRig>
          </a:scene3d>
          <a:sp3d prstMaterial="metal">
            <a:bevelT w="88900" h="88900"/>
          </a:sp3d>
        </p:spPr>
      </p:pic>
      <p:pic>
        <p:nvPicPr>
          <p:cNvPr id="22" name="Picture 2" descr="C:\Documents and Settings\Owner\Local Settings\Temporary Internet Files\Content.IE5\TED277KP\MP900424365[1].jpg"/>
          <p:cNvPicPr>
            <a:picLocks noChangeAspect="1" noChangeArrowheads="1"/>
          </p:cNvPicPr>
          <p:nvPr/>
        </p:nvPicPr>
        <p:blipFill>
          <a:blip r:embed="rId5" cstate="print">
            <a:clrChange>
              <a:clrFrom>
                <a:srgbClr val="E4C3A0"/>
              </a:clrFrom>
              <a:clrTo>
                <a:srgbClr val="E4C3A0">
                  <a:alpha val="0"/>
                </a:srgbClr>
              </a:clrTo>
            </a:clrChange>
          </a:blip>
          <a:srcRect l="40000" t="36667" r="40000" b="42222"/>
          <a:stretch>
            <a:fillRect/>
          </a:stretch>
        </p:blipFill>
        <p:spPr bwMode="auto">
          <a:xfrm>
            <a:off x="838200" y="2743200"/>
            <a:ext cx="609600" cy="643467"/>
          </a:xfrm>
          <a:prstGeom prst="ellipse">
            <a:avLst/>
          </a:prstGeom>
          <a:noFill/>
          <a:ln>
            <a:noFill/>
          </a:ln>
          <a:effectLst>
            <a:outerShdw blurRad="149987" dist="250190" dir="8460000" algn="ctr">
              <a:srgbClr val="000000">
                <a:alpha val="28000"/>
              </a:srgbClr>
            </a:outerShdw>
          </a:effectLst>
          <a:scene3d>
            <a:camera prst="isometricOffAxis2Top"/>
            <a:lightRig rig="contrasting" dir="t">
              <a:rot lat="0" lon="0" rev="1500000"/>
            </a:lightRig>
          </a:scene3d>
          <a:sp3d prstMaterial="metal">
            <a:bevelT w="88900" h="88900"/>
          </a:sp3d>
        </p:spPr>
      </p:pic>
      <p:pic>
        <p:nvPicPr>
          <p:cNvPr id="23" name="Picture 2" descr="C:\Documents and Settings\Owner\Local Settings\Temporary Internet Files\Content.IE5\TED277KP\MP900424365[1].jpg"/>
          <p:cNvPicPr>
            <a:picLocks noChangeAspect="1" noChangeArrowheads="1"/>
          </p:cNvPicPr>
          <p:nvPr/>
        </p:nvPicPr>
        <p:blipFill>
          <a:blip r:embed="rId5" cstate="print">
            <a:clrChange>
              <a:clrFrom>
                <a:srgbClr val="E4C3A0"/>
              </a:clrFrom>
              <a:clrTo>
                <a:srgbClr val="E4C3A0">
                  <a:alpha val="0"/>
                </a:srgbClr>
              </a:clrTo>
            </a:clrChange>
          </a:blip>
          <a:srcRect l="40000" t="36667" r="40000" b="42222"/>
          <a:stretch>
            <a:fillRect/>
          </a:stretch>
        </p:blipFill>
        <p:spPr bwMode="auto">
          <a:xfrm>
            <a:off x="304800" y="2514600"/>
            <a:ext cx="537411" cy="567267"/>
          </a:xfrm>
          <a:prstGeom prst="ellipse">
            <a:avLst/>
          </a:prstGeom>
          <a:noFill/>
          <a:ln>
            <a:noFill/>
          </a:ln>
          <a:effectLst>
            <a:outerShdw blurRad="149987" dist="250190" dir="8460000" algn="ctr">
              <a:srgbClr val="000000">
                <a:alpha val="28000"/>
              </a:srgbClr>
            </a:outerShdw>
          </a:effectLst>
          <a:scene3d>
            <a:camera prst="isometricOffAxis2Top"/>
            <a:lightRig rig="contrasting" dir="t">
              <a:rot lat="0" lon="0" rev="1500000"/>
            </a:lightRig>
          </a:scene3d>
          <a:sp3d prstMaterial="metal">
            <a:bevelT w="88900" h="88900"/>
          </a:sp3d>
        </p:spPr>
      </p:pic>
      <p:sp>
        <p:nvSpPr>
          <p:cNvPr id="24" name="Flowchart: Alternate Process 23"/>
          <p:cNvSpPr/>
          <p:nvPr/>
        </p:nvSpPr>
        <p:spPr>
          <a:xfrm>
            <a:off x="152400" y="1295400"/>
            <a:ext cx="1676400" cy="1293971"/>
          </a:xfrm>
          <a:prstGeom prst="flowChartAlternateProcess">
            <a:avLst/>
          </a:prstGeom>
          <a:solidFill>
            <a:schemeClr val="bg1">
              <a:lumMod val="85000"/>
            </a:schemeClr>
          </a:solidFill>
          <a:ln>
            <a:solidFill>
              <a:srgbClr val="002060"/>
            </a:solidFill>
          </a:ln>
          <a:effectLst>
            <a:outerShdw blurRad="149987" dist="250190" dir="8460000" algn="ctr">
              <a:srgbClr val="000000">
                <a:alpha val="28000"/>
              </a:srgbClr>
            </a:outerShdw>
          </a:effectLst>
        </p:spPr>
        <p:txBody>
          <a:bodyPr wrap="square">
            <a:spAutoFit/>
          </a:bodyPr>
          <a:lstStyle/>
          <a:p>
            <a:r>
              <a:rPr lang="en-US" sz="1000" b="1" dirty="0" smtClean="0">
                <a:solidFill>
                  <a:schemeClr val="bg2">
                    <a:lumMod val="10000"/>
                  </a:schemeClr>
                </a:solidFill>
                <a:effectLst>
                  <a:outerShdw blurRad="38100" dist="38100" dir="2700000" algn="tl">
                    <a:srgbClr val="000000">
                      <a:alpha val="43137"/>
                    </a:srgbClr>
                  </a:outerShdw>
                </a:effectLst>
                <a:latin typeface="Segoe UI" pitchFamily="34" charset="0"/>
                <a:cs typeface="Segoe UI" pitchFamily="34" charset="0"/>
              </a:rPr>
              <a:t>RI.4.1 Refer to details and examples in a text when explaining what the text says explicitly and when drawing inferences from the text.</a:t>
            </a:r>
            <a:endParaRPr lang="en-US" sz="1000" b="1" dirty="0">
              <a:solidFill>
                <a:schemeClr val="bg2">
                  <a:lumMod val="10000"/>
                </a:schemeClr>
              </a:solidFill>
              <a:effectLst>
                <a:outerShdw blurRad="38100" dist="38100" dir="2700000" algn="tl">
                  <a:srgbClr val="000000">
                    <a:alpha val="43137"/>
                  </a:srgbClr>
                </a:outerShdw>
              </a:effectLst>
              <a:latin typeface="Segoe UI" pitchFamily="34" charset="0"/>
              <a:cs typeface="Segoe UI" pitchFamily="34" charset="0"/>
            </a:endParaRPr>
          </a:p>
        </p:txBody>
      </p:sp>
      <p:pic>
        <p:nvPicPr>
          <p:cNvPr id="25" name="Picture 2" descr="C:\Documents and Settings\Owner\Local Settings\Temporary Internet Files\Content.IE5\TED277KP\MP900424365[1].jpg"/>
          <p:cNvPicPr>
            <a:picLocks noChangeAspect="1" noChangeArrowheads="1"/>
          </p:cNvPicPr>
          <p:nvPr/>
        </p:nvPicPr>
        <p:blipFill>
          <a:blip r:embed="rId5" cstate="print">
            <a:clrChange>
              <a:clrFrom>
                <a:srgbClr val="E4C3A0"/>
              </a:clrFrom>
              <a:clrTo>
                <a:srgbClr val="E4C3A0">
                  <a:alpha val="0"/>
                </a:srgbClr>
              </a:clrTo>
            </a:clrChange>
          </a:blip>
          <a:srcRect l="40000" t="36667" r="40000" b="42222"/>
          <a:stretch>
            <a:fillRect/>
          </a:stretch>
        </p:blipFill>
        <p:spPr bwMode="auto">
          <a:xfrm>
            <a:off x="609601" y="2209800"/>
            <a:ext cx="533400" cy="563033"/>
          </a:xfrm>
          <a:prstGeom prst="ellipse">
            <a:avLst/>
          </a:prstGeom>
          <a:noFill/>
          <a:ln>
            <a:noFill/>
          </a:ln>
          <a:effectLst>
            <a:outerShdw blurRad="149987" dist="250190" dir="8460000" algn="ctr">
              <a:srgbClr val="000000">
                <a:alpha val="28000"/>
              </a:srgbClr>
            </a:outerShdw>
          </a:effectLst>
          <a:scene3d>
            <a:camera prst="isometricOffAxis2Top"/>
            <a:lightRig rig="contrasting" dir="t">
              <a:rot lat="0" lon="0" rev="1500000"/>
            </a:lightRig>
          </a:scene3d>
          <a:sp3d prstMaterial="metal">
            <a:bevelT w="88900" h="88900"/>
          </a:sp3d>
        </p:spPr>
      </p:pic>
      <p:sp>
        <p:nvSpPr>
          <p:cNvPr id="26" name="Rectangle 25"/>
          <p:cNvSpPr/>
          <p:nvPr/>
        </p:nvSpPr>
        <p:spPr>
          <a:xfrm>
            <a:off x="374659" y="373559"/>
            <a:ext cx="8247258"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val="002060"/>
                </a:solidFill>
                <a:effectLst>
                  <a:outerShdw blurRad="50800" dist="39000" dir="5460000" algn="tl">
                    <a:srgbClr val="000000">
                      <a:alpha val="38000"/>
                    </a:srgbClr>
                  </a:outerShdw>
                </a:effectLst>
              </a:rPr>
              <a:t>Planning Backward from the Standard</a:t>
            </a:r>
            <a:endParaRPr lang="en-US" sz="4000" b="1" cap="none" spc="0" dirty="0">
              <a:ln w="11430"/>
              <a:solidFill>
                <a:srgbClr val="002060"/>
              </a:solidFill>
              <a:effectLst>
                <a:outerShdw blurRad="50800" dist="39000" dir="5460000" algn="tl">
                  <a:srgbClr val="000000">
                    <a:alpha val="38000"/>
                  </a:srgbClr>
                </a:outerShdw>
              </a:effectLst>
            </a:endParaRPr>
          </a:p>
        </p:txBody>
      </p:sp>
      <p:pic>
        <p:nvPicPr>
          <p:cNvPr id="3078" name="Picture 6" descr="C:\Program Files\Microsoft Office\MEDIA\CAGCAT10\j0299763.wmf"/>
          <p:cNvPicPr>
            <a:picLocks noChangeAspect="1" noChangeArrowheads="1"/>
          </p:cNvPicPr>
          <p:nvPr/>
        </p:nvPicPr>
        <p:blipFill>
          <a:blip r:embed="rId9" cstate="print">
            <a:clrChange>
              <a:clrFrom>
                <a:srgbClr val="BFBFBF"/>
              </a:clrFrom>
              <a:clrTo>
                <a:srgbClr val="BFBFBF">
                  <a:alpha val="0"/>
                </a:srgbClr>
              </a:clrTo>
            </a:clrChange>
          </a:blip>
          <a:srcRect/>
          <a:stretch>
            <a:fillRect/>
          </a:stretch>
        </p:blipFill>
        <p:spPr bwMode="auto">
          <a:xfrm>
            <a:off x="228600" y="2057400"/>
            <a:ext cx="1018579" cy="838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p:cTn id="7" dur="1000" fill="hold"/>
                                        <p:tgtEl>
                                          <p:spTgt spid="3078"/>
                                        </p:tgtEl>
                                        <p:attrNameLst>
                                          <p:attrName>ppt_w</p:attrName>
                                        </p:attrNameLst>
                                      </p:cBhvr>
                                      <p:tavLst>
                                        <p:tav tm="0">
                                          <p:val>
                                            <p:strVal val="#ppt_w*0.70"/>
                                          </p:val>
                                        </p:tav>
                                        <p:tav tm="100000">
                                          <p:val>
                                            <p:strVal val="#ppt_w"/>
                                          </p:val>
                                        </p:tav>
                                      </p:tavLst>
                                    </p:anim>
                                    <p:anim calcmode="lin" valueType="num">
                                      <p:cBhvr>
                                        <p:cTn id="8" dur="1000" fill="hold"/>
                                        <p:tgtEl>
                                          <p:spTgt spid="3078"/>
                                        </p:tgtEl>
                                        <p:attrNameLst>
                                          <p:attrName>ppt_h</p:attrName>
                                        </p:attrNameLst>
                                      </p:cBhvr>
                                      <p:tavLst>
                                        <p:tav tm="0">
                                          <p:val>
                                            <p:strVal val="#ppt_h"/>
                                          </p:val>
                                        </p:tav>
                                        <p:tav tm="100000">
                                          <p:val>
                                            <p:strVal val="#ppt_h"/>
                                          </p:val>
                                        </p:tav>
                                      </p:tavLst>
                                    </p:anim>
                                    <p:animEffect transition="in" filter="fade">
                                      <p:cBhvr>
                                        <p:cTn id="9" dur="1000"/>
                                        <p:tgtEl>
                                          <p:spTgt spid="3078"/>
                                        </p:tgtEl>
                                      </p:cBhvr>
                                    </p:animEffec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8.33333E-7 -0.02569 C 0.00278 -0.00602 0.00555 0.03241 0.01996 0.03889 C 0.02118 0.04028 0.02257 0.04213 0.02413 0.04283 C 0.02674 0.04491 0.03264 0.04745 0.03264 0.04815 C 0.03559 0.04745 0.04844 0.04815 0.05382 0.04283 C 0.06389 0.03426 0.07274 0.02107 0.08351 0.01505 C 0.08976 0.00139 0.0941 -0.01319 0.10208 -0.02569 C 0.10399 -0.03356 0.10642 -0.0419 0.10642 -0.05 C 0.11024 -0.03287 0.10868 -0.01366 0.11215 0.00463 C 0.1125 0.00741 0.11215 0.01065 0.11337 0.0132 C 0.11962 0.02708 0.12101 0.02292 0.1276 0.03241 C 0.13924 0.04861 0.13125 0.04445 0.14305 0.04745 C 0.1474 0.05394 0.15017 0.05741 0.1559 0.06065 C 0.16597 0.07037 0.16094 0.06783 0.16996 0.07153 C 0.17413 0.07037 0.18993 0.06921 0.19549 0.06644 C 0.1974 0.06597 0.19913 0.06389 0.20121 0.0625 C 0.20295 0.06111 0.20503 0.06111 0.20694 0.06065 C 0.21493 0.05232 0.22083 0.04213 0.22674 0.03033 C 0.23073 0.02176 0.23125 0.01134 0.23524 0.00255 C 0.23628 -0.00717 0.23733 -0.0125 0.2408 -0.02083 C 0.23958 -0.02222 0.23628 -0.02569 0.23628 -0.025 C 0.23819 -0.0118 0.24184 0.00139 0.24358 0.01505 C 0.24496 0.04097 0.24358 0.05232 0.25503 0.06921 C 0.25764 0.07986 0.25469 0.07245 0.26076 0.07755 C 0.27205 0.08773 0.26892 0.08588 0.28194 0.09005 C 0.29184 0.08889 0.2993 0.08495 0.30885 0.08171 C 0.31007 0.07986 0.31146 0.07685 0.31302 0.07523 C 0.31441 0.07361 0.31615 0.07454 0.31736 0.07315 C 0.32049 0.06921 0.32569 0.06065 0.32569 0.05995 C 0.32882 0.04699 0.33281 0.02755 0.33281 0.0132 C 0.33385 0.01806 0.33455 0.02176 0.33576 0.02639 C 0.33628 0.02824 0.33698 0.03241 0.33698 0.03287 C 0.3401 0.07245 0.33698 0.03426 0.33993 0.06482 C 0.34062 0.07245 0.34045 0.0882 0.34549 0.09468 C 0.35156 0.10278 0.36076 0.1081 0.3684 0.11204 C 0.37483 0.11065 0.38142 0.11111 0.38802 0.10995 C 0.39097 0.1088 0.39653 0.10556 0.39653 0.10602 C 0.40469 0.09745 0.40642 0.08403 0.41198 0.07315 C 0.41476 0.06181 0.41285 0.06852 0.41927 0.05394 C 0.42049 0.05162 0.42257 0.05 0.42344 0.04745 C 0.42413 0.04537 0.42344 0.04283 0.42344 0.04097 C 0.43333 0.08287 0.41233 0.16204 0.44757 0.18889 C 0.45347 0.20093 0.45312 0.2125 0.4618 0.2213 C 0.46441 0.23449 0.46163 0.22778 0.47726 0.22778 C 0.47274 0.25741 0.48733 0.34884 0.47153 0.36458 C 0.46979 0.37292 0.46736 0.37454 0.4618 0.37708 C 0.45417 0.37384 0.45885 0.375 0.44757 0.375 L 0.42222 0.43125 L 0.40642 0.43125 C 0.36684 0.48773 0.36371 0.53565 0.31858 0.51458 C 0.31371 0.50949 0.31562 0.51181 0.31302 0.50787 L 0.28333 0.58704 L 0.22674 0.59884 L 0.20399 0.54468 L 0.19115 0.51458 L 0.1276 0.51667 L 0.08802 0.375 L 0.02413 0.39236 L -0.02934 0.44167 " pathEditMode="relative" rAng="0" ptsTypes="ffffffffffffffffffffffffffffffffffffffffffffffAAffAAAAAAAAA">
                                      <p:cBhvr>
                                        <p:cTn id="13" dur="3000" fill="hold"/>
                                        <p:tgtEl>
                                          <p:spTgt spid="3078"/>
                                        </p:tgtEl>
                                        <p:attrNameLst>
                                          <p:attrName>ppt_x</p:attrName>
                                          <p:attrName>ppt_y</p:attrName>
                                        </p:attrNameLst>
                                      </p:cBhvr>
                                      <p:rCtr x="22900" y="30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a:gsLst>
              <a:gs pos="50000">
                <a:srgbClr val="FFFFC9"/>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04800" y="152400"/>
            <a:ext cx="8686800" cy="461665"/>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400" b="1" dirty="0" smtClean="0">
                <a:solidFill>
                  <a:srgbClr val="002060"/>
                </a:solidFill>
                <a:effectLst>
                  <a:outerShdw blurRad="38100" dist="38100" dir="2700000" algn="tl">
                    <a:srgbClr val="000000">
                      <a:alpha val="43137"/>
                    </a:srgbClr>
                  </a:outerShdw>
                </a:effectLst>
              </a:rPr>
              <a:t>Each standard is an </a:t>
            </a:r>
            <a:r>
              <a:rPr lang="en-US" sz="2400" b="1" u="sng" dirty="0" smtClean="0">
                <a:solidFill>
                  <a:srgbClr val="002060"/>
                </a:solidFill>
                <a:effectLst>
                  <a:outerShdw blurRad="38100" dist="38100" dir="2700000" algn="tl">
                    <a:srgbClr val="000000">
                      <a:alpha val="43137"/>
                    </a:srgbClr>
                  </a:outerShdw>
                </a:effectLst>
              </a:rPr>
              <a:t>end goal</a:t>
            </a:r>
            <a:r>
              <a:rPr lang="en-US" sz="2400" b="1" dirty="0" smtClean="0">
                <a:solidFill>
                  <a:srgbClr val="002060"/>
                </a:solidFill>
                <a:effectLst>
                  <a:outerShdw blurRad="38100" dist="38100" dir="2700000" algn="tl">
                    <a:srgbClr val="000000">
                      <a:alpha val="43137"/>
                    </a:srgbClr>
                  </a:outerShdw>
                </a:effectLst>
              </a:rPr>
              <a:t> on a developmental  continuum.</a:t>
            </a:r>
            <a:endParaRPr lang="en-US" sz="2400" b="1" dirty="0">
              <a:solidFill>
                <a:srgbClr val="002060"/>
              </a:solidFill>
              <a:effectLst>
                <a:outerShdw blurRad="38100" dist="38100" dir="2700000" algn="tl">
                  <a:srgbClr val="000000">
                    <a:alpha val="43137"/>
                  </a:srgbClr>
                </a:outerShdw>
              </a:effectLst>
            </a:endParaRPr>
          </a:p>
        </p:txBody>
      </p:sp>
      <p:pic>
        <p:nvPicPr>
          <p:cNvPr id="16" name="Picture 2" descr="C:\Documents and Settings\Owner\Local Settings\Temporary Internet Files\Content.IE5\TED277KP\MP900424365[1].jpg"/>
          <p:cNvPicPr>
            <a:picLocks noChangeAspect="1" noChangeArrowheads="1"/>
          </p:cNvPicPr>
          <p:nvPr/>
        </p:nvPicPr>
        <p:blipFill>
          <a:blip r:embed="rId3" cstate="print">
            <a:clrChange>
              <a:clrFrom>
                <a:srgbClr val="E4C3A0"/>
              </a:clrFrom>
              <a:clrTo>
                <a:srgbClr val="E4C3A0">
                  <a:alpha val="0"/>
                </a:srgbClr>
              </a:clrTo>
            </a:clrChange>
          </a:blip>
          <a:srcRect l="40000" t="36667" r="40000" b="42222"/>
          <a:stretch>
            <a:fillRect/>
          </a:stretch>
        </p:blipFill>
        <p:spPr bwMode="auto">
          <a:xfrm>
            <a:off x="7239000" y="4038600"/>
            <a:ext cx="1010653" cy="1066800"/>
          </a:xfrm>
          <a:prstGeom prst="ellipse">
            <a:avLst/>
          </a:prstGeom>
          <a:noFill/>
          <a:ln>
            <a:noFill/>
          </a:ln>
          <a:effectLst>
            <a:outerShdw blurRad="149987" dist="250190" dir="8460000" algn="ctr">
              <a:srgbClr val="000000">
                <a:alpha val="28000"/>
              </a:srgbClr>
            </a:outerShdw>
          </a:effectLst>
          <a:scene3d>
            <a:camera prst="isometricOffAxis2Top"/>
            <a:lightRig rig="contrasting" dir="t">
              <a:rot lat="0" lon="0" rev="1500000"/>
            </a:lightRig>
          </a:scene3d>
          <a:sp3d prstMaterial="metal">
            <a:bevelT w="88900" h="88900"/>
          </a:sp3d>
        </p:spPr>
      </p:pic>
      <p:pic>
        <p:nvPicPr>
          <p:cNvPr id="15" name="Picture 2" descr="C:\Documents and Settings\Owner\Local Settings\Temporary Internet Files\Content.IE5\TED277KP\MP900424365[1].jpg"/>
          <p:cNvPicPr>
            <a:picLocks noChangeAspect="1" noChangeArrowheads="1"/>
          </p:cNvPicPr>
          <p:nvPr/>
        </p:nvPicPr>
        <p:blipFill>
          <a:blip r:embed="rId3" cstate="print">
            <a:clrChange>
              <a:clrFrom>
                <a:srgbClr val="E4C3A0"/>
              </a:clrFrom>
              <a:clrTo>
                <a:srgbClr val="E4C3A0">
                  <a:alpha val="0"/>
                </a:srgbClr>
              </a:clrTo>
            </a:clrChange>
          </a:blip>
          <a:srcRect l="40000" t="36667" r="40000" b="42222"/>
          <a:stretch>
            <a:fillRect/>
          </a:stretch>
        </p:blipFill>
        <p:spPr bwMode="auto">
          <a:xfrm>
            <a:off x="6705600" y="4572000"/>
            <a:ext cx="1010653" cy="1066800"/>
          </a:xfrm>
          <a:prstGeom prst="ellipse">
            <a:avLst/>
          </a:prstGeom>
          <a:noFill/>
          <a:ln>
            <a:noFill/>
          </a:ln>
          <a:effectLst>
            <a:outerShdw blurRad="149987" dist="250190" dir="8460000" algn="ctr">
              <a:srgbClr val="000000">
                <a:alpha val="28000"/>
              </a:srgbClr>
            </a:outerShdw>
          </a:effectLst>
          <a:scene3d>
            <a:camera prst="isometricOffAxis2Top"/>
            <a:lightRig rig="contrasting" dir="t">
              <a:rot lat="0" lon="0" rev="1500000"/>
            </a:lightRig>
          </a:scene3d>
          <a:sp3d prstMaterial="metal">
            <a:bevelT w="88900" h="88900"/>
          </a:sp3d>
        </p:spPr>
      </p:pic>
      <p:graphicFrame>
        <p:nvGraphicFramePr>
          <p:cNvPr id="3" name="Table 2"/>
          <p:cNvGraphicFramePr>
            <a:graphicFrameLocks noGrp="1"/>
          </p:cNvGraphicFramePr>
          <p:nvPr/>
        </p:nvGraphicFramePr>
        <p:xfrm>
          <a:off x="381000" y="2819400"/>
          <a:ext cx="8458200" cy="2213079"/>
        </p:xfrm>
        <a:graphic>
          <a:graphicData uri="http://schemas.openxmlformats.org/drawingml/2006/table">
            <a:tbl>
              <a:tblPr/>
              <a:tblGrid>
                <a:gridCol w="916964"/>
                <a:gridCol w="1138299"/>
                <a:gridCol w="1145137"/>
                <a:gridCol w="990600"/>
                <a:gridCol w="1371600"/>
                <a:gridCol w="990600"/>
                <a:gridCol w="1905000"/>
              </a:tblGrid>
              <a:tr h="320271">
                <a:tc gridSpan="3">
                  <a:txBody>
                    <a:bodyPr/>
                    <a:lstStyle/>
                    <a:p>
                      <a:pPr marL="0" marR="0" algn="ctr">
                        <a:lnSpc>
                          <a:spcPct val="115000"/>
                        </a:lnSpc>
                        <a:spcBef>
                          <a:spcPts val="0"/>
                        </a:spcBef>
                        <a:spcAft>
                          <a:spcPts val="0"/>
                        </a:spcAft>
                      </a:pPr>
                      <a:r>
                        <a:rPr lang="en-US" sz="1400" b="1" dirty="0">
                          <a:solidFill>
                            <a:srgbClr val="002060"/>
                          </a:solidFill>
                          <a:effectLst>
                            <a:outerShdw blurRad="38100" dist="38100" dir="2700000" algn="tl">
                              <a:srgbClr val="000000">
                                <a:alpha val="43137"/>
                              </a:srgbClr>
                            </a:outerShdw>
                          </a:effectLst>
                          <a:latin typeface="Calibri"/>
                          <a:ea typeface="Times New Roman"/>
                          <a:cs typeface="Times New Roman"/>
                        </a:rPr>
                        <a:t>Path to DOK - 1</a:t>
                      </a:r>
                      <a:endParaRPr lang="en-US" sz="1400"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29009" marR="29009" marT="0" marB="0" anchor="ctr">
                    <a:lnL w="28575"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DB3E2"/>
                    </a:solidFill>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US" sz="1400" b="1" dirty="0">
                          <a:solidFill>
                            <a:srgbClr val="002060"/>
                          </a:solidFill>
                          <a:effectLst>
                            <a:outerShdw blurRad="38100" dist="38100" dir="2700000" algn="tl">
                              <a:srgbClr val="000000">
                                <a:alpha val="43137"/>
                              </a:srgbClr>
                            </a:outerShdw>
                          </a:effectLst>
                          <a:latin typeface="Calibri"/>
                          <a:ea typeface="Times New Roman"/>
                          <a:cs typeface="Times New Roman"/>
                        </a:rPr>
                        <a:t>Path to DOK - 2</a:t>
                      </a:r>
                      <a:endParaRPr lang="en-US" sz="1400"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29009" marR="29009" marT="0" marB="0" anchor="ctr">
                    <a:lnL w="12700" cap="flat" cmpd="sng" algn="ctr">
                      <a:solidFill>
                        <a:srgbClr val="A6A6A6"/>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2D69B"/>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76200">
                <a:tc gridSpan="6">
                  <a:txBody>
                    <a:bodyPr/>
                    <a:lstStyle/>
                    <a:p>
                      <a:pPr marL="0" marR="0" algn="ctr">
                        <a:lnSpc>
                          <a:spcPct val="115000"/>
                        </a:lnSpc>
                        <a:spcBef>
                          <a:spcPts val="0"/>
                        </a:spcBef>
                        <a:spcAft>
                          <a:spcPts val="0"/>
                        </a:spcAft>
                      </a:pPr>
                      <a:endParaRPr lang="en-US" sz="1000" dirty="0">
                        <a:latin typeface="Calibri"/>
                        <a:ea typeface="Calibri"/>
                        <a:cs typeface="Times New Roman"/>
                      </a:endParaRPr>
                    </a:p>
                  </a:txBody>
                  <a:tcPr marL="29009" marR="29009" marT="0" marB="0" anchor="ctr">
                    <a:lnL w="28575" cap="flat" cmpd="sng" algn="ctr">
                      <a:solidFill>
                        <a:srgbClr val="000000"/>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002060"/>
                          </a:solidFill>
                          <a:effectLst>
                            <a:outerShdw blurRad="38100" dist="38100" dir="2700000" algn="tl">
                              <a:srgbClr val="000000">
                                <a:alpha val="43137"/>
                              </a:srgbClr>
                            </a:outerShdw>
                          </a:effectLst>
                          <a:latin typeface="Calibri"/>
                          <a:ea typeface="Times New Roman"/>
                          <a:cs typeface="Times New Roman"/>
                        </a:rPr>
                        <a:t>End Goal</a:t>
                      </a:r>
                      <a:endParaRPr lang="en-US" sz="1400"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29009" marR="29009" marT="0" marB="0" anchor="ctr">
                    <a:lnL>
                      <a:noFill/>
                    </a:lnL>
                    <a:lnR w="28575" cap="flat" cmpd="sng" algn="ctr">
                      <a:solidFill>
                        <a:srgbClr val="00000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r>
              <a:tr h="116843">
                <a:tc>
                  <a:txBody>
                    <a:bodyPr/>
                    <a:lstStyle/>
                    <a:p>
                      <a:pPr marL="0" marR="0" algn="ctr">
                        <a:lnSpc>
                          <a:spcPct val="115000"/>
                        </a:lnSpc>
                        <a:spcBef>
                          <a:spcPts val="0"/>
                        </a:spcBef>
                        <a:spcAft>
                          <a:spcPts val="0"/>
                        </a:spcAft>
                      </a:pPr>
                      <a:endParaRPr lang="en-US" sz="1000" dirty="0">
                        <a:latin typeface="Calibri"/>
                        <a:ea typeface="Calibri"/>
                        <a:cs typeface="Times New Roman"/>
                      </a:endParaRPr>
                    </a:p>
                  </a:txBody>
                  <a:tcPr marL="29009" marR="29009" marT="0" marB="0" anchor="ctr">
                    <a:lnL w="28575"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1000" dirty="0">
                        <a:latin typeface="Calibri"/>
                        <a:ea typeface="Calibri"/>
                        <a:cs typeface="Times New Roman"/>
                      </a:endParaRPr>
                    </a:p>
                  </a:txBody>
                  <a:tcPr marL="29009" marR="2900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1000" dirty="0">
                        <a:latin typeface="Calibri"/>
                        <a:ea typeface="Calibri"/>
                        <a:cs typeface="Times New Roman"/>
                      </a:endParaRPr>
                    </a:p>
                  </a:txBody>
                  <a:tcPr marL="29009" marR="2900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1000" dirty="0">
                        <a:latin typeface="Calibri"/>
                        <a:ea typeface="Calibri"/>
                        <a:cs typeface="Times New Roman"/>
                      </a:endParaRPr>
                    </a:p>
                  </a:txBody>
                  <a:tcPr marL="29009" marR="2900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1000" dirty="0">
                        <a:latin typeface="Calibri"/>
                        <a:ea typeface="Calibri"/>
                        <a:cs typeface="Times New Roman"/>
                      </a:endParaRPr>
                    </a:p>
                  </a:txBody>
                  <a:tcPr marL="29009" marR="2900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1000" dirty="0">
                        <a:latin typeface="Calibri"/>
                        <a:ea typeface="Calibri"/>
                        <a:cs typeface="Times New Roman"/>
                      </a:endParaRPr>
                    </a:p>
                  </a:txBody>
                  <a:tcPr marL="29009" marR="29009"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00" b="1" dirty="0">
                          <a:solidFill>
                            <a:srgbClr val="002060"/>
                          </a:solidFill>
                          <a:effectLst>
                            <a:outerShdw blurRad="38100" dist="38100" dir="2700000" algn="tl">
                              <a:srgbClr val="000000">
                                <a:alpha val="43137"/>
                              </a:srgbClr>
                            </a:outerShdw>
                          </a:effectLst>
                          <a:latin typeface="Calibri"/>
                          <a:ea typeface="Times New Roman"/>
                          <a:cs typeface="Times New Roman"/>
                        </a:rPr>
                        <a:t>Standard</a:t>
                      </a:r>
                      <a:endParaRPr lang="en-US" sz="1000" b="1"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r h="489292">
                <a:tc>
                  <a:txBody>
                    <a:bodyPr/>
                    <a:lstStyle/>
                    <a:p>
                      <a:pPr marL="0" marR="0" algn="l">
                        <a:lnSpc>
                          <a:spcPct val="115000"/>
                        </a:lnSpc>
                        <a:spcBef>
                          <a:spcPts val="0"/>
                        </a:spcBef>
                        <a:spcAft>
                          <a:spcPts val="0"/>
                        </a:spcAft>
                      </a:pPr>
                      <a:endParaRPr lang="en-US" sz="1000" dirty="0">
                        <a:latin typeface="Calibri"/>
                        <a:ea typeface="Calibri"/>
                        <a:cs typeface="Times New Roman"/>
                      </a:endParaRPr>
                    </a:p>
                  </a:txBody>
                  <a:tcPr marL="29009" marR="29009" marT="0" marB="0">
                    <a:lnL w="28575"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endParaRPr lang="en-US" sz="1000" dirty="0">
                        <a:latin typeface="Calibri"/>
                        <a:ea typeface="Calibri"/>
                        <a:cs typeface="Times New Roman"/>
                      </a:endParaRPr>
                    </a:p>
                  </a:txBody>
                  <a:tcPr marL="29009" marR="29009"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endParaRPr lang="en-US" sz="1000" dirty="0">
                        <a:latin typeface="Calibri"/>
                        <a:ea typeface="Calibri"/>
                        <a:cs typeface="Times New Roman"/>
                      </a:endParaRPr>
                    </a:p>
                  </a:txBody>
                  <a:tcPr marL="29009" marR="29009"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endParaRPr lang="en-US" sz="1000" dirty="0">
                        <a:latin typeface="Calibri"/>
                        <a:ea typeface="Calibri"/>
                        <a:cs typeface="Times New Roman"/>
                      </a:endParaRPr>
                    </a:p>
                  </a:txBody>
                  <a:tcPr marL="29009" marR="29009"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endParaRPr lang="en-US" sz="1000" dirty="0">
                        <a:latin typeface="Calibri"/>
                        <a:ea typeface="Calibri"/>
                        <a:cs typeface="Times New Roman"/>
                      </a:endParaRPr>
                    </a:p>
                  </a:txBody>
                  <a:tcPr marL="29009" marR="29009"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endParaRPr lang="en-US" sz="1000" dirty="0">
                        <a:latin typeface="Calibri"/>
                        <a:ea typeface="Calibri"/>
                        <a:cs typeface="Times New Roman"/>
                      </a:endParaRPr>
                    </a:p>
                  </a:txBody>
                  <a:tcPr marL="29009" marR="29009"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1400" b="1" u="sng" dirty="0">
                          <a:solidFill>
                            <a:srgbClr val="002060"/>
                          </a:solidFill>
                          <a:effectLst>
                            <a:outerShdw blurRad="38100" dist="38100" dir="2700000" algn="tl">
                              <a:srgbClr val="000000">
                                <a:alpha val="43137"/>
                              </a:srgbClr>
                            </a:outerShdw>
                          </a:effectLst>
                          <a:latin typeface="Calibri"/>
                          <a:ea typeface="Calibri"/>
                          <a:cs typeface="Calibri"/>
                        </a:rPr>
                        <a:t>RI.4.1</a:t>
                      </a:r>
                      <a:r>
                        <a:rPr lang="en-US" sz="1400" b="1" dirty="0">
                          <a:solidFill>
                            <a:srgbClr val="002060"/>
                          </a:solidFill>
                          <a:effectLst>
                            <a:outerShdw blurRad="38100" dist="38100" dir="2700000" algn="tl">
                              <a:srgbClr val="000000">
                                <a:alpha val="43137"/>
                              </a:srgbClr>
                            </a:outerShdw>
                          </a:effectLst>
                          <a:latin typeface="Calibri"/>
                          <a:ea typeface="Calibri"/>
                          <a:cs typeface="Calibri"/>
                        </a:rPr>
                        <a:t> </a:t>
                      </a:r>
                      <a:r>
                        <a:rPr lang="en-US" sz="1400" b="1" dirty="0">
                          <a:solidFill>
                            <a:srgbClr val="002060"/>
                          </a:solidFill>
                          <a:effectLst>
                            <a:outerShdw blurRad="38100" dist="38100" dir="2700000" algn="tl">
                              <a:srgbClr val="000000">
                                <a:alpha val="43137"/>
                              </a:srgbClr>
                            </a:outerShdw>
                          </a:effectLst>
                          <a:latin typeface="Calibri"/>
                          <a:ea typeface="Calibri"/>
                          <a:cs typeface="Times New Roman"/>
                        </a:rPr>
                        <a:t>Refer</a:t>
                      </a:r>
                      <a:r>
                        <a:rPr lang="en-US" sz="1400" b="1" dirty="0">
                          <a:solidFill>
                            <a:srgbClr val="002060"/>
                          </a:solidFill>
                          <a:effectLst>
                            <a:outerShdw blurRad="38100" dist="38100" dir="2700000" algn="tl">
                              <a:srgbClr val="000000">
                                <a:alpha val="43137"/>
                              </a:srgbClr>
                            </a:outerShdw>
                          </a:effectLst>
                          <a:latin typeface="Calibri"/>
                          <a:ea typeface="Calibri"/>
                          <a:cs typeface="Calibri"/>
                        </a:rPr>
                        <a:t> to details and examples in a text when explaining what the text says explicitly and when drawing inferences from the text.</a:t>
                      </a:r>
                      <a:endParaRPr lang="en-US" sz="1400" b="1" dirty="0">
                        <a:solidFill>
                          <a:srgbClr val="002060"/>
                        </a:solidFill>
                        <a:effectLst>
                          <a:outerShdw blurRad="38100" dist="38100" dir="2700000" algn="tl">
                            <a:srgbClr val="000000">
                              <a:alpha val="43137"/>
                            </a:srgbClr>
                          </a:outerShdw>
                        </a:effectLst>
                        <a:latin typeface="Calibri"/>
                        <a:ea typeface="Calibri"/>
                        <a:cs typeface="Times New Roman"/>
                      </a:endParaRPr>
                    </a:p>
                  </a:txBody>
                  <a:tcPr marL="29009" marR="290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bl>
          </a:graphicData>
        </a:graphic>
      </p:graphicFrame>
      <p:sp>
        <p:nvSpPr>
          <p:cNvPr id="4" name="Rectangle 3"/>
          <p:cNvSpPr/>
          <p:nvPr/>
        </p:nvSpPr>
        <p:spPr>
          <a:xfrm>
            <a:off x="2895600" y="990600"/>
            <a:ext cx="2819400" cy="1569660"/>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1600" b="1" dirty="0" smtClean="0">
                <a:solidFill>
                  <a:srgbClr val="002060"/>
                </a:solidFill>
                <a:effectLst>
                  <a:outerShdw blurRad="38100" dist="38100" dir="2700000" algn="tl">
                    <a:srgbClr val="000000">
                      <a:alpha val="43137"/>
                    </a:srgbClr>
                  </a:outerShdw>
                </a:effectLst>
                <a:latin typeface="Segoe UI" pitchFamily="34" charset="0"/>
                <a:cs typeface="Segoe UI" pitchFamily="34" charset="0"/>
              </a:rPr>
              <a:t>RI.4.1 Refer to details and examples in a text when explaining what the text says explicitly and when drawing inferences from the text.</a:t>
            </a:r>
            <a:endParaRPr lang="en-US" sz="1600" b="1" dirty="0">
              <a:solidFill>
                <a:srgbClr val="002060"/>
              </a:solidFill>
              <a:effectLst>
                <a:outerShdw blurRad="38100" dist="38100" dir="2700000" algn="tl">
                  <a:srgbClr val="000000">
                    <a:alpha val="43137"/>
                  </a:srgbClr>
                </a:outerShdw>
              </a:effectLst>
              <a:latin typeface="Segoe UI" pitchFamily="34" charset="0"/>
              <a:cs typeface="Segoe UI" pitchFamily="34" charset="0"/>
            </a:endParaRPr>
          </a:p>
        </p:txBody>
      </p:sp>
      <p:pic>
        <p:nvPicPr>
          <p:cNvPr id="13" name="Picture 12" descr="C:\Documents and Settings\Owner\Local Settings\Temporary Internet Files\Content.IE5\QP7AVRUQ\MC900432551[1].png"/>
          <p:cNvPicPr>
            <a:picLocks noChangeAspect="1" noChangeArrowheads="1"/>
          </p:cNvPicPr>
          <p:nvPr/>
        </p:nvPicPr>
        <p:blipFill>
          <a:blip r:embed="rId4" cstate="print"/>
          <a:srcRect/>
          <a:stretch>
            <a:fillRect/>
          </a:stretch>
        </p:blipFill>
        <p:spPr bwMode="auto">
          <a:xfrm>
            <a:off x="7315200" y="2209800"/>
            <a:ext cx="1066800" cy="1066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8.51064E-7 L 0.40833 0.36633 " pathEditMode="relative" rAng="0" ptsTypes="AA">
                                      <p:cBhvr>
                                        <p:cTn id="6" dur="2000" fill="hold"/>
                                        <p:tgtEl>
                                          <p:spTgt spid="4"/>
                                        </p:tgtEl>
                                        <p:attrNameLst>
                                          <p:attrName>ppt_x</p:attrName>
                                          <p:attrName>ppt_y</p:attrName>
                                        </p:attrNameLst>
                                      </p:cBhvr>
                                      <p:rCtr x="20400" y="18300"/>
                                    </p:animMotion>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par>
                          <p:cTn id="7" fill="hold">
                            <p:stCondLst>
                              <p:cond delay="2000"/>
                            </p:stCondLst>
                            <p:childTnLst>
                              <p:par>
                                <p:cTn id="8" presetID="23" presetClass="entr" presetSubtype="16" fill="hold" nodeType="after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a:gsLst>
              <a:gs pos="50000">
                <a:srgbClr val="FFFFC9"/>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2"/>
          <p:cNvGraphicFramePr>
            <a:graphicFrameLocks noGrp="1"/>
          </p:cNvGraphicFramePr>
          <p:nvPr/>
        </p:nvGraphicFramePr>
        <p:xfrm>
          <a:off x="7772400" y="3352799"/>
          <a:ext cx="1295400" cy="1752600"/>
        </p:xfrm>
        <a:graphic>
          <a:graphicData uri="http://schemas.openxmlformats.org/drawingml/2006/table">
            <a:tbl>
              <a:tblPr/>
              <a:tblGrid>
                <a:gridCol w="1295400"/>
              </a:tblGrid>
              <a:tr h="320271">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Path to DOK - 2</a:t>
                      </a: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2D69B"/>
                    </a:solidFill>
                  </a:tcPr>
                </a:tc>
              </a:tr>
              <a:tr h="76200">
                <a:tc>
                  <a:txBody>
                    <a:bodyPr/>
                    <a:lstStyle/>
                    <a:p>
                      <a:pPr marL="0" marR="0" algn="ctr">
                        <a:lnSpc>
                          <a:spcPct val="115000"/>
                        </a:lnSpc>
                        <a:spcBef>
                          <a:spcPts val="0"/>
                        </a:spcBef>
                        <a:spcAft>
                          <a:spcPts val="0"/>
                        </a:spcAft>
                      </a:pPr>
                      <a:r>
                        <a:rPr lang="en-US" sz="1000" b="1" dirty="0">
                          <a:latin typeface="Calibri"/>
                          <a:ea typeface="Times New Roman"/>
                          <a:cs typeface="Times New Roman"/>
                        </a:rPr>
                        <a:t>End Goal</a:t>
                      </a: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116843">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Standard</a:t>
                      </a: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1081809">
                <a:tc>
                  <a:txBody>
                    <a:bodyPr/>
                    <a:lstStyle/>
                    <a:p>
                      <a:pPr marL="0" marR="0" algn="l">
                        <a:lnSpc>
                          <a:spcPct val="115000"/>
                        </a:lnSpc>
                        <a:spcBef>
                          <a:spcPts val="0"/>
                        </a:spcBef>
                        <a:spcAft>
                          <a:spcPts val="0"/>
                        </a:spcAft>
                      </a:pPr>
                      <a:r>
                        <a:rPr lang="en-US" sz="800" b="1" u="sng" dirty="0">
                          <a:latin typeface="Calibri"/>
                          <a:ea typeface="Calibri"/>
                          <a:cs typeface="Calibri"/>
                        </a:rPr>
                        <a:t>RI.4.1</a:t>
                      </a:r>
                      <a:r>
                        <a:rPr lang="en-US" sz="800" dirty="0">
                          <a:latin typeface="Calibri"/>
                          <a:ea typeface="Calibri"/>
                          <a:cs typeface="Calibri"/>
                        </a:rPr>
                        <a:t> </a:t>
                      </a:r>
                      <a:r>
                        <a:rPr lang="en-US" sz="800" dirty="0">
                          <a:latin typeface="Calibri"/>
                          <a:ea typeface="Calibri"/>
                          <a:cs typeface="Times New Roman"/>
                        </a:rPr>
                        <a:t>Refer</a:t>
                      </a:r>
                      <a:r>
                        <a:rPr lang="en-US" sz="800" dirty="0">
                          <a:latin typeface="Calibri"/>
                          <a:ea typeface="Calibri"/>
                          <a:cs typeface="Calibri"/>
                        </a:rPr>
                        <a:t> to details and examples in a text when explaining what the text says explicitly and when drawing inferences from the text.</a:t>
                      </a:r>
                      <a:endParaRPr lang="en-US" sz="800" dirty="0">
                        <a:latin typeface="Calibri"/>
                        <a:ea typeface="Calibri"/>
                        <a:cs typeface="Times New Roman"/>
                      </a:endParaRPr>
                    </a:p>
                  </a:txBody>
                  <a:tcPr marL="29009" marR="290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bl>
          </a:graphicData>
        </a:graphic>
      </p:graphicFrame>
      <p:sp>
        <p:nvSpPr>
          <p:cNvPr id="5" name="TextBox 4"/>
          <p:cNvSpPr txBox="1"/>
          <p:nvPr/>
        </p:nvSpPr>
        <p:spPr>
          <a:xfrm>
            <a:off x="762000" y="304800"/>
            <a:ext cx="8153400" cy="830997"/>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b="1" dirty="0" smtClean="0">
                <a:solidFill>
                  <a:srgbClr val="002060"/>
                </a:solidFill>
                <a:effectLst>
                  <a:outerShdw blurRad="38100" dist="38100" dir="2700000" algn="tl">
                    <a:srgbClr val="000000">
                      <a:alpha val="43137"/>
                    </a:srgbClr>
                  </a:outerShdw>
                </a:effectLst>
              </a:rPr>
              <a:t>The standard’s continuum consists of a progression of researched developmental steps along a </a:t>
            </a:r>
            <a:r>
              <a:rPr lang="en-US" sz="2400" b="1" i="1" u="sng" dirty="0" smtClean="0">
                <a:solidFill>
                  <a:srgbClr val="C00000"/>
                </a:solidFill>
                <a:effectLst>
                  <a:outerShdw blurRad="38100" dist="38100" dir="2700000" algn="tl">
                    <a:srgbClr val="000000">
                      <a:alpha val="43137"/>
                    </a:srgbClr>
                  </a:outerShdw>
                </a:effectLst>
              </a:rPr>
              <a:t>Learning Progression</a:t>
            </a:r>
            <a:r>
              <a:rPr lang="en-US" sz="2400" b="1" dirty="0" smtClean="0">
                <a:solidFill>
                  <a:schemeClr val="bg2">
                    <a:lumMod val="10000"/>
                  </a:schemeClr>
                </a:solidFill>
                <a:effectLst>
                  <a:outerShdw blurRad="38100" dist="38100" dir="2700000" algn="tl">
                    <a:srgbClr val="000000">
                      <a:alpha val="43137"/>
                    </a:srgbClr>
                  </a:outerShdw>
                </a:effectLst>
              </a:rPr>
              <a:t>.  </a:t>
            </a:r>
            <a:endParaRPr lang="en-US" sz="2400" b="1" dirty="0">
              <a:solidFill>
                <a:schemeClr val="bg2">
                  <a:lumMod val="10000"/>
                </a:schemeClr>
              </a:solidFill>
              <a:effectLst>
                <a:outerShdw blurRad="38100" dist="38100" dir="2700000" algn="tl">
                  <a:srgbClr val="000000">
                    <a:alpha val="43137"/>
                  </a:srgbClr>
                </a:outerShdw>
              </a:effectLst>
            </a:endParaRPr>
          </a:p>
        </p:txBody>
      </p:sp>
      <p:graphicFrame>
        <p:nvGraphicFramePr>
          <p:cNvPr id="6" name="Table 5"/>
          <p:cNvGraphicFramePr>
            <a:graphicFrameLocks noGrp="1"/>
          </p:cNvGraphicFramePr>
          <p:nvPr/>
        </p:nvGraphicFramePr>
        <p:xfrm>
          <a:off x="76200" y="3352799"/>
          <a:ext cx="1143000" cy="1752600"/>
        </p:xfrm>
        <a:graphic>
          <a:graphicData uri="http://schemas.openxmlformats.org/drawingml/2006/table">
            <a:tbl>
              <a:tblPr/>
              <a:tblGrid>
                <a:gridCol w="1143000"/>
              </a:tblGrid>
              <a:tr h="320271">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Path to DOK - 1</a:t>
                      </a:r>
                      <a:endParaRPr lang="en-US" sz="1000" dirty="0">
                        <a:latin typeface="Calibri"/>
                        <a:ea typeface="Calibri"/>
                        <a:cs typeface="Times New Roman"/>
                      </a:endParaRPr>
                    </a:p>
                  </a:txBody>
                  <a:tcPr marL="29009" marR="29009" marT="0" marB="0" anchor="ctr">
                    <a:lnL w="28575"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DB3E2"/>
                    </a:solidFill>
                  </a:tcPr>
                </a:tc>
              </a:tr>
              <a:tr h="76200">
                <a:tc>
                  <a:txBody>
                    <a:bodyPr/>
                    <a:lstStyle/>
                    <a:p>
                      <a:pPr marL="0" marR="0" algn="ctr">
                        <a:lnSpc>
                          <a:spcPct val="115000"/>
                        </a:lnSpc>
                        <a:spcBef>
                          <a:spcPts val="0"/>
                        </a:spcBef>
                        <a:spcAft>
                          <a:spcPts val="0"/>
                        </a:spcAft>
                      </a:pPr>
                      <a:endParaRPr lang="en-US" sz="1000" dirty="0">
                        <a:latin typeface="Calibri"/>
                        <a:ea typeface="Calibri"/>
                        <a:cs typeface="Times New Roman"/>
                      </a:endParaRPr>
                    </a:p>
                  </a:txBody>
                  <a:tcPr marL="29009" marR="29009" marT="0" marB="0" anchor="ctr">
                    <a:lnL w="28575" cap="flat" cmpd="sng" algn="ctr">
                      <a:solidFill>
                        <a:srgbClr val="000000"/>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116843">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DOK 1 - Ka</a:t>
                      </a:r>
                      <a:endParaRPr lang="en-US" sz="1000" dirty="0">
                        <a:latin typeface="Calibri"/>
                        <a:ea typeface="Calibri"/>
                        <a:cs typeface="Times New Roman"/>
                      </a:endParaRPr>
                    </a:p>
                  </a:txBody>
                  <a:tcPr marL="29009" marR="29009" marT="0" marB="0" anchor="ctr">
                    <a:lnL w="28575"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1081809">
                <a:tc>
                  <a:txBody>
                    <a:bodyPr/>
                    <a:lstStyle/>
                    <a:p>
                      <a:pPr marL="0" marR="0" algn="l">
                        <a:lnSpc>
                          <a:spcPct val="115000"/>
                        </a:lnSpc>
                        <a:spcBef>
                          <a:spcPts val="0"/>
                        </a:spcBef>
                        <a:spcAft>
                          <a:spcPts val="0"/>
                        </a:spcAft>
                      </a:pPr>
                      <a:r>
                        <a:rPr lang="en-US" sz="1000" dirty="0">
                          <a:solidFill>
                            <a:srgbClr val="000000"/>
                          </a:solidFill>
                          <a:latin typeface="Calibri"/>
                          <a:ea typeface="Times New Roman"/>
                          <a:cs typeface="Times New Roman"/>
                        </a:rPr>
                        <a:t>Answer questions about details or examples in an informational text previously read in class.</a:t>
                      </a:r>
                      <a:endParaRPr lang="en-US" sz="1000" dirty="0">
                        <a:latin typeface="Calibri"/>
                        <a:ea typeface="Calibri"/>
                        <a:cs typeface="Times New Roman"/>
                      </a:endParaRPr>
                    </a:p>
                  </a:txBody>
                  <a:tcPr marL="29009" marR="29009" marT="0" marB="0">
                    <a:lnL w="28575"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7" name="Table 6"/>
          <p:cNvGraphicFramePr>
            <a:graphicFrameLocks noGrp="1"/>
          </p:cNvGraphicFramePr>
          <p:nvPr/>
        </p:nvGraphicFramePr>
        <p:xfrm>
          <a:off x="1219200" y="3352798"/>
          <a:ext cx="1524000" cy="1752602"/>
        </p:xfrm>
        <a:graphic>
          <a:graphicData uri="http://schemas.openxmlformats.org/drawingml/2006/table">
            <a:tbl>
              <a:tblPr/>
              <a:tblGrid>
                <a:gridCol w="1524000"/>
              </a:tblGrid>
              <a:tr h="304801">
                <a:tc>
                  <a:txBody>
                    <a:bodyPr/>
                    <a:lstStyle/>
                    <a:p>
                      <a:pPr marL="0" marR="0" algn="ctr">
                        <a:lnSpc>
                          <a:spcPct val="115000"/>
                        </a:lnSpc>
                        <a:spcBef>
                          <a:spcPts val="0"/>
                        </a:spcBef>
                        <a:spcAft>
                          <a:spcPts val="0"/>
                        </a:spcAft>
                      </a:pPr>
                      <a:r>
                        <a:rPr lang="en-US" sz="1000" b="1" dirty="0">
                          <a:solidFill>
                            <a:srgbClr val="002060"/>
                          </a:solidFill>
                          <a:latin typeface="Calibri"/>
                          <a:ea typeface="Times New Roman"/>
                          <a:cs typeface="Times New Roman"/>
                        </a:rPr>
                        <a:t>Path to DOK - 1</a:t>
                      </a:r>
                      <a:endParaRPr lang="en-US" sz="1000" dirty="0">
                        <a:solidFill>
                          <a:srgbClr val="002060"/>
                        </a:solidFill>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DB3E2"/>
                    </a:solidFill>
                  </a:tcPr>
                </a:tc>
              </a:tr>
              <a:tr h="213684">
                <a:tc>
                  <a:txBody>
                    <a:bodyPr/>
                    <a:lstStyle/>
                    <a:p>
                      <a:pPr marL="0" marR="0" algn="ctr">
                        <a:lnSpc>
                          <a:spcPct val="115000"/>
                        </a:lnSpc>
                        <a:spcBef>
                          <a:spcPts val="0"/>
                        </a:spcBef>
                        <a:spcAft>
                          <a:spcPts val="0"/>
                        </a:spcAft>
                      </a:pPr>
                      <a:endParaRPr lang="en-US" sz="1000" dirty="0">
                        <a:solidFill>
                          <a:srgbClr val="002060"/>
                        </a:solidFill>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201141">
                <a:tc>
                  <a:txBody>
                    <a:bodyPr/>
                    <a:lstStyle/>
                    <a:p>
                      <a:pPr marL="0" marR="0" algn="ctr">
                        <a:lnSpc>
                          <a:spcPct val="115000"/>
                        </a:lnSpc>
                        <a:spcBef>
                          <a:spcPts val="0"/>
                        </a:spcBef>
                        <a:spcAft>
                          <a:spcPts val="0"/>
                        </a:spcAft>
                      </a:pPr>
                      <a:r>
                        <a:rPr lang="en-US" sz="1000" b="1" dirty="0">
                          <a:solidFill>
                            <a:srgbClr val="002060"/>
                          </a:solidFill>
                          <a:latin typeface="Calibri"/>
                          <a:ea typeface="Times New Roman"/>
                          <a:cs typeface="Times New Roman"/>
                        </a:rPr>
                        <a:t>DOK 1 - Kc</a:t>
                      </a:r>
                      <a:endParaRPr lang="en-US" sz="1000" dirty="0">
                        <a:solidFill>
                          <a:srgbClr val="002060"/>
                        </a:solidFill>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1032976">
                <a:tc>
                  <a:txBody>
                    <a:bodyPr/>
                    <a:lstStyle/>
                    <a:p>
                      <a:pPr marL="0" marR="0" algn="l">
                        <a:lnSpc>
                          <a:spcPct val="115000"/>
                        </a:lnSpc>
                        <a:spcBef>
                          <a:spcPts val="0"/>
                        </a:spcBef>
                        <a:spcAft>
                          <a:spcPts val="0"/>
                        </a:spcAft>
                      </a:pPr>
                      <a:r>
                        <a:rPr lang="en-US" sz="1000" dirty="0">
                          <a:solidFill>
                            <a:srgbClr val="002060"/>
                          </a:solidFill>
                          <a:latin typeface="Calibri"/>
                          <a:ea typeface="Times New Roman"/>
                          <a:cs typeface="Times New Roman"/>
                        </a:rPr>
                        <a:t>Understand the meaning of the words/terms standard academic language: details, examples, refer, explicit, draw </a:t>
                      </a:r>
                      <a:r>
                        <a:rPr lang="en-US" sz="1000" dirty="0" smtClean="0">
                          <a:solidFill>
                            <a:srgbClr val="002060"/>
                          </a:solidFill>
                          <a:latin typeface="Calibri"/>
                          <a:ea typeface="Times New Roman"/>
                          <a:cs typeface="Times New Roman"/>
                        </a:rPr>
                        <a:t>inferences</a:t>
                      </a:r>
                    </a:p>
                  </a:txBody>
                  <a:tcPr marL="29009" marR="290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e 7"/>
          <p:cNvGraphicFramePr>
            <a:graphicFrameLocks noGrp="1"/>
          </p:cNvGraphicFramePr>
          <p:nvPr/>
        </p:nvGraphicFramePr>
        <p:xfrm>
          <a:off x="2743200" y="3352799"/>
          <a:ext cx="1145137" cy="1752600"/>
        </p:xfrm>
        <a:graphic>
          <a:graphicData uri="http://schemas.openxmlformats.org/drawingml/2006/table">
            <a:tbl>
              <a:tblPr/>
              <a:tblGrid>
                <a:gridCol w="1145137"/>
              </a:tblGrid>
              <a:tr h="320271">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Path to DOK - 1</a:t>
                      </a: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DB3E2"/>
                    </a:solidFill>
                  </a:tcPr>
                </a:tc>
              </a:tr>
              <a:tr h="76200">
                <a:tc>
                  <a:txBody>
                    <a:bodyPr/>
                    <a:lstStyle/>
                    <a:p>
                      <a:pPr marL="0" marR="0" algn="ctr">
                        <a:lnSpc>
                          <a:spcPct val="115000"/>
                        </a:lnSpc>
                        <a:spcBef>
                          <a:spcPts val="0"/>
                        </a:spcBef>
                        <a:spcAft>
                          <a:spcPts val="0"/>
                        </a:spcAft>
                      </a:pP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116843">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DOK 1 - Cf</a:t>
                      </a: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1081809">
                <a:tc>
                  <a:txBody>
                    <a:bodyPr/>
                    <a:lstStyle/>
                    <a:p>
                      <a:pPr marL="0" marR="0" algn="l">
                        <a:lnSpc>
                          <a:spcPct val="115000"/>
                        </a:lnSpc>
                        <a:spcBef>
                          <a:spcPts val="0"/>
                        </a:spcBef>
                        <a:spcAft>
                          <a:spcPts val="0"/>
                        </a:spcAft>
                      </a:pPr>
                      <a:r>
                        <a:rPr lang="en-US" sz="1000" b="1" dirty="0">
                          <a:solidFill>
                            <a:srgbClr val="000000"/>
                          </a:solidFill>
                          <a:latin typeface="Calibri"/>
                          <a:ea typeface="Times New Roman"/>
                          <a:cs typeface="Times New Roman"/>
                        </a:rPr>
                        <a:t>Answers who, what, when, where and how questions about details or examples found explicitly in the text.</a:t>
                      </a:r>
                      <a:endParaRPr lang="en-US" sz="1000" dirty="0">
                        <a:latin typeface="Calibri"/>
                        <a:ea typeface="Calibri"/>
                        <a:cs typeface="Times New Roman"/>
                      </a:endParaRPr>
                    </a:p>
                  </a:txBody>
                  <a:tcPr marL="29009" marR="290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9" name="Table 8"/>
          <p:cNvGraphicFramePr>
            <a:graphicFrameLocks noGrp="1"/>
          </p:cNvGraphicFramePr>
          <p:nvPr/>
        </p:nvGraphicFramePr>
        <p:xfrm>
          <a:off x="3886200" y="3352798"/>
          <a:ext cx="1828800" cy="1752601"/>
        </p:xfrm>
        <a:graphic>
          <a:graphicData uri="http://schemas.openxmlformats.org/drawingml/2006/table">
            <a:tbl>
              <a:tblPr/>
              <a:tblGrid>
                <a:gridCol w="1828800"/>
              </a:tblGrid>
              <a:tr h="167871">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Path to DOK - 2</a:t>
                      </a: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2D69B"/>
                    </a:solidFill>
                  </a:tcPr>
                </a:tc>
              </a:tr>
              <a:tr h="289330">
                <a:tc>
                  <a:txBody>
                    <a:bodyPr/>
                    <a:lstStyle/>
                    <a:p>
                      <a:pPr marL="0" marR="0" algn="ctr">
                        <a:lnSpc>
                          <a:spcPct val="115000"/>
                        </a:lnSpc>
                        <a:spcBef>
                          <a:spcPts val="0"/>
                        </a:spcBef>
                        <a:spcAft>
                          <a:spcPts val="0"/>
                        </a:spcAft>
                      </a:pPr>
                      <a:endParaRPr lang="en-US" sz="8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152400">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DOK 2 - Ch</a:t>
                      </a: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1112751">
                <a:tc>
                  <a:txBody>
                    <a:bodyPr/>
                    <a:lstStyle/>
                    <a:p>
                      <a:pPr marL="0" marR="0" algn="l">
                        <a:lnSpc>
                          <a:spcPct val="115000"/>
                        </a:lnSpc>
                        <a:spcBef>
                          <a:spcPts val="0"/>
                        </a:spcBef>
                        <a:spcAft>
                          <a:spcPts val="0"/>
                        </a:spcAft>
                      </a:pPr>
                      <a:r>
                        <a:rPr lang="en-US" sz="1000" u="sng" dirty="0">
                          <a:solidFill>
                            <a:srgbClr val="000000"/>
                          </a:solidFill>
                          <a:latin typeface="Calibri"/>
                          <a:ea typeface="Times New Roman"/>
                          <a:cs typeface="Times New Roman"/>
                        </a:rPr>
                        <a:t>Conceptual Development</a:t>
                      </a:r>
                      <a:endParaRPr lang="en-US" sz="1000" dirty="0">
                        <a:latin typeface="Calibri"/>
                        <a:ea typeface="Calibri"/>
                        <a:cs typeface="Times New Roman"/>
                      </a:endParaRPr>
                    </a:p>
                    <a:p>
                      <a:pPr marL="0" marR="0" algn="l">
                        <a:lnSpc>
                          <a:spcPct val="115000"/>
                        </a:lnSpc>
                        <a:spcBef>
                          <a:spcPts val="0"/>
                        </a:spcBef>
                        <a:spcAft>
                          <a:spcPts val="0"/>
                        </a:spcAft>
                      </a:pPr>
                      <a:r>
                        <a:rPr lang="en-US" sz="1000" dirty="0">
                          <a:solidFill>
                            <a:srgbClr val="000000"/>
                          </a:solidFill>
                          <a:latin typeface="Calibri"/>
                          <a:ea typeface="Times New Roman"/>
                          <a:cs typeface="Times New Roman"/>
                        </a:rPr>
                        <a:t>Asks or answers questions about details in a text demonstrating an understanding that details and examples can provide information explicitly found in the text.</a:t>
                      </a:r>
                      <a:endParaRPr lang="en-US" sz="1000" dirty="0">
                        <a:latin typeface="Calibri"/>
                        <a:ea typeface="Calibri"/>
                        <a:cs typeface="Times New Roman"/>
                      </a:endParaRPr>
                    </a:p>
                  </a:txBody>
                  <a:tcPr marL="29009" marR="290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0" name="Table 9"/>
          <p:cNvGraphicFramePr>
            <a:graphicFrameLocks noGrp="1"/>
          </p:cNvGraphicFramePr>
          <p:nvPr/>
        </p:nvGraphicFramePr>
        <p:xfrm>
          <a:off x="5715000" y="3352799"/>
          <a:ext cx="1066800" cy="1762887"/>
        </p:xfrm>
        <a:graphic>
          <a:graphicData uri="http://schemas.openxmlformats.org/drawingml/2006/table">
            <a:tbl>
              <a:tblPr/>
              <a:tblGrid>
                <a:gridCol w="1066800"/>
              </a:tblGrid>
              <a:tr h="152400">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Path to DOK - 2</a:t>
                      </a: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2D69B"/>
                    </a:solidFill>
                  </a:tcPr>
                </a:tc>
              </a:tr>
              <a:tr h="292227">
                <a:tc>
                  <a:txBody>
                    <a:bodyPr/>
                    <a:lstStyle/>
                    <a:p>
                      <a:pPr marL="0" marR="0" algn="ctr">
                        <a:lnSpc>
                          <a:spcPct val="115000"/>
                        </a:lnSpc>
                        <a:spcBef>
                          <a:spcPts val="0"/>
                        </a:spcBef>
                        <a:spcAft>
                          <a:spcPts val="0"/>
                        </a:spcAft>
                      </a:pP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116843">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DOK 2 - Cj</a:t>
                      </a: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1">
                        <a:lumMod val="40000"/>
                        <a:lumOff val="60000"/>
                      </a:schemeClr>
                    </a:solidFill>
                  </a:tcPr>
                </a:tc>
              </a:tr>
              <a:tr h="1120140">
                <a:tc>
                  <a:txBody>
                    <a:bodyPr/>
                    <a:lstStyle/>
                    <a:p>
                      <a:pPr marL="0" marR="0" algn="l">
                        <a:lnSpc>
                          <a:spcPct val="115000"/>
                        </a:lnSpc>
                        <a:spcBef>
                          <a:spcPts val="0"/>
                        </a:spcBef>
                        <a:spcAft>
                          <a:spcPts val="0"/>
                        </a:spcAft>
                      </a:pPr>
                      <a:r>
                        <a:rPr lang="en-US" sz="1000" b="1" dirty="0">
                          <a:solidFill>
                            <a:srgbClr val="000000"/>
                          </a:solidFill>
                          <a:latin typeface="Calibri"/>
                          <a:ea typeface="Times New Roman"/>
                          <a:cs typeface="Times New Roman"/>
                        </a:rPr>
                        <a:t>Draws basic inferences (not too implicit) using details and examples from the text.</a:t>
                      </a:r>
                      <a:endParaRPr lang="en-US" sz="1000" dirty="0">
                        <a:latin typeface="Calibri"/>
                        <a:ea typeface="Calibri"/>
                        <a:cs typeface="Times New Roman"/>
                      </a:endParaRPr>
                    </a:p>
                  </a:txBody>
                  <a:tcPr marL="29009" marR="290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1" name="Table 10"/>
          <p:cNvGraphicFramePr>
            <a:graphicFrameLocks noGrp="1"/>
          </p:cNvGraphicFramePr>
          <p:nvPr/>
        </p:nvGraphicFramePr>
        <p:xfrm>
          <a:off x="6781800" y="3352799"/>
          <a:ext cx="1066800" cy="1762887"/>
        </p:xfrm>
        <a:graphic>
          <a:graphicData uri="http://schemas.openxmlformats.org/drawingml/2006/table">
            <a:tbl>
              <a:tblPr/>
              <a:tblGrid>
                <a:gridCol w="1066800"/>
              </a:tblGrid>
              <a:tr h="152400">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Path to DOK - 2</a:t>
                      </a: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2D69B"/>
                    </a:solidFill>
                  </a:tcPr>
                </a:tc>
              </a:tr>
              <a:tr h="292227">
                <a:tc>
                  <a:txBody>
                    <a:bodyPr/>
                    <a:lstStyle/>
                    <a:p>
                      <a:pPr marL="0" marR="0" algn="ctr">
                        <a:lnSpc>
                          <a:spcPct val="115000"/>
                        </a:lnSpc>
                        <a:spcBef>
                          <a:spcPts val="0"/>
                        </a:spcBef>
                        <a:spcAft>
                          <a:spcPts val="0"/>
                        </a:spcAft>
                      </a:pP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152400">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DOK 2 - Cl</a:t>
                      </a: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1120140">
                <a:tc>
                  <a:txBody>
                    <a:bodyPr/>
                    <a:lstStyle/>
                    <a:p>
                      <a:pPr marL="0" marR="0" algn="l">
                        <a:lnSpc>
                          <a:spcPct val="115000"/>
                        </a:lnSpc>
                        <a:spcBef>
                          <a:spcPts val="0"/>
                        </a:spcBef>
                        <a:spcAft>
                          <a:spcPts val="0"/>
                        </a:spcAft>
                      </a:pPr>
                      <a:r>
                        <a:rPr lang="en-US" sz="1000" b="1" dirty="0">
                          <a:latin typeface="Calibri"/>
                          <a:ea typeface="Calibri"/>
                          <a:cs typeface="Helvetica"/>
                        </a:rPr>
                        <a:t>Locates information that is explicitly found in the text or for drawing inferences.</a:t>
                      </a:r>
                      <a:endParaRPr lang="en-US" sz="1000" dirty="0">
                        <a:latin typeface="Calibri"/>
                        <a:ea typeface="Calibri"/>
                        <a:cs typeface="Times New Roman"/>
                      </a:endParaRPr>
                    </a:p>
                  </a:txBody>
                  <a:tcPr marL="29009" marR="290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Rectangle 3"/>
          <p:cNvSpPr/>
          <p:nvPr/>
        </p:nvSpPr>
        <p:spPr>
          <a:xfrm>
            <a:off x="2895600" y="1325940"/>
            <a:ext cx="2819400" cy="1569660"/>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1600" b="1" dirty="0" smtClean="0">
                <a:solidFill>
                  <a:schemeClr val="bg2">
                    <a:lumMod val="10000"/>
                  </a:schemeClr>
                </a:solidFill>
                <a:effectLst>
                  <a:outerShdw blurRad="38100" dist="38100" dir="2700000" algn="tl">
                    <a:srgbClr val="000000">
                      <a:alpha val="43137"/>
                    </a:srgbClr>
                  </a:outerShdw>
                </a:effectLst>
                <a:latin typeface="Segoe UI" pitchFamily="34" charset="0"/>
                <a:cs typeface="Segoe UI" pitchFamily="34" charset="0"/>
              </a:rPr>
              <a:t>RI.4.1 Refer to details and examples in a text when explaining what the text says explicitly and when drawing inferences from the text.</a:t>
            </a:r>
            <a:endParaRPr lang="en-US" sz="1600" b="1" dirty="0">
              <a:solidFill>
                <a:schemeClr val="bg2">
                  <a:lumMod val="10000"/>
                </a:schemeClr>
              </a:solidFill>
              <a:effectLst>
                <a:outerShdw blurRad="38100" dist="38100" dir="2700000" algn="tl">
                  <a:srgbClr val="000000">
                    <a:alpha val="43137"/>
                  </a:srgbClr>
                </a:outerShdw>
              </a:effectLst>
              <a:latin typeface="Segoe UI" pitchFamily="34" charset="0"/>
              <a:cs typeface="Segoe UI" pitchFamily="34" charset="0"/>
            </a:endParaRPr>
          </a:p>
        </p:txBody>
      </p:sp>
      <p:pic>
        <p:nvPicPr>
          <p:cNvPr id="12" name="Picture 2" descr="C:\Documents and Settings\Owner\Local Settings\Temporary Internet Files\Content.IE5\TED277KP\MP900424365[1].jpg"/>
          <p:cNvPicPr>
            <a:picLocks noChangeAspect="1" noChangeArrowheads="1"/>
          </p:cNvPicPr>
          <p:nvPr/>
        </p:nvPicPr>
        <p:blipFill>
          <a:blip r:embed="rId2" cstate="print">
            <a:clrChange>
              <a:clrFrom>
                <a:srgbClr val="E4C3A0"/>
              </a:clrFrom>
              <a:clrTo>
                <a:srgbClr val="E4C3A0">
                  <a:alpha val="0"/>
                </a:srgbClr>
              </a:clrTo>
            </a:clrChange>
          </a:blip>
          <a:srcRect l="40000" t="36667" r="40000" b="42222"/>
          <a:stretch>
            <a:fillRect/>
          </a:stretch>
        </p:blipFill>
        <p:spPr bwMode="auto">
          <a:xfrm>
            <a:off x="1600200" y="5562600"/>
            <a:ext cx="721895" cy="762000"/>
          </a:xfrm>
          <a:prstGeom prst="ellipse">
            <a:avLst/>
          </a:prstGeom>
          <a:noFill/>
          <a:ln>
            <a:noFill/>
          </a:ln>
          <a:effectLst>
            <a:outerShdw blurRad="149987" dist="250190" dir="8460000" algn="ctr">
              <a:srgbClr val="000000">
                <a:alpha val="28000"/>
              </a:srgbClr>
            </a:outerShdw>
          </a:effectLst>
          <a:scene3d>
            <a:camera prst="isometricOffAxis2Top"/>
            <a:lightRig rig="contrasting" dir="t">
              <a:rot lat="0" lon="0" rev="1500000"/>
            </a:lightRig>
          </a:scene3d>
          <a:sp3d prstMaterial="metal">
            <a:bevelT w="88900" h="88900"/>
          </a:sp3d>
        </p:spPr>
      </p:pic>
      <p:pic>
        <p:nvPicPr>
          <p:cNvPr id="13" name="Picture 2" descr="C:\Documents and Settings\Owner\Local Settings\Temporary Internet Files\Content.IE5\TED277KP\MP900424365[1].jpg"/>
          <p:cNvPicPr>
            <a:picLocks noChangeAspect="1" noChangeArrowheads="1"/>
          </p:cNvPicPr>
          <p:nvPr/>
        </p:nvPicPr>
        <p:blipFill>
          <a:blip r:embed="rId3" cstate="print">
            <a:clrChange>
              <a:clrFrom>
                <a:srgbClr val="E4C3A0"/>
              </a:clrFrom>
              <a:clrTo>
                <a:srgbClr val="E4C3A0">
                  <a:alpha val="0"/>
                </a:srgbClr>
              </a:clrTo>
            </a:clrChange>
          </a:blip>
          <a:srcRect l="40000" t="36667" r="40000" b="42222"/>
          <a:stretch>
            <a:fillRect/>
          </a:stretch>
        </p:blipFill>
        <p:spPr bwMode="auto">
          <a:xfrm>
            <a:off x="2819400" y="5334000"/>
            <a:ext cx="794085" cy="838200"/>
          </a:xfrm>
          <a:prstGeom prst="ellipse">
            <a:avLst/>
          </a:prstGeom>
          <a:noFill/>
          <a:ln>
            <a:noFill/>
          </a:ln>
          <a:effectLst>
            <a:outerShdw blurRad="149987" dist="250190" dir="8460000" algn="ctr">
              <a:srgbClr val="000000">
                <a:alpha val="28000"/>
              </a:srgbClr>
            </a:outerShdw>
          </a:effectLst>
          <a:scene3d>
            <a:camera prst="isometricOffAxis2Top"/>
            <a:lightRig rig="contrasting" dir="t">
              <a:rot lat="0" lon="0" rev="1500000"/>
            </a:lightRig>
          </a:scene3d>
          <a:sp3d prstMaterial="metal">
            <a:bevelT w="88900" h="88900"/>
          </a:sp3d>
        </p:spPr>
      </p:pic>
      <p:pic>
        <p:nvPicPr>
          <p:cNvPr id="14" name="Picture 2" descr="C:\Documents and Settings\Owner\Local Settings\Temporary Internet Files\Content.IE5\TED277KP\MP900424365[1].jpg"/>
          <p:cNvPicPr>
            <a:picLocks noChangeAspect="1" noChangeArrowheads="1"/>
          </p:cNvPicPr>
          <p:nvPr/>
        </p:nvPicPr>
        <p:blipFill>
          <a:blip r:embed="rId4" cstate="print">
            <a:clrChange>
              <a:clrFrom>
                <a:srgbClr val="E4C3A0"/>
              </a:clrFrom>
              <a:clrTo>
                <a:srgbClr val="E4C3A0">
                  <a:alpha val="0"/>
                </a:srgbClr>
              </a:clrTo>
            </a:clrChange>
          </a:blip>
          <a:srcRect l="40000" t="36667" r="40000" b="42222"/>
          <a:stretch>
            <a:fillRect/>
          </a:stretch>
        </p:blipFill>
        <p:spPr bwMode="auto">
          <a:xfrm>
            <a:off x="7823016" y="4543479"/>
            <a:ext cx="1010653" cy="1066800"/>
          </a:xfrm>
          <a:prstGeom prst="ellipse">
            <a:avLst/>
          </a:prstGeom>
          <a:noFill/>
          <a:ln>
            <a:noFill/>
          </a:ln>
          <a:effectLst>
            <a:outerShdw blurRad="149987" dist="250190" dir="8460000" algn="ctr">
              <a:srgbClr val="000000">
                <a:alpha val="28000"/>
              </a:srgbClr>
            </a:outerShdw>
          </a:effectLst>
          <a:scene3d>
            <a:camera prst="isometricOffAxis2Top"/>
            <a:lightRig rig="contrasting" dir="t">
              <a:rot lat="0" lon="0" rev="1500000"/>
            </a:lightRig>
          </a:scene3d>
          <a:sp3d prstMaterial="metal">
            <a:bevelT w="88900" h="88900"/>
          </a:sp3d>
        </p:spPr>
      </p:pic>
      <p:pic>
        <p:nvPicPr>
          <p:cNvPr id="15" name="Picture 2" descr="C:\Documents and Settings\Owner\Local Settings\Temporary Internet Files\Content.IE5\TED277KP\MP900424365[1].jpg"/>
          <p:cNvPicPr>
            <a:picLocks noChangeAspect="1" noChangeArrowheads="1"/>
          </p:cNvPicPr>
          <p:nvPr/>
        </p:nvPicPr>
        <p:blipFill>
          <a:blip r:embed="rId5" cstate="print">
            <a:clrChange>
              <a:clrFrom>
                <a:srgbClr val="E4C3A0"/>
              </a:clrFrom>
              <a:clrTo>
                <a:srgbClr val="E4C3A0">
                  <a:alpha val="0"/>
                </a:srgbClr>
              </a:clrTo>
            </a:clrChange>
          </a:blip>
          <a:srcRect l="40000" t="36667" r="40000" b="42222"/>
          <a:stretch>
            <a:fillRect/>
          </a:stretch>
        </p:blipFill>
        <p:spPr bwMode="auto">
          <a:xfrm>
            <a:off x="533400" y="5715000"/>
            <a:ext cx="649706" cy="685800"/>
          </a:xfrm>
          <a:prstGeom prst="ellipse">
            <a:avLst/>
          </a:prstGeom>
          <a:noFill/>
          <a:ln>
            <a:noFill/>
          </a:ln>
          <a:effectLst>
            <a:outerShdw blurRad="149987" dist="250190" dir="8460000" algn="ctr">
              <a:srgbClr val="000000">
                <a:alpha val="28000"/>
              </a:srgbClr>
            </a:outerShdw>
          </a:effectLst>
          <a:scene3d>
            <a:camera prst="isometricOffAxis2Top"/>
            <a:lightRig rig="contrasting" dir="t">
              <a:rot lat="0" lon="0" rev="1500000"/>
            </a:lightRig>
          </a:scene3d>
          <a:sp3d prstMaterial="metal">
            <a:bevelT w="88900" h="88900"/>
          </a:sp3d>
        </p:spPr>
      </p:pic>
      <p:pic>
        <p:nvPicPr>
          <p:cNvPr id="16" name="Picture 2" descr="C:\Documents and Settings\Owner\Local Settings\Temporary Internet Files\Content.IE5\TED277KP\MP900424365[1].jpg"/>
          <p:cNvPicPr>
            <a:picLocks noChangeAspect="1" noChangeArrowheads="1"/>
          </p:cNvPicPr>
          <p:nvPr/>
        </p:nvPicPr>
        <p:blipFill>
          <a:blip r:embed="rId4" cstate="print">
            <a:clrChange>
              <a:clrFrom>
                <a:srgbClr val="E4C3A0"/>
              </a:clrFrom>
              <a:clrTo>
                <a:srgbClr val="E4C3A0">
                  <a:alpha val="0"/>
                </a:srgbClr>
              </a:clrTo>
            </a:clrChange>
          </a:blip>
          <a:srcRect l="40000" t="36667" r="40000" b="42222"/>
          <a:stretch>
            <a:fillRect/>
          </a:stretch>
        </p:blipFill>
        <p:spPr bwMode="auto">
          <a:xfrm>
            <a:off x="6815033" y="4856320"/>
            <a:ext cx="789368" cy="833222"/>
          </a:xfrm>
          <a:prstGeom prst="ellipse">
            <a:avLst/>
          </a:prstGeom>
          <a:noFill/>
          <a:ln>
            <a:noFill/>
          </a:ln>
          <a:effectLst>
            <a:outerShdw blurRad="149987" dist="250190" dir="8460000" algn="ctr">
              <a:srgbClr val="000000">
                <a:alpha val="28000"/>
              </a:srgbClr>
            </a:outerShdw>
          </a:effectLst>
          <a:scene3d>
            <a:camera prst="isometricOffAxis2Top"/>
            <a:lightRig rig="contrasting" dir="t">
              <a:rot lat="0" lon="0" rev="1500000"/>
            </a:lightRig>
          </a:scene3d>
          <a:sp3d prstMaterial="metal">
            <a:bevelT w="88900" h="88900"/>
          </a:sp3d>
        </p:spPr>
      </p:pic>
      <p:pic>
        <p:nvPicPr>
          <p:cNvPr id="17" name="Picture 2" descr="C:\Documents and Settings\Owner\Local Settings\Temporary Internet Files\Content.IE5\TED277KP\MP900424365[1].jpg"/>
          <p:cNvPicPr>
            <a:picLocks noChangeAspect="1" noChangeArrowheads="1"/>
          </p:cNvPicPr>
          <p:nvPr/>
        </p:nvPicPr>
        <p:blipFill>
          <a:blip r:embed="rId3" cstate="print">
            <a:clrChange>
              <a:clrFrom>
                <a:srgbClr val="E4C3A0"/>
              </a:clrFrom>
              <a:clrTo>
                <a:srgbClr val="E4C3A0">
                  <a:alpha val="0"/>
                </a:srgbClr>
              </a:clrTo>
            </a:clrChange>
          </a:blip>
          <a:srcRect l="40000" t="36667" r="40000" b="42222"/>
          <a:stretch>
            <a:fillRect/>
          </a:stretch>
        </p:blipFill>
        <p:spPr bwMode="auto">
          <a:xfrm>
            <a:off x="4267200" y="5140791"/>
            <a:ext cx="870285" cy="918633"/>
          </a:xfrm>
          <a:prstGeom prst="ellipse">
            <a:avLst/>
          </a:prstGeom>
          <a:noFill/>
          <a:ln>
            <a:noFill/>
          </a:ln>
          <a:effectLst>
            <a:outerShdw blurRad="149987" dist="250190" dir="8460000" algn="ctr">
              <a:srgbClr val="000000">
                <a:alpha val="28000"/>
              </a:srgbClr>
            </a:outerShdw>
          </a:effectLst>
          <a:scene3d>
            <a:camera prst="isometricOffAxis2Top"/>
            <a:lightRig rig="contrasting" dir="t">
              <a:rot lat="0" lon="0" rev="1500000"/>
            </a:lightRig>
          </a:scene3d>
          <a:sp3d prstMaterial="metal">
            <a:bevelT w="88900" h="88900"/>
          </a:sp3d>
        </p:spPr>
      </p:pic>
      <p:pic>
        <p:nvPicPr>
          <p:cNvPr id="18" name="Picture 2" descr="C:\Documents and Settings\Owner\Local Settings\Temporary Internet Files\Content.IE5\TED277KP\MP900424365[1].jpg"/>
          <p:cNvPicPr>
            <a:picLocks noChangeAspect="1" noChangeArrowheads="1"/>
          </p:cNvPicPr>
          <p:nvPr/>
        </p:nvPicPr>
        <p:blipFill>
          <a:blip r:embed="rId3" cstate="print">
            <a:clrChange>
              <a:clrFrom>
                <a:srgbClr val="E4C3A0"/>
              </a:clrFrom>
              <a:clrTo>
                <a:srgbClr val="E4C3A0">
                  <a:alpha val="0"/>
                </a:srgbClr>
              </a:clrTo>
            </a:clrChange>
          </a:blip>
          <a:srcRect l="40000" t="36667" r="40000" b="42222"/>
          <a:stretch>
            <a:fillRect/>
          </a:stretch>
        </p:blipFill>
        <p:spPr bwMode="auto">
          <a:xfrm>
            <a:off x="5715000" y="5001768"/>
            <a:ext cx="794085" cy="838200"/>
          </a:xfrm>
          <a:prstGeom prst="ellipse">
            <a:avLst/>
          </a:prstGeom>
          <a:noFill/>
          <a:ln>
            <a:noFill/>
          </a:ln>
          <a:effectLst>
            <a:outerShdw blurRad="149987" dist="250190" dir="8460000" algn="ctr">
              <a:srgbClr val="000000">
                <a:alpha val="28000"/>
              </a:srgbClr>
            </a:outerShdw>
          </a:effectLst>
          <a:scene3d>
            <a:camera prst="isometricOffAxis2Top"/>
            <a:lightRig rig="contrasting" dir="t">
              <a:rot lat="0" lon="0" rev="1500000"/>
            </a:lightRig>
          </a:scene3d>
          <a:sp3d prstMaterial="metal">
            <a:bevelT w="88900" h="889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par>
                                <p:cTn id="11" presetID="0" presetClass="path" presetSubtype="0" accel="50000" decel="50000" fill="hold" grpId="1" nodeType="withEffect">
                                  <p:stCondLst>
                                    <p:cond delay="0"/>
                                  </p:stCondLst>
                                  <p:childTnLst>
                                    <p:animMotion origin="layout" path="M -3.33333E-6 -4.30157E-6 L 0.40417 0.26989 " pathEditMode="relative" rAng="0" ptsTypes="AA">
                                      <p:cBhvr>
                                        <p:cTn id="12" dur="2000" fill="hold"/>
                                        <p:tgtEl>
                                          <p:spTgt spid="4"/>
                                        </p:tgtEl>
                                        <p:attrNameLst>
                                          <p:attrName>ppt_x</p:attrName>
                                          <p:attrName>ppt_y</p:attrName>
                                        </p:attrNameLst>
                                      </p:cBhvr>
                                      <p:rCtr x="20200" y="13500"/>
                                    </p:animMotion>
                                  </p:childTnLst>
                                  <p:subTnLst>
                                    <p:set>
                                      <p:cBhvr override="childStyle">
                                        <p:cTn dur="1" fill="hold" display="0" masterRel="sameClick" afterEffect="1">
                                          <p:stCondLst>
                                            <p:cond evt="end" delay="0">
                                              <p:tn val="11"/>
                                            </p:cond>
                                          </p:stCondLst>
                                        </p:cTn>
                                        <p:tgtEl>
                                          <p:spTgt spid="4"/>
                                        </p:tgtEl>
                                        <p:attrNameLst>
                                          <p:attrName>style.visibility</p:attrName>
                                        </p:attrNameLst>
                                      </p:cBhvr>
                                      <p:to>
                                        <p:strVal val="hidden"/>
                                      </p:to>
                                    </p:set>
                                  </p:subTnLst>
                                </p:cTn>
                              </p:par>
                            </p:childTnLst>
                          </p:cTn>
                        </p:par>
                        <p:par>
                          <p:cTn id="13" fill="hold">
                            <p:stCondLst>
                              <p:cond delay="2000"/>
                            </p:stCondLst>
                            <p:childTnLst>
                              <p:par>
                                <p:cTn id="14" presetID="3" presetClass="entr" presetSubtype="1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par>
                                <p:cTn id="17" presetID="23"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3" presetClass="entr" presetSubtype="1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2000"/>
                                        <p:tgtEl>
                                          <p:spTgt spid="6"/>
                                        </p:tgtEl>
                                      </p:cBhvr>
                                    </p:animEffect>
                                  </p:childTnLst>
                                </p:cTn>
                              </p:par>
                              <p:par>
                                <p:cTn id="25" presetID="23" presetClass="entr" presetSubtype="16"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3" presetClass="entr" presetSubtype="1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1000"/>
                                        <p:tgtEl>
                                          <p:spTgt spid="7"/>
                                        </p:tgtEl>
                                      </p:cBhvr>
                                    </p:animEffect>
                                  </p:childTnLst>
                                </p:cTn>
                              </p:par>
                              <p:par>
                                <p:cTn id="33" presetID="23" presetClass="entr" presetSubtype="16"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childTnLst>
                                </p:cTn>
                              </p:par>
                            </p:childTnLst>
                          </p:cTn>
                        </p:par>
                        <p:par>
                          <p:cTn id="37" fill="hold">
                            <p:stCondLst>
                              <p:cond delay="5500"/>
                            </p:stCondLst>
                            <p:childTnLst>
                              <p:par>
                                <p:cTn id="38" presetID="3" presetClass="entr" presetSubtype="1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linds(horizontal)">
                                      <p:cBhvr>
                                        <p:cTn id="40" dur="1000"/>
                                        <p:tgtEl>
                                          <p:spTgt spid="8"/>
                                        </p:tgtEl>
                                      </p:cBhvr>
                                    </p:animEffect>
                                  </p:childTnLst>
                                </p:cTn>
                              </p:par>
                              <p:par>
                                <p:cTn id="41" presetID="23" presetClass="entr" presetSubtype="16"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childTnLst>
                                </p:cTn>
                              </p:par>
                            </p:childTnLst>
                          </p:cTn>
                        </p:par>
                        <p:par>
                          <p:cTn id="45" fill="hold">
                            <p:stCondLst>
                              <p:cond delay="6500"/>
                            </p:stCondLst>
                            <p:childTnLst>
                              <p:par>
                                <p:cTn id="46" presetID="3" presetClass="entr" presetSubtype="10"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linds(horizontal)">
                                      <p:cBhvr>
                                        <p:cTn id="48" dur="1000"/>
                                        <p:tgtEl>
                                          <p:spTgt spid="9"/>
                                        </p:tgtEl>
                                      </p:cBhvr>
                                    </p:animEffect>
                                  </p:childTnLst>
                                </p:cTn>
                              </p:par>
                              <p:par>
                                <p:cTn id="49" presetID="2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childTnLst>
                                </p:cTn>
                              </p:par>
                            </p:childTnLst>
                          </p:cTn>
                        </p:par>
                        <p:par>
                          <p:cTn id="53" fill="hold">
                            <p:stCondLst>
                              <p:cond delay="7500"/>
                            </p:stCondLst>
                            <p:childTnLst>
                              <p:par>
                                <p:cTn id="54" presetID="3" presetClass="entr" presetSubtype="10"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blinds(horizontal)">
                                      <p:cBhvr>
                                        <p:cTn id="56" dur="1000"/>
                                        <p:tgtEl>
                                          <p:spTgt spid="10"/>
                                        </p:tgtEl>
                                      </p:cBhvr>
                                    </p:animEffect>
                                  </p:childTnLst>
                                </p:cTn>
                              </p:par>
                              <p:par>
                                <p:cTn id="57" presetID="23" presetClass="entr" presetSubtype="16"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childTnLst>
                                </p:cTn>
                              </p:par>
                            </p:childTnLst>
                          </p:cTn>
                        </p:par>
                        <p:par>
                          <p:cTn id="61" fill="hold">
                            <p:stCondLst>
                              <p:cond delay="8500"/>
                            </p:stCondLst>
                            <p:childTnLst>
                              <p:par>
                                <p:cTn id="62" presetID="3" presetClass="entr" presetSubtype="10" fill="hold"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blinds(horizontal)">
                                      <p:cBhvr>
                                        <p:cTn id="64" dur="1000"/>
                                        <p:tgtEl>
                                          <p:spTgt spid="11"/>
                                        </p:tgtEl>
                                      </p:cBhvr>
                                    </p:animEffect>
                                  </p:childTnLst>
                                </p:cTn>
                              </p:par>
                              <p:par>
                                <p:cTn id="65" presetID="23" presetClass="entr" presetSubtype="16" fill="hold"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a:gsLst>
              <a:gs pos="50000">
                <a:srgbClr val="FFFFC9"/>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762000" y="452735"/>
            <a:ext cx="8153400" cy="461665"/>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b="1" dirty="0" smtClean="0">
                <a:solidFill>
                  <a:srgbClr val="002060"/>
                </a:solidFill>
                <a:effectLst>
                  <a:outerShdw blurRad="38100" dist="38100" dir="2700000" algn="tl">
                    <a:srgbClr val="000000">
                      <a:alpha val="43137"/>
                    </a:srgbClr>
                  </a:outerShdw>
                </a:effectLst>
              </a:rPr>
              <a:t>This is a completed </a:t>
            </a:r>
            <a:r>
              <a:rPr lang="en-US" sz="2400" b="1" i="1" u="sng" dirty="0" smtClean="0">
                <a:solidFill>
                  <a:srgbClr val="C00000"/>
                </a:solidFill>
                <a:effectLst>
                  <a:outerShdw blurRad="38100" dist="38100" dir="2700000" algn="tl">
                    <a:srgbClr val="000000">
                      <a:alpha val="43137"/>
                    </a:srgbClr>
                  </a:outerShdw>
                </a:effectLst>
              </a:rPr>
              <a:t>Learning Progression</a:t>
            </a:r>
            <a:r>
              <a:rPr lang="en-US" sz="2400" b="1" dirty="0">
                <a:solidFill>
                  <a:schemeClr val="bg2">
                    <a:lumMod val="10000"/>
                  </a:schemeClr>
                </a:solidFill>
                <a:effectLst>
                  <a:outerShdw blurRad="38100" dist="38100" dir="2700000" algn="tl">
                    <a:srgbClr val="000000">
                      <a:alpha val="43137"/>
                    </a:srgbClr>
                  </a:outerShdw>
                </a:effectLst>
              </a:rPr>
              <a:t> </a:t>
            </a:r>
            <a:r>
              <a:rPr lang="en-US" sz="2400" b="1" dirty="0" smtClean="0">
                <a:solidFill>
                  <a:schemeClr val="bg2">
                    <a:lumMod val="10000"/>
                  </a:schemeClr>
                </a:solidFill>
                <a:effectLst>
                  <a:outerShdw blurRad="38100" dist="38100" dir="2700000" algn="tl">
                    <a:srgbClr val="000000">
                      <a:alpha val="43137"/>
                    </a:srgbClr>
                  </a:outerShdw>
                </a:effectLst>
              </a:rPr>
              <a:t>for standard RI.4.1  </a:t>
            </a:r>
            <a:endParaRPr lang="en-US" sz="2400" b="1" dirty="0">
              <a:solidFill>
                <a:schemeClr val="bg2">
                  <a:lumMod val="10000"/>
                </a:schemeClr>
              </a:solidFill>
              <a:effectLst>
                <a:outerShdw blurRad="38100" dist="38100" dir="2700000" algn="tl">
                  <a:srgbClr val="000000">
                    <a:alpha val="43137"/>
                  </a:srgbClr>
                </a:outerShdw>
              </a:effectLst>
            </a:endParaRPr>
          </a:p>
        </p:txBody>
      </p:sp>
      <p:graphicFrame>
        <p:nvGraphicFramePr>
          <p:cNvPr id="8" name="Table 7"/>
          <p:cNvGraphicFramePr>
            <a:graphicFrameLocks noGrp="1"/>
          </p:cNvGraphicFramePr>
          <p:nvPr/>
        </p:nvGraphicFramePr>
        <p:xfrm>
          <a:off x="2743200" y="2961513"/>
          <a:ext cx="1145137" cy="1752600"/>
        </p:xfrm>
        <a:graphic>
          <a:graphicData uri="http://schemas.openxmlformats.org/drawingml/2006/table">
            <a:tbl>
              <a:tblPr/>
              <a:tblGrid>
                <a:gridCol w="1145137"/>
              </a:tblGrid>
              <a:tr h="320271">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Path to DOK - 1</a:t>
                      </a: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DB3E2"/>
                    </a:solidFill>
                  </a:tcPr>
                </a:tc>
              </a:tr>
              <a:tr h="76200">
                <a:tc>
                  <a:txBody>
                    <a:bodyPr/>
                    <a:lstStyle/>
                    <a:p>
                      <a:pPr marL="0" marR="0" algn="ctr">
                        <a:lnSpc>
                          <a:spcPct val="115000"/>
                        </a:lnSpc>
                        <a:spcBef>
                          <a:spcPts val="0"/>
                        </a:spcBef>
                        <a:spcAft>
                          <a:spcPts val="0"/>
                        </a:spcAft>
                      </a:pP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116843">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DOK 1 - Cf</a:t>
                      </a: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1081809">
                <a:tc>
                  <a:txBody>
                    <a:bodyPr/>
                    <a:lstStyle/>
                    <a:p>
                      <a:pPr marL="0" marR="0" algn="l">
                        <a:lnSpc>
                          <a:spcPct val="115000"/>
                        </a:lnSpc>
                        <a:spcBef>
                          <a:spcPts val="0"/>
                        </a:spcBef>
                        <a:spcAft>
                          <a:spcPts val="0"/>
                        </a:spcAft>
                      </a:pPr>
                      <a:r>
                        <a:rPr lang="en-US" sz="1000" b="1" dirty="0">
                          <a:solidFill>
                            <a:srgbClr val="000000"/>
                          </a:solidFill>
                          <a:latin typeface="Calibri"/>
                          <a:ea typeface="Times New Roman"/>
                          <a:cs typeface="Times New Roman"/>
                        </a:rPr>
                        <a:t>Answers who, what, when, where and how questions about details or examples found explicitly in the text.</a:t>
                      </a:r>
                      <a:endParaRPr lang="en-US" sz="1000" dirty="0">
                        <a:latin typeface="Calibri"/>
                        <a:ea typeface="Calibri"/>
                        <a:cs typeface="Times New Roman"/>
                      </a:endParaRPr>
                    </a:p>
                  </a:txBody>
                  <a:tcPr marL="29009" marR="290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0" name="Table 9"/>
          <p:cNvGraphicFramePr>
            <a:graphicFrameLocks noGrp="1"/>
          </p:cNvGraphicFramePr>
          <p:nvPr/>
        </p:nvGraphicFramePr>
        <p:xfrm>
          <a:off x="5715000" y="2961513"/>
          <a:ext cx="1066800" cy="1762887"/>
        </p:xfrm>
        <a:graphic>
          <a:graphicData uri="http://schemas.openxmlformats.org/drawingml/2006/table">
            <a:tbl>
              <a:tblPr/>
              <a:tblGrid>
                <a:gridCol w="1066800"/>
              </a:tblGrid>
              <a:tr h="152400">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Path to DOK - 2</a:t>
                      </a: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2D69B"/>
                    </a:solidFill>
                  </a:tcPr>
                </a:tc>
              </a:tr>
              <a:tr h="292227">
                <a:tc>
                  <a:txBody>
                    <a:bodyPr/>
                    <a:lstStyle/>
                    <a:p>
                      <a:pPr marL="0" marR="0" algn="ctr">
                        <a:lnSpc>
                          <a:spcPct val="115000"/>
                        </a:lnSpc>
                        <a:spcBef>
                          <a:spcPts val="0"/>
                        </a:spcBef>
                        <a:spcAft>
                          <a:spcPts val="0"/>
                        </a:spcAft>
                      </a:pP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116843">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DOK 2 - Cj</a:t>
                      </a: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1">
                        <a:lumMod val="40000"/>
                        <a:lumOff val="60000"/>
                      </a:schemeClr>
                    </a:solidFill>
                  </a:tcPr>
                </a:tc>
              </a:tr>
              <a:tr h="1120140">
                <a:tc>
                  <a:txBody>
                    <a:bodyPr/>
                    <a:lstStyle/>
                    <a:p>
                      <a:pPr marL="0" marR="0" algn="l">
                        <a:lnSpc>
                          <a:spcPct val="115000"/>
                        </a:lnSpc>
                        <a:spcBef>
                          <a:spcPts val="0"/>
                        </a:spcBef>
                        <a:spcAft>
                          <a:spcPts val="0"/>
                        </a:spcAft>
                      </a:pPr>
                      <a:r>
                        <a:rPr lang="en-US" sz="1000" b="1" dirty="0">
                          <a:solidFill>
                            <a:srgbClr val="000000"/>
                          </a:solidFill>
                          <a:latin typeface="Calibri"/>
                          <a:ea typeface="Times New Roman"/>
                          <a:cs typeface="Times New Roman"/>
                        </a:rPr>
                        <a:t>Draws basic inferences (not too implicit) using details and examples from the text.</a:t>
                      </a:r>
                      <a:endParaRPr lang="en-US" sz="1000" dirty="0">
                        <a:latin typeface="Calibri"/>
                        <a:ea typeface="Calibri"/>
                        <a:cs typeface="Times New Roman"/>
                      </a:endParaRPr>
                    </a:p>
                  </a:txBody>
                  <a:tcPr marL="29009" marR="290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1" name="Table 10"/>
          <p:cNvGraphicFramePr>
            <a:graphicFrameLocks noGrp="1"/>
          </p:cNvGraphicFramePr>
          <p:nvPr/>
        </p:nvGraphicFramePr>
        <p:xfrm>
          <a:off x="6781800" y="2961513"/>
          <a:ext cx="1066800" cy="1762887"/>
        </p:xfrm>
        <a:graphic>
          <a:graphicData uri="http://schemas.openxmlformats.org/drawingml/2006/table">
            <a:tbl>
              <a:tblPr/>
              <a:tblGrid>
                <a:gridCol w="1066800"/>
              </a:tblGrid>
              <a:tr h="152400">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Path to DOK - 2</a:t>
                      </a: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2D69B"/>
                    </a:solidFill>
                  </a:tcPr>
                </a:tc>
              </a:tr>
              <a:tr h="292227">
                <a:tc>
                  <a:txBody>
                    <a:bodyPr/>
                    <a:lstStyle/>
                    <a:p>
                      <a:pPr marL="0" marR="0" algn="ctr">
                        <a:lnSpc>
                          <a:spcPct val="115000"/>
                        </a:lnSpc>
                        <a:spcBef>
                          <a:spcPts val="0"/>
                        </a:spcBef>
                        <a:spcAft>
                          <a:spcPts val="0"/>
                        </a:spcAft>
                      </a:pP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152400">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DOK 2 - Cl</a:t>
                      </a: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1120140">
                <a:tc>
                  <a:txBody>
                    <a:bodyPr/>
                    <a:lstStyle/>
                    <a:p>
                      <a:pPr marL="0" marR="0" algn="l">
                        <a:lnSpc>
                          <a:spcPct val="115000"/>
                        </a:lnSpc>
                        <a:spcBef>
                          <a:spcPts val="0"/>
                        </a:spcBef>
                        <a:spcAft>
                          <a:spcPts val="0"/>
                        </a:spcAft>
                      </a:pPr>
                      <a:r>
                        <a:rPr lang="en-US" sz="1000" b="1" dirty="0">
                          <a:latin typeface="Calibri"/>
                          <a:ea typeface="Calibri"/>
                          <a:cs typeface="Helvetica"/>
                        </a:rPr>
                        <a:t>Locates information that is explicitly found in the text or for drawing inferences.</a:t>
                      </a:r>
                      <a:endParaRPr lang="en-US" sz="1000" dirty="0">
                        <a:latin typeface="Calibri"/>
                        <a:ea typeface="Calibri"/>
                        <a:cs typeface="Times New Roman"/>
                      </a:endParaRPr>
                    </a:p>
                  </a:txBody>
                  <a:tcPr marL="29009" marR="290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2" name="TextBox 11"/>
          <p:cNvSpPr txBox="1"/>
          <p:nvPr/>
        </p:nvSpPr>
        <p:spPr>
          <a:xfrm>
            <a:off x="1676400" y="1314271"/>
            <a:ext cx="5791200" cy="1200329"/>
          </a:xfrm>
          <a:prstGeom prst="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b="1" dirty="0" smtClean="0">
                <a:solidFill>
                  <a:srgbClr val="002060"/>
                </a:solidFill>
                <a:effectLst>
                  <a:outerShdw blurRad="38100" dist="38100" dir="2700000" algn="tl">
                    <a:srgbClr val="000000">
                      <a:alpha val="43137"/>
                    </a:srgbClr>
                  </a:outerShdw>
                </a:effectLst>
              </a:rPr>
              <a:t>We can pre-assess specific developmental </a:t>
            </a:r>
            <a:r>
              <a:rPr lang="en-US" sz="2400" b="1" u="sng" dirty="0" smtClean="0">
                <a:solidFill>
                  <a:srgbClr val="002060"/>
                </a:solidFill>
                <a:effectLst>
                  <a:outerShdw blurRad="38100" dist="38100" dir="2700000" algn="tl">
                    <a:srgbClr val="000000">
                      <a:alpha val="43137"/>
                    </a:srgbClr>
                  </a:outerShdw>
                </a:effectLst>
              </a:rPr>
              <a:t>key adjustment points</a:t>
            </a:r>
            <a:r>
              <a:rPr lang="en-US" sz="2400" b="1" dirty="0" smtClean="0">
                <a:solidFill>
                  <a:srgbClr val="002060"/>
                </a:solidFill>
                <a:effectLst>
                  <a:outerShdw blurRad="38100" dist="38100" dir="2700000" algn="tl">
                    <a:srgbClr val="000000">
                      <a:alpha val="43137"/>
                    </a:srgbClr>
                  </a:outerShdw>
                </a:effectLst>
              </a:rPr>
              <a:t> along the continuum of the learning progression. </a:t>
            </a:r>
            <a:endParaRPr lang="en-US" sz="2400" b="1" dirty="0">
              <a:solidFill>
                <a:srgbClr val="002060"/>
              </a:solidFill>
              <a:effectLst>
                <a:outerShdw blurRad="38100" dist="38100" dir="2700000" algn="tl">
                  <a:srgbClr val="000000">
                    <a:alpha val="43137"/>
                  </a:srgbClr>
                </a:outerShdw>
              </a:effectLst>
            </a:endParaRPr>
          </a:p>
        </p:txBody>
      </p:sp>
      <p:grpSp>
        <p:nvGrpSpPr>
          <p:cNvPr id="26" name="Group 25"/>
          <p:cNvGrpSpPr/>
          <p:nvPr/>
        </p:nvGrpSpPr>
        <p:grpSpPr>
          <a:xfrm>
            <a:off x="1752600" y="4267200"/>
            <a:ext cx="5791200" cy="2618542"/>
            <a:chOff x="1752600" y="4267200"/>
            <a:chExt cx="5791200" cy="2618542"/>
          </a:xfrm>
        </p:grpSpPr>
        <p:pic>
          <p:nvPicPr>
            <p:cNvPr id="16" name="Picture 2" descr="C:\Documents and Settings\Owner\Local Settings\Temporary Internet Files\Content.IE5\QDW73LG2\MC900382581[1].jpg"/>
            <p:cNvPicPr>
              <a:picLocks noChangeAspect="1" noChangeArrowheads="1"/>
            </p:cNvPicPr>
            <p:nvPr/>
          </p:nvPicPr>
          <p:blipFill>
            <a:blip r:embed="rId2" cstate="print">
              <a:clrChange>
                <a:clrFrom>
                  <a:srgbClr val="FFFFFF"/>
                </a:clrFrom>
                <a:clrTo>
                  <a:srgbClr val="FFFFFF">
                    <a:alpha val="0"/>
                  </a:srgbClr>
                </a:clrTo>
              </a:clrChange>
            </a:blip>
            <a:srcRect t="15476" b="2381"/>
            <a:stretch>
              <a:fillRect/>
            </a:stretch>
          </p:blipFill>
          <p:spPr bwMode="auto">
            <a:xfrm>
              <a:off x="1905000" y="4267200"/>
              <a:ext cx="5638800" cy="2590800"/>
            </a:xfrm>
            <a:prstGeom prst="rect">
              <a:avLst/>
            </a:prstGeom>
            <a:noFill/>
          </p:spPr>
        </p:pic>
        <p:grpSp>
          <p:nvGrpSpPr>
            <p:cNvPr id="25" name="Group 24"/>
            <p:cNvGrpSpPr/>
            <p:nvPr/>
          </p:nvGrpSpPr>
          <p:grpSpPr>
            <a:xfrm>
              <a:off x="1752600" y="4933745"/>
              <a:ext cx="4191000" cy="1951997"/>
              <a:chOff x="304800" y="3506758"/>
              <a:chExt cx="5811253" cy="2665442"/>
            </a:xfrm>
          </p:grpSpPr>
          <p:pic>
            <p:nvPicPr>
              <p:cNvPr id="17" name="Picture 2" descr="C:\Documents and Settings\Owner\Local Settings\Temporary Internet Files\Content.IE5\TED277KP\MP900424365[1].jpg"/>
              <p:cNvPicPr>
                <a:picLocks noChangeAspect="1" noChangeArrowheads="1"/>
              </p:cNvPicPr>
              <p:nvPr/>
            </p:nvPicPr>
            <p:blipFill>
              <a:blip r:embed="rId3" cstate="print">
                <a:clrChange>
                  <a:clrFrom>
                    <a:srgbClr val="E4C3A0"/>
                  </a:clrFrom>
                  <a:clrTo>
                    <a:srgbClr val="E4C3A0">
                      <a:alpha val="0"/>
                    </a:srgbClr>
                  </a:clrTo>
                </a:clrChange>
              </a:blip>
              <a:srcRect l="40000" t="36667" r="40000" b="42222"/>
              <a:stretch>
                <a:fillRect/>
              </a:stretch>
            </p:blipFill>
            <p:spPr bwMode="auto">
              <a:xfrm>
                <a:off x="1828800" y="5410200"/>
                <a:ext cx="721895" cy="762000"/>
              </a:xfrm>
              <a:prstGeom prst="ellipse">
                <a:avLst/>
              </a:prstGeom>
              <a:noFill/>
              <a:ln>
                <a:noFill/>
              </a:ln>
              <a:effectLst>
                <a:outerShdw blurRad="149987" dist="250190" dir="8460000" algn="ctr">
                  <a:srgbClr val="000000">
                    <a:alpha val="28000"/>
                  </a:srgbClr>
                </a:outerShdw>
              </a:effectLst>
              <a:scene3d>
                <a:camera prst="isometricOffAxis2Top"/>
                <a:lightRig rig="contrasting" dir="t">
                  <a:rot lat="0" lon="0" rev="1500000"/>
                </a:lightRig>
              </a:scene3d>
              <a:sp3d prstMaterial="metal">
                <a:bevelT w="88900" h="88900"/>
              </a:sp3d>
            </p:spPr>
          </p:pic>
          <p:pic>
            <p:nvPicPr>
              <p:cNvPr id="18" name="Picture 2" descr="C:\Documents and Settings\Owner\Local Settings\Temporary Internet Files\Content.IE5\TED277KP\MP900424365[1].jpg"/>
              <p:cNvPicPr>
                <a:picLocks noChangeAspect="1" noChangeArrowheads="1"/>
              </p:cNvPicPr>
              <p:nvPr/>
            </p:nvPicPr>
            <p:blipFill>
              <a:blip r:embed="rId4" cstate="print">
                <a:clrChange>
                  <a:clrFrom>
                    <a:srgbClr val="E4C3A0"/>
                  </a:clrFrom>
                  <a:clrTo>
                    <a:srgbClr val="E4C3A0">
                      <a:alpha val="0"/>
                    </a:srgbClr>
                  </a:clrTo>
                </a:clrChange>
              </a:blip>
              <a:srcRect l="40000" t="36667" r="40000" b="42222"/>
              <a:stretch>
                <a:fillRect/>
              </a:stretch>
            </p:blipFill>
            <p:spPr bwMode="auto">
              <a:xfrm>
                <a:off x="2667000" y="5232042"/>
                <a:ext cx="794085" cy="838200"/>
              </a:xfrm>
              <a:prstGeom prst="ellipse">
                <a:avLst/>
              </a:prstGeom>
              <a:noFill/>
              <a:ln>
                <a:noFill/>
              </a:ln>
              <a:effectLst>
                <a:outerShdw blurRad="149987" dist="250190" dir="8460000" algn="ctr">
                  <a:srgbClr val="000000">
                    <a:alpha val="28000"/>
                  </a:srgbClr>
                </a:outerShdw>
              </a:effectLst>
              <a:scene3d>
                <a:camera prst="isometricOffAxis2Top"/>
                <a:lightRig rig="contrasting" dir="t">
                  <a:rot lat="0" lon="0" rev="1500000"/>
                </a:lightRig>
              </a:scene3d>
              <a:sp3d prstMaterial="metal">
                <a:bevelT w="88900" h="88900"/>
              </a:sp3d>
            </p:spPr>
          </p:pic>
          <p:pic>
            <p:nvPicPr>
              <p:cNvPr id="19" name="Picture 2" descr="C:\Documents and Settings\Owner\Local Settings\Temporary Internet Files\Content.IE5\TED277KP\MP900424365[1].jpg"/>
              <p:cNvPicPr>
                <a:picLocks noChangeAspect="1" noChangeArrowheads="1"/>
              </p:cNvPicPr>
              <p:nvPr/>
            </p:nvPicPr>
            <p:blipFill>
              <a:blip r:embed="rId5" cstate="print">
                <a:clrChange>
                  <a:clrFrom>
                    <a:srgbClr val="E4C3A0"/>
                  </a:clrFrom>
                  <a:clrTo>
                    <a:srgbClr val="E4C3A0">
                      <a:alpha val="0"/>
                    </a:srgbClr>
                  </a:clrTo>
                </a:clrChange>
              </a:blip>
              <a:srcRect l="40000" t="36667" r="40000" b="42222"/>
              <a:stretch>
                <a:fillRect/>
              </a:stretch>
            </p:blipFill>
            <p:spPr bwMode="auto">
              <a:xfrm>
                <a:off x="4406721" y="4711521"/>
                <a:ext cx="1010653" cy="1066800"/>
              </a:xfrm>
              <a:prstGeom prst="ellipse">
                <a:avLst/>
              </a:prstGeom>
              <a:noFill/>
              <a:ln>
                <a:noFill/>
              </a:ln>
              <a:effectLst>
                <a:outerShdw blurRad="149987" dist="250190" dir="8460000" algn="ctr">
                  <a:srgbClr val="000000">
                    <a:alpha val="28000"/>
                  </a:srgbClr>
                </a:outerShdw>
              </a:effectLst>
              <a:scene3d>
                <a:camera prst="isometricOffAxis2Top"/>
                <a:lightRig rig="contrasting" dir="t">
                  <a:rot lat="0" lon="0" rev="1500000"/>
                </a:lightRig>
              </a:scene3d>
              <a:sp3d prstMaterial="metal">
                <a:bevelT w="88900" h="88900"/>
              </a:sp3d>
            </p:spPr>
          </p:pic>
          <p:pic>
            <p:nvPicPr>
              <p:cNvPr id="20" name="Picture 2" descr="C:\Documents and Settings\Owner\Local Settings\Temporary Internet Files\Content.IE5\TED277KP\MP900424365[1].jpg"/>
              <p:cNvPicPr>
                <a:picLocks noChangeAspect="1" noChangeArrowheads="1"/>
              </p:cNvPicPr>
              <p:nvPr/>
            </p:nvPicPr>
            <p:blipFill>
              <a:blip r:embed="rId6" cstate="print">
                <a:clrChange>
                  <a:clrFrom>
                    <a:srgbClr val="E4C3A0"/>
                  </a:clrFrom>
                  <a:clrTo>
                    <a:srgbClr val="E4C3A0">
                      <a:alpha val="0"/>
                    </a:srgbClr>
                  </a:clrTo>
                </a:clrChange>
              </a:blip>
              <a:srcRect l="40000" t="36667" r="40000" b="42222"/>
              <a:stretch>
                <a:fillRect/>
              </a:stretch>
            </p:blipFill>
            <p:spPr bwMode="auto">
              <a:xfrm>
                <a:off x="1044414" y="5448519"/>
                <a:ext cx="649707" cy="685799"/>
              </a:xfrm>
              <a:prstGeom prst="ellipse">
                <a:avLst/>
              </a:prstGeom>
              <a:noFill/>
              <a:ln>
                <a:noFill/>
              </a:ln>
              <a:effectLst>
                <a:outerShdw blurRad="149987" dist="250190" dir="8460000" algn="ctr">
                  <a:srgbClr val="000000">
                    <a:alpha val="28000"/>
                  </a:srgbClr>
                </a:outerShdw>
              </a:effectLst>
              <a:scene3d>
                <a:camera prst="isometricOffAxis2Top"/>
                <a:lightRig rig="contrasting" dir="t">
                  <a:rot lat="0" lon="0" rev="1500000"/>
                </a:lightRig>
              </a:scene3d>
              <a:sp3d prstMaterial="metal">
                <a:bevelT w="88900" h="88900"/>
              </a:sp3d>
            </p:spPr>
          </p:pic>
          <p:pic>
            <p:nvPicPr>
              <p:cNvPr id="21" name="Picture 2" descr="C:\Documents and Settings\Owner\Local Settings\Temporary Internet Files\Content.IE5\TED277KP\MP900424365[1].jpg"/>
              <p:cNvPicPr>
                <a:picLocks noChangeAspect="1" noChangeArrowheads="1"/>
              </p:cNvPicPr>
              <p:nvPr/>
            </p:nvPicPr>
            <p:blipFill>
              <a:blip r:embed="rId5" cstate="print">
                <a:clrChange>
                  <a:clrFrom>
                    <a:srgbClr val="E4C3A0"/>
                  </a:clrFrom>
                  <a:clrTo>
                    <a:srgbClr val="E4C3A0">
                      <a:alpha val="0"/>
                    </a:srgbClr>
                  </a:clrTo>
                </a:clrChange>
              </a:blip>
              <a:srcRect l="40000" t="36667" r="40000" b="42222"/>
              <a:stretch>
                <a:fillRect/>
              </a:stretch>
            </p:blipFill>
            <p:spPr bwMode="auto">
              <a:xfrm>
                <a:off x="3505200" y="5029200"/>
                <a:ext cx="866274" cy="914400"/>
              </a:xfrm>
              <a:prstGeom prst="ellipse">
                <a:avLst/>
              </a:prstGeom>
              <a:noFill/>
              <a:ln>
                <a:noFill/>
              </a:ln>
              <a:effectLst>
                <a:outerShdw blurRad="149987" dist="250190" dir="8460000" algn="ctr">
                  <a:srgbClr val="000000">
                    <a:alpha val="28000"/>
                  </a:srgbClr>
                </a:outerShdw>
              </a:effectLst>
              <a:scene3d>
                <a:camera prst="isometricOffAxis2Top"/>
                <a:lightRig rig="contrasting" dir="t">
                  <a:rot lat="0" lon="0" rev="1500000"/>
                </a:lightRig>
              </a:scene3d>
              <a:sp3d prstMaterial="metal">
                <a:bevelT w="88900" h="88900"/>
              </a:sp3d>
            </p:spPr>
          </p:pic>
          <p:pic>
            <p:nvPicPr>
              <p:cNvPr id="22" name="Picture 2" descr="C:\Documents and Settings\Owner\Local Settings\Temporary Internet Files\Content.IE5\TED277KP\MP900424365[1].jpg"/>
              <p:cNvPicPr>
                <a:picLocks noChangeAspect="1" noChangeArrowheads="1"/>
              </p:cNvPicPr>
              <p:nvPr/>
            </p:nvPicPr>
            <p:blipFill>
              <a:blip r:embed="rId5" cstate="print">
                <a:clrChange>
                  <a:clrFrom>
                    <a:srgbClr val="E4C3A0"/>
                  </a:clrFrom>
                  <a:clrTo>
                    <a:srgbClr val="E4C3A0">
                      <a:alpha val="0"/>
                    </a:srgbClr>
                  </a:clrTo>
                </a:clrChange>
              </a:blip>
              <a:srcRect l="40000" t="36667" r="40000" b="42222"/>
              <a:stretch>
                <a:fillRect/>
              </a:stretch>
            </p:blipFill>
            <p:spPr bwMode="auto">
              <a:xfrm>
                <a:off x="5105400" y="4191000"/>
                <a:ext cx="1010653" cy="1066800"/>
              </a:xfrm>
              <a:prstGeom prst="ellipse">
                <a:avLst/>
              </a:prstGeom>
              <a:noFill/>
              <a:ln>
                <a:noFill/>
              </a:ln>
              <a:effectLst>
                <a:outerShdw blurRad="149987" dist="250190" dir="8460000" algn="ctr">
                  <a:srgbClr val="000000">
                    <a:alpha val="28000"/>
                  </a:srgbClr>
                </a:outerShdw>
              </a:effectLst>
              <a:scene3d>
                <a:camera prst="isometricOffAxis2Top"/>
                <a:lightRig rig="contrasting" dir="t">
                  <a:rot lat="0" lon="0" rev="1500000"/>
                </a:lightRig>
              </a:scene3d>
              <a:sp3d prstMaterial="metal">
                <a:bevelT w="88900" h="88900"/>
              </a:sp3d>
            </p:spPr>
          </p:pic>
          <p:pic>
            <p:nvPicPr>
              <p:cNvPr id="23" name="Picture 2" descr="C:\Documents and Settings\Owner\Local Settings\Temporary Internet Files\Content.IE5\TED277KP\MP900424365[1].jpg"/>
              <p:cNvPicPr>
                <a:picLocks noChangeAspect="1" noChangeArrowheads="1"/>
              </p:cNvPicPr>
              <p:nvPr/>
            </p:nvPicPr>
            <p:blipFill>
              <a:blip r:embed="rId5" cstate="print">
                <a:clrChange>
                  <a:clrFrom>
                    <a:srgbClr val="E4C3A0"/>
                  </a:clrFrom>
                  <a:clrTo>
                    <a:srgbClr val="E4C3A0">
                      <a:alpha val="0"/>
                    </a:srgbClr>
                  </a:clrTo>
                </a:clrChange>
              </a:blip>
              <a:srcRect l="40000" t="36667" r="40000" b="42222"/>
              <a:stretch>
                <a:fillRect/>
              </a:stretch>
            </p:blipFill>
            <p:spPr bwMode="auto">
              <a:xfrm>
                <a:off x="5172194" y="3506758"/>
                <a:ext cx="838200" cy="1066800"/>
              </a:xfrm>
              <a:prstGeom prst="ellipse">
                <a:avLst/>
              </a:prstGeom>
              <a:noFill/>
              <a:ln>
                <a:noFill/>
              </a:ln>
              <a:effectLst>
                <a:outerShdw blurRad="149987" dist="250190" dir="8460000" algn="ctr">
                  <a:srgbClr val="000000">
                    <a:alpha val="28000"/>
                  </a:srgbClr>
                </a:outerShdw>
              </a:effectLst>
              <a:scene3d>
                <a:camera prst="isometricOffAxis2Top"/>
                <a:lightRig rig="contrasting" dir="t">
                  <a:rot lat="0" lon="0" rev="1500000"/>
                </a:lightRig>
              </a:scene3d>
              <a:sp3d prstMaterial="metal">
                <a:bevelT w="88900" h="88900"/>
              </a:sp3d>
            </p:spPr>
          </p:pic>
          <p:pic>
            <p:nvPicPr>
              <p:cNvPr id="24" name="Picture 2" descr="C:\Documents and Settings\Owner\Local Settings\Temporary Internet Files\Content.IE5\TED277KP\MP900424365[1].jpg"/>
              <p:cNvPicPr>
                <a:picLocks noChangeAspect="1" noChangeArrowheads="1"/>
              </p:cNvPicPr>
              <p:nvPr/>
            </p:nvPicPr>
            <p:blipFill>
              <a:blip r:embed="rId7" cstate="print">
                <a:clrChange>
                  <a:clrFrom>
                    <a:srgbClr val="E4C3A0"/>
                  </a:clrFrom>
                  <a:clrTo>
                    <a:srgbClr val="E4C3A0">
                      <a:alpha val="0"/>
                    </a:srgbClr>
                  </a:clrTo>
                </a:clrChange>
              </a:blip>
              <a:srcRect l="40000" t="36667" r="40000" b="42222"/>
              <a:stretch>
                <a:fillRect/>
              </a:stretch>
            </p:blipFill>
            <p:spPr bwMode="auto">
              <a:xfrm>
                <a:off x="304800" y="5490852"/>
                <a:ext cx="609601" cy="643466"/>
              </a:xfrm>
              <a:prstGeom prst="ellipse">
                <a:avLst/>
              </a:prstGeom>
              <a:noFill/>
              <a:ln>
                <a:noFill/>
              </a:ln>
              <a:effectLst>
                <a:outerShdw blurRad="149987" dist="250190" dir="8460000" algn="ctr">
                  <a:srgbClr val="000000">
                    <a:alpha val="28000"/>
                  </a:srgbClr>
                </a:outerShdw>
              </a:effectLst>
              <a:scene3d>
                <a:camera prst="isometricOffAxis2Top"/>
                <a:lightRig rig="contrasting" dir="t">
                  <a:rot lat="0" lon="0" rev="1500000"/>
                </a:lightRig>
              </a:scene3d>
              <a:sp3d prstMaterial="metal">
                <a:bevelT w="88900" h="88900"/>
              </a:sp3d>
            </p:spPr>
          </p:pic>
        </p:grpSp>
      </p:grpSp>
      <p:graphicFrame>
        <p:nvGraphicFramePr>
          <p:cNvPr id="3" name="Table 2"/>
          <p:cNvGraphicFramePr>
            <a:graphicFrameLocks noGrp="1"/>
          </p:cNvGraphicFramePr>
          <p:nvPr/>
        </p:nvGraphicFramePr>
        <p:xfrm>
          <a:off x="7875432" y="2961513"/>
          <a:ext cx="1154805" cy="1774929"/>
        </p:xfrm>
        <a:graphic>
          <a:graphicData uri="http://schemas.openxmlformats.org/drawingml/2006/table">
            <a:tbl>
              <a:tblPr/>
              <a:tblGrid>
                <a:gridCol w="1154805"/>
              </a:tblGrid>
              <a:tr h="320271">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Path to DOK - 2</a:t>
                      </a: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2D69B"/>
                    </a:solidFill>
                  </a:tcPr>
                </a:tc>
              </a:tr>
              <a:tr h="76200">
                <a:tc>
                  <a:txBody>
                    <a:bodyPr/>
                    <a:lstStyle/>
                    <a:p>
                      <a:pPr marL="0" marR="0" algn="ctr">
                        <a:lnSpc>
                          <a:spcPct val="115000"/>
                        </a:lnSpc>
                        <a:spcBef>
                          <a:spcPts val="0"/>
                        </a:spcBef>
                        <a:spcAft>
                          <a:spcPts val="0"/>
                        </a:spcAft>
                      </a:pPr>
                      <a:r>
                        <a:rPr lang="en-US" sz="1000" b="1" dirty="0">
                          <a:latin typeface="Calibri"/>
                          <a:ea typeface="Times New Roman"/>
                          <a:cs typeface="Times New Roman"/>
                        </a:rPr>
                        <a:t>End Goal</a:t>
                      </a: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116843">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Standard</a:t>
                      </a: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1081809">
                <a:tc>
                  <a:txBody>
                    <a:bodyPr/>
                    <a:lstStyle/>
                    <a:p>
                      <a:pPr marL="0" marR="0" algn="l">
                        <a:lnSpc>
                          <a:spcPct val="115000"/>
                        </a:lnSpc>
                        <a:spcBef>
                          <a:spcPts val="0"/>
                        </a:spcBef>
                        <a:spcAft>
                          <a:spcPts val="0"/>
                        </a:spcAft>
                      </a:pPr>
                      <a:r>
                        <a:rPr lang="en-US" sz="900" b="1" u="sng" dirty="0">
                          <a:latin typeface="Calibri"/>
                          <a:ea typeface="Calibri"/>
                          <a:cs typeface="Calibri"/>
                        </a:rPr>
                        <a:t>RI.4.1</a:t>
                      </a:r>
                      <a:r>
                        <a:rPr lang="en-US" sz="900" dirty="0">
                          <a:latin typeface="Calibri"/>
                          <a:ea typeface="Calibri"/>
                          <a:cs typeface="Calibri"/>
                        </a:rPr>
                        <a:t> </a:t>
                      </a:r>
                      <a:r>
                        <a:rPr lang="en-US" sz="900" dirty="0">
                          <a:latin typeface="Calibri"/>
                          <a:ea typeface="Calibri"/>
                          <a:cs typeface="Times New Roman"/>
                        </a:rPr>
                        <a:t>Refer</a:t>
                      </a:r>
                      <a:r>
                        <a:rPr lang="en-US" sz="900" dirty="0">
                          <a:latin typeface="Calibri"/>
                          <a:ea typeface="Calibri"/>
                          <a:cs typeface="Calibri"/>
                        </a:rPr>
                        <a:t> to details and examples in a text when explaining what the text says explicitly and when drawing inferences from the text.</a:t>
                      </a:r>
                      <a:endParaRPr lang="en-US" sz="900" dirty="0">
                        <a:latin typeface="Calibri"/>
                        <a:ea typeface="Calibri"/>
                        <a:cs typeface="Times New Roman"/>
                      </a:endParaRPr>
                    </a:p>
                  </a:txBody>
                  <a:tcPr marL="29009" marR="290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bl>
          </a:graphicData>
        </a:graphic>
      </p:graphicFrame>
      <p:graphicFrame>
        <p:nvGraphicFramePr>
          <p:cNvPr id="6" name="Table 5"/>
          <p:cNvGraphicFramePr>
            <a:graphicFrameLocks noGrp="1"/>
          </p:cNvGraphicFramePr>
          <p:nvPr/>
        </p:nvGraphicFramePr>
        <p:xfrm>
          <a:off x="76200" y="2961513"/>
          <a:ext cx="1143000" cy="1752600"/>
        </p:xfrm>
        <a:graphic>
          <a:graphicData uri="http://schemas.openxmlformats.org/drawingml/2006/table">
            <a:tbl>
              <a:tblPr/>
              <a:tblGrid>
                <a:gridCol w="1143000"/>
              </a:tblGrid>
              <a:tr h="320271">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Path to DOK - 1</a:t>
                      </a:r>
                      <a:endParaRPr lang="en-US" sz="1000" dirty="0">
                        <a:latin typeface="Calibri"/>
                        <a:ea typeface="Calibri"/>
                        <a:cs typeface="Times New Roman"/>
                      </a:endParaRPr>
                    </a:p>
                  </a:txBody>
                  <a:tcPr marL="29009" marR="29009" marT="0" marB="0" anchor="ctr">
                    <a:lnL w="28575"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DB3E2"/>
                    </a:solidFill>
                  </a:tcPr>
                </a:tc>
              </a:tr>
              <a:tr h="76200">
                <a:tc>
                  <a:txBody>
                    <a:bodyPr/>
                    <a:lstStyle/>
                    <a:p>
                      <a:pPr marL="0" marR="0" algn="ctr">
                        <a:lnSpc>
                          <a:spcPct val="115000"/>
                        </a:lnSpc>
                        <a:spcBef>
                          <a:spcPts val="0"/>
                        </a:spcBef>
                        <a:spcAft>
                          <a:spcPts val="0"/>
                        </a:spcAft>
                      </a:pPr>
                      <a:endParaRPr lang="en-US" sz="1000" dirty="0">
                        <a:latin typeface="Calibri"/>
                        <a:ea typeface="Calibri"/>
                        <a:cs typeface="Times New Roman"/>
                      </a:endParaRPr>
                    </a:p>
                  </a:txBody>
                  <a:tcPr marL="29009" marR="29009" marT="0" marB="0" anchor="ctr">
                    <a:lnL w="28575" cap="flat" cmpd="sng" algn="ctr">
                      <a:solidFill>
                        <a:srgbClr val="000000"/>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116843">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DOK 1 - Ka</a:t>
                      </a:r>
                      <a:endParaRPr lang="en-US" sz="1000" dirty="0">
                        <a:latin typeface="Calibri"/>
                        <a:ea typeface="Calibri"/>
                        <a:cs typeface="Times New Roman"/>
                      </a:endParaRPr>
                    </a:p>
                  </a:txBody>
                  <a:tcPr marL="29009" marR="29009" marT="0" marB="0" anchor="ctr">
                    <a:lnL w="28575"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1081809">
                <a:tc>
                  <a:txBody>
                    <a:bodyPr/>
                    <a:lstStyle/>
                    <a:p>
                      <a:pPr marL="0" marR="0" algn="l">
                        <a:lnSpc>
                          <a:spcPct val="115000"/>
                        </a:lnSpc>
                        <a:spcBef>
                          <a:spcPts val="0"/>
                        </a:spcBef>
                        <a:spcAft>
                          <a:spcPts val="0"/>
                        </a:spcAft>
                      </a:pPr>
                      <a:r>
                        <a:rPr lang="en-US" sz="1000" dirty="0">
                          <a:solidFill>
                            <a:srgbClr val="000000"/>
                          </a:solidFill>
                          <a:latin typeface="Calibri"/>
                          <a:ea typeface="Times New Roman"/>
                          <a:cs typeface="Times New Roman"/>
                        </a:rPr>
                        <a:t>Answer questions about details or examples in an informational text previously read in class.</a:t>
                      </a:r>
                      <a:endParaRPr lang="en-US" sz="1000" dirty="0">
                        <a:latin typeface="Calibri"/>
                        <a:ea typeface="Calibri"/>
                        <a:cs typeface="Times New Roman"/>
                      </a:endParaRPr>
                    </a:p>
                  </a:txBody>
                  <a:tcPr marL="29009" marR="29009" marT="0" marB="0">
                    <a:lnL w="28575"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7" name="Table 6"/>
          <p:cNvGraphicFramePr>
            <a:graphicFrameLocks noGrp="1"/>
          </p:cNvGraphicFramePr>
          <p:nvPr/>
        </p:nvGraphicFramePr>
        <p:xfrm>
          <a:off x="1219200" y="2961512"/>
          <a:ext cx="1524000" cy="1752602"/>
        </p:xfrm>
        <a:graphic>
          <a:graphicData uri="http://schemas.openxmlformats.org/drawingml/2006/table">
            <a:tbl>
              <a:tblPr/>
              <a:tblGrid>
                <a:gridCol w="1524000"/>
              </a:tblGrid>
              <a:tr h="304801">
                <a:tc>
                  <a:txBody>
                    <a:bodyPr/>
                    <a:lstStyle/>
                    <a:p>
                      <a:pPr marL="0" marR="0" algn="ctr">
                        <a:lnSpc>
                          <a:spcPct val="115000"/>
                        </a:lnSpc>
                        <a:spcBef>
                          <a:spcPts val="0"/>
                        </a:spcBef>
                        <a:spcAft>
                          <a:spcPts val="0"/>
                        </a:spcAft>
                      </a:pPr>
                      <a:r>
                        <a:rPr lang="en-US" sz="1000" b="1" dirty="0">
                          <a:solidFill>
                            <a:srgbClr val="002060"/>
                          </a:solidFill>
                          <a:latin typeface="Calibri"/>
                          <a:ea typeface="Times New Roman"/>
                          <a:cs typeface="Times New Roman"/>
                        </a:rPr>
                        <a:t>Path to DOK - 1</a:t>
                      </a:r>
                      <a:endParaRPr lang="en-US" sz="1000" dirty="0">
                        <a:solidFill>
                          <a:srgbClr val="002060"/>
                        </a:solidFill>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DB3E2"/>
                    </a:solidFill>
                  </a:tcPr>
                </a:tc>
              </a:tr>
              <a:tr h="213684">
                <a:tc>
                  <a:txBody>
                    <a:bodyPr/>
                    <a:lstStyle/>
                    <a:p>
                      <a:pPr marL="0" marR="0" algn="ctr">
                        <a:lnSpc>
                          <a:spcPct val="115000"/>
                        </a:lnSpc>
                        <a:spcBef>
                          <a:spcPts val="0"/>
                        </a:spcBef>
                        <a:spcAft>
                          <a:spcPts val="0"/>
                        </a:spcAft>
                      </a:pPr>
                      <a:endParaRPr lang="en-US" sz="1000" dirty="0">
                        <a:solidFill>
                          <a:srgbClr val="002060"/>
                        </a:solidFill>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201141">
                <a:tc>
                  <a:txBody>
                    <a:bodyPr/>
                    <a:lstStyle/>
                    <a:p>
                      <a:pPr marL="0" marR="0" algn="ctr">
                        <a:lnSpc>
                          <a:spcPct val="115000"/>
                        </a:lnSpc>
                        <a:spcBef>
                          <a:spcPts val="0"/>
                        </a:spcBef>
                        <a:spcAft>
                          <a:spcPts val="0"/>
                        </a:spcAft>
                      </a:pPr>
                      <a:r>
                        <a:rPr lang="en-US" sz="1000" b="1" dirty="0">
                          <a:solidFill>
                            <a:srgbClr val="002060"/>
                          </a:solidFill>
                          <a:latin typeface="Calibri"/>
                          <a:ea typeface="Times New Roman"/>
                          <a:cs typeface="Times New Roman"/>
                        </a:rPr>
                        <a:t>DOK 1 - Kc</a:t>
                      </a:r>
                      <a:endParaRPr lang="en-US" sz="1000" dirty="0">
                        <a:solidFill>
                          <a:srgbClr val="002060"/>
                        </a:solidFill>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1032976">
                <a:tc>
                  <a:txBody>
                    <a:bodyPr/>
                    <a:lstStyle/>
                    <a:p>
                      <a:pPr marL="0" marR="0" algn="l">
                        <a:lnSpc>
                          <a:spcPct val="115000"/>
                        </a:lnSpc>
                        <a:spcBef>
                          <a:spcPts val="0"/>
                        </a:spcBef>
                        <a:spcAft>
                          <a:spcPts val="0"/>
                        </a:spcAft>
                      </a:pPr>
                      <a:r>
                        <a:rPr lang="en-US" sz="1000" dirty="0">
                          <a:solidFill>
                            <a:srgbClr val="002060"/>
                          </a:solidFill>
                          <a:latin typeface="Calibri"/>
                          <a:ea typeface="Times New Roman"/>
                          <a:cs typeface="Times New Roman"/>
                        </a:rPr>
                        <a:t>Understand the meaning of the words/terms standard academic language: details, examples, refer, explicit, draw </a:t>
                      </a:r>
                      <a:r>
                        <a:rPr lang="en-US" sz="1000" dirty="0" smtClean="0">
                          <a:solidFill>
                            <a:srgbClr val="002060"/>
                          </a:solidFill>
                          <a:latin typeface="Calibri"/>
                          <a:ea typeface="Times New Roman"/>
                          <a:cs typeface="Times New Roman"/>
                        </a:rPr>
                        <a:t>inferences</a:t>
                      </a:r>
                    </a:p>
                  </a:txBody>
                  <a:tcPr marL="29009" marR="290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9" name="Table 8"/>
          <p:cNvGraphicFramePr>
            <a:graphicFrameLocks noGrp="1"/>
          </p:cNvGraphicFramePr>
          <p:nvPr/>
        </p:nvGraphicFramePr>
        <p:xfrm>
          <a:off x="3886200" y="2961512"/>
          <a:ext cx="1828800" cy="1752601"/>
        </p:xfrm>
        <a:graphic>
          <a:graphicData uri="http://schemas.openxmlformats.org/drawingml/2006/table">
            <a:tbl>
              <a:tblPr/>
              <a:tblGrid>
                <a:gridCol w="1828800"/>
              </a:tblGrid>
              <a:tr h="167871">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Path to DOK - 2</a:t>
                      </a: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2D69B"/>
                    </a:solidFill>
                  </a:tcPr>
                </a:tc>
              </a:tr>
              <a:tr h="289330">
                <a:tc>
                  <a:txBody>
                    <a:bodyPr/>
                    <a:lstStyle/>
                    <a:p>
                      <a:pPr marL="0" marR="0" algn="ctr">
                        <a:lnSpc>
                          <a:spcPct val="115000"/>
                        </a:lnSpc>
                        <a:spcBef>
                          <a:spcPts val="0"/>
                        </a:spcBef>
                        <a:spcAft>
                          <a:spcPts val="0"/>
                        </a:spcAft>
                      </a:pPr>
                      <a:endParaRPr lang="en-US" sz="8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152400">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DOK 2 - Ch</a:t>
                      </a: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1112751">
                <a:tc>
                  <a:txBody>
                    <a:bodyPr/>
                    <a:lstStyle/>
                    <a:p>
                      <a:pPr marL="0" marR="0" algn="l">
                        <a:lnSpc>
                          <a:spcPct val="115000"/>
                        </a:lnSpc>
                        <a:spcBef>
                          <a:spcPts val="0"/>
                        </a:spcBef>
                        <a:spcAft>
                          <a:spcPts val="0"/>
                        </a:spcAft>
                      </a:pPr>
                      <a:r>
                        <a:rPr lang="en-US" sz="1000" u="sng" dirty="0">
                          <a:solidFill>
                            <a:srgbClr val="000000"/>
                          </a:solidFill>
                          <a:latin typeface="Calibri"/>
                          <a:ea typeface="Times New Roman"/>
                          <a:cs typeface="Times New Roman"/>
                        </a:rPr>
                        <a:t>Conceptual Development</a:t>
                      </a:r>
                      <a:endParaRPr lang="en-US" sz="1000" dirty="0">
                        <a:latin typeface="Calibri"/>
                        <a:ea typeface="Calibri"/>
                        <a:cs typeface="Times New Roman"/>
                      </a:endParaRPr>
                    </a:p>
                    <a:p>
                      <a:pPr marL="0" marR="0" algn="l">
                        <a:lnSpc>
                          <a:spcPct val="115000"/>
                        </a:lnSpc>
                        <a:spcBef>
                          <a:spcPts val="0"/>
                        </a:spcBef>
                        <a:spcAft>
                          <a:spcPts val="0"/>
                        </a:spcAft>
                      </a:pPr>
                      <a:r>
                        <a:rPr lang="en-US" sz="1000" dirty="0">
                          <a:solidFill>
                            <a:srgbClr val="000000"/>
                          </a:solidFill>
                          <a:latin typeface="Calibri"/>
                          <a:ea typeface="Times New Roman"/>
                          <a:cs typeface="Times New Roman"/>
                        </a:rPr>
                        <a:t>Asks or answers questions about details in a text demonstrating an understanding that details and examples can provide information explicitly found in the text.</a:t>
                      </a:r>
                      <a:endParaRPr lang="en-US" sz="1000" dirty="0">
                        <a:latin typeface="Calibri"/>
                        <a:ea typeface="Calibri"/>
                        <a:cs typeface="Times New Roman"/>
                      </a:endParaRPr>
                    </a:p>
                  </a:txBody>
                  <a:tcPr marL="29009" marR="290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3" name="Table 12"/>
          <p:cNvGraphicFramePr>
            <a:graphicFrameLocks noGrp="1"/>
          </p:cNvGraphicFramePr>
          <p:nvPr/>
        </p:nvGraphicFramePr>
        <p:xfrm>
          <a:off x="2743200" y="2971800"/>
          <a:ext cx="1145137" cy="1752600"/>
        </p:xfrm>
        <a:graphic>
          <a:graphicData uri="http://schemas.openxmlformats.org/drawingml/2006/table">
            <a:tbl>
              <a:tblPr/>
              <a:tblGrid>
                <a:gridCol w="1145137"/>
              </a:tblGrid>
              <a:tr h="320271">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Path to DOK - 1</a:t>
                      </a: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DB3E2"/>
                    </a:solidFill>
                  </a:tcPr>
                </a:tc>
              </a:tr>
              <a:tr h="76200">
                <a:tc>
                  <a:txBody>
                    <a:bodyPr/>
                    <a:lstStyle/>
                    <a:p>
                      <a:pPr marL="0" marR="0" algn="ctr">
                        <a:lnSpc>
                          <a:spcPct val="115000"/>
                        </a:lnSpc>
                        <a:spcBef>
                          <a:spcPts val="0"/>
                        </a:spcBef>
                        <a:spcAft>
                          <a:spcPts val="0"/>
                        </a:spcAft>
                      </a:pP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116843">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DOK 1 - Cf</a:t>
                      </a: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1081809">
                <a:tc>
                  <a:txBody>
                    <a:bodyPr/>
                    <a:lstStyle/>
                    <a:p>
                      <a:pPr marL="0" marR="0" algn="l">
                        <a:lnSpc>
                          <a:spcPct val="115000"/>
                        </a:lnSpc>
                        <a:spcBef>
                          <a:spcPts val="0"/>
                        </a:spcBef>
                        <a:spcAft>
                          <a:spcPts val="0"/>
                        </a:spcAft>
                      </a:pPr>
                      <a:r>
                        <a:rPr lang="en-US" sz="1000" b="1" dirty="0">
                          <a:solidFill>
                            <a:srgbClr val="000000"/>
                          </a:solidFill>
                          <a:latin typeface="Calibri"/>
                          <a:ea typeface="Times New Roman"/>
                          <a:cs typeface="Times New Roman"/>
                        </a:rPr>
                        <a:t>Answers who, what, when, where and how questions about details or examples found explicitly in the text.</a:t>
                      </a:r>
                      <a:endParaRPr lang="en-US" sz="1000" dirty="0">
                        <a:latin typeface="Calibri"/>
                        <a:ea typeface="Calibri"/>
                        <a:cs typeface="Times New Roman"/>
                      </a:endParaRPr>
                    </a:p>
                  </a:txBody>
                  <a:tcPr marL="29009" marR="290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bl>
          </a:graphicData>
        </a:graphic>
      </p:graphicFrame>
      <p:graphicFrame>
        <p:nvGraphicFramePr>
          <p:cNvPr id="14" name="Table 13"/>
          <p:cNvGraphicFramePr>
            <a:graphicFrameLocks noGrp="1"/>
          </p:cNvGraphicFramePr>
          <p:nvPr/>
        </p:nvGraphicFramePr>
        <p:xfrm>
          <a:off x="5715000" y="2971800"/>
          <a:ext cx="1066800" cy="1762887"/>
        </p:xfrm>
        <a:graphic>
          <a:graphicData uri="http://schemas.openxmlformats.org/drawingml/2006/table">
            <a:tbl>
              <a:tblPr/>
              <a:tblGrid>
                <a:gridCol w="1066800"/>
              </a:tblGrid>
              <a:tr h="152400">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Path to DOK - 2</a:t>
                      </a: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2D69B"/>
                    </a:solidFill>
                  </a:tcPr>
                </a:tc>
              </a:tr>
              <a:tr h="292227">
                <a:tc>
                  <a:txBody>
                    <a:bodyPr/>
                    <a:lstStyle/>
                    <a:p>
                      <a:pPr marL="0" marR="0" algn="ctr">
                        <a:lnSpc>
                          <a:spcPct val="115000"/>
                        </a:lnSpc>
                        <a:spcBef>
                          <a:spcPts val="0"/>
                        </a:spcBef>
                        <a:spcAft>
                          <a:spcPts val="0"/>
                        </a:spcAft>
                      </a:pP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116843">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DOK 2 - Cj</a:t>
                      </a: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1">
                        <a:lumMod val="40000"/>
                        <a:lumOff val="60000"/>
                      </a:schemeClr>
                    </a:solidFill>
                  </a:tcPr>
                </a:tc>
              </a:tr>
              <a:tr h="1120140">
                <a:tc>
                  <a:txBody>
                    <a:bodyPr/>
                    <a:lstStyle/>
                    <a:p>
                      <a:pPr marL="0" marR="0" algn="l">
                        <a:lnSpc>
                          <a:spcPct val="115000"/>
                        </a:lnSpc>
                        <a:spcBef>
                          <a:spcPts val="0"/>
                        </a:spcBef>
                        <a:spcAft>
                          <a:spcPts val="0"/>
                        </a:spcAft>
                      </a:pPr>
                      <a:r>
                        <a:rPr lang="en-US" sz="1000" b="1" dirty="0">
                          <a:solidFill>
                            <a:srgbClr val="000000"/>
                          </a:solidFill>
                          <a:latin typeface="Calibri"/>
                          <a:ea typeface="Times New Roman"/>
                          <a:cs typeface="Times New Roman"/>
                        </a:rPr>
                        <a:t>Draws basic inferences (not too implicit) using details and examples from the text.</a:t>
                      </a:r>
                      <a:endParaRPr lang="en-US" sz="1000" dirty="0">
                        <a:latin typeface="Calibri"/>
                        <a:ea typeface="Calibri"/>
                        <a:cs typeface="Times New Roman"/>
                      </a:endParaRPr>
                    </a:p>
                  </a:txBody>
                  <a:tcPr marL="29009" marR="290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bl>
          </a:graphicData>
        </a:graphic>
      </p:graphicFrame>
      <p:graphicFrame>
        <p:nvGraphicFramePr>
          <p:cNvPr id="15" name="Table 14"/>
          <p:cNvGraphicFramePr>
            <a:graphicFrameLocks noGrp="1"/>
          </p:cNvGraphicFramePr>
          <p:nvPr/>
        </p:nvGraphicFramePr>
        <p:xfrm>
          <a:off x="6793605" y="2971800"/>
          <a:ext cx="1066800" cy="1762887"/>
        </p:xfrm>
        <a:graphic>
          <a:graphicData uri="http://schemas.openxmlformats.org/drawingml/2006/table">
            <a:tbl>
              <a:tblPr/>
              <a:tblGrid>
                <a:gridCol w="1066800"/>
              </a:tblGrid>
              <a:tr h="152400">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Path to DOK - 2</a:t>
                      </a: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2D69B"/>
                    </a:solidFill>
                  </a:tcPr>
                </a:tc>
              </a:tr>
              <a:tr h="292227">
                <a:tc>
                  <a:txBody>
                    <a:bodyPr/>
                    <a:lstStyle/>
                    <a:p>
                      <a:pPr marL="0" marR="0" algn="ctr">
                        <a:lnSpc>
                          <a:spcPct val="115000"/>
                        </a:lnSpc>
                        <a:spcBef>
                          <a:spcPts val="0"/>
                        </a:spcBef>
                        <a:spcAft>
                          <a:spcPts val="0"/>
                        </a:spcAft>
                      </a:pP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152400">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DOK 2 - Cl</a:t>
                      </a: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1120140">
                <a:tc>
                  <a:txBody>
                    <a:bodyPr/>
                    <a:lstStyle/>
                    <a:p>
                      <a:pPr marL="0" marR="0" algn="l">
                        <a:lnSpc>
                          <a:spcPct val="115000"/>
                        </a:lnSpc>
                        <a:spcBef>
                          <a:spcPts val="0"/>
                        </a:spcBef>
                        <a:spcAft>
                          <a:spcPts val="0"/>
                        </a:spcAft>
                      </a:pPr>
                      <a:r>
                        <a:rPr lang="en-US" sz="1000" b="1" dirty="0">
                          <a:latin typeface="Calibri"/>
                          <a:ea typeface="Calibri"/>
                          <a:cs typeface="Helvetica"/>
                        </a:rPr>
                        <a:t>Locates information that is explicitly found in the text or for drawing inferences.</a:t>
                      </a:r>
                      <a:endParaRPr lang="en-US" sz="1000" dirty="0">
                        <a:latin typeface="Calibri"/>
                        <a:ea typeface="Calibri"/>
                        <a:cs typeface="Times New Roman"/>
                      </a:endParaRPr>
                    </a:p>
                  </a:txBody>
                  <a:tcPr marL="29009" marR="290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edge">
                                      <p:cBhvr>
                                        <p:cTn id="11" dur="3000"/>
                                        <p:tgtEl>
                                          <p:spTgt spid="13"/>
                                        </p:tgtEl>
                                      </p:cBhvr>
                                    </p:animEffect>
                                  </p:childTnLst>
                                </p:cTn>
                              </p:par>
                            </p:childTnLst>
                          </p:cTn>
                        </p:par>
                        <p:par>
                          <p:cTn id="12" fill="hold">
                            <p:stCondLst>
                              <p:cond delay="3500"/>
                            </p:stCondLst>
                            <p:childTnLst>
                              <p:par>
                                <p:cTn id="13" presetID="2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edge">
                                      <p:cBhvr>
                                        <p:cTn id="15" dur="2000"/>
                                        <p:tgtEl>
                                          <p:spTgt spid="14"/>
                                        </p:tgtEl>
                                      </p:cBhvr>
                                    </p:animEffect>
                                  </p:childTnLst>
                                </p:cTn>
                              </p:par>
                            </p:childTnLst>
                          </p:cTn>
                        </p:par>
                        <p:par>
                          <p:cTn id="16" fill="hold">
                            <p:stCondLst>
                              <p:cond delay="5500"/>
                            </p:stCondLst>
                            <p:childTnLst>
                              <p:par>
                                <p:cTn id="17" presetID="2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edge">
                                      <p:cBhvr>
                                        <p:cTn id="1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nvGraphicFramePr>
        <p:xfrm>
          <a:off x="5334000" y="3628359"/>
          <a:ext cx="1145137" cy="1828800"/>
        </p:xfrm>
        <a:graphic>
          <a:graphicData uri="http://schemas.openxmlformats.org/drawingml/2006/table">
            <a:tbl>
              <a:tblPr/>
              <a:tblGrid>
                <a:gridCol w="1145137"/>
              </a:tblGrid>
              <a:tr h="320271">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Path to DOK - 1</a:t>
                      </a: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DB3E2"/>
                    </a:solidFill>
                  </a:tcPr>
                </a:tc>
              </a:tr>
              <a:tr h="76200">
                <a:tc>
                  <a:txBody>
                    <a:bodyPr/>
                    <a:lstStyle/>
                    <a:p>
                      <a:pPr marL="0" marR="0" algn="ctr">
                        <a:lnSpc>
                          <a:spcPct val="115000"/>
                        </a:lnSpc>
                        <a:spcBef>
                          <a:spcPts val="0"/>
                        </a:spcBef>
                        <a:spcAft>
                          <a:spcPts val="0"/>
                        </a:spcAft>
                      </a:pP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116843">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DOK 1 - Cf</a:t>
                      </a: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1158009">
                <a:tc>
                  <a:txBody>
                    <a:bodyPr/>
                    <a:lstStyle/>
                    <a:p>
                      <a:pPr marL="0" marR="0" algn="l">
                        <a:lnSpc>
                          <a:spcPct val="115000"/>
                        </a:lnSpc>
                        <a:spcBef>
                          <a:spcPts val="0"/>
                        </a:spcBef>
                        <a:spcAft>
                          <a:spcPts val="0"/>
                        </a:spcAft>
                      </a:pPr>
                      <a:r>
                        <a:rPr lang="en-US" sz="1000" b="1" dirty="0">
                          <a:solidFill>
                            <a:srgbClr val="000000"/>
                          </a:solidFill>
                          <a:latin typeface="Calibri"/>
                          <a:ea typeface="Times New Roman"/>
                          <a:cs typeface="Times New Roman"/>
                        </a:rPr>
                        <a:t>Answers who, what, when, where and how questions about details or examples found explicitly in the text.</a:t>
                      </a:r>
                      <a:endParaRPr lang="en-US" sz="1000" dirty="0">
                        <a:latin typeface="Calibri"/>
                        <a:ea typeface="Calibri"/>
                        <a:cs typeface="Times New Roman"/>
                      </a:endParaRPr>
                    </a:p>
                  </a:txBody>
                  <a:tcPr marL="29009" marR="290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bl>
          </a:graphicData>
        </a:graphic>
      </p:graphicFrame>
      <p:graphicFrame>
        <p:nvGraphicFramePr>
          <p:cNvPr id="16" name="Table 15"/>
          <p:cNvGraphicFramePr>
            <a:graphicFrameLocks noGrp="1"/>
          </p:cNvGraphicFramePr>
          <p:nvPr/>
        </p:nvGraphicFramePr>
        <p:xfrm>
          <a:off x="6400800" y="3628359"/>
          <a:ext cx="1066800" cy="1828800"/>
        </p:xfrm>
        <a:graphic>
          <a:graphicData uri="http://schemas.openxmlformats.org/drawingml/2006/table">
            <a:tbl>
              <a:tblPr/>
              <a:tblGrid>
                <a:gridCol w="1066800"/>
              </a:tblGrid>
              <a:tr h="304800">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Path to DOK - 2</a:t>
                      </a: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2D69B"/>
                    </a:solidFill>
                  </a:tcPr>
                </a:tc>
              </a:tr>
              <a:tr h="228600">
                <a:tc>
                  <a:txBody>
                    <a:bodyPr/>
                    <a:lstStyle/>
                    <a:p>
                      <a:pPr marL="0" marR="0" algn="ctr">
                        <a:lnSpc>
                          <a:spcPct val="115000"/>
                        </a:lnSpc>
                        <a:spcBef>
                          <a:spcPts val="0"/>
                        </a:spcBef>
                        <a:spcAft>
                          <a:spcPts val="0"/>
                        </a:spcAft>
                      </a:pP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116843">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DOK 2 - Cj</a:t>
                      </a: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1">
                        <a:lumMod val="40000"/>
                        <a:lumOff val="60000"/>
                      </a:schemeClr>
                    </a:solidFill>
                  </a:tcPr>
                </a:tc>
              </a:tr>
              <a:tr h="1120140">
                <a:tc>
                  <a:txBody>
                    <a:bodyPr/>
                    <a:lstStyle/>
                    <a:p>
                      <a:pPr marL="0" marR="0" algn="l">
                        <a:lnSpc>
                          <a:spcPct val="115000"/>
                        </a:lnSpc>
                        <a:spcBef>
                          <a:spcPts val="0"/>
                        </a:spcBef>
                        <a:spcAft>
                          <a:spcPts val="0"/>
                        </a:spcAft>
                      </a:pPr>
                      <a:r>
                        <a:rPr lang="en-US" sz="1000" b="1" dirty="0">
                          <a:solidFill>
                            <a:srgbClr val="000000"/>
                          </a:solidFill>
                          <a:latin typeface="Calibri"/>
                          <a:ea typeface="Times New Roman"/>
                          <a:cs typeface="Times New Roman"/>
                        </a:rPr>
                        <a:t>Draws basic inferences (not too implicit) using details and examples from the text.</a:t>
                      </a:r>
                      <a:endParaRPr lang="en-US" sz="1000" dirty="0">
                        <a:latin typeface="Calibri"/>
                        <a:ea typeface="Calibri"/>
                        <a:cs typeface="Times New Roman"/>
                      </a:endParaRPr>
                    </a:p>
                  </a:txBody>
                  <a:tcPr marL="29009" marR="290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bl>
          </a:graphicData>
        </a:graphic>
      </p:graphicFrame>
      <p:graphicFrame>
        <p:nvGraphicFramePr>
          <p:cNvPr id="17" name="Table 16"/>
          <p:cNvGraphicFramePr>
            <a:graphicFrameLocks noGrp="1"/>
          </p:cNvGraphicFramePr>
          <p:nvPr/>
        </p:nvGraphicFramePr>
        <p:xfrm>
          <a:off x="7467600" y="3628359"/>
          <a:ext cx="1066800" cy="1828800"/>
        </p:xfrm>
        <a:graphic>
          <a:graphicData uri="http://schemas.openxmlformats.org/drawingml/2006/table">
            <a:tbl>
              <a:tblPr/>
              <a:tblGrid>
                <a:gridCol w="1066800"/>
              </a:tblGrid>
              <a:tr h="304800">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Path to DOK - 2</a:t>
                      </a: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2D69B"/>
                    </a:solidFill>
                  </a:tcPr>
                </a:tc>
              </a:tr>
              <a:tr h="228600">
                <a:tc>
                  <a:txBody>
                    <a:bodyPr/>
                    <a:lstStyle/>
                    <a:p>
                      <a:pPr marL="0" marR="0" algn="ctr">
                        <a:lnSpc>
                          <a:spcPct val="115000"/>
                        </a:lnSpc>
                        <a:spcBef>
                          <a:spcPts val="0"/>
                        </a:spcBef>
                        <a:spcAft>
                          <a:spcPts val="0"/>
                        </a:spcAft>
                      </a:pP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152400">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DOK 2 - Cl</a:t>
                      </a: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1120140">
                <a:tc>
                  <a:txBody>
                    <a:bodyPr/>
                    <a:lstStyle/>
                    <a:p>
                      <a:pPr marL="0" marR="0" algn="l">
                        <a:lnSpc>
                          <a:spcPct val="115000"/>
                        </a:lnSpc>
                        <a:spcBef>
                          <a:spcPts val="0"/>
                        </a:spcBef>
                        <a:spcAft>
                          <a:spcPts val="0"/>
                        </a:spcAft>
                      </a:pPr>
                      <a:r>
                        <a:rPr lang="en-US" sz="1000" b="1" dirty="0">
                          <a:latin typeface="Calibri"/>
                          <a:ea typeface="Calibri"/>
                          <a:cs typeface="Helvetica"/>
                        </a:rPr>
                        <a:t>Locates information that is explicitly found in the text or for drawing inferences.</a:t>
                      </a:r>
                      <a:endParaRPr lang="en-US" sz="1000" dirty="0">
                        <a:latin typeface="Calibri"/>
                        <a:ea typeface="Calibri"/>
                        <a:cs typeface="Times New Roman"/>
                      </a:endParaRPr>
                    </a:p>
                  </a:txBody>
                  <a:tcPr marL="29009" marR="290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bl>
          </a:graphicData>
        </a:graphic>
      </p:graphicFrame>
      <p:pic>
        <p:nvPicPr>
          <p:cNvPr id="19458" name="Picture 2"/>
          <p:cNvPicPr>
            <a:picLocks noChangeAspect="1" noChangeArrowheads="1"/>
          </p:cNvPicPr>
          <p:nvPr/>
        </p:nvPicPr>
        <p:blipFill>
          <a:blip r:embed="rId3" cstate="print"/>
          <a:srcRect l="40625" t="23333" r="26875" b="20000"/>
          <a:stretch>
            <a:fillRect/>
          </a:stretch>
        </p:blipFill>
        <p:spPr bwMode="auto">
          <a:xfrm>
            <a:off x="381000" y="845403"/>
            <a:ext cx="3263153" cy="4267200"/>
          </a:xfrm>
          <a:prstGeom prst="rect">
            <a:avLst/>
          </a:prstGeom>
          <a:ln>
            <a:noFill/>
          </a:ln>
          <a:effectLst>
            <a:outerShdw blurRad="292100" dist="139700" dir="2700000" algn="tl" rotWithShape="0">
              <a:srgbClr val="333333">
                <a:alpha val="65000"/>
              </a:srgbClr>
            </a:outerShdw>
          </a:effectLst>
        </p:spPr>
      </p:pic>
      <p:pic>
        <p:nvPicPr>
          <p:cNvPr id="19459" name="Picture 3"/>
          <p:cNvPicPr>
            <a:picLocks noChangeAspect="1" noChangeArrowheads="1"/>
          </p:cNvPicPr>
          <p:nvPr/>
        </p:nvPicPr>
        <p:blipFill>
          <a:blip r:embed="rId4" cstate="print"/>
          <a:srcRect l="40625" t="23333" r="27500" b="20000"/>
          <a:stretch>
            <a:fillRect/>
          </a:stretch>
        </p:blipFill>
        <p:spPr bwMode="auto">
          <a:xfrm>
            <a:off x="1981200" y="1607403"/>
            <a:ext cx="3105150" cy="4343400"/>
          </a:xfrm>
          <a:prstGeom prst="rect">
            <a:avLst/>
          </a:prstGeom>
          <a:ln>
            <a:solidFill>
              <a:srgbClr val="C00000"/>
            </a:solidFill>
          </a:ln>
          <a:effectLst>
            <a:outerShdw blurRad="292100" dist="139700" dir="2700000" algn="tl" rotWithShape="0">
              <a:srgbClr val="333333">
                <a:alpha val="65000"/>
              </a:srgbClr>
            </a:outerShdw>
          </a:effectLst>
        </p:spPr>
      </p:pic>
      <p:sp>
        <p:nvSpPr>
          <p:cNvPr id="14" name="TextBox 13"/>
          <p:cNvSpPr txBox="1"/>
          <p:nvPr/>
        </p:nvSpPr>
        <p:spPr>
          <a:xfrm>
            <a:off x="3048000" y="5493603"/>
            <a:ext cx="5562600" cy="830997"/>
          </a:xfrm>
          <a:prstGeom prst="rect">
            <a:avLst/>
          </a:prstGeom>
          <a:solidFill>
            <a:schemeClr val="bg2"/>
          </a:solidFill>
          <a:ln>
            <a:solidFill>
              <a:srgbClr val="0070C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b="1" dirty="0" smtClean="0">
                <a:solidFill>
                  <a:srgbClr val="002060"/>
                </a:solidFill>
                <a:effectLst>
                  <a:outerShdw blurRad="38100" dist="38100" dir="2700000" algn="tl">
                    <a:srgbClr val="000000">
                      <a:alpha val="43137"/>
                    </a:srgbClr>
                  </a:outerShdw>
                </a:effectLst>
              </a:rPr>
              <a:t>Each of the key developmental points on the learning progression are assessed.</a:t>
            </a:r>
            <a:endParaRPr lang="en-US" sz="2400" b="1" dirty="0">
              <a:solidFill>
                <a:srgbClr val="002060"/>
              </a:solidFill>
              <a:effectLst>
                <a:outerShdw blurRad="38100" dist="38100" dir="2700000" algn="tl">
                  <a:srgbClr val="000000">
                    <a:alpha val="43137"/>
                  </a:srgbClr>
                </a:outerShdw>
              </a:effectLst>
            </a:endParaRPr>
          </a:p>
        </p:txBody>
      </p:sp>
      <p:sp>
        <p:nvSpPr>
          <p:cNvPr id="18" name="Rectangle 17"/>
          <p:cNvSpPr/>
          <p:nvPr/>
        </p:nvSpPr>
        <p:spPr>
          <a:xfrm>
            <a:off x="5486400" y="1988403"/>
            <a:ext cx="2819400" cy="1569660"/>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1600" b="1" dirty="0" smtClean="0">
                <a:solidFill>
                  <a:schemeClr val="bg2">
                    <a:lumMod val="10000"/>
                  </a:schemeClr>
                </a:solidFill>
                <a:effectLst>
                  <a:outerShdw blurRad="38100" dist="38100" dir="2700000" algn="tl">
                    <a:srgbClr val="000000">
                      <a:alpha val="43137"/>
                    </a:srgbClr>
                  </a:outerShdw>
                </a:effectLst>
                <a:latin typeface="Segoe UI" pitchFamily="34" charset="0"/>
                <a:cs typeface="Segoe UI" pitchFamily="34" charset="0"/>
              </a:rPr>
              <a:t>RI.4.1 Refer to details and examples in a text when explaining what the text says explicitly and when drawing inferences from the text.</a:t>
            </a:r>
            <a:endParaRPr lang="en-US" sz="1600" b="1" dirty="0">
              <a:solidFill>
                <a:schemeClr val="bg2">
                  <a:lumMod val="10000"/>
                </a:schemeClr>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9" name="Rectangle 8"/>
          <p:cNvSpPr/>
          <p:nvPr/>
        </p:nvSpPr>
        <p:spPr>
          <a:xfrm>
            <a:off x="3810000" y="381000"/>
            <a:ext cx="511095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Pre-Assessments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TextBox 9"/>
          <p:cNvSpPr txBox="1"/>
          <p:nvPr/>
        </p:nvSpPr>
        <p:spPr>
          <a:xfrm>
            <a:off x="640772" y="216069"/>
            <a:ext cx="5760027" cy="307777"/>
          </a:xfrm>
          <a:prstGeom prst="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1400" b="1" dirty="0" smtClean="0">
                <a:solidFill>
                  <a:srgbClr val="002060"/>
                </a:solidFill>
                <a:effectLst>
                  <a:outerShdw blurRad="38100" dist="38100" dir="2700000" algn="tl">
                    <a:srgbClr val="000000">
                      <a:alpha val="43137"/>
                    </a:srgbClr>
                  </a:outerShdw>
                </a:effectLst>
              </a:rPr>
              <a:t>*Beginning Quarter Pre-Assessments   *Learning Progressions</a:t>
            </a:r>
            <a:endParaRPr lang="en-US" sz="1400" b="1" dirty="0">
              <a:solidFill>
                <a:srgbClr val="002060"/>
              </a:solidFill>
              <a:effectLst>
                <a:outerShdw blurRad="38100" dist="38100" dir="2700000" algn="tl">
                  <a:srgbClr val="000000">
                    <a:alpha val="43137"/>
                  </a:srgbClr>
                </a:outerShdw>
              </a:effectLst>
            </a:endParaRPr>
          </a:p>
        </p:txBody>
      </p:sp>
      <p:sp>
        <p:nvSpPr>
          <p:cNvPr id="11" name="Rectangle 10"/>
          <p:cNvSpPr/>
          <p:nvPr/>
        </p:nvSpPr>
        <p:spPr>
          <a:xfrm>
            <a:off x="152400" y="152400"/>
            <a:ext cx="457200" cy="381000"/>
          </a:xfrm>
          <a:prstGeom prst="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effectLst>
                  <a:outerShdw blurRad="38100" dist="38100" dir="2700000" algn="tl">
                    <a:srgbClr val="000000">
                      <a:alpha val="43137"/>
                    </a:srgbClr>
                  </a:outerShdw>
                </a:effectLst>
              </a:rPr>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edge">
                                      <p:cBhvr>
                                        <p:cTn id="11" dur="3000"/>
                                        <p:tgtEl>
                                          <p:spTgt spid="15"/>
                                        </p:tgtEl>
                                      </p:cBhvr>
                                    </p:animEffect>
                                  </p:childTnLst>
                                </p:cTn>
                              </p:par>
                            </p:childTnLst>
                          </p:cTn>
                        </p:par>
                        <p:par>
                          <p:cTn id="12" fill="hold">
                            <p:stCondLst>
                              <p:cond delay="3500"/>
                            </p:stCondLst>
                            <p:childTnLst>
                              <p:par>
                                <p:cTn id="13" presetID="2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edge">
                                      <p:cBhvr>
                                        <p:cTn id="15" dur="2000"/>
                                        <p:tgtEl>
                                          <p:spTgt spid="16"/>
                                        </p:tgtEl>
                                      </p:cBhvr>
                                    </p:animEffect>
                                  </p:childTnLst>
                                </p:cTn>
                              </p:par>
                            </p:childTnLst>
                          </p:cTn>
                        </p:par>
                        <p:par>
                          <p:cTn id="16" fill="hold">
                            <p:stCondLst>
                              <p:cond delay="5500"/>
                            </p:stCondLst>
                            <p:childTnLst>
                              <p:par>
                                <p:cTn id="17" presetID="2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edge">
                                      <p:cBhvr>
                                        <p:cTn id="1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gradFill>
            <a:gsLst>
              <a:gs pos="50000">
                <a:srgbClr val="FFFFC9"/>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69" name="Picture 1"/>
          <p:cNvPicPr>
            <a:picLocks noChangeAspect="1" noChangeArrowheads="1"/>
          </p:cNvPicPr>
          <p:nvPr/>
        </p:nvPicPr>
        <p:blipFill>
          <a:blip r:embed="rId3" cstate="print"/>
          <a:srcRect l="35000" t="22500" r="21992" b="52328"/>
          <a:stretch>
            <a:fillRect/>
          </a:stretch>
        </p:blipFill>
        <p:spPr bwMode="auto">
          <a:xfrm>
            <a:off x="351184" y="168968"/>
            <a:ext cx="4419600" cy="2743200"/>
          </a:xfrm>
          <a:prstGeom prst="rect">
            <a:avLst/>
          </a:prstGeom>
          <a:solidFill>
            <a:schemeClr val="bg2">
              <a:lumMod val="50000"/>
            </a:schemeClr>
          </a:solidFill>
          <a:ln w="9525">
            <a:solidFill>
              <a:schemeClr val="bg2">
                <a:lumMod val="10000"/>
              </a:schemeClr>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5" name="Picture 1"/>
          <p:cNvPicPr>
            <a:picLocks noChangeAspect="1" noChangeArrowheads="1"/>
          </p:cNvPicPr>
          <p:nvPr/>
        </p:nvPicPr>
        <p:blipFill>
          <a:blip r:embed="rId3" cstate="print"/>
          <a:srcRect l="35000" t="50819" r="22004" b="16667"/>
          <a:stretch>
            <a:fillRect/>
          </a:stretch>
        </p:blipFill>
        <p:spPr bwMode="auto">
          <a:xfrm>
            <a:off x="2438400" y="1971264"/>
            <a:ext cx="4343400" cy="2743200"/>
          </a:xfrm>
          <a:prstGeom prst="rect">
            <a:avLst/>
          </a:prstGeom>
          <a:noFill/>
          <a:ln w="9525">
            <a:solidFill>
              <a:schemeClr val="tx1">
                <a:lumMod val="95000"/>
                <a:lumOff val="5000"/>
              </a:schemeClr>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aphicFrame>
        <p:nvGraphicFramePr>
          <p:cNvPr id="6" name="Table 5"/>
          <p:cNvGraphicFramePr>
            <a:graphicFrameLocks noGrp="1"/>
          </p:cNvGraphicFramePr>
          <p:nvPr/>
        </p:nvGraphicFramePr>
        <p:xfrm>
          <a:off x="3475384" y="245168"/>
          <a:ext cx="990599" cy="1281800"/>
        </p:xfrm>
        <a:graphic>
          <a:graphicData uri="http://schemas.openxmlformats.org/drawingml/2006/table">
            <a:tbl>
              <a:tblPr/>
              <a:tblGrid>
                <a:gridCol w="990599"/>
              </a:tblGrid>
              <a:tr h="160136">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Path to DOK - 1</a:t>
                      </a:r>
                      <a:endParaRPr lang="en-US" sz="8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DB3E2"/>
                    </a:solidFill>
                  </a:tcPr>
                </a:tc>
              </a:tr>
              <a:tr h="87630">
                <a:tc>
                  <a:txBody>
                    <a:bodyPr/>
                    <a:lstStyle/>
                    <a:p>
                      <a:pPr marL="0" marR="0" algn="ctr">
                        <a:lnSpc>
                          <a:spcPct val="115000"/>
                        </a:lnSpc>
                        <a:spcBef>
                          <a:spcPts val="0"/>
                        </a:spcBef>
                        <a:spcAft>
                          <a:spcPts val="0"/>
                        </a:spcAft>
                      </a:pPr>
                      <a:endParaRPr lang="en-US" sz="8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87630">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Cf</a:t>
                      </a:r>
                      <a:endParaRPr lang="en-US" sz="8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579005">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Answers who, what, when, where and how questions about details or examples found explicitly in the text.</a:t>
                      </a:r>
                      <a:endParaRPr lang="en-US" sz="800" dirty="0">
                        <a:latin typeface="Calibri"/>
                        <a:ea typeface="Calibri"/>
                        <a:cs typeface="Times New Roman"/>
                      </a:endParaRPr>
                    </a:p>
                  </a:txBody>
                  <a:tcPr marL="29009" marR="290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bl>
          </a:graphicData>
        </a:graphic>
      </p:graphicFrame>
      <p:graphicFrame>
        <p:nvGraphicFramePr>
          <p:cNvPr id="7" name="Table 6"/>
          <p:cNvGraphicFramePr>
            <a:graphicFrameLocks noGrp="1"/>
          </p:cNvGraphicFramePr>
          <p:nvPr/>
        </p:nvGraphicFramePr>
        <p:xfrm>
          <a:off x="5562600" y="2601247"/>
          <a:ext cx="1066800" cy="1215199"/>
        </p:xfrm>
        <a:graphic>
          <a:graphicData uri="http://schemas.openxmlformats.org/drawingml/2006/table">
            <a:tbl>
              <a:tblPr/>
              <a:tblGrid>
                <a:gridCol w="1066800"/>
              </a:tblGrid>
              <a:tr h="304800">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Path to DOK - 2</a:t>
                      </a:r>
                      <a:endParaRPr lang="en-US" sz="8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2D69B"/>
                    </a:solidFill>
                  </a:tcPr>
                </a:tc>
              </a:tr>
              <a:tr h="76200">
                <a:tc>
                  <a:txBody>
                    <a:bodyPr/>
                    <a:lstStyle/>
                    <a:p>
                      <a:pPr marL="0" marR="0" algn="ctr">
                        <a:lnSpc>
                          <a:spcPct val="115000"/>
                        </a:lnSpc>
                        <a:spcBef>
                          <a:spcPts val="0"/>
                        </a:spcBef>
                        <a:spcAft>
                          <a:spcPts val="0"/>
                        </a:spcAft>
                      </a:pPr>
                      <a:endParaRPr lang="en-US" sz="8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116843">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Cj</a:t>
                      </a:r>
                      <a:endParaRPr lang="en-US" sz="8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1">
                        <a:lumMod val="40000"/>
                        <a:lumOff val="60000"/>
                      </a:schemeClr>
                    </a:solidFill>
                  </a:tcPr>
                </a:tc>
              </a:tr>
              <a:tr h="629983">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Draws basic inferences (not too implicit) using details and examples from the text.</a:t>
                      </a:r>
                      <a:endParaRPr lang="en-US" sz="800" dirty="0">
                        <a:latin typeface="Calibri"/>
                        <a:ea typeface="Calibri"/>
                        <a:cs typeface="Times New Roman"/>
                      </a:endParaRPr>
                    </a:p>
                  </a:txBody>
                  <a:tcPr marL="29009" marR="290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bl>
          </a:graphicData>
        </a:graphic>
      </p:graphicFrame>
      <p:pic>
        <p:nvPicPr>
          <p:cNvPr id="7170" name="Picture 2"/>
          <p:cNvPicPr>
            <a:picLocks noChangeAspect="1" noChangeArrowheads="1"/>
          </p:cNvPicPr>
          <p:nvPr/>
        </p:nvPicPr>
        <p:blipFill>
          <a:blip r:embed="rId4" cstate="print"/>
          <a:srcRect l="36250" t="24166" r="21875" b="41667"/>
          <a:stretch>
            <a:fillRect/>
          </a:stretch>
        </p:blipFill>
        <p:spPr bwMode="auto">
          <a:xfrm>
            <a:off x="3972340" y="3667540"/>
            <a:ext cx="5105400" cy="3124200"/>
          </a:xfrm>
          <a:prstGeom prst="rect">
            <a:avLst/>
          </a:prstGeom>
          <a:noFill/>
          <a:ln w="9525">
            <a:solidFill>
              <a:schemeClr val="bg2">
                <a:lumMod val="10000"/>
              </a:schemeClr>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aphicFrame>
        <p:nvGraphicFramePr>
          <p:cNvPr id="8" name="Table 7"/>
          <p:cNvGraphicFramePr>
            <a:graphicFrameLocks noGrp="1"/>
          </p:cNvGraphicFramePr>
          <p:nvPr/>
        </p:nvGraphicFramePr>
        <p:xfrm>
          <a:off x="7570304" y="4790660"/>
          <a:ext cx="1066800" cy="1229487"/>
        </p:xfrm>
        <a:graphic>
          <a:graphicData uri="http://schemas.openxmlformats.org/drawingml/2006/table">
            <a:tbl>
              <a:tblPr/>
              <a:tblGrid>
                <a:gridCol w="1066800"/>
              </a:tblGrid>
              <a:tr h="304800">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Path to DOK - 2</a:t>
                      </a: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2D69B"/>
                    </a:solidFill>
                  </a:tcPr>
                </a:tc>
              </a:tr>
              <a:tr h="76200">
                <a:tc>
                  <a:txBody>
                    <a:bodyPr/>
                    <a:lstStyle/>
                    <a:p>
                      <a:pPr marL="0" marR="0" algn="ctr">
                        <a:lnSpc>
                          <a:spcPct val="115000"/>
                        </a:lnSpc>
                        <a:spcBef>
                          <a:spcPts val="0"/>
                        </a:spcBef>
                        <a:spcAft>
                          <a:spcPts val="0"/>
                        </a:spcAft>
                      </a:pP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152400">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DOK 2 - Cl</a:t>
                      </a:r>
                      <a:endParaRPr lang="en-US" sz="1000" dirty="0">
                        <a:latin typeface="Calibri"/>
                        <a:ea typeface="Calibri"/>
                        <a:cs typeface="Times New Roman"/>
                      </a:endParaRPr>
                    </a:p>
                  </a:txBody>
                  <a:tcPr marL="29009" marR="290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r>
              <a:tr h="574167">
                <a:tc>
                  <a:txBody>
                    <a:bodyPr/>
                    <a:lstStyle/>
                    <a:p>
                      <a:pPr marL="0" marR="0" algn="l">
                        <a:lnSpc>
                          <a:spcPct val="115000"/>
                        </a:lnSpc>
                        <a:spcBef>
                          <a:spcPts val="0"/>
                        </a:spcBef>
                        <a:spcAft>
                          <a:spcPts val="0"/>
                        </a:spcAft>
                      </a:pPr>
                      <a:r>
                        <a:rPr lang="en-US" sz="800" b="1" dirty="0">
                          <a:latin typeface="Calibri"/>
                          <a:ea typeface="Calibri"/>
                          <a:cs typeface="Helvetica"/>
                        </a:rPr>
                        <a:t>Locates information that is explicitly found in the text or for drawing inferences.</a:t>
                      </a:r>
                      <a:endParaRPr lang="en-US" sz="800" dirty="0">
                        <a:latin typeface="Calibri"/>
                        <a:ea typeface="Calibri"/>
                        <a:cs typeface="Times New Roman"/>
                      </a:endParaRPr>
                    </a:p>
                  </a:txBody>
                  <a:tcPr marL="29009" marR="290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bl>
          </a:graphicData>
        </a:graphic>
      </p:graphicFrame>
      <p:pic>
        <p:nvPicPr>
          <p:cNvPr id="10" name="Picture 3"/>
          <p:cNvPicPr>
            <a:picLocks noChangeAspect="1" noChangeArrowheads="1"/>
          </p:cNvPicPr>
          <p:nvPr/>
        </p:nvPicPr>
        <p:blipFill>
          <a:blip r:embed="rId5" cstate="print"/>
          <a:srcRect l="40625" t="23333" r="27500" b="20000"/>
          <a:stretch>
            <a:fillRect/>
          </a:stretch>
        </p:blipFill>
        <p:spPr bwMode="auto">
          <a:xfrm>
            <a:off x="7431156" y="0"/>
            <a:ext cx="1676400" cy="2344903"/>
          </a:xfrm>
          <a:prstGeom prst="rect">
            <a:avLst/>
          </a:prstGeom>
          <a:ln>
            <a:solidFill>
              <a:srgbClr val="C00000"/>
            </a:solidFill>
          </a:ln>
          <a:effectLst>
            <a:outerShdw blurRad="292100" dist="139700" dir="2700000" algn="tl" rotWithShape="0">
              <a:srgbClr val="333333">
                <a:alpha val="65000"/>
              </a:srgbClr>
            </a:outerShdw>
          </a:effectLst>
        </p:spPr>
      </p:pic>
      <p:sp>
        <p:nvSpPr>
          <p:cNvPr id="11" name="Rectangle 10"/>
          <p:cNvSpPr/>
          <p:nvPr/>
        </p:nvSpPr>
        <p:spPr>
          <a:xfrm>
            <a:off x="685800" y="4953000"/>
            <a:ext cx="2819400" cy="1569660"/>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1600" b="1" dirty="0" smtClean="0">
                <a:solidFill>
                  <a:srgbClr val="002060"/>
                </a:solidFill>
                <a:effectLst>
                  <a:outerShdw blurRad="38100" dist="38100" dir="2700000" algn="tl">
                    <a:srgbClr val="000000">
                      <a:alpha val="43137"/>
                    </a:srgbClr>
                  </a:outerShdw>
                </a:effectLst>
                <a:latin typeface="Segoe UI" pitchFamily="34" charset="0"/>
                <a:cs typeface="Segoe UI" pitchFamily="34" charset="0"/>
              </a:rPr>
              <a:t>RI.4.1 Refer to details and examples in a text when explaining what the text says explicitly and when drawing inferences from the text.</a:t>
            </a:r>
            <a:endParaRPr lang="en-US" sz="1600" b="1" dirty="0">
              <a:solidFill>
                <a:srgbClr val="002060"/>
              </a:solidFill>
              <a:effectLst>
                <a:outerShdw blurRad="38100" dist="38100" dir="2700000" algn="tl">
                  <a:srgbClr val="000000">
                    <a:alpha val="43137"/>
                  </a:srgbClr>
                </a:outerShdw>
              </a:effectLst>
              <a:latin typeface="Segoe UI" pitchFamily="34" charset="0"/>
              <a:cs typeface="Segoe U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3000"/>
                                        <p:tgtEl>
                                          <p:spTgt spid="6"/>
                                        </p:tgtEl>
                                      </p:cBhvr>
                                    </p:animEffect>
                                  </p:childTnLst>
                                </p:cTn>
                              </p:par>
                            </p:childTnLst>
                          </p:cTn>
                        </p:par>
                        <p:par>
                          <p:cTn id="8" fill="hold">
                            <p:stCondLst>
                              <p:cond delay="3000"/>
                            </p:stCondLst>
                            <p:childTnLst>
                              <p:par>
                                <p:cTn id="9" presetID="2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edge">
                                      <p:cBhvr>
                                        <p:cTn id="11" dur="2000"/>
                                        <p:tgtEl>
                                          <p:spTgt spid="7"/>
                                        </p:tgtEl>
                                      </p:cBhvr>
                                    </p:animEffect>
                                  </p:childTnLst>
                                </p:cTn>
                              </p:par>
                            </p:childTnLst>
                          </p:cTn>
                        </p:par>
                        <p:par>
                          <p:cTn id="12" fill="hold">
                            <p:stCondLst>
                              <p:cond delay="5000"/>
                            </p:stCondLst>
                            <p:childTnLst>
                              <p:par>
                                <p:cTn id="13" presetID="2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edge">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a:gsLst>
              <a:gs pos="50000">
                <a:srgbClr val="FFFFC9"/>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04800" y="228600"/>
            <a:ext cx="8610600" cy="830997"/>
          </a:xfrm>
          <a:prstGeom prst="rect">
            <a:avLst/>
          </a:prstGeom>
          <a:solidFill>
            <a:schemeClr val="bg2"/>
          </a:solidFill>
          <a:ln>
            <a:solidFill>
              <a:srgbClr val="0070C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b="1" dirty="0" smtClean="0">
                <a:solidFill>
                  <a:srgbClr val="002060"/>
                </a:solidFill>
                <a:effectLst>
                  <a:outerShdw blurRad="38100" dist="38100" dir="2700000" algn="tl">
                    <a:srgbClr val="000000">
                      <a:alpha val="43137"/>
                    </a:srgbClr>
                  </a:outerShdw>
                </a:effectLst>
              </a:rPr>
              <a:t>The pre-assessment results provide a </a:t>
            </a:r>
            <a:r>
              <a:rPr lang="en-US" sz="2400" b="1" i="1" u="sng" dirty="0" smtClean="0">
                <a:solidFill>
                  <a:srgbClr val="002060"/>
                </a:solidFill>
                <a:effectLst>
                  <a:outerShdw blurRad="38100" dist="38100" dir="2700000" algn="tl">
                    <a:srgbClr val="000000">
                      <a:alpha val="43137"/>
                    </a:srgbClr>
                  </a:outerShdw>
                </a:effectLst>
              </a:rPr>
              <a:t>beginning</a:t>
            </a:r>
            <a:r>
              <a:rPr lang="en-US" sz="2400" b="1" dirty="0" smtClean="0">
                <a:solidFill>
                  <a:srgbClr val="002060"/>
                </a:solidFill>
                <a:effectLst>
                  <a:outerShdw blurRad="38100" dist="38100" dir="2700000" algn="tl">
                    <a:srgbClr val="000000">
                      <a:alpha val="43137"/>
                    </a:srgbClr>
                  </a:outerShdw>
                </a:effectLst>
              </a:rPr>
              <a:t> guide for classroom standards based instruction and scaffolding.</a:t>
            </a:r>
            <a:endParaRPr lang="en-US" sz="2400" b="1" dirty="0">
              <a:solidFill>
                <a:srgbClr val="002060"/>
              </a:solidFill>
              <a:effectLst>
                <a:outerShdw blurRad="38100" dist="38100" dir="2700000" algn="tl">
                  <a:srgbClr val="000000">
                    <a:alpha val="43137"/>
                  </a:srgbClr>
                </a:outerShdw>
              </a:effectLst>
            </a:endParaRPr>
          </a:p>
        </p:txBody>
      </p:sp>
      <p:pic>
        <p:nvPicPr>
          <p:cNvPr id="5121" name="Picture 1"/>
          <p:cNvPicPr>
            <a:picLocks noChangeAspect="1" noChangeArrowheads="1"/>
          </p:cNvPicPr>
          <p:nvPr/>
        </p:nvPicPr>
        <p:blipFill>
          <a:blip r:embed="rId3" cstate="print"/>
          <a:srcRect l="8125" t="24167" r="9375" b="16667"/>
          <a:stretch>
            <a:fillRect/>
          </a:stretch>
        </p:blipFill>
        <p:spPr bwMode="auto">
          <a:xfrm>
            <a:off x="304800" y="1295400"/>
            <a:ext cx="8641724" cy="4648200"/>
          </a:xfrm>
          <a:prstGeom prst="rect">
            <a:avLst/>
          </a:prstGeom>
          <a:noFill/>
          <a:ln w="9525">
            <a:solidFill>
              <a:srgbClr val="0070C0"/>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 name="TextBox 4"/>
          <p:cNvSpPr txBox="1"/>
          <p:nvPr/>
        </p:nvSpPr>
        <p:spPr>
          <a:xfrm>
            <a:off x="304800" y="3810000"/>
            <a:ext cx="8686800" cy="461665"/>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b="1" dirty="0" smtClean="0">
                <a:solidFill>
                  <a:srgbClr val="002060"/>
                </a:solidFill>
                <a:effectLst>
                  <a:outerShdw blurRad="38100" dist="38100" dir="2700000" algn="tl">
                    <a:srgbClr val="000000">
                      <a:alpha val="43137"/>
                    </a:srgbClr>
                  </a:outerShdw>
                </a:effectLst>
              </a:rPr>
              <a:t>Class Checklist...</a:t>
            </a:r>
            <a:endParaRPr lang="en-US" sz="2400" b="1" dirty="0">
              <a:solidFill>
                <a:srgbClr val="002060"/>
              </a:solidFill>
              <a:effectLst>
                <a:outerShdw blurRad="38100" dist="38100" dir="2700000" algn="tl">
                  <a:srgbClr val="000000">
                    <a:alpha val="43137"/>
                  </a:srgbClr>
                </a:outerShdw>
              </a:effectLst>
            </a:endParaRPr>
          </a:p>
        </p:txBody>
      </p:sp>
      <p:sp>
        <p:nvSpPr>
          <p:cNvPr id="7" name="TextBox 6"/>
          <p:cNvSpPr txBox="1"/>
          <p:nvPr/>
        </p:nvSpPr>
        <p:spPr>
          <a:xfrm>
            <a:off x="266700" y="5638800"/>
            <a:ext cx="8610600" cy="830997"/>
          </a:xfrm>
          <a:prstGeom prst="rect">
            <a:avLst/>
          </a:prstGeom>
          <a:solidFill>
            <a:schemeClr val="bg2"/>
          </a:solidFill>
          <a:ln>
            <a:solidFill>
              <a:srgbClr val="0070C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b="1" dirty="0" smtClean="0">
                <a:solidFill>
                  <a:srgbClr val="002060"/>
                </a:solidFill>
                <a:effectLst>
                  <a:outerShdw blurRad="38100" dist="38100" dir="2700000" algn="tl">
                    <a:srgbClr val="000000">
                      <a:alpha val="43137"/>
                    </a:srgbClr>
                  </a:outerShdw>
                </a:effectLst>
              </a:rPr>
              <a:t>The pre-assessment results can be used more specifically for monitoring progress based on student need.</a:t>
            </a:r>
            <a:endParaRPr lang="en-US" sz="2400" b="1" dirty="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l_fi" descr="http://t3.gstatic.com/images?q=tbn:ANd9GcQsoXlE52TwZiWVSDBnPCNYnHfvyBlCBJRCUeBeCm8WSVOZn4tSdgAvJFom-g"/>
          <p:cNvPicPr/>
          <p:nvPr/>
        </p:nvPicPr>
        <p:blipFill>
          <a:blip r:embed="rId3" cstate="print"/>
          <a:srcRect t="52992" b="23074"/>
          <a:stretch>
            <a:fillRect/>
          </a:stretch>
        </p:blipFill>
        <p:spPr bwMode="auto">
          <a:xfrm>
            <a:off x="0" y="5486400"/>
            <a:ext cx="9144000" cy="1752600"/>
          </a:xfrm>
          <a:prstGeom prst="rect">
            <a:avLst/>
          </a:prstGeom>
          <a:noFill/>
          <a:ln w="9525">
            <a:noFill/>
            <a:miter lim="800000"/>
            <a:headEnd/>
            <a:tailEnd/>
          </a:ln>
        </p:spPr>
      </p:pic>
      <p:sp>
        <p:nvSpPr>
          <p:cNvPr id="3" name="Date Placeholder 2"/>
          <p:cNvSpPr>
            <a:spLocks noGrp="1"/>
          </p:cNvSpPr>
          <p:nvPr>
            <p:ph type="dt" sz="half" idx="10"/>
          </p:nvPr>
        </p:nvSpPr>
        <p:spPr>
          <a:xfrm>
            <a:off x="152400" y="6324600"/>
            <a:ext cx="2133600" cy="365125"/>
          </a:xfrm>
        </p:spPr>
        <p:txBody>
          <a:bodyPr/>
          <a:lstStyle/>
          <a:p>
            <a:fld id="{7350CD34-A541-4354-8073-7D4526AAAF21}" type="datetime1">
              <a:rPr lang="en-US" smtClean="0"/>
              <a:pPr/>
              <a:t>9/29/2015</a:t>
            </a:fld>
            <a:endParaRPr lang="en-US" dirty="0"/>
          </a:p>
        </p:txBody>
      </p:sp>
      <p:sp>
        <p:nvSpPr>
          <p:cNvPr id="5" name="Slide Number Placeholder 4"/>
          <p:cNvSpPr>
            <a:spLocks noGrp="1"/>
          </p:cNvSpPr>
          <p:nvPr>
            <p:ph type="sldNum" sz="quarter" idx="12"/>
          </p:nvPr>
        </p:nvSpPr>
        <p:spPr/>
        <p:txBody>
          <a:bodyPr/>
          <a:lstStyle/>
          <a:p>
            <a:fld id="{87F0BD62-FDAD-4731-A905-4733AF57C531}" type="slidenum">
              <a:rPr lang="en-US" smtClean="0"/>
              <a:pPr/>
              <a:t>9</a:t>
            </a:fld>
            <a:endParaRPr lang="en-US" dirty="0"/>
          </a:p>
        </p:txBody>
      </p:sp>
      <p:sp>
        <p:nvSpPr>
          <p:cNvPr id="19" name="Rectangle 18"/>
          <p:cNvSpPr/>
          <p:nvPr/>
        </p:nvSpPr>
        <p:spPr>
          <a:xfrm>
            <a:off x="76200" y="381000"/>
            <a:ext cx="8991600" cy="707886"/>
          </a:xfrm>
          <a:prstGeom prst="rect">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eaLnBrk="0" fontAlgn="base" hangingPunct="0">
              <a:spcBef>
                <a:spcPct val="0"/>
              </a:spcBef>
              <a:spcAft>
                <a:spcPct val="0"/>
              </a:spcAft>
            </a:pPr>
            <a:r>
              <a:rPr lang="en-US" sz="2000" b="1" dirty="0" smtClean="0">
                <a:solidFill>
                  <a:srgbClr val="00206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Learning Progressions Guide Classroom Instructional  Goals and Assessments from Informal Formative Assessments </a:t>
            </a:r>
            <a:r>
              <a:rPr lang="en-US" sz="2000" b="1" dirty="0" smtClean="0">
                <a:solidFill>
                  <a:srgbClr val="00206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to </a:t>
            </a:r>
            <a:r>
              <a:rPr lang="en-US" sz="2000" b="1" dirty="0" smtClean="0">
                <a:solidFill>
                  <a:srgbClr val="00206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Common Formative Assessments (CFAs).</a:t>
            </a:r>
          </a:p>
        </p:txBody>
      </p:sp>
      <p:grpSp>
        <p:nvGrpSpPr>
          <p:cNvPr id="2" name="Group 45"/>
          <p:cNvGrpSpPr/>
          <p:nvPr/>
        </p:nvGrpSpPr>
        <p:grpSpPr>
          <a:xfrm>
            <a:off x="457200" y="2319144"/>
            <a:ext cx="8001000" cy="3633141"/>
            <a:chOff x="457200" y="2319144"/>
            <a:chExt cx="8001000" cy="3633141"/>
          </a:xfrm>
        </p:grpSpPr>
        <p:pic>
          <p:nvPicPr>
            <p:cNvPr id="113667" name="Picture 3" descr="C:\Documents and Settings\Owner\Local Settings\Temporary Internet Files\Content.IE5\SXMVM8RY\MM900283640[1].gif"/>
            <p:cNvPicPr>
              <a:picLocks noChangeAspect="1" noChangeArrowheads="1" noCrop="1"/>
            </p:cNvPicPr>
            <p:nvPr/>
          </p:nvPicPr>
          <p:blipFill>
            <a:blip r:embed="rId4" cstate="print"/>
            <a:srcRect/>
            <a:stretch>
              <a:fillRect/>
            </a:stretch>
          </p:blipFill>
          <p:spPr bwMode="auto">
            <a:xfrm>
              <a:off x="3962400" y="3505200"/>
              <a:ext cx="2501900" cy="2401824"/>
            </a:xfrm>
            <a:prstGeom prst="rect">
              <a:avLst/>
            </a:prstGeom>
            <a:noFill/>
          </p:spPr>
        </p:pic>
        <p:pic>
          <p:nvPicPr>
            <p:cNvPr id="113671" name="Picture 7" descr="C:\Documents and Settings\Owner\Local Settings\Temporary Internet Files\Content.IE5\GIGQ7Z9I\MM900283634[1].gif"/>
            <p:cNvPicPr>
              <a:picLocks noChangeAspect="1" noChangeArrowheads="1" noCrop="1"/>
            </p:cNvPicPr>
            <p:nvPr/>
          </p:nvPicPr>
          <p:blipFill>
            <a:blip r:embed="rId5" cstate="print"/>
            <a:srcRect/>
            <a:stretch>
              <a:fillRect/>
            </a:stretch>
          </p:blipFill>
          <p:spPr bwMode="auto">
            <a:xfrm rot="21046952" flipH="1">
              <a:off x="2435826" y="3553222"/>
              <a:ext cx="2670577" cy="2085986"/>
            </a:xfrm>
            <a:prstGeom prst="rect">
              <a:avLst/>
            </a:prstGeom>
            <a:noFill/>
          </p:spPr>
        </p:pic>
        <p:pic>
          <p:nvPicPr>
            <p:cNvPr id="113668" name="Picture 4" descr="C:\Documents and Settings\Owner\Local Settings\Temporary Internet Files\Content.IE5\LTTF5AU1\MM900283632[1].gif"/>
            <p:cNvPicPr>
              <a:picLocks noChangeAspect="1" noChangeArrowheads="1" noCrop="1"/>
            </p:cNvPicPr>
            <p:nvPr/>
          </p:nvPicPr>
          <p:blipFill>
            <a:blip r:embed="rId6" cstate="print"/>
            <a:srcRect/>
            <a:stretch>
              <a:fillRect/>
            </a:stretch>
          </p:blipFill>
          <p:spPr bwMode="auto">
            <a:xfrm>
              <a:off x="3048000" y="3505200"/>
              <a:ext cx="2189497" cy="2447085"/>
            </a:xfrm>
            <a:prstGeom prst="rect">
              <a:avLst/>
            </a:prstGeom>
            <a:noFill/>
          </p:spPr>
        </p:pic>
        <p:grpSp>
          <p:nvGrpSpPr>
            <p:cNvPr id="4" name="Group 29"/>
            <p:cNvGrpSpPr/>
            <p:nvPr/>
          </p:nvGrpSpPr>
          <p:grpSpPr>
            <a:xfrm>
              <a:off x="457200" y="2319144"/>
              <a:ext cx="2514600" cy="2386208"/>
              <a:chOff x="304800" y="2490592"/>
              <a:chExt cx="2514600" cy="2386208"/>
            </a:xfrm>
          </p:grpSpPr>
          <p:pic>
            <p:nvPicPr>
              <p:cNvPr id="25" name="Picture 3"/>
              <p:cNvPicPr>
                <a:picLocks noChangeAspect="1" noChangeArrowheads="1"/>
              </p:cNvPicPr>
              <p:nvPr/>
            </p:nvPicPr>
            <p:blipFill>
              <a:blip r:embed="rId7" cstate="print"/>
              <a:srcRect l="13702" t="40682" r="68874" b="34065"/>
              <a:stretch>
                <a:fillRect/>
              </a:stretch>
            </p:blipFill>
            <p:spPr bwMode="auto">
              <a:xfrm>
                <a:off x="685800" y="2490592"/>
                <a:ext cx="1752600" cy="1905000"/>
              </a:xfrm>
              <a:prstGeom prst="rect">
                <a:avLst/>
              </a:prstGeom>
              <a:noFill/>
              <a:ln w="76200">
                <a:solidFill>
                  <a:srgbClr val="0070C0"/>
                </a:solidFill>
                <a:miter lim="800000"/>
                <a:headEnd/>
                <a:tailEnd/>
              </a:ln>
            </p:spPr>
          </p:pic>
          <p:sp>
            <p:nvSpPr>
              <p:cNvPr id="28" name="Rectangle 27"/>
              <p:cNvSpPr/>
              <p:nvPr/>
            </p:nvSpPr>
            <p:spPr>
              <a:xfrm>
                <a:off x="304800" y="4438648"/>
                <a:ext cx="2514600" cy="43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Learning Progressions</a:t>
                </a:r>
                <a:endParaRPr lang="en-US" b="1" dirty="0">
                  <a:effectLst>
                    <a:outerShdw blurRad="38100" dist="38100" dir="2700000" algn="tl">
                      <a:srgbClr val="000000">
                        <a:alpha val="43137"/>
                      </a:srgbClr>
                    </a:outerShdw>
                  </a:effectLst>
                </a:endParaRPr>
              </a:p>
            </p:txBody>
          </p:sp>
        </p:grpSp>
        <p:grpSp>
          <p:nvGrpSpPr>
            <p:cNvPr id="6" name="Group 30"/>
            <p:cNvGrpSpPr/>
            <p:nvPr/>
          </p:nvGrpSpPr>
          <p:grpSpPr>
            <a:xfrm>
              <a:off x="5943600" y="2328864"/>
              <a:ext cx="2514600" cy="2371720"/>
              <a:chOff x="4876800" y="2514600"/>
              <a:chExt cx="2514600" cy="2371720"/>
            </a:xfrm>
          </p:grpSpPr>
          <p:pic>
            <p:nvPicPr>
              <p:cNvPr id="26" name="Picture 3"/>
              <p:cNvPicPr>
                <a:picLocks noChangeAspect="1" noChangeArrowheads="1"/>
              </p:cNvPicPr>
              <p:nvPr/>
            </p:nvPicPr>
            <p:blipFill>
              <a:blip r:embed="rId7" cstate="print"/>
              <a:srcRect l="31884" t="40682" r="55237" b="33055"/>
              <a:stretch>
                <a:fillRect/>
              </a:stretch>
            </p:blipFill>
            <p:spPr bwMode="auto">
              <a:xfrm>
                <a:off x="5410200" y="2514600"/>
                <a:ext cx="1295400" cy="1981200"/>
              </a:xfrm>
              <a:prstGeom prst="rect">
                <a:avLst/>
              </a:prstGeom>
              <a:noFill/>
              <a:ln w="76200">
                <a:solidFill>
                  <a:srgbClr val="0070C0"/>
                </a:solidFill>
                <a:miter lim="800000"/>
                <a:headEnd/>
                <a:tailEnd/>
              </a:ln>
            </p:spPr>
          </p:pic>
          <p:sp>
            <p:nvSpPr>
              <p:cNvPr id="29" name="Rectangle 28"/>
              <p:cNvSpPr/>
              <p:nvPr/>
            </p:nvSpPr>
            <p:spPr>
              <a:xfrm>
                <a:off x="4876800" y="4505320"/>
                <a:ext cx="2514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Standard End Goal</a:t>
                </a:r>
                <a:endParaRPr lang="en-US" b="1" dirty="0">
                  <a:effectLst>
                    <a:outerShdw blurRad="38100" dist="38100" dir="2700000" algn="tl">
                      <a:srgbClr val="000000">
                        <a:alpha val="43137"/>
                      </a:srgbClr>
                    </a:outerShdw>
                  </a:effectLst>
                </a:endParaRPr>
              </a:p>
            </p:txBody>
          </p:sp>
        </p:grpSp>
      </p:grpSp>
      <p:graphicFrame>
        <p:nvGraphicFramePr>
          <p:cNvPr id="32" name="Table 31"/>
          <p:cNvGraphicFramePr>
            <a:graphicFrameLocks noGrp="1"/>
          </p:cNvGraphicFramePr>
          <p:nvPr>
            <p:extLst>
              <p:ext uri="{D42A27DB-BD31-4B8C-83A1-F6EECF244321}">
                <p14:modId xmlns:p14="http://schemas.microsoft.com/office/powerpoint/2010/main" val="3226635589"/>
              </p:ext>
            </p:extLst>
          </p:nvPr>
        </p:nvGraphicFramePr>
        <p:xfrm>
          <a:off x="381000" y="4724400"/>
          <a:ext cx="8096248" cy="1416732"/>
        </p:xfrm>
        <a:graphic>
          <a:graphicData uri="http://schemas.openxmlformats.org/drawingml/2006/table">
            <a:tbl>
              <a:tblPr/>
              <a:tblGrid>
                <a:gridCol w="877725"/>
                <a:gridCol w="1089589"/>
                <a:gridCol w="1287060"/>
                <a:gridCol w="1508125"/>
                <a:gridCol w="1139439"/>
                <a:gridCol w="945824"/>
                <a:gridCol w="1248486"/>
              </a:tblGrid>
              <a:tr h="147349">
                <a:tc gridSpan="3">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Path to DOK - 1</a:t>
                      </a:r>
                      <a:endParaRPr lang="en-US" sz="800" dirty="0">
                        <a:latin typeface="Calibri"/>
                        <a:ea typeface="Calibri"/>
                        <a:cs typeface="Times New Roman"/>
                      </a:endParaRPr>
                    </a:p>
                  </a:txBody>
                  <a:tcPr marL="38074" marR="38074" marT="0" marB="0" anchor="ctr">
                    <a:lnL w="28575"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DB3E2"/>
                    </a:solidFill>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Path to DOK - 2</a:t>
                      </a:r>
                      <a:endParaRPr lang="en-US" sz="800" dirty="0">
                        <a:latin typeface="Calibri"/>
                        <a:ea typeface="Calibri"/>
                        <a:cs typeface="Times New Roman"/>
                      </a:endParaRPr>
                    </a:p>
                  </a:txBody>
                  <a:tcPr marL="38074" marR="38074" marT="0" marB="0" anchor="ctr">
                    <a:lnL w="12700" cap="flat" cmpd="sng" algn="ctr">
                      <a:solidFill>
                        <a:srgbClr val="A6A6A6"/>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2D69B"/>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12667">
                <a:tc gridSpan="6">
                  <a:txBody>
                    <a:bodyPr/>
                    <a:lstStyle/>
                    <a:p>
                      <a:pPr marL="0" marR="0" algn="ctr">
                        <a:lnSpc>
                          <a:spcPct val="115000"/>
                        </a:lnSpc>
                        <a:spcBef>
                          <a:spcPts val="0"/>
                        </a:spcBef>
                        <a:spcAft>
                          <a:spcPts val="0"/>
                        </a:spcAft>
                      </a:pPr>
                      <a:endParaRPr lang="en-US" sz="800" dirty="0">
                        <a:latin typeface="Calibri"/>
                        <a:ea typeface="Calibri"/>
                        <a:cs typeface="Times New Roman"/>
                      </a:endParaRPr>
                    </a:p>
                  </a:txBody>
                  <a:tcPr marL="38074" marR="38074" marT="0" marB="0" anchor="ctr">
                    <a:lnL w="28575" cap="flat" cmpd="sng" algn="ctr">
                      <a:solidFill>
                        <a:srgbClr val="000000"/>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800" b="1" dirty="0">
                          <a:latin typeface="Calibri"/>
                          <a:ea typeface="Times New Roman"/>
                          <a:cs typeface="Times New Roman"/>
                        </a:rPr>
                        <a:t>End Goal</a:t>
                      </a:r>
                      <a:endParaRPr lang="en-US" sz="800" dirty="0">
                        <a:latin typeface="Calibri"/>
                        <a:ea typeface="Calibri"/>
                        <a:cs typeface="Times New Roman"/>
                      </a:endParaRPr>
                    </a:p>
                  </a:txBody>
                  <a:tcPr marL="38074" marR="38074" marT="0" marB="0" anchor="ctr">
                    <a:lnL>
                      <a:noFill/>
                    </a:lnL>
                    <a:lnR w="28575" cap="flat" cmpd="sng" algn="ctr">
                      <a:solidFill>
                        <a:srgbClr val="00000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9D9D9"/>
                    </a:solidFill>
                  </a:tcPr>
                </a:tc>
              </a:tr>
              <a:tr h="112667">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Ka</a:t>
                      </a:r>
                      <a:endParaRPr lang="en-US" sz="800" dirty="0">
                        <a:latin typeface="Calibri"/>
                        <a:ea typeface="Calibri"/>
                        <a:cs typeface="Times New Roman"/>
                      </a:endParaRPr>
                    </a:p>
                  </a:txBody>
                  <a:tcPr marL="38074" marR="38074" marT="0" marB="0" anchor="ctr">
                    <a:lnL w="28575"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Kc</a:t>
                      </a:r>
                      <a:endParaRPr lang="en-US" sz="800" dirty="0">
                        <a:latin typeface="Calibri"/>
                        <a:ea typeface="Calibri"/>
                        <a:cs typeface="Times New Roman"/>
                      </a:endParaRPr>
                    </a:p>
                  </a:txBody>
                  <a:tcPr marL="38074" marR="3807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Cf</a:t>
                      </a:r>
                      <a:endParaRPr lang="en-US" sz="800" dirty="0">
                        <a:latin typeface="Calibri"/>
                        <a:ea typeface="Calibri"/>
                        <a:cs typeface="Times New Roman"/>
                      </a:endParaRPr>
                    </a:p>
                  </a:txBody>
                  <a:tcPr marL="38074" marR="3807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Ch</a:t>
                      </a:r>
                      <a:endParaRPr lang="en-US" sz="800" dirty="0">
                        <a:latin typeface="Calibri"/>
                        <a:ea typeface="Calibri"/>
                        <a:cs typeface="Times New Roman"/>
                      </a:endParaRPr>
                    </a:p>
                  </a:txBody>
                  <a:tcPr marL="38074" marR="3807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Cj</a:t>
                      </a:r>
                      <a:endParaRPr lang="en-US" sz="800" dirty="0">
                        <a:latin typeface="Calibri"/>
                        <a:ea typeface="Calibri"/>
                        <a:cs typeface="Times New Roman"/>
                      </a:endParaRPr>
                    </a:p>
                  </a:txBody>
                  <a:tcPr marL="38074" marR="3807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2 - Cl</a:t>
                      </a:r>
                      <a:endParaRPr lang="en-US" sz="800" dirty="0">
                        <a:latin typeface="Calibri"/>
                        <a:ea typeface="Calibri"/>
                        <a:cs typeface="Times New Roman"/>
                      </a:endParaRPr>
                    </a:p>
                  </a:txBody>
                  <a:tcPr marL="38074" marR="38074"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Standard</a:t>
                      </a:r>
                      <a:endParaRPr lang="en-US" sz="800" dirty="0">
                        <a:latin typeface="Calibri"/>
                        <a:ea typeface="Calibri"/>
                        <a:cs typeface="Times New Roman"/>
                      </a:endParaRPr>
                    </a:p>
                  </a:txBody>
                  <a:tcPr marL="38074" marR="38074" marT="0" marB="0" anchor="ctr">
                    <a:lnL w="12700" cap="flat" cmpd="sng" algn="ctr">
                      <a:solidFill>
                        <a:srgbClr val="A6A6A6"/>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988967">
                <a:tc>
                  <a:txBody>
                    <a:bodyPr/>
                    <a:lstStyle/>
                    <a:p>
                      <a:pPr marL="0" marR="0" algn="l">
                        <a:lnSpc>
                          <a:spcPct val="115000"/>
                        </a:lnSpc>
                        <a:spcBef>
                          <a:spcPts val="0"/>
                        </a:spcBef>
                        <a:spcAft>
                          <a:spcPts val="0"/>
                        </a:spcAft>
                      </a:pPr>
                      <a:r>
                        <a:rPr lang="en-US" sz="800" dirty="0">
                          <a:solidFill>
                            <a:srgbClr val="000000"/>
                          </a:solidFill>
                          <a:latin typeface="Calibri"/>
                          <a:ea typeface="Times New Roman"/>
                          <a:cs typeface="Times New Roman"/>
                        </a:rPr>
                        <a:t>Locate details or examples in a text.</a:t>
                      </a:r>
                      <a:endParaRPr lang="en-US" sz="800" dirty="0">
                        <a:latin typeface="Calibri"/>
                        <a:ea typeface="Calibri"/>
                        <a:cs typeface="Times New Roman"/>
                      </a:endParaRPr>
                    </a:p>
                  </a:txBody>
                  <a:tcPr marL="38074" marR="38074" marT="0" marB="0">
                    <a:lnL w="28575" cap="flat" cmpd="sng" algn="ctr">
                      <a:solidFill>
                        <a:srgbClr val="00000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dirty="0">
                          <a:solidFill>
                            <a:srgbClr val="000000"/>
                          </a:solidFill>
                          <a:latin typeface="Calibri"/>
                          <a:ea typeface="Times New Roman"/>
                          <a:cs typeface="Times New Roman"/>
                        </a:rPr>
                        <a:t>Understand the meaning of the words/terms:  details, examples, refer, explicit, draw inferences</a:t>
                      </a:r>
                      <a:endParaRPr lang="en-US" sz="800" dirty="0">
                        <a:latin typeface="Calibri"/>
                        <a:ea typeface="Calibri"/>
                        <a:cs typeface="Times New Roman"/>
                      </a:endParaRPr>
                    </a:p>
                  </a:txBody>
                  <a:tcPr marL="38074" marR="3807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Answers who, what, when, where and how questions about details or examples that can be found explicitly in the text.</a:t>
                      </a:r>
                      <a:endParaRPr lang="en-US" sz="800" b="1" dirty="0">
                        <a:latin typeface="Calibri"/>
                        <a:ea typeface="Calibri"/>
                        <a:cs typeface="Times New Roman"/>
                      </a:endParaRPr>
                    </a:p>
                  </a:txBody>
                  <a:tcPr marL="38074" marR="3807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l">
                        <a:lnSpc>
                          <a:spcPct val="115000"/>
                        </a:lnSpc>
                        <a:spcBef>
                          <a:spcPts val="0"/>
                        </a:spcBef>
                        <a:spcAft>
                          <a:spcPts val="0"/>
                        </a:spcAft>
                      </a:pPr>
                      <a:r>
                        <a:rPr lang="en-US" sz="800" dirty="0">
                          <a:solidFill>
                            <a:srgbClr val="000000"/>
                          </a:solidFill>
                          <a:latin typeface="Calibri"/>
                          <a:ea typeface="Times New Roman"/>
                          <a:cs typeface="Times New Roman"/>
                        </a:rPr>
                        <a:t>Asks or answers questions about details in a text demonstrating an understanding that details and examples can provide information explicitly found in the </a:t>
                      </a:r>
                      <a:r>
                        <a:rPr lang="en-US" sz="800" dirty="0" smtClean="0">
                          <a:solidFill>
                            <a:srgbClr val="000000"/>
                          </a:solidFill>
                          <a:latin typeface="Calibri"/>
                          <a:ea typeface="Times New Roman"/>
                          <a:cs typeface="Times New Roman"/>
                        </a:rPr>
                        <a:t>text</a:t>
                      </a:r>
                      <a:r>
                        <a:rPr lang="en-US" sz="800" baseline="0" dirty="0" smtClean="0">
                          <a:solidFill>
                            <a:srgbClr val="000000"/>
                          </a:solidFill>
                          <a:latin typeface="Calibri"/>
                          <a:ea typeface="Times New Roman"/>
                          <a:cs typeface="Times New Roman"/>
                        </a:rPr>
                        <a:t> </a:t>
                      </a:r>
                      <a:r>
                        <a:rPr lang="en-US" sz="800" i="1" baseline="0" dirty="0" smtClean="0">
                          <a:solidFill>
                            <a:srgbClr val="000000"/>
                          </a:solidFill>
                          <a:latin typeface="Calibri"/>
                          <a:ea typeface="Times New Roman"/>
                          <a:cs typeface="Times New Roman"/>
                        </a:rPr>
                        <a:t>(</a:t>
                      </a:r>
                      <a:r>
                        <a:rPr lang="en-US" sz="800" i="1" dirty="0" smtClean="0">
                          <a:solidFill>
                            <a:srgbClr val="000000"/>
                          </a:solidFill>
                          <a:latin typeface="Calibri"/>
                          <a:ea typeface="Times New Roman"/>
                          <a:cs typeface="Times New Roman"/>
                        </a:rPr>
                        <a:t>Contextual Development)</a:t>
                      </a:r>
                      <a:endParaRPr lang="en-US" sz="800" i="1" dirty="0">
                        <a:latin typeface="Calibri"/>
                        <a:ea typeface="Calibri"/>
                        <a:cs typeface="Times New Roman"/>
                      </a:endParaRPr>
                    </a:p>
                  </a:txBody>
                  <a:tcPr marL="38074" marR="3807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latin typeface="Calibri"/>
                          <a:ea typeface="Times New Roman"/>
                          <a:cs typeface="Times New Roman"/>
                        </a:rPr>
                        <a:t>Draws basic inferences (not too implicit) using details and examples from the text.</a:t>
                      </a:r>
                      <a:endParaRPr lang="en-US" sz="800" b="1" dirty="0">
                        <a:latin typeface="Calibri"/>
                        <a:ea typeface="Calibri"/>
                        <a:cs typeface="Times New Roman"/>
                      </a:endParaRPr>
                    </a:p>
                  </a:txBody>
                  <a:tcPr marL="38074" marR="3807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l">
                        <a:lnSpc>
                          <a:spcPct val="115000"/>
                        </a:lnSpc>
                        <a:spcBef>
                          <a:spcPts val="0"/>
                        </a:spcBef>
                        <a:spcAft>
                          <a:spcPts val="0"/>
                        </a:spcAft>
                      </a:pPr>
                      <a:r>
                        <a:rPr lang="en-US" sz="800" b="1" dirty="0">
                          <a:latin typeface="Calibri"/>
                          <a:ea typeface="Calibri"/>
                          <a:cs typeface="Helvetica"/>
                        </a:rPr>
                        <a:t>Locates information that is explicitly found in the text or for drawing inferences.</a:t>
                      </a:r>
                      <a:endParaRPr lang="en-US" sz="800" b="1" dirty="0">
                        <a:latin typeface="Calibri"/>
                        <a:ea typeface="Calibri"/>
                        <a:cs typeface="Times New Roman"/>
                      </a:endParaRPr>
                    </a:p>
                  </a:txBody>
                  <a:tcPr marL="38074" marR="38074"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marL="0" marR="0" algn="l">
                        <a:lnSpc>
                          <a:spcPct val="115000"/>
                        </a:lnSpc>
                        <a:spcBef>
                          <a:spcPts val="0"/>
                        </a:spcBef>
                        <a:spcAft>
                          <a:spcPts val="0"/>
                        </a:spcAft>
                      </a:pPr>
                      <a:r>
                        <a:rPr lang="en-US" sz="800" b="0" u="sng" dirty="0" smtClean="0">
                          <a:latin typeface="Calibri"/>
                          <a:ea typeface="Calibri"/>
                          <a:cs typeface="Calibri"/>
                        </a:rPr>
                        <a:t>RI.4.1</a:t>
                      </a:r>
                      <a:r>
                        <a:rPr lang="en-US" sz="800" b="0" dirty="0" smtClean="0">
                          <a:latin typeface="Calibri"/>
                          <a:ea typeface="Calibri"/>
                          <a:cs typeface="Calibri"/>
                        </a:rPr>
                        <a:t> </a:t>
                      </a:r>
                      <a:r>
                        <a:rPr lang="en-US" sz="800" b="0" dirty="0">
                          <a:latin typeface="Calibri"/>
                          <a:ea typeface="Calibri"/>
                          <a:cs typeface="Calibri"/>
                        </a:rPr>
                        <a:t>Refer to details and examples in a text when explaining what the text says explicitly and when drawing inferences from the text.</a:t>
                      </a:r>
                      <a:endParaRPr lang="en-US" sz="800" b="0" dirty="0">
                        <a:latin typeface="Calibri"/>
                        <a:ea typeface="Calibri"/>
                        <a:cs typeface="Times New Roman"/>
                      </a:endParaRPr>
                    </a:p>
                  </a:txBody>
                  <a:tcPr marL="38074" marR="38074" marT="0" marB="0">
                    <a:lnL w="12700" cap="flat" cmpd="sng" algn="ctr">
                      <a:solidFill>
                        <a:srgbClr val="A6A6A6"/>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FBFBF"/>
                    </a:solidFill>
                  </a:tcPr>
                </a:tc>
              </a:tr>
            </a:tbl>
          </a:graphicData>
        </a:graphic>
      </p:graphicFrame>
      <p:pic>
        <p:nvPicPr>
          <p:cNvPr id="113666" name="Picture 2" descr="Wheel 8 Clip Art">
            <a:hlinkClick r:id="rId8"/>
          </p:cNvPr>
          <p:cNvPicPr>
            <a:picLocks noChangeAspect="1" noChangeArrowheads="1"/>
          </p:cNvPicPr>
          <p:nvPr/>
        </p:nvPicPr>
        <p:blipFill>
          <a:blip r:embed="rId9" cstate="print"/>
          <a:srcRect/>
          <a:stretch>
            <a:fillRect/>
          </a:stretch>
        </p:blipFill>
        <p:spPr bwMode="auto">
          <a:xfrm>
            <a:off x="2147483647" y="-454025"/>
            <a:ext cx="952500" cy="952500"/>
          </a:xfrm>
          <a:prstGeom prst="rect">
            <a:avLst/>
          </a:prstGeom>
          <a:noFill/>
        </p:spPr>
      </p:pic>
      <p:pic>
        <p:nvPicPr>
          <p:cNvPr id="34" name="Picture 6" descr="Wheel"/>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85800" y="5562600"/>
            <a:ext cx="993705" cy="990600"/>
          </a:xfrm>
          <a:prstGeom prst="rect">
            <a:avLst/>
          </a:prstGeom>
          <a:noFill/>
        </p:spPr>
      </p:pic>
      <p:pic>
        <p:nvPicPr>
          <p:cNvPr id="35" name="Picture 6" descr="Wheel"/>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667000" y="5553072"/>
            <a:ext cx="993705" cy="990600"/>
          </a:xfrm>
          <a:prstGeom prst="rect">
            <a:avLst/>
          </a:prstGeom>
          <a:noFill/>
        </p:spPr>
      </p:pic>
      <p:pic>
        <p:nvPicPr>
          <p:cNvPr id="36" name="Picture 6" descr="Wheel"/>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648200" y="5543544"/>
            <a:ext cx="993705" cy="990600"/>
          </a:xfrm>
          <a:prstGeom prst="rect">
            <a:avLst/>
          </a:prstGeom>
          <a:noFill/>
        </p:spPr>
      </p:pic>
      <p:pic>
        <p:nvPicPr>
          <p:cNvPr id="37" name="Picture 6" descr="Wheel"/>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629400" y="5534016"/>
            <a:ext cx="993705" cy="990600"/>
          </a:xfrm>
          <a:prstGeom prst="rect">
            <a:avLst/>
          </a:prstGeom>
          <a:noFill/>
        </p:spPr>
      </p:pic>
      <p:sp>
        <p:nvSpPr>
          <p:cNvPr id="47" name="TextBox 46"/>
          <p:cNvSpPr txBox="1"/>
          <p:nvPr/>
        </p:nvSpPr>
        <p:spPr>
          <a:xfrm>
            <a:off x="2551134" y="1600200"/>
            <a:ext cx="4038600" cy="1200329"/>
          </a:xfrm>
          <a:prstGeom prst="rect">
            <a:avLst/>
          </a:prstGeom>
          <a:noFill/>
        </p:spPr>
        <p:txBody>
          <a:bodyPr wrap="square" rtlCol="0">
            <a:spAutoFit/>
          </a:bodyPr>
          <a:lstStyle/>
          <a:p>
            <a:pPr algn="ctr"/>
            <a:r>
              <a:rPr lang="en-US" sz="3600" b="1" u="sng" dirty="0" smtClean="0">
                <a:solidFill>
                  <a:srgbClr val="0070C0"/>
                </a:solidFill>
                <a:effectLst>
                  <a:outerShdw blurRad="38100" dist="38100" dir="2700000" algn="tl">
                    <a:srgbClr val="000000">
                      <a:alpha val="43137"/>
                    </a:srgbClr>
                  </a:outerShdw>
                </a:effectLst>
              </a:rPr>
              <a:t>ALL</a:t>
            </a:r>
            <a:r>
              <a:rPr lang="en-US" sz="3600" b="1" dirty="0" smtClean="0">
                <a:solidFill>
                  <a:srgbClr val="0070C0"/>
                </a:solidFill>
                <a:effectLst>
                  <a:outerShdw blurRad="38100" dist="38100" dir="2700000" algn="tl">
                    <a:srgbClr val="000000">
                      <a:alpha val="43137"/>
                    </a:srgbClr>
                  </a:outerShdw>
                </a:effectLst>
              </a:rPr>
              <a:t> Students Move Forward!</a:t>
            </a:r>
            <a:endParaRPr lang="en-US" sz="3600" b="1" dirty="0">
              <a:solidFill>
                <a:srgbClr val="0070C0"/>
              </a:solidFill>
              <a:effectLst>
                <a:outerShdw blurRad="38100" dist="38100" dir="2700000" algn="tl">
                  <a:srgbClr val="000000">
                    <a:alpha val="43137"/>
                  </a:srgbClr>
                </a:outerShdw>
              </a:effectLst>
            </a:endParaRPr>
          </a:p>
        </p:txBody>
      </p:sp>
      <p:grpSp>
        <p:nvGrpSpPr>
          <p:cNvPr id="7" name="Group 55"/>
          <p:cNvGrpSpPr/>
          <p:nvPr/>
        </p:nvGrpSpPr>
        <p:grpSpPr>
          <a:xfrm>
            <a:off x="381000" y="4851748"/>
            <a:ext cx="8077200" cy="152400"/>
            <a:chOff x="381000" y="4851748"/>
            <a:chExt cx="8077200" cy="152400"/>
          </a:xfrm>
        </p:grpSpPr>
        <p:sp>
          <p:nvSpPr>
            <p:cNvPr id="52" name="Right Arrow 51"/>
            <p:cNvSpPr/>
            <p:nvPr/>
          </p:nvSpPr>
          <p:spPr>
            <a:xfrm>
              <a:off x="381000" y="4851748"/>
              <a:ext cx="8077200" cy="152400"/>
            </a:xfrm>
            <a:prstGeom prst="rightArrow">
              <a:avLst/>
            </a:prstGeom>
            <a:solidFill>
              <a:srgbClr val="DE0000"/>
            </a:solidFill>
            <a:ln>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ight Arrow 54"/>
            <p:cNvSpPr/>
            <p:nvPr/>
          </p:nvSpPr>
          <p:spPr>
            <a:xfrm>
              <a:off x="381000" y="4876800"/>
              <a:ext cx="8077200" cy="101252"/>
            </a:xfrm>
            <a:prstGeom prst="rightArrow">
              <a:avLst/>
            </a:prstGeom>
            <a:solidFill>
              <a:schemeClr val="tx1"/>
            </a:solidFill>
            <a:ln>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grpSp>
    </p:spTree>
    <p:extLst>
      <p:ext uri="{BB962C8B-B14F-4D97-AF65-F5344CB8AC3E}">
        <p14:creationId xmlns:p14="http://schemas.microsoft.com/office/powerpoint/2010/main" val="119852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2000" fill="hold"/>
                                        <p:tgtEl>
                                          <p:spTgt spid="34"/>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35"/>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2000" fill="hold"/>
                                        <p:tgtEl>
                                          <p:spTgt spid="36"/>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2000" fill="hold"/>
                                        <p:tgtEl>
                                          <p:spTgt spid="37"/>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1000" fill="hold"/>
                                        <p:tgtEl>
                                          <p:spTgt spid="47"/>
                                        </p:tgtEl>
                                        <p:attrNameLst>
                                          <p:attrName>ppt_w</p:attrName>
                                        </p:attrNameLst>
                                      </p:cBhvr>
                                      <p:tavLst>
                                        <p:tav tm="0">
                                          <p:val>
                                            <p:fltVal val="0"/>
                                          </p:val>
                                        </p:tav>
                                        <p:tav tm="100000">
                                          <p:val>
                                            <p:strVal val="#ppt_w"/>
                                          </p:val>
                                        </p:tav>
                                      </p:tavLst>
                                    </p:anim>
                                    <p:anim calcmode="lin" valueType="num">
                                      <p:cBhvr>
                                        <p:cTn id="18" dur="1000" fill="hold"/>
                                        <p:tgtEl>
                                          <p:spTgt spid="47"/>
                                        </p:tgtEl>
                                        <p:attrNameLst>
                                          <p:attrName>ppt_h</p:attrName>
                                        </p:attrNameLst>
                                      </p:cBhvr>
                                      <p:tavLst>
                                        <p:tav tm="0">
                                          <p:val>
                                            <p:fltVal val="0"/>
                                          </p:val>
                                        </p:tav>
                                        <p:tav tm="100000">
                                          <p:val>
                                            <p:strVal val="#ppt_h"/>
                                          </p:val>
                                        </p:tav>
                                      </p:tavLst>
                                    </p:anim>
                                    <p:anim calcmode="lin" valueType="num">
                                      <p:cBhvr>
                                        <p:cTn id="19" dur="1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4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1309</TotalTime>
  <Words>1403</Words>
  <Application>Microsoft Office PowerPoint</Application>
  <PresentationFormat>On-screen Show (4:3)</PresentationFormat>
  <Paragraphs>139</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Richmond, Susan</cp:lastModifiedBy>
  <cp:revision>206</cp:revision>
  <dcterms:created xsi:type="dcterms:W3CDTF">2013-07-24T15:47:08Z</dcterms:created>
  <dcterms:modified xsi:type="dcterms:W3CDTF">2015-09-29T18:33:46Z</dcterms:modified>
</cp:coreProperties>
</file>