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50" r:id="rId3"/>
    <p:sldId id="351" r:id="rId4"/>
    <p:sldId id="352" r:id="rId5"/>
    <p:sldId id="315" r:id="rId6"/>
    <p:sldId id="316" r:id="rId7"/>
    <p:sldId id="346" r:id="rId8"/>
    <p:sldId id="347" r:id="rId9"/>
    <p:sldId id="342" r:id="rId10"/>
    <p:sldId id="343" r:id="rId11"/>
    <p:sldId id="344" r:id="rId12"/>
    <p:sldId id="345" r:id="rId13"/>
    <p:sldId id="354" r:id="rId14"/>
    <p:sldId id="318" r:id="rId15"/>
    <p:sldId id="319" r:id="rId16"/>
    <p:sldId id="356" r:id="rId17"/>
    <p:sldId id="321" r:id="rId18"/>
    <p:sldId id="258" r:id="rId19"/>
    <p:sldId id="292"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55" r:id="rId36"/>
    <p:sldId id="303" r:id="rId37"/>
    <p:sldId id="304" r:id="rId38"/>
    <p:sldId id="305" r:id="rId39"/>
  </p:sldIdLst>
  <p:sldSz cx="7772400" cy="10058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dezBolanos, Martha" initials="MM" lastIdx="2" clrIdx="0">
    <p:extLst/>
  </p:cmAuthor>
  <p:cmAuthor id="2" name="chavez" initials="c"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000"/>
    <a:srgbClr val="960000"/>
    <a:srgbClr val="FF7D7D"/>
    <a:srgbClr val="FF4747"/>
    <a:srgbClr val="5D2221"/>
    <a:srgbClr val="957DB1"/>
    <a:srgbClr val="F7994B"/>
    <a:srgbClr val="C05B08"/>
    <a:srgbClr val="255997"/>
    <a:srgbClr val="DEE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01" autoAdjust="0"/>
    <p:restoredTop sz="94662" autoAdjust="0"/>
  </p:normalViewPr>
  <p:slideViewPr>
    <p:cSldViewPr>
      <p:cViewPr varScale="1">
        <p:scale>
          <a:sx n="71" d="100"/>
          <a:sy n="71" d="100"/>
        </p:scale>
        <p:origin x="2142" y="78"/>
      </p:cViewPr>
      <p:guideLst>
        <p:guide orient="horz" pos="3168"/>
        <p:guide pos="2448"/>
      </p:guideLst>
    </p:cSldViewPr>
  </p:slideViewPr>
  <p:notesTextViewPr>
    <p:cViewPr>
      <p:scale>
        <a:sx n="1" d="1"/>
        <a:sy n="1" d="1"/>
      </p:scale>
      <p:origin x="0" y="0"/>
    </p:cViewPr>
  </p:notesTextViewPr>
  <p:sorterViewPr>
    <p:cViewPr>
      <p:scale>
        <a:sx n="100" d="100"/>
        <a:sy n="100" d="100"/>
      </p:scale>
      <p:origin x="0" y="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5" rIns="93168"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8" tIns="46585" rIns="93168" bIns="46585" rtlCol="0"/>
          <a:lstStyle>
            <a:lvl1pPr algn="r">
              <a:defRPr sz="1200"/>
            </a:lvl1pPr>
          </a:lstStyle>
          <a:p>
            <a:fld id="{CF79EC7F-4C7A-4944-8949-7F9BBDAA619A}" type="datetimeFigureOut">
              <a:rPr lang="en-US" smtClean="0"/>
              <a:pPr/>
              <a:t>1/21/2016</a:t>
            </a:fld>
            <a:endParaRPr lang="en-US" dirty="0"/>
          </a:p>
        </p:txBody>
      </p:sp>
      <p:sp>
        <p:nvSpPr>
          <p:cNvPr id="4" name="Slide Image Placeholder 3"/>
          <p:cNvSpPr>
            <a:spLocks noGrp="1" noRot="1" noChangeAspect="1"/>
          </p:cNvSpPr>
          <p:nvPr>
            <p:ph type="sldImg" idx="2"/>
          </p:nvPr>
        </p:nvSpPr>
        <p:spPr>
          <a:xfrm>
            <a:off x="2159000" y="698500"/>
            <a:ext cx="2692400" cy="3484563"/>
          </a:xfrm>
          <a:prstGeom prst="rect">
            <a:avLst/>
          </a:prstGeom>
          <a:noFill/>
          <a:ln w="12700">
            <a:solidFill>
              <a:prstClr val="black"/>
            </a:solidFill>
          </a:ln>
        </p:spPr>
        <p:txBody>
          <a:bodyPr vert="horz" lIns="93168" tIns="46585" rIns="93168" bIns="4658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8" tIns="46585" rIns="93168"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8" tIns="46585" rIns="93168"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8" tIns="46585" rIns="93168" bIns="46585" rtlCol="0" anchor="b"/>
          <a:lstStyle>
            <a:lvl1pPr algn="r">
              <a:defRPr sz="1200"/>
            </a:lvl1pPr>
          </a:lstStyle>
          <a:p>
            <a:fld id="{6F6E0038-F840-411F-87AA-20D2DFE26CDC}" type="slidenum">
              <a:rPr lang="en-US" smtClean="0"/>
              <a:pPr/>
              <a:t>‹#›</a:t>
            </a:fld>
            <a:endParaRPr lang="en-US" dirty="0"/>
          </a:p>
        </p:txBody>
      </p:sp>
    </p:spTree>
    <p:extLst>
      <p:ext uri="{BB962C8B-B14F-4D97-AF65-F5344CB8AC3E}">
        <p14:creationId xmlns:p14="http://schemas.microsoft.com/office/powerpoint/2010/main" val="2162646812"/>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2E969183-3C48-4BE1-BAAB-2D2D3D775E94}" type="slidenum">
              <a:rPr lang="en-US" smtClean="0"/>
              <a:pPr/>
              <a:t>2</a:t>
            </a:fld>
            <a:endParaRPr lang="en-US"/>
          </a:p>
        </p:txBody>
      </p:sp>
    </p:spTree>
    <p:extLst>
      <p:ext uri="{BB962C8B-B14F-4D97-AF65-F5344CB8AC3E}">
        <p14:creationId xmlns:p14="http://schemas.microsoft.com/office/powerpoint/2010/main" val="218955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701041" y="4415790"/>
            <a:ext cx="5608319" cy="4183380"/>
          </a:xfrm>
          <a:prstGeom prst="rect">
            <a:avLst/>
          </a:prstGeom>
        </p:spPr>
        <p:txBody>
          <a:bodyPr lIns="93154" tIns="93154" rIns="93154" bIns="93154" anchor="ctr" anchorCtr="0">
            <a:noAutofit/>
          </a:bodyPr>
          <a:lstStyle/>
          <a:p>
            <a:endParaRPr dirty="0"/>
          </a:p>
        </p:txBody>
      </p:sp>
      <p:sp>
        <p:nvSpPr>
          <p:cNvPr id="241" name="Shape 241"/>
          <p:cNvSpPr>
            <a:spLocks noGrp="1" noRot="1" noChangeAspect="1"/>
          </p:cNvSpPr>
          <p:nvPr>
            <p:ph type="sldImg" idx="2"/>
          </p:nvPr>
        </p:nvSpPr>
        <p:spPr>
          <a:xfrm>
            <a:off x="2159000" y="698500"/>
            <a:ext cx="2692400"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8805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01041" y="4415790"/>
            <a:ext cx="5608319" cy="4183380"/>
          </a:xfrm>
          <a:prstGeom prst="rect">
            <a:avLst/>
          </a:prstGeom>
        </p:spPr>
        <p:txBody>
          <a:bodyPr lIns="93154" tIns="93154" rIns="93154" bIns="93154" anchor="ctr" anchorCtr="0">
            <a:noAutofit/>
          </a:bodyPr>
          <a:lstStyle/>
          <a:p>
            <a:endParaRPr dirty="0"/>
          </a:p>
        </p:txBody>
      </p:sp>
      <p:sp>
        <p:nvSpPr>
          <p:cNvPr id="246" name="Shape 246"/>
          <p:cNvSpPr>
            <a:spLocks noGrp="1" noRot="1" noChangeAspect="1"/>
          </p:cNvSpPr>
          <p:nvPr>
            <p:ph type="sldImg" idx="2"/>
          </p:nvPr>
        </p:nvSpPr>
        <p:spPr>
          <a:xfrm>
            <a:off x="2159000" y="698500"/>
            <a:ext cx="2692400"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4643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6F6E0038-F840-411F-87AA-20D2DFE26CDC}" type="slidenum">
              <a:rPr lang="en-US" smtClean="0"/>
              <a:pPr/>
              <a:t>9</a:t>
            </a:fld>
            <a:endParaRPr lang="en-US" dirty="0"/>
          </a:p>
        </p:txBody>
      </p:sp>
    </p:spTree>
    <p:extLst>
      <p:ext uri="{BB962C8B-B14F-4D97-AF65-F5344CB8AC3E}">
        <p14:creationId xmlns:p14="http://schemas.microsoft.com/office/powerpoint/2010/main" val="170484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164" name="Shape 164"/>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90593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6F6E0038-F840-411F-87AA-20D2DFE26CDC}" type="slidenum">
              <a:rPr lang="en-US" smtClean="0"/>
              <a:pPr/>
              <a:t>18</a:t>
            </a:fld>
            <a:endParaRPr lang="en-US" dirty="0"/>
          </a:p>
        </p:txBody>
      </p:sp>
    </p:spTree>
    <p:extLst>
      <p:ext uri="{BB962C8B-B14F-4D97-AF65-F5344CB8AC3E}">
        <p14:creationId xmlns:p14="http://schemas.microsoft.com/office/powerpoint/2010/main" val="108783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6F6E0038-F840-411F-87AA-20D2DFE26CDC}" type="slidenum">
              <a:rPr lang="en-US" smtClean="0"/>
              <a:pPr/>
              <a:t>23</a:t>
            </a:fld>
            <a:endParaRPr lang="en-US" dirty="0"/>
          </a:p>
        </p:txBody>
      </p:sp>
    </p:spTree>
    <p:extLst>
      <p:ext uri="{BB962C8B-B14F-4D97-AF65-F5344CB8AC3E}">
        <p14:creationId xmlns:p14="http://schemas.microsoft.com/office/powerpoint/2010/main" val="287680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776A-7D34-49BE-9991-EB7FB5D704B3}" type="datetime1">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426620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7BE09-E003-4F8B-BC72-9AD765D86661}" type="datetime1">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35381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8AC2F-9759-4B3A-AA35-D5C55F2C7E35}" type="datetime1">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4260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A5D2E-2AA2-484C-8E6C-275C8ACFF7BC}" type="datetime1">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32217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60DC1-8BE3-4E85-9316-C4FD49635CB1}" type="datetime1">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4076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5101E3-4D7C-4037-B564-115BA1F4C214}" type="datetime1">
              <a:rPr lang="en-US" smtClean="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84312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C2396E-98AA-414F-89AD-D4CFCA3026CD}" type="datetime1">
              <a:rPr lang="en-US" smtClean="0"/>
              <a:t>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9496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9C0EB1-9426-4E73-A64D-202FA797D4DD}" type="datetime1">
              <a:rPr lang="en-US" smtClean="0"/>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7557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BA129-7055-449F-BDE5-8BC17378F44E}" type="datetime1">
              <a:rPr lang="en-US" smtClean="0"/>
              <a:t>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02859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EA168-3A1C-414B-B943-56FC4910F8A3}" type="datetime1">
              <a:rPr lang="en-US" smtClean="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9839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19068-001C-46AB-80E5-46936353811E}" type="datetime1">
              <a:rPr lang="en-US" smtClean="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08578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B0B5986B-88A8-43B7-831D-F5B8DD10CE77}" type="datetime1">
              <a:rPr lang="en-US" smtClean="0"/>
              <a:t>1/21/2016</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70420" y="9522884"/>
            <a:ext cx="60198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CF669FE8-2A6A-4FDA-B6E7-4A7C87AD6E1D}" type="slidenum">
              <a:rPr lang="en-US" smtClean="0"/>
              <a:pPr/>
              <a:t>‹#›</a:t>
            </a:fld>
            <a:endParaRPr lang="en-US" dirty="0"/>
          </a:p>
        </p:txBody>
      </p:sp>
      <p:sp>
        <p:nvSpPr>
          <p:cNvPr id="7" name="TextBox 6"/>
          <p:cNvSpPr txBox="1"/>
          <p:nvPr/>
        </p:nvSpPr>
        <p:spPr>
          <a:xfrm>
            <a:off x="381000" y="9812179"/>
            <a:ext cx="5638800" cy="246221"/>
          </a:xfrm>
          <a:prstGeom prst="rect">
            <a:avLst/>
          </a:prstGeom>
          <a:no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000" dirty="0" smtClean="0"/>
              <a:t>HSD –</a:t>
            </a:r>
            <a:r>
              <a:rPr lang="en-US" sz="1000" baseline="0" dirty="0" smtClean="0"/>
              <a:t> OSP  Susan Richmond 2015</a:t>
            </a:r>
            <a:endParaRPr lang="en-US" sz="1000" dirty="0"/>
          </a:p>
        </p:txBody>
      </p:sp>
    </p:spTree>
    <p:extLst>
      <p:ext uri="{BB962C8B-B14F-4D97-AF65-F5344CB8AC3E}">
        <p14:creationId xmlns:p14="http://schemas.microsoft.com/office/powerpoint/2010/main" val="374117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bing.com/videos/search?q=teen+court&amp;qs=VI&amp;form=QBVR&amp;pq=teen+cort&amp;sc=810&amp;sp=1&amp;sk=&amp;adlt=strict#view=detail&amp;mid=1B58E71D5E4DE21D53D71B58E71D5E4DE21D53D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in.gov/judiciary/cit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s-E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s-E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s-ES" dirty="0"/>
          </a:p>
        </p:txBody>
      </p:sp>
      <p:grpSp>
        <p:nvGrpSpPr>
          <p:cNvPr id="26" name="Group 25"/>
          <p:cNvGrpSpPr/>
          <p:nvPr/>
        </p:nvGrpSpPr>
        <p:grpSpPr>
          <a:xfrm>
            <a:off x="0" y="0"/>
            <a:ext cx="7772401" cy="9693358"/>
            <a:chOff x="70772" y="159327"/>
            <a:chExt cx="6858001" cy="8812144"/>
          </a:xfrm>
        </p:grpSpPr>
        <p:grpSp>
          <p:nvGrpSpPr>
            <p:cNvPr id="21" name="Group 20"/>
            <p:cNvGrpSpPr/>
            <p:nvPr/>
          </p:nvGrpSpPr>
          <p:grpSpPr>
            <a:xfrm>
              <a:off x="70772" y="159327"/>
              <a:ext cx="6858001" cy="8812144"/>
              <a:chOff x="2193" y="159327"/>
              <a:chExt cx="6858001" cy="8812144"/>
            </a:xfrm>
          </p:grpSpPr>
          <p:grpSp>
            <p:nvGrpSpPr>
              <p:cNvPr id="11" name="Group 10"/>
              <p:cNvGrpSpPr/>
              <p:nvPr/>
            </p:nvGrpSpPr>
            <p:grpSpPr>
              <a:xfrm>
                <a:off x="2193" y="159327"/>
                <a:ext cx="6858001" cy="2524720"/>
                <a:chOff x="2193" y="159327"/>
                <a:chExt cx="6858001" cy="2524720"/>
              </a:xfrm>
            </p:grpSpPr>
            <p:grpSp>
              <p:nvGrpSpPr>
                <p:cNvPr id="8" name="Group 7"/>
                <p:cNvGrpSpPr/>
                <p:nvPr/>
              </p:nvGrpSpPr>
              <p:grpSpPr>
                <a:xfrm>
                  <a:off x="2193" y="159327"/>
                  <a:ext cx="6858001" cy="2438724"/>
                  <a:chOff x="2193" y="159327"/>
                  <a:chExt cx="6858001" cy="2438724"/>
                </a:xfrm>
              </p:grpSpPr>
              <p:sp>
                <p:nvSpPr>
                  <p:cNvPr id="2" name="Rectangle 1"/>
                  <p:cNvSpPr/>
                  <p:nvPr/>
                </p:nvSpPr>
                <p:spPr>
                  <a:xfrm>
                    <a:off x="2194" y="159327"/>
                    <a:ext cx="6858000" cy="762000"/>
                  </a:xfrm>
                  <a:prstGeom prst="rect">
                    <a:avLst/>
                  </a:prstGeom>
                  <a:pattFill prst="trellis">
                    <a:fgClr>
                      <a:srgbClr val="96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5" name="Rectangle 4"/>
                  <p:cNvSpPr/>
                  <p:nvPr/>
                </p:nvSpPr>
                <p:spPr>
                  <a:xfrm>
                    <a:off x="2193" y="574963"/>
                    <a:ext cx="6858000" cy="762000"/>
                  </a:xfrm>
                  <a:prstGeom prst="rect">
                    <a:avLst/>
                  </a:prstGeom>
                  <a:pattFill prst="lgCheck">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6" name="Rectangle 5"/>
                  <p:cNvSpPr/>
                  <p:nvPr/>
                </p:nvSpPr>
                <p:spPr>
                  <a:xfrm>
                    <a:off x="2193" y="970209"/>
                    <a:ext cx="6858000" cy="1627842"/>
                  </a:xfrm>
                  <a:prstGeom prst="rect">
                    <a:avLst/>
                  </a:prstGeom>
                  <a:pattFill prst="smConfetti">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sp>
              <p:nvSpPr>
                <p:cNvPr id="10" name="Rectangle 9"/>
                <p:cNvSpPr/>
                <p:nvPr/>
              </p:nvSpPr>
              <p:spPr>
                <a:xfrm>
                  <a:off x="2193" y="921327"/>
                  <a:ext cx="6858000" cy="17627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6000" b="1" cap="all" dirty="0" smtClean="0">
                      <a:ln w="0"/>
                      <a:latin typeface="+mj-lt"/>
                    </a:rPr>
                    <a:t>Evaluación de </a:t>
                  </a:r>
                </a:p>
                <a:p>
                  <a:pPr algn="ctr"/>
                  <a:r>
                    <a:rPr lang="es-MX" sz="6000" b="1" cap="all" dirty="0" smtClean="0">
                      <a:ln w="0"/>
                      <a:latin typeface="+mj-lt"/>
                    </a:rPr>
                    <a:t>Mitad de aÑo</a:t>
                  </a:r>
                  <a:endParaRPr lang="es-MX" sz="6000" b="1" cap="all" dirty="0">
                    <a:ln w="0"/>
                    <a:effectLst/>
                    <a:latin typeface="+mj-lt"/>
                  </a:endParaRPr>
                </a:p>
              </p:txBody>
            </p:sp>
          </p:grpSp>
          <p:pic>
            <p:nvPicPr>
              <p:cNvPr id="1046" name="Picture 22" descr="https://encrypted-tbn0.gstatic.com/images?q=tbn:ANd9GcR670A4_NsEz0rkw5S0fSUFOZdfd06A1vBExtciEnjTubFApCQoF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7720" r="3589"/>
              <a:stretch/>
            </p:blipFill>
            <p:spPr bwMode="auto">
              <a:xfrm>
                <a:off x="692554" y="3637296"/>
                <a:ext cx="5791199" cy="533417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1276067" y="3622963"/>
              <a:ext cx="2385608" cy="923330"/>
            </a:xfrm>
            <a:prstGeom prst="rect">
              <a:avLst/>
            </a:prstGeom>
            <a:noFill/>
          </p:spPr>
          <p:txBody>
            <a:bodyPr wrap="none" lIns="91440" tIns="45720" rIns="91440" bIns="45720">
              <a:spAutoFit/>
            </a:bodyPr>
            <a:lstStyle/>
            <a:p>
              <a:pPr algn="ctr"/>
              <a:r>
                <a:rPr lang="es-ES" sz="6000" b="1" dirty="0" smtClean="0">
                  <a:ln w="1905"/>
                  <a:effectLst>
                    <a:innerShdw blurRad="69850" dist="43180" dir="5400000">
                      <a:srgbClr val="000000">
                        <a:alpha val="65000"/>
                      </a:srgbClr>
                    </a:innerShdw>
                  </a:effectLst>
                </a:rPr>
                <a:t>Grado 6</a:t>
              </a:r>
              <a:endParaRPr lang="es-ES" sz="6000" b="1" dirty="0">
                <a:ln w="1905"/>
                <a:effectLst>
                  <a:innerShdw blurRad="69850" dist="43180" dir="5400000">
                    <a:srgbClr val="000000">
                      <a:alpha val="65000"/>
                    </a:srgbClr>
                  </a:innerShdw>
                </a:effectLst>
              </a:endParaRPr>
            </a:p>
          </p:txBody>
        </p:sp>
      </p:grpSp>
      <p:sp>
        <p:nvSpPr>
          <p:cNvPr id="27" name="Slide Number Placeholder 26"/>
          <p:cNvSpPr>
            <a:spLocks noGrp="1"/>
          </p:cNvSpPr>
          <p:nvPr>
            <p:ph type="sldNum" sz="quarter" idx="12"/>
          </p:nvPr>
        </p:nvSpPr>
        <p:spPr/>
        <p:txBody>
          <a:bodyPr/>
          <a:lstStyle/>
          <a:p>
            <a:fld id="{CF669FE8-2A6A-4FDA-B6E7-4A7C87AD6E1D}" type="slidenum">
              <a:rPr lang="es-ES" smtClean="0"/>
              <a:pPr/>
              <a:t>1</a:t>
            </a:fld>
            <a:endParaRPr lang="es-ES" dirty="0"/>
          </a:p>
        </p:txBody>
      </p:sp>
      <p:sp>
        <p:nvSpPr>
          <p:cNvPr id="14" name="TextBox 13"/>
          <p:cNvSpPr txBox="1"/>
          <p:nvPr/>
        </p:nvSpPr>
        <p:spPr>
          <a:xfrm>
            <a:off x="1402096" y="5011047"/>
            <a:ext cx="4800600" cy="1631216"/>
          </a:xfrm>
          <a:prstGeom prst="rect">
            <a:avLst/>
          </a:prstGeom>
          <a:noFill/>
        </p:spPr>
        <p:txBody>
          <a:bodyPr wrap="square" rtlCol="0">
            <a:spAutoFit/>
          </a:bodyPr>
          <a:lstStyle/>
          <a:p>
            <a:r>
              <a:rPr lang="es-ES" sz="4000" b="1" cap="all" dirty="0" smtClean="0">
                <a:ln w="0"/>
              </a:rPr>
              <a:t>Instrucciones Para el  Maestro</a:t>
            </a:r>
          </a:p>
          <a:p>
            <a:endParaRPr lang="es-ES" dirty="0"/>
          </a:p>
        </p:txBody>
      </p:sp>
      <p:sp>
        <p:nvSpPr>
          <p:cNvPr id="30" name="Rectangle 29"/>
          <p:cNvSpPr/>
          <p:nvPr/>
        </p:nvSpPr>
        <p:spPr>
          <a:xfrm>
            <a:off x="0" y="2586691"/>
            <a:ext cx="7772400" cy="838200"/>
          </a:xfrm>
          <a:prstGeom prst="rect">
            <a:avLst/>
          </a:prstGeom>
          <a:pattFill prst="lgCheck">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8" name="Rectangle 27"/>
          <p:cNvSpPr/>
          <p:nvPr/>
        </p:nvSpPr>
        <p:spPr>
          <a:xfrm>
            <a:off x="0" y="2971800"/>
            <a:ext cx="7772400" cy="609600"/>
          </a:xfrm>
          <a:prstGeom prst="rect">
            <a:avLst/>
          </a:prstGeom>
          <a:pattFill prst="trellis">
            <a:fgClr>
              <a:srgbClr val="96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pic>
        <p:nvPicPr>
          <p:cNvPr id="29" name="Picture 2" descr="http://www.hsd.k12.or.us/Portals/_default/Skins/DistrictSkin/images/webheadsm.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600" y="9399988"/>
            <a:ext cx="2438400" cy="58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767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86741"/>
            <a:ext cx="6995160" cy="9052559"/>
          </a:xfrm>
        </p:spPr>
        <p:txBody>
          <a:bodyPr>
            <a:noAutofit/>
          </a:bodyPr>
          <a:lstStyle/>
          <a:p>
            <a:pPr marL="0" lvl="0" indent="0">
              <a:spcBef>
                <a:spcPts val="0"/>
              </a:spcBef>
              <a:buNone/>
            </a:pPr>
            <a:r>
              <a:rPr lang="es-ES" sz="1200" b="1" dirty="0" smtClean="0">
                <a:solidFill>
                  <a:prstClr val="black"/>
                </a:solidFill>
              </a:rPr>
              <a:t>Actividad: La Corte Suprema </a:t>
            </a:r>
            <a:r>
              <a:rPr lang="es-ES" sz="1200" i="1" dirty="0" smtClean="0">
                <a:solidFill>
                  <a:prstClr val="black"/>
                </a:solidFill>
              </a:rPr>
              <a:t>continuación…</a:t>
            </a:r>
          </a:p>
          <a:p>
            <a:pPr marL="0" lvl="0" indent="0">
              <a:spcBef>
                <a:spcPts val="0"/>
              </a:spcBef>
              <a:buNone/>
            </a:pPr>
            <a:endParaRPr lang="es-ES" sz="600" i="1" dirty="0" smtClean="0">
              <a:solidFill>
                <a:prstClr val="black"/>
              </a:solidFill>
            </a:endParaRPr>
          </a:p>
          <a:p>
            <a:pPr marL="0" indent="0">
              <a:spcBef>
                <a:spcPts val="0"/>
              </a:spcBef>
              <a:buNone/>
            </a:pPr>
            <a:r>
              <a:rPr lang="es-ES" sz="1200" i="1" dirty="0"/>
              <a:t>La persona responsable de la </a:t>
            </a:r>
            <a:r>
              <a:rPr lang="es-ES" sz="1200" i="1" dirty="0" smtClean="0"/>
              <a:t>escena baja la tarjeta: “Kansas 1951”		</a:t>
            </a:r>
          </a:p>
          <a:p>
            <a:pPr marL="0" indent="0">
              <a:spcBef>
                <a:spcPts val="0"/>
              </a:spcBef>
              <a:buNone/>
            </a:pPr>
            <a:r>
              <a:rPr lang="es-ES" sz="1200" i="1" dirty="0" smtClean="0"/>
              <a:t>Brown vs. La Mesa Directiva Escolar</a:t>
            </a:r>
          </a:p>
          <a:p>
            <a:pPr marL="0" indent="0">
              <a:spcBef>
                <a:spcPts val="0"/>
              </a:spcBef>
              <a:buNone/>
            </a:pPr>
            <a:r>
              <a:rPr lang="es-ES" sz="1200" i="1" dirty="0" smtClean="0"/>
              <a:t>Washington D.C., 1953</a:t>
            </a:r>
          </a:p>
          <a:p>
            <a:pPr marL="0" indent="0">
              <a:spcBef>
                <a:spcPts val="0"/>
              </a:spcBef>
              <a:buNone/>
            </a:pPr>
            <a:r>
              <a:rPr lang="es-ES" sz="1200" i="1" dirty="0"/>
              <a:t>La persona responsable de la escena </a:t>
            </a:r>
            <a:r>
              <a:rPr lang="es-ES" sz="1200" i="1" dirty="0" smtClean="0"/>
              <a:t>levanta la tarjeta: “Washington DC,” “1953,” “Corte Suprema de EE.UU.” </a:t>
            </a:r>
            <a:endParaRPr lang="es-ES" sz="1200" dirty="0" smtClean="0"/>
          </a:p>
          <a:p>
            <a:pPr marL="0" indent="0">
              <a:buNone/>
            </a:pPr>
            <a:r>
              <a:rPr lang="es-ES" sz="1200" b="1" dirty="0" smtClean="0"/>
              <a:t>Narrador 2</a:t>
            </a:r>
            <a:r>
              <a:rPr lang="es-ES" sz="1200" dirty="0" smtClean="0"/>
              <a:t>: Todos estos  casos han sido apelados a la Corte Suprema de los Estados Unidos. ¿Sabes lo que es una apelación?  Una apelación es cuando un tribunal superior examina el veredicto de un tribunal inferior. Esto se hace únicamente si usted no está de acuerdo con la decisión tomada por el tribunal inferior. </a:t>
            </a:r>
          </a:p>
          <a:p>
            <a:pPr marL="0" indent="0">
              <a:buNone/>
            </a:pPr>
            <a:r>
              <a:rPr lang="es-ES" sz="1200" dirty="0" smtClean="0"/>
              <a:t>					</a:t>
            </a:r>
          </a:p>
          <a:p>
            <a:pPr marL="0" indent="0">
              <a:buNone/>
            </a:pPr>
            <a:r>
              <a:rPr lang="es-ES" sz="1200" b="1" dirty="0" smtClean="0"/>
              <a:t>Narrador 2: </a:t>
            </a:r>
            <a:r>
              <a:rPr lang="es-ES" sz="1200" dirty="0" smtClean="0"/>
              <a:t>La Corte Suprema de los Estados Unidos ha decidido re-examinar este caso junto con otros que son similares, combinados en un solo caso porque todos buscan la misma solución legal – que estar separados nunca equivale a ser iguales.  Ellos están desafiando la constitucionalidad de la segregación racial en las escuelas públicas.</a:t>
            </a:r>
          </a:p>
          <a:p>
            <a:pPr marL="0" indent="0">
              <a:buNone/>
            </a:pPr>
            <a:r>
              <a:rPr lang="es-ES" sz="1200" dirty="0" smtClean="0"/>
              <a:t>					</a:t>
            </a:r>
          </a:p>
          <a:p>
            <a:pPr marL="0" indent="0">
              <a:buNone/>
            </a:pPr>
            <a:r>
              <a:rPr lang="es-ES" sz="1200" dirty="0" smtClean="0"/>
              <a:t>Este caso se llama Brown vs. La Mesa Directiva </a:t>
            </a:r>
            <a:r>
              <a:rPr lang="es-ES" sz="1200" dirty="0"/>
              <a:t>E</a:t>
            </a:r>
            <a:r>
              <a:rPr lang="es-ES" sz="1200" dirty="0" smtClean="0"/>
              <a:t>scolar,  pero Oliver Brown, a quien acabamos de conocer , era solamente una de </a:t>
            </a:r>
            <a:r>
              <a:rPr lang="es-ES" sz="1200" dirty="0"/>
              <a:t>las 200 personas </a:t>
            </a:r>
            <a:r>
              <a:rPr lang="es-ES" sz="1200" dirty="0" smtClean="0"/>
              <a:t>aproximadamente </a:t>
            </a:r>
            <a:r>
              <a:rPr lang="es-ES" sz="1200" dirty="0"/>
              <a:t>involucradas </a:t>
            </a:r>
            <a:r>
              <a:rPr lang="es-ES" sz="1200" dirty="0" smtClean="0"/>
              <a:t>en estos casos. 					</a:t>
            </a:r>
          </a:p>
          <a:p>
            <a:pPr marL="0" indent="0">
              <a:buNone/>
            </a:pPr>
            <a:r>
              <a:rPr lang="es-ES" sz="1200" b="1" dirty="0" smtClean="0"/>
              <a:t>Reportero</a:t>
            </a:r>
            <a:r>
              <a:rPr lang="es-ES" sz="1200" dirty="0" smtClean="0"/>
              <a:t>:  Estoy afuera del </a:t>
            </a:r>
            <a:r>
              <a:rPr lang="es-ES" sz="1200" dirty="0"/>
              <a:t>t</a:t>
            </a:r>
            <a:r>
              <a:rPr lang="es-ES" sz="1200" dirty="0" smtClean="0"/>
              <a:t>ribunal de la Corte Suprema de Estados Unidos en Washington D.C.  La Corte está examinando hoy  los argumentos  en el  caso de Brown vs. La Mesa Directiva </a:t>
            </a:r>
            <a:r>
              <a:rPr lang="es-ES" sz="1200" dirty="0"/>
              <a:t>E</a:t>
            </a:r>
            <a:r>
              <a:rPr lang="es-ES" sz="1200" dirty="0" smtClean="0"/>
              <a:t>scolar.  Entremos a donde el Juez presidente </a:t>
            </a:r>
            <a:r>
              <a:rPr lang="es-ES" sz="1200" dirty="0" err="1" smtClean="0"/>
              <a:t>Earl</a:t>
            </a:r>
            <a:r>
              <a:rPr lang="es-ES" sz="1200" dirty="0" smtClean="0"/>
              <a:t> Warren de la Corte Suprema de los EE.UU. está listo para empezar.</a:t>
            </a:r>
          </a:p>
          <a:p>
            <a:pPr marL="0" indent="0">
              <a:buNone/>
            </a:pPr>
            <a:r>
              <a:rPr lang="es-ES" sz="1200" dirty="0" smtClean="0"/>
              <a:t>					</a:t>
            </a:r>
          </a:p>
          <a:p>
            <a:pPr marL="0" indent="0">
              <a:buNone/>
            </a:pPr>
            <a:r>
              <a:rPr lang="es-ES" sz="1200" b="1" dirty="0" smtClean="0"/>
              <a:t>Narrador 2</a:t>
            </a:r>
            <a:r>
              <a:rPr lang="es-ES" sz="1200" dirty="0" smtClean="0"/>
              <a:t>: Hay tres abogados  representando a los estudiantes. El más famoso es </a:t>
            </a:r>
            <a:r>
              <a:rPr lang="es-ES" sz="1200" dirty="0" err="1" smtClean="0"/>
              <a:t>Thurgood</a:t>
            </a:r>
            <a:r>
              <a:rPr lang="es-ES" sz="1200" dirty="0" smtClean="0"/>
              <a:t> Marshall.  Uniéndose a él están </a:t>
            </a:r>
            <a:r>
              <a:rPr lang="es-ES" sz="1200" dirty="0" err="1" smtClean="0"/>
              <a:t>Spottswood</a:t>
            </a:r>
            <a:r>
              <a:rPr lang="es-ES" sz="1200" dirty="0" smtClean="0"/>
              <a:t> W. Robinson III y Robert Carter. </a:t>
            </a:r>
          </a:p>
          <a:p>
            <a:pPr marL="0" indent="0">
              <a:buNone/>
            </a:pPr>
            <a:r>
              <a:rPr lang="es-ES" sz="1200" dirty="0" smtClean="0"/>
              <a:t>					</a:t>
            </a:r>
          </a:p>
          <a:p>
            <a:pPr marL="0" indent="0">
              <a:buNone/>
            </a:pPr>
            <a:r>
              <a:rPr lang="es-ES" sz="1200" b="1" dirty="0" smtClean="0"/>
              <a:t>Alguacil</a:t>
            </a:r>
            <a:r>
              <a:rPr lang="es-ES" sz="1200" dirty="0" smtClean="0"/>
              <a:t>: (golpea tres veces en una mesa) Todos de pie. (todos en la sala se ponen de pie)  El honorable Juez Presidente y los Jueces Asociados de la Corte Suprema de los Estados Unidos . ¡Atención</a:t>
            </a:r>
            <a:r>
              <a:rPr lang="es-ES" sz="1200" dirty="0"/>
              <a:t>! ¡Atención! ¡Atención! </a:t>
            </a:r>
            <a:r>
              <a:rPr lang="es-ES" sz="1200" dirty="0" smtClean="0"/>
              <a:t>Todas las personas  compareciendo ante la Corte Suprema de los Estados Unidos tendrán que acercase y prestar atención, ya que la corte está en sesión. ¡Qué Dios salve a los Estados Unidos y a esta Honorable Corte! (los jueces se sientan). Se pueden sentar.</a:t>
            </a:r>
          </a:p>
          <a:p>
            <a:pPr marL="0" indent="0">
              <a:buNone/>
            </a:pPr>
            <a:r>
              <a:rPr lang="es-ES" sz="1200" dirty="0" smtClean="0"/>
              <a:t>					</a:t>
            </a:r>
          </a:p>
          <a:p>
            <a:pPr marL="0" indent="0">
              <a:buNone/>
            </a:pPr>
            <a:r>
              <a:rPr lang="es-ES" sz="1200" b="1" dirty="0" smtClean="0"/>
              <a:t>Juez Presidente Warren: </a:t>
            </a:r>
            <a:r>
              <a:rPr lang="es-ES" sz="1200" dirty="0" smtClean="0"/>
              <a:t>Sr. Marshall, usted está aquí hoy para desafiar la decisión hecha por esta Corte en 1896 en el caso de </a:t>
            </a:r>
            <a:r>
              <a:rPr lang="es-ES" sz="1200" dirty="0" err="1" smtClean="0"/>
              <a:t>Plessy</a:t>
            </a:r>
            <a:r>
              <a:rPr lang="es-ES" sz="1200" dirty="0" smtClean="0"/>
              <a:t> vs. </a:t>
            </a:r>
            <a:r>
              <a:rPr lang="es-ES" sz="1200" dirty="0" err="1" smtClean="0"/>
              <a:t>Ferguson</a:t>
            </a:r>
            <a:r>
              <a:rPr lang="es-ES" sz="1200" dirty="0" smtClean="0"/>
              <a:t>. ¿Es esto cierto ?</a:t>
            </a:r>
          </a:p>
          <a:p>
            <a:pPr marL="0" indent="0">
              <a:buNone/>
            </a:pPr>
            <a:endParaRPr lang="es-ES" sz="1200" dirty="0" smtClean="0"/>
          </a:p>
          <a:p>
            <a:pPr marL="0" indent="0">
              <a:buNone/>
            </a:pPr>
            <a:r>
              <a:rPr lang="es-ES" sz="1200" b="1" dirty="0" err="1" smtClean="0"/>
              <a:t>Thurgood</a:t>
            </a:r>
            <a:r>
              <a:rPr lang="es-ES" sz="1200" b="1" dirty="0" smtClean="0"/>
              <a:t> Marshall:</a:t>
            </a:r>
            <a:r>
              <a:rPr lang="es-ES" sz="1200" dirty="0" smtClean="0"/>
              <a:t> (de pie) Sí, su Señoría.</a:t>
            </a:r>
          </a:p>
          <a:p>
            <a:pPr marL="0" indent="0">
              <a:buNone/>
            </a:pPr>
            <a:r>
              <a:rPr lang="es-ES" sz="1200" dirty="0" smtClean="0"/>
              <a:t>					</a:t>
            </a:r>
          </a:p>
          <a:p>
            <a:pPr marL="0" indent="0">
              <a:buNone/>
            </a:pPr>
            <a:r>
              <a:rPr lang="es-ES" sz="1200" b="1" dirty="0" smtClean="0"/>
              <a:t>Narrador 2</a:t>
            </a:r>
            <a:r>
              <a:rPr lang="es-ES" sz="1200" dirty="0" smtClean="0"/>
              <a:t>: En el caso de </a:t>
            </a:r>
            <a:r>
              <a:rPr lang="es-ES" sz="1200" dirty="0" err="1" smtClean="0"/>
              <a:t>Plessy</a:t>
            </a:r>
            <a:r>
              <a:rPr lang="es-ES" sz="1200" dirty="0" smtClean="0"/>
              <a:t> vs. </a:t>
            </a:r>
            <a:r>
              <a:rPr lang="es-ES" sz="1200" dirty="0" err="1" smtClean="0"/>
              <a:t>Ferguson</a:t>
            </a:r>
            <a:r>
              <a:rPr lang="es-ES" sz="1200" dirty="0" smtClean="0"/>
              <a:t>, la Corte </a:t>
            </a:r>
            <a:r>
              <a:rPr lang="es-ES" sz="1200" dirty="0"/>
              <a:t>S</a:t>
            </a:r>
            <a:r>
              <a:rPr lang="es-ES" sz="1200" dirty="0" smtClean="0"/>
              <a:t>uprema de los Estados Unidos determinó que era legal tener instalaciones separadas como escuelas, autobuses y fuentes de agua para negros y blancos,  siempre y cuando las instalaciones fueran similares.</a:t>
            </a:r>
          </a:p>
          <a:p>
            <a:pPr marL="0" indent="0">
              <a:buNone/>
            </a:pPr>
            <a:r>
              <a:rPr lang="es-ES" sz="1200" dirty="0" smtClean="0"/>
              <a:t>						</a:t>
            </a:r>
          </a:p>
          <a:p>
            <a:pPr marL="0" indent="0">
              <a:buNone/>
            </a:pPr>
            <a:r>
              <a:rPr lang="es-ES" sz="1200" b="1" dirty="0" err="1" smtClean="0"/>
              <a:t>Thurgood</a:t>
            </a:r>
            <a:r>
              <a:rPr lang="es-ES" sz="1200" b="1" dirty="0" smtClean="0"/>
              <a:t> Marshall:</a:t>
            </a:r>
            <a:r>
              <a:rPr lang="es-ES" sz="1200" dirty="0" smtClean="0"/>
              <a:t> (de pie) Su Señoría, la  segregación de niños negros y blancos en las escuelas públicas es una violación a la Decimocuarta enmienda de la Constitución de los Estados Unidos .</a:t>
            </a:r>
          </a:p>
          <a:p>
            <a:pPr marL="0" indent="0" algn="ctr">
              <a:buNone/>
            </a:pPr>
            <a:endParaRPr lang="es-ES" sz="1300" b="1" dirty="0" smtClean="0"/>
          </a:p>
          <a:p>
            <a:pPr marL="0" indent="0" algn="ctr">
              <a:buNone/>
            </a:pPr>
            <a:endParaRPr lang="es-ES" sz="1300" b="1" dirty="0"/>
          </a:p>
          <a:p>
            <a:pPr marL="0" indent="0" algn="ctr">
              <a:buNone/>
            </a:pPr>
            <a:r>
              <a:rPr lang="es-ES" sz="1300" b="1" dirty="0" smtClean="0"/>
              <a:t>Página 2</a:t>
            </a:r>
          </a:p>
          <a:p>
            <a:pPr marL="0" indent="0">
              <a:buNone/>
            </a:pPr>
            <a:endParaRPr lang="es-ES" sz="1300" dirty="0" smtClean="0"/>
          </a:p>
          <a:p>
            <a:pPr marL="0" indent="0">
              <a:buNone/>
            </a:pPr>
            <a:r>
              <a:rPr lang="es-ES" sz="1300" dirty="0" smtClean="0"/>
              <a:t>										</a:t>
            </a:r>
            <a:endParaRPr lang="es-ES" sz="1300" dirty="0"/>
          </a:p>
        </p:txBody>
      </p:sp>
      <p:sp>
        <p:nvSpPr>
          <p:cNvPr id="2" name="Slide Number Placeholder 1"/>
          <p:cNvSpPr>
            <a:spLocks noGrp="1"/>
          </p:cNvSpPr>
          <p:nvPr>
            <p:ph type="sldNum" sz="quarter" idx="12"/>
          </p:nvPr>
        </p:nvSpPr>
        <p:spPr/>
        <p:txBody>
          <a:bodyPr/>
          <a:lstStyle/>
          <a:p>
            <a:fld id="{CF669FE8-2A6A-4FDA-B6E7-4A7C87AD6E1D}" type="slidenum">
              <a:rPr lang="en-US" smtClean="0"/>
              <a:pPr/>
              <a:t>10</a:t>
            </a:fld>
            <a:endParaRPr lang="en-US" dirty="0"/>
          </a:p>
        </p:txBody>
      </p:sp>
    </p:spTree>
    <p:extLst>
      <p:ext uri="{BB962C8B-B14F-4D97-AF65-F5344CB8AC3E}">
        <p14:creationId xmlns:p14="http://schemas.microsoft.com/office/powerpoint/2010/main" val="99520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86741"/>
            <a:ext cx="6995160" cy="9052559"/>
          </a:xfrm>
        </p:spPr>
        <p:txBody>
          <a:bodyPr>
            <a:normAutofit fontScale="25000" lnSpcReduction="20000"/>
          </a:bodyPr>
          <a:lstStyle/>
          <a:p>
            <a:pPr marL="0" lvl="0" indent="0">
              <a:spcBef>
                <a:spcPts val="0"/>
              </a:spcBef>
              <a:buNone/>
            </a:pPr>
            <a:r>
              <a:rPr lang="es-ES" sz="4800" b="1" dirty="0">
                <a:solidFill>
                  <a:prstClr val="black"/>
                </a:solidFill>
              </a:rPr>
              <a:t>Actividad: La Corte Suprema </a:t>
            </a:r>
            <a:r>
              <a:rPr lang="es-ES" sz="4800" i="1" dirty="0">
                <a:solidFill>
                  <a:prstClr val="black"/>
                </a:solidFill>
              </a:rPr>
              <a:t>continuación…</a:t>
            </a:r>
          </a:p>
          <a:p>
            <a:pPr marL="0" lvl="0" indent="0">
              <a:spcBef>
                <a:spcPts val="0"/>
              </a:spcBef>
              <a:buNone/>
            </a:pPr>
            <a:endParaRPr lang="es-ES" sz="800" i="1" dirty="0">
              <a:solidFill>
                <a:prstClr val="black"/>
              </a:solidFill>
            </a:endParaRPr>
          </a:p>
          <a:p>
            <a:pPr marL="0" indent="0">
              <a:buNone/>
            </a:pPr>
            <a:endParaRPr lang="es-ES" sz="4800" b="1" dirty="0" smtClean="0"/>
          </a:p>
          <a:p>
            <a:pPr marL="0" indent="0">
              <a:buNone/>
            </a:pPr>
            <a:r>
              <a:rPr lang="es-ES" sz="4800" b="1" dirty="0" smtClean="0"/>
              <a:t>Narrador 2: </a:t>
            </a:r>
            <a:r>
              <a:rPr lang="es-ES" sz="4800" dirty="0" smtClean="0"/>
              <a:t>Separados es inherentemente desigual. Aun cuando las escuelas de negros y blancos tengan instalaciones, libros, maestros y salarios iguales, las escuelas separadas ofrecen oportunidades educacionales DESIGUALES. </a:t>
            </a:r>
          </a:p>
          <a:p>
            <a:pPr marL="0" indent="0">
              <a:buNone/>
            </a:pPr>
            <a:r>
              <a:rPr lang="es-ES" sz="4800" dirty="0" smtClean="0"/>
              <a:t>					</a:t>
            </a:r>
          </a:p>
          <a:p>
            <a:pPr marL="0" indent="0">
              <a:buNone/>
            </a:pPr>
            <a:r>
              <a:rPr lang="es-ES" sz="4800" b="1" dirty="0" smtClean="0"/>
              <a:t>Robert Carter: </a:t>
            </a:r>
            <a:r>
              <a:rPr lang="es-ES" sz="4800" dirty="0" smtClean="0"/>
              <a:t>(de pie) Su señoría, los sistemas escolares diferentes presentan problemas diferentes. Las Mesas </a:t>
            </a:r>
            <a:r>
              <a:rPr lang="es-ES" sz="4800" dirty="0"/>
              <a:t>D</a:t>
            </a:r>
            <a:r>
              <a:rPr lang="es-ES" sz="4800" dirty="0" smtClean="0"/>
              <a:t>irectivas Escolares son capaces de crear planes pero la Corte debe asegurar que se siguen esos planes.</a:t>
            </a:r>
          </a:p>
          <a:p>
            <a:pPr marL="0" indent="0">
              <a:buNone/>
            </a:pPr>
            <a:r>
              <a:rPr lang="es-ES" sz="4800" dirty="0" smtClean="0"/>
              <a:t>					</a:t>
            </a:r>
          </a:p>
          <a:p>
            <a:pPr marL="0" indent="0">
              <a:buNone/>
            </a:pPr>
            <a:r>
              <a:rPr lang="es-ES" sz="4800" b="1" dirty="0" err="1" smtClean="0"/>
              <a:t>Thurgood</a:t>
            </a:r>
            <a:r>
              <a:rPr lang="es-ES" sz="4800" b="1" dirty="0" smtClean="0"/>
              <a:t> Marshall: </a:t>
            </a:r>
            <a:r>
              <a:rPr lang="es-ES" sz="4800" dirty="0" smtClean="0"/>
              <a:t>(de pie) Yo sugiero que el gobierno federal retenga la financiación de cualquier y todas las Mesas </a:t>
            </a:r>
            <a:r>
              <a:rPr lang="es-ES" sz="4800" dirty="0"/>
              <a:t>D</a:t>
            </a:r>
            <a:r>
              <a:rPr lang="es-ES" sz="4800" dirty="0" smtClean="0"/>
              <a:t>irectivas Escolares que fallan en la desegregación de su sistema escolar. </a:t>
            </a:r>
          </a:p>
          <a:p>
            <a:pPr marL="0" indent="0">
              <a:buNone/>
            </a:pPr>
            <a:r>
              <a:rPr lang="es-ES" sz="4800" dirty="0" smtClean="0"/>
              <a:t>						</a:t>
            </a:r>
          </a:p>
          <a:p>
            <a:pPr marL="0" indent="0">
              <a:buNone/>
            </a:pPr>
            <a:r>
              <a:rPr lang="es-ES" sz="4800" b="1" dirty="0"/>
              <a:t>Juez presidente Warren</a:t>
            </a:r>
            <a:r>
              <a:rPr lang="es-ES" sz="4800" b="1" dirty="0" smtClean="0"/>
              <a:t>:</a:t>
            </a:r>
            <a:r>
              <a:rPr lang="es-ES" sz="4800" dirty="0" smtClean="0"/>
              <a:t> Gracias. (mira hacia la otra mesa de abogados) Señores, ¿ustedes están argumentando por las escuelas ?</a:t>
            </a:r>
          </a:p>
          <a:p>
            <a:pPr marL="0" indent="0">
              <a:buNone/>
            </a:pPr>
            <a:r>
              <a:rPr lang="es-ES" sz="4800" dirty="0" smtClean="0"/>
              <a:t>					</a:t>
            </a:r>
          </a:p>
          <a:p>
            <a:pPr marL="0" indent="0">
              <a:buNone/>
            </a:pPr>
            <a:r>
              <a:rPr lang="es-ES" sz="4800" b="1" dirty="0" smtClean="0"/>
              <a:t>J. Lindsay </a:t>
            </a:r>
            <a:r>
              <a:rPr lang="es-ES" sz="4800" b="1" dirty="0" err="1" smtClean="0"/>
              <a:t>Almond</a:t>
            </a:r>
            <a:r>
              <a:rPr lang="es-ES" sz="4800" b="1" dirty="0" smtClean="0"/>
              <a:t>, Jr.:</a:t>
            </a:r>
            <a:r>
              <a:rPr lang="es-ES" sz="4800" dirty="0" smtClean="0"/>
              <a:t> (de pie) Si, su Señoría. Yo soy Mr. J. Lindsay </a:t>
            </a:r>
            <a:r>
              <a:rPr lang="es-ES" sz="4800" dirty="0" err="1" smtClean="0"/>
              <a:t>Almond</a:t>
            </a:r>
            <a:r>
              <a:rPr lang="es-ES" sz="4800" dirty="0" smtClean="0"/>
              <a:t>, Jr., el fiscal general de Virginia. </a:t>
            </a:r>
          </a:p>
          <a:p>
            <a:pPr marL="0" indent="0">
              <a:buNone/>
            </a:pPr>
            <a:r>
              <a:rPr lang="es-ES" sz="4800" dirty="0" smtClean="0"/>
              <a:t> </a:t>
            </a:r>
          </a:p>
          <a:p>
            <a:pPr marL="0" indent="0">
              <a:buNone/>
            </a:pPr>
            <a:r>
              <a:rPr lang="es-ES" sz="4800" b="1" dirty="0"/>
              <a:t>J</a:t>
            </a:r>
            <a:r>
              <a:rPr lang="es-ES" sz="4800" b="1" dirty="0" smtClean="0"/>
              <a:t>uez presidente Warren: </a:t>
            </a:r>
            <a:r>
              <a:rPr lang="es-ES" sz="4800" dirty="0" smtClean="0"/>
              <a:t>Pueden comenzar.									</a:t>
            </a:r>
          </a:p>
          <a:p>
            <a:pPr marL="0" indent="0">
              <a:buNone/>
            </a:pPr>
            <a:r>
              <a:rPr lang="es-ES" sz="4800" b="1" dirty="0" smtClean="0"/>
              <a:t>J. Lindsay </a:t>
            </a:r>
            <a:r>
              <a:rPr lang="es-ES" sz="4800" b="1" dirty="0" err="1" smtClean="0"/>
              <a:t>Almond</a:t>
            </a:r>
            <a:r>
              <a:rPr lang="es-ES" sz="4800" b="1" dirty="0" smtClean="0"/>
              <a:t>, Jr.:</a:t>
            </a:r>
            <a:r>
              <a:rPr lang="es-ES" sz="4800" dirty="0" smtClean="0"/>
              <a:t> (de pie) Nosotros argumentamos que la  ley —así como está dictada por la Decimocuarta enmienda y como ha sido interpretada por esta Corte por los últimos 50 años- permite la segregación en las escuelas públicas. </a:t>
            </a:r>
          </a:p>
          <a:p>
            <a:pPr marL="0" indent="0">
              <a:buNone/>
            </a:pPr>
            <a:r>
              <a:rPr lang="es-ES" sz="4800" dirty="0" smtClean="0"/>
              <a:t>					</a:t>
            </a:r>
          </a:p>
          <a:p>
            <a:pPr marL="0" indent="0">
              <a:buNone/>
            </a:pPr>
            <a:r>
              <a:rPr lang="es-ES" sz="4800" b="1" dirty="0" smtClean="0"/>
              <a:t>Juez Robert H. Jackson:</a:t>
            </a:r>
            <a:r>
              <a:rPr lang="es-ES" sz="4800" dirty="0" smtClean="0"/>
              <a:t> ¿Puede usted apoyar este argumento?</a:t>
            </a:r>
          </a:p>
          <a:p>
            <a:pPr marL="0" indent="0">
              <a:buNone/>
            </a:pPr>
            <a:r>
              <a:rPr lang="es-ES" sz="4800" dirty="0" smtClean="0"/>
              <a:t>					</a:t>
            </a:r>
          </a:p>
          <a:p>
            <a:pPr marL="0" indent="0">
              <a:buNone/>
            </a:pPr>
            <a:r>
              <a:rPr lang="es-ES" sz="4800" b="1" dirty="0" smtClean="0"/>
              <a:t>H. Albert Young:</a:t>
            </a:r>
            <a:r>
              <a:rPr lang="es-ES" sz="4800" dirty="0" smtClean="0"/>
              <a:t> (de pie) La Decimocuarta enmienda no garantiza nada más que la igualdad con respecto  a los derechos fundamentales de la vida, libertad y propiedad.</a:t>
            </a:r>
          </a:p>
          <a:p>
            <a:pPr marL="0" indent="0">
              <a:buNone/>
            </a:pPr>
            <a:r>
              <a:rPr lang="es-ES" sz="4800" dirty="0" smtClean="0"/>
              <a:t>						</a:t>
            </a:r>
          </a:p>
          <a:p>
            <a:pPr marL="0" indent="0">
              <a:buNone/>
            </a:pPr>
            <a:r>
              <a:rPr lang="es-ES" sz="4800" b="1" dirty="0" smtClean="0"/>
              <a:t>Juez Robert H. Jackson:</a:t>
            </a:r>
            <a:r>
              <a:rPr lang="es-ES" sz="4800" dirty="0" smtClean="0"/>
              <a:t>  ¿Tiene usted algo mas que agregar?</a:t>
            </a:r>
          </a:p>
          <a:p>
            <a:pPr marL="0" indent="0">
              <a:buNone/>
            </a:pPr>
            <a:r>
              <a:rPr lang="es-ES" sz="4800" dirty="0" smtClean="0"/>
              <a:t>					</a:t>
            </a:r>
          </a:p>
          <a:p>
            <a:pPr marL="0" indent="0">
              <a:buNone/>
            </a:pPr>
            <a:r>
              <a:rPr lang="es-ES" sz="4800" b="1" dirty="0" smtClean="0"/>
              <a:t>J. Lindsay </a:t>
            </a:r>
            <a:r>
              <a:rPr lang="es-ES" sz="4800" b="1" dirty="0" err="1" smtClean="0"/>
              <a:t>Almond</a:t>
            </a:r>
            <a:r>
              <a:rPr lang="es-ES" sz="4800" b="1" dirty="0" smtClean="0"/>
              <a:t>, Jr.:</a:t>
            </a:r>
            <a:r>
              <a:rPr lang="es-ES" sz="4800" dirty="0" smtClean="0"/>
              <a:t> (de pie) Sí, si usted esta de acuerdo con los apelantes, nosotros creemos que la mejor manera de actuar sería permitiéndole a los tribunales menores de cada ciudad y estado- y a las Mesas </a:t>
            </a:r>
            <a:r>
              <a:rPr lang="es-ES" sz="4800" dirty="0"/>
              <a:t>D</a:t>
            </a:r>
            <a:r>
              <a:rPr lang="es-ES" sz="4800" dirty="0" smtClean="0"/>
              <a:t>irectivas </a:t>
            </a:r>
            <a:r>
              <a:rPr lang="es-ES" sz="4800" dirty="0"/>
              <a:t>E</a:t>
            </a:r>
            <a:r>
              <a:rPr lang="es-ES" sz="4800" dirty="0" smtClean="0"/>
              <a:t>scolares locales- que determinen la mejor forma de eliminar la segregación racial en sus escuelas. 			</a:t>
            </a:r>
          </a:p>
          <a:p>
            <a:pPr marL="0" indent="0">
              <a:buNone/>
            </a:pPr>
            <a:r>
              <a:rPr lang="es-ES" sz="4800" b="1" dirty="0" smtClean="0"/>
              <a:t>H. Albert Young: </a:t>
            </a:r>
            <a:r>
              <a:rPr lang="es-ES" sz="4800" dirty="0" smtClean="0"/>
              <a:t>(de pie) Finalmente, pensamos que esta gente local puede crear un mejor plan de transición a escuelas integradas. Gracias. 	</a:t>
            </a:r>
          </a:p>
          <a:p>
            <a:pPr marL="0" indent="0">
              <a:buNone/>
            </a:pPr>
            <a:r>
              <a:rPr lang="es-ES" sz="4800" dirty="0" smtClean="0"/>
              <a:t>				</a:t>
            </a:r>
          </a:p>
          <a:p>
            <a:pPr marL="0" indent="0">
              <a:buNone/>
            </a:pPr>
            <a:r>
              <a:rPr lang="es-ES" sz="4800" b="1" dirty="0"/>
              <a:t>Juez </a:t>
            </a:r>
            <a:r>
              <a:rPr lang="es-ES" sz="4800" b="1" dirty="0" smtClean="0"/>
              <a:t>Presidente </a:t>
            </a:r>
            <a:r>
              <a:rPr lang="es-ES" sz="4800" b="1" dirty="0"/>
              <a:t>Warren</a:t>
            </a:r>
            <a:r>
              <a:rPr lang="es-ES" sz="4800" b="1" dirty="0" smtClean="0"/>
              <a:t>: </a:t>
            </a:r>
            <a:r>
              <a:rPr lang="es-ES" sz="4800" dirty="0" smtClean="0"/>
              <a:t>La Corte agradece a los consejeros de ambas partes por sus presentaciones de hoy. La Corte pronto compartirá nuestra decisión relacionada a este asunto. </a:t>
            </a:r>
          </a:p>
          <a:p>
            <a:pPr marL="0" indent="0">
              <a:buNone/>
            </a:pPr>
            <a:endParaRPr lang="es-ES" sz="5300" dirty="0" smtClean="0"/>
          </a:p>
          <a:p>
            <a:pPr marL="0" indent="0">
              <a:buNone/>
            </a:pPr>
            <a:endParaRPr lang="es-ES" sz="5300" dirty="0" smtClean="0"/>
          </a:p>
          <a:p>
            <a:pPr marL="0" indent="0">
              <a:buNone/>
            </a:pPr>
            <a:endParaRPr lang="es-ES" sz="5300" dirty="0" smtClean="0"/>
          </a:p>
          <a:p>
            <a:pPr marL="0" indent="0">
              <a:buNone/>
            </a:pPr>
            <a:endParaRPr lang="es-ES" sz="5300" dirty="0" smtClean="0"/>
          </a:p>
          <a:p>
            <a:pPr marL="0" indent="0">
              <a:buNone/>
            </a:pPr>
            <a:endParaRPr lang="es-ES" sz="5300" dirty="0" smtClean="0"/>
          </a:p>
          <a:p>
            <a:pPr marL="0" indent="0">
              <a:buNone/>
            </a:pPr>
            <a:endParaRPr lang="es-ES" sz="5300" dirty="0" smtClean="0"/>
          </a:p>
          <a:p>
            <a:pPr marL="0" indent="0">
              <a:buNone/>
            </a:pPr>
            <a:endParaRPr lang="es-ES" sz="5300" dirty="0" smtClean="0"/>
          </a:p>
          <a:p>
            <a:pPr marL="0" indent="0">
              <a:buNone/>
            </a:pPr>
            <a:endParaRPr lang="es-ES" sz="5300" dirty="0" smtClean="0"/>
          </a:p>
          <a:p>
            <a:pPr marL="0" indent="0" algn="ctr">
              <a:buNone/>
            </a:pPr>
            <a:r>
              <a:rPr lang="es-ES" sz="5300" b="1" dirty="0" smtClean="0"/>
              <a:t>Página 3</a:t>
            </a:r>
            <a:endParaRPr lang="es-ES" sz="5300" dirty="0" smtClean="0"/>
          </a:p>
          <a:p>
            <a:pPr marL="0" indent="0">
              <a:buNone/>
            </a:pPr>
            <a:r>
              <a:rPr lang="es-ES" sz="5300" i="1" dirty="0" smtClean="0"/>
              <a:t>						</a:t>
            </a:r>
            <a:endParaRPr lang="es-ES" sz="5300" i="1" dirty="0"/>
          </a:p>
        </p:txBody>
      </p:sp>
      <p:sp>
        <p:nvSpPr>
          <p:cNvPr id="2" name="Slide Number Placeholder 1"/>
          <p:cNvSpPr>
            <a:spLocks noGrp="1"/>
          </p:cNvSpPr>
          <p:nvPr>
            <p:ph type="sldNum" sz="quarter" idx="12"/>
          </p:nvPr>
        </p:nvSpPr>
        <p:spPr/>
        <p:txBody>
          <a:bodyPr/>
          <a:lstStyle/>
          <a:p>
            <a:fld id="{CF669FE8-2A6A-4FDA-B6E7-4A7C87AD6E1D}" type="slidenum">
              <a:rPr lang="en-US" smtClean="0"/>
              <a:pPr/>
              <a:t>11</a:t>
            </a:fld>
            <a:endParaRPr lang="en-US" dirty="0"/>
          </a:p>
        </p:txBody>
      </p:sp>
    </p:spTree>
    <p:extLst>
      <p:ext uri="{BB962C8B-B14F-4D97-AF65-F5344CB8AC3E}">
        <p14:creationId xmlns:p14="http://schemas.microsoft.com/office/powerpoint/2010/main" val="121407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86742"/>
            <a:ext cx="6995160" cy="5196839"/>
          </a:xfrm>
        </p:spPr>
        <p:txBody>
          <a:bodyPr>
            <a:normAutofit fontScale="77500" lnSpcReduction="20000"/>
          </a:bodyPr>
          <a:lstStyle/>
          <a:p>
            <a:pPr marL="0" lvl="0" indent="0">
              <a:spcBef>
                <a:spcPts val="0"/>
              </a:spcBef>
              <a:buNone/>
            </a:pPr>
            <a:r>
              <a:rPr lang="es-ES" sz="1600" b="1" dirty="0">
                <a:solidFill>
                  <a:prstClr val="black"/>
                </a:solidFill>
              </a:rPr>
              <a:t>Actividad: La Corte Suprema </a:t>
            </a:r>
            <a:r>
              <a:rPr lang="es-ES" sz="1600" i="1" dirty="0">
                <a:solidFill>
                  <a:prstClr val="black"/>
                </a:solidFill>
              </a:rPr>
              <a:t>continuación…</a:t>
            </a:r>
          </a:p>
          <a:p>
            <a:pPr marL="0" lvl="0" indent="0">
              <a:spcBef>
                <a:spcPts val="0"/>
              </a:spcBef>
              <a:buNone/>
            </a:pPr>
            <a:endParaRPr lang="es-ES" sz="1200" i="1" dirty="0" smtClean="0">
              <a:solidFill>
                <a:prstClr val="black"/>
              </a:solidFill>
            </a:endParaRPr>
          </a:p>
          <a:p>
            <a:pPr marL="0" indent="0">
              <a:buNone/>
            </a:pPr>
            <a:r>
              <a:rPr lang="es-ES" sz="1600" i="1" dirty="0"/>
              <a:t>La persona responsable de la escena </a:t>
            </a:r>
            <a:r>
              <a:rPr lang="es-ES" sz="1600" i="1" dirty="0" smtClean="0"/>
              <a:t>remueve la tarjeta: “1953”</a:t>
            </a:r>
            <a:br>
              <a:rPr lang="es-ES" sz="1600" i="1" dirty="0" smtClean="0"/>
            </a:br>
            <a:r>
              <a:rPr lang="es-ES" sz="1600" i="1" dirty="0"/>
              <a:t>La persona responsable de la escena </a:t>
            </a:r>
            <a:r>
              <a:rPr lang="es-ES" sz="1600" i="1" dirty="0" smtClean="0"/>
              <a:t>levanta la tarjeta: “1954”</a:t>
            </a:r>
            <a:br>
              <a:rPr lang="es-ES" sz="1600" i="1" dirty="0" smtClean="0"/>
            </a:br>
            <a:r>
              <a:rPr lang="es-ES" sz="1600" dirty="0" smtClean="0"/>
              <a:t>					</a:t>
            </a:r>
          </a:p>
          <a:p>
            <a:pPr marL="0" indent="0">
              <a:buNone/>
            </a:pPr>
            <a:r>
              <a:rPr lang="es-ES" sz="1600" b="1" dirty="0" smtClean="0"/>
              <a:t>Narrador 1</a:t>
            </a:r>
            <a:r>
              <a:rPr lang="es-ES" sz="1600" dirty="0" smtClean="0"/>
              <a:t>: Los abogados argumentaron dos veces frente a la Corte Suprema de los EE.UU. La  primera vez fue en  diciembre del 1952  y la segunda vez fue en diciembre del 1953. La Corte llegó a su decisión el 17 de mayo de 1954. Veamos que dicen. </a:t>
            </a:r>
          </a:p>
          <a:p>
            <a:pPr marL="0" indent="0">
              <a:buNone/>
            </a:pPr>
            <a:r>
              <a:rPr lang="es-ES" sz="1600" dirty="0" smtClean="0"/>
              <a:t>					</a:t>
            </a:r>
          </a:p>
          <a:p>
            <a:pPr marL="0" indent="0">
              <a:buNone/>
            </a:pPr>
            <a:r>
              <a:rPr lang="es-ES" sz="1600" b="1" dirty="0"/>
              <a:t>Juez </a:t>
            </a:r>
            <a:r>
              <a:rPr lang="es-ES" sz="1600" b="1" dirty="0" smtClean="0"/>
              <a:t>Presidente </a:t>
            </a:r>
            <a:r>
              <a:rPr lang="es-ES" sz="1600" b="1" dirty="0"/>
              <a:t>Warren</a:t>
            </a:r>
            <a:r>
              <a:rPr lang="es-ES" sz="1600" b="1" dirty="0" smtClean="0"/>
              <a:t>: </a:t>
            </a:r>
            <a:r>
              <a:rPr lang="es-ES" sz="1600" dirty="0" smtClean="0"/>
              <a:t>Señoras y señores: ―Concluimos unánimemente que en el campo de la educación pública no hay lugar para la idea de </a:t>
            </a:r>
            <a:r>
              <a:rPr lang="es-ES" sz="1600" i="1" dirty="0" smtClean="0"/>
              <a:t>separados pero iguales</a:t>
            </a:r>
            <a:r>
              <a:rPr lang="es-ES" sz="1600" dirty="0" smtClean="0"/>
              <a:t>.</a:t>
            </a:r>
          </a:p>
          <a:p>
            <a:pPr marL="0" indent="0">
              <a:buNone/>
            </a:pPr>
            <a:r>
              <a:rPr lang="es-ES" sz="1600" dirty="0" smtClean="0"/>
              <a:t>					</a:t>
            </a:r>
          </a:p>
          <a:p>
            <a:pPr marL="0" indent="0">
              <a:buNone/>
            </a:pPr>
            <a:r>
              <a:rPr lang="es-ES" sz="1600" b="1" dirty="0" smtClean="0"/>
              <a:t>Juez Robert H. Jackson:</a:t>
            </a:r>
            <a:r>
              <a:rPr lang="es-ES" sz="1600" dirty="0" smtClean="0"/>
              <a:t> También hayamos que la segregación quebranta las garantías del debido proceso de la Decimocuarta y Quinta enmienda.</a:t>
            </a:r>
          </a:p>
          <a:p>
            <a:pPr marL="0" indent="0">
              <a:buNone/>
            </a:pPr>
            <a:r>
              <a:rPr lang="es-ES" sz="1600" dirty="0" smtClean="0"/>
              <a:t>					</a:t>
            </a:r>
          </a:p>
          <a:p>
            <a:pPr marL="0" indent="0">
              <a:buNone/>
            </a:pPr>
            <a:r>
              <a:rPr lang="es-ES" sz="1600" b="1" dirty="0"/>
              <a:t>Juez </a:t>
            </a:r>
            <a:r>
              <a:rPr lang="es-ES" sz="1600" b="1" dirty="0" smtClean="0"/>
              <a:t>Presidente </a:t>
            </a:r>
            <a:r>
              <a:rPr lang="es-ES" sz="1600" b="1" dirty="0"/>
              <a:t>Warren</a:t>
            </a:r>
            <a:r>
              <a:rPr lang="es-ES" sz="1600" b="1" dirty="0" smtClean="0"/>
              <a:t>:  </a:t>
            </a:r>
            <a:r>
              <a:rPr lang="es-ES" sz="1600" dirty="0" smtClean="0"/>
              <a:t>Esperamos que los distritos escolares a través de América (EE.UU.) terminen con la segregación – inmediatamente. </a:t>
            </a:r>
          </a:p>
          <a:p>
            <a:pPr marL="0" indent="0">
              <a:buNone/>
            </a:pPr>
            <a:r>
              <a:rPr lang="es-ES" sz="1600" dirty="0" smtClean="0"/>
              <a:t>					</a:t>
            </a:r>
          </a:p>
          <a:p>
            <a:pPr marL="0" indent="0">
              <a:buNone/>
            </a:pPr>
            <a:r>
              <a:rPr lang="es-ES" sz="1600" b="1" dirty="0" smtClean="0"/>
              <a:t>Alguacil:</a:t>
            </a:r>
            <a:r>
              <a:rPr lang="es-ES" sz="1600" dirty="0" smtClean="0"/>
              <a:t> Todos de pie. (La audiencia y los jueces se  ponen de pie. Mientras los jueces hacen una fila,  se golpea el mallete una vez.) Se levanta la sesión. </a:t>
            </a:r>
          </a:p>
          <a:p>
            <a:pPr marL="0" indent="0">
              <a:buNone/>
            </a:pPr>
            <a:r>
              <a:rPr lang="es-ES" sz="1600" dirty="0" smtClean="0"/>
              <a:t>					</a:t>
            </a:r>
          </a:p>
          <a:p>
            <a:pPr marL="0" indent="0">
              <a:buNone/>
            </a:pPr>
            <a:r>
              <a:rPr lang="es-ES" sz="1600" dirty="0"/>
              <a:t>La persona responsable de la escena </a:t>
            </a:r>
            <a:r>
              <a:rPr lang="es-ES" sz="1600" dirty="0" smtClean="0"/>
              <a:t>baja la tarjeta: “Washington DC”, “1954”, “Corte Suprema de EE.UU.”, y la foto de la Corte Suprema de EE. UU.  </a:t>
            </a:r>
          </a:p>
          <a:p>
            <a:pPr marL="0" indent="0">
              <a:buNone/>
            </a:pPr>
            <a:r>
              <a:rPr lang="es-ES" sz="1600" dirty="0" smtClean="0"/>
              <a:t>					</a:t>
            </a:r>
          </a:p>
          <a:p>
            <a:pPr marL="0" indent="0">
              <a:buNone/>
            </a:pPr>
            <a:r>
              <a:rPr lang="es-ES" sz="1600" b="1" dirty="0" smtClean="0"/>
              <a:t>Narrador 1</a:t>
            </a:r>
            <a:r>
              <a:rPr lang="es-ES" sz="1600" dirty="0" smtClean="0"/>
              <a:t>: La decisión en el caso Brown terminó teoréticamente </a:t>
            </a:r>
            <a:r>
              <a:rPr lang="es-ES" sz="1600" dirty="0"/>
              <a:t>con </a:t>
            </a:r>
            <a:r>
              <a:rPr lang="es-ES" sz="1600" dirty="0" smtClean="0"/>
              <a:t>la segregación </a:t>
            </a:r>
            <a:r>
              <a:rPr lang="es-ES" sz="1600" dirty="0"/>
              <a:t>en las </a:t>
            </a:r>
            <a:r>
              <a:rPr lang="es-ES" sz="1600" dirty="0" smtClean="0"/>
              <a:t>escuelas públicas por mandato de la ley.  Sin embargo, por muchos años, los estados aún tomaron sus propias decisiones de cómo seguir los requisitos de eliminar la segregación.  Como resultado, tomó mucho tiempo para que la segregación realmente terminara.</a:t>
            </a:r>
          </a:p>
          <a:p>
            <a:pPr marL="0" indent="0" algn="ctr">
              <a:buNone/>
            </a:pPr>
            <a:endParaRPr lang="es-ES" sz="1600" b="1" dirty="0" smtClean="0"/>
          </a:p>
          <a:p>
            <a:pPr marL="0" indent="0" algn="ctr">
              <a:buNone/>
            </a:pPr>
            <a:endParaRPr lang="es-ES" sz="1600" b="1" dirty="0" smtClean="0"/>
          </a:p>
          <a:p>
            <a:endParaRPr lang="es-ES" dirty="0"/>
          </a:p>
        </p:txBody>
      </p:sp>
      <p:sp>
        <p:nvSpPr>
          <p:cNvPr id="4" name="TextBox 3"/>
          <p:cNvSpPr txBox="1"/>
          <p:nvPr/>
        </p:nvSpPr>
        <p:spPr>
          <a:xfrm>
            <a:off x="3108960" y="9304021"/>
            <a:ext cx="1295400" cy="304699"/>
          </a:xfrm>
          <a:prstGeom prst="rect">
            <a:avLst/>
          </a:prstGeom>
          <a:noFill/>
        </p:spPr>
        <p:txBody>
          <a:bodyPr wrap="square" lIns="101882" tIns="50941" rIns="101882" bIns="50941" rtlCol="0">
            <a:spAutoFit/>
          </a:bodyPr>
          <a:lstStyle/>
          <a:p>
            <a:pPr algn="ctr"/>
            <a:r>
              <a:rPr lang="es-MX" sz="1300" b="1" dirty="0" smtClean="0"/>
              <a:t>Página</a:t>
            </a:r>
            <a:r>
              <a:rPr lang="en-US" sz="1300" b="1" dirty="0" smtClean="0"/>
              <a:t> </a:t>
            </a:r>
            <a:r>
              <a:rPr lang="en-US" sz="1300" b="1" dirty="0"/>
              <a:t>4</a:t>
            </a:r>
          </a:p>
        </p:txBody>
      </p:sp>
      <p:sp>
        <p:nvSpPr>
          <p:cNvPr id="2" name="Slide Number Placeholder 1"/>
          <p:cNvSpPr>
            <a:spLocks noGrp="1"/>
          </p:cNvSpPr>
          <p:nvPr>
            <p:ph type="sldNum" sz="quarter" idx="12"/>
          </p:nvPr>
        </p:nvSpPr>
        <p:spPr/>
        <p:txBody>
          <a:bodyPr/>
          <a:lstStyle/>
          <a:p>
            <a:fld id="{CF669FE8-2A6A-4FDA-B6E7-4A7C87AD6E1D}" type="slidenum">
              <a:rPr lang="en-US" smtClean="0"/>
              <a:pPr/>
              <a:t>12</a:t>
            </a:fld>
            <a:endParaRPr lang="en-US" dirty="0"/>
          </a:p>
        </p:txBody>
      </p:sp>
    </p:spTree>
    <p:extLst>
      <p:ext uri="{BB962C8B-B14F-4D97-AF65-F5344CB8AC3E}">
        <p14:creationId xmlns:p14="http://schemas.microsoft.com/office/powerpoint/2010/main" val="279032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aphicFrame>
        <p:nvGraphicFramePr>
          <p:cNvPr id="159" name="Shape 159"/>
          <p:cNvGraphicFramePr/>
          <p:nvPr/>
        </p:nvGraphicFramePr>
        <p:xfrm>
          <a:off x="123818" y="457387"/>
          <a:ext cx="7513350" cy="9349873"/>
        </p:xfrm>
        <a:graphic>
          <a:graphicData uri="http://schemas.openxmlformats.org/drawingml/2006/table">
            <a:tbl>
              <a:tblPr>
                <a:noFill/>
              </a:tblPr>
              <a:tblGrid>
                <a:gridCol w="677850"/>
                <a:gridCol w="1388050"/>
                <a:gridCol w="1465150"/>
                <a:gridCol w="1542275"/>
                <a:gridCol w="1233825"/>
                <a:gridCol w="120620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dirty="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-L.6.2 &amp; L.6.3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Statement of Purpose/Focus</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-W.6.2a-e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dirty="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dirty="0">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-W.6.2a, W.6.2c &amp; W.6.2f</a:t>
                      </a:r>
                    </a:p>
                    <a:p>
                      <a:pPr marL="0" marR="0" lvl="0" indent="0" algn="ctr" rtl="0">
                        <a:spcBef>
                          <a:spcPts val="0"/>
                        </a:spcBef>
                        <a:buNone/>
                      </a:pPr>
                      <a:endParaRPr sz="600" b="1" dirty="0">
                        <a:latin typeface="Calibri"/>
                        <a:ea typeface="Calibri"/>
                        <a:cs typeface="Calibri"/>
                        <a:sym typeface="Calibri"/>
                      </a:endParaRP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-W.6.2b, W.6.2d, &amp; W.6.7-9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Conventions &amp; Vocab.  Acquisition: </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-L.6.1, L.6.3 &amp; L.6.6.1</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235325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dirty="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dirty="0">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is fully sustained and consistently and purposefully focused:</a:t>
                      </a:r>
                    </a:p>
                    <a:p>
                      <a:pPr marL="0" marR="0" lvl="0" indent="0" algn="l" rtl="0">
                        <a:lnSpc>
                          <a:spcPct val="100000"/>
                        </a:lnSpc>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 </a:t>
                      </a:r>
                    </a:p>
                    <a:p>
                      <a:pPr marL="52388" marR="0" lvl="0" indent="-52388" algn="l" rtl="0">
                        <a:lnSpc>
                          <a:spcPct val="100000"/>
                        </a:lnSpc>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controlling idea or main idea of a topic is focused, clearly stated, and strongly maintained. </a:t>
                      </a:r>
                    </a:p>
                    <a:p>
                      <a:pPr marL="52388" marR="0" lvl="0" indent="4761" algn="l" rtl="0">
                        <a:lnSpc>
                          <a:spcPct val="100000"/>
                        </a:lnSpc>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lnSpc>
                          <a:spcPct val="100000"/>
                        </a:lnSpc>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controlling idea or main idea of a topic is introduced and communicated clearly within the context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has a clear and effective organizational structure creating unity and completeness: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a variety of transitional strategies  logical progression of ideas from beginning to end. </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effective introduction and conclusion for audience and purpose.</a:t>
                      </a:r>
                    </a:p>
                    <a:p>
                      <a:pPr marL="52388" marR="0" lvl="0" indent="-52388"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strong connections among ideas, with some syntactic variety.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provides thorough and convincing support/evidence for the controlling idea or main idea that includes the effective use of sources, facts, and details.</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The response achieves substantial depth that is specific and relevant: </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evidence from sources is smoothly integrated, comprehensive, and concrete effective use of a variety of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clearly and effectively expresses ideas, using precise language: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academic and domain-specific vocabulary is clearly 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demonstrates a strong command of conventions: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few, if any, errors are present in usage and sentence formation.</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effective and consistent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2228675">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dirty="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dirty="0">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is adequately sustained and generally focused:</a:t>
                      </a:r>
                    </a:p>
                    <a:p>
                      <a:pPr marL="0" marR="0" lvl="0" indent="0" algn="l" rtl="0">
                        <a:lnSpc>
                          <a:spcPct val="115000"/>
                        </a:lnSpc>
                        <a:spcBef>
                          <a:spcPts val="0"/>
                        </a:spcBef>
                        <a:spcAft>
                          <a:spcPts val="0"/>
                        </a:spcAft>
                        <a:buNone/>
                      </a:pPr>
                      <a:endParaRPr sz="900" u="none" strike="noStrike" cap="none" baseline="0" dirty="0">
                        <a:latin typeface="Calibri"/>
                        <a:ea typeface="Calibri"/>
                        <a:cs typeface="Calibri"/>
                        <a:sym typeface="Calibri"/>
                      </a:endParaRPr>
                    </a:p>
                    <a:p>
                      <a:pPr marL="52388" marR="0" lvl="0" indent="-52388" algn="l" rtl="0">
                        <a:lnSpc>
                          <a:spcPct val="115000"/>
                        </a:lnSpc>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focus is clear and for the most part maintained, </a:t>
                      </a:r>
                      <a:r>
                        <a:rPr lang="en-US" sz="900" i="1" u="none" strike="noStrike" cap="none" baseline="0" dirty="0">
                          <a:solidFill>
                            <a:srgbClr val="000000"/>
                          </a:solidFill>
                          <a:latin typeface="Calibri"/>
                          <a:ea typeface="Calibri"/>
                          <a:cs typeface="Calibri"/>
                          <a:sym typeface="Calibri"/>
                        </a:rPr>
                        <a:t>though some loosely related material may be present. </a:t>
                      </a:r>
                    </a:p>
                    <a:p>
                      <a:pPr marL="52388" marR="0" lvl="0" indent="4761" algn="l" rtl="0">
                        <a:lnSpc>
                          <a:spcPct val="115000"/>
                        </a:lnSpc>
                        <a:spcBef>
                          <a:spcPts val="0"/>
                        </a:spcBef>
                        <a:spcAft>
                          <a:spcPts val="0"/>
                        </a:spcAft>
                        <a:buClr>
                          <a:schemeClr val="dk1"/>
                        </a:buClr>
                        <a:buFont typeface="Arial"/>
                        <a:buNone/>
                      </a:pPr>
                      <a:endParaRPr sz="900" i="1" u="none" strike="noStrike" cap="none" baseline="0" dirty="0">
                        <a:solidFill>
                          <a:srgbClr val="000000"/>
                        </a:solidFill>
                        <a:latin typeface="Calibri"/>
                        <a:ea typeface="Calibri"/>
                        <a:cs typeface="Calibri"/>
                        <a:sym typeface="Calibri"/>
                      </a:endParaRPr>
                    </a:p>
                    <a:p>
                      <a:pPr marL="52388" marR="0" lvl="0" indent="-52388" algn="l" rtl="0">
                        <a:lnSpc>
                          <a:spcPct val="115000"/>
                        </a:lnSpc>
                        <a:spcBef>
                          <a:spcPts val="0"/>
                        </a:spcBef>
                        <a:spcAft>
                          <a:spcPts val="0"/>
                        </a:spcAft>
                        <a:buClr>
                          <a:srgbClr val="000000"/>
                        </a:buClr>
                        <a:buSzPct val="100000"/>
                        <a:buFont typeface="Arial"/>
                        <a:buChar char="•"/>
                      </a:pPr>
                      <a:r>
                        <a:rPr lang="en-US" sz="900" i="0" u="none" strike="noStrike" cap="none" baseline="0" dirty="0">
                          <a:solidFill>
                            <a:srgbClr val="000000"/>
                          </a:solidFill>
                          <a:latin typeface="Calibri"/>
                          <a:ea typeface="Calibri"/>
                          <a:cs typeface="Calibri"/>
                          <a:sym typeface="Calibri"/>
                        </a:rPr>
                        <a:t>some context for the controlling idea or main idea of the topic is adequate.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has an evident organizational structure and a sense of completeness, though there may be minor flaws and some ideas may be loosely connected: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adequate use of transitional strategies with some variety adequate progression of ideas from beginning to end.</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adequate introduction and conclusion adequate, if slightly inconsistent, connection among ideas.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provides adequate support/evidence for the controlling idea or main idea that includes the use of sources, facts, and details:</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some evidence from sources is integrated, though citations may be general or imprecise. </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adequate use of some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adequately expresses ideas, employing a mix of precise with more general language: </a:t>
                      </a: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domain-specific vocabulary is generally 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demonstrates an adequate command of conventions: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some errors in usage and sentence formation may be present, but no systematic pattern of errors is displayed.</a:t>
                      </a:r>
                    </a:p>
                    <a:p>
                      <a:pPr marL="0" marR="0" lvl="0" indent="57150"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adequate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79955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dirty="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dirty="0">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u="none" strike="noStrike" cap="none" baseline="0" dirty="0">
                          <a:solidFill>
                            <a:srgbClr val="000000"/>
                          </a:solidFill>
                          <a:latin typeface="Calibri"/>
                          <a:ea typeface="Calibri"/>
                          <a:cs typeface="Calibri"/>
                          <a:sym typeface="Calibri"/>
                        </a:rPr>
                        <a:t> The response is somewhat sustained and may have a minor drift in focus: </a:t>
                      </a:r>
                    </a:p>
                    <a:p>
                      <a:pPr marL="52388" marR="0" lvl="0" indent="-52388" algn="l" rtl="0">
                        <a:spcBef>
                          <a:spcPts val="0"/>
                        </a:spcBef>
                        <a:buClr>
                          <a:srgbClr val="000000"/>
                        </a:buClr>
                        <a:buSzPct val="100000"/>
                        <a:buFont typeface="Arial"/>
                        <a:buChar char="•"/>
                      </a:pPr>
                      <a:r>
                        <a:rPr lang="en-US" sz="900" b="0" u="none" strike="noStrike" cap="none" baseline="0" dirty="0">
                          <a:solidFill>
                            <a:srgbClr val="000000"/>
                          </a:solidFill>
                          <a:latin typeface="Calibri"/>
                          <a:ea typeface="Calibri"/>
                          <a:cs typeface="Calibri"/>
                          <a:sym typeface="Calibri"/>
                        </a:rPr>
                        <a:t>may be clearly focused on the controlling or main idea, but is insufficiently sustained </a:t>
                      </a:r>
                    </a:p>
                    <a:p>
                      <a:pPr marL="52388" marR="0" lvl="0" indent="-52388" algn="l" rtl="0">
                        <a:spcBef>
                          <a:spcPts val="0"/>
                        </a:spcBef>
                        <a:buClr>
                          <a:srgbClr val="000000"/>
                        </a:buClr>
                        <a:buSzPct val="100000"/>
                        <a:buFont typeface="Arial"/>
                        <a:buChar char="•"/>
                      </a:pPr>
                      <a:r>
                        <a:rPr lang="en-US" sz="900" b="0" u="none" strike="noStrike" cap="none" baseline="0" dirty="0">
                          <a:solidFill>
                            <a:srgbClr val="000000"/>
                          </a:solidFill>
                          <a:latin typeface="Calibri"/>
                          <a:ea typeface="Calibri"/>
                          <a:cs typeface="Calibri"/>
                          <a:sym typeface="Calibri"/>
                        </a:rPr>
                        <a:t>controlling idea or main idea may be unclear and somewhat unfocused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dirty="0">
                          <a:solidFill>
                            <a:srgbClr val="000000"/>
                          </a:solidFill>
                          <a:latin typeface="Calibri"/>
                          <a:ea typeface="Calibri"/>
                          <a:cs typeface="Calibri"/>
                          <a:sym typeface="Calibri"/>
                        </a:rPr>
                        <a:t> The response has an inconsistent organizational structure, and flaws are evident: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inconsistent use of transitional strategies with little variety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uneven progression of ideas from beginning to end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conclusion and introduction, if present, are weak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weak connection among ideas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dirty="0">
                          <a:solidFill>
                            <a:srgbClr val="000000"/>
                          </a:solidFill>
                          <a:latin typeface="Calibri"/>
                          <a:ea typeface="Calibri"/>
                          <a:cs typeface="Calibri"/>
                          <a:sym typeface="Calibri"/>
                        </a:rPr>
                        <a:t> The response provides uneven, cursory support/evidence for the controlling idea or main idea that includes partial or uneven use of sources, facts, and details: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evidence from sources is weakly integrated, and citations, if present, are uneven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weak or uneven use of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dirty="0">
                          <a:solidFill>
                            <a:srgbClr val="000000"/>
                          </a:solidFill>
                          <a:latin typeface="Calibri"/>
                          <a:ea typeface="Calibri"/>
                          <a:cs typeface="Calibri"/>
                          <a:sym typeface="Calibri"/>
                        </a:rPr>
                        <a:t> The response expresses ideas unevenly, using simplistic language: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domain-specific vocabulary that may at times be inappropriate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dirty="0">
                          <a:solidFill>
                            <a:srgbClr val="000000"/>
                          </a:solidFill>
                          <a:latin typeface="Calibri"/>
                          <a:ea typeface="Calibri"/>
                          <a:cs typeface="Calibri"/>
                          <a:sym typeface="Calibri"/>
                        </a:rPr>
                        <a:t> The response demonstrates a partial command of conventions: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frequent errors in usage may obscure meaning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inconsistent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4275">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dirty="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dirty="0">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may be related to the topic but may provide little or no focus:</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may be very brief may have a major drift focus.</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may be confusing or ambiguous.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has little or no discernible organizational structure: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few or no transitional strategies are evident. </a:t>
                      </a:r>
                    </a:p>
                    <a:p>
                      <a:pPr marL="58738" marR="0" lvl="0" indent="-1588"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frequent extraneous ideas may intrude.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provides minimal support/evidence for the controlling idea or main idea that includes little or no use of sources, facts, and details: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evidence from the source material is minimal, absent, in error, or irrelevant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US" sz="900" u="none" strike="noStrike" cap="none" baseline="0" dirty="0">
                          <a:solidFill>
                            <a:srgbClr val="000000"/>
                          </a:solidFill>
                          <a:latin typeface="Calibri"/>
                          <a:ea typeface="Calibri"/>
                          <a:cs typeface="Calibri"/>
                          <a:sym typeface="Calibri"/>
                        </a:rPr>
                        <a:t>The response expression of ideas is vague, lacks clarity, or is confusing: </a:t>
                      </a:r>
                    </a:p>
                    <a:p>
                      <a:pPr marL="0" marR="0" lvl="0" indent="0"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uses limited language or domain-specific vocabulary </a:t>
                      </a: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may have little sense of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demonstrates a lack of command of conventions: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errors are frequent and severe and meaning is often obscure.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dirty="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60" name="Shape 160"/>
          <p:cNvSpPr/>
          <p:nvPr/>
        </p:nvSpPr>
        <p:spPr>
          <a:xfrm>
            <a:off x="76200" y="152400"/>
            <a:ext cx="7248671"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 Grades 6 - 12: Generic 4-Point Informational/Explanatory Writing Rubric </a:t>
            </a:r>
          </a:p>
        </p:txBody>
      </p:sp>
      <p:sp>
        <p:nvSpPr>
          <p:cNvPr id="161" name="Shape 161"/>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dirty="0"/>
              <a:t> </a:t>
            </a:r>
          </a:p>
        </p:txBody>
      </p:sp>
    </p:spTree>
    <p:extLst>
      <p:ext uri="{BB962C8B-B14F-4D97-AF65-F5344CB8AC3E}">
        <p14:creationId xmlns:p14="http://schemas.microsoft.com/office/powerpoint/2010/main" val="3612242328"/>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029544759"/>
              </p:ext>
            </p:extLst>
          </p:nvPr>
        </p:nvGraphicFramePr>
        <p:xfrm>
          <a:off x="568961" y="685801"/>
          <a:ext cx="6822440" cy="7773924"/>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dirty="0" smtClean="0">
                          <a:effectLst/>
                          <a:latin typeface="+mn-lt"/>
                        </a:rPr>
                        <a:t>Evaluación de mitad de año: Clave para la </a:t>
                      </a:r>
                      <a:r>
                        <a:rPr lang="es-MX" sz="1500" b="1" u="sng" dirty="0" smtClean="0">
                          <a:effectLst/>
                          <a:latin typeface="+mn-lt"/>
                        </a:rPr>
                        <a:t>respuesta construida de investigación</a:t>
                      </a:r>
                    </a:p>
                  </a:txBody>
                  <a:tcPr marL="103632" marR="103632" marT="50292" marB="50292"/>
                </a:tc>
                <a:tc hMerge="1">
                  <a:txBody>
                    <a:bodyPr/>
                    <a:lstStyle/>
                    <a:p>
                      <a:endParaRPr lang="en-US"/>
                    </a:p>
                  </a:txBody>
                  <a:tcPr/>
                </a:tc>
              </a:tr>
              <a:tr h="486156">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6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3</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mn-lt"/>
                          <a:ea typeface="+mn-ea"/>
                          <a:cs typeface="+mn-cs"/>
                        </a:rPr>
                        <a:t>evidencia de la habilidad para distinguir información </a:t>
                      </a:r>
                      <a:r>
                        <a:rPr kumimoji="0" lang="es-419" sz="1200" b="1" i="0" u="sng" strike="noStrike" kern="1200" cap="none" spc="0" normalizeH="0" baseline="0" noProof="0" dirty="0" smtClean="0">
                          <a:ln>
                            <a:noFill/>
                          </a:ln>
                          <a:solidFill>
                            <a:prstClr val="black"/>
                          </a:solidFill>
                          <a:effectLst/>
                          <a:uLnTx/>
                          <a:uFillTx/>
                          <a:latin typeface="+mn-lt"/>
                          <a:ea typeface="+mn-ea"/>
                          <a:cs typeface="+mn-cs"/>
                        </a:rPr>
                        <a:t>relevante</a:t>
                      </a:r>
                      <a:r>
                        <a:rPr kumimoji="0" lang="es-419" sz="1200" b="1" i="0" u="none" strike="noStrike" kern="1200" cap="none" spc="0" normalizeH="0" baseline="0" noProof="0" dirty="0" smtClean="0">
                          <a:ln>
                            <a:noFill/>
                          </a:ln>
                          <a:solidFill>
                            <a:prstClr val="black"/>
                          </a:solidFill>
                          <a:effectLst/>
                          <a:uLnTx/>
                          <a:uFillTx/>
                          <a:latin typeface="+mn-lt"/>
                          <a:ea typeface="+mn-ea"/>
                          <a:cs typeface="+mn-cs"/>
                        </a:rPr>
                        <a:t> de la información irrelevante, como lo es distinguir un hecho de una opinión</a:t>
                      </a: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500" b="1" noProof="0" dirty="0" smtClean="0"/>
                        <a:t>Pregunta #10: </a:t>
                      </a:r>
                      <a:r>
                        <a:rPr lang="es-419" sz="1500" b="0" noProof="0" dirty="0" smtClean="0"/>
                        <a:t>¿Cuál es el punto de vista de  Aarón a través del texto  </a:t>
                      </a:r>
                      <a:r>
                        <a:rPr lang="es-419" sz="1500" b="1" i="1" u="sng" noProof="0" dirty="0" smtClean="0"/>
                        <a:t>Bajo juicio</a:t>
                      </a:r>
                      <a:r>
                        <a:rPr lang="es-419" sz="1500" b="0" noProof="0" dirty="0" smtClean="0"/>
                        <a:t>? ¿Cómo el autor lo transmite?</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2112264">
                <a:tc gridSpan="2">
                  <a:txBody>
                    <a:bodyPr/>
                    <a:lstStyle/>
                    <a:p>
                      <a:r>
                        <a:rPr lang="es-ES" sz="1100" b="1" u="sng" noProof="0" dirty="0" smtClean="0"/>
                        <a:t>La respuesta da suficiente  evidencia</a:t>
                      </a:r>
                      <a:r>
                        <a:rPr lang="es-ES" sz="1100" b="1" u="none" noProof="0" dirty="0" smtClean="0"/>
                        <a:t> </a:t>
                      </a:r>
                      <a:r>
                        <a:rPr lang="es-GT" sz="1100" kern="1200" noProof="0" dirty="0" smtClean="0">
                          <a:solidFill>
                            <a:schemeClr val="tx1"/>
                          </a:solidFill>
                          <a:effectLst/>
                          <a:latin typeface="+mn-lt"/>
                          <a:ea typeface="+mn-ea"/>
                          <a:cs typeface="+mn-cs"/>
                        </a:rPr>
                        <a:t>de la habilidad para distinguir información relevante de la irrelevante </a:t>
                      </a:r>
                      <a:r>
                        <a:rPr lang="es-ES" sz="1100" baseline="0" noProof="0" dirty="0" smtClean="0"/>
                        <a:t>que apoya y responde la pregunta. La información relevante del texto apoyaría la declaración del estudiante sobre el punto de vista de Aarón e información que da evidencia de su declaración. </a:t>
                      </a:r>
                    </a:p>
                    <a:p>
                      <a:r>
                        <a:rPr lang="es-ES" sz="1100" baseline="0" noProof="0" dirty="0" smtClean="0"/>
                        <a:t>El punto de vista de Aarón se refiere a cómo Aarón se siente acerca del juicio. El autor transmite el punto de vista de  Aarón a través del texto. El estudiante debe incluir suficiente de los siguientes detalles para apoyar claramente el punto de vista que el estudiante indicó. Algunos de esos detalles </a:t>
                      </a:r>
                      <a:r>
                        <a:rPr lang="es-ES" sz="1100" b="1" i="1" baseline="0" noProof="0" dirty="0" smtClean="0"/>
                        <a:t>del</a:t>
                      </a:r>
                      <a:r>
                        <a:rPr lang="es-ES" sz="1100" baseline="0" noProof="0" dirty="0" smtClean="0"/>
                        <a:t> </a:t>
                      </a:r>
                      <a:r>
                        <a:rPr lang="es-ES" sz="1100" b="1" i="1" baseline="0" noProof="0" dirty="0" smtClean="0"/>
                        <a:t>texto</a:t>
                      </a:r>
                      <a:r>
                        <a:rPr lang="es-ES" sz="1100" baseline="0" noProof="0" dirty="0" smtClean="0"/>
                        <a:t>, podrían incluir: (1) “Aarón </a:t>
                      </a:r>
                      <a:r>
                        <a:rPr lang="es-MX" sz="1100" dirty="0" smtClean="0"/>
                        <a:t>sabía que era inocente, pero estaba preocupado de que nadie más pensara igual</a:t>
                      </a:r>
                      <a:r>
                        <a:rPr lang="es-ES" sz="1100" baseline="0" noProof="0" dirty="0" smtClean="0"/>
                        <a:t>”, (2) Aarón estaba nervioso en la sala del juzgado, (3) Aarón estaba preocupado porque no tenía una buena coartada, (4) Aarón quería hablar por sí mismo pero permaneció en silencio porque sintió que nadie le creería, (5) Aarón sintió que el testigo, Sr. </a:t>
                      </a:r>
                      <a:r>
                        <a:rPr lang="es-ES" sz="1100" baseline="0" noProof="0" dirty="0" err="1" smtClean="0"/>
                        <a:t>Vanderpass</a:t>
                      </a:r>
                      <a:r>
                        <a:rPr lang="es-ES" sz="1100" baseline="0" noProof="0" dirty="0" smtClean="0"/>
                        <a:t>,  era muy bien conocido en Blue Falls, pero él era nuevo, (6) Aarón era tímido, así que no había hecho muchas amistades y nadie lo reconocería , (7) Aarón estaba callado, pero era inteligente– el reconoció lo que el fiscal  estaba tratando de hacer, y (8) Aarón se sintió aliviado y emocionado cuando lo declararon “no culpable”.</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419"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1760220">
                <a:tc>
                  <a:txBody>
                    <a:bodyPr/>
                    <a:lstStyle/>
                    <a:p>
                      <a:pPr algn="ctr"/>
                      <a:r>
                        <a:rPr lang="es-ES" sz="2000" b="1" noProof="0" dirty="0" smtClean="0"/>
                        <a:t>2</a:t>
                      </a:r>
                      <a:endParaRPr lang="es-ES" sz="2000" b="1" noProof="0" dirty="0"/>
                    </a:p>
                  </a:txBody>
                  <a:tcPr marL="103632" marR="103632" marT="50292" marB="50292" anchor="ctr"/>
                </a:tc>
                <a:tc>
                  <a:txBody>
                    <a:bodyPr/>
                    <a:lstStyle/>
                    <a:p>
                      <a:r>
                        <a:rPr lang="es-ES" sz="1000" b="0" i="1" baseline="0" noProof="0" dirty="0" smtClean="0"/>
                        <a:t>El estudiante indica el punto de vista de Aarón a través del texto y usa </a:t>
                      </a:r>
                      <a:r>
                        <a:rPr lang="es-ES" sz="1000" b="1" i="1" baseline="0" noProof="0" dirty="0" smtClean="0"/>
                        <a:t>suficiente</a:t>
                      </a:r>
                      <a:r>
                        <a:rPr lang="es-ES" sz="1000" b="0" i="1" baseline="0" noProof="0" dirty="0" smtClean="0"/>
                        <a:t>s detalles para demostrar cómo el autor transmite el punto de vista de Aarón.</a:t>
                      </a:r>
                      <a:endParaRPr lang="es-ES" sz="1100" b="0" i="0" baseline="0" noProof="0" dirty="0" smtClean="0"/>
                    </a:p>
                    <a:p>
                      <a:r>
                        <a:rPr lang="es-ES" sz="1100" b="0" i="0" baseline="0" noProof="0" dirty="0" smtClean="0"/>
                        <a:t>El punto de vista de Aarón a través del texto es de que nadie le creería que él es inocente y que él está muy inseguro de sí mismo. El autor transmite esto de varias maneras a través del texto. Aarón mismo dijo que estaba preocupado de que nadie pensara que él era inocente. Esto se demuestra cuando Aarón se sienta nerviosamente en la sala de juicio. Aarón no tenía una coartada sólida, y como él era nuevo en Blue Falls, él sentía que la gente no lo creería. El nerviosismo de  Aarón es porque él  es tímido. Por ser tímido nadie realmente lo conocía.  Él quería hablar por sí mismo pero no podía.  Él sentía que el testigo era muy bien conocido y le iban a creer.  Al final él está muy aliviado y emocionado (lo que demuestra más su falta de confianza en sí mismo) de que lo declararan “no culpable”.</a:t>
                      </a:r>
                    </a:p>
                  </a:txBody>
                  <a:tcPr marL="103632" marR="103632" marT="50292" marB="50292"/>
                </a:tc>
              </a:tr>
              <a:tr h="905256">
                <a:tc>
                  <a:txBody>
                    <a:bodyPr/>
                    <a:lstStyle/>
                    <a:p>
                      <a:pPr algn="ctr"/>
                      <a:r>
                        <a:rPr lang="es-ES" sz="2000" b="1" noProof="0" dirty="0" smtClean="0"/>
                        <a:t>1</a:t>
                      </a:r>
                      <a:endParaRPr lang="es-ES" sz="2000" b="1" noProof="0" dirty="0"/>
                    </a:p>
                  </a:txBody>
                  <a:tcPr marL="103632" marR="103632" marT="50292" marB="50292" anchor="ct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s-ES" sz="1000" b="0" i="1" strike="noStrike" baseline="0" noProof="0" dirty="0" smtClean="0"/>
                        <a:t>El estudiante indica </a:t>
                      </a:r>
                      <a:r>
                        <a:rPr lang="es-ES" sz="1000" b="1" i="1" strike="noStrike" baseline="0" noProof="0" dirty="0" smtClean="0"/>
                        <a:t>parcial</a:t>
                      </a:r>
                      <a:r>
                        <a:rPr lang="es-ES" sz="1000" b="0" i="1" strike="noStrike" baseline="0" noProof="0" dirty="0" smtClean="0"/>
                        <a:t> o </a:t>
                      </a:r>
                      <a:r>
                        <a:rPr lang="es-ES" sz="1000" b="1" i="1" strike="noStrike" baseline="0" noProof="0" dirty="0" smtClean="0"/>
                        <a:t>vagamente</a:t>
                      </a:r>
                      <a:r>
                        <a:rPr lang="es-ES" sz="1000" b="0" i="1" strike="noStrike" baseline="0" noProof="0" dirty="0" smtClean="0"/>
                        <a:t> el punto de vista de Aarón a través del texto y usa detalles </a:t>
                      </a:r>
                      <a:r>
                        <a:rPr lang="es-ES" sz="1000" b="1" i="1" strike="noStrike" baseline="0" noProof="0" dirty="0" smtClean="0"/>
                        <a:t>parciales </a:t>
                      </a:r>
                      <a:r>
                        <a:rPr lang="es-ES" sz="1000" b="0" i="1" strike="noStrike" baseline="0" noProof="0" dirty="0" smtClean="0"/>
                        <a:t>para demostrar cómo el autor transmite el punto de vista de Aarón</a:t>
                      </a:r>
                      <a:r>
                        <a:rPr lang="es-ES" sz="1000" b="0" i="0" strike="noStrike" baseline="0" noProof="0" dirty="0" smtClean="0"/>
                        <a:t>.</a:t>
                      </a:r>
                    </a:p>
                    <a:p>
                      <a:pPr marL="0" marR="0" indent="0" algn="l" defTabSz="1018824" rtl="0" eaLnBrk="1" fontAlgn="auto" latinLnBrk="0" hangingPunct="1">
                        <a:lnSpc>
                          <a:spcPct val="100000"/>
                        </a:lnSpc>
                        <a:spcBef>
                          <a:spcPts val="0"/>
                        </a:spcBef>
                        <a:spcAft>
                          <a:spcPts val="0"/>
                        </a:spcAft>
                        <a:buClrTx/>
                        <a:buSzTx/>
                        <a:buFontTx/>
                        <a:buNone/>
                        <a:tabLst/>
                        <a:defRPr/>
                      </a:pPr>
                      <a:r>
                        <a:rPr lang="es-ES" sz="1100" b="0" i="0" baseline="0" noProof="0" dirty="0" smtClean="0"/>
                        <a:t>Aarón está en un tribunal (corte) porque alguien lo acusa de robar.  El hombre que lo acusa es un hombre de negocios en el pueblo y Aarón piensa que todos van a creerle, así que Aarón esta asustado. Yo no pienso que Aarón debería de estar asustado porque si él es inocente la verdad saldrá al final.</a:t>
                      </a:r>
                    </a:p>
                  </a:txBody>
                  <a:tcPr marL="103632" marR="103632" marT="50292" marB="50292"/>
                </a:tc>
              </a:tr>
              <a:tr h="737616">
                <a:tc>
                  <a:txBody>
                    <a:bodyPr/>
                    <a:lstStyle/>
                    <a:p>
                      <a:pPr algn="ctr"/>
                      <a:r>
                        <a:rPr lang="es-ES" sz="2000" b="1" noProof="0" dirty="0" smtClean="0"/>
                        <a:t>0</a:t>
                      </a:r>
                      <a:endParaRPr lang="es-ES" sz="2000" b="1" noProof="0" dirty="0"/>
                    </a:p>
                  </a:txBody>
                  <a:tcPr marL="103632" marR="103632" marT="50292" marB="50292" anchor="ctr"/>
                </a:tc>
                <a:tc>
                  <a:txBody>
                    <a:bodyPr/>
                    <a:lstStyle/>
                    <a:p>
                      <a:r>
                        <a:rPr lang="es-ES" sz="1000" b="0" i="1" baseline="0" noProof="0" dirty="0" smtClean="0"/>
                        <a:t>El estudiante no indica el punto de vista de Aarón, ni usa detalles para demostrar cómo el autor transmite el punto de vista de Aarón.</a:t>
                      </a:r>
                    </a:p>
                    <a:p>
                      <a:r>
                        <a:rPr lang="es-ES" sz="1100" b="0" i="0" baseline="0" noProof="0" dirty="0" smtClean="0"/>
                        <a:t>Si yo fuera Aarón no me sentiría muy bien de estar en la corte. Pienso que se siente así porque tiene miedo de que lo manden a la cárcel.  </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95522892"/>
              </p:ext>
            </p:extLst>
          </p:nvPr>
        </p:nvGraphicFramePr>
        <p:xfrm>
          <a:off x="5334000" y="8839200"/>
          <a:ext cx="1899920" cy="548640"/>
        </p:xfrm>
        <a:graphic>
          <a:graphicData uri="http://schemas.openxmlformats.org/drawingml/2006/table">
            <a:tbl>
              <a:tblPr/>
              <a:tblGrid>
                <a:gridCol w="1899920"/>
              </a:tblGrid>
              <a:tr h="13436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RI.6.6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313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kern="1200" dirty="0" smtClean="0">
                          <a:solidFill>
                            <a:srgbClr val="000000"/>
                          </a:solidFill>
                          <a:latin typeface="+mn-lt"/>
                          <a:ea typeface="Times New Roman"/>
                          <a:cs typeface="Times New Roman"/>
                        </a:rPr>
                        <a:t>Explican cómo el autor desarrolla el punto de vista del narrador u hablante de un texto.</a:t>
                      </a:r>
                      <a:r>
                        <a:rPr lang="en-US" sz="900" b="0" kern="1200" dirty="0" smtClean="0">
                          <a:solidFill>
                            <a:srgbClr val="000000"/>
                          </a:solidFill>
                          <a:latin typeface="+mn-lt"/>
                          <a:ea typeface="Times New Roman"/>
                          <a:cs typeface="Times New Roman"/>
                        </a:rPr>
                        <a:t>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2686119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892048124"/>
              </p:ext>
            </p:extLst>
          </p:nvPr>
        </p:nvGraphicFramePr>
        <p:xfrm>
          <a:off x="385434" y="251460"/>
          <a:ext cx="6822440" cy="8461248"/>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dirty="0" smtClean="0">
                          <a:effectLst/>
                          <a:latin typeface="+mn-lt"/>
                        </a:rPr>
                        <a:t>Evaluación de mitad de año: Clave para la </a:t>
                      </a:r>
                      <a:r>
                        <a:rPr lang="es-MX" sz="1500" b="1" u="sng" dirty="0" smtClean="0">
                          <a:effectLst/>
                          <a:latin typeface="+mn-lt"/>
                        </a:rPr>
                        <a:t>respuesta construida de investigación</a:t>
                      </a:r>
                    </a:p>
                  </a:txBody>
                  <a:tcPr marL="103632" marR="103632" marT="50292" marB="50292"/>
                </a:tc>
                <a:tc hMerge="1">
                  <a:txBody>
                    <a:bodyPr/>
                    <a:lstStyle/>
                    <a:p>
                      <a:endParaRPr lang="en-US"/>
                    </a:p>
                  </a:txBody>
                  <a:tcPr/>
                </a:tc>
              </a:tr>
              <a:tr h="519684">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6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2</a:t>
                      </a:r>
                      <a:endParaRPr kumimoji="0" lang="es-419" sz="1300" b="1" i="0" u="sng" strike="noStrike" kern="1200" cap="none" spc="0" normalizeH="0" baseline="0" noProof="0" dirty="0" smtClean="0">
                        <a:ln>
                          <a:noFill/>
                        </a:ln>
                        <a:solidFill>
                          <a:prstClr val="black"/>
                        </a:solidFill>
                        <a:effectLst/>
                        <a:uLnTx/>
                        <a:uFillTx/>
                        <a:latin typeface="+mn-lt"/>
                        <a:ea typeface="+mn-ea"/>
                        <a:cs typeface="+mn-cs"/>
                      </a:endParaRPr>
                    </a:p>
                    <a:p>
                      <a:pPr marL="0" marR="0" indent="0" algn="ctr" defTabSz="966612" rtl="0" eaLnBrk="1" fontAlgn="auto" latinLnBrk="0" hangingPunct="1">
                        <a:lnSpc>
                          <a:spcPct val="100000"/>
                        </a:lnSpc>
                        <a:spcBef>
                          <a:spcPts val="0"/>
                        </a:spcBef>
                        <a:spcAft>
                          <a:spcPts val="0"/>
                        </a:spcAft>
                        <a:buClrTx/>
                        <a:buSzTx/>
                        <a:buFontTx/>
                        <a:buNone/>
                        <a:tabLst/>
                        <a:defRPr/>
                      </a:pPr>
                      <a:r>
                        <a:rPr lang="es-419" sz="1200" b="1" u="none" noProof="0" dirty="0" smtClean="0"/>
                        <a:t>Localizar, seleccionar, interpretar e integrar la información</a:t>
                      </a:r>
                    </a:p>
                  </a:txBody>
                  <a:tcPr marL="103632" marR="103632" marT="50292" marB="50292"/>
                </a:tc>
                <a:tc hMerge="1">
                  <a:txBody>
                    <a:bodyPr/>
                    <a:lstStyle/>
                    <a:p>
                      <a:endParaRPr lang="en-US"/>
                    </a:p>
                  </a:txBody>
                  <a:tcPr/>
                </a:tc>
              </a:tr>
              <a:tr h="6461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500" b="1" noProof="0" dirty="0" smtClean="0"/>
                        <a:t>Pregunta # 20 : </a:t>
                      </a:r>
                      <a:r>
                        <a:rPr lang="es-419" sz="1500" b="0" noProof="0" dirty="0" smtClean="0"/>
                        <a:t>¿Qué información en el </a:t>
                      </a:r>
                      <a:r>
                        <a:rPr lang="es-419" sz="1500" b="1" i="1" u="sng" noProof="0" dirty="0" smtClean="0"/>
                        <a:t>Diagrama de jerarquía de tribunales de los Estados Unidos</a:t>
                      </a:r>
                      <a:r>
                        <a:rPr lang="es-419" sz="1500" b="1" i="1" u="none" noProof="0" dirty="0" smtClean="0"/>
                        <a:t> </a:t>
                      </a:r>
                      <a:r>
                        <a:rPr lang="es-419" sz="1500" b="0" noProof="0" dirty="0" smtClean="0"/>
                        <a:t>puede ser utilizada para apoyar el propósito del autor al escribir </a:t>
                      </a:r>
                      <a:r>
                        <a:rPr lang="es-419" sz="1500" b="1" i="1" u="sng" noProof="0" dirty="0" smtClean="0"/>
                        <a:t>La Corte Suprema</a:t>
                      </a:r>
                      <a:r>
                        <a:rPr lang="es-419" sz="1500" b="0" noProof="0" dirty="0" smtClean="0"/>
                        <a:t>?</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2112264">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 sz="1100" b="1" u="sng" noProof="0" dirty="0" smtClean="0"/>
                        <a:t>La respuesta da suficiente evidencia</a:t>
                      </a:r>
                      <a:r>
                        <a:rPr lang="es-ES" sz="1100" b="1" u="none" noProof="0" dirty="0" smtClean="0"/>
                        <a:t> </a:t>
                      </a:r>
                      <a:r>
                        <a:rPr lang="es-ES" sz="1100" u="none" noProof="0" dirty="0" smtClean="0"/>
                        <a:t>de la</a:t>
                      </a:r>
                      <a:r>
                        <a:rPr lang="es-ES" sz="1100" noProof="0" dirty="0" smtClean="0"/>
                        <a:t> habilidad para localizar </a:t>
                      </a:r>
                      <a:r>
                        <a:rPr lang="es-ES" sz="1100" baseline="0" noProof="0" dirty="0" smtClean="0"/>
                        <a:t>y </a:t>
                      </a:r>
                      <a:r>
                        <a:rPr lang="es-ES" sz="1100" noProof="0" dirty="0" smtClean="0"/>
                        <a:t>seleccionar</a:t>
                      </a:r>
                      <a:r>
                        <a:rPr lang="es-ES" sz="1100" baseline="0" noProof="0" dirty="0" smtClean="0"/>
                        <a:t> </a:t>
                      </a:r>
                      <a:r>
                        <a:rPr lang="es-ES" sz="1100" noProof="0" dirty="0" smtClean="0"/>
                        <a:t>información </a:t>
                      </a:r>
                      <a:r>
                        <a:rPr lang="es-ES" sz="1100" baseline="0" noProof="0" dirty="0" smtClean="0"/>
                        <a:t>en el</a:t>
                      </a:r>
                      <a:r>
                        <a:rPr lang="es-ES" sz="1100" noProof="0" dirty="0" smtClean="0"/>
                        <a:t>  </a:t>
                      </a:r>
                      <a:r>
                        <a:rPr lang="es-ES" sz="1100" b="1" i="1" noProof="0" dirty="0" smtClean="0"/>
                        <a:t>Diagrama</a:t>
                      </a:r>
                      <a:r>
                        <a:rPr lang="es-ES" sz="1100" b="1" i="1" baseline="0" noProof="0" dirty="0" smtClean="0"/>
                        <a:t> de jerarquía de tribunales de los Estados Unidos </a:t>
                      </a:r>
                      <a:r>
                        <a:rPr lang="es-ES" sz="1100" baseline="0" noProof="0" dirty="0" smtClean="0"/>
                        <a:t>que específicamente apoye puntos clave de </a:t>
                      </a:r>
                      <a:r>
                        <a:rPr lang="es-ES" sz="1100" b="1" i="1" baseline="0" noProof="0" dirty="0" smtClean="0"/>
                        <a:t>La Corte Suprema </a:t>
                      </a:r>
                      <a:r>
                        <a:rPr lang="es-ES" sz="1100" b="0" i="0" baseline="0" noProof="0" dirty="0" smtClean="0"/>
                        <a:t>(el  propósito del autor ).  El propósito del  autor para escribir </a:t>
                      </a:r>
                      <a:r>
                        <a:rPr lang="es-ES" sz="1100" b="1" i="1" baseline="0" noProof="0" dirty="0" smtClean="0"/>
                        <a:t>La Corte Suprema </a:t>
                      </a:r>
                      <a:r>
                        <a:rPr lang="es-ES" sz="1100" b="0" i="0" baseline="0" noProof="0" dirty="0" smtClean="0"/>
                        <a:t>debe ser primeramente indicado e identificado de alguna manera con el fin de proporcionar información al lector sobre la Corte Suprema como parte del sistema judicial de los EE.UU.</a:t>
                      </a:r>
                      <a:endParaRPr lang="es-ES" sz="1100" b="1" i="0" u="sng" baseline="0" noProof="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s-ES" sz="1100" b="1" i="0" u="sng" baseline="0" noProof="0" dirty="0" smtClean="0"/>
                        <a:t>La</a:t>
                      </a:r>
                      <a:r>
                        <a:rPr lang="es-ES" sz="1100" b="1" i="0" u="sng" noProof="0" dirty="0" smtClean="0"/>
                        <a:t> respuesta da suficiente evidencia</a:t>
                      </a:r>
                      <a:r>
                        <a:rPr lang="es-ES" sz="1100" b="1" i="0" u="sng" baseline="0" noProof="0" dirty="0" smtClean="0"/>
                        <a:t> </a:t>
                      </a:r>
                      <a:r>
                        <a:rPr lang="es-ES" sz="1100" b="1" i="0" u="none" noProof="0" dirty="0" smtClean="0"/>
                        <a:t> </a:t>
                      </a:r>
                      <a:r>
                        <a:rPr lang="es-ES" sz="1100" u="none" noProof="0" dirty="0" smtClean="0"/>
                        <a:t>de la habilidad de interpretar e integrar</a:t>
                      </a:r>
                      <a:r>
                        <a:rPr lang="es-ES" sz="1100" u="none" baseline="0" noProof="0" dirty="0" smtClean="0"/>
                        <a:t> información del  </a:t>
                      </a:r>
                      <a:r>
                        <a:rPr lang="es-ES" sz="1100" b="1" i="1" u="none" baseline="0" noProof="0" dirty="0" smtClean="0"/>
                        <a:t>Diagrama de  jerarquía de tribunales de los Estados Unidos</a:t>
                      </a:r>
                      <a:r>
                        <a:rPr lang="es-ES" sz="1100" b="1" u="none" baseline="0" noProof="0" dirty="0" smtClean="0"/>
                        <a:t> </a:t>
                      </a:r>
                      <a:r>
                        <a:rPr lang="es-ES" sz="1100" b="0" u="none" baseline="0" noProof="0" dirty="0" smtClean="0"/>
                        <a:t> </a:t>
                      </a:r>
                      <a:r>
                        <a:rPr lang="es-ES" sz="1100" u="none" baseline="0" noProof="0" dirty="0" smtClean="0"/>
                        <a:t>y conectarla con puntos clave del texto de </a:t>
                      </a:r>
                      <a:r>
                        <a:rPr lang="es-ES" sz="1100" b="1" i="1" baseline="0" noProof="0" dirty="0" smtClean="0"/>
                        <a:t>La Corte Suprema</a:t>
                      </a:r>
                      <a:r>
                        <a:rPr lang="es-ES" sz="1100" b="0" i="0" baseline="0" noProof="0" dirty="0" smtClean="0"/>
                        <a:t>. Los detalles del diagrama de jerarquía que apoyan el propósito del autor podrían incluir:  (1) en el diagrama la Corte Suprema está en lo mas alto indicando una autoridad superior, (2) los tribunales de apelaciones ofrecen alguna esperanza para una decisión de apelación porque la Corte Suprema da audiencia a muy pocos casos (como se nota </a:t>
                      </a:r>
                      <a:r>
                        <a:rPr lang="es-ES" sz="1100" b="1" i="1" baseline="0" noProof="0" dirty="0" smtClean="0"/>
                        <a:t>en La Corte Suprema</a:t>
                      </a:r>
                      <a:r>
                        <a:rPr lang="es-ES" sz="1100" b="0" i="0" baseline="0" noProof="0" dirty="0" smtClean="0"/>
                        <a:t>), (3) más del </a:t>
                      </a:r>
                      <a:r>
                        <a:rPr lang="es-ES" sz="1100" noProof="0" dirty="0" smtClean="0"/>
                        <a:t> 95% de los casos legales</a:t>
                      </a:r>
                      <a:r>
                        <a:rPr lang="es-ES" sz="1100" baseline="0" noProof="0" dirty="0" smtClean="0"/>
                        <a:t> de la nación son decididos en tribunales estatales (lo cual también indica cuán pocos son los casos que realmente llegan a la Corte Suprema), (4) cualquier conexión  hechas entre  “los tribunales inferiores”, y sus diferencias con la Corte Suprema también puede ser usada para apoyar el propósito del autor al escribir </a:t>
                      </a:r>
                      <a:r>
                        <a:rPr lang="es-ES" sz="1100" b="1" i="1" baseline="0" noProof="0" dirty="0" smtClean="0"/>
                        <a:t>La Corte Suprema</a:t>
                      </a:r>
                      <a:r>
                        <a:rPr lang="es-ES" sz="1100" baseline="0" noProof="0" dirty="0" smtClean="0"/>
                        <a:t>.</a:t>
                      </a:r>
                      <a:endParaRPr lang="es-ES" sz="1100" noProof="0" dirty="0" smtClean="0"/>
                    </a:p>
                  </a:txBody>
                  <a:tcPr marL="103632" marR="103632" marT="50292" marB="50292"/>
                </a:tc>
                <a:tc hMerge="1">
                  <a:txBody>
                    <a:bodyPr/>
                    <a:lstStyle/>
                    <a:p>
                      <a:endParaRPr lang="en-US" sz="1200" baseline="0" dirty="0" smtClean="0"/>
                    </a:p>
                  </a:txBody>
                  <a:tcPr marL="97536" marR="97536" marT="50292" marB="50292"/>
                </a:tc>
              </a:tr>
              <a:tr h="277368">
                <a:tc gridSpan="2">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s-ES" sz="1300" b="1" noProof="0" dirty="0" smtClean="0"/>
                        <a:t> </a:t>
                      </a:r>
                      <a:r>
                        <a:rPr lang="es-MX"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1743456">
                <a:tc>
                  <a:txBody>
                    <a:bodyPr/>
                    <a:lstStyle/>
                    <a:p>
                      <a:pPr algn="ctr"/>
                      <a:r>
                        <a:rPr lang="es-ES" sz="2000" b="1" noProof="0" dirty="0" smtClean="0"/>
                        <a:t>2</a:t>
                      </a:r>
                      <a:endParaRPr lang="es-ES" sz="2000" b="1" noProof="0" dirty="0"/>
                    </a:p>
                  </a:txBody>
                  <a:tcPr marL="103632" marR="103632" marT="50292" marB="50292" anchor="ctr"/>
                </a:tc>
                <a:tc>
                  <a:txBody>
                    <a:bodyPr/>
                    <a:lstStyle/>
                    <a:p>
                      <a:r>
                        <a:rPr lang="es-ES" sz="1000" b="0" i="1" baseline="0" noProof="0" dirty="0" smtClean="0"/>
                        <a:t>La respuesta del estudiante indica el propósito del autor al escribir La Corte Suprema y utiliza suficiente detalles del diagrama de jerarquía de tribunales para apoyar el propósito indicado. </a:t>
                      </a:r>
                    </a:p>
                    <a:p>
                      <a:r>
                        <a:rPr lang="es-ES" sz="1100" b="0" i="0" baseline="0" noProof="0" dirty="0" smtClean="0"/>
                        <a:t>El autor escribió </a:t>
                      </a:r>
                      <a:r>
                        <a:rPr lang="es-ES" sz="1100" b="1" i="1" baseline="0" noProof="0" dirty="0" smtClean="0"/>
                        <a:t>La Corte Suprema </a:t>
                      </a:r>
                      <a:r>
                        <a:rPr lang="es-ES" sz="1100" b="0" i="0" baseline="0" noProof="0" dirty="0" smtClean="0"/>
                        <a:t>para informar a los lectores sobre los deberes de la Corte Suprema.  </a:t>
                      </a:r>
                    </a:p>
                    <a:p>
                      <a:r>
                        <a:rPr lang="es-ES" sz="1100" b="0" i="0" baseline="0" noProof="0" dirty="0" smtClean="0"/>
                        <a:t>Algunos de estos deberes están apoyados o mencionados en el  </a:t>
                      </a:r>
                      <a:r>
                        <a:rPr lang="es-ES" sz="1100" b="1" i="1" baseline="0" noProof="0" dirty="0" smtClean="0"/>
                        <a:t>Diagrama de jerarquía de tribunales.  </a:t>
                      </a:r>
                      <a:r>
                        <a:rPr lang="es-ES" sz="1100" b="0" i="0" baseline="0" noProof="0" dirty="0" smtClean="0"/>
                        <a:t>Primero, la Corte Suprema es el tribunal más alto en los  Estados Unidos.  En el  </a:t>
                      </a:r>
                      <a:r>
                        <a:rPr lang="es-ES" sz="1100" b="1" i="1" baseline="0" noProof="0" dirty="0" smtClean="0"/>
                        <a:t>Diagrama de  jerarquía de tribunales </a:t>
                      </a:r>
                      <a:r>
                        <a:rPr lang="es-ES" sz="1100" b="0" i="0" baseline="0" noProof="0" dirty="0" smtClean="0"/>
                        <a:t>es la que está por encima en el diagrama demostrando su autoridad y que todos los otros tribunales  están por debajo.  Después, el autor de </a:t>
                      </a:r>
                      <a:r>
                        <a:rPr lang="es-ES" sz="1100" b="1" i="1" baseline="0" noProof="0" dirty="0" smtClean="0"/>
                        <a:t>La Corte Suprema </a:t>
                      </a:r>
                      <a:r>
                        <a:rPr lang="es-ES" sz="1100" b="0" i="0" baseline="0" noProof="0" dirty="0" smtClean="0"/>
                        <a:t>le informa a los lectores  que muy pocos casos realmente llegan a La Corte Suprema. El  </a:t>
                      </a:r>
                      <a:r>
                        <a:rPr lang="es-ES" sz="1100" b="1" i="1" baseline="0" noProof="0" dirty="0" smtClean="0"/>
                        <a:t>Diagrama  de jerarquía de tribunales </a:t>
                      </a:r>
                      <a:r>
                        <a:rPr lang="es-ES" sz="1100" b="0" i="0" baseline="0" noProof="0" dirty="0" smtClean="0"/>
                        <a:t>confirma esto porque dice que  el  “95% de los casos legales de la nación  son decididos por los tribunales estatales”. Cada tribunal mencionado en el diagrama de jerarquía tiene un propósito diferente que el de la Corte Suprema lo cual realmente ayuda al lector a entender qué es lo que la Corte Suprema hace o no hace. </a:t>
                      </a:r>
                      <a:endParaRPr lang="es-ES" sz="1100" b="1" i="1" baseline="0" noProof="0" dirty="0" smtClean="0"/>
                    </a:p>
                  </a:txBody>
                  <a:tcPr marL="103632" marR="103632" marT="50292" marB="50292"/>
                </a:tc>
              </a:tr>
              <a:tr h="1072896">
                <a:tc>
                  <a:txBody>
                    <a:bodyPr/>
                    <a:lstStyle/>
                    <a:p>
                      <a:pPr algn="ctr"/>
                      <a:r>
                        <a:rPr lang="es-ES" sz="2000" b="1" noProof="0" dirty="0" smtClean="0"/>
                        <a:t>1</a:t>
                      </a:r>
                      <a:endParaRPr lang="es-ES" sz="2000" b="1" noProof="0"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i="1" baseline="0" noProof="0" dirty="0" smtClean="0"/>
                        <a:t>La respuesta del estudiante  indica vagamente o en parte el propósito del autor al escribir La Corte Suprema y utiliza detalles parciales del diagrama de jerarquía de tribunales para apoyar el propósito indicado.</a:t>
                      </a:r>
                    </a:p>
                    <a:p>
                      <a:pPr marL="0" marR="0" indent="0" algn="l" defTabSz="966612" rtl="0" eaLnBrk="1" fontAlgn="auto" latinLnBrk="0" hangingPunct="1">
                        <a:lnSpc>
                          <a:spcPct val="100000"/>
                        </a:lnSpc>
                        <a:spcBef>
                          <a:spcPts val="0"/>
                        </a:spcBef>
                        <a:spcAft>
                          <a:spcPts val="0"/>
                        </a:spcAft>
                        <a:buClrTx/>
                        <a:buSzTx/>
                        <a:buFontTx/>
                        <a:buNone/>
                        <a:tabLst/>
                        <a:defRPr/>
                      </a:pPr>
                      <a:r>
                        <a:rPr lang="es-ES" sz="1100" b="0" i="0" baseline="0" noProof="0" dirty="0" smtClean="0"/>
                        <a:t>El autor que escribió sobre la Corte Suprema está enseñándole a las personas sobre lo que ésta hace, tal como solucionar los casos más importantes en los Estados Unidos. El autor también nos dice que necesitamos la Corte Suprema porque a veces la gente no puede decidir lo que la ley realmente significa.  El diagrama habla de todos los tipos de tribunales, pero no habla mucho sobre la Corte Suprema. </a:t>
                      </a:r>
                    </a:p>
                  </a:txBody>
                  <a:tcPr marL="103632" marR="103632" marT="50292" marB="50292"/>
                </a:tc>
              </a:tr>
              <a:tr h="737616">
                <a:tc>
                  <a:txBody>
                    <a:bodyPr/>
                    <a:lstStyle/>
                    <a:p>
                      <a:pPr algn="ctr"/>
                      <a:r>
                        <a:rPr lang="es-ES" sz="2000" b="1" noProof="0" dirty="0" smtClean="0"/>
                        <a:t>0</a:t>
                      </a:r>
                      <a:endParaRPr lang="es-ES" sz="2000" b="1" noProof="0" dirty="0"/>
                    </a:p>
                  </a:txBody>
                  <a:tcPr marL="103632" marR="103632" marT="50292" marB="50292" anchor="ctr"/>
                </a:tc>
                <a:tc>
                  <a:txBody>
                    <a:bodyPr/>
                    <a:lstStyle/>
                    <a:p>
                      <a:r>
                        <a:rPr lang="es-ES" sz="1000" b="0" i="1" baseline="0" noProof="0" dirty="0" smtClean="0"/>
                        <a:t>La respuesta del estudiante no indica un propósito específico del autor al escribir La Corte Suprema ni utiliza detalles del diagrama de jerarquía de tribunales que apoye el propósito indicado.</a:t>
                      </a:r>
                    </a:p>
                    <a:p>
                      <a:r>
                        <a:rPr lang="es-ES" sz="1100" b="0" i="0" baseline="0" noProof="0" dirty="0" smtClean="0"/>
                        <a:t>La Corte Suprema es un tribunal en Washington D.C.  porque está  como encargada de todos nosotros y todas los otros tribunales.</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80647944"/>
              </p:ext>
            </p:extLst>
          </p:nvPr>
        </p:nvGraphicFramePr>
        <p:xfrm>
          <a:off x="5029200" y="8915400"/>
          <a:ext cx="2141220" cy="548640"/>
        </p:xfrm>
        <a:graphic>
          <a:graphicData uri="http://schemas.openxmlformats.org/drawingml/2006/table">
            <a:tbl>
              <a:tblPr/>
              <a:tblGrid>
                <a:gridCol w="2141220"/>
              </a:tblGrid>
              <a:tr h="60960">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RI.6.6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313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kern="1200" dirty="0" smtClean="0">
                          <a:solidFill>
                            <a:srgbClr val="000000"/>
                          </a:solidFill>
                          <a:latin typeface="+mn-lt"/>
                          <a:ea typeface="Times New Roman"/>
                          <a:cs typeface="Times New Roman"/>
                        </a:rPr>
                        <a:t>Definen el punto de vista o el propósito del autor en un texto, y explican cómo estos se manifiestan en el texto.</a:t>
                      </a:r>
                      <a:r>
                        <a:rPr lang="en-US" sz="900" b="0" kern="1200" dirty="0" smtClean="0">
                          <a:solidFill>
                            <a:srgbClr val="000000"/>
                          </a:solidFill>
                          <a:latin typeface="+mn-lt"/>
                          <a:ea typeface="Times New Roman"/>
                          <a:cs typeface="Times New Roman"/>
                        </a:rPr>
                        <a:t>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3360683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60470293"/>
              </p:ext>
            </p:extLst>
          </p:nvPr>
        </p:nvGraphicFramePr>
        <p:xfrm>
          <a:off x="165298" y="167973"/>
          <a:ext cx="7426960" cy="9464161"/>
        </p:xfrm>
        <a:graphic>
          <a:graphicData uri="http://schemas.openxmlformats.org/drawingml/2006/table">
            <a:tbl>
              <a:tblPr bandRow="1">
                <a:tableStyleId>{073A0DAA-6AF3-43AB-8588-CEC1D06C72B9}</a:tableStyleId>
              </a:tblPr>
              <a:tblGrid>
                <a:gridCol w="6845102"/>
                <a:gridCol w="581858"/>
              </a:tblGrid>
              <a:tr h="635641">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MX" sz="1800" b="1" baseline="0" noProof="0" dirty="0" smtClean="0">
                          <a:effectLst>
                            <a:outerShdw blurRad="38100" dist="38100" dir="2700000" algn="tl">
                              <a:srgbClr val="000000">
                                <a:alpha val="43137"/>
                              </a:srgbClr>
                            </a:outerShdw>
                          </a:effectLst>
                          <a:latin typeface="+mn-lt"/>
                        </a:rPr>
                        <a:t>Grado 6 - Evaluación de mitad de año: </a:t>
                      </a:r>
                    </a:p>
                    <a:p>
                      <a:pPr marL="0" marR="0" indent="0" algn="ctr" defTabSz="966612" rtl="0" eaLnBrk="1" fontAlgn="auto" latinLnBrk="0" hangingPunct="1">
                        <a:lnSpc>
                          <a:spcPct val="100000"/>
                        </a:lnSpc>
                        <a:spcBef>
                          <a:spcPts val="0"/>
                        </a:spcBef>
                        <a:spcAft>
                          <a:spcPts val="0"/>
                        </a:spcAft>
                        <a:buClrTx/>
                        <a:buSzTx/>
                        <a:buFontTx/>
                        <a:buNone/>
                        <a:tabLst/>
                        <a:defRPr/>
                      </a:pPr>
                      <a:r>
                        <a:rPr lang="es-ES" sz="1800" b="1" baseline="0" noProof="0" dirty="0" smtClean="0">
                          <a:effectLst>
                            <a:outerShdw blurRad="38100" dist="38100" dir="2700000" algn="tl">
                              <a:srgbClr val="000000">
                                <a:alpha val="43137"/>
                              </a:srgbClr>
                            </a:outerShdw>
                          </a:effectLst>
                          <a:latin typeface="+mn-lt"/>
                        </a:rPr>
                        <a:t>Clave para las respuestas de selección múltiple</a:t>
                      </a:r>
                    </a:p>
                  </a:txBody>
                  <a:tcPr marL="97155" marR="97155" marT="47897" marB="47897" anchor="ctr">
                    <a:solidFill>
                      <a:schemeClr val="bg2"/>
                    </a:solidFill>
                  </a:tcPr>
                </a:tc>
                <a:tc hMerge="1">
                  <a:txBody>
                    <a:bodyPr/>
                    <a:lstStyle/>
                    <a:p>
                      <a:pPr marL="0" marR="0" algn="ctr">
                        <a:lnSpc>
                          <a:spcPct val="115000"/>
                        </a:lnSpc>
                        <a:spcBef>
                          <a:spcPts val="0"/>
                        </a:spcBef>
                        <a:spcAft>
                          <a:spcPts val="1000"/>
                        </a:spcAft>
                      </a:pPr>
                      <a:endParaRPr lang="en-U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85725" marR="85725" marT="43543" marB="43543" anchor="ctr">
                    <a:solidFill>
                      <a:schemeClr val="bg1">
                        <a:lumMod val="95000"/>
                      </a:schemeClr>
                    </a:solidFill>
                  </a:tcPr>
                </a:tc>
              </a:tr>
              <a:tr h="347113">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a:t>
                      </a:r>
                      <a:r>
                        <a:rPr lang="es-ES" sz="1300" u="sng" baseline="0" dirty="0" smtClean="0">
                          <a:effectLst>
                            <a:outerShdw blurRad="38100" dist="38100" dir="2700000" algn="tl">
                              <a:srgbClr val="000000">
                                <a:alpha val="43137"/>
                              </a:srgbClr>
                            </a:outerShdw>
                          </a:effectLst>
                        </a:rPr>
                        <a:t> </a:t>
                      </a:r>
                      <a:r>
                        <a:rPr lang="es-ES" sz="1300" u="sng" dirty="0" smtClean="0">
                          <a:effectLst>
                            <a:outerShdw blurRad="38100" dist="38100" dir="2700000" algn="tl">
                              <a:srgbClr val="000000">
                                <a:alpha val="43137"/>
                              </a:srgbClr>
                            </a:outerShdw>
                          </a:effectLst>
                        </a:rPr>
                        <a:t>1</a:t>
                      </a:r>
                      <a:r>
                        <a:rPr lang="es-ES" sz="1300" u="none" dirty="0" smtClean="0">
                          <a:effectLst>
                            <a:outerShdw blurRad="38100" dist="38100" dir="2700000" algn="tl">
                              <a:srgbClr val="000000">
                                <a:alpha val="43137"/>
                              </a:srgbClr>
                            </a:outerShdw>
                          </a:effectLst>
                        </a:rPr>
                        <a:t> </a:t>
                      </a:r>
                      <a:r>
                        <a:rPr lang="es-ES" sz="1300" u="none" baseline="0" dirty="0" smtClean="0">
                          <a:effectLst>
                            <a:outerShdw blurRad="38100" dist="38100" dir="2700000" algn="tl">
                              <a:srgbClr val="000000">
                                <a:alpha val="43137"/>
                              </a:srgbClr>
                            </a:outerShdw>
                          </a:effectLst>
                        </a:rPr>
                        <a:t> ¿</a:t>
                      </a:r>
                      <a:r>
                        <a:rPr lang="es-ES" sz="1200" u="none" kern="1200" baseline="0" dirty="0" smtClean="0">
                          <a:effectLst/>
                        </a:rPr>
                        <a:t>Qué </a:t>
                      </a:r>
                      <a:r>
                        <a:rPr lang="es-ES" sz="1200" kern="1200" dirty="0" smtClean="0">
                          <a:effectLst/>
                        </a:rPr>
                        <a:t>información</a:t>
                      </a:r>
                      <a:r>
                        <a:rPr lang="es-ES" sz="1200" kern="1200" baseline="0" dirty="0" smtClean="0">
                          <a:effectLst/>
                        </a:rPr>
                        <a:t> </a:t>
                      </a:r>
                      <a:r>
                        <a:rPr lang="es-ES" sz="1200" kern="1200" dirty="0" smtClean="0">
                          <a:effectLst/>
                        </a:rPr>
                        <a:t>apoya mejor el hecho de que Aarón está bajo juicio por robo? </a:t>
                      </a:r>
                      <a:r>
                        <a:rPr lang="es-ES" sz="1200" dirty="0" smtClean="0"/>
                        <a:t>RL.6.1</a:t>
                      </a:r>
                      <a:endParaRPr lang="es-ES" sz="1200" b="0" dirty="0" smtClean="0">
                        <a:solidFill>
                          <a:srgbClr val="000000"/>
                        </a:solidFill>
                        <a:latin typeface="+mn-lt"/>
                      </a:endParaRPr>
                    </a:p>
                  </a:txBody>
                  <a:tcPr marL="97155" marR="97155" marT="47897" marB="47897" anchor="ctr"/>
                </a:tc>
                <a:tc>
                  <a:txBody>
                    <a:bodyPr/>
                    <a:lstStyle/>
                    <a:p>
                      <a:pPr marL="0" marR="0" algn="ctr">
                        <a:lnSpc>
                          <a:spcPct val="115000"/>
                        </a:lnSpc>
                        <a:spcBef>
                          <a:spcPts val="0"/>
                        </a:spcBef>
                        <a:spcAft>
                          <a:spcPts val="1000"/>
                        </a:spcAft>
                      </a:pPr>
                      <a:r>
                        <a:rPr lang="es-ES" sz="1300" b="1" dirty="0" smtClean="0">
                          <a:effectLst/>
                        </a:rPr>
                        <a:t>C</a:t>
                      </a:r>
                      <a:endParaRPr lang="es-ES" sz="1300" b="1" dirty="0">
                        <a:solidFill>
                          <a:schemeClr val="tx1"/>
                        </a:solidFill>
                        <a:effectLst/>
                        <a:latin typeface="Calibri"/>
                        <a:ea typeface="Calibri"/>
                        <a:cs typeface="Times New Roman"/>
                      </a:endParaRPr>
                    </a:p>
                  </a:txBody>
                  <a:tcPr marL="97155" marR="97155" marT="47897" marB="47897" anchor="ctr"/>
                </a:tc>
              </a:tr>
              <a:tr h="322674">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2</a:t>
                      </a:r>
                      <a:r>
                        <a:rPr lang="es-ES" sz="1300" u="none" dirty="0" smtClean="0">
                          <a:effectLst>
                            <a:outerShdw blurRad="38100" dist="38100" dir="2700000" algn="tl">
                              <a:srgbClr val="000000">
                                <a:alpha val="43137"/>
                              </a:srgbClr>
                            </a:outerShdw>
                          </a:effectLst>
                        </a:rPr>
                        <a:t> </a:t>
                      </a:r>
                      <a:r>
                        <a:rPr lang="es-ES" sz="1200" u="none" baseline="0" dirty="0" smtClean="0">
                          <a:effectLst/>
                        </a:rPr>
                        <a:t> </a:t>
                      </a:r>
                      <a:r>
                        <a:rPr lang="es-ES" sz="1200" u="none" kern="1200" baseline="0" dirty="0" smtClean="0">
                          <a:effectLst/>
                        </a:rPr>
                        <a:t>¿Qué hecho apoya la</a:t>
                      </a:r>
                      <a:r>
                        <a:rPr lang="es-ES" sz="1200" kern="1200" dirty="0" smtClean="0">
                          <a:effectLst/>
                        </a:rPr>
                        <a:t> idea de</a:t>
                      </a:r>
                      <a:r>
                        <a:rPr lang="es-ES" sz="1200" kern="1200" baseline="0" dirty="0" smtClean="0">
                          <a:effectLst/>
                        </a:rPr>
                        <a:t> </a:t>
                      </a:r>
                      <a:r>
                        <a:rPr lang="es-ES" sz="1200" kern="1200" dirty="0" smtClean="0">
                          <a:effectLst/>
                        </a:rPr>
                        <a:t>que a Aarón se le está dando un juicio justo? </a:t>
                      </a:r>
                      <a:r>
                        <a:rPr lang="es-ES" sz="1200" u="none" baseline="0" dirty="0" smtClean="0">
                          <a:effectLst/>
                        </a:rPr>
                        <a:t>RL.</a:t>
                      </a:r>
                      <a:r>
                        <a:rPr lang="es-ES" sz="1200" dirty="0" smtClean="0"/>
                        <a:t> 6.</a:t>
                      </a:r>
                      <a:r>
                        <a:rPr lang="es-ES" sz="1200" u="none" baseline="0" dirty="0" smtClean="0">
                          <a:effectLst/>
                        </a:rPr>
                        <a:t>1</a:t>
                      </a:r>
                      <a:endParaRPr lang="es-ES" sz="1200" b="0" dirty="0" smtClean="0">
                        <a:solidFill>
                          <a:srgbClr val="000000"/>
                        </a:solidFill>
                        <a:latin typeface="+mn-lt"/>
                      </a:endParaRPr>
                    </a:p>
                  </a:txBody>
                  <a:tcPr marL="97155" marR="97155" marT="47897" marB="47897" anchor="ctr">
                    <a:solidFill>
                      <a:schemeClr val="bg2"/>
                    </a:solidFill>
                  </a:tcPr>
                </a:tc>
                <a:tc>
                  <a:txBody>
                    <a:bodyPr/>
                    <a:lstStyle/>
                    <a:p>
                      <a:pPr marL="0" marR="0" algn="ctr">
                        <a:lnSpc>
                          <a:spcPct val="115000"/>
                        </a:lnSpc>
                        <a:spcBef>
                          <a:spcPts val="0"/>
                        </a:spcBef>
                        <a:spcAft>
                          <a:spcPts val="1000"/>
                        </a:spcAft>
                      </a:pPr>
                      <a:r>
                        <a:rPr lang="es-ES" sz="1300" b="1" dirty="0" smtClean="0">
                          <a:effectLst/>
                        </a:rPr>
                        <a:t>D</a:t>
                      </a:r>
                      <a:endParaRPr lang="es-ES" sz="1300" b="1" dirty="0">
                        <a:solidFill>
                          <a:schemeClr val="tx1"/>
                        </a:solidFill>
                        <a:effectLst/>
                        <a:latin typeface="Calibri"/>
                        <a:ea typeface="Calibri"/>
                        <a:cs typeface="Times New Roman"/>
                      </a:endParaRPr>
                    </a:p>
                  </a:txBody>
                  <a:tcPr marL="97155" marR="97155" marT="47897" marB="47897" anchor="ctr">
                    <a:solidFill>
                      <a:schemeClr val="bg2"/>
                    </a:solidFill>
                  </a:tcPr>
                </a:tc>
              </a:tr>
              <a:tr h="382042">
                <a:tc>
                  <a:txBody>
                    <a:bodyPr/>
                    <a:lstStyle/>
                    <a:p>
                      <a:pPr marL="803275" marR="0" indent="-803275"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3</a:t>
                      </a:r>
                      <a:r>
                        <a:rPr lang="es-ES" sz="1300" u="none" baseline="0" dirty="0" smtClean="0">
                          <a:effectLst>
                            <a:outerShdw blurRad="38100" dist="38100" dir="2700000" algn="tl">
                              <a:srgbClr val="000000">
                                <a:alpha val="43137"/>
                              </a:srgbClr>
                            </a:outerShdw>
                          </a:effectLst>
                        </a:rPr>
                        <a:t> </a:t>
                      </a:r>
                      <a:r>
                        <a:rPr lang="es-ES" sz="1300" u="none" baseline="0" dirty="0" smtClean="0">
                          <a:effectLst/>
                        </a:rPr>
                        <a:t> ¿</a:t>
                      </a:r>
                      <a:r>
                        <a:rPr lang="es-ES" sz="1200" u="none" kern="1200" baseline="0" dirty="0" smtClean="0">
                          <a:effectLst/>
                        </a:rPr>
                        <a:t>Por qué se consideró que </a:t>
                      </a:r>
                      <a:r>
                        <a:rPr lang="es-ES" sz="1200" kern="1200" dirty="0" smtClean="0">
                          <a:effectLst/>
                        </a:rPr>
                        <a:t>Albert </a:t>
                      </a:r>
                      <a:r>
                        <a:rPr lang="es-ES" sz="1200" kern="1200" dirty="0" err="1" smtClean="0">
                          <a:effectLst/>
                        </a:rPr>
                        <a:t>Vanderpass</a:t>
                      </a:r>
                      <a:r>
                        <a:rPr lang="es-ES" sz="1200" kern="1200" dirty="0" smtClean="0">
                          <a:effectLst/>
                        </a:rPr>
                        <a:t>  era </a:t>
                      </a:r>
                      <a:r>
                        <a:rPr lang="es-ES" sz="1200" kern="1200" baseline="0" dirty="0" smtClean="0">
                          <a:effectLst/>
                        </a:rPr>
                        <a:t>un testigo creíble en contra</a:t>
                      </a:r>
                      <a:r>
                        <a:rPr lang="es-ES" sz="1200" kern="1200" dirty="0" smtClean="0">
                          <a:effectLst/>
                        </a:rPr>
                        <a:t> de Aarón?</a:t>
                      </a:r>
                      <a:r>
                        <a:rPr lang="es-ES" sz="1200" u="none" baseline="0" dirty="0" smtClean="0">
                          <a:effectLst/>
                        </a:rPr>
                        <a:t>RL.</a:t>
                      </a:r>
                      <a:r>
                        <a:rPr lang="es-ES" sz="1200" dirty="0" smtClean="0"/>
                        <a:t>6.</a:t>
                      </a:r>
                      <a:r>
                        <a:rPr lang="es-ES" sz="1200" u="none" baseline="0" dirty="0" smtClean="0">
                          <a:effectLst/>
                        </a:rPr>
                        <a:t>2</a:t>
                      </a:r>
                      <a:endParaRPr lang="es-ES" sz="1200" b="0" dirty="0" smtClean="0">
                        <a:solidFill>
                          <a:srgbClr val="000000"/>
                        </a:solidFill>
                        <a:latin typeface="+mn-lt"/>
                      </a:endParaRPr>
                    </a:p>
                  </a:txBody>
                  <a:tcPr marL="97155" marR="97155" marT="47897" marB="47897" anchor="ctr"/>
                </a:tc>
                <a:tc>
                  <a:txBody>
                    <a:bodyPr/>
                    <a:lstStyle/>
                    <a:p>
                      <a:pPr marL="0" marR="0" algn="ctr">
                        <a:lnSpc>
                          <a:spcPct val="115000"/>
                        </a:lnSpc>
                        <a:spcBef>
                          <a:spcPts val="0"/>
                        </a:spcBef>
                        <a:spcAft>
                          <a:spcPts val="1000"/>
                        </a:spcAft>
                      </a:pPr>
                      <a:r>
                        <a:rPr lang="es-ES" sz="1300" b="1" dirty="0" smtClean="0">
                          <a:effectLst/>
                        </a:rPr>
                        <a:t>B</a:t>
                      </a:r>
                      <a:endParaRPr lang="es-ES" sz="1300" b="1" dirty="0">
                        <a:effectLst/>
                        <a:latin typeface="Calibri"/>
                        <a:ea typeface="Calibri"/>
                        <a:cs typeface="Times New Roman"/>
                      </a:endParaRPr>
                    </a:p>
                  </a:txBody>
                  <a:tcPr marL="97155" marR="97155" marT="47897" marB="47897" anchor="ctr"/>
                </a:tc>
              </a:tr>
              <a:tr h="322674">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4</a:t>
                      </a:r>
                      <a:r>
                        <a:rPr lang="es-ES" sz="1300" u="none" dirty="0" smtClean="0">
                          <a:effectLst>
                            <a:outerShdw blurRad="38100" dist="38100" dir="2700000" algn="tl">
                              <a:srgbClr val="000000">
                                <a:alpha val="43137"/>
                              </a:srgbClr>
                            </a:outerShdw>
                          </a:effectLst>
                        </a:rPr>
                        <a:t>  </a:t>
                      </a:r>
                      <a:r>
                        <a:rPr lang="es-ES" sz="1200" u="none" kern="1200" dirty="0" smtClean="0">
                          <a:effectLst/>
                        </a:rPr>
                        <a:t>¿Qué</a:t>
                      </a:r>
                      <a:r>
                        <a:rPr lang="es-ES" sz="1200" u="none" kern="1200" baseline="0" dirty="0" smtClean="0">
                          <a:effectLst/>
                        </a:rPr>
                        <a:t> pista </a:t>
                      </a:r>
                      <a:r>
                        <a:rPr lang="es-ES" sz="1200" kern="1200" dirty="0" smtClean="0">
                          <a:effectLst/>
                        </a:rPr>
                        <a:t>específica identifica a  Aarón</a:t>
                      </a:r>
                      <a:r>
                        <a:rPr lang="es-ES" sz="1200" kern="1200" baseline="0" dirty="0" smtClean="0">
                          <a:effectLst/>
                        </a:rPr>
                        <a:t> como un </a:t>
                      </a:r>
                      <a:r>
                        <a:rPr lang="es-ES" sz="1200" kern="1200" dirty="0" smtClean="0">
                          <a:effectLst/>
                        </a:rPr>
                        <a:t>sospechoso? </a:t>
                      </a:r>
                      <a:r>
                        <a:rPr lang="es-ES" sz="1200" dirty="0" smtClean="0"/>
                        <a:t>RL. 6.2</a:t>
                      </a:r>
                      <a:endParaRPr lang="es-ES" sz="1200" b="0" dirty="0" smtClean="0">
                        <a:solidFill>
                          <a:srgbClr val="000000"/>
                        </a:solidFill>
                        <a:latin typeface="+mn-lt"/>
                      </a:endParaRPr>
                    </a:p>
                  </a:txBody>
                  <a:tcPr marL="97155" marR="97155" marT="47897" marB="47897" anchor="ctr">
                    <a:solidFill>
                      <a:schemeClr val="bg2"/>
                    </a:solidFill>
                  </a:tcPr>
                </a:tc>
                <a:tc>
                  <a:txBody>
                    <a:bodyPr/>
                    <a:lstStyle/>
                    <a:p>
                      <a:pPr marL="0" marR="0" algn="ctr">
                        <a:lnSpc>
                          <a:spcPct val="115000"/>
                        </a:lnSpc>
                        <a:spcBef>
                          <a:spcPts val="0"/>
                        </a:spcBef>
                        <a:spcAft>
                          <a:spcPts val="1000"/>
                        </a:spcAft>
                      </a:pPr>
                      <a:r>
                        <a:rPr lang="es-ES" sz="1300" b="1" dirty="0" smtClean="0">
                          <a:effectLst/>
                        </a:rPr>
                        <a:t>C</a:t>
                      </a:r>
                      <a:endParaRPr lang="es-ES" sz="1300" b="1" dirty="0">
                        <a:solidFill>
                          <a:schemeClr val="tx1"/>
                        </a:solidFill>
                        <a:effectLst/>
                        <a:latin typeface="Calibri"/>
                        <a:ea typeface="Calibri"/>
                        <a:cs typeface="Times New Roman"/>
                      </a:endParaRPr>
                    </a:p>
                  </a:txBody>
                  <a:tcPr marL="97155" marR="97155" marT="47897" marB="47897" anchor="ctr">
                    <a:solidFill>
                      <a:schemeClr val="bg2"/>
                    </a:solidFill>
                  </a:tcPr>
                </a:tc>
              </a:tr>
              <a:tr h="362529">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strike="noStrike" dirty="0" smtClean="0">
                          <a:effectLst>
                            <a:outerShdw blurRad="38100" dist="38100" dir="2700000" algn="tl">
                              <a:srgbClr val="000000">
                                <a:alpha val="43137"/>
                              </a:srgbClr>
                            </a:outerShdw>
                          </a:effectLst>
                        </a:rPr>
                        <a:t>Pregunta 5</a:t>
                      </a:r>
                      <a:r>
                        <a:rPr lang="es-ES" sz="1300" u="none" strike="noStrike" dirty="0" smtClean="0">
                          <a:effectLst>
                            <a:outerShdw blurRad="38100" dist="38100" dir="2700000" algn="tl">
                              <a:srgbClr val="000000">
                                <a:alpha val="43137"/>
                              </a:srgbClr>
                            </a:outerShdw>
                          </a:effectLst>
                        </a:rPr>
                        <a:t> </a:t>
                      </a:r>
                      <a:r>
                        <a:rPr lang="es-ES" sz="1300" u="none" strike="noStrike" baseline="0" dirty="0" smtClean="0">
                          <a:effectLst>
                            <a:outerShdw blurRad="38100" dist="38100" dir="2700000" algn="tl">
                              <a:srgbClr val="000000">
                                <a:alpha val="43137"/>
                              </a:srgbClr>
                            </a:outerShdw>
                          </a:effectLst>
                        </a:rPr>
                        <a:t> ¿</a:t>
                      </a:r>
                      <a:r>
                        <a:rPr lang="es-ES" sz="1200" u="none" strike="noStrike" kern="1200" baseline="0" dirty="0" smtClean="0">
                          <a:effectLst/>
                        </a:rPr>
                        <a:t>Qué impacto tuvo el testimonio del Sr.</a:t>
                      </a:r>
                      <a:r>
                        <a:rPr lang="es-ES" sz="1200" kern="1200" dirty="0" smtClean="0">
                          <a:effectLst/>
                        </a:rPr>
                        <a:t> </a:t>
                      </a:r>
                      <a:r>
                        <a:rPr lang="es-ES" sz="1200" kern="1200" dirty="0" err="1" smtClean="0">
                          <a:effectLst/>
                        </a:rPr>
                        <a:t>Vanderpass</a:t>
                      </a:r>
                      <a:r>
                        <a:rPr lang="es-ES" sz="1200" kern="1200" baseline="0" dirty="0" smtClean="0">
                          <a:effectLst/>
                        </a:rPr>
                        <a:t> en el resultado del juicio?</a:t>
                      </a:r>
                      <a:r>
                        <a:rPr lang="es-ES" sz="1200" kern="1200" dirty="0" smtClean="0">
                          <a:effectLst/>
                        </a:rPr>
                        <a:t> </a:t>
                      </a:r>
                      <a:r>
                        <a:rPr lang="es-ES" sz="1200" u="none" strike="noStrike" baseline="0" dirty="0" smtClean="0">
                          <a:effectLst/>
                        </a:rPr>
                        <a:t>RL.</a:t>
                      </a:r>
                      <a:r>
                        <a:rPr lang="es-ES" sz="1200" dirty="0" smtClean="0"/>
                        <a:t> 6.</a:t>
                      </a:r>
                      <a:r>
                        <a:rPr lang="es-ES" sz="1200" u="none" strike="noStrike" baseline="0" dirty="0" smtClean="0">
                          <a:effectLst/>
                        </a:rPr>
                        <a:t>3</a:t>
                      </a:r>
                      <a:endParaRPr lang="es-ES" sz="1200" b="0" i="0" dirty="0" smtClean="0">
                        <a:solidFill>
                          <a:srgbClr val="000000"/>
                        </a:solidFill>
                        <a:latin typeface="+mn-lt"/>
                      </a:endParaRPr>
                    </a:p>
                  </a:txBody>
                  <a:tcPr marL="97155" marR="97155" marT="47897" marB="47897" anchor="ctr"/>
                </a:tc>
                <a:tc>
                  <a:txBody>
                    <a:bodyPr/>
                    <a:lstStyle/>
                    <a:p>
                      <a:pPr algn="ctr">
                        <a:lnSpc>
                          <a:spcPct val="115000"/>
                        </a:lnSpc>
                      </a:pPr>
                      <a:r>
                        <a:rPr lang="es-ES" sz="1300" b="1" dirty="0" smtClean="0">
                          <a:effectLst/>
                        </a:rPr>
                        <a:t>A</a:t>
                      </a:r>
                      <a:endParaRPr lang="es-ES" sz="1300" b="1" dirty="0">
                        <a:solidFill>
                          <a:schemeClr val="tx1"/>
                        </a:solidFill>
                        <a:effectLst/>
                        <a:latin typeface="Calibri"/>
                      </a:endParaRPr>
                    </a:p>
                  </a:txBody>
                  <a:tcPr marL="97155" marR="97155" marT="47897" marB="47897" anchor="ctr"/>
                </a:tc>
              </a:tr>
              <a:tr h="531845">
                <a:tc>
                  <a:txBody>
                    <a:bodyPr/>
                    <a:lstStyle/>
                    <a:p>
                      <a:pPr marL="803275" marR="0" indent="-803275"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6</a:t>
                      </a:r>
                      <a:r>
                        <a:rPr lang="es-ES" sz="1300" u="none" baseline="0" dirty="0" smtClean="0">
                          <a:effectLst>
                            <a:outerShdw blurRad="38100" dist="38100" dir="2700000" algn="tl">
                              <a:srgbClr val="000000">
                                <a:alpha val="43137"/>
                              </a:srgbClr>
                            </a:outerShdw>
                          </a:effectLst>
                        </a:rPr>
                        <a:t>  </a:t>
                      </a:r>
                      <a:r>
                        <a:rPr lang="es-419" sz="1200" u="none" kern="1200" baseline="0" dirty="0" smtClean="0">
                          <a:effectLst/>
                        </a:rPr>
                        <a:t>¿Cómo el uso del autor de la regla de la ley que dice, “Toda persona es inocente hasta que se demuestre su  culpabilidad” nos llevó a creer que  Aarón recibió un juicio justo? </a:t>
                      </a:r>
                      <a:r>
                        <a:rPr lang="es-ES" sz="1200" kern="1200" baseline="0" dirty="0" smtClean="0">
                          <a:effectLst/>
                        </a:rPr>
                        <a:t> </a:t>
                      </a:r>
                      <a:r>
                        <a:rPr lang="es-ES" sz="1200" u="none" baseline="0" dirty="0" smtClean="0">
                          <a:effectLst/>
                        </a:rPr>
                        <a:t>RL.</a:t>
                      </a:r>
                      <a:r>
                        <a:rPr lang="es-ES" sz="1200" dirty="0" smtClean="0"/>
                        <a:t> 6.</a:t>
                      </a:r>
                      <a:r>
                        <a:rPr lang="es-ES" sz="1200" u="none" baseline="0" dirty="0" smtClean="0">
                          <a:effectLst/>
                        </a:rPr>
                        <a:t>5   </a:t>
                      </a:r>
                      <a:r>
                        <a:rPr lang="es-ES" sz="1200" u="none" baseline="0" dirty="0" smtClean="0">
                          <a:effectLst>
                            <a:outerShdw blurRad="38100" dist="38100" dir="2700000" algn="tl">
                              <a:srgbClr val="000000">
                                <a:alpha val="43137"/>
                              </a:srgbClr>
                            </a:outerShdw>
                          </a:effectLst>
                        </a:rPr>
                        <a:t>                      </a:t>
                      </a:r>
                      <a:endParaRPr lang="es-ES" sz="1200" b="0" dirty="0">
                        <a:solidFill>
                          <a:srgbClr val="000000"/>
                        </a:solidFill>
                        <a:effectLst/>
                        <a:latin typeface="+mn-lt"/>
                        <a:ea typeface="Calibri"/>
                        <a:cs typeface="Times New Roman"/>
                      </a:endParaRPr>
                    </a:p>
                  </a:txBody>
                  <a:tcPr marL="97155" marR="97155" marT="47897" marB="47897" anchor="ctr">
                    <a:solidFill>
                      <a:schemeClr val="bg2"/>
                    </a:solidFill>
                  </a:tcPr>
                </a:tc>
                <a:tc>
                  <a:txBody>
                    <a:bodyPr/>
                    <a:lstStyle/>
                    <a:p>
                      <a:pPr algn="ctr"/>
                      <a:r>
                        <a:rPr lang="es-ES" sz="1300" b="1" dirty="0" smtClean="0">
                          <a:effectLst/>
                        </a:rPr>
                        <a:t>A</a:t>
                      </a:r>
                      <a:endParaRPr lang="es-ES" sz="1300" b="1" dirty="0">
                        <a:effectLst/>
                      </a:endParaRPr>
                    </a:p>
                  </a:txBody>
                  <a:tcPr marL="97155" marR="97155" marT="47897" marB="47897" anchor="ctr">
                    <a:solidFill>
                      <a:schemeClr val="bg2"/>
                    </a:solidFill>
                  </a:tcPr>
                </a:tc>
              </a:tr>
              <a:tr h="322674">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7</a:t>
                      </a:r>
                      <a:r>
                        <a:rPr lang="es-ES" sz="1300" u="none" dirty="0" smtClean="0">
                          <a:effectLst>
                            <a:outerShdw blurRad="38100" dist="38100" dir="2700000" algn="tl">
                              <a:srgbClr val="000000">
                                <a:alpha val="43137"/>
                              </a:srgbClr>
                            </a:outerShdw>
                          </a:effectLst>
                        </a:rPr>
                        <a:t> </a:t>
                      </a:r>
                      <a:r>
                        <a:rPr lang="es-ES" sz="1200" dirty="0" smtClean="0"/>
                        <a:t> ¿</a:t>
                      </a:r>
                      <a:r>
                        <a:rPr lang="es-ES" sz="1200" kern="1200" dirty="0" smtClean="0">
                          <a:effectLst/>
                        </a:rPr>
                        <a:t>Qué</a:t>
                      </a:r>
                      <a:r>
                        <a:rPr lang="es-ES" sz="1200" kern="1200" baseline="0" dirty="0" smtClean="0">
                          <a:effectLst/>
                        </a:rPr>
                        <a:t> declaración</a:t>
                      </a:r>
                      <a:r>
                        <a:rPr lang="es-ES" sz="1200" kern="1200" dirty="0" smtClean="0">
                          <a:effectLst/>
                        </a:rPr>
                        <a:t> identifica mejor</a:t>
                      </a:r>
                      <a:r>
                        <a:rPr lang="es-ES" sz="1200" kern="1200" baseline="0" dirty="0" smtClean="0">
                          <a:effectLst/>
                        </a:rPr>
                        <a:t> el propósito del</a:t>
                      </a:r>
                      <a:r>
                        <a:rPr lang="es-ES" sz="1200" kern="1200" dirty="0" smtClean="0">
                          <a:effectLst/>
                        </a:rPr>
                        <a:t> autor? </a:t>
                      </a:r>
                      <a:r>
                        <a:rPr lang="es-ES" sz="1200" dirty="0" smtClean="0"/>
                        <a:t>RL.6.6</a:t>
                      </a:r>
                      <a:endParaRPr lang="es-ES" sz="1200" b="0" dirty="0" smtClean="0">
                        <a:solidFill>
                          <a:srgbClr val="000000"/>
                        </a:solidFill>
                        <a:latin typeface="+mn-lt"/>
                      </a:endParaRPr>
                    </a:p>
                  </a:txBody>
                  <a:tcPr marL="97155" marR="97155" marT="47897" marB="47897" anchor="ctr"/>
                </a:tc>
                <a:tc>
                  <a:txBody>
                    <a:bodyPr/>
                    <a:lstStyle/>
                    <a:p>
                      <a:pPr algn="ctr"/>
                      <a:r>
                        <a:rPr lang="es-ES" sz="1300" b="1" dirty="0" smtClean="0">
                          <a:effectLst/>
                        </a:rPr>
                        <a:t>C</a:t>
                      </a:r>
                      <a:endParaRPr lang="es-ES" sz="1300" b="1" dirty="0">
                        <a:effectLst/>
                      </a:endParaRPr>
                    </a:p>
                  </a:txBody>
                  <a:tcPr marL="97155" marR="97155" marT="47897" marB="47897" anchor="ctr"/>
                </a:tc>
              </a:tr>
              <a:tr h="322674">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8</a:t>
                      </a:r>
                      <a:r>
                        <a:rPr lang="es-ES" sz="1300" u="none" dirty="0" smtClean="0">
                          <a:effectLst>
                            <a:outerShdw blurRad="38100" dist="38100" dir="2700000" algn="tl">
                              <a:srgbClr val="000000">
                                <a:alpha val="43137"/>
                              </a:srgbClr>
                            </a:outerShdw>
                          </a:effectLst>
                        </a:rPr>
                        <a:t>  </a:t>
                      </a:r>
                      <a:r>
                        <a:rPr lang="es-ES" sz="1300" u="none" dirty="0" smtClean="0">
                          <a:effectLst/>
                        </a:rPr>
                        <a:t>¿</a:t>
                      </a:r>
                      <a:r>
                        <a:rPr lang="es-ES" sz="1200" u="none" kern="1200" dirty="0" smtClean="0">
                          <a:effectLst/>
                        </a:rPr>
                        <a:t>Cómo</a:t>
                      </a:r>
                      <a:r>
                        <a:rPr lang="es-ES" sz="1200" u="none" kern="1200" baseline="0" dirty="0" smtClean="0">
                          <a:effectLst/>
                        </a:rPr>
                        <a:t> son diferentes el</a:t>
                      </a:r>
                      <a:r>
                        <a:rPr lang="es-ES" sz="1200" kern="1200" dirty="0" smtClean="0">
                          <a:effectLst/>
                        </a:rPr>
                        <a:t> video, “Corte</a:t>
                      </a:r>
                      <a:r>
                        <a:rPr lang="es-ES" sz="1200" kern="1200" baseline="0" dirty="0" smtClean="0">
                          <a:effectLst/>
                        </a:rPr>
                        <a:t> juvenil</a:t>
                      </a:r>
                      <a:r>
                        <a:rPr lang="es-ES" sz="1200" kern="1200" dirty="0" smtClean="0">
                          <a:effectLst/>
                        </a:rPr>
                        <a:t>,” y</a:t>
                      </a:r>
                      <a:r>
                        <a:rPr lang="es-ES" sz="1200" kern="1200" baseline="0" dirty="0" smtClean="0">
                          <a:effectLst/>
                        </a:rPr>
                        <a:t> el pasaje</a:t>
                      </a:r>
                      <a:r>
                        <a:rPr lang="es-ES" sz="1200" kern="1200" dirty="0" smtClean="0">
                          <a:effectLst/>
                        </a:rPr>
                        <a:t>, “</a:t>
                      </a:r>
                      <a:r>
                        <a:rPr lang="es-ES" sz="1200" u="sng" kern="1200" dirty="0" smtClean="0">
                          <a:effectLst/>
                        </a:rPr>
                        <a:t>Bajo</a:t>
                      </a:r>
                      <a:r>
                        <a:rPr lang="es-ES" sz="1200" u="sng" kern="1200" baseline="0" dirty="0" smtClean="0">
                          <a:effectLst/>
                        </a:rPr>
                        <a:t> juicio</a:t>
                      </a:r>
                      <a:r>
                        <a:rPr lang="es-ES" sz="1200" kern="1200" dirty="0" smtClean="0">
                          <a:effectLst/>
                        </a:rPr>
                        <a:t>”? </a:t>
                      </a:r>
                      <a:r>
                        <a:rPr lang="es-ES" sz="1200" dirty="0" smtClean="0"/>
                        <a:t>RL.6.7</a:t>
                      </a:r>
                      <a:endParaRPr lang="es-ES" sz="1200" b="0" i="1" dirty="0" smtClean="0">
                        <a:solidFill>
                          <a:srgbClr val="000000"/>
                        </a:solidFill>
                        <a:latin typeface="+mn-lt"/>
                        <a:cs typeface="Helvetica" pitchFamily="34" charset="0"/>
                      </a:endParaRPr>
                    </a:p>
                  </a:txBody>
                  <a:tcPr marL="97155" marR="97155" marT="47897" marB="47897" anchor="ctr">
                    <a:solidFill>
                      <a:schemeClr val="bg2"/>
                    </a:solidFill>
                  </a:tcPr>
                </a:tc>
                <a:tc>
                  <a:txBody>
                    <a:bodyPr/>
                    <a:lstStyle/>
                    <a:p>
                      <a:pPr marL="0" marR="0" algn="ctr">
                        <a:lnSpc>
                          <a:spcPct val="115000"/>
                        </a:lnSpc>
                        <a:spcBef>
                          <a:spcPts val="0"/>
                        </a:spcBef>
                        <a:spcAft>
                          <a:spcPts val="1000"/>
                        </a:spcAft>
                      </a:pPr>
                      <a:r>
                        <a:rPr lang="es-ES" sz="1300" b="1" dirty="0" smtClean="0">
                          <a:effectLst/>
                        </a:rPr>
                        <a:t>B</a:t>
                      </a:r>
                      <a:endParaRPr lang="es-ES" sz="1300" b="1" dirty="0">
                        <a:solidFill>
                          <a:schemeClr val="tx1"/>
                        </a:solidFill>
                        <a:effectLst/>
                        <a:latin typeface="Calibri"/>
                        <a:ea typeface="Calibri"/>
                        <a:cs typeface="Times New Roman"/>
                      </a:endParaRPr>
                    </a:p>
                  </a:txBody>
                  <a:tcPr marL="97155" marR="97155" marT="47897" marB="47897" anchor="ctr">
                    <a:solidFill>
                      <a:schemeClr val="bg2"/>
                    </a:solidFill>
                  </a:tcPr>
                </a:tc>
              </a:tr>
              <a:tr h="319216">
                <a:tc>
                  <a:txBody>
                    <a:bodyPr/>
                    <a:lstStyle/>
                    <a:p>
                      <a:pPr marL="320152" marR="0" lvl="0" indent="-320152" algn="l" defTabSz="1018824" rtl="0" eaLnBrk="1" fontAlgn="auto" latinLnBrk="0" hangingPunct="1">
                        <a:lnSpc>
                          <a:spcPct val="100000"/>
                        </a:lnSpc>
                        <a:spcBef>
                          <a:spcPts val="0"/>
                        </a:spcBef>
                        <a:spcAft>
                          <a:spcPts val="0"/>
                        </a:spcAft>
                        <a:buClrTx/>
                        <a:buSzTx/>
                        <a:buFontTx/>
                        <a:buNone/>
                        <a:tabLst/>
                        <a:defRPr/>
                      </a:pPr>
                      <a:r>
                        <a:rPr lang="es-ES" sz="1300" u="sng" dirty="0" smtClean="0">
                          <a:effectLst>
                            <a:outerShdw blurRad="38100" dist="38100" dir="2700000" algn="tl">
                              <a:srgbClr val="000000">
                                <a:alpha val="43137"/>
                              </a:srgbClr>
                            </a:outerShdw>
                          </a:effectLst>
                        </a:rPr>
                        <a:t>Pregunta 9 </a:t>
                      </a:r>
                      <a:r>
                        <a:rPr lang="es-ES" sz="1300" u="none" dirty="0" smtClean="0">
                          <a:effectLst/>
                        </a:rPr>
                        <a:t> ¿</a:t>
                      </a:r>
                      <a:r>
                        <a:rPr lang="es-ES" sz="1200" u="none" kern="1200" dirty="0" smtClean="0">
                          <a:effectLst/>
                        </a:rPr>
                        <a:t>Cómo</a:t>
                      </a:r>
                      <a:r>
                        <a:rPr lang="es-ES" sz="1200" u="none" kern="1200" baseline="0" dirty="0" smtClean="0">
                          <a:effectLst/>
                        </a:rPr>
                        <a:t> son similares el</a:t>
                      </a:r>
                      <a:r>
                        <a:rPr lang="es-ES" sz="1200" kern="1200" dirty="0" smtClean="0">
                          <a:effectLst/>
                        </a:rPr>
                        <a:t> video, “Corte</a:t>
                      </a:r>
                      <a:r>
                        <a:rPr lang="es-ES" sz="1200" kern="1200" baseline="0" dirty="0" smtClean="0">
                          <a:effectLst/>
                        </a:rPr>
                        <a:t> juvenil”</a:t>
                      </a:r>
                      <a:r>
                        <a:rPr lang="es-ES" sz="1200" kern="1200" dirty="0" smtClean="0">
                          <a:effectLst/>
                        </a:rPr>
                        <a:t> y “</a:t>
                      </a:r>
                      <a:r>
                        <a:rPr lang="es-ES" sz="1200" u="sng" kern="1200" dirty="0" smtClean="0">
                          <a:effectLst/>
                        </a:rPr>
                        <a:t>Bajo</a:t>
                      </a:r>
                      <a:r>
                        <a:rPr lang="es-ES" sz="1200" u="sng" kern="1200" baseline="0" dirty="0" smtClean="0">
                          <a:effectLst/>
                        </a:rPr>
                        <a:t> juicio</a:t>
                      </a:r>
                      <a:r>
                        <a:rPr lang="es-ES" sz="1200" kern="1200" dirty="0" smtClean="0">
                          <a:effectLst/>
                        </a:rPr>
                        <a:t>”? </a:t>
                      </a:r>
                      <a:r>
                        <a:rPr lang="es-ES" sz="1200" u="none" baseline="0" dirty="0" smtClean="0">
                          <a:effectLst/>
                        </a:rPr>
                        <a:t>RL.</a:t>
                      </a:r>
                      <a:r>
                        <a:rPr lang="es-ES" sz="1200" dirty="0" smtClean="0"/>
                        <a:t>6.</a:t>
                      </a:r>
                      <a:r>
                        <a:rPr lang="es-ES" sz="1200" u="none" baseline="0" dirty="0" smtClean="0">
                          <a:effectLst/>
                        </a:rPr>
                        <a:t>7</a:t>
                      </a:r>
                      <a:endParaRPr lang="es-ES" sz="1200" b="0" dirty="0" smtClean="0">
                        <a:solidFill>
                          <a:schemeClr val="tx1"/>
                        </a:solidFill>
                        <a:latin typeface="+mn-lt"/>
                        <a:cs typeface="Helvetica" pitchFamily="34" charset="0"/>
                      </a:endParaRPr>
                    </a:p>
                  </a:txBody>
                  <a:tcPr marL="97155" marR="97155" marT="47897" marB="47897" anchor="ctr"/>
                </a:tc>
                <a:tc>
                  <a:txBody>
                    <a:bodyPr/>
                    <a:lstStyle/>
                    <a:p>
                      <a:pPr marL="0" marR="0" algn="ctr">
                        <a:lnSpc>
                          <a:spcPct val="115000"/>
                        </a:lnSpc>
                        <a:spcBef>
                          <a:spcPts val="0"/>
                        </a:spcBef>
                        <a:spcAft>
                          <a:spcPts val="1000"/>
                        </a:spcAft>
                      </a:pPr>
                      <a:r>
                        <a:rPr lang="es-ES" sz="1300" b="1" dirty="0" smtClean="0">
                          <a:effectLst/>
                        </a:rPr>
                        <a:t>B</a:t>
                      </a:r>
                      <a:endParaRPr lang="es-ES" sz="1300" b="1" dirty="0">
                        <a:solidFill>
                          <a:schemeClr val="tx1"/>
                        </a:solidFill>
                        <a:effectLst/>
                        <a:latin typeface="Calibri"/>
                        <a:ea typeface="Calibri"/>
                        <a:cs typeface="Times New Roman"/>
                      </a:endParaRPr>
                    </a:p>
                  </a:txBody>
                  <a:tcPr marL="97155" marR="97155" marT="47897" marB="47897" anchor="ctr"/>
                </a:tc>
              </a:tr>
              <a:tr h="322674">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10</a:t>
                      </a:r>
                      <a:r>
                        <a:rPr lang="es-ES" sz="1300" u="none" dirty="0" smtClean="0">
                          <a:effectLst>
                            <a:outerShdw blurRad="38100" dist="38100" dir="2700000" algn="tl">
                              <a:srgbClr val="000000">
                                <a:alpha val="43137"/>
                              </a:srgbClr>
                            </a:outerShdw>
                          </a:effectLst>
                        </a:rPr>
                        <a:t>                                         </a:t>
                      </a:r>
                      <a:r>
                        <a:rPr lang="es-ES" sz="1300" dirty="0" smtClean="0">
                          <a:effectLst>
                            <a:outerShdw blurRad="38100" dist="38100" dir="2700000" algn="tl">
                              <a:srgbClr val="000000">
                                <a:alpha val="43137"/>
                              </a:srgbClr>
                            </a:outerShdw>
                          </a:effectLst>
                        </a:rPr>
                        <a:t>RL.6.6  </a:t>
                      </a:r>
                      <a:r>
                        <a:rPr lang="es-ES" sz="1300" u="none" baseline="0" dirty="0" smtClean="0">
                          <a:effectLst>
                            <a:outerShdw blurRad="38100" dist="38100" dir="2700000" algn="tl">
                              <a:srgbClr val="000000">
                                <a:alpha val="43137"/>
                              </a:srgbClr>
                            </a:outerShdw>
                          </a:effectLst>
                        </a:rPr>
                        <a:t> </a:t>
                      </a:r>
                      <a:r>
                        <a:rPr lang="es-ES" sz="1300" u="sng" baseline="0" dirty="0" smtClean="0">
                          <a:effectLst>
                            <a:outerShdw blurRad="38100" dist="38100" dir="2700000" algn="tl">
                              <a:srgbClr val="000000">
                                <a:alpha val="43137"/>
                              </a:srgbClr>
                            </a:outerShdw>
                          </a:effectLst>
                        </a:rPr>
                        <a:t>Respuesta construida Texto literario</a:t>
                      </a:r>
                      <a:endParaRPr lang="es-ES" sz="1300" b="1" u="sng" dirty="0" smtClean="0">
                        <a:solidFill>
                          <a:schemeClr val="tx1"/>
                        </a:solidFill>
                        <a:effectLst>
                          <a:outerShdw blurRad="38100" dist="38100" dir="2700000" algn="tl">
                            <a:srgbClr val="000000">
                              <a:alpha val="43137"/>
                            </a:srgbClr>
                          </a:outerShdw>
                        </a:effectLst>
                        <a:latin typeface="+mn-lt"/>
                        <a:cs typeface="Helvetica" pitchFamily="34" charset="0"/>
                      </a:endParaRPr>
                    </a:p>
                  </a:txBody>
                  <a:tcPr marL="97155" marR="97155" marT="47897" marB="47897" anchor="ctr">
                    <a:solidFill>
                      <a:schemeClr val="bg2"/>
                    </a:solidFill>
                  </a:tcPr>
                </a:tc>
                <a:tc>
                  <a:txBody>
                    <a:bodyPr/>
                    <a:lstStyle/>
                    <a:p>
                      <a:pPr marL="0" marR="0" algn="ctr">
                        <a:lnSpc>
                          <a:spcPct val="115000"/>
                        </a:lnSpc>
                        <a:spcBef>
                          <a:spcPts val="0"/>
                        </a:spcBef>
                        <a:spcAft>
                          <a:spcPts val="1000"/>
                        </a:spcAft>
                      </a:pPr>
                      <a:r>
                        <a:rPr lang="es-ES" sz="1300" b="1" strike="noStrike" dirty="0" smtClean="0">
                          <a:effectLst/>
                        </a:rPr>
                        <a:t>2 pts.</a:t>
                      </a:r>
                      <a:endParaRPr lang="es-ES" sz="1300" b="1" strike="noStrike" dirty="0">
                        <a:solidFill>
                          <a:schemeClr val="tx1"/>
                        </a:solidFill>
                        <a:effectLst/>
                        <a:latin typeface="Calibri"/>
                        <a:ea typeface="Calibri"/>
                        <a:cs typeface="Times New Roman"/>
                      </a:endParaRPr>
                    </a:p>
                  </a:txBody>
                  <a:tcPr marL="97155" marR="97155" marT="47897" marB="47897" anchor="ctr">
                    <a:solidFill>
                      <a:schemeClr val="bg2"/>
                    </a:solidFill>
                  </a:tcPr>
                </a:tc>
              </a:tr>
              <a:tr h="322674">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11</a:t>
                      </a:r>
                      <a:r>
                        <a:rPr lang="es-ES" sz="1300" u="none" dirty="0" smtClean="0">
                          <a:effectLst>
                            <a:outerShdw blurRad="38100" dist="38100" dir="2700000" algn="tl">
                              <a:srgbClr val="000000">
                                <a:alpha val="43137"/>
                              </a:srgbClr>
                            </a:outerShdw>
                          </a:effectLst>
                        </a:rPr>
                        <a:t> </a:t>
                      </a:r>
                      <a:r>
                        <a:rPr lang="es-ES" sz="1200" u="none" baseline="0" dirty="0" smtClean="0">
                          <a:effectLst/>
                        </a:rPr>
                        <a:t> ¿Cuál es el único tribunal </a:t>
                      </a:r>
                      <a:r>
                        <a:rPr lang="es-ES" sz="1200" u="none" dirty="0" smtClean="0">
                          <a:effectLst/>
                        </a:rPr>
                        <a:t>establecido</a:t>
                      </a:r>
                      <a:r>
                        <a:rPr lang="es-ES" sz="1200" u="none" baseline="0" dirty="0" smtClean="0">
                          <a:effectLst/>
                        </a:rPr>
                        <a:t> por la</a:t>
                      </a:r>
                      <a:r>
                        <a:rPr lang="es-ES" sz="1200" u="none" dirty="0" smtClean="0">
                          <a:effectLst/>
                        </a:rPr>
                        <a:t> Constitución?</a:t>
                      </a:r>
                      <a:r>
                        <a:rPr lang="es-ES" sz="1200" u="none" baseline="0" dirty="0" smtClean="0">
                          <a:effectLst/>
                        </a:rPr>
                        <a:t>  </a:t>
                      </a:r>
                      <a:r>
                        <a:rPr lang="es-ES" sz="1200" u="none" dirty="0" smtClean="0">
                          <a:effectLst/>
                        </a:rPr>
                        <a:t>RI.</a:t>
                      </a:r>
                      <a:r>
                        <a:rPr lang="es-ES" sz="1200" dirty="0" smtClean="0"/>
                        <a:t>6.</a:t>
                      </a:r>
                      <a:r>
                        <a:rPr lang="es-ES" sz="1200" u="none" dirty="0" smtClean="0">
                          <a:effectLst/>
                        </a:rPr>
                        <a:t>1</a:t>
                      </a:r>
                      <a:endParaRPr lang="es-ES" sz="1200" b="0" dirty="0" smtClean="0">
                        <a:solidFill>
                          <a:schemeClr val="tx1"/>
                        </a:solidFill>
                        <a:effectLst/>
                        <a:latin typeface="+mn-lt"/>
                      </a:endParaRPr>
                    </a:p>
                  </a:txBody>
                  <a:tcPr marL="97155" marR="97155" marT="47897" marB="47897" anchor="ctr"/>
                </a:tc>
                <a:tc>
                  <a:txBody>
                    <a:bodyPr/>
                    <a:lstStyle/>
                    <a:p>
                      <a:pPr algn="ctr">
                        <a:lnSpc>
                          <a:spcPct val="115000"/>
                        </a:lnSpc>
                      </a:pPr>
                      <a:r>
                        <a:rPr lang="es-ES" sz="1300" b="1" dirty="0" smtClean="0">
                          <a:effectLst/>
                        </a:rPr>
                        <a:t>B</a:t>
                      </a:r>
                      <a:endParaRPr lang="es-ES" sz="1300" b="1" dirty="0">
                        <a:solidFill>
                          <a:schemeClr val="tx1"/>
                        </a:solidFill>
                        <a:effectLst/>
                        <a:latin typeface="Calibri"/>
                      </a:endParaRPr>
                    </a:p>
                  </a:txBody>
                  <a:tcPr marL="97155" marR="97155" marT="47897" marB="47897" anchor="ctr"/>
                </a:tc>
              </a:tr>
              <a:tr h="531845">
                <a:tc>
                  <a:txBody>
                    <a:bodyPr/>
                    <a:lstStyle/>
                    <a:p>
                      <a:pPr marL="914400" marR="0" indent="-91440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12</a:t>
                      </a:r>
                      <a:r>
                        <a:rPr lang="es-ES" sz="1300" u="none" dirty="0" smtClean="0">
                          <a:effectLst>
                            <a:outerShdw blurRad="38100" dist="38100" dir="2700000" algn="tl">
                              <a:srgbClr val="000000">
                                <a:alpha val="43137"/>
                              </a:srgbClr>
                            </a:outerShdw>
                          </a:effectLst>
                        </a:rPr>
                        <a:t> </a:t>
                      </a:r>
                      <a:r>
                        <a:rPr lang="es-ES" sz="1200" u="none" baseline="0" dirty="0" smtClean="0">
                          <a:effectLst/>
                        </a:rPr>
                        <a:t> ¿Cuál es el </a:t>
                      </a:r>
                      <a:r>
                        <a:rPr lang="es-ES" sz="1200" dirty="0" smtClean="0">
                          <a:effectLst/>
                        </a:rPr>
                        <a:t>factor principal que determina los tipos de casos que se manejan</a:t>
                      </a:r>
                      <a:r>
                        <a:rPr lang="es-ES" sz="1200" baseline="0" dirty="0" smtClean="0">
                          <a:effectLst/>
                        </a:rPr>
                        <a:t> en la Corte Suprema</a:t>
                      </a:r>
                      <a:r>
                        <a:rPr lang="es-ES" sz="1200" dirty="0" smtClean="0">
                          <a:effectLst/>
                        </a:rPr>
                        <a:t>?</a:t>
                      </a:r>
                      <a:r>
                        <a:rPr lang="es-ES" sz="1200" baseline="0" dirty="0" smtClean="0">
                          <a:effectLst/>
                        </a:rPr>
                        <a:t>  </a:t>
                      </a:r>
                      <a:r>
                        <a:rPr lang="es-ES" sz="1200" dirty="0" smtClean="0">
                          <a:effectLst/>
                        </a:rPr>
                        <a:t>RI.</a:t>
                      </a:r>
                      <a:r>
                        <a:rPr lang="es-ES" sz="1200" dirty="0" smtClean="0"/>
                        <a:t> 6.</a:t>
                      </a:r>
                      <a:r>
                        <a:rPr lang="es-ES" sz="1200" dirty="0" smtClean="0">
                          <a:effectLst/>
                        </a:rPr>
                        <a:t>1</a:t>
                      </a:r>
                      <a:endParaRPr lang="es-ES" sz="1200" b="0" dirty="0" smtClean="0">
                        <a:solidFill>
                          <a:schemeClr val="tx1"/>
                        </a:solidFill>
                        <a:effectLst/>
                        <a:latin typeface="+mn-lt"/>
                      </a:endParaRPr>
                    </a:p>
                  </a:txBody>
                  <a:tcPr marL="97155" marR="97155" marT="47897" marB="47897" anchor="ctr">
                    <a:solidFill>
                      <a:schemeClr val="bg2"/>
                    </a:solidFill>
                  </a:tcPr>
                </a:tc>
                <a:tc>
                  <a:txBody>
                    <a:bodyPr/>
                    <a:lstStyle/>
                    <a:p>
                      <a:pPr algn="ctr">
                        <a:lnSpc>
                          <a:spcPct val="115000"/>
                        </a:lnSpc>
                      </a:pPr>
                      <a:r>
                        <a:rPr lang="es-ES" sz="1300" b="1" dirty="0" smtClean="0">
                          <a:effectLst/>
                        </a:rPr>
                        <a:t>A</a:t>
                      </a:r>
                      <a:endParaRPr lang="es-ES" sz="1300" b="1" dirty="0">
                        <a:solidFill>
                          <a:schemeClr val="tx1"/>
                        </a:solidFill>
                        <a:effectLst/>
                        <a:latin typeface="Calibri"/>
                      </a:endParaRPr>
                    </a:p>
                  </a:txBody>
                  <a:tcPr marL="97155" marR="97155" marT="47897" marB="47897" anchor="ctr">
                    <a:solidFill>
                      <a:schemeClr val="bg2"/>
                    </a:solidFill>
                  </a:tcPr>
                </a:tc>
              </a:tr>
              <a:tr h="531845">
                <a:tc>
                  <a:txBody>
                    <a:bodyPr/>
                    <a:lstStyle/>
                    <a:p>
                      <a:pPr marL="914400" marR="0" indent="-91440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13</a:t>
                      </a:r>
                      <a:r>
                        <a:rPr lang="es-ES" sz="1300" u="none" dirty="0" smtClean="0">
                          <a:effectLst>
                            <a:outerShdw blurRad="38100" dist="38100" dir="2700000" algn="tl">
                              <a:srgbClr val="000000">
                                <a:alpha val="43137"/>
                              </a:srgbClr>
                            </a:outerShdw>
                          </a:effectLst>
                        </a:rPr>
                        <a:t>  </a:t>
                      </a:r>
                      <a:r>
                        <a:rPr lang="es-419" sz="1200" u="none" dirty="0" smtClean="0">
                          <a:effectLst/>
                        </a:rPr>
                        <a:t>¿Cuáles dos de las siguientes declaraciones son las adiciones mas apropiadas al primer párrafo de La Corte Suprema? </a:t>
                      </a:r>
                      <a:r>
                        <a:rPr lang="es-ES" sz="1200" dirty="0" smtClean="0">
                          <a:effectLst/>
                        </a:rPr>
                        <a:t>RI.</a:t>
                      </a:r>
                      <a:r>
                        <a:rPr lang="es-ES" sz="1200" dirty="0" smtClean="0"/>
                        <a:t>6.</a:t>
                      </a:r>
                      <a:r>
                        <a:rPr lang="es-ES" sz="1200" dirty="0" smtClean="0">
                          <a:effectLst/>
                        </a:rPr>
                        <a:t>2 (AMBAS</a:t>
                      </a:r>
                      <a:r>
                        <a:rPr lang="es-ES" sz="1200" baseline="0" dirty="0" smtClean="0">
                          <a:effectLst/>
                        </a:rPr>
                        <a:t> RESPUESTAS DEBEN ESTAR CORRECTAS</a:t>
                      </a:r>
                      <a:r>
                        <a:rPr lang="es-ES" sz="1200" dirty="0" smtClean="0">
                          <a:effectLst/>
                        </a:rPr>
                        <a:t> )</a:t>
                      </a:r>
                      <a:endParaRPr lang="es-ES" sz="1200" b="0" i="1" dirty="0" smtClean="0">
                        <a:solidFill>
                          <a:schemeClr val="tx1"/>
                        </a:solidFill>
                        <a:effectLst/>
                        <a:latin typeface="Helvetica" pitchFamily="34" charset="0"/>
                      </a:endParaRPr>
                    </a:p>
                  </a:txBody>
                  <a:tcPr marL="97155" marR="97155" marT="47897" marB="47897" anchor="ctr"/>
                </a:tc>
                <a:tc>
                  <a:txBody>
                    <a:bodyPr/>
                    <a:lstStyle/>
                    <a:p>
                      <a:pPr algn="ctr">
                        <a:lnSpc>
                          <a:spcPct val="115000"/>
                        </a:lnSpc>
                      </a:pPr>
                      <a:r>
                        <a:rPr lang="es-ES" sz="1300" b="1" dirty="0" smtClean="0">
                          <a:effectLst/>
                        </a:rPr>
                        <a:t>B,C</a:t>
                      </a:r>
                      <a:endParaRPr lang="es-ES" sz="1300" b="1" dirty="0">
                        <a:solidFill>
                          <a:schemeClr val="tx1"/>
                        </a:solidFill>
                        <a:effectLst/>
                        <a:latin typeface="Calibri"/>
                      </a:endParaRPr>
                    </a:p>
                  </a:txBody>
                  <a:tcPr marL="97155" marR="97155" marT="47897" marB="47897" anchor="ctr"/>
                </a:tc>
              </a:tr>
              <a:tr h="322674">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s-ES" sz="1300" u="sng" strike="noStrike" kern="1200" cap="none" spc="0" normalizeH="0" baseline="0" noProof="0" dirty="0" smtClean="0">
                          <a:ln>
                            <a:noFill/>
                          </a:ln>
                          <a:effectLst>
                            <a:outerShdw blurRad="38100" dist="38100" dir="2700000" algn="tl">
                              <a:srgbClr val="000000">
                                <a:alpha val="43137"/>
                              </a:srgbClr>
                            </a:outerShdw>
                          </a:effectLst>
                          <a:uLnTx/>
                          <a:uFillTx/>
                        </a:rPr>
                        <a:t>Pregunta 14</a:t>
                      </a:r>
                      <a:r>
                        <a:rPr kumimoji="0" lang="es-E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s-ES" sz="1200" u="none" strike="noStrike" kern="1200" cap="none" spc="0" normalizeH="0" baseline="0" noProof="0" dirty="0" smtClean="0">
                          <a:ln>
                            <a:noFill/>
                          </a:ln>
                          <a:effectLst/>
                          <a:uLnTx/>
                          <a:uFillTx/>
                        </a:rPr>
                        <a:t>Cuál es la idea central del</a:t>
                      </a:r>
                      <a:r>
                        <a:rPr lang="es-ES" sz="1200" dirty="0" smtClean="0"/>
                        <a:t> párrafo </a:t>
                      </a:r>
                      <a:r>
                        <a:rPr lang="es-ES" sz="1200" baseline="0" dirty="0" smtClean="0"/>
                        <a:t>dos en </a:t>
                      </a:r>
                      <a:r>
                        <a:rPr lang="es-ES" sz="1200" dirty="0" smtClean="0"/>
                        <a:t> </a:t>
                      </a:r>
                      <a:r>
                        <a:rPr lang="es-ES" sz="1200" b="0" i="1" u="sng" dirty="0" smtClean="0"/>
                        <a:t>La Corte Suprema</a:t>
                      </a:r>
                      <a:r>
                        <a:rPr lang="es-ES" sz="1200" dirty="0" smtClean="0"/>
                        <a:t>?</a:t>
                      </a:r>
                      <a:r>
                        <a:rPr lang="es-ES" sz="1200" baseline="0" dirty="0" smtClean="0"/>
                        <a:t> </a:t>
                      </a:r>
                      <a:r>
                        <a:rPr kumimoji="0" lang="es-ES" sz="1200" u="none" strike="noStrike" kern="1200" cap="none" spc="0" normalizeH="0" baseline="0" noProof="0" dirty="0" smtClean="0">
                          <a:ln>
                            <a:noFill/>
                          </a:ln>
                          <a:effectLst/>
                          <a:uLnTx/>
                          <a:uFillTx/>
                        </a:rPr>
                        <a:t>RI.</a:t>
                      </a:r>
                      <a:r>
                        <a:rPr lang="es-ES" sz="1200" dirty="0" smtClean="0"/>
                        <a:t>6.</a:t>
                      </a:r>
                      <a:r>
                        <a:rPr kumimoji="0" lang="es-ES" sz="1200" u="none" strike="noStrike" kern="1200" cap="none" spc="0" normalizeH="0" baseline="0" noProof="0" dirty="0" smtClean="0">
                          <a:ln>
                            <a:noFill/>
                          </a:ln>
                          <a:effectLst/>
                          <a:uLnTx/>
                          <a:uFillTx/>
                        </a:rPr>
                        <a:t>2</a:t>
                      </a:r>
                      <a:endParaRPr kumimoji="0" lang="es-ES" sz="1200" b="0" i="1" u="none" strike="noStrike" kern="1200" cap="none" spc="0" normalizeH="0" baseline="0" noProof="0" dirty="0" smtClean="0">
                        <a:ln>
                          <a:noFill/>
                        </a:ln>
                        <a:solidFill>
                          <a:schemeClr val="tx1"/>
                        </a:solidFill>
                        <a:effectLst/>
                        <a:uLnTx/>
                        <a:uFillTx/>
                        <a:latin typeface="Helvetica" pitchFamily="34" charset="0"/>
                        <a:ea typeface="+mn-ea"/>
                        <a:cs typeface="+mn-cs"/>
                      </a:endParaRPr>
                    </a:p>
                  </a:txBody>
                  <a:tcPr marL="97155" marR="97155" marT="47897" marB="47897" anchor="ctr">
                    <a:solidFill>
                      <a:schemeClr val="bg2"/>
                    </a:solidFill>
                  </a:tcPr>
                </a:tc>
                <a:tc>
                  <a:txBody>
                    <a:bodyPr/>
                    <a:lstStyle/>
                    <a:p>
                      <a:pPr algn="ctr">
                        <a:lnSpc>
                          <a:spcPct val="115000"/>
                        </a:lnSpc>
                      </a:pPr>
                      <a:r>
                        <a:rPr lang="es-ES" sz="1300" b="1" dirty="0" smtClean="0">
                          <a:effectLst/>
                        </a:rPr>
                        <a:t>C</a:t>
                      </a:r>
                      <a:endParaRPr lang="es-ES" sz="1300" b="1" dirty="0">
                        <a:solidFill>
                          <a:schemeClr val="tx1"/>
                        </a:solidFill>
                        <a:effectLst/>
                        <a:latin typeface="Calibri"/>
                      </a:endParaRPr>
                    </a:p>
                  </a:txBody>
                  <a:tcPr marL="97155" marR="97155" marT="47897" marB="47897" anchor="ctr">
                    <a:solidFill>
                      <a:schemeClr val="bg2"/>
                    </a:solidFill>
                  </a:tcPr>
                </a:tc>
              </a:tr>
              <a:tr h="531845">
                <a:tc>
                  <a:txBody>
                    <a:bodyPr/>
                    <a:lstStyle/>
                    <a:p>
                      <a:pPr marL="914400" marR="0" lvl="0" indent="-914400" algn="l" defTabSz="966612" rtl="0" eaLnBrk="1" fontAlgn="auto" latinLnBrk="0" hangingPunct="1">
                        <a:lnSpc>
                          <a:spcPct val="115000"/>
                        </a:lnSpc>
                        <a:spcBef>
                          <a:spcPts val="0"/>
                        </a:spcBef>
                        <a:spcAft>
                          <a:spcPts val="1000"/>
                        </a:spcAft>
                        <a:buClrTx/>
                        <a:buSzTx/>
                        <a:buFontTx/>
                        <a:buNone/>
                        <a:tabLst/>
                        <a:defRPr/>
                      </a:pPr>
                      <a:r>
                        <a:rPr kumimoji="0" lang="es-ES" sz="1300" u="sng" strike="noStrike" kern="1200" cap="none" spc="0" normalizeH="0" baseline="0" noProof="0" dirty="0" smtClean="0">
                          <a:ln>
                            <a:noFill/>
                          </a:ln>
                          <a:effectLst>
                            <a:outerShdw blurRad="38100" dist="38100" dir="2700000" algn="tl">
                              <a:srgbClr val="000000">
                                <a:alpha val="43137"/>
                              </a:srgbClr>
                            </a:outerShdw>
                          </a:effectLst>
                          <a:uLnTx/>
                          <a:uFillTx/>
                        </a:rPr>
                        <a:t>Pregunta 15</a:t>
                      </a:r>
                      <a:r>
                        <a:rPr kumimoji="0" lang="es-E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s-ES" sz="1200" u="none" strike="noStrike" kern="1200" cap="none" spc="0" normalizeH="0" baseline="0" noProof="0" dirty="0" smtClean="0">
                          <a:ln>
                            <a:noFill/>
                          </a:ln>
                          <a:effectLst/>
                          <a:uLnTx/>
                          <a:uFillTx/>
                        </a:rPr>
                        <a:t>Qué declaración es el mejor ejemplo del porqué a la Corte Suprema se le llama “Suprema?” RI.</a:t>
                      </a:r>
                      <a:r>
                        <a:rPr lang="es-ES" sz="1200" dirty="0" smtClean="0"/>
                        <a:t> 6.</a:t>
                      </a:r>
                      <a:r>
                        <a:rPr kumimoji="0" lang="es-ES" sz="1200" u="none" strike="noStrike" kern="1200" cap="none" spc="0" normalizeH="0" baseline="0" noProof="0" dirty="0" smtClean="0">
                          <a:ln>
                            <a:noFill/>
                          </a:ln>
                          <a:effectLst/>
                          <a:uLnTx/>
                          <a:uFillTx/>
                        </a:rPr>
                        <a:t>3</a:t>
                      </a:r>
                      <a:endParaRPr kumimoji="0" lang="es-ES" sz="120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tc>
                <a:tc>
                  <a:txBody>
                    <a:bodyPr/>
                    <a:lstStyle/>
                    <a:p>
                      <a:pPr algn="ctr">
                        <a:lnSpc>
                          <a:spcPct val="115000"/>
                        </a:lnSpc>
                      </a:pPr>
                      <a:r>
                        <a:rPr lang="es-ES" sz="1300" b="1" dirty="0" smtClean="0">
                          <a:effectLst/>
                        </a:rPr>
                        <a:t>A</a:t>
                      </a:r>
                      <a:endParaRPr lang="es-ES" sz="1300" b="1" dirty="0">
                        <a:solidFill>
                          <a:schemeClr val="tx1"/>
                        </a:solidFill>
                        <a:effectLst/>
                        <a:latin typeface="Calibri"/>
                      </a:endParaRPr>
                    </a:p>
                  </a:txBody>
                  <a:tcPr marL="97155" marR="97155" marT="47897" marB="47897" anchor="ctr"/>
                </a:tc>
              </a:tr>
              <a:tr h="341671">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s-ES" sz="1300" u="sng" strike="noStrike" kern="1200" cap="none" spc="0" normalizeH="0" baseline="0" noProof="0" dirty="0" smtClean="0">
                          <a:ln>
                            <a:noFill/>
                          </a:ln>
                          <a:effectLst>
                            <a:outerShdw blurRad="38100" dist="38100" dir="2700000" algn="tl">
                              <a:srgbClr val="000000">
                                <a:alpha val="43137"/>
                              </a:srgbClr>
                            </a:outerShdw>
                          </a:effectLst>
                          <a:uLnTx/>
                          <a:uFillTx/>
                        </a:rPr>
                        <a:t>Pregunta 16</a:t>
                      </a:r>
                      <a:r>
                        <a:rPr kumimoji="0" lang="es-E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s-419" sz="1200" u="none" strike="noStrike" kern="1200" cap="none" spc="0" normalizeH="0" baseline="0" noProof="0" dirty="0" smtClean="0">
                          <a:ln>
                            <a:noFill/>
                          </a:ln>
                          <a:effectLst/>
                          <a:uLnTx/>
                          <a:uFillTx/>
                        </a:rPr>
                        <a:t>¿Qué declaración apoya mejor el propósito del pasaje, </a:t>
                      </a:r>
                      <a:r>
                        <a:rPr kumimoji="0" lang="es-419" sz="1200" i="1" u="sng" strike="noStrike" kern="1200" cap="none" spc="0" normalizeH="0" baseline="0" noProof="0" dirty="0" smtClean="0">
                          <a:ln>
                            <a:noFill/>
                          </a:ln>
                          <a:effectLst/>
                          <a:uLnTx/>
                          <a:uFillTx/>
                        </a:rPr>
                        <a:t>Juicios en los EE.UU</a:t>
                      </a:r>
                      <a:r>
                        <a:rPr kumimoji="0" lang="es-419" sz="1200" u="none" strike="noStrike" kern="1200" cap="none" spc="0" normalizeH="0" baseline="0" noProof="0" dirty="0" smtClean="0">
                          <a:ln>
                            <a:noFill/>
                          </a:ln>
                          <a:effectLst/>
                          <a:uLnTx/>
                          <a:uFillTx/>
                        </a:rPr>
                        <a:t>.? </a:t>
                      </a:r>
                      <a:r>
                        <a:rPr kumimoji="0" lang="es-ES" sz="1200" u="none" strike="noStrike" kern="1200" cap="none" spc="0" normalizeH="0" baseline="0" noProof="0" dirty="0" smtClean="0">
                          <a:ln>
                            <a:noFill/>
                          </a:ln>
                          <a:effectLst/>
                          <a:uLnTx/>
                          <a:uFillTx/>
                        </a:rPr>
                        <a:t>RI.</a:t>
                      </a:r>
                      <a:r>
                        <a:rPr lang="es-ES" sz="1200" dirty="0" smtClean="0"/>
                        <a:t>6.</a:t>
                      </a:r>
                      <a:r>
                        <a:rPr kumimoji="0" lang="es-ES" sz="1200" u="none" strike="noStrike" kern="1200" cap="none" spc="0" normalizeH="0" baseline="0" noProof="0" dirty="0" smtClean="0">
                          <a:ln>
                            <a:noFill/>
                          </a:ln>
                          <a:effectLst/>
                          <a:uLnTx/>
                          <a:uFillTx/>
                        </a:rPr>
                        <a:t>5</a:t>
                      </a:r>
                      <a:endParaRPr kumimoji="0" lang="es-ES" sz="120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solidFill>
                      <a:schemeClr val="bg2"/>
                    </a:solidFill>
                  </a:tcPr>
                </a:tc>
                <a:tc>
                  <a:txBody>
                    <a:bodyPr/>
                    <a:lstStyle/>
                    <a:p>
                      <a:pPr algn="ctr">
                        <a:lnSpc>
                          <a:spcPct val="115000"/>
                        </a:lnSpc>
                      </a:pPr>
                      <a:r>
                        <a:rPr lang="es-ES" sz="1300" b="1" dirty="0" smtClean="0">
                          <a:effectLst/>
                        </a:rPr>
                        <a:t>B</a:t>
                      </a:r>
                      <a:endParaRPr lang="es-ES" sz="1300" b="1" dirty="0">
                        <a:solidFill>
                          <a:schemeClr val="tx1"/>
                        </a:solidFill>
                        <a:effectLst/>
                        <a:latin typeface="Calibri"/>
                      </a:endParaRPr>
                    </a:p>
                  </a:txBody>
                  <a:tcPr marL="97155" marR="97155" marT="47897" marB="47897" anchor="ctr">
                    <a:solidFill>
                      <a:schemeClr val="bg2"/>
                    </a:solidFill>
                  </a:tcPr>
                </a:tc>
              </a:tr>
              <a:tr h="530730">
                <a:tc>
                  <a:txBody>
                    <a:bodyPr/>
                    <a:lstStyle/>
                    <a:p>
                      <a:pPr marL="914400" marR="0" lvl="0" indent="-914400" algn="l" defTabSz="966612" rtl="0" eaLnBrk="1" fontAlgn="auto" latinLnBrk="0" hangingPunct="1">
                        <a:lnSpc>
                          <a:spcPct val="115000"/>
                        </a:lnSpc>
                        <a:spcBef>
                          <a:spcPts val="0"/>
                        </a:spcBef>
                        <a:spcAft>
                          <a:spcPts val="1000"/>
                        </a:spcAft>
                        <a:buClrTx/>
                        <a:buSzTx/>
                        <a:buFontTx/>
                        <a:buNone/>
                        <a:tabLst/>
                        <a:defRPr/>
                      </a:pPr>
                      <a:r>
                        <a:rPr kumimoji="0" lang="es-ES" sz="1300" u="sng" strike="noStrike" kern="1200" cap="none" spc="0" normalizeH="0" baseline="0" noProof="0" dirty="0" smtClean="0">
                          <a:ln>
                            <a:noFill/>
                          </a:ln>
                          <a:effectLst>
                            <a:outerShdw blurRad="38100" dist="38100" dir="2700000" algn="tl">
                              <a:srgbClr val="000000">
                                <a:alpha val="43137"/>
                              </a:srgbClr>
                            </a:outerShdw>
                          </a:effectLst>
                          <a:uLnTx/>
                          <a:uFillTx/>
                        </a:rPr>
                        <a:t>Pregunta 17</a:t>
                      </a:r>
                      <a:r>
                        <a:rPr kumimoji="0" lang="es-E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s-ES" sz="1300" u="none" strike="noStrike" kern="1200" cap="none" spc="0" normalizeH="0" baseline="0" noProof="0" dirty="0" smtClean="0">
                          <a:ln>
                            <a:noFill/>
                          </a:ln>
                          <a:effectLst/>
                          <a:uLnTx/>
                          <a:uFillTx/>
                        </a:rPr>
                        <a:t> </a:t>
                      </a:r>
                      <a:r>
                        <a:rPr kumimoji="0" lang="es-419" sz="1200" u="none" strike="noStrike" kern="1200" cap="none" spc="0" normalizeH="0" baseline="0" noProof="0" dirty="0" smtClean="0">
                          <a:ln>
                            <a:noFill/>
                          </a:ln>
                          <a:effectLst/>
                          <a:uLnTx/>
                          <a:uFillTx/>
                        </a:rPr>
                        <a:t>¿Cómo el </a:t>
                      </a:r>
                      <a:r>
                        <a:rPr kumimoji="0" lang="es-419" sz="1200" i="1" u="sng" strike="noStrike" kern="1200" cap="none" spc="0" normalizeH="0" baseline="0" noProof="0" dirty="0" smtClean="0">
                          <a:ln>
                            <a:noFill/>
                          </a:ln>
                          <a:effectLst/>
                          <a:uLnTx/>
                          <a:uFillTx/>
                        </a:rPr>
                        <a:t>Diagrama de jerarquía de tribunales </a:t>
                      </a:r>
                      <a:r>
                        <a:rPr kumimoji="0" lang="es-419" sz="1200" u="none" strike="noStrike" kern="1200" cap="none" spc="0" normalizeH="0" baseline="0" noProof="0" dirty="0" smtClean="0">
                          <a:ln>
                            <a:noFill/>
                          </a:ln>
                          <a:effectLst/>
                          <a:uLnTx/>
                          <a:uFillTx/>
                        </a:rPr>
                        <a:t>ayuda a clarificar el pasaje </a:t>
                      </a:r>
                      <a:r>
                        <a:rPr kumimoji="0" lang="es-419" sz="1200" i="1" u="sng" strike="noStrike" kern="1200" cap="none" spc="0" normalizeH="0" baseline="0" noProof="0" dirty="0" smtClean="0">
                          <a:ln>
                            <a:noFill/>
                          </a:ln>
                          <a:effectLst/>
                          <a:uLnTx/>
                          <a:uFillTx/>
                        </a:rPr>
                        <a:t>La Corte Suprema</a:t>
                      </a:r>
                      <a:r>
                        <a:rPr kumimoji="0" lang="es-419" sz="1200" u="none" strike="noStrike" kern="1200" cap="none" spc="0" normalizeH="0" baseline="0" noProof="0" dirty="0" smtClean="0">
                          <a:ln>
                            <a:noFill/>
                          </a:ln>
                          <a:effectLst/>
                          <a:uLnTx/>
                          <a:uFillTx/>
                        </a:rPr>
                        <a:t>?</a:t>
                      </a:r>
                      <a:r>
                        <a:rPr kumimoji="0" lang="es-419" sz="1300" u="none" strike="noStrike" kern="1200" cap="none" spc="0" normalizeH="0" baseline="0" noProof="0" dirty="0" smtClean="0">
                          <a:ln>
                            <a:noFill/>
                          </a:ln>
                          <a:effectLst/>
                          <a:uLnTx/>
                          <a:uFillTx/>
                        </a:rPr>
                        <a:t> </a:t>
                      </a:r>
                      <a:r>
                        <a:rPr kumimoji="0" lang="es-ES" sz="1200" u="none" strike="noStrike" kern="1200" cap="none" spc="0" normalizeH="0" baseline="0" noProof="0" dirty="0" smtClean="0">
                          <a:ln>
                            <a:noFill/>
                          </a:ln>
                          <a:effectLst/>
                          <a:uLnTx/>
                          <a:uFillTx/>
                        </a:rPr>
                        <a:t> RI.</a:t>
                      </a:r>
                      <a:r>
                        <a:rPr lang="es-ES" sz="1200" dirty="0" smtClean="0"/>
                        <a:t>6.</a:t>
                      </a:r>
                      <a:r>
                        <a:rPr kumimoji="0" lang="es-ES" sz="1200" u="none" strike="noStrike" kern="1200" cap="none" spc="0" normalizeH="0" baseline="0" noProof="0" dirty="0" smtClean="0">
                          <a:ln>
                            <a:noFill/>
                          </a:ln>
                          <a:effectLst/>
                          <a:uLnTx/>
                          <a:uFillTx/>
                        </a:rPr>
                        <a:t>6</a:t>
                      </a:r>
                      <a:endParaRPr kumimoji="0" lang="es-ES" sz="120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tc>
                <a:tc>
                  <a:txBody>
                    <a:bodyPr/>
                    <a:lstStyle/>
                    <a:p>
                      <a:pPr algn="ctr">
                        <a:lnSpc>
                          <a:spcPct val="115000"/>
                        </a:lnSpc>
                      </a:pPr>
                      <a:r>
                        <a:rPr lang="es-ES" sz="1300" b="1" dirty="0" smtClean="0">
                          <a:effectLst/>
                        </a:rPr>
                        <a:t>A</a:t>
                      </a:r>
                      <a:endParaRPr lang="es-ES" sz="1300" b="1" dirty="0">
                        <a:solidFill>
                          <a:schemeClr val="tx1"/>
                        </a:solidFill>
                        <a:effectLst/>
                        <a:latin typeface="Calibri"/>
                      </a:endParaRPr>
                    </a:p>
                  </a:txBody>
                  <a:tcPr marL="97155" marR="97155" marT="47897" marB="47897" anchor="ctr"/>
                </a:tc>
              </a:tr>
              <a:tr h="720760">
                <a:tc>
                  <a:txBody>
                    <a:bodyPr/>
                    <a:lstStyle/>
                    <a:p>
                      <a:pPr marL="914400" marR="0" lvl="0" indent="-914400" algn="l" defTabSz="966612" rtl="0" eaLnBrk="1" fontAlgn="auto" latinLnBrk="0" hangingPunct="1">
                        <a:lnSpc>
                          <a:spcPct val="115000"/>
                        </a:lnSpc>
                        <a:spcBef>
                          <a:spcPts val="0"/>
                        </a:spcBef>
                        <a:spcAft>
                          <a:spcPts val="1000"/>
                        </a:spcAft>
                        <a:buClrTx/>
                        <a:buSzTx/>
                        <a:buFontTx/>
                        <a:buNone/>
                        <a:tabLst/>
                        <a:defRPr/>
                      </a:pPr>
                      <a:r>
                        <a:rPr kumimoji="0" lang="es-ES" sz="1300" u="sng" strike="noStrike" kern="1200" cap="none" spc="0" normalizeH="0" baseline="0" noProof="0" dirty="0" smtClean="0">
                          <a:ln>
                            <a:noFill/>
                          </a:ln>
                          <a:effectLst>
                            <a:outerShdw blurRad="38100" dist="38100" dir="2700000" algn="tl">
                              <a:srgbClr val="000000">
                                <a:alpha val="43137"/>
                              </a:srgbClr>
                            </a:outerShdw>
                          </a:effectLst>
                          <a:uLnTx/>
                          <a:uFillTx/>
                        </a:rPr>
                        <a:t>Pregunta 18</a:t>
                      </a:r>
                      <a:r>
                        <a:rPr kumimoji="0" lang="es-E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s-ES" sz="1200" u="none" strike="noStrike" kern="1200" cap="none" spc="0" normalizeH="0" baseline="0" noProof="0" dirty="0" smtClean="0">
                          <a:ln>
                            <a:noFill/>
                          </a:ln>
                          <a:effectLst/>
                          <a:uLnTx/>
                          <a:uFillTx/>
                        </a:rPr>
                        <a:t> </a:t>
                      </a:r>
                      <a:r>
                        <a:rPr kumimoji="0" lang="es-419" sz="1200" u="none" strike="noStrike" kern="1200" cap="none" spc="0" normalizeH="0" baseline="0" noProof="0" dirty="0" smtClean="0">
                          <a:ln>
                            <a:noFill/>
                          </a:ln>
                          <a:effectLst/>
                          <a:uLnTx/>
                          <a:uFillTx/>
                        </a:rPr>
                        <a:t>¿Dónde puedes encontrar información en el texto </a:t>
                      </a:r>
                      <a:r>
                        <a:rPr kumimoji="0" lang="es-419" sz="1200" i="1" u="sng" strike="noStrike" kern="1200" cap="none" spc="0" normalizeH="0" baseline="0" noProof="0" dirty="0" smtClean="0">
                          <a:ln>
                            <a:noFill/>
                          </a:ln>
                          <a:effectLst/>
                          <a:uLnTx/>
                          <a:uFillTx/>
                        </a:rPr>
                        <a:t>Juicios en los EE.UU.</a:t>
                      </a:r>
                      <a:r>
                        <a:rPr kumimoji="0" lang="es-419" sz="1200" u="none" strike="noStrike" kern="1200" cap="none" spc="0" normalizeH="0" baseline="0" noProof="0" dirty="0" smtClean="0">
                          <a:ln>
                            <a:noFill/>
                          </a:ln>
                          <a:effectLst/>
                          <a:uLnTx/>
                          <a:uFillTx/>
                        </a:rPr>
                        <a:t> y en Diagrama de jerarquía de tribunales para explicar cómo un caso judicial llega ante la Corte Suprema? </a:t>
                      </a:r>
                      <a:r>
                        <a:rPr kumimoji="0" lang="es-ES" sz="1200" u="none" strike="noStrike" kern="1200" cap="none" spc="0" normalizeH="0" baseline="0" noProof="0" dirty="0" smtClean="0">
                          <a:ln>
                            <a:noFill/>
                          </a:ln>
                          <a:effectLst/>
                          <a:uLnTx/>
                          <a:uFillTx/>
                        </a:rPr>
                        <a:t> RI.</a:t>
                      </a:r>
                      <a:r>
                        <a:rPr lang="es-ES" sz="1200" dirty="0" smtClean="0"/>
                        <a:t>6.</a:t>
                      </a:r>
                      <a:r>
                        <a:rPr kumimoji="0" lang="es-ES" sz="1200" u="none" strike="noStrike" kern="1200" cap="none" spc="0" normalizeH="0" baseline="0" noProof="0" dirty="0" smtClean="0">
                          <a:ln>
                            <a:noFill/>
                          </a:ln>
                          <a:effectLst/>
                          <a:uLnTx/>
                          <a:uFillTx/>
                        </a:rPr>
                        <a:t>7</a:t>
                      </a:r>
                      <a:endParaRPr kumimoji="0" lang="es-ES" sz="1200" b="0" i="1" u="none" strike="noStrike" kern="1200" cap="none" spc="0" normalizeH="0" baseline="0" noProof="0" dirty="0" smtClean="0">
                        <a:ln>
                          <a:noFill/>
                        </a:ln>
                        <a:solidFill>
                          <a:schemeClr val="tx1"/>
                        </a:solidFill>
                        <a:effectLst/>
                        <a:uLnTx/>
                        <a:uFillTx/>
                        <a:latin typeface="Helvetica" pitchFamily="34" charset="0"/>
                        <a:ea typeface="+mn-ea"/>
                        <a:cs typeface="+mn-cs"/>
                      </a:endParaRPr>
                    </a:p>
                  </a:txBody>
                  <a:tcPr marL="97155" marR="97155" marT="47897" marB="47897" anchor="ctr">
                    <a:solidFill>
                      <a:schemeClr val="bg2"/>
                    </a:solidFill>
                  </a:tcPr>
                </a:tc>
                <a:tc>
                  <a:txBody>
                    <a:bodyPr/>
                    <a:lstStyle/>
                    <a:p>
                      <a:pPr algn="ctr">
                        <a:lnSpc>
                          <a:spcPct val="115000"/>
                        </a:lnSpc>
                      </a:pPr>
                      <a:r>
                        <a:rPr lang="es-ES" sz="1300" b="1" dirty="0" smtClean="0">
                          <a:effectLst/>
                        </a:rPr>
                        <a:t>D</a:t>
                      </a:r>
                      <a:endParaRPr lang="es-ES" sz="1300" b="1" dirty="0">
                        <a:solidFill>
                          <a:schemeClr val="tx1"/>
                        </a:solidFill>
                        <a:effectLst/>
                        <a:latin typeface="Calibri"/>
                      </a:endParaRPr>
                    </a:p>
                  </a:txBody>
                  <a:tcPr marL="97155" marR="97155" marT="47897" marB="47897" anchor="ctr">
                    <a:solidFill>
                      <a:schemeClr val="bg2"/>
                    </a:solidFill>
                  </a:tcPr>
                </a:tc>
              </a:tr>
              <a:tr h="1011442">
                <a:tc>
                  <a:txBody>
                    <a:bodyPr/>
                    <a:lstStyle/>
                    <a:p>
                      <a:pPr marL="855663" marR="0" lvl="0" indent="-855663" algn="l" defTabSz="966612" rtl="0" eaLnBrk="1" fontAlgn="auto" latinLnBrk="0" hangingPunct="1">
                        <a:lnSpc>
                          <a:spcPct val="100000"/>
                        </a:lnSpc>
                        <a:spcBef>
                          <a:spcPts val="0"/>
                        </a:spcBef>
                        <a:spcAft>
                          <a:spcPts val="0"/>
                        </a:spcAft>
                        <a:buClrTx/>
                        <a:buSzTx/>
                        <a:buFontTx/>
                        <a:buNone/>
                        <a:tabLst/>
                        <a:defRPr/>
                      </a:pPr>
                      <a:r>
                        <a:rPr kumimoji="0" lang="es-ES" sz="1300" u="sng" strike="noStrike" kern="1200" cap="none" spc="0" normalizeH="0" baseline="0" noProof="0" dirty="0" smtClean="0">
                          <a:ln>
                            <a:noFill/>
                          </a:ln>
                          <a:effectLst>
                            <a:outerShdw blurRad="38100" dist="38100" dir="2700000" algn="tl">
                              <a:srgbClr val="000000">
                                <a:alpha val="43137"/>
                              </a:srgbClr>
                            </a:outerShdw>
                          </a:effectLst>
                          <a:uLnTx/>
                          <a:uFillTx/>
                        </a:rPr>
                        <a:t>Pregunta 19</a:t>
                      </a:r>
                      <a:r>
                        <a:rPr kumimoji="0" lang="es-E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s-419" sz="1200" u="none" strike="noStrike" kern="1200" cap="none" spc="0" normalizeH="0" baseline="0" noProof="0" dirty="0" smtClean="0">
                          <a:ln>
                            <a:noFill/>
                          </a:ln>
                          <a:effectLst/>
                          <a:uLnTx/>
                          <a:uFillTx/>
                        </a:rPr>
                        <a:t>Parte A: ¿Qué información del Diagrama de jerarquía de tribunales, apoya el que menos de ciento cincuenta casos son actualmente  considerados y gestionados por la Corte Suprema?; Parte B: Basado en tu respuesta en la Parte A, ¿Qué declaración es probablemente una conclusión acerca del número de casos judiciales gestionados por la Corte Suprema? </a:t>
                      </a:r>
                      <a:r>
                        <a:rPr kumimoji="0" lang="es-ES" sz="1200" u="none" strike="noStrike" kern="1200" cap="none" spc="0" normalizeH="0" baseline="0" noProof="0" dirty="0" smtClean="0">
                          <a:ln>
                            <a:noFill/>
                          </a:ln>
                          <a:effectLst/>
                          <a:uLnTx/>
                          <a:uFillTx/>
                        </a:rPr>
                        <a:t> RI.</a:t>
                      </a:r>
                      <a:r>
                        <a:rPr lang="es-ES" sz="1200" dirty="0" smtClean="0"/>
                        <a:t>6.</a:t>
                      </a:r>
                      <a:r>
                        <a:rPr kumimoji="0" lang="es-ES" sz="1200" u="none" strike="noStrike" kern="1200" cap="none" spc="0" normalizeH="0" baseline="0" noProof="0" dirty="0" smtClean="0">
                          <a:ln>
                            <a:noFill/>
                          </a:ln>
                          <a:effectLst/>
                          <a:uLnTx/>
                          <a:uFillTx/>
                        </a:rPr>
                        <a:t>7 (AMBAS RESPUESTAS DEBEN DE ESTAR CORRECTAS)</a:t>
                      </a:r>
                      <a:endParaRPr kumimoji="0" lang="es-ES" sz="1200" b="0" i="1" u="none" strike="noStrike" kern="1200" cap="none" spc="0" normalizeH="0" baseline="0" noProof="0" dirty="0" smtClean="0">
                        <a:ln>
                          <a:noFill/>
                        </a:ln>
                        <a:solidFill>
                          <a:schemeClr val="tx1"/>
                        </a:solidFill>
                        <a:effectLst/>
                        <a:uLnTx/>
                        <a:uFillTx/>
                        <a:latin typeface="Helvetica" pitchFamily="34" charset="0"/>
                        <a:ea typeface="+mn-ea"/>
                        <a:cs typeface="+mn-cs"/>
                      </a:endParaRPr>
                    </a:p>
                  </a:txBody>
                  <a:tcPr marL="97155" marR="97155" marT="47897" marB="47897" anchor="ctr"/>
                </a:tc>
                <a:tc>
                  <a:txBody>
                    <a:bodyPr/>
                    <a:lstStyle/>
                    <a:p>
                      <a:pPr algn="ctr">
                        <a:lnSpc>
                          <a:spcPct val="115000"/>
                        </a:lnSpc>
                      </a:pPr>
                      <a:r>
                        <a:rPr lang="es-ES" sz="1300" b="1" dirty="0" smtClean="0">
                          <a:effectLst/>
                        </a:rPr>
                        <a:t>A,D</a:t>
                      </a:r>
                      <a:endParaRPr lang="es-ES" sz="1300" b="1" dirty="0">
                        <a:solidFill>
                          <a:schemeClr val="tx1"/>
                        </a:solidFill>
                        <a:effectLst/>
                        <a:latin typeface="Calibri"/>
                      </a:endParaRPr>
                    </a:p>
                  </a:txBody>
                  <a:tcPr marL="97155" marR="97155" marT="47897" marB="47897" anchor="ctr"/>
                </a:tc>
              </a:tr>
              <a:tr h="374645">
                <a:tc>
                  <a:txBody>
                    <a:bodyPr/>
                    <a:lstStyle/>
                    <a:p>
                      <a:pPr marL="0" marR="0">
                        <a:lnSpc>
                          <a:spcPct val="115000"/>
                        </a:lnSpc>
                        <a:spcBef>
                          <a:spcPts val="0"/>
                        </a:spcBef>
                        <a:spcAft>
                          <a:spcPts val="1000"/>
                        </a:spcAft>
                      </a:pPr>
                      <a:r>
                        <a:rPr lang="es-ES" sz="1300" u="sng" strike="noStrike" dirty="0" smtClean="0">
                          <a:effectLst>
                            <a:outerShdw blurRad="38100" dist="38100" dir="2700000" algn="tl">
                              <a:srgbClr val="000000">
                                <a:alpha val="43137"/>
                              </a:srgbClr>
                            </a:outerShdw>
                          </a:effectLst>
                        </a:rPr>
                        <a:t>Pregunta 20</a:t>
                      </a:r>
                      <a:r>
                        <a:rPr lang="es-ES" sz="1300" u="none" strike="noStrike" dirty="0" smtClean="0">
                          <a:effectLst>
                            <a:outerShdw blurRad="38100" dist="38100" dir="2700000" algn="tl">
                              <a:srgbClr val="000000">
                                <a:alpha val="43137"/>
                              </a:srgbClr>
                            </a:outerShdw>
                          </a:effectLst>
                        </a:rPr>
                        <a:t>                                           RI.6.6  </a:t>
                      </a:r>
                      <a:r>
                        <a:rPr lang="es-ES" sz="1300" u="sng" baseline="0" dirty="0" smtClean="0">
                          <a:effectLst>
                            <a:outerShdw blurRad="38100" dist="38100" dir="2700000" algn="tl">
                              <a:srgbClr val="000000">
                                <a:alpha val="43137"/>
                              </a:srgbClr>
                            </a:outerShdw>
                          </a:effectLst>
                        </a:rPr>
                        <a:t> Respuesta construida Texto informativo</a:t>
                      </a:r>
                      <a:endParaRPr lang="es-ES" sz="1300" b="0" strike="noStrike"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97155" marR="97155" marT="47897" marB="47897">
                    <a:solidFill>
                      <a:schemeClr val="bg2"/>
                    </a:solidFill>
                  </a:tcPr>
                </a:tc>
                <a:tc>
                  <a:txBody>
                    <a:bodyPr/>
                    <a:lstStyle/>
                    <a:p>
                      <a:pPr algn="ctr">
                        <a:lnSpc>
                          <a:spcPct val="115000"/>
                        </a:lnSpc>
                      </a:pPr>
                      <a:r>
                        <a:rPr lang="es-ES" sz="1300" b="1" strike="noStrike" kern="1200" dirty="0" smtClean="0">
                          <a:solidFill>
                            <a:schemeClr val="dk1"/>
                          </a:solidFill>
                          <a:effectLst/>
                          <a:latin typeface="+mn-lt"/>
                          <a:ea typeface="+mn-ea"/>
                          <a:cs typeface="+mn-cs"/>
                        </a:rPr>
                        <a:t>2 pts.</a:t>
                      </a:r>
                      <a:endParaRPr lang="es-ES" sz="1300" b="1" strike="noStrike" kern="1200" dirty="0">
                        <a:solidFill>
                          <a:schemeClr val="dk1"/>
                        </a:solidFill>
                        <a:effectLst/>
                        <a:latin typeface="+mn-lt"/>
                        <a:ea typeface="+mn-ea"/>
                        <a:cs typeface="+mn-cs"/>
                      </a:endParaRPr>
                    </a:p>
                  </a:txBody>
                  <a:tcPr marL="97155" marR="97155" marT="47897" marB="47897" anchor="ctr">
                    <a:solidFill>
                      <a:schemeClr val="bg2"/>
                    </a:solidFill>
                  </a:tcPr>
                </a:tc>
              </a:tr>
            </a:tbl>
          </a:graphicData>
        </a:graphic>
      </p:graphicFrame>
      <p:sp>
        <p:nvSpPr>
          <p:cNvPr id="1026" name="AutoShape 2"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28" name="AutoShape 4"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6" name="AutoShape 12"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8" name="AutoShape 14"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42" name="AutoShape 18" descr="data:image/jpeg;base64,/9j/4AAQSkZJRgABAQAAAQABAAD/2wCEAAkGBxQQDxAMDBAQDw0OEBIODRAQEhAQEA4PFBUYFxUUFRMYHSggGBolHRUVIjEhMSkrLi4uFyAzODUtNygtLisBCgoKDAwMDwwMDysZFBkrLCsrKyssKysrKysrKywrKysrKyssKysrKysrKysrKysrKysrKysrKysrKysrKysrK//AABEIAOEA4QMBIgACEQEDEQH/xAAcAAACAgMBAQAAAAAAAAAAAAAABwUIAQMGBAL/xABOEAABAwECAxMKBAUDAwUAAAABAAIDBAURBxIhBhMUFzEyNUFRUlRxcnSRkrGz0hY0VWFzgZOywdEiQqGiI1NilKOCwtMz4fAVJCVD8f/EABQBAQAAAAAAAAAAAAAAAAAAAAD/xAAUEQEAAAAAAAAAAAAAAAAAAAAA/9oADAMBAAIRAxEAPwB4rQ6YnW9J1PduondecXa1XcW5/wCbi4nCHm6bZjWwwtbLWytxmNdfiRR6mO+7Kct9zdu47iDsjjb4+4BYuO/P6fZVzqMIdovcXGukZf8AljbExo4gGrX5fWj6Qn6Y/Cgshcd+f0+yLjvz+n2Vb/L60fSE/TH4UeX1o+kJ+mPwoLIYp35/T7IxTvz+n2Vb/L60fSE3TH4UeX1o+kJumPwoLI4p35/T7IxTvz+n2VbvL60fSE3TH4UeX1o+kJumPwoLI4h37v0+yMQ7936fZVu8vrR9ITdMfhR5fWj6Qm6Y/CgsliHfu/b9kZ2d+79v2VbfL60fSE3TH4UeX1o+kJumPwoLJZ2d+79v2Wc7O/d+37Ktnl9aPpCbpj8KPL60fSE3+PwoLJ52d+79v2RnR37v2/ZVs8vrR9ITf4/Cjy/tH0hN/j8KCymdHfu/b9kZ0d+79v2Va/L+0fSE3+Pwo8v7R9ITf4/CgspnR37v2/ZGcnfu/b9lWvy/tH0hN/j8KPL+0fSE3+PwoLK5yd+79v2RnJ37v2/ZVq8v7R9ITf4/Cjy/tH0hN/j8KCyucnfu/b9lgscNR1/qOT9VWvy/tH0hN/j8K6XMphaqIZGstM6KpXEB8ga1s8Q3wxQA8Dcuv3DtIHhHPludkO2CtwK8kpEkYliIcC0Pjc3KHtIvyHcIX1RzYwCD1IQhB5CfxO4wP0/7quWE6dz7Xri434j2xt9TWRtAH/m6rGN1z+P6BVvwkbLWh7c/I1A/rAsWClpoqeniY1rWNvOK0ue4jK5ztUknKpDOG7xnVain1jOQ3sC2INecN3jOq1Zzhu8Z1Wr7WUGvOG7xnVas5w3eM6rV9rKDXnDd4zqtWc4bvGdVq+1lBrzhu8Z1WrOcN3jOq1fayg15w3eM6rVnOG7xnVatii7Tr3xvDGXAXB15F+N/2QSGcN3jOq1Zzhu8Z1WrML8ZrXEXFzQSNy8L7Qa84bvGdVqM4bvGdVq2LKDXodm8Z1Wo0O3eM6rVsWUGvQ7N4zqtRodm8Z1WrYsoNeh2bxnVCxodm8Z1Qtqwg16HZvGdVqROGqyIqeuikp2Nj0TCZJWsAa0yNddjADUJBF/FftlPpJPD353R83k+dB32CicvsajLjfiCSMclkjmtHuAA9ymbPdcSNoEjoKgcEWw1Lypu+epyi1zuUe1BMXoXyhB5m65/H9Aq34SNlrQ9ufkarIN1z+P6BVvwkbLWh7c/I1BY6n1jOQ3sC2LXT6xnIb2BbUAhaaqqZE3HmkZEy+7Gkc1jb9y87a521sINn0zSXVTJnjUjp/4zydy8fhHvIQdO94aC5xDWtBc5xNwaBlJJ2guLfhVs0Etz6Z1xIvbBIWuuN14N2UetLPNxhDmtEGniaaaiJyx418k12pnrhku/pGT1lcYgf2mvZv8AMn/t5V0mZ234a+E1NG5zog8xEvY5hxmgE5DxhVdT2wIbFv53L8rEDBQhZQC+XRg3YwBu1LwDcvpROaTNHT2fDn9ZJig3iONv4pZnD8rG7fHqDbIQS68NqW1T0oxqyohgG1nkjWk8QJvKR2afClV1RdHSk0VOcgEZvncP6pfy8TbuMrhXuLnF7iXPcb3OcS5zjulxykoLD1OFCzWG7RLn+zhmcOnFuXxFhVs1xuM8reVBNd+jVXtCCz1m5sqGoIbBW07nnUY54Y8/6XXFTo3VUMi/Icqmsz+auroCNB1D2xj/AOl5MkBG5nZyD3XFBaNC4HMNhMhr3Npapopa12RovvhnO5G46jv6T7iV3qAQhYQCSmHvzuj5u/5060lMPXndHzd/eIO5wRbDUvKm756nKLXO5R7VB4IthqXlTd89TdFrnco9qCXQhCDzN1z+P6BVvwkbLWh7c/I1WQbrn8f0CrdhI2WtD2x+RqCyFPrGchvYFsWun1jOQ3sC2IOBw2j/AOKHO4flekQn1hoic6yw1jXPOiojc1pcbsV+0EjdAy/yZvhSfZBoQvuWBzLs8Y9l+pjtc2/ivC+EAntgP2LfzuX5WJEp7YD9i387l+ViBhIQhBzebnNhFZcGO8Z5UyXimgBuMjh+Zx/KwbZ9wyqvFtWvNWTOqquQySv9zWN2mMb+Vo3PrlTewsZhX1RNqUWPJUMjDZoLy7PI2X3GIbThefwjV2suqk0GUIXSZkcxNTaZxqdojpgS11RLeI7xqhg1XkerINshBzaE77PwM0rQDU1FTM7bDTHFHf6hil37l6KvA7QuF0UlVC7aLZGP6Q9pQIhC7TNng3qLOa6oYRVUjddIxpa+EbsjMuT+oZN25cWgP/0eop6YJM27qxhs+tdjVcDcaKQnLUQjIb917dvdBB1b0i167HtN9JUQ1kN+eU7xIAMmOBrmH1OF496C2CwtVJUNljZNGb45WNkYd1rheD0FbUAkph687o+bv7xOpJXD153R83f3iDucEWw1Lypu+epui1x5R7VCYIthqXlTd89TdFrjyj2oJdCEIPM3XP4/oFW/CRstaHtj8jVZBuufx/QKt+EjZa0PbH5GoLH0+sZyG9gW1a6fWM5DewLYgAs3oQgU2Hs/hoOOfsjSiTdw962g45+yNKJAJ7YD9i387l+ViRKe+A/Yt/O5flYgYKELKASrwoYO89x7Ts1n8bK6qp2j/rbskYH590fm49VqLKBCYM8wBtAitrAW2e0/gaMjqtwOoDtRjbO3qDbKfFPA2NjYomtZGwBrGNAa1rRqAAagX2BdkAuG4FlALKwsoMOaCCCAQRcQcoIO0Qq1YRsz7bPtGWCEXU8gFRTjaYx5N7B6muDgPVcrLJIYeiNG0gGqKZ2NxGQ3dhQLJCEILI4L6nPLHoicuJGYfdG9zB+gC6hcfgjjLbGpb/zGZw4jM8hdggElMPXndHzd/eJ1pKYevO6Pm7+8Qdzgj2GpeVN3z1OUOuPKPaoPBHsNS8qbvnqcodceUe1BLoQhB5m65/H9Aq34SNlrQ9sfkarIM1z+P6BVvwkbLWh7Y/I1BZCn1jOQ3sC2LXT6xnIb2BbUAhCygUuHvW0HHP2RpRJu4e9bQcc/ZGlEgE98B+xb+dy/KxIhPfAfsW/ncvysQMJCFlAIQhBlCFF1WaWjic6OatpY5GHFex88TXMO4Wk3goJVC5ybN3ZzMpr6Y3bx4kPQ29QNqYXqCMHQ+f1TxkAZG6JvvdJdk4gUHezStY10kjgxjAXPc4gNa0ZSSdoKs+bzNALQtCarZfnIuhp78hMLL7nXbWMS53+pevNjm+qrS/hPIgpL79DxE3P3DI/VfxZB6lyiARcTkaC5xyNaMpc46gHrKEw8D+ZM1VSLRnb/AO1pH3xXjJNUjKLt0MyEnduG0UDkzNWboSipaPbggZG47rwPxHpvUkhYQCSuHrzuj5u/vE6klcPPndHzd/eIO5wR7DUvKm756nKHXHlHtUHgj2GpeVN3z1OUOuPKPagl0IQg87Nc/j+gVbsJGy1oe2PyNVkWa5/H9Aq3YSdlrQ9sfkagsjT6xnIb2BbFrp9YzkN7AtiDKELKBSYfNbQcc/ZGlEm7h81tBxz9kaUSAT3wHbFv53L8rEiE98B2xb+dy/KxAwllCEAsoQgFWTCFsvX84d2BWcVY8IWy9fzh3YEHPoQhAIAQgG4gg3EZQRkIO6g7/MTgwnrC2orw+lo7w7FIxaicbjWnKxp3xy7g209KKkZBGyCBjY4YmhkbGi5rWjaCQOZfCbWUZaydxrKYZCyZxz1o/om1fcbxxJ3Zm80UFoQaJo34zQcWRhySQvuvxXt2j+h2kEssIQgElcPPndHzd/eJ0pLYefO6Pm7+8Qdxgj2GpeVN3z1O0OuPKPaoLBHsNS8qbvnqdodceUe1BLoQhB52a5/H9Aq3YSNlrQ9sfkarIs1z+V9Aq3YSNlrQ9sfkagsjT6xnIb2BbVrp9YzkN7AtiAWUIQKXD5raDjn7I0oU3sPmtoOOfsjShQCfGA7Yt/O5flYkOnxgO2LfzuX5WIGEsrCygFlYWUAldmjwSuq6uorW1oj0RIZMQwF2JeALsbHF+omghAlpcCk41ldA7lRSM/UOKhbRwUWjEC5jIKkDUEEv4yOTI1vaVYJCCpldRSQPMNTFJDKNVkjXMdxgHVHrWhWptyxIK2I09bE2WM6l+RzDvmPGVp9YVfc3uY59lzht5kpJidDTEZTdlMb7tR4HSMo2wA5hS+ZXNDLZ1U2rp7zqNnjvubPFflYfXuHaPvUQhBa6zLQZUwRVVO7GhmYJIzt3HaI2iNQj1L1JU4CrZLo6mzXn/okVEF+8eSJGj1Bwaf8AWU1UAkth587o+bv7xOlJbDz53R83f3iDuMEmw9Lypu+ep2h1x5R7VBYJNh6XlTd89TtDrjyj2oJdCEIPPHrn8r6BVuwk7LWh7Y/I1WSj1z+V9Aq24SdlrQ9sfkagslT6xnIb2BbVrp9YzkN7AtiAQhZQKTD7raDjn7I0oU3sPutoOOfsjShQCfGA7Yt/O5flYkOnxgN2LfzuX5WIGGhCygEIXy5wGUkAbpyBBlCFhAIQsIBc3hFskVdl1URF744zUQnbbJEMYXcYBbxOK6ReW1CNDzl2tzmTG4sQ3oKngrK+ItaOIL7Qdlghqs7tiAfzo5oD672Y/bGFYVVswa7MUF3853dPvVk0GEl8PHndHzd/eJ0JL4ePO6Pm7+8Qdvgk2HpeVN3z1PUOuPKPaoHBJsPS8qbvnqeodceUe1BLoQhBoj1X8r6BVtwk7LWh7Y/I1WSj1X8r6BVtwk7LWh7Y/I1BZOn1jOQ3sC2LXTaxnIb2BbEAsoWbkCjw+62g45+yNKFN/D7raDjn7I0oEAnxgN2LfzuX5WJDp84Ddi387l+ViBhoQuZwjaKFmzvsyR0c8YEjsQfxHQj/AKgYdUOuvIIy5LhqoNWbHN5TWaCyR2fVV17aaMjHy6hedRjePLuApHZq82NVaT76mTEhacaKCIlscZBvDt1zhvj7rlz5deS4kuLjjOcSSXE6pJOqfWhBYzBtmuFpUgErho2nAZUt1C/aEoG4673G8LrlVGxrVlo52VdI8xzR6h2nNOqxw/M07Y9Q2wCnrmRwmUta1sdS5tHV6hZIbopHbschye43Hj1UHcIQ03i8ZQdQjKChBhchhTtwUlmTAG6aqBpYRt3vH43e5mMeO7dUhmnzZUlnsJqZQ6a78FPEQ+Z53MX8o9ZuCQGa7NNLaVSamf8AC1oLIIgb2wx36g3Scl527vUAghFlCEHZYIKXPLYgP8mOac+q5mJ2yBWESqwF2MWx1NpPGSYimgv3jCTI4eouLR/oKaqASXw8ed0fN394nOkvh486o+bv7xB3GCTYel5U3fPU9Q648o9qgcEuw9Lypu+ep6h1x5R7UEuhCEGiLVfyvoFW3CTstaHtj8jVZKLVfyvoFW3CTstaHtj8jUFlKfWM5DewLYtdPrGchvYFsQZVUv8A1mp4XV/3M/iVrQqioN1TWyy3Z/NNLi34ueySSYt+rdjE3LShCAXop7QmjGJDPPE2+/Fjmljbfu3NIF686EHVZhLVndalCx9TUvY6oaHNfPM5rhlyFpdcVZFVjwf7LUHOWfVWcQIPCnmINDM6upWk0E7r3AZRSyuOVp3GE6h2ibty/gFbaogbIx0UrWvje0sexwDmuadUEHVCSubjBXJAXVNkh09PrnU+umh5H8xvq1w/qQLNYKyRcSDkLSWuByFpGqCNooQeqjtOeG4U9RUQgagimljb0NIC9FRmhq5BiyVtW5u4aia48YxsqjUIMbp2zlJ2yVlCEApTM1YUtfUso6cZXm+R917YYhrnu4tobZuC25mMzFRaMmd0jL2A3SzuvEMO7jO2z/SMvan/AJj8ykNmQZzBe+V9zqiZwGPK4fK0bTdr1kkoJSy7PZTQRUtO3FhhYI4xqm4bZO2Tqk7pXpWVhAJL4ePOqPm7+8ToSXw8edUfN394g7fBLsPS8qbvnqfodceUe1QGCXYel5U3fPU/Q648o9qCXQhCDTFqv5X0CrZhJ2WtD23+xqsnFqv5X0CrZhJ2WtD23+xqCylPrGchvYFsWun1jOQ3sC2oBJvSRk9JR/2jv+ZORZQJrSRk9JR/2jv+ZZ0kZPSUf9o7/mTkWUCa0kZPSUf9o7/mWNJGT0lH/aO/5k5lhArMzmCR9JWU9a6vZIKeUSlgpnML7trGz03dCaaFhAIQou0rRdG8MYBqAkm/LfuIPHmjzG0df+KrgGe3XCaP+HMP9Y13Ebwl3auBd4JdQ1jHN/LHUMLXDjlZeD1QnBFJjNa667GaHXbl4X0gr3UYLLSZqQxSeuOZhH7sVaY8GdpnJoXF9bpoAP0crFLCBFUOB+uef48lLA3dxnzO6rWgfuXY2FgipISH1j5Kx41WkZzDfyGkk8RcUxFhBqpqdkTGxQsbHEwXMYxoa1o3ABkC2oWEAhCwgEmMO/nVHzd/eJzpMYd/OqPm7+8Qdvgl2HpeVN3z1P0OuPKPaoDBLsPS8qbvnqfodceUe1BLoQhBpi1X8r6BVswk7LWh7b/Y1WTabnuG7lHu1fokjhpzNvhqzabGl1LVYolcBeIpw0NuduBwAuO7eNxA8KbWM5DewLYkLYmFqrp4GU8kUNRnTQxkjy9khYMgDrsjiBt5PXur36dNRwOn+JKgdiEk9Oqo4HT9eRGnVUcDp+vIgdqEktOqo4HT9eRGnVUcDp+vIgdiEk9Oqo4HT/EkRp01HA6f4kqB1oSU06ajgdP8SVGnTUcDp+vKgdS1ywtddjta67UvANyTOnTUcDp/iSrGnRUcDp+vKgdSEldOio4HT9eVGnRUcDp+vKgdSwktp0VHA6fryo06KjgdP15UDpWEl9Oeo4HT9eVGnPUcDp+vKgdCwkxpz1HA6fryrGnPUcDp+vKgdCwkxpz1HA6fryo05qjgdP15UDmSZw7+dUfN394jTmqOB0/XlXG2valVa9a1zm57Uy4sMEMTSGsaDka0ZSGgkkuJ2ySbtQHTgl2HpeVN3z1P0OuPKPatOZyzBQUMFJfjaHiue4aj5De55HG4lb7MbqE+9BLIX1chBpqGfmGqMoWoyMkaYpQ0hwxXMeAWvB2suQj1L1kLzT0odtIOZqMGlmvcXGjDSdqOSWNvua11wWvSuszgrvjT+JTzqIjUJA9RIXxoR2+d0lBCaV1mcFd8afxLOldZnBnfGn8SmtCO3zuko0I7fO6SghNK6zOCu+NP4kaV1mcFd8afxKb0I7fO6SjQjt87pKCE0rrM4K740/iRpXWZwV3xp/EpvQjt87pKNCO3zukoIPSvszgrvjT+JGlfZnBXfGn8SnNCO3zuko0I7fO6Sgg9K+zOCu+NP4kaWFmcFd8afxKb0I7dd0lGhHbrukoIPSwszgrvjT+JGlhZnBXfGn8SnNBu3XdJRoN267pKCC0sLN4K740/iRpYWbwV3xp/Ep3Qbt13SUaDduu6SggtLCzeCu+NP4ljSxs3grvjT+JT2g3bruko0Gd13SUEDpY2bwV3xp/EjSxs3grvjT+JT2gzuu6SjQZ3XdJQQGllZvBXfGn8SNLKzeCu+NP4lP6DO67pKNBndd0lBAaWVm8Fd8afxKZsmwaSgadCwRQY2Rz9V7xuF7r3HivW7QZ3XdJWWWflvIQap5jKQ1oIjBvy6rj9lJ0UNwRBSBu0vUAgyhCEAhCEGCvlCEAhCEAhCEAhCEAhCEAhCEAhCEAhCEAhCEAhCEAhCEAvoIQgyhCEAhCEH//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96418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s-E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s-E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s-ES" dirty="0"/>
          </a:p>
        </p:txBody>
      </p:sp>
      <p:grpSp>
        <p:nvGrpSpPr>
          <p:cNvPr id="14" name="Group 13"/>
          <p:cNvGrpSpPr/>
          <p:nvPr/>
        </p:nvGrpSpPr>
        <p:grpSpPr>
          <a:xfrm>
            <a:off x="-787" y="0"/>
            <a:ext cx="7772400" cy="6543258"/>
            <a:chOff x="0" y="-144720"/>
            <a:chExt cx="6858000" cy="5948416"/>
          </a:xfrm>
        </p:grpSpPr>
        <p:grpSp>
          <p:nvGrpSpPr>
            <p:cNvPr id="11" name="Group 10"/>
            <p:cNvGrpSpPr/>
            <p:nvPr/>
          </p:nvGrpSpPr>
          <p:grpSpPr>
            <a:xfrm>
              <a:off x="0" y="-144720"/>
              <a:ext cx="6858000" cy="5948416"/>
              <a:chOff x="14546" y="-268791"/>
              <a:chExt cx="6858000" cy="5948416"/>
            </a:xfrm>
          </p:grpSpPr>
          <p:grpSp>
            <p:nvGrpSpPr>
              <p:cNvPr id="8" name="Group 7"/>
              <p:cNvGrpSpPr/>
              <p:nvPr/>
            </p:nvGrpSpPr>
            <p:grpSpPr>
              <a:xfrm>
                <a:off x="14546" y="-268791"/>
                <a:ext cx="6858000" cy="1593274"/>
                <a:chOff x="14546" y="-268791"/>
                <a:chExt cx="6858000" cy="1593274"/>
              </a:xfrm>
            </p:grpSpPr>
            <p:sp>
              <p:nvSpPr>
                <p:cNvPr id="2" name="Rectangle 1"/>
                <p:cNvSpPr/>
                <p:nvPr/>
              </p:nvSpPr>
              <p:spPr>
                <a:xfrm>
                  <a:off x="14546" y="77573"/>
                  <a:ext cx="6858000" cy="762000"/>
                </a:xfrm>
                <a:prstGeom prst="rect">
                  <a:avLst/>
                </a:prstGeom>
                <a:pattFill prst="trellis">
                  <a:fgClr>
                    <a:srgbClr val="96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4" name="Rectangle 3"/>
                <p:cNvSpPr/>
                <p:nvPr/>
              </p:nvSpPr>
              <p:spPr>
                <a:xfrm>
                  <a:off x="14546" y="-268791"/>
                  <a:ext cx="6858000" cy="762000"/>
                </a:xfrm>
                <a:prstGeom prst="rect">
                  <a:avLst/>
                </a:prstGeom>
                <a:pattFill prst="trellis">
                  <a:fgClr>
                    <a:srgbClr val="F2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5" name="Rectangle 4"/>
                <p:cNvSpPr/>
                <p:nvPr/>
              </p:nvSpPr>
              <p:spPr>
                <a:xfrm>
                  <a:off x="14546" y="146845"/>
                  <a:ext cx="6858000" cy="762000"/>
                </a:xfrm>
                <a:prstGeom prst="rect">
                  <a:avLst/>
                </a:prstGeom>
                <a:pattFill prst="lgCheck">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6" name="Rectangle 5"/>
                <p:cNvSpPr/>
                <p:nvPr/>
              </p:nvSpPr>
              <p:spPr>
                <a:xfrm>
                  <a:off x="14546" y="562483"/>
                  <a:ext cx="6858000" cy="762000"/>
                </a:xfrm>
                <a:prstGeom prst="rect">
                  <a:avLst/>
                </a:prstGeom>
                <a:pattFill prst="smConfetti">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sp>
            <p:nvSpPr>
              <p:cNvPr id="10" name="Rectangle 9"/>
              <p:cNvSpPr/>
              <p:nvPr/>
            </p:nvSpPr>
            <p:spPr>
              <a:xfrm>
                <a:off x="362480" y="3749027"/>
                <a:ext cx="6163521" cy="193059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6600" b="1" cap="all" dirty="0" smtClean="0">
                    <a:ln w="0"/>
                    <a:latin typeface="+mj-lt"/>
                  </a:rPr>
                  <a:t>evaluación</a:t>
                </a:r>
                <a:r>
                  <a:rPr lang="es-ES" sz="6600" b="1" cap="all" dirty="0" smtClean="0">
                    <a:ln w="0"/>
                    <a:effectLst/>
                    <a:latin typeface="+mj-lt"/>
                  </a:rPr>
                  <a:t> De </a:t>
                </a:r>
              </a:p>
              <a:p>
                <a:pPr algn="ctr"/>
                <a:r>
                  <a:rPr lang="es-ES" sz="6600" b="1" cap="all" dirty="0" smtClean="0">
                    <a:ln w="0"/>
                    <a:effectLst/>
                    <a:latin typeface="+mj-lt"/>
                  </a:rPr>
                  <a:t>Mitad de año</a:t>
                </a:r>
                <a:endParaRPr lang="es-ES" sz="6600" b="1" cap="all" dirty="0">
                  <a:ln w="0"/>
                  <a:effectLst/>
                  <a:latin typeface="+mj-lt"/>
                </a:endParaRPr>
              </a:p>
            </p:txBody>
          </p:sp>
        </p:grpSp>
        <p:pic>
          <p:nvPicPr>
            <p:cNvPr id="1026" name="Picture 2" descr="http://img1.wikia.nocookie.net/__cb20130603053127/opartshunter/images/1/18/6.jp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11377" t="9832" r="12224" b="9919"/>
            <a:stretch/>
          </p:blipFill>
          <p:spPr bwMode="auto">
            <a:xfrm>
              <a:off x="471341" y="2556916"/>
              <a:ext cx="716603" cy="974433"/>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Slide Number Placeholder 20"/>
          <p:cNvSpPr>
            <a:spLocks noGrp="1"/>
          </p:cNvSpPr>
          <p:nvPr>
            <p:ph type="sldNum" sz="quarter" idx="12"/>
          </p:nvPr>
        </p:nvSpPr>
        <p:spPr/>
        <p:txBody>
          <a:bodyPr/>
          <a:lstStyle/>
          <a:p>
            <a:fld id="{CF669FE8-2A6A-4FDA-B6E7-4A7C87AD6E1D}" type="slidenum">
              <a:rPr lang="es-ES" smtClean="0"/>
              <a:pPr/>
              <a:t>17</a:t>
            </a:fld>
            <a:endParaRPr lang="es-ES" dirty="0"/>
          </a:p>
        </p:txBody>
      </p:sp>
      <p:sp>
        <p:nvSpPr>
          <p:cNvPr id="24" name="Rectangle 23"/>
          <p:cNvSpPr/>
          <p:nvPr/>
        </p:nvSpPr>
        <p:spPr>
          <a:xfrm>
            <a:off x="0" y="1371600"/>
            <a:ext cx="7772400" cy="838200"/>
          </a:xfrm>
          <a:prstGeom prst="rect">
            <a:avLst/>
          </a:prstGeom>
          <a:pattFill prst="lgCheck">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5" name="Rectangle 24"/>
          <p:cNvSpPr/>
          <p:nvPr/>
        </p:nvSpPr>
        <p:spPr>
          <a:xfrm>
            <a:off x="0" y="1828800"/>
            <a:ext cx="7772400" cy="533400"/>
          </a:xfrm>
          <a:prstGeom prst="rect">
            <a:avLst/>
          </a:prstGeom>
          <a:pattFill prst="trellis">
            <a:fgClr>
              <a:srgbClr val="F2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5" name="TextBox 14"/>
          <p:cNvSpPr txBox="1"/>
          <p:nvPr/>
        </p:nvSpPr>
        <p:spPr>
          <a:xfrm>
            <a:off x="228600" y="2438400"/>
            <a:ext cx="1752600" cy="584776"/>
          </a:xfrm>
          <a:prstGeom prst="rect">
            <a:avLst/>
          </a:prstGeom>
          <a:noFill/>
        </p:spPr>
        <p:txBody>
          <a:bodyPr wrap="square" rtlCol="0">
            <a:spAutoFit/>
          </a:bodyPr>
          <a:lstStyle/>
          <a:p>
            <a:r>
              <a:rPr lang="es-ES" sz="3200" b="1" dirty="0" smtClean="0"/>
              <a:t>GRADO</a:t>
            </a:r>
            <a:endParaRPr lang="es-ES" b="1" dirty="0"/>
          </a:p>
        </p:txBody>
      </p:sp>
      <p:sp>
        <p:nvSpPr>
          <p:cNvPr id="19" name="TextBox 18"/>
          <p:cNvSpPr txBox="1"/>
          <p:nvPr/>
        </p:nvSpPr>
        <p:spPr>
          <a:xfrm>
            <a:off x="258352" y="8077200"/>
            <a:ext cx="7514048" cy="707886"/>
          </a:xfrm>
          <a:prstGeom prst="rect">
            <a:avLst/>
          </a:prstGeom>
          <a:noFill/>
        </p:spPr>
        <p:txBody>
          <a:bodyPr wrap="square" rtlCol="0">
            <a:spAutoFit/>
          </a:bodyPr>
          <a:lstStyle/>
          <a:p>
            <a:r>
              <a:rPr lang="es-ES" sz="4000" b="1" dirty="0" smtClean="0"/>
              <a:t>Nombre:_____________________</a:t>
            </a:r>
            <a:endParaRPr lang="es-ES" sz="4000" b="1" dirty="0"/>
          </a:p>
        </p:txBody>
      </p:sp>
    </p:spTree>
    <p:extLst>
      <p:ext uri="{BB962C8B-B14F-4D97-AF65-F5344CB8AC3E}">
        <p14:creationId xmlns:p14="http://schemas.microsoft.com/office/powerpoint/2010/main" val="4244244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376" y="167640"/>
            <a:ext cx="2480864" cy="120396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61264" y="376848"/>
            <a:ext cx="7254240" cy="9674728"/>
          </a:xfrm>
          <a:prstGeom prst="rect">
            <a:avLst/>
          </a:prstGeom>
        </p:spPr>
        <p:txBody>
          <a:bodyPr wrap="square" lIns="101882" tIns="50941" rIns="101882" bIns="50941">
            <a:spAutoFit/>
          </a:bodyPr>
          <a:lstStyle/>
          <a:p>
            <a:pPr algn="ctr"/>
            <a:r>
              <a:rPr lang="es-MX" sz="1800" b="1" u="sng" dirty="0" smtClean="0"/>
              <a:t>Bajo juicio</a:t>
            </a:r>
          </a:p>
          <a:p>
            <a:pPr algn="ctr"/>
            <a:r>
              <a:rPr lang="es-MX" sz="1300" i="1" dirty="0" smtClean="0"/>
              <a:t>Por: </a:t>
            </a:r>
            <a:r>
              <a:rPr lang="es-MX" sz="1300" i="1" dirty="0" err="1" smtClean="0"/>
              <a:t>Kyle</a:t>
            </a:r>
            <a:r>
              <a:rPr lang="es-MX" sz="1300" i="1" dirty="0" smtClean="0"/>
              <a:t> </a:t>
            </a:r>
            <a:r>
              <a:rPr lang="es-MX" sz="1300" i="1" dirty="0" err="1" smtClean="0"/>
              <a:t>Ayers</a:t>
            </a:r>
            <a:endParaRPr lang="es-MX" sz="1300" i="1" dirty="0" smtClean="0"/>
          </a:p>
          <a:p>
            <a:pPr algn="ctr"/>
            <a:endParaRPr lang="es-MX" sz="1800" b="1" dirty="0" smtClean="0"/>
          </a:p>
          <a:p>
            <a:pPr algn="ctr"/>
            <a:endParaRPr lang="es-MX" sz="1800" b="1" dirty="0" smtClean="0"/>
          </a:p>
          <a:p>
            <a:r>
              <a:rPr lang="es-MX" sz="1300" dirty="0" smtClean="0"/>
              <a:t>El joven no parecía tener más de 16 años de edad, aunque su licencia de conducir mostraba que </a:t>
            </a:r>
            <a:r>
              <a:rPr lang="es-MX" sz="1300" dirty="0"/>
              <a:t>é</a:t>
            </a:r>
            <a:r>
              <a:rPr lang="es-MX" sz="1300" dirty="0" smtClean="0"/>
              <a:t>l tenía 25 años. Él sabía que era inocente, pero estaba preocupado de que nadie más pensara igual. </a:t>
            </a:r>
          </a:p>
          <a:p>
            <a:endParaRPr lang="es-MX" sz="1200" dirty="0" smtClean="0"/>
          </a:p>
          <a:p>
            <a:r>
              <a:rPr lang="es-MX" sz="1300" dirty="0" smtClean="0"/>
              <a:t>Había muy poca gente en la sala de juicio.  Aarón estaba asustado. Estaba vestido con traje y corbata, una vestimenta que no estaba acostumbrado a usar.  Al lado de Aarón estaba su abogado, un hombre alto con un traje mejor.  El abogado estaba buscando en su maletín lo que Aarón esperaba que fuera un expediente para comprobar su inocencia. —En el caso de </a:t>
            </a:r>
            <a:r>
              <a:rPr lang="es-MX" sz="1300" dirty="0"/>
              <a:t>la </a:t>
            </a:r>
            <a:r>
              <a:rPr lang="es-MX" sz="1300" dirty="0" smtClean="0"/>
              <a:t>Tienda Electrónica </a:t>
            </a:r>
            <a:r>
              <a:rPr lang="es-MX" sz="1300" i="1" dirty="0" err="1" smtClean="0"/>
              <a:t>Speakerbox</a:t>
            </a:r>
            <a:r>
              <a:rPr lang="es-MX" sz="1300" i="1" dirty="0" smtClean="0"/>
              <a:t> </a:t>
            </a:r>
            <a:r>
              <a:rPr lang="es-MX" sz="1300" dirty="0" smtClean="0"/>
              <a:t>versus Aarón </a:t>
            </a:r>
            <a:r>
              <a:rPr lang="es-MX" sz="1300" dirty="0" err="1" smtClean="0"/>
              <a:t>Crowe</a:t>
            </a:r>
            <a:r>
              <a:rPr lang="es-MX" sz="1300" dirty="0" smtClean="0"/>
              <a:t>, el cargo es robo —el juez comenzó a hablar—.  Un robo, que </a:t>
            </a:r>
            <a:r>
              <a:rPr lang="es-MX" sz="1300" dirty="0"/>
              <a:t>la Tienda Electrónica </a:t>
            </a:r>
            <a:r>
              <a:rPr lang="es-MX" sz="1300" i="1" dirty="0" err="1" smtClean="0"/>
              <a:t>Speakerbox</a:t>
            </a:r>
            <a:r>
              <a:rPr lang="es-MX" sz="1300" i="1" dirty="0" smtClean="0"/>
              <a:t> </a:t>
            </a:r>
            <a:r>
              <a:rPr lang="es-MX" sz="1300" dirty="0" smtClean="0"/>
              <a:t> alega ser de unos cuatro mil quinientos dólares.</a:t>
            </a:r>
          </a:p>
          <a:p>
            <a:r>
              <a:rPr lang="es-MX" sz="1300" dirty="0" smtClean="0"/>
              <a:t> </a:t>
            </a:r>
          </a:p>
          <a:p>
            <a:r>
              <a:rPr lang="es-MX" sz="1300" dirty="0" smtClean="0"/>
              <a:t>El juez se dirigió a Aarón. —Y el acusado, Aarón </a:t>
            </a:r>
            <a:r>
              <a:rPr lang="es-MX" sz="1300" dirty="0" err="1" smtClean="0"/>
              <a:t>Crowe</a:t>
            </a:r>
            <a:r>
              <a:rPr lang="es-MX" sz="1300" dirty="0" smtClean="0"/>
              <a:t>, se declara no culpable, ¿es esto correcto?</a:t>
            </a:r>
          </a:p>
          <a:p>
            <a:r>
              <a:rPr lang="es-MX" sz="1300" dirty="0" smtClean="0"/>
              <a:t> </a:t>
            </a:r>
          </a:p>
          <a:p>
            <a:r>
              <a:rPr lang="es-MX" sz="1300" dirty="0" smtClean="0"/>
              <a:t>—Sí, su Señoría—. Aarón alzó la vista. </a:t>
            </a:r>
          </a:p>
          <a:p>
            <a:r>
              <a:rPr lang="es-MX" sz="1300" dirty="0" smtClean="0"/>
              <a:t> </a:t>
            </a:r>
          </a:p>
          <a:p>
            <a:r>
              <a:rPr lang="es-MX" sz="1300" dirty="0"/>
              <a:t>É</a:t>
            </a:r>
            <a:r>
              <a:rPr lang="es-MX" sz="1300" dirty="0" smtClean="0"/>
              <a:t>ste era el primer día del juicio . Ya se habían hecho las audiencias preliminares. Aarón ahora estaba siendo juzgado en frente de un jurado de ciudadanos. Un “jurado de ciudadanos” es un grupo de personas elegidas para ofrecerle a la persona acusada el derecho a un juicio justo. Como lo dicta la regla de la ley, toda persona es considerada inocente hasta que se compruebe su culpabilidad. Dos meses atrás, los oficiales de la policía de </a:t>
            </a:r>
            <a:r>
              <a:rPr lang="es-MX" sz="1300" i="1" dirty="0" smtClean="0"/>
              <a:t>Blue Falls</a:t>
            </a:r>
            <a:r>
              <a:rPr lang="es-MX" sz="1300" dirty="0" smtClean="0"/>
              <a:t>, Missouri, acudieron a una alarma que sonó en  </a:t>
            </a:r>
            <a:r>
              <a:rPr lang="es-MX" sz="1300" dirty="0"/>
              <a:t>Tienda Electrónica </a:t>
            </a:r>
            <a:r>
              <a:rPr lang="es-MX" sz="1300" i="1" dirty="0" err="1" smtClean="0"/>
              <a:t>Speakerbox</a:t>
            </a:r>
            <a:r>
              <a:rPr lang="es-MX" sz="1300" dirty="0" smtClean="0"/>
              <a:t>, una tienda local. Los oficiales llegaron muy tarde y no pudieron atrapar al ladrón en el acto. </a:t>
            </a:r>
            <a:r>
              <a:rPr lang="es-MX" sz="1300" dirty="0"/>
              <a:t>Tienda Electrónica </a:t>
            </a:r>
            <a:r>
              <a:rPr lang="es-MX" sz="1300" i="1" dirty="0" err="1"/>
              <a:t>Speakerbox</a:t>
            </a:r>
            <a:r>
              <a:rPr lang="es-MX" sz="1300" i="1" dirty="0"/>
              <a:t> </a:t>
            </a:r>
            <a:r>
              <a:rPr lang="es-MX" sz="1300" dirty="0" smtClean="0"/>
              <a:t> perdió miles de dólares en productos robados. En el video de la tienda no se veía quién fue el ladrón. El ladrón tenía puesto un  abrigo grande y una máscara de esquiar. La máscara de esquiar cubría la cara del ladrón.  </a:t>
            </a:r>
          </a:p>
          <a:p>
            <a:endParaRPr lang="es-MX" sz="1200" dirty="0" smtClean="0"/>
          </a:p>
          <a:p>
            <a:r>
              <a:rPr lang="es-MX" sz="1300" dirty="0" smtClean="0"/>
              <a:t>El único testigo del acto fue Albert </a:t>
            </a:r>
            <a:r>
              <a:rPr lang="es-MX" sz="1300" dirty="0" err="1" smtClean="0"/>
              <a:t>Vanderpass</a:t>
            </a:r>
            <a:r>
              <a:rPr lang="es-MX" sz="1300" dirty="0" smtClean="0"/>
              <a:t>, el dueño de un negocio cercano. Él vio a un hombre blanco y alto, de unos seis pies y cuatro pulgadas de estatura, colocar los artículos electrónicos a una camioneta azul antes de salir a toda velocidad de la escena del robo. Él no pudo reconocer la marca o modelo de la camioneta, pero era muy parecida a la camioneta propiedad de Aarón </a:t>
            </a:r>
            <a:r>
              <a:rPr lang="es-MX" sz="1300" dirty="0" err="1" smtClean="0"/>
              <a:t>Crowe</a:t>
            </a:r>
            <a:r>
              <a:rPr lang="es-MX" sz="1300" dirty="0" smtClean="0"/>
              <a:t>, su vecino de enfrente.</a:t>
            </a:r>
          </a:p>
          <a:p>
            <a:endParaRPr lang="es-MX" sz="1200" dirty="0" smtClean="0"/>
          </a:p>
          <a:p>
            <a:r>
              <a:rPr lang="es-MX" sz="1300" dirty="0" smtClean="0"/>
              <a:t>—Y cuando llegué a mi casa, vi una caja de televisión vacía afuera al lado del bote de basura de Aarón, y  pensé para mí mismo: ¿Sabes qué? El joven que estaba robando de </a:t>
            </a:r>
            <a:r>
              <a:rPr lang="es-MX" sz="1300" i="1" dirty="0" err="1" smtClean="0"/>
              <a:t>Speakerbox</a:t>
            </a:r>
            <a:r>
              <a:rPr lang="es-MX" sz="1300" dirty="0" smtClean="0"/>
              <a:t> sí se parecía a Aarón.  Supongo que tiene que haber sido él—. El Sr.  </a:t>
            </a:r>
            <a:r>
              <a:rPr lang="es-MX" sz="1300" dirty="0" err="1" smtClean="0"/>
              <a:t>Vanderpass</a:t>
            </a:r>
            <a:r>
              <a:rPr lang="es-MX" sz="1300" dirty="0" smtClean="0"/>
              <a:t> finalizó su declaración como testigo en el tribunal.</a:t>
            </a:r>
          </a:p>
          <a:p>
            <a:endParaRPr lang="es-MX" sz="1200" dirty="0" smtClean="0"/>
          </a:p>
          <a:p>
            <a:r>
              <a:rPr lang="es-MX" sz="1300" dirty="0" smtClean="0"/>
              <a:t>Aarón estaba preocupado. Él no tenía una excusa contundente de dónde estaba esa noche. Él le dijo a la corte lo que estuvo haciendo, lo cual fue estar solo en la casa mirando una película que justo había  alquilado por </a:t>
            </a:r>
            <a:r>
              <a:rPr lang="es-MX" sz="1300" dirty="0"/>
              <a:t>I</a:t>
            </a:r>
            <a:r>
              <a:rPr lang="es-MX" sz="1300" dirty="0" smtClean="0"/>
              <a:t>nternet. Él dijo estar emocionado por ver la película, porque había comprado un nuevo  televisor esa semana. Él quiso decir que no era un ladrón,  pero tenía miedo de que nadie le creyera. Después de todo, Albert </a:t>
            </a:r>
            <a:r>
              <a:rPr lang="es-MX" sz="1300" dirty="0" err="1" smtClean="0"/>
              <a:t>Vanderpass</a:t>
            </a:r>
            <a:r>
              <a:rPr lang="es-MX" sz="1300" dirty="0" smtClean="0"/>
              <a:t>, era un pilar en Blue Falls. Él era miembro de la Mesa </a:t>
            </a:r>
            <a:r>
              <a:rPr lang="es-MX" sz="1300" dirty="0"/>
              <a:t>D</a:t>
            </a:r>
            <a:r>
              <a:rPr lang="es-MX" sz="1300" dirty="0" smtClean="0"/>
              <a:t>irectiva </a:t>
            </a:r>
            <a:r>
              <a:rPr lang="es-MX" sz="1300" dirty="0"/>
              <a:t>E</a:t>
            </a:r>
            <a:r>
              <a:rPr lang="es-MX" sz="1300" dirty="0" smtClean="0"/>
              <a:t>scolar, dueño de un negocio y estaba muy involucrado en todos los eventos locales. Aarón, por otro lado, recién había llegado a Blue Falls. </a:t>
            </a:r>
          </a:p>
          <a:p>
            <a:r>
              <a:rPr lang="es-MX" sz="1300" dirty="0" smtClean="0"/>
              <a:t> </a:t>
            </a:r>
            <a:endParaRPr lang="es-MX" sz="1300" dirty="0"/>
          </a:p>
        </p:txBody>
      </p:sp>
      <p:sp>
        <p:nvSpPr>
          <p:cNvPr id="5" name="Slide Number Placeholder 4"/>
          <p:cNvSpPr>
            <a:spLocks noGrp="1"/>
          </p:cNvSpPr>
          <p:nvPr>
            <p:ph type="sldNum" sz="quarter" idx="12"/>
          </p:nvPr>
        </p:nvSpPr>
        <p:spPr/>
        <p:txBody>
          <a:bodyPr/>
          <a:lstStyle/>
          <a:p>
            <a:fld id="{CF669FE8-2A6A-4FDA-B6E7-4A7C87AD6E1D}" type="slidenum">
              <a:rPr lang="en-US" smtClean="0"/>
              <a:pPr/>
              <a:t>18</a:t>
            </a:fld>
            <a:endParaRPr lang="en-US" dirty="0"/>
          </a:p>
        </p:txBody>
      </p:sp>
      <p:sp>
        <p:nvSpPr>
          <p:cNvPr id="6" name="TextBox 5"/>
          <p:cNvSpPr txBox="1"/>
          <p:nvPr/>
        </p:nvSpPr>
        <p:spPr>
          <a:xfrm>
            <a:off x="5486400" y="246351"/>
            <a:ext cx="2039340" cy="830997"/>
          </a:xfrm>
          <a:prstGeom prst="rect">
            <a:avLst/>
          </a:prstGeom>
          <a:noFill/>
          <a:ln>
            <a:noFill/>
          </a:ln>
        </p:spPr>
        <p:txBody>
          <a:bodyPr wrap="none" rtlCol="0">
            <a:spAutoFit/>
          </a:bodyPr>
          <a:lstStyle/>
          <a:p>
            <a:pPr lvl="0" algn="r"/>
            <a:r>
              <a:rPr lang="es-419" sz="800" dirty="0" smtClean="0">
                <a:solidFill>
                  <a:prstClr val="black"/>
                </a:solidFill>
              </a:rPr>
              <a:t>Equivalencia de grado: 5.6</a:t>
            </a:r>
          </a:p>
          <a:p>
            <a:pPr lvl="0" algn="r"/>
            <a:r>
              <a:rPr lang="es-419" sz="800" dirty="0" smtClean="0">
                <a:solidFill>
                  <a:prstClr val="black"/>
                </a:solidFill>
              </a:rPr>
              <a:t>Escala </a:t>
            </a:r>
            <a:r>
              <a:rPr lang="es-419" sz="800" i="1" dirty="0" err="1" smtClean="0">
                <a:solidFill>
                  <a:prstClr val="black"/>
                </a:solidFill>
              </a:rPr>
              <a:t>Lexile</a:t>
            </a:r>
            <a:r>
              <a:rPr lang="es-419" sz="800" dirty="0" smtClean="0">
                <a:solidFill>
                  <a:prstClr val="black"/>
                </a:solidFill>
              </a:rPr>
              <a:t>: 1230L</a:t>
            </a:r>
          </a:p>
          <a:p>
            <a:pPr lvl="0" algn="r"/>
            <a:r>
              <a:rPr lang="es-419" sz="800" dirty="0" smtClean="0">
                <a:solidFill>
                  <a:prstClr val="black"/>
                </a:solidFill>
              </a:rPr>
              <a:t>Promedio del largo de la oración: 17.00</a:t>
            </a:r>
          </a:p>
          <a:p>
            <a:pPr lvl="0" algn="r"/>
            <a:r>
              <a:rPr lang="es-419" sz="800" dirty="0" smtClean="0">
                <a:solidFill>
                  <a:prstClr val="black"/>
                </a:solidFill>
              </a:rPr>
              <a:t>Promedio de la frecuencia de palabras : 3.11</a:t>
            </a:r>
          </a:p>
          <a:p>
            <a:pPr lvl="0" algn="r"/>
            <a:r>
              <a:rPr lang="es-419" sz="800" dirty="0" smtClean="0">
                <a:solidFill>
                  <a:prstClr val="black"/>
                </a:solidFill>
              </a:rPr>
              <a:t>Numero de palabras: 849</a:t>
            </a:r>
          </a:p>
          <a:p>
            <a:pPr lvl="0" algn="r"/>
            <a:r>
              <a:rPr lang="es-419" sz="800" b="1" i="1" dirty="0" smtClean="0">
                <a:solidFill>
                  <a:prstClr val="black"/>
                </a:solidFill>
              </a:rPr>
              <a:t>Nota: Basado en el texto original en inglés.</a:t>
            </a:r>
            <a:endParaRPr lang="es-419" sz="800" b="1" i="1" dirty="0">
              <a:solidFill>
                <a:prstClr val="black"/>
              </a:solidFill>
            </a:endParaRPr>
          </a:p>
        </p:txBody>
      </p:sp>
    </p:spTree>
    <p:extLst>
      <p:ext uri="{BB962C8B-B14F-4D97-AF65-F5344CB8AC3E}">
        <p14:creationId xmlns:p14="http://schemas.microsoft.com/office/powerpoint/2010/main" val="3195928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720" y="419099"/>
            <a:ext cx="7426960" cy="8689843"/>
          </a:xfrm>
          <a:prstGeom prst="rect">
            <a:avLst/>
          </a:prstGeom>
        </p:spPr>
        <p:txBody>
          <a:bodyPr wrap="square" lIns="101882" tIns="50941" rIns="101882" bIns="50941">
            <a:spAutoFit/>
          </a:bodyPr>
          <a:lstStyle/>
          <a:p>
            <a:r>
              <a:rPr lang="es-MX" sz="1600" b="1" u="sng" dirty="0" smtClean="0"/>
              <a:t>Bajo juicio</a:t>
            </a:r>
            <a:r>
              <a:rPr lang="es-MX" sz="1600" b="1" dirty="0" smtClean="0"/>
              <a:t> </a:t>
            </a:r>
            <a:r>
              <a:rPr lang="es-MX" sz="1100" i="1" dirty="0" smtClean="0"/>
              <a:t>continuación…</a:t>
            </a:r>
          </a:p>
          <a:p>
            <a:endParaRPr lang="es-MX" sz="900" b="1" dirty="0" smtClean="0"/>
          </a:p>
          <a:p>
            <a:r>
              <a:rPr lang="es-MX" sz="1300" dirty="0" smtClean="0"/>
              <a:t>Justo lo habían despedido de su trabajo como empleado en la cocina de un café. El solía estar a solas. Él sabía que era tímido y que la gente no sabía quien era él basado en su nombre o en sus facciones.  Aarón fue llamado al banquillo por el abogado contratado para representar a la Tienda </a:t>
            </a:r>
            <a:r>
              <a:rPr lang="es-MX" sz="1300" dirty="0"/>
              <a:t>Electrónica </a:t>
            </a:r>
            <a:r>
              <a:rPr lang="es-MX" sz="1300" i="1" dirty="0" err="1" smtClean="0"/>
              <a:t>Speakerbox</a:t>
            </a:r>
            <a:r>
              <a:rPr lang="es-MX" sz="1300" dirty="0" smtClean="0"/>
              <a:t>.  El abogado empezó a hacerle preguntas a Aarón. </a:t>
            </a:r>
          </a:p>
          <a:p>
            <a:r>
              <a:rPr lang="es-MX" sz="1300" dirty="0" smtClean="0"/>
              <a:t> </a:t>
            </a:r>
          </a:p>
          <a:p>
            <a:r>
              <a:rPr lang="es-MX" sz="1300" dirty="0" smtClean="0"/>
              <a:t>—¿Por cuánto tiempo ha vivido usted enfrente del Sr. </a:t>
            </a:r>
            <a:r>
              <a:rPr lang="es-MX" sz="1300" dirty="0" err="1" smtClean="0"/>
              <a:t>Vanderpass</a:t>
            </a:r>
            <a:r>
              <a:rPr lang="es-MX" sz="1300" dirty="0" smtClean="0"/>
              <a:t>? </a:t>
            </a:r>
          </a:p>
          <a:p>
            <a:r>
              <a:rPr lang="es-MX" sz="1300" dirty="0" smtClean="0"/>
              <a:t> </a:t>
            </a:r>
          </a:p>
          <a:p>
            <a:r>
              <a:rPr lang="es-MX" sz="1300" dirty="0"/>
              <a:t>—</a:t>
            </a:r>
            <a:r>
              <a:rPr lang="es-MX" sz="1300" dirty="0" smtClean="0"/>
              <a:t>Alrededor de un año, desde que me mude a Blue Falls, supongo.</a:t>
            </a:r>
          </a:p>
          <a:p>
            <a:endParaRPr lang="es-MX" sz="1300" dirty="0" smtClean="0"/>
          </a:p>
          <a:p>
            <a:r>
              <a:rPr lang="es-MX" sz="1300" dirty="0" smtClean="0"/>
              <a:t>—¿Diría usted que él lo reconocería del otro lado de la sala? </a:t>
            </a:r>
            <a:r>
              <a:rPr lang="es-MX" sz="1300" dirty="0"/>
              <a:t>—Supongo </a:t>
            </a:r>
            <a:r>
              <a:rPr lang="es-MX" sz="1300" dirty="0" smtClean="0"/>
              <a:t>que sí —. dijo Aarón. </a:t>
            </a:r>
          </a:p>
          <a:p>
            <a:r>
              <a:rPr lang="es-MX" sz="1300" dirty="0" smtClean="0"/>
              <a:t> </a:t>
            </a:r>
          </a:p>
          <a:p>
            <a:r>
              <a:rPr lang="es-MX" sz="1300" dirty="0" smtClean="0"/>
              <a:t>—¿Y eso es más o menos la distancia desde el negocio del Sr. </a:t>
            </a:r>
            <a:r>
              <a:rPr lang="es-MX" sz="1300" dirty="0" err="1" smtClean="0"/>
              <a:t>Vanderpass</a:t>
            </a:r>
            <a:r>
              <a:rPr lang="es-MX" sz="1300" dirty="0" smtClean="0"/>
              <a:t> </a:t>
            </a:r>
            <a:r>
              <a:rPr lang="es-MX" sz="1300" dirty="0"/>
              <a:t>hasta </a:t>
            </a:r>
            <a:r>
              <a:rPr lang="es-MX" sz="1300" dirty="0" smtClean="0"/>
              <a:t>la Tienda </a:t>
            </a:r>
            <a:r>
              <a:rPr lang="es-MX" sz="1300" dirty="0"/>
              <a:t>Electrónica </a:t>
            </a:r>
            <a:r>
              <a:rPr lang="es-MX" sz="1300" i="1" dirty="0" err="1" smtClean="0"/>
              <a:t>Speakerbox</a:t>
            </a:r>
            <a:r>
              <a:rPr lang="es-MX" sz="1300" dirty="0" smtClean="0"/>
              <a:t>?— Aarón vio lo que el abogado estaba tratando de hacer.  —Yo no sé —dijo Aarón. </a:t>
            </a:r>
          </a:p>
          <a:p>
            <a:endParaRPr lang="es-MX" sz="1300" dirty="0" smtClean="0"/>
          </a:p>
          <a:p>
            <a:r>
              <a:rPr lang="es-MX" sz="1300" dirty="0" smtClean="0"/>
              <a:t>El abogado siguió haciendo preguntas.  Aarón parecía </a:t>
            </a:r>
            <a:r>
              <a:rPr lang="es-MX" sz="1300" dirty="0"/>
              <a:t>cada vez menos </a:t>
            </a:r>
            <a:r>
              <a:rPr lang="es-MX" sz="1300" dirty="0" smtClean="0"/>
              <a:t>inocente, pero no tenían una evidencia factual para encontrarlo culpable. Las dos partes argumentaron de un lado para otro, mirando y preguntando a Aarón, desde sobre todo lo que estuvo haciendo esa noche hasta  dónde le gusta ir de compras. </a:t>
            </a:r>
          </a:p>
          <a:p>
            <a:r>
              <a:rPr lang="es-MX" sz="1300" dirty="0" smtClean="0"/>
              <a:t> </a:t>
            </a:r>
          </a:p>
          <a:p>
            <a:r>
              <a:rPr lang="es-MX" sz="1300" dirty="0"/>
              <a:t>—</a:t>
            </a:r>
            <a:r>
              <a:rPr lang="es-MX" sz="1300" dirty="0" smtClean="0"/>
              <a:t>Y que extraño que usted justo adquirió una televisión nueva alrededor del mismo tiempo del robo, en el cual estaba incluida una televisión robada —, el abogado de </a:t>
            </a:r>
            <a:r>
              <a:rPr lang="es-MX" sz="1300" i="1" dirty="0" err="1" smtClean="0"/>
              <a:t>Speakerbox</a:t>
            </a:r>
            <a:r>
              <a:rPr lang="es-MX" sz="1300" dirty="0" smtClean="0"/>
              <a:t> mencionó lo que Aarón supuso que cada persona ya estaba pensando. </a:t>
            </a:r>
          </a:p>
          <a:p>
            <a:r>
              <a:rPr lang="es-MX" sz="1300" dirty="0" smtClean="0"/>
              <a:t> </a:t>
            </a:r>
          </a:p>
          <a:p>
            <a:r>
              <a:rPr lang="es-MX" sz="1300" dirty="0" smtClean="0"/>
              <a:t>El jurado se retiró de la sala a un salón solos para deliberar </a:t>
            </a:r>
            <a:r>
              <a:rPr lang="es-MX" sz="1300" dirty="0"/>
              <a:t>si </a:t>
            </a:r>
            <a:r>
              <a:rPr lang="es-MX" sz="1300" dirty="0" smtClean="0"/>
              <a:t>hallarían </a:t>
            </a:r>
            <a:r>
              <a:rPr lang="es-MX" sz="1300" dirty="0"/>
              <a:t>culpable o </a:t>
            </a:r>
            <a:r>
              <a:rPr lang="es-MX" sz="1300" dirty="0" smtClean="0"/>
              <a:t>no a Aarón. Después de una hora el jurado regreso del salón, y un solo miembro del jurado se puso de pie para leer el veredicto.  </a:t>
            </a:r>
            <a:endParaRPr lang="es-MX" sz="1300" dirty="0"/>
          </a:p>
          <a:p>
            <a:r>
              <a:rPr lang="es-MX" sz="1300" dirty="0" smtClean="0"/>
              <a:t>—En el caso de  Aarón </a:t>
            </a:r>
            <a:r>
              <a:rPr lang="es-MX" sz="1300" dirty="0" err="1" smtClean="0"/>
              <a:t>Crowe</a:t>
            </a:r>
            <a:r>
              <a:rPr lang="es-MX" sz="1300" dirty="0" smtClean="0"/>
              <a:t> versus </a:t>
            </a:r>
            <a:r>
              <a:rPr lang="es-MX" sz="1300" dirty="0"/>
              <a:t>Tienda Electrónica </a:t>
            </a:r>
            <a:r>
              <a:rPr lang="es-MX" sz="1300" i="1" dirty="0" err="1"/>
              <a:t>Speakerbox</a:t>
            </a:r>
            <a:r>
              <a:rPr lang="es-MX" sz="1300" dirty="0" smtClean="0"/>
              <a:t>, nosotros los miembros del jurado hallamos al acusado no culpable.</a:t>
            </a:r>
          </a:p>
          <a:p>
            <a:r>
              <a:rPr lang="es-MX" sz="1300" dirty="0" smtClean="0"/>
              <a:t> </a:t>
            </a:r>
          </a:p>
          <a:p>
            <a:r>
              <a:rPr lang="es-MX" sz="1300" dirty="0" smtClean="0"/>
              <a:t>Aarón sintió un alivio total. Se dio vuelta hacia su abogado, sonriendo.  —Pensé que de seguro me encontrarían culpable.</a:t>
            </a:r>
          </a:p>
          <a:p>
            <a:endParaRPr lang="es-MX" sz="1300" dirty="0" smtClean="0"/>
          </a:p>
          <a:p>
            <a:r>
              <a:rPr lang="es-MX" sz="1300" dirty="0" smtClean="0"/>
              <a:t>Su abogado dijo —Solo tenían el informe de un testigo y eso no es suficiente evidencia. Yo sabía que no lo hallarían culpable.</a:t>
            </a:r>
          </a:p>
          <a:p>
            <a:r>
              <a:rPr lang="es-MX" sz="1300" dirty="0" smtClean="0"/>
              <a:t> </a:t>
            </a:r>
          </a:p>
          <a:p>
            <a:r>
              <a:rPr lang="es-MX" sz="1300" dirty="0" smtClean="0"/>
              <a:t>Me hubiera gustado que me lo hubiera dicho antes, pensó Aarón, aunque todavía se sentía aliviado. Aarón estaba tan aliviado que apenas escucho al juez decir —Usted está en libertad de irse, Sr. </a:t>
            </a:r>
            <a:r>
              <a:rPr lang="es-MX" sz="1300" dirty="0" err="1" smtClean="0"/>
              <a:t>Crowe</a:t>
            </a:r>
            <a:r>
              <a:rPr lang="es-MX" sz="1300" dirty="0" smtClean="0"/>
              <a:t>.</a:t>
            </a:r>
          </a:p>
          <a:p>
            <a:endParaRPr lang="es-MX" sz="1300" dirty="0" smtClean="0"/>
          </a:p>
          <a:p>
            <a:endParaRPr lang="es-MX" sz="1300" dirty="0" smtClean="0"/>
          </a:p>
          <a:p>
            <a:endParaRPr lang="es-MX" sz="1300" dirty="0" smtClean="0"/>
          </a:p>
          <a:p>
            <a:endParaRPr lang="es-MX" sz="1300" dirty="0" smtClean="0"/>
          </a:p>
          <a:p>
            <a:endParaRPr lang="es-MX" sz="1300" dirty="0"/>
          </a:p>
        </p:txBody>
      </p:sp>
      <p:sp>
        <p:nvSpPr>
          <p:cNvPr id="3" name="Slide Number Placeholder 2"/>
          <p:cNvSpPr>
            <a:spLocks noGrp="1"/>
          </p:cNvSpPr>
          <p:nvPr>
            <p:ph type="sldNum" sz="quarter" idx="12"/>
          </p:nvPr>
        </p:nvSpPr>
        <p:spPr/>
        <p:txBody>
          <a:bodyPr/>
          <a:lstStyle/>
          <a:p>
            <a:fld id="{CF669FE8-2A6A-4FDA-B6E7-4A7C87AD6E1D}" type="slidenum">
              <a:rPr lang="en-US" smtClean="0"/>
              <a:pPr/>
              <a:t>19</a:t>
            </a:fld>
            <a:endParaRPr lang="en-US" dirty="0"/>
          </a:p>
        </p:txBody>
      </p:sp>
    </p:spTree>
    <p:extLst>
      <p:ext uri="{BB962C8B-B14F-4D97-AF65-F5344CB8AC3E}">
        <p14:creationId xmlns:p14="http://schemas.microsoft.com/office/powerpoint/2010/main" val="2843829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318" y="176373"/>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25974602"/>
              </p:ext>
            </p:extLst>
          </p:nvPr>
        </p:nvGraphicFramePr>
        <p:xfrm>
          <a:off x="353049" y="531490"/>
          <a:ext cx="6813762" cy="9126438"/>
        </p:xfrm>
        <a:graphic>
          <a:graphicData uri="http://schemas.openxmlformats.org/drawingml/2006/table">
            <a:tbl>
              <a:tblPr firstRow="1" bandRow="1">
                <a:tableStyleId>{5940675A-B579-460E-94D1-54222C63F5DA}</a:tableStyleId>
              </a:tblPr>
              <a:tblGrid>
                <a:gridCol w="2546562"/>
                <a:gridCol w="1905000"/>
                <a:gridCol w="2362200"/>
              </a:tblGrid>
              <a:tr h="838200">
                <a:tc gridSpan="3">
                  <a:txBody>
                    <a:bodyPr/>
                    <a:lstStyle/>
                    <a:p>
                      <a:pPr marL="0" marR="0" lvl="0" indent="463550" algn="r" defTabSz="1018824" rtl="0" eaLnBrk="1" fontAlgn="auto" latinLnBrk="0" hangingPunct="1">
                        <a:lnSpc>
                          <a:spcPct val="100000"/>
                        </a:lnSpc>
                        <a:spcBef>
                          <a:spcPts val="0"/>
                        </a:spcBef>
                        <a:spcAft>
                          <a:spcPts val="0"/>
                        </a:spcAft>
                        <a:buClrTx/>
                        <a:buSzTx/>
                        <a:buFontTx/>
                        <a:buNone/>
                        <a:tabLst>
                          <a:tab pos="633413" algn="l"/>
                        </a:tabLst>
                        <a:defRPr/>
                      </a:pPr>
                      <a:endParaRPr kumimoji="0" lang="es-MX" sz="1500" b="0" i="0" u="none" strike="noStrike" kern="1200" cap="none" spc="0" normalizeH="0" baseline="0" noProof="0" dirty="0" smtClean="0">
                        <a:ln>
                          <a:noFill/>
                        </a:ln>
                        <a:solidFill>
                          <a:prstClr val="black"/>
                        </a:solidFill>
                        <a:effectLst/>
                        <a:uLnTx/>
                        <a:uFillTx/>
                        <a:latin typeface="+mn-lt"/>
                        <a:ea typeface="+mn-ea"/>
                        <a:cs typeface="+mn-cs"/>
                      </a:endParaRPr>
                    </a:p>
                    <a:p>
                      <a:pPr marL="576263" marR="0" lvl="0" indent="-55563" algn="l" defTabSz="1018824" rtl="0" eaLnBrk="1" fontAlgn="auto" latinLnBrk="0" hangingPunct="1">
                        <a:lnSpc>
                          <a:spcPct val="100000"/>
                        </a:lnSpc>
                        <a:spcBef>
                          <a:spcPts val="0"/>
                        </a:spcBef>
                        <a:spcAft>
                          <a:spcPts val="0"/>
                        </a:spcAft>
                        <a:buClrTx/>
                        <a:buSzTx/>
                        <a:buFontTx/>
                        <a:buNone/>
                        <a:tabLst/>
                        <a:defRPr/>
                      </a:pPr>
                      <a:r>
                        <a:rPr kumimoji="0" lang="es-MX" sz="1500" b="1" i="0" u="none" strike="noStrike" kern="1200" cap="none" spc="0" normalizeH="0" baseline="0" noProof="0" dirty="0" smtClean="0">
                          <a:ln>
                            <a:noFill/>
                          </a:ln>
                          <a:solidFill>
                            <a:prstClr val="black"/>
                          </a:solidFill>
                          <a:effectLst/>
                          <a:uLnTx/>
                          <a:uFillTx/>
                          <a:latin typeface="+mn-lt"/>
                          <a:ea typeface="+mn-ea"/>
                          <a:cs typeface="+mn-cs"/>
                        </a:rPr>
                        <a:t>   Todas las evaluaciones ELA de primaria fueron escritas, revisadas y actualizadas por los siguientes excelentes y dedicados maestros de K-6</a:t>
                      </a:r>
                      <a:r>
                        <a:rPr kumimoji="0" lang="es-MX" sz="1500" b="1" i="0" u="none" strike="noStrike" kern="1200" cap="none" spc="0" normalizeH="0" baseline="30000" noProof="0" dirty="0" smtClean="0">
                          <a:ln>
                            <a:noFill/>
                          </a:ln>
                          <a:solidFill>
                            <a:prstClr val="black"/>
                          </a:solidFill>
                          <a:effectLst/>
                          <a:uLnTx/>
                          <a:uFillTx/>
                          <a:latin typeface="+mn-lt"/>
                          <a:ea typeface="+mn-ea"/>
                          <a:cs typeface="+mn-cs"/>
                        </a:rPr>
                        <a:t>to  </a:t>
                      </a:r>
                      <a:r>
                        <a:rPr kumimoji="0" lang="es-MX" sz="1500" b="1" i="0" u="none" strike="noStrike" kern="1200" cap="none" spc="0" normalizeH="0" baseline="0" noProof="0" dirty="0" smtClean="0">
                          <a:ln>
                            <a:noFill/>
                          </a:ln>
                          <a:solidFill>
                            <a:prstClr val="black"/>
                          </a:solidFill>
                          <a:effectLst/>
                          <a:uLnTx/>
                          <a:uFillTx/>
                          <a:latin typeface="+mn-lt"/>
                          <a:ea typeface="+mn-ea"/>
                          <a:cs typeface="+mn-cs"/>
                        </a:rPr>
                        <a:t>grado de HSD. </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500" dirty="0"/>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4400">
                <a:tc gridSpan="2">
                  <a:txBody>
                    <a:bodyPr/>
                    <a:lstStyle/>
                    <a:p>
                      <a:pPr algn="ctr"/>
                      <a:endParaRPr kumimoji="0" lang="es-MX" sz="1500" b="0" i="0" u="none" strike="noStrike" kern="1200" cap="none" spc="0" normalizeH="0" baseline="0" noProof="0" dirty="0" smtClean="0">
                        <a:ln>
                          <a:noFill/>
                        </a:ln>
                        <a:solidFill>
                          <a:prstClr val="black"/>
                        </a:solidFill>
                        <a:effectLst/>
                        <a:uLnTx/>
                        <a:uFillTx/>
                        <a:latin typeface="+mn-lt"/>
                        <a:ea typeface="+mn-ea"/>
                        <a:cs typeface="+mn-cs"/>
                      </a:endParaRPr>
                    </a:p>
                    <a:p>
                      <a:pPr algn="ctr"/>
                      <a:r>
                        <a:rPr kumimoji="0" lang="es-MX" sz="1500" b="1" i="0" u="none" strike="noStrike" kern="1200" cap="none" spc="0" normalizeH="0" baseline="0" noProof="0" dirty="0" smtClean="0">
                          <a:ln>
                            <a:noFill/>
                          </a:ln>
                          <a:solidFill>
                            <a:prstClr val="black"/>
                          </a:solidFill>
                          <a:effectLst/>
                          <a:uLnTx/>
                          <a:uFillTx/>
                          <a:latin typeface="+mn-lt"/>
                          <a:ea typeface="+mn-ea"/>
                          <a:cs typeface="+mn-cs"/>
                        </a:rPr>
                        <a:t>Revisadas y actualizadas en junio de 2015 por los siguientes maestros de K-6</a:t>
                      </a:r>
                      <a:r>
                        <a:rPr kumimoji="0" lang="es-MX"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MX" sz="1500" b="1" i="0" u="none" strike="noStrike" kern="1200" cap="none" spc="0" normalizeH="0" baseline="0" noProof="0" dirty="0" smtClean="0">
                          <a:ln>
                            <a:noFill/>
                          </a:ln>
                          <a:solidFill>
                            <a:prstClr val="black"/>
                          </a:solidFill>
                          <a:effectLst/>
                          <a:uLnTx/>
                          <a:uFillTx/>
                          <a:latin typeface="+mn-lt"/>
                          <a:ea typeface="+mn-ea"/>
                          <a:cs typeface="+mn-cs"/>
                        </a:rPr>
                        <a:t> grado de HSD.</a:t>
                      </a:r>
                    </a:p>
                    <a:p>
                      <a:pPr algn="ctr"/>
                      <a:endParaRPr lang="es-MX" sz="8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s-MX" sz="1500" b="1" i="0" u="none" strike="noStrike" kern="1200" cap="none" spc="0" normalizeH="0" baseline="0" noProof="0" dirty="0" smtClean="0">
                          <a:ln>
                            <a:noFill/>
                          </a:ln>
                          <a:solidFill>
                            <a:prstClr val="black"/>
                          </a:solidFill>
                          <a:effectLst/>
                          <a:uLnTx/>
                          <a:uFillTx/>
                          <a:latin typeface="+mn-lt"/>
                          <a:ea typeface="+mn-ea"/>
                          <a:cs typeface="+mn-cs"/>
                        </a:rPr>
                        <a:t>Escritas por los siguientes maestros de K-6</a:t>
                      </a:r>
                      <a:r>
                        <a:rPr kumimoji="0" lang="es-MX"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MX" sz="1500" b="1" i="0" u="none" strike="noStrike" kern="1200" cap="none" spc="0" normalizeH="0" baseline="0" noProof="0" dirty="0" smtClean="0">
                          <a:ln>
                            <a:noFill/>
                          </a:ln>
                          <a:solidFill>
                            <a:prstClr val="black"/>
                          </a:solidFill>
                          <a:effectLst/>
                          <a:uLnTx/>
                          <a:uFillTx/>
                          <a:latin typeface="+mn-lt"/>
                          <a:ea typeface="+mn-ea"/>
                          <a:cs typeface="+mn-cs"/>
                        </a:rPr>
                        <a:t> grado de HSD en  2014.</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Tammy Cole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Carrie Ellis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Dori George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Girad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Goldstein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Raquel Lemus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Alfonso Lule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Berta Lule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McCullum</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Irma Ramirez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Jean Summers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Nikki Thoen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Maritza Dash</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b="0" noProof="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b="0" noProof="0" dirty="0" smtClean="0">
                          <a:solidFill>
                            <a:schemeClr val="tx1"/>
                          </a:solidFill>
                          <a:latin typeface="Lucida Handwriting" panose="03010101010101010101" pitchFamily="66" charset="0"/>
                        </a:rPr>
                        <a:t>Jill Russo</a:t>
                      </a:r>
                      <a:endParaRPr lang="en-US" sz="1050" b="0" noProof="0" dirty="0">
                        <a:solidFill>
                          <a:schemeClr val="tx1"/>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black"/>
                          </a:solidFill>
                          <a:effectLst/>
                          <a:uLnTx/>
                          <a:uFillTx/>
                          <a:latin typeface="+mn-lt"/>
                          <a:ea typeface="+mn-ea"/>
                          <a:cs typeface="+mn-cs"/>
                        </a:rPr>
                        <a:t>Las actividades para la tarea de rendimiento en las clases de K − 6 fueron escritas por: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Jamie Lentz, Gina McLain, Hayley Heider, Anna Wooley, Gretchen Erlandsen, Deborah Deplanche, Connie Briceno, Judy Ramer, Carrie Ellis, Sandra Maines, Renae Iversen, Anne Berg, Aliceson Brandt y  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black"/>
                          </a:solidFill>
                          <a:effectLst/>
                          <a:uLnTx/>
                          <a:uFillTx/>
                          <a:latin typeface="+mn-lt"/>
                          <a:ea typeface="+mn-ea"/>
                          <a:cs typeface="+mn-cs"/>
                        </a:rPr>
                        <a:t>Todas las evaluaciones fueron editadas por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Vicki Daniels.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smtClean="0">
                        <a:ln>
                          <a:noFill/>
                        </a:ln>
                        <a:solidFill>
                          <a:prstClr val="black"/>
                        </a:solidFill>
                        <a:effectLst/>
                        <a:uLnTx/>
                        <a:uFillTx/>
                        <a:latin typeface="+mn-lt"/>
                        <a:ea typeface="+mn-ea"/>
                        <a:cs typeface="+mn-cs"/>
                      </a:endParaRPr>
                    </a:p>
                    <a:p>
                      <a:pPr algn="ctr"/>
                      <a:r>
                        <a:rPr lang="es-MX" sz="1100" b="0" i="1" dirty="0" smtClean="0">
                          <a:latin typeface="+mn-lt"/>
                        </a:rPr>
                        <a:t>Gracias a todos los que participaron en la traducción de esta evaluación,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i="1" dirty="0" smtClean="0">
                          <a:latin typeface="+mn-lt"/>
                        </a:rPr>
                        <a:t>bajo la coordinación</a:t>
                      </a:r>
                      <a:r>
                        <a:rPr lang="es-MX" sz="1100" b="0" i="1" baseline="0" dirty="0" smtClean="0">
                          <a:latin typeface="+mn-lt"/>
                        </a:rPr>
                        <a:t> de </a:t>
                      </a:r>
                      <a:r>
                        <a:rPr kumimoji="0" lang="es-MX" sz="1100" b="0" i="1" u="none" strike="noStrike" kern="1200" cap="none" spc="0" normalizeH="0" baseline="0" dirty="0" smtClean="0">
                          <a:ln>
                            <a:noFill/>
                          </a:ln>
                          <a:solidFill>
                            <a:prstClr val="black"/>
                          </a:solidFill>
                          <a:effectLst/>
                          <a:uLnTx/>
                          <a:uFillTx/>
                          <a:latin typeface="+mn-lt"/>
                          <a:ea typeface="+mn-ea"/>
                          <a:cs typeface="+mn-cs"/>
                        </a:rPr>
                        <a:t>Z. Rosa.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a:p>
        </p:txBody>
      </p:sp>
    </p:spTree>
    <p:extLst>
      <p:ext uri="{BB962C8B-B14F-4D97-AF65-F5344CB8AC3E}">
        <p14:creationId xmlns:p14="http://schemas.microsoft.com/office/powerpoint/2010/main" val="2273751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0880" y="502920"/>
            <a:ext cx="6436422" cy="2749735"/>
          </a:xfrm>
          <a:prstGeom prst="rect">
            <a:avLst/>
          </a:prstGeom>
        </p:spPr>
        <p:txBody>
          <a:bodyPr wrap="square" lIns="101862" tIns="50931" rIns="101862" bIns="50931">
            <a:spAutoFit/>
          </a:bodyPr>
          <a:lstStyle/>
          <a:p>
            <a:pPr marL="382059" indent="-382059">
              <a:buAutoNum type="arabicPeriod"/>
            </a:pPr>
            <a:r>
              <a:rPr lang="es-ES" sz="1600" b="1" dirty="0" smtClean="0">
                <a:latin typeface="Helvetica"/>
                <a:cs typeface="Helvetica"/>
              </a:rPr>
              <a:t>¿Qué información apoya mejor el hecho de que  Aarón está bajo juicio por robo?</a:t>
            </a:r>
          </a:p>
          <a:p>
            <a:pPr marL="382059" indent="-382059">
              <a:buAutoNum type="arabicPeriod"/>
            </a:pPr>
            <a:endParaRPr lang="es-ES" sz="1400" dirty="0" smtClean="0">
              <a:latin typeface="Helvetica"/>
              <a:cs typeface="Helvetica"/>
            </a:endParaRPr>
          </a:p>
          <a:p>
            <a:pPr marL="744538" indent="-339725">
              <a:buFont typeface="+mj-lt"/>
              <a:buAutoNum type="alphaUcPeriod"/>
            </a:pPr>
            <a:r>
              <a:rPr lang="es-ES" sz="1400" dirty="0" smtClean="0">
                <a:latin typeface="Helvetica"/>
                <a:cs typeface="Helvetica"/>
              </a:rPr>
              <a:t>La sala del juicio no estaba muy llena y Aarón estaba asustado.</a:t>
            </a:r>
          </a:p>
          <a:p>
            <a:pPr marL="744538" indent="-339725">
              <a:buFont typeface="+mj-lt"/>
              <a:buAutoNum type="alphaUcPeriod"/>
            </a:pPr>
            <a:endParaRPr lang="es-ES" sz="1400" dirty="0" smtClean="0">
              <a:latin typeface="Helvetica"/>
              <a:cs typeface="Helvetica"/>
            </a:endParaRPr>
          </a:p>
          <a:p>
            <a:pPr marL="744538" indent="-339725">
              <a:buFont typeface="+mj-lt"/>
              <a:buAutoNum type="alphaUcPeriod"/>
            </a:pPr>
            <a:r>
              <a:rPr lang="es-ES" sz="1400" dirty="0" smtClean="0">
                <a:latin typeface="Helvetica"/>
                <a:cs typeface="Helvetica"/>
              </a:rPr>
              <a:t>Aarón tenía un abogado con un traje de muy buena calidad.</a:t>
            </a:r>
          </a:p>
          <a:p>
            <a:pPr marL="744538" indent="-339725">
              <a:buFont typeface="+mj-lt"/>
              <a:buAutoNum type="alphaUcPeriod"/>
            </a:pPr>
            <a:endParaRPr lang="es-ES" sz="1400" dirty="0" smtClean="0">
              <a:latin typeface="Helvetica"/>
              <a:cs typeface="Helvetica"/>
            </a:endParaRPr>
          </a:p>
          <a:p>
            <a:pPr marL="744538" indent="-339725">
              <a:buFont typeface="+mj-lt"/>
              <a:buAutoNum type="alphaUcPeriod"/>
            </a:pPr>
            <a:r>
              <a:rPr lang="es-ES" sz="1400" dirty="0" smtClean="0">
                <a:latin typeface="Helvetica"/>
                <a:cs typeface="Helvetica"/>
              </a:rPr>
              <a:t>El Juez dijo —</a:t>
            </a:r>
            <a:r>
              <a:rPr lang="es-419" sz="1400" dirty="0">
                <a:latin typeface="Helvetica"/>
                <a:cs typeface="Helvetica"/>
              </a:rPr>
              <a:t>Un robo, que la Tienda Electrónica </a:t>
            </a:r>
            <a:r>
              <a:rPr lang="es-419" sz="1400" i="1" dirty="0" err="1">
                <a:latin typeface="Helvetica"/>
                <a:cs typeface="Helvetica"/>
              </a:rPr>
              <a:t>Speakerbox</a:t>
            </a:r>
            <a:r>
              <a:rPr lang="es-419" sz="1400" dirty="0">
                <a:latin typeface="Helvetica"/>
                <a:cs typeface="Helvetica"/>
              </a:rPr>
              <a:t> </a:t>
            </a:r>
            <a:r>
              <a:rPr lang="es-419" sz="1400" dirty="0" smtClean="0">
                <a:latin typeface="Helvetica"/>
                <a:cs typeface="Helvetica"/>
              </a:rPr>
              <a:t>alega </a:t>
            </a:r>
            <a:r>
              <a:rPr lang="es-419" sz="1400" dirty="0">
                <a:latin typeface="Helvetica"/>
                <a:cs typeface="Helvetica"/>
              </a:rPr>
              <a:t>ser de unos cuatro mil quinientos dólares</a:t>
            </a:r>
            <a:r>
              <a:rPr lang="es-419" sz="1400" dirty="0" smtClean="0">
                <a:latin typeface="Helvetica"/>
                <a:cs typeface="Helvetica"/>
              </a:rPr>
              <a:t>.</a:t>
            </a:r>
          </a:p>
          <a:p>
            <a:pPr marL="744538" indent="-339725">
              <a:buFont typeface="+mj-lt"/>
              <a:buAutoNum type="alphaUcPeriod"/>
            </a:pPr>
            <a:endParaRPr lang="es-ES" sz="1400" dirty="0">
              <a:latin typeface="Helvetica"/>
              <a:cs typeface="Helvetica"/>
            </a:endParaRPr>
          </a:p>
          <a:p>
            <a:pPr marL="744538" indent="-339725">
              <a:buFont typeface="+mj-lt"/>
              <a:buAutoNum type="alphaUcPeriod"/>
            </a:pPr>
            <a:r>
              <a:rPr lang="es-ES" sz="1400" dirty="0" smtClean="0">
                <a:latin typeface="Helvetica"/>
                <a:cs typeface="Helvetica"/>
              </a:rPr>
              <a:t>—Y </a:t>
            </a:r>
            <a:r>
              <a:rPr lang="es-ES" sz="1400" dirty="0">
                <a:latin typeface="Helvetica"/>
                <a:cs typeface="Helvetica"/>
              </a:rPr>
              <a:t>el acusado, Aarón </a:t>
            </a:r>
            <a:r>
              <a:rPr lang="es-ES" sz="1400" dirty="0" err="1">
                <a:latin typeface="Helvetica"/>
                <a:cs typeface="Helvetica"/>
              </a:rPr>
              <a:t>Crowe</a:t>
            </a:r>
            <a:r>
              <a:rPr lang="es-ES" sz="1400" dirty="0">
                <a:latin typeface="Helvetica"/>
                <a:cs typeface="Helvetica"/>
              </a:rPr>
              <a:t>, se declara no culpable, </a:t>
            </a:r>
            <a:r>
              <a:rPr lang="es-ES" sz="1400" dirty="0" smtClean="0">
                <a:latin typeface="Helvetica"/>
                <a:cs typeface="Helvetica"/>
              </a:rPr>
              <a:t>¿es esto correcto</a:t>
            </a:r>
            <a:r>
              <a:rPr lang="es-ES" sz="1400" dirty="0">
                <a:latin typeface="Helvetica"/>
                <a:cs typeface="Helvetica"/>
              </a:rPr>
              <a:t>?</a:t>
            </a: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90880" y="5029200"/>
            <a:ext cx="6436422" cy="3703843"/>
          </a:xfrm>
          <a:prstGeom prst="rect">
            <a:avLst/>
          </a:prstGeom>
        </p:spPr>
        <p:txBody>
          <a:bodyPr wrap="square" lIns="101862" tIns="50931" rIns="101862" bIns="50931">
            <a:spAutoFit/>
          </a:bodyPr>
          <a:lstStyle/>
          <a:p>
            <a:pPr marL="342859" indent="-342859">
              <a:buAutoNum type="arabicPeriod" startAt="2"/>
            </a:pPr>
            <a:r>
              <a:rPr lang="es-ES" sz="1600" b="1" dirty="0" smtClean="0">
                <a:latin typeface="Helvetica" pitchFamily="34" charset="0"/>
              </a:rPr>
              <a:t>¿Qué hecho apoya la idea de que a Aarón se le está dando un juicio justo?</a:t>
            </a:r>
          </a:p>
          <a:p>
            <a:pPr marL="342859" indent="-342859">
              <a:buAutoNum type="arabicPeriod" startAt="2"/>
            </a:pPr>
            <a:endParaRPr lang="es-ES" sz="1600" b="1" dirty="0" smtClean="0">
              <a:latin typeface="Helvetica" pitchFamily="34" charset="0"/>
            </a:endParaRPr>
          </a:p>
          <a:p>
            <a:pPr marL="744538" indent="-339725">
              <a:buFont typeface="+mj-lt"/>
              <a:buAutoNum type="alphaUcPeriod"/>
            </a:pPr>
            <a:r>
              <a:rPr lang="es-ES" sz="1400" dirty="0" smtClean="0">
                <a:latin typeface="Helvetica" pitchFamily="34" charset="0"/>
              </a:rPr>
              <a:t>Su </a:t>
            </a:r>
            <a:r>
              <a:rPr lang="es-419" sz="1400" dirty="0" smtClean="0">
                <a:latin typeface="Helvetica" pitchFamily="34" charset="0"/>
              </a:rPr>
              <a:t>abogado </a:t>
            </a:r>
            <a:r>
              <a:rPr lang="es-419" sz="1400" dirty="0">
                <a:latin typeface="Helvetica" pitchFamily="34" charset="0"/>
              </a:rPr>
              <a:t>estaba buscando en su maletín lo que Aarón esperaba que fuera un expediente para comprobar su </a:t>
            </a:r>
            <a:r>
              <a:rPr lang="es-419" sz="1400" dirty="0" smtClean="0">
                <a:latin typeface="Helvetica" pitchFamily="34" charset="0"/>
              </a:rPr>
              <a:t>inocencia</a:t>
            </a:r>
          </a:p>
          <a:p>
            <a:pPr marL="744538" indent="-339725">
              <a:buFont typeface="+mj-lt"/>
              <a:buAutoNum type="alphaUcPeriod"/>
            </a:pPr>
            <a:endParaRPr lang="es-ES" sz="1400" dirty="0">
              <a:latin typeface="Helvetica" pitchFamily="34" charset="0"/>
            </a:endParaRPr>
          </a:p>
          <a:p>
            <a:pPr marL="744538" indent="-339725">
              <a:buAutoNum type="alphaUcPeriod" startAt="2"/>
            </a:pPr>
            <a:r>
              <a:rPr lang="es-ES" sz="1400" dirty="0">
                <a:latin typeface="Helvetica" pitchFamily="34" charset="0"/>
              </a:rPr>
              <a:t>—</a:t>
            </a:r>
            <a:r>
              <a:rPr lang="es-ES" sz="1400" dirty="0" smtClean="0">
                <a:latin typeface="Helvetica" pitchFamily="34" charset="0"/>
              </a:rPr>
              <a:t>Y el acusado, Aarón </a:t>
            </a:r>
            <a:r>
              <a:rPr lang="es-ES" sz="1400" dirty="0" err="1" smtClean="0">
                <a:latin typeface="Helvetica" pitchFamily="34" charset="0"/>
              </a:rPr>
              <a:t>Crowe</a:t>
            </a:r>
            <a:r>
              <a:rPr lang="es-ES" sz="1400" dirty="0" smtClean="0">
                <a:latin typeface="Helvetica" pitchFamily="34" charset="0"/>
              </a:rPr>
              <a:t>, se declara no culpable, ¿es esto   correcto? </a:t>
            </a:r>
          </a:p>
          <a:p>
            <a:pPr marL="744538" indent="-339725">
              <a:buAutoNum type="alphaUcPeriod" startAt="2"/>
            </a:pPr>
            <a:endParaRPr lang="es-ES" sz="1400" dirty="0" smtClean="0">
              <a:latin typeface="Helvetica" pitchFamily="34" charset="0"/>
            </a:endParaRPr>
          </a:p>
          <a:p>
            <a:pPr marL="744538" indent="-339725">
              <a:buAutoNum type="alphaUcPeriod" startAt="2"/>
            </a:pPr>
            <a:r>
              <a:rPr lang="es-ES" sz="1400" dirty="0" smtClean="0">
                <a:latin typeface="Helvetica" pitchFamily="34" charset="0"/>
              </a:rPr>
              <a:t>Las audiencias preliminares ya habían concluido y Aarón ahora está siendo juzgado.</a:t>
            </a:r>
          </a:p>
          <a:p>
            <a:pPr marL="744538" indent="-339725">
              <a:buAutoNum type="alphaUcPeriod" startAt="2"/>
            </a:pPr>
            <a:endParaRPr lang="es-ES" sz="1400" dirty="0" smtClean="0">
              <a:latin typeface="Helvetica" pitchFamily="34" charset="0"/>
            </a:endParaRPr>
          </a:p>
          <a:p>
            <a:pPr marL="744538" indent="-339725">
              <a:buAutoNum type="alphaUcPeriod" startAt="2"/>
            </a:pPr>
            <a:r>
              <a:rPr lang="es-ES" sz="1400" dirty="0" smtClean="0">
                <a:latin typeface="Helvetica" pitchFamily="34" charset="0"/>
              </a:rPr>
              <a:t>Aarón está siendo juzgado por un jurado de ciudadanos y considerado inocente hasta que se compruebe su culpabilidad.</a:t>
            </a:r>
          </a:p>
          <a:p>
            <a:pPr marL="382015"/>
            <a:endParaRPr lang="es-ES" sz="1600" dirty="0" smtClean="0">
              <a:solidFill>
                <a:srgbClr val="FF0000"/>
              </a:solidFill>
              <a:latin typeface="Helvetica" pitchFamily="34" charset="0"/>
              <a:cs typeface="Helvetica" pitchFamily="34" charset="0"/>
            </a:endParaRPr>
          </a:p>
          <a:p>
            <a:pPr marL="382015"/>
            <a:endParaRPr lang="es-ES" sz="1600" dirty="0">
              <a:solidFill>
                <a:srgbClr val="FF0000"/>
              </a:solidFill>
              <a:latin typeface="Helvetica" pitchFamily="34" charset="0"/>
              <a:cs typeface="Helvetica" pitchFamily="34" charset="0"/>
            </a:endParaRPr>
          </a:p>
        </p:txBody>
      </p:sp>
      <p:sp>
        <p:nvSpPr>
          <p:cNvPr id="26" name="Oval 25"/>
          <p:cNvSpPr/>
          <p:nvPr/>
        </p:nvSpPr>
        <p:spPr>
          <a:xfrm>
            <a:off x="838200" y="27051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38200" y="1219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838200" y="1676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838200" y="21336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744109716"/>
              </p:ext>
            </p:extLst>
          </p:nvPr>
        </p:nvGraphicFramePr>
        <p:xfrm>
          <a:off x="4876801" y="4191000"/>
          <a:ext cx="2291080" cy="588950"/>
        </p:xfrm>
        <a:graphic>
          <a:graphicData uri="http://schemas.openxmlformats.org/drawingml/2006/table">
            <a:tbl>
              <a:tblPr/>
              <a:tblGrid>
                <a:gridCol w="2291080"/>
              </a:tblGrid>
              <a:tr h="134950">
                <a:tc>
                  <a:txBody>
                    <a:bodyPr/>
                    <a:lstStyle/>
                    <a:p>
                      <a:pPr marL="0" marR="0" algn="l">
                        <a:lnSpc>
                          <a:spcPct val="100000"/>
                        </a:lnSpc>
                        <a:spcBef>
                          <a:spcPts val="0"/>
                        </a:spcBef>
                        <a:spcAft>
                          <a:spcPts val="0"/>
                        </a:spcAft>
                      </a:pPr>
                      <a:r>
                        <a:rPr lang="en-US" sz="900" b="1" i="0" dirty="0" err="1" smtClean="0">
                          <a:solidFill>
                            <a:schemeClr val="tx1"/>
                          </a:solidFill>
                          <a:latin typeface="+mn-lt"/>
                          <a:ea typeface="Times New Roman"/>
                          <a:cs typeface="Times New Roman"/>
                        </a:rPr>
                        <a:t>Estándar</a:t>
                      </a:r>
                      <a:r>
                        <a:rPr lang="en-US" sz="900" b="1" i="0" dirty="0" smtClean="0">
                          <a:solidFill>
                            <a:schemeClr val="tx1"/>
                          </a:solidFill>
                          <a:latin typeface="+mn-lt"/>
                          <a:ea typeface="Times New Roman"/>
                          <a:cs typeface="Times New Roman"/>
                        </a:rPr>
                        <a:t> RL.6.1</a:t>
                      </a:r>
                      <a:endParaRPr lang="en-US" sz="900" b="1" i="0" dirty="0">
                        <a:solidFill>
                          <a:schemeClr val="tx1"/>
                        </a:solidFill>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179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dirty="0" smtClean="0"/>
                        <a:t>Citan evidencias textuales para sustentar el análisis de lo que dice explícitamente el texto, así como lo que se infiere del mismo.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20</a:t>
            </a:fld>
            <a:endParaRPr lang="en-US" dirty="0"/>
          </a:p>
        </p:txBody>
      </p:sp>
      <p:sp>
        <p:nvSpPr>
          <p:cNvPr id="15" name="Oval 14"/>
          <p:cNvSpPr/>
          <p:nvPr/>
        </p:nvSpPr>
        <p:spPr>
          <a:xfrm>
            <a:off x="838200" y="774891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6" name="Oval 15"/>
          <p:cNvSpPr/>
          <p:nvPr/>
        </p:nvSpPr>
        <p:spPr>
          <a:xfrm>
            <a:off x="838200" y="582755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838200" y="643594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2" name="Oval 21"/>
          <p:cNvSpPr/>
          <p:nvPr/>
        </p:nvSpPr>
        <p:spPr>
          <a:xfrm>
            <a:off x="838200" y="701288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1190836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1" y="725900"/>
            <a:ext cx="6438902" cy="3426844"/>
          </a:xfrm>
          <a:prstGeom prst="rect">
            <a:avLst/>
          </a:prstGeom>
        </p:spPr>
        <p:txBody>
          <a:bodyPr wrap="square" lIns="101862" tIns="50931" rIns="101862" bIns="50931">
            <a:spAutoFit/>
          </a:bodyPr>
          <a:lstStyle/>
          <a:p>
            <a:pPr marL="282542" indent="-282542"/>
            <a:r>
              <a:rPr lang="es-ES" sz="1600" b="1" dirty="0" smtClean="0">
                <a:latin typeface="Helvetica" pitchFamily="34" charset="0"/>
              </a:rPr>
              <a:t>3.  ¿Por qué se consideraba que Albert </a:t>
            </a:r>
            <a:r>
              <a:rPr lang="es-ES" sz="1600" b="1" dirty="0" err="1" smtClean="0">
                <a:latin typeface="Helvetica" pitchFamily="34" charset="0"/>
              </a:rPr>
              <a:t>Vanderpass</a:t>
            </a:r>
            <a:r>
              <a:rPr lang="es-ES" sz="1600" b="1" dirty="0" smtClean="0">
                <a:latin typeface="Helvetica" pitchFamily="34" charset="0"/>
              </a:rPr>
              <a:t> era un testigo creíble en contra de Aarón?</a:t>
            </a:r>
          </a:p>
          <a:p>
            <a:pPr marL="282542" indent="-282542"/>
            <a:endParaRPr lang="es-ES" sz="1600" dirty="0" smtClean="0">
              <a:latin typeface="Helvetica" pitchFamily="34" charset="0"/>
            </a:endParaRPr>
          </a:p>
          <a:p>
            <a:pPr marL="690563" indent="-350838">
              <a:buFont typeface="+mj-lt"/>
              <a:buAutoNum type="alphaUcPeriod"/>
            </a:pPr>
            <a:r>
              <a:rPr lang="es-ES" sz="1400" dirty="0" smtClean="0">
                <a:latin typeface="Helvetica" pitchFamily="34" charset="0"/>
              </a:rPr>
              <a:t>El Sr. </a:t>
            </a:r>
            <a:r>
              <a:rPr lang="es-ES" sz="1400" dirty="0" err="1" smtClean="0">
                <a:latin typeface="Helvetica" pitchFamily="34" charset="0"/>
              </a:rPr>
              <a:t>Vanderpass</a:t>
            </a:r>
            <a:r>
              <a:rPr lang="es-ES" sz="1400" dirty="0" smtClean="0">
                <a:latin typeface="Helvetica" pitchFamily="34" charset="0"/>
              </a:rPr>
              <a:t> terminó de dar su testimonio como testigo ante la corte.  </a:t>
            </a:r>
          </a:p>
          <a:p>
            <a:pPr marL="690563" indent="-350838"/>
            <a:r>
              <a:rPr lang="es-ES" sz="1400" dirty="0" smtClean="0">
                <a:latin typeface="Helvetica" pitchFamily="34" charset="0"/>
              </a:rPr>
              <a:t>      </a:t>
            </a:r>
            <a:endParaRPr lang="es-ES" sz="1400" dirty="0" smtClean="0">
              <a:latin typeface="Helvetica" pitchFamily="34" charset="0"/>
              <a:cs typeface="Helvetica" pitchFamily="34" charset="0"/>
            </a:endParaRPr>
          </a:p>
          <a:p>
            <a:pPr marL="690563" indent="-350838">
              <a:buAutoNum type="alphaUcPeriod" startAt="2"/>
            </a:pPr>
            <a:r>
              <a:rPr lang="es-ES" sz="1400" dirty="0" smtClean="0">
                <a:latin typeface="Helvetica" pitchFamily="34" charset="0"/>
                <a:cs typeface="Helvetica" pitchFamily="34" charset="0"/>
              </a:rPr>
              <a:t>Albert </a:t>
            </a:r>
            <a:r>
              <a:rPr lang="es-ES" sz="1400" dirty="0" err="1" smtClean="0">
                <a:latin typeface="Helvetica" pitchFamily="34" charset="0"/>
                <a:cs typeface="Helvetica" pitchFamily="34" charset="0"/>
              </a:rPr>
              <a:t>Vanderpass</a:t>
            </a:r>
            <a:r>
              <a:rPr lang="es-ES" sz="1400" dirty="0" smtClean="0">
                <a:latin typeface="Helvetica" pitchFamily="34" charset="0"/>
                <a:cs typeface="Helvetica" pitchFamily="34" charset="0"/>
              </a:rPr>
              <a:t> era un pilar en Blue Falls, </a:t>
            </a:r>
            <a:r>
              <a:rPr lang="es-ES" sz="1400" dirty="0">
                <a:latin typeface="Helvetica" pitchFamily="34" charset="0"/>
                <a:cs typeface="Helvetica" pitchFamily="34" charset="0"/>
              </a:rPr>
              <a:t>era miembro de la </a:t>
            </a:r>
            <a:r>
              <a:rPr lang="es-ES" sz="1400" dirty="0" smtClean="0">
                <a:latin typeface="Helvetica" pitchFamily="34" charset="0"/>
                <a:cs typeface="Helvetica" pitchFamily="34" charset="0"/>
              </a:rPr>
              <a:t>Mesa Directiva Escolar, </a:t>
            </a:r>
            <a:r>
              <a:rPr lang="es-ES" sz="1400" dirty="0">
                <a:latin typeface="Helvetica" pitchFamily="34" charset="0"/>
                <a:cs typeface="Helvetica" pitchFamily="34" charset="0"/>
              </a:rPr>
              <a:t>dueño de un </a:t>
            </a:r>
            <a:r>
              <a:rPr lang="es-ES" sz="1400" dirty="0" smtClean="0">
                <a:latin typeface="Helvetica" pitchFamily="34" charset="0"/>
                <a:cs typeface="Helvetica" pitchFamily="34" charset="0"/>
              </a:rPr>
              <a:t>negocio y </a:t>
            </a:r>
            <a:r>
              <a:rPr lang="es-ES" sz="1400" dirty="0">
                <a:latin typeface="Helvetica" pitchFamily="34" charset="0"/>
                <a:cs typeface="Helvetica" pitchFamily="34" charset="0"/>
              </a:rPr>
              <a:t>muy involucrado en todos los </a:t>
            </a:r>
            <a:r>
              <a:rPr lang="es-ES" sz="1400" dirty="0" smtClean="0">
                <a:latin typeface="Helvetica" pitchFamily="34" charset="0"/>
                <a:cs typeface="Helvetica" pitchFamily="34" charset="0"/>
              </a:rPr>
              <a:t>acontecimientos locales</a:t>
            </a:r>
            <a:r>
              <a:rPr lang="es-ES" sz="1400" dirty="0">
                <a:latin typeface="Helvetica" pitchFamily="34" charset="0"/>
                <a:cs typeface="Helvetica" pitchFamily="34" charset="0"/>
              </a:rPr>
              <a:t>.</a:t>
            </a:r>
            <a:endParaRPr lang="es-ES" sz="1400" dirty="0" smtClean="0">
              <a:latin typeface="Helvetica" pitchFamily="34" charset="0"/>
              <a:cs typeface="Helvetica" pitchFamily="34" charset="0"/>
            </a:endParaRPr>
          </a:p>
          <a:p>
            <a:pPr marL="690563" indent="-350838">
              <a:buAutoNum type="alphaUcPeriod" startAt="2"/>
            </a:pPr>
            <a:endParaRPr lang="es-ES" sz="1400" dirty="0" smtClean="0">
              <a:latin typeface="Helvetica" pitchFamily="34" charset="0"/>
              <a:cs typeface="Helvetica" pitchFamily="34" charset="0"/>
            </a:endParaRPr>
          </a:p>
          <a:p>
            <a:pPr marL="690563" indent="-350838">
              <a:buAutoNum type="alphaUcPeriod" startAt="2"/>
            </a:pPr>
            <a:r>
              <a:rPr lang="es-ES" sz="1400" dirty="0" smtClean="0">
                <a:latin typeface="Helvetica" pitchFamily="34" charset="0"/>
                <a:cs typeface="Helvetica" pitchFamily="34" charset="0"/>
              </a:rPr>
              <a:t>Albert </a:t>
            </a:r>
            <a:r>
              <a:rPr lang="es-ES" sz="1400" dirty="0" err="1" smtClean="0">
                <a:latin typeface="Helvetica" pitchFamily="34" charset="0"/>
                <a:cs typeface="Helvetica" pitchFamily="34" charset="0"/>
              </a:rPr>
              <a:t>Vanderpass</a:t>
            </a:r>
            <a:r>
              <a:rPr lang="es-ES" sz="1400" dirty="0" smtClean="0">
                <a:latin typeface="Helvetica" pitchFamily="34" charset="0"/>
                <a:cs typeface="Helvetica" pitchFamily="34" charset="0"/>
              </a:rPr>
              <a:t> vio a un hombre alto y blanco con una máscara de esquiar cargando productos electrónicos en una camioneta.</a:t>
            </a:r>
          </a:p>
          <a:p>
            <a:pPr marL="690563" indent="-350838">
              <a:buAutoNum type="alphaUcPeriod" startAt="2"/>
            </a:pPr>
            <a:endParaRPr lang="es-ES" sz="1400" dirty="0" smtClean="0">
              <a:latin typeface="Helvetica" pitchFamily="34" charset="0"/>
              <a:cs typeface="Helvetica" pitchFamily="34" charset="0"/>
            </a:endParaRPr>
          </a:p>
          <a:p>
            <a:pPr marL="690563" indent="-350838">
              <a:buAutoNum type="alphaUcPeriod" startAt="2"/>
            </a:pPr>
            <a:r>
              <a:rPr lang="es-ES" sz="1400" dirty="0" smtClean="0">
                <a:latin typeface="Helvetica" pitchFamily="34" charset="0"/>
                <a:cs typeface="Helvetica" pitchFamily="34" charset="0"/>
              </a:rPr>
              <a:t>Albert vio una caja de televisión vacía afuera cerca del bote de  basura de  Aarón.</a:t>
            </a:r>
            <a:endParaRPr lang="es-ES" sz="1400" dirty="0">
              <a:latin typeface="Helvetica" pitchFamily="34" charset="0"/>
              <a:cs typeface="Helvetica" pitchFamily="34" charset="0"/>
            </a:endParaRPr>
          </a:p>
        </p:txBody>
      </p:sp>
      <p:cxnSp>
        <p:nvCxnSpPr>
          <p:cNvPr id="11" name="Straight Connector 10"/>
          <p:cNvCxnSpPr/>
          <p:nvPr/>
        </p:nvCxnSpPr>
        <p:spPr>
          <a:xfrm>
            <a:off x="410118" y="477774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0" y="5435456"/>
            <a:ext cx="6705599" cy="2780513"/>
          </a:xfrm>
          <a:prstGeom prst="rect">
            <a:avLst/>
          </a:prstGeom>
        </p:spPr>
        <p:txBody>
          <a:bodyPr wrap="square" lIns="101862" tIns="50931" rIns="101862" bIns="50931">
            <a:spAutoFit/>
          </a:bodyPr>
          <a:lstStyle/>
          <a:p>
            <a:pPr marL="382059" indent="-382059">
              <a:buAutoNum type="arabicPeriod" startAt="4"/>
            </a:pPr>
            <a:r>
              <a:rPr lang="es-ES" sz="1600" b="1" dirty="0" smtClean="0">
                <a:latin typeface="Helvetica" pitchFamily="34" charset="0"/>
              </a:rPr>
              <a:t>¿Qué pista específica identifica a Aarón como un sospechoso?</a:t>
            </a:r>
          </a:p>
          <a:p>
            <a:pPr marL="382059" indent="-382059">
              <a:buAutoNum type="arabicPeriod" startAt="4"/>
            </a:pPr>
            <a:endParaRPr lang="es-ES" sz="1800" b="1" dirty="0" smtClean="0">
              <a:latin typeface="Helvetica" pitchFamily="34" charset="0"/>
            </a:endParaRPr>
          </a:p>
          <a:p>
            <a:pPr marL="628650" indent="-284163">
              <a:buFont typeface="+mj-lt"/>
              <a:buAutoNum type="alphaUcPeriod"/>
            </a:pPr>
            <a:r>
              <a:rPr lang="es-ES" sz="1400" dirty="0" smtClean="0">
                <a:latin typeface="Helvetica" pitchFamily="34" charset="0"/>
              </a:rPr>
              <a:t>Aarón y Albert eran vecinos y Albert lo veía a menudo.</a:t>
            </a:r>
          </a:p>
          <a:p>
            <a:pPr marL="628650" indent="-284163"/>
            <a:r>
              <a:rPr lang="es-ES" sz="1400" dirty="0" smtClean="0">
                <a:latin typeface="Helvetica" pitchFamily="34" charset="0"/>
              </a:rPr>
              <a:t>       </a:t>
            </a:r>
          </a:p>
          <a:p>
            <a:pPr marL="628650" indent="-284163">
              <a:buAutoNum type="alphaUcPeriod" startAt="2"/>
            </a:pPr>
            <a:r>
              <a:rPr lang="es-ES" sz="1400" dirty="0" smtClean="0">
                <a:latin typeface="Helvetica" pitchFamily="34" charset="0"/>
                <a:cs typeface="Helvetica" pitchFamily="34" charset="0"/>
              </a:rPr>
              <a:t>—¿</a:t>
            </a:r>
            <a:r>
              <a:rPr lang="es-ES" sz="1400" dirty="0">
                <a:latin typeface="Helvetica" pitchFamily="34" charset="0"/>
                <a:cs typeface="Helvetica" pitchFamily="34" charset="0"/>
              </a:rPr>
              <a:t>Saben qué? El joven que estaba robando de </a:t>
            </a:r>
            <a:r>
              <a:rPr lang="es-ES" sz="1400" i="1" dirty="0" err="1">
                <a:latin typeface="Helvetica" pitchFamily="34" charset="0"/>
                <a:cs typeface="Helvetica" pitchFamily="34" charset="0"/>
              </a:rPr>
              <a:t>Speakerbox</a:t>
            </a:r>
            <a:r>
              <a:rPr lang="es-ES" sz="1400" dirty="0">
                <a:latin typeface="Helvetica" pitchFamily="34" charset="0"/>
                <a:cs typeface="Helvetica" pitchFamily="34" charset="0"/>
              </a:rPr>
              <a:t> se parecía a Aarón, </a:t>
            </a:r>
            <a:r>
              <a:rPr lang="es-ES" sz="1400" dirty="0" smtClean="0">
                <a:latin typeface="Helvetica" pitchFamily="34" charset="0"/>
                <a:cs typeface="Helvetica" pitchFamily="34" charset="0"/>
              </a:rPr>
              <a:t>yo supongo.</a:t>
            </a:r>
          </a:p>
          <a:p>
            <a:pPr marL="628650" indent="-284163">
              <a:buAutoNum type="alphaUcPeriod" startAt="2"/>
            </a:pPr>
            <a:endParaRPr lang="es-ES" sz="1400" dirty="0">
              <a:latin typeface="Helvetica" pitchFamily="34" charset="0"/>
              <a:cs typeface="Helvetica" pitchFamily="34" charset="0"/>
            </a:endParaRPr>
          </a:p>
          <a:p>
            <a:pPr marL="628650" indent="-284163"/>
            <a:r>
              <a:rPr lang="es-ES" sz="1400" dirty="0" smtClean="0">
                <a:latin typeface="Helvetica" pitchFamily="34" charset="0"/>
                <a:cs typeface="Helvetica" pitchFamily="34" charset="0"/>
              </a:rPr>
              <a:t>C.   Aarón no tenía una excusa contundente, el tenía una camioneta y había una caja vacía de televisión en su patio.</a:t>
            </a:r>
          </a:p>
          <a:p>
            <a:pPr marL="628650" indent="-284163"/>
            <a:r>
              <a:rPr lang="es-ES" sz="1400" dirty="0" smtClean="0">
                <a:latin typeface="Helvetica" pitchFamily="34" charset="0"/>
                <a:cs typeface="Helvetica" pitchFamily="34" charset="0"/>
              </a:rPr>
              <a:t>        </a:t>
            </a:r>
          </a:p>
          <a:p>
            <a:pPr marL="628650" indent="-284163"/>
            <a:r>
              <a:rPr lang="es-ES" sz="1400" dirty="0" smtClean="0">
                <a:latin typeface="Helvetica" pitchFamily="34" charset="0"/>
                <a:cs typeface="Helvetica" pitchFamily="34" charset="0"/>
              </a:rPr>
              <a:t>D.  Albert no </a:t>
            </a:r>
            <a:r>
              <a:rPr lang="es-ES" sz="1400" dirty="0">
                <a:latin typeface="Helvetica" pitchFamily="34" charset="0"/>
                <a:cs typeface="Helvetica" pitchFamily="34" charset="0"/>
              </a:rPr>
              <a:t>pudo reconocer la marca o modelo de la camioneta, </a:t>
            </a:r>
            <a:r>
              <a:rPr lang="es-ES" sz="1400" dirty="0" smtClean="0">
                <a:latin typeface="Helvetica" pitchFamily="34" charset="0"/>
                <a:cs typeface="Helvetica" pitchFamily="34" charset="0"/>
              </a:rPr>
              <a:t>pero </a:t>
            </a:r>
            <a:r>
              <a:rPr lang="es-ES" sz="1400" dirty="0">
                <a:latin typeface="Helvetica" pitchFamily="34" charset="0"/>
                <a:cs typeface="Helvetica" pitchFamily="34" charset="0"/>
              </a:rPr>
              <a:t>era muy parecida a la camioneta que le </a:t>
            </a:r>
            <a:r>
              <a:rPr lang="es-ES" sz="1400" dirty="0" smtClean="0">
                <a:latin typeface="Helvetica" pitchFamily="34" charset="0"/>
                <a:cs typeface="Helvetica" pitchFamily="34" charset="0"/>
              </a:rPr>
              <a:t>pertenece a Aarón. </a:t>
            </a:r>
            <a:endParaRPr lang="es-ES" sz="1400" dirty="0">
              <a:latin typeface="Helvetica" pitchFamily="34" charset="0"/>
              <a:cs typeface="Helvetica" pitchFamily="34" charset="0"/>
            </a:endParaRPr>
          </a:p>
        </p:txBody>
      </p:sp>
      <p:sp>
        <p:nvSpPr>
          <p:cNvPr id="26" name="Oval 25"/>
          <p:cNvSpPr/>
          <p:nvPr/>
        </p:nvSpPr>
        <p:spPr>
          <a:xfrm>
            <a:off x="798342" y="298268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14336" y="150927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798342" y="214266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798342" y="363480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375013733"/>
              </p:ext>
            </p:extLst>
          </p:nvPr>
        </p:nvGraphicFramePr>
        <p:xfrm>
          <a:off x="5181600" y="4382266"/>
          <a:ext cx="2067415" cy="737498"/>
        </p:xfrm>
        <a:graphic>
          <a:graphicData uri="http://schemas.openxmlformats.org/drawingml/2006/table">
            <a:tbl>
              <a:tblPr/>
              <a:tblGrid>
                <a:gridCol w="2067415"/>
              </a:tblGrid>
              <a:tr h="122796">
                <a:tc>
                  <a:txBody>
                    <a:bodyPr/>
                    <a:lstStyle/>
                    <a:p>
                      <a:pPr marL="0" marR="0" algn="l">
                        <a:lnSpc>
                          <a:spcPct val="100000"/>
                        </a:lnSpc>
                        <a:spcBef>
                          <a:spcPts val="0"/>
                        </a:spcBef>
                        <a:spcAft>
                          <a:spcPts val="0"/>
                        </a:spcAft>
                      </a:pPr>
                      <a:r>
                        <a:rPr lang="en-US" sz="900" b="1" i="0" dirty="0" err="1" smtClean="0">
                          <a:solidFill>
                            <a:schemeClr val="tx1"/>
                          </a:solidFill>
                          <a:latin typeface="+mn-lt"/>
                          <a:ea typeface="Times New Roman"/>
                          <a:cs typeface="Times New Roman"/>
                        </a:rPr>
                        <a:t>Estándar</a:t>
                      </a:r>
                      <a:r>
                        <a:rPr lang="en-US" sz="900" b="1" i="0" dirty="0" smtClean="0">
                          <a:solidFill>
                            <a:schemeClr val="tx1"/>
                          </a:solidFill>
                          <a:latin typeface="+mn-lt"/>
                          <a:ea typeface="Times New Roman"/>
                          <a:cs typeface="Times New Roman"/>
                        </a:rPr>
                        <a:t> RL.6.2</a:t>
                      </a:r>
                      <a:endParaRPr lang="en-US" sz="900" b="1" i="0" dirty="0">
                        <a:solidFill>
                          <a:schemeClr val="tx1"/>
                        </a:solidFill>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033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dirty="0" smtClean="0"/>
                        <a:t>Definen el tema o idea principal de un texto y cómo esta se transmite a través de determinados detalles. Resumen el texto sin dar opiniones o juicios personales.</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Slide Number Placeholder 14"/>
          <p:cNvSpPr>
            <a:spLocks noGrp="1"/>
          </p:cNvSpPr>
          <p:nvPr>
            <p:ph type="sldNum" sz="quarter" idx="12"/>
          </p:nvPr>
        </p:nvSpPr>
        <p:spPr/>
        <p:txBody>
          <a:bodyPr/>
          <a:lstStyle/>
          <a:p>
            <a:fld id="{CF669FE8-2A6A-4FDA-B6E7-4A7C87AD6E1D}" type="slidenum">
              <a:rPr lang="en-US" smtClean="0"/>
              <a:pPr/>
              <a:t>21</a:t>
            </a:fld>
            <a:endParaRPr lang="en-US" dirty="0"/>
          </a:p>
        </p:txBody>
      </p:sp>
      <p:sp>
        <p:nvSpPr>
          <p:cNvPr id="25" name="Oval 24"/>
          <p:cNvSpPr/>
          <p:nvPr/>
        </p:nvSpPr>
        <p:spPr>
          <a:xfrm>
            <a:off x="798342" y="708523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30" name="Oval 29"/>
          <p:cNvSpPr/>
          <p:nvPr/>
        </p:nvSpPr>
        <p:spPr>
          <a:xfrm>
            <a:off x="814336" y="595972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31" name="Oval 30"/>
          <p:cNvSpPr/>
          <p:nvPr/>
        </p:nvSpPr>
        <p:spPr>
          <a:xfrm>
            <a:off x="814336" y="641340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32" name="Oval 31"/>
          <p:cNvSpPr/>
          <p:nvPr/>
        </p:nvSpPr>
        <p:spPr>
          <a:xfrm>
            <a:off x="814336" y="76853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3469785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787731"/>
            <a:ext cx="6438901" cy="2780513"/>
          </a:xfrm>
          <a:prstGeom prst="rect">
            <a:avLst/>
          </a:prstGeom>
        </p:spPr>
        <p:txBody>
          <a:bodyPr wrap="square" lIns="101862" tIns="50931" rIns="101862" bIns="50931">
            <a:spAutoFit/>
          </a:bodyPr>
          <a:lstStyle/>
          <a:p>
            <a:pPr marL="382059" indent="-382059">
              <a:buAutoNum type="arabicPeriod" startAt="5"/>
            </a:pPr>
            <a:r>
              <a:rPr lang="es-ES" sz="1600" b="1" dirty="0" smtClean="0">
                <a:latin typeface="Helvetica" pitchFamily="34" charset="0"/>
              </a:rPr>
              <a:t>¿Qué impacto tuvo el testimonio del Sr. </a:t>
            </a:r>
            <a:r>
              <a:rPr lang="es-ES" sz="1600" b="1" dirty="0" err="1" smtClean="0">
                <a:latin typeface="Helvetica" pitchFamily="34" charset="0"/>
              </a:rPr>
              <a:t>Vanderpass</a:t>
            </a:r>
            <a:r>
              <a:rPr lang="es-ES" sz="1600" b="1" dirty="0" smtClean="0">
                <a:latin typeface="Helvetica" pitchFamily="34" charset="0"/>
              </a:rPr>
              <a:t> en el resultado del juicio?</a:t>
            </a:r>
          </a:p>
          <a:p>
            <a:pPr marL="382059" indent="-382059">
              <a:buAutoNum type="arabicPeriod" startAt="5"/>
            </a:pPr>
            <a:endParaRPr lang="es-ES" sz="1600" dirty="0" smtClean="0">
              <a:latin typeface="Helvetica" pitchFamily="34" charset="0"/>
            </a:endParaRPr>
          </a:p>
          <a:p>
            <a:pPr marL="688975" indent="-303213">
              <a:buFont typeface="+mj-lt"/>
              <a:buAutoNum type="alphaUcPeriod"/>
            </a:pPr>
            <a:r>
              <a:rPr lang="es-ES" sz="1400" dirty="0" smtClean="0">
                <a:latin typeface="Helvetica" pitchFamily="34" charset="0"/>
              </a:rPr>
              <a:t>No proporcionó suficiente evidencia para comprobar la culpabilidad de  Aarón.</a:t>
            </a:r>
          </a:p>
          <a:p>
            <a:pPr marL="688975" indent="-303213">
              <a:buFont typeface="+mj-lt"/>
              <a:buAutoNum type="alphaUcPeriod"/>
            </a:pPr>
            <a:endParaRPr lang="es-ES" sz="1400" dirty="0" smtClean="0">
              <a:latin typeface="Helvetica" pitchFamily="34" charset="0"/>
              <a:cs typeface="Helvetica" pitchFamily="34" charset="0"/>
            </a:endParaRPr>
          </a:p>
          <a:p>
            <a:pPr marL="688975" indent="-303213">
              <a:buFont typeface="+mj-lt"/>
              <a:buAutoNum type="alphaUcPeriod"/>
            </a:pPr>
            <a:r>
              <a:rPr lang="es-ES" sz="1400" dirty="0" smtClean="0">
                <a:latin typeface="Helvetica" pitchFamily="34" charset="0"/>
                <a:cs typeface="Helvetica" pitchFamily="34" charset="0"/>
              </a:rPr>
              <a:t>Le dificultó al jurado decidir el veredicto.</a:t>
            </a:r>
          </a:p>
          <a:p>
            <a:pPr marL="688975" indent="-303213">
              <a:buFont typeface="+mj-lt"/>
              <a:buAutoNum type="alphaUcPeriod"/>
            </a:pPr>
            <a:endParaRPr lang="es-ES" sz="1400" dirty="0" smtClean="0">
              <a:latin typeface="Helvetica" pitchFamily="34" charset="0"/>
              <a:cs typeface="Helvetica" pitchFamily="34" charset="0"/>
            </a:endParaRPr>
          </a:p>
          <a:p>
            <a:pPr marL="688975" indent="-303213">
              <a:buFont typeface="+mj-lt"/>
              <a:buAutoNum type="alphaUcPeriod"/>
            </a:pPr>
            <a:r>
              <a:rPr lang="es-ES" sz="1400" dirty="0" smtClean="0">
                <a:latin typeface="Helvetica" pitchFamily="34" charset="0"/>
                <a:cs typeface="Helvetica" pitchFamily="34" charset="0"/>
              </a:rPr>
              <a:t>El testimonio del Sr. </a:t>
            </a:r>
            <a:r>
              <a:rPr lang="es-ES" sz="1400" dirty="0" err="1" smtClean="0">
                <a:latin typeface="Helvetica" pitchFamily="34" charset="0"/>
                <a:cs typeface="Helvetica" pitchFamily="34" charset="0"/>
              </a:rPr>
              <a:t>Vanderpass</a:t>
            </a:r>
            <a:r>
              <a:rPr lang="es-ES" sz="1400" dirty="0" smtClean="0">
                <a:latin typeface="Helvetica" pitchFamily="34" charset="0"/>
                <a:cs typeface="Helvetica" pitchFamily="34" charset="0"/>
              </a:rPr>
              <a:t> ubicó a Aarón cerca de la escena del crimen.</a:t>
            </a:r>
          </a:p>
          <a:p>
            <a:pPr marL="688975" indent="-303213">
              <a:buFont typeface="+mj-lt"/>
              <a:buAutoNum type="alphaUcPeriod"/>
            </a:pPr>
            <a:endParaRPr lang="es-ES" sz="1400" dirty="0" smtClean="0">
              <a:latin typeface="Helvetica" pitchFamily="34" charset="0"/>
              <a:cs typeface="Helvetica" pitchFamily="34" charset="0"/>
            </a:endParaRPr>
          </a:p>
          <a:p>
            <a:pPr marL="688975" indent="-303213">
              <a:buFont typeface="+mj-lt"/>
              <a:buAutoNum type="alphaUcPeriod"/>
            </a:pPr>
            <a:r>
              <a:rPr lang="es-ES" sz="1400" dirty="0" smtClean="0">
                <a:latin typeface="Helvetica" pitchFamily="34" charset="0"/>
                <a:cs typeface="Helvetica" pitchFamily="34" charset="0"/>
              </a:rPr>
              <a:t>El Sr. </a:t>
            </a:r>
            <a:r>
              <a:rPr lang="es-ES" sz="1400" dirty="0" err="1" smtClean="0">
                <a:latin typeface="Helvetica" pitchFamily="34" charset="0"/>
                <a:cs typeface="Helvetica" pitchFamily="34" charset="0"/>
              </a:rPr>
              <a:t>Vanderpass</a:t>
            </a:r>
            <a:r>
              <a:rPr lang="es-ES" sz="1400" dirty="0">
                <a:latin typeface="Helvetica" pitchFamily="34" charset="0"/>
                <a:cs typeface="Helvetica" pitchFamily="34" charset="0"/>
              </a:rPr>
              <a:t> </a:t>
            </a:r>
            <a:r>
              <a:rPr lang="es-ES" sz="1400" dirty="0" smtClean="0">
                <a:latin typeface="Helvetica" pitchFamily="34" charset="0"/>
                <a:cs typeface="Helvetica" pitchFamily="34" charset="0"/>
              </a:rPr>
              <a:t>conocía al acusado, Aarón porque eran vecinos</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p:txBody>
      </p:sp>
      <p:cxnSp>
        <p:nvCxnSpPr>
          <p:cNvPr id="11" name="Straight Connector 10"/>
          <p:cNvCxnSpPr/>
          <p:nvPr/>
        </p:nvCxnSpPr>
        <p:spPr>
          <a:xfrm>
            <a:off x="410118" y="48615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0" y="5246800"/>
            <a:ext cx="6438901" cy="3211400"/>
          </a:xfrm>
          <a:prstGeom prst="rect">
            <a:avLst/>
          </a:prstGeom>
        </p:spPr>
        <p:txBody>
          <a:bodyPr wrap="square" lIns="101862" tIns="50931" rIns="101862" bIns="50931">
            <a:spAutoFit/>
          </a:bodyPr>
          <a:lstStyle/>
          <a:p>
            <a:pPr marL="382059" indent="-382059">
              <a:buAutoNum type="arabicPeriod" startAt="6"/>
            </a:pPr>
            <a:r>
              <a:rPr lang="es-ES" sz="1600" b="1" dirty="0" smtClean="0">
                <a:latin typeface="Helvetica" pitchFamily="34" charset="0"/>
              </a:rPr>
              <a:t>¿Cómo el uso del autor de la regla de la ley que dice, </a:t>
            </a:r>
            <a:r>
              <a:rPr lang="es-ES" sz="1400" b="1" i="1" dirty="0" smtClean="0">
                <a:latin typeface="Helvetica" pitchFamily="34" charset="0"/>
              </a:rPr>
              <a:t>“Toda persona es inocente hasta que se demuestre su  culpabilidad” </a:t>
            </a:r>
            <a:r>
              <a:rPr lang="es-ES" sz="1600" b="1" dirty="0">
                <a:latin typeface="Helvetica" pitchFamily="34" charset="0"/>
              </a:rPr>
              <a:t>nos llevó </a:t>
            </a:r>
            <a:r>
              <a:rPr lang="es-ES" sz="1400" b="1" i="1" dirty="0" smtClean="0">
                <a:latin typeface="Helvetica" pitchFamily="34" charset="0"/>
              </a:rPr>
              <a:t>a </a:t>
            </a:r>
            <a:r>
              <a:rPr lang="es-ES" sz="1600" b="1" dirty="0" smtClean="0">
                <a:latin typeface="Helvetica" pitchFamily="34" charset="0"/>
              </a:rPr>
              <a:t>creer que  Aarón recibió un juicio justo? </a:t>
            </a:r>
          </a:p>
          <a:p>
            <a:pPr marL="382059" indent="-382059">
              <a:buAutoNum type="arabicPeriod" startAt="6"/>
            </a:pPr>
            <a:endParaRPr lang="es-ES" sz="1600" b="1" dirty="0" smtClean="0">
              <a:latin typeface="Helvetica" pitchFamily="34" charset="0"/>
            </a:endParaRPr>
          </a:p>
          <a:p>
            <a:pPr marL="688975" indent="-285750">
              <a:buFont typeface="+mj-lt"/>
              <a:buAutoNum type="alphaUcPeriod"/>
            </a:pPr>
            <a:r>
              <a:rPr lang="es-ES" sz="1400" dirty="0" smtClean="0">
                <a:latin typeface="Helvetica" pitchFamily="34" charset="0"/>
              </a:rPr>
              <a:t>Un jurado de ciudadanos determinó que no había evidencia suficiente para comprobar la culpabilidad de Aarón.</a:t>
            </a:r>
          </a:p>
          <a:p>
            <a:pPr marL="688975" indent="-285750">
              <a:buFont typeface="+mj-lt"/>
              <a:buAutoNum type="alphaUcPeriod"/>
            </a:pPr>
            <a:endParaRPr lang="es-ES" sz="1400" dirty="0" smtClean="0">
              <a:latin typeface="Helvetica" pitchFamily="34" charset="0"/>
              <a:cs typeface="Helvetica" pitchFamily="34" charset="0"/>
            </a:endParaRPr>
          </a:p>
          <a:p>
            <a:pPr marL="688975" indent="-285750">
              <a:buFont typeface="+mj-lt"/>
              <a:buAutoNum type="alphaUcPeriod"/>
            </a:pPr>
            <a:r>
              <a:rPr lang="es-ES" sz="1400" dirty="0" smtClean="0">
                <a:latin typeface="Helvetica" pitchFamily="34" charset="0"/>
                <a:cs typeface="Helvetica" pitchFamily="34" charset="0"/>
              </a:rPr>
              <a:t>Se llevó a cabo una audiencia preliminar.</a:t>
            </a:r>
          </a:p>
          <a:p>
            <a:pPr marL="688975" indent="-285750">
              <a:buFont typeface="+mj-lt"/>
              <a:buAutoNum type="alphaUcPeriod"/>
            </a:pPr>
            <a:endParaRPr lang="es-ES" sz="1400" dirty="0" smtClean="0">
              <a:latin typeface="Helvetica" pitchFamily="34" charset="0"/>
              <a:cs typeface="Helvetica" pitchFamily="34" charset="0"/>
            </a:endParaRPr>
          </a:p>
          <a:p>
            <a:pPr marL="688975" indent="-285750">
              <a:buFont typeface="+mj-lt"/>
              <a:buAutoNum type="alphaUcPeriod"/>
            </a:pPr>
            <a:r>
              <a:rPr lang="es-ES" sz="1400" dirty="0" smtClean="0">
                <a:latin typeface="Helvetica" pitchFamily="34" charset="0"/>
                <a:cs typeface="Helvetica" pitchFamily="34" charset="0"/>
              </a:rPr>
              <a:t>Un “ jurado de ciudadanos” es un grupo de personas elegidas para darle al acusado un juicio justo.</a:t>
            </a:r>
          </a:p>
          <a:p>
            <a:pPr marL="688975" indent="-285750">
              <a:buFont typeface="+mj-lt"/>
              <a:buAutoNum type="alphaUcPeriod"/>
            </a:pPr>
            <a:endParaRPr lang="es-ES" sz="1400" dirty="0" smtClean="0">
              <a:latin typeface="Helvetica" pitchFamily="34" charset="0"/>
              <a:cs typeface="Helvetica" pitchFamily="34" charset="0"/>
            </a:endParaRPr>
          </a:p>
          <a:p>
            <a:pPr marL="688975" indent="-285750">
              <a:buFont typeface="+mj-lt"/>
              <a:buAutoNum type="alphaUcPeriod"/>
            </a:pPr>
            <a:r>
              <a:rPr lang="es-ES" sz="1400" dirty="0" smtClean="0">
                <a:latin typeface="Helvetica" pitchFamily="34" charset="0"/>
                <a:cs typeface="Helvetica" pitchFamily="34" charset="0"/>
              </a:rPr>
              <a:t> Aarón sintió un alivio total cuando su abogado dijo —Yo </a:t>
            </a:r>
            <a:r>
              <a:rPr lang="es-ES" sz="1400" dirty="0">
                <a:latin typeface="Helvetica" pitchFamily="34" charset="0"/>
                <a:cs typeface="Helvetica" pitchFamily="34" charset="0"/>
              </a:rPr>
              <a:t>sabía que no lo iban a hallar culpable.</a:t>
            </a:r>
          </a:p>
        </p:txBody>
      </p:sp>
      <p:sp>
        <p:nvSpPr>
          <p:cNvPr id="26" name="Oval 25"/>
          <p:cNvSpPr/>
          <p:nvPr/>
        </p:nvSpPr>
        <p:spPr>
          <a:xfrm>
            <a:off x="822456" y="326897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22456" y="152803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822456" y="217798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822456" y="261032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051860215"/>
              </p:ext>
            </p:extLst>
          </p:nvPr>
        </p:nvGraphicFramePr>
        <p:xfrm>
          <a:off x="4632840" y="4038599"/>
          <a:ext cx="2681365" cy="822960"/>
        </p:xfrm>
        <a:graphic>
          <a:graphicData uri="http://schemas.openxmlformats.org/drawingml/2006/table">
            <a:tbl>
              <a:tblPr/>
              <a:tblGrid>
                <a:gridCol w="2681365"/>
              </a:tblGrid>
              <a:tr h="90206">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RL.6.3</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dirty="0" smtClean="0"/>
                        <a:t>Describen cómo un cuento determinado o la trama de una obra de teatro se desarrolla en una serie de episodios. Describen también cómo responden o cambian los personajes a medida que la trama se va desarrollando.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909312631"/>
              </p:ext>
            </p:extLst>
          </p:nvPr>
        </p:nvGraphicFramePr>
        <p:xfrm>
          <a:off x="4632841" y="8915400"/>
          <a:ext cx="2491862" cy="685800"/>
        </p:xfrm>
        <a:graphic>
          <a:graphicData uri="http://schemas.openxmlformats.org/drawingml/2006/table">
            <a:tbl>
              <a:tblPr/>
              <a:tblGrid>
                <a:gridCol w="2491862"/>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RL.6.5</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dirty="0" smtClean="0"/>
                        <a:t>Analiza cómo una oración, capítulo, escena o estrofa particular se ajusta a la estructura global en un texto y cómo contribuye al desarrollo del tema, ambiente o escenario o trama.</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Slide Number Placeholder 14"/>
          <p:cNvSpPr>
            <a:spLocks noGrp="1"/>
          </p:cNvSpPr>
          <p:nvPr>
            <p:ph type="sldNum" sz="quarter" idx="12"/>
          </p:nvPr>
        </p:nvSpPr>
        <p:spPr/>
        <p:txBody>
          <a:bodyPr/>
          <a:lstStyle/>
          <a:p>
            <a:fld id="{CF669FE8-2A6A-4FDA-B6E7-4A7C87AD6E1D}" type="slidenum">
              <a:rPr lang="en-US" smtClean="0"/>
              <a:pPr/>
              <a:t>22</a:t>
            </a:fld>
            <a:endParaRPr lang="en-US" dirty="0"/>
          </a:p>
        </p:txBody>
      </p:sp>
      <p:sp>
        <p:nvSpPr>
          <p:cNvPr id="24" name="Oval 23"/>
          <p:cNvSpPr/>
          <p:nvPr/>
        </p:nvSpPr>
        <p:spPr>
          <a:xfrm>
            <a:off x="819021" y="794274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5" name="Oval 24"/>
          <p:cNvSpPr/>
          <p:nvPr/>
        </p:nvSpPr>
        <p:spPr>
          <a:xfrm>
            <a:off x="819021" y="621841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30" name="Oval 29"/>
          <p:cNvSpPr/>
          <p:nvPr/>
        </p:nvSpPr>
        <p:spPr>
          <a:xfrm>
            <a:off x="819021" y="687835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31" name="Oval 30"/>
          <p:cNvSpPr/>
          <p:nvPr/>
        </p:nvSpPr>
        <p:spPr>
          <a:xfrm>
            <a:off x="819021" y="730233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1046824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1" y="725900"/>
            <a:ext cx="6485984" cy="3580732"/>
          </a:xfrm>
          <a:prstGeom prst="rect">
            <a:avLst/>
          </a:prstGeom>
        </p:spPr>
        <p:txBody>
          <a:bodyPr wrap="square" lIns="101862" tIns="50931" rIns="101862" bIns="50931">
            <a:spAutoFit/>
          </a:bodyPr>
          <a:lstStyle/>
          <a:p>
            <a:pPr marL="382059" indent="-382059">
              <a:buAutoNum type="arabicPeriod" startAt="7"/>
            </a:pPr>
            <a:r>
              <a:rPr lang="es-MX" sz="1600" b="1" dirty="0" smtClean="0">
                <a:latin typeface="Helvetica" pitchFamily="34" charset="0"/>
              </a:rPr>
              <a:t>¿Qué declaración identifica mejor el propósito del autor?</a:t>
            </a:r>
          </a:p>
          <a:p>
            <a:pPr marL="382059" indent="-382059">
              <a:buAutoNum type="arabicPeriod" startAt="7"/>
            </a:pPr>
            <a:endParaRPr lang="es-MX" sz="1400" dirty="0" smtClean="0">
              <a:latin typeface="Helvetica" pitchFamily="34" charset="0"/>
            </a:endParaRPr>
          </a:p>
          <a:p>
            <a:pPr marL="688975" indent="-290513">
              <a:buFont typeface="+mj-lt"/>
              <a:buAutoNum type="alphaUcPeriod"/>
            </a:pPr>
            <a:r>
              <a:rPr lang="es-ES" sz="1400" dirty="0">
                <a:latin typeface="Helvetica" pitchFamily="34" charset="0"/>
              </a:rPr>
              <a:t>Su abogado </a:t>
            </a:r>
            <a:r>
              <a:rPr lang="es-ES" sz="1400" dirty="0" smtClean="0">
                <a:latin typeface="Helvetica" pitchFamily="34" charset="0"/>
              </a:rPr>
              <a:t>dijo —Solo </a:t>
            </a:r>
            <a:r>
              <a:rPr lang="es-ES" sz="1400" dirty="0">
                <a:latin typeface="Helvetica" pitchFamily="34" charset="0"/>
              </a:rPr>
              <a:t>tenían el informe de un testigo </a:t>
            </a:r>
            <a:r>
              <a:rPr lang="es-ES" sz="1400" dirty="0" smtClean="0">
                <a:latin typeface="Helvetica" pitchFamily="34" charset="0"/>
              </a:rPr>
              <a:t>y </a:t>
            </a:r>
            <a:r>
              <a:rPr lang="es-ES" sz="1400" dirty="0">
                <a:latin typeface="Helvetica" pitchFamily="34" charset="0"/>
              </a:rPr>
              <a:t>eso no es suficiente evidencia. Yo sabía que no lo </a:t>
            </a:r>
            <a:r>
              <a:rPr lang="es-ES" sz="1400" dirty="0" smtClean="0">
                <a:latin typeface="Helvetica" pitchFamily="34" charset="0"/>
              </a:rPr>
              <a:t>hallarían culpable</a:t>
            </a:r>
            <a:r>
              <a:rPr lang="es-ES" sz="1400" dirty="0">
                <a:latin typeface="Helvetica" pitchFamily="34" charset="0"/>
              </a:rPr>
              <a:t>.</a:t>
            </a:r>
          </a:p>
          <a:p>
            <a:pPr marL="688975" indent="-290513">
              <a:buFont typeface="+mj-lt"/>
              <a:buAutoNum type="alphaUcPeriod"/>
            </a:pPr>
            <a:endParaRPr lang="es-MX" sz="1400" dirty="0" smtClean="0">
              <a:latin typeface="Helvetica" pitchFamily="34" charset="0"/>
              <a:cs typeface="Helvetica" pitchFamily="34" charset="0"/>
            </a:endParaRPr>
          </a:p>
          <a:p>
            <a:pPr marL="688975" indent="-290513">
              <a:buFont typeface="+mj-lt"/>
              <a:buAutoNum type="alphaUcPeriod"/>
            </a:pPr>
            <a:r>
              <a:rPr lang="es-ES" sz="1400" dirty="0">
                <a:latin typeface="Helvetica" pitchFamily="34" charset="0"/>
                <a:cs typeface="Helvetica" pitchFamily="34" charset="0"/>
              </a:rPr>
              <a:t>El juez se dirigió a Aarón y </a:t>
            </a:r>
            <a:r>
              <a:rPr lang="es-ES" sz="1400" dirty="0" smtClean="0">
                <a:latin typeface="Helvetica" pitchFamily="34" charset="0"/>
                <a:cs typeface="Helvetica" pitchFamily="34" charset="0"/>
              </a:rPr>
              <a:t>dijo —Y </a:t>
            </a:r>
            <a:r>
              <a:rPr lang="es-ES" sz="1400" dirty="0">
                <a:latin typeface="Helvetica" pitchFamily="34" charset="0"/>
                <a:cs typeface="Helvetica" pitchFamily="34" charset="0"/>
              </a:rPr>
              <a:t>el acusado, Aarón </a:t>
            </a:r>
            <a:r>
              <a:rPr lang="es-ES" sz="1400" dirty="0" err="1">
                <a:latin typeface="Helvetica" pitchFamily="34" charset="0"/>
                <a:cs typeface="Helvetica" pitchFamily="34" charset="0"/>
              </a:rPr>
              <a:t>Crowe</a:t>
            </a:r>
            <a:r>
              <a:rPr lang="es-ES" sz="1400" dirty="0">
                <a:latin typeface="Helvetica" pitchFamily="34" charset="0"/>
                <a:cs typeface="Helvetica" pitchFamily="34" charset="0"/>
              </a:rPr>
              <a:t>, se declara no culpable</a:t>
            </a:r>
            <a:r>
              <a:rPr lang="es-ES" sz="1400" dirty="0" smtClean="0">
                <a:latin typeface="Helvetica" pitchFamily="34" charset="0"/>
                <a:cs typeface="Helvetica" pitchFamily="34" charset="0"/>
              </a:rPr>
              <a:t>, ¿</a:t>
            </a:r>
            <a:r>
              <a:rPr lang="es-ES" sz="1400" dirty="0">
                <a:latin typeface="Helvetica" pitchFamily="34" charset="0"/>
                <a:cs typeface="Helvetica" pitchFamily="34" charset="0"/>
              </a:rPr>
              <a:t>es esto correcto?</a:t>
            </a:r>
          </a:p>
          <a:p>
            <a:pPr marL="688975" indent="-290513">
              <a:buFont typeface="+mj-lt"/>
              <a:buAutoNum type="alphaUcPeriod"/>
            </a:pPr>
            <a:endParaRPr lang="es-MX" sz="1400" dirty="0" smtClean="0">
              <a:latin typeface="Helvetica" pitchFamily="34" charset="0"/>
              <a:cs typeface="Helvetica" pitchFamily="34" charset="0"/>
            </a:endParaRPr>
          </a:p>
          <a:p>
            <a:pPr marL="688975" indent="-290513">
              <a:buFont typeface="+mj-lt"/>
              <a:buAutoNum type="alphaUcPeriod"/>
            </a:pPr>
            <a:r>
              <a:rPr lang="es-ES" sz="1400" dirty="0">
                <a:latin typeface="Helvetica" pitchFamily="34" charset="0"/>
                <a:cs typeface="Helvetica" pitchFamily="34" charset="0"/>
              </a:rPr>
              <a:t>Un “ jurado de </a:t>
            </a:r>
            <a:r>
              <a:rPr lang="es-ES" sz="1400" dirty="0" smtClean="0">
                <a:latin typeface="Helvetica" pitchFamily="34" charset="0"/>
                <a:cs typeface="Helvetica" pitchFamily="34" charset="0"/>
              </a:rPr>
              <a:t>ciudadanos</a:t>
            </a:r>
            <a:r>
              <a:rPr lang="es-ES" sz="1400" dirty="0">
                <a:latin typeface="Helvetica" pitchFamily="34" charset="0"/>
                <a:cs typeface="Helvetica" pitchFamily="34" charset="0"/>
              </a:rPr>
              <a:t>” es un grupo de personas elegidas para darle al acusado un juicio </a:t>
            </a:r>
            <a:r>
              <a:rPr lang="es-ES" sz="1400" dirty="0" smtClean="0">
                <a:latin typeface="Helvetica" pitchFamily="34" charset="0"/>
                <a:cs typeface="Helvetica" pitchFamily="34" charset="0"/>
              </a:rPr>
              <a:t>justo. </a:t>
            </a:r>
            <a:r>
              <a:rPr lang="es-MX" sz="1400" dirty="0" smtClean="0">
                <a:latin typeface="Helvetica" pitchFamily="34" charset="0"/>
                <a:cs typeface="Helvetica" pitchFamily="34" charset="0"/>
              </a:rPr>
              <a:t>Como dicta la ley, cada persona es  inocente hasta que se demuestre su culpabilidad.</a:t>
            </a:r>
          </a:p>
          <a:p>
            <a:pPr marL="688975" indent="-290513">
              <a:buFont typeface="+mj-lt"/>
              <a:buAutoNum type="alphaUcPeriod"/>
            </a:pPr>
            <a:endParaRPr lang="es-MX" sz="1400" dirty="0" smtClean="0">
              <a:latin typeface="Helvetica" pitchFamily="34" charset="0"/>
              <a:cs typeface="Helvetica" pitchFamily="34" charset="0"/>
            </a:endParaRPr>
          </a:p>
          <a:p>
            <a:pPr marL="688975" indent="-290513">
              <a:buFont typeface="+mj-lt"/>
              <a:buAutoNum type="alphaUcPeriod"/>
            </a:pPr>
            <a:r>
              <a:rPr lang="es-MX" sz="1400" dirty="0">
                <a:latin typeface="Helvetica" panose="020B0604020202020204" pitchFamily="34" charset="0"/>
                <a:cs typeface="Helvetica" panose="020B0604020202020204" pitchFamily="34" charset="0"/>
              </a:rPr>
              <a:t>Después de una hora el jurado </a:t>
            </a:r>
            <a:r>
              <a:rPr lang="es-MX" sz="1400" dirty="0" smtClean="0">
                <a:latin typeface="Helvetica" panose="020B0604020202020204" pitchFamily="34" charset="0"/>
                <a:cs typeface="Helvetica" panose="020B0604020202020204" pitchFamily="34" charset="0"/>
              </a:rPr>
              <a:t>regresó </a:t>
            </a:r>
            <a:r>
              <a:rPr lang="es-MX" sz="1400" dirty="0">
                <a:latin typeface="Helvetica" panose="020B0604020202020204" pitchFamily="34" charset="0"/>
                <a:cs typeface="Helvetica" panose="020B0604020202020204" pitchFamily="34" charset="0"/>
              </a:rPr>
              <a:t>del </a:t>
            </a:r>
            <a:r>
              <a:rPr lang="es-MX" sz="1400" dirty="0" smtClean="0">
                <a:latin typeface="Helvetica" panose="020B0604020202020204" pitchFamily="34" charset="0"/>
                <a:cs typeface="Helvetica" panose="020B0604020202020204" pitchFamily="34" charset="0"/>
              </a:rPr>
              <a:t>salón </a:t>
            </a:r>
            <a:r>
              <a:rPr lang="es-MX" sz="1400" dirty="0">
                <a:latin typeface="Helvetica" panose="020B0604020202020204" pitchFamily="34" charset="0"/>
                <a:cs typeface="Helvetica" panose="020B0604020202020204" pitchFamily="34" charset="0"/>
              </a:rPr>
              <a:t>y un </a:t>
            </a:r>
            <a:r>
              <a:rPr lang="es-MX" sz="1400" dirty="0" smtClean="0">
                <a:latin typeface="Helvetica" panose="020B0604020202020204" pitchFamily="34" charset="0"/>
                <a:cs typeface="Helvetica" panose="020B0604020202020204" pitchFamily="34" charset="0"/>
              </a:rPr>
              <a:t>miembro </a:t>
            </a:r>
            <a:r>
              <a:rPr lang="es-MX" sz="1400" dirty="0">
                <a:latin typeface="Helvetica" panose="020B0604020202020204" pitchFamily="34" charset="0"/>
                <a:cs typeface="Helvetica" panose="020B0604020202020204" pitchFamily="34" charset="0"/>
              </a:rPr>
              <a:t>del jurado se puso de pie para leer el </a:t>
            </a:r>
            <a:r>
              <a:rPr lang="es-MX" sz="1400" dirty="0" smtClean="0">
                <a:latin typeface="Helvetica" panose="020B0604020202020204" pitchFamily="34" charset="0"/>
                <a:cs typeface="Helvetica" panose="020B0604020202020204" pitchFamily="34" charset="0"/>
              </a:rPr>
              <a:t>veredicto. —En </a:t>
            </a:r>
            <a:r>
              <a:rPr lang="es-MX" sz="1400" dirty="0">
                <a:latin typeface="Helvetica" panose="020B0604020202020204" pitchFamily="34" charset="0"/>
                <a:cs typeface="Helvetica" panose="020B0604020202020204" pitchFamily="34" charset="0"/>
              </a:rPr>
              <a:t>el caso </a:t>
            </a:r>
            <a:r>
              <a:rPr lang="es-MX" sz="1400" dirty="0" smtClean="0">
                <a:latin typeface="Helvetica" panose="020B0604020202020204" pitchFamily="34" charset="0"/>
                <a:cs typeface="Helvetica" panose="020B0604020202020204" pitchFamily="34" charset="0"/>
              </a:rPr>
              <a:t>de </a:t>
            </a:r>
            <a:r>
              <a:rPr lang="es-MX" sz="1400" dirty="0">
                <a:latin typeface="Helvetica" panose="020B0604020202020204" pitchFamily="34" charset="0"/>
                <a:cs typeface="Helvetica" panose="020B0604020202020204" pitchFamily="34" charset="0"/>
              </a:rPr>
              <a:t>Aarón </a:t>
            </a:r>
            <a:r>
              <a:rPr lang="es-MX" sz="1400" dirty="0" err="1">
                <a:latin typeface="Helvetica" panose="020B0604020202020204" pitchFamily="34" charset="0"/>
                <a:cs typeface="Helvetica" panose="020B0604020202020204" pitchFamily="34" charset="0"/>
              </a:rPr>
              <a:t>Crowe</a:t>
            </a:r>
            <a:r>
              <a:rPr lang="es-MX" sz="1400" dirty="0">
                <a:latin typeface="Helvetica" panose="020B0604020202020204" pitchFamily="34" charset="0"/>
                <a:cs typeface="Helvetica" panose="020B0604020202020204" pitchFamily="34" charset="0"/>
              </a:rPr>
              <a:t> versus </a:t>
            </a:r>
            <a:r>
              <a:rPr lang="es-MX" sz="1400" dirty="0" smtClean="0">
                <a:latin typeface="Helvetica" panose="020B0604020202020204" pitchFamily="34" charset="0"/>
                <a:cs typeface="Helvetica" panose="020B0604020202020204" pitchFamily="34" charset="0"/>
              </a:rPr>
              <a:t>la Tienda Electrónica </a:t>
            </a:r>
            <a:r>
              <a:rPr lang="es-MX" sz="1400" i="1" dirty="0" err="1" smtClean="0">
                <a:latin typeface="Helvetica" panose="020B0604020202020204" pitchFamily="34" charset="0"/>
                <a:cs typeface="Helvetica" panose="020B0604020202020204" pitchFamily="34" charset="0"/>
              </a:rPr>
              <a:t>Speakerbox</a:t>
            </a:r>
            <a:r>
              <a:rPr lang="es-MX" sz="1400" dirty="0" smtClean="0">
                <a:latin typeface="Helvetica" panose="020B0604020202020204" pitchFamily="34" charset="0"/>
                <a:cs typeface="Helvetica" panose="020B0604020202020204" pitchFamily="34" charset="0"/>
              </a:rPr>
              <a:t>, </a:t>
            </a:r>
            <a:r>
              <a:rPr lang="es-MX" sz="1400" dirty="0">
                <a:latin typeface="Helvetica" panose="020B0604020202020204" pitchFamily="34" charset="0"/>
                <a:cs typeface="Helvetica" panose="020B0604020202020204" pitchFamily="34" charset="0"/>
              </a:rPr>
              <a:t>nosotros </a:t>
            </a:r>
            <a:r>
              <a:rPr lang="es-MX" sz="1400" dirty="0" smtClean="0">
                <a:latin typeface="Helvetica" panose="020B0604020202020204" pitchFamily="34" charset="0"/>
                <a:cs typeface="Helvetica" panose="020B0604020202020204" pitchFamily="34" charset="0"/>
              </a:rPr>
              <a:t>los </a:t>
            </a:r>
            <a:r>
              <a:rPr lang="es-MX" sz="1400" dirty="0">
                <a:latin typeface="Helvetica" panose="020B0604020202020204" pitchFamily="34" charset="0"/>
                <a:cs typeface="Helvetica" panose="020B0604020202020204" pitchFamily="34" charset="0"/>
              </a:rPr>
              <a:t>miembros del jurado hallamos al acusado no </a:t>
            </a:r>
            <a:r>
              <a:rPr lang="es-MX" sz="1400" dirty="0" smtClean="0">
                <a:latin typeface="Helvetica" panose="020B0604020202020204" pitchFamily="34" charset="0"/>
                <a:cs typeface="Helvetica" panose="020B0604020202020204" pitchFamily="34" charset="0"/>
              </a:rPr>
              <a:t>culpable.</a:t>
            </a:r>
            <a:endParaRPr lang="es-MX" sz="1400" dirty="0">
              <a:latin typeface="Helvetica" pitchFamily="34" charset="0"/>
              <a:cs typeface="Helvetica" pitchFamily="34" charset="0"/>
            </a:endParaRPr>
          </a:p>
        </p:txBody>
      </p:sp>
      <p:cxnSp>
        <p:nvCxnSpPr>
          <p:cNvPr id="11" name="Straight Connector 10"/>
          <p:cNvCxnSpPr/>
          <p:nvPr/>
        </p:nvCxnSpPr>
        <p:spPr>
          <a:xfrm>
            <a:off x="457200" y="50292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1" y="5271141"/>
            <a:ext cx="6400799" cy="3180622"/>
          </a:xfrm>
          <a:prstGeom prst="rect">
            <a:avLst/>
          </a:prstGeom>
        </p:spPr>
        <p:txBody>
          <a:bodyPr wrap="square" lIns="101862" tIns="50931" rIns="101862" bIns="50931">
            <a:spAutoFit/>
          </a:bodyPr>
          <a:lstStyle/>
          <a:p>
            <a:pPr marL="385597" indent="-385597"/>
            <a:r>
              <a:rPr lang="en-US" sz="1600" b="1" dirty="0">
                <a:latin typeface="Helvetica" pitchFamily="34" charset="0"/>
              </a:rPr>
              <a:t>8.    </a:t>
            </a:r>
            <a:r>
              <a:rPr lang="en-US" sz="1600" b="1" dirty="0" smtClean="0">
                <a:latin typeface="Helvetica" pitchFamily="34" charset="0"/>
              </a:rPr>
              <a:t>¿</a:t>
            </a:r>
            <a:r>
              <a:rPr lang="es-ES" sz="1600" b="1" dirty="0" smtClean="0">
                <a:latin typeface="Helvetica" pitchFamily="34" charset="0"/>
              </a:rPr>
              <a:t>Cómo son diferentes el video “Corte juvenil”, y el pasaje “</a:t>
            </a:r>
            <a:r>
              <a:rPr lang="es-ES" sz="1600" b="1" i="1" u="sng" dirty="0" smtClean="0">
                <a:latin typeface="Helvetica" pitchFamily="34" charset="0"/>
              </a:rPr>
              <a:t>Bajo juicio</a:t>
            </a:r>
            <a:r>
              <a:rPr lang="es-ES" sz="1600" b="1" dirty="0" smtClean="0">
                <a:latin typeface="Helvetica" pitchFamily="34" charset="0"/>
              </a:rPr>
              <a:t>”? </a:t>
            </a:r>
          </a:p>
          <a:p>
            <a:pPr marL="385597" indent="-385597"/>
            <a:endParaRPr lang="es-ES" sz="1400" b="1" dirty="0" smtClean="0">
              <a:latin typeface="Helvetica" pitchFamily="34" charset="0"/>
            </a:endParaRPr>
          </a:p>
          <a:p>
            <a:pPr marL="684213" indent="-280988"/>
            <a:r>
              <a:rPr lang="es-ES" sz="1400" dirty="0" smtClean="0">
                <a:latin typeface="Helvetica" pitchFamily="34" charset="0"/>
              </a:rPr>
              <a:t>A.  </a:t>
            </a:r>
            <a:r>
              <a:rPr lang="es-ES" sz="1400" b="1" i="1" u="sng" dirty="0" smtClean="0">
                <a:latin typeface="Helvetica" pitchFamily="34" charset="0"/>
              </a:rPr>
              <a:t>Bajo juicio</a:t>
            </a:r>
            <a:r>
              <a:rPr lang="es-ES" sz="1400" b="1" i="1" dirty="0" smtClean="0">
                <a:latin typeface="Helvetica" pitchFamily="34" charset="0"/>
              </a:rPr>
              <a:t>  </a:t>
            </a:r>
            <a:r>
              <a:rPr lang="es-ES" sz="1400" dirty="0" smtClean="0">
                <a:latin typeface="Helvetica" pitchFamily="34" charset="0"/>
              </a:rPr>
              <a:t>muestra un ejemplo de un juicio justo, mientras que  “Corte juvenil” muestra un ejemplo de un juicio injusto.</a:t>
            </a:r>
          </a:p>
          <a:p>
            <a:pPr marL="403225"/>
            <a:endParaRPr lang="es-ES" sz="1400" dirty="0">
              <a:latin typeface="Helvetica" pitchFamily="34" charset="0"/>
            </a:endParaRPr>
          </a:p>
          <a:p>
            <a:pPr marL="684213" indent="-280988"/>
            <a:r>
              <a:rPr lang="es-ES" sz="1400" dirty="0" smtClean="0">
                <a:latin typeface="Helvetica" pitchFamily="34" charset="0"/>
              </a:rPr>
              <a:t>B.  </a:t>
            </a:r>
            <a:r>
              <a:rPr lang="es-ES" sz="1400" dirty="0" smtClean="0">
                <a:latin typeface="Helvetica" pitchFamily="34" charset="0"/>
                <a:cs typeface="Helvetica" pitchFamily="34" charset="0"/>
              </a:rPr>
              <a:t>“Corte juvenil” explica el  proceso del sistema legal, mientras que   </a:t>
            </a:r>
            <a:r>
              <a:rPr lang="es-ES" sz="1400" b="1" i="1" u="sng" dirty="0" smtClean="0">
                <a:latin typeface="Helvetica" pitchFamily="34" charset="0"/>
                <a:cs typeface="Helvetica" pitchFamily="34" charset="0"/>
              </a:rPr>
              <a:t>Bajo juicio</a:t>
            </a:r>
            <a:r>
              <a:rPr lang="es-ES" sz="1400" dirty="0" smtClean="0">
                <a:latin typeface="Helvetica" pitchFamily="34" charset="0"/>
                <a:cs typeface="Helvetica" pitchFamily="34" charset="0"/>
              </a:rPr>
              <a:t> no lo hace.</a:t>
            </a:r>
          </a:p>
          <a:p>
            <a:pPr marL="403225"/>
            <a:endParaRPr lang="es-ES" sz="1400" dirty="0">
              <a:latin typeface="Helvetica" pitchFamily="34" charset="0"/>
              <a:cs typeface="Helvetica" pitchFamily="34" charset="0"/>
            </a:endParaRPr>
          </a:p>
          <a:p>
            <a:pPr marL="628650" indent="-225425">
              <a:buAutoNum type="alphaUcPeriod" startAt="3"/>
            </a:pPr>
            <a:r>
              <a:rPr lang="es-ES" sz="1400" dirty="0" smtClean="0">
                <a:latin typeface="Helvetica" pitchFamily="34" charset="0"/>
                <a:cs typeface="Helvetica" pitchFamily="34" charset="0"/>
              </a:rPr>
              <a:t> “Corte juvenil” muestra un juicio desde el principio hasta el final, mientras que </a:t>
            </a:r>
            <a:r>
              <a:rPr lang="es-ES" sz="1400" b="1" i="1" u="sng" dirty="0" smtClean="0">
                <a:latin typeface="Helvetica" pitchFamily="34" charset="0"/>
                <a:cs typeface="Helvetica" pitchFamily="34" charset="0"/>
              </a:rPr>
              <a:t>Bajo juicio</a:t>
            </a:r>
            <a:r>
              <a:rPr lang="es-ES" sz="1400" b="1" i="1" dirty="0" smtClean="0">
                <a:latin typeface="Helvetica" pitchFamily="34" charset="0"/>
                <a:cs typeface="Helvetica" pitchFamily="34" charset="0"/>
              </a:rPr>
              <a:t> </a:t>
            </a:r>
            <a:r>
              <a:rPr lang="es-ES" sz="1400" dirty="0" smtClean="0">
                <a:latin typeface="Helvetica" pitchFamily="34" charset="0"/>
                <a:cs typeface="Helvetica" pitchFamily="34" charset="0"/>
              </a:rPr>
              <a:t>también tiene un principio y un fin.</a:t>
            </a:r>
          </a:p>
          <a:p>
            <a:pPr marL="403225">
              <a:buAutoNum type="alphaUcPeriod" startAt="3"/>
            </a:pPr>
            <a:endParaRPr lang="es-ES" sz="1400" dirty="0">
              <a:latin typeface="Helvetica" pitchFamily="34" charset="0"/>
              <a:cs typeface="Helvetica" pitchFamily="34" charset="0"/>
            </a:endParaRPr>
          </a:p>
          <a:p>
            <a:pPr marL="684213" indent="-280988"/>
            <a:r>
              <a:rPr lang="es-ES" sz="1400" dirty="0" smtClean="0">
                <a:latin typeface="Helvetica" pitchFamily="34" charset="0"/>
                <a:cs typeface="Helvetica" pitchFamily="34" charset="0"/>
              </a:rPr>
              <a:t>D.  </a:t>
            </a:r>
            <a:r>
              <a:rPr lang="es-ES" sz="1400" b="1" i="1" u="sng" dirty="0" smtClean="0">
                <a:latin typeface="Helvetica" pitchFamily="34" charset="0"/>
                <a:cs typeface="Helvetica" pitchFamily="34" charset="0"/>
              </a:rPr>
              <a:t>Bajo juicio</a:t>
            </a:r>
            <a:r>
              <a:rPr lang="es-ES" sz="1400" b="1" i="1" dirty="0" smtClean="0">
                <a:latin typeface="Helvetica" pitchFamily="34" charset="0"/>
                <a:cs typeface="Helvetica" pitchFamily="34" charset="0"/>
              </a:rPr>
              <a:t> </a:t>
            </a:r>
            <a:r>
              <a:rPr lang="es-ES" sz="1400" dirty="0" smtClean="0">
                <a:latin typeface="Helvetica" pitchFamily="34" charset="0"/>
                <a:cs typeface="Helvetica" pitchFamily="34" charset="0"/>
              </a:rPr>
              <a:t>presenta evidencia contra el acusado, mientras que  “Corte juvenil” no lo hace.</a:t>
            </a:r>
            <a:endParaRPr lang="es-ES" sz="1400" dirty="0">
              <a:latin typeface="Helvetica" pitchFamily="34" charset="0"/>
              <a:cs typeface="Helvetica" pitchFamily="34" charset="0"/>
            </a:endParaRPr>
          </a:p>
        </p:txBody>
      </p:sp>
      <p:sp>
        <p:nvSpPr>
          <p:cNvPr id="26" name="Oval 25"/>
          <p:cNvSpPr/>
          <p:nvPr/>
        </p:nvSpPr>
        <p:spPr>
          <a:xfrm>
            <a:off x="852121" y="334486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43967" y="121174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832151" y="174987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843967" y="246540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630231774"/>
              </p:ext>
            </p:extLst>
          </p:nvPr>
        </p:nvGraphicFramePr>
        <p:xfrm>
          <a:off x="5027836" y="4550344"/>
          <a:ext cx="2142584" cy="471116"/>
        </p:xfrm>
        <a:graphic>
          <a:graphicData uri="http://schemas.openxmlformats.org/drawingml/2006/table">
            <a:tbl>
              <a:tblPr/>
              <a:tblGrid>
                <a:gridCol w="2142584"/>
              </a:tblGrid>
              <a:tr h="47044">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RL.6.6</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395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E</a:t>
                      </a:r>
                      <a:r>
                        <a:rPr lang="es-419" sz="900" dirty="0" err="1" smtClean="0"/>
                        <a:t>xplican</a:t>
                      </a:r>
                      <a:r>
                        <a:rPr lang="es-419" sz="900" dirty="0" smtClean="0"/>
                        <a:t> cómo el autor desarrolla el punto de vista del narrador u hablante de un texto.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95770683"/>
              </p:ext>
            </p:extLst>
          </p:nvPr>
        </p:nvGraphicFramePr>
        <p:xfrm>
          <a:off x="4855801" y="8562763"/>
          <a:ext cx="2590800" cy="960120"/>
        </p:xfrm>
        <a:graphic>
          <a:graphicData uri="http://schemas.openxmlformats.org/drawingml/2006/table">
            <a:tbl>
              <a:tblPr/>
              <a:tblGrid>
                <a:gridCol w="2590800"/>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RL.6.7</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04672">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dirty="0" smtClean="0"/>
                        <a:t>Comparan y contrastan la experiencia de leer un cuento, obra de teatro o poema, con la de escuchar o ver una grabación de audio, video o la versión en vivo del texto; esto incluye el contrastar lo que “se visualiza” y “se escucha” cuando leen, con lo que perciben cuando escuchan u observan.</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Slide Number Placeholder 14"/>
          <p:cNvSpPr>
            <a:spLocks noGrp="1"/>
          </p:cNvSpPr>
          <p:nvPr>
            <p:ph type="sldNum" sz="quarter" idx="12"/>
          </p:nvPr>
        </p:nvSpPr>
        <p:spPr/>
        <p:txBody>
          <a:bodyPr/>
          <a:lstStyle/>
          <a:p>
            <a:fld id="{CF669FE8-2A6A-4FDA-B6E7-4A7C87AD6E1D}" type="slidenum">
              <a:rPr lang="en-US" smtClean="0"/>
              <a:pPr/>
              <a:t>23</a:t>
            </a:fld>
            <a:endParaRPr lang="en-US" dirty="0"/>
          </a:p>
        </p:txBody>
      </p:sp>
      <p:sp>
        <p:nvSpPr>
          <p:cNvPr id="16" name="Oval 15"/>
          <p:cNvSpPr/>
          <p:nvPr/>
        </p:nvSpPr>
        <p:spPr>
          <a:xfrm>
            <a:off x="843755" y="789763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831939" y="600944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2" name="Oval 21"/>
          <p:cNvSpPr/>
          <p:nvPr/>
        </p:nvSpPr>
        <p:spPr>
          <a:xfrm>
            <a:off x="831787" y="663735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3" name="Oval 22"/>
          <p:cNvSpPr/>
          <p:nvPr/>
        </p:nvSpPr>
        <p:spPr>
          <a:xfrm>
            <a:off x="843755" y="728271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1724829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1" y="419100"/>
            <a:ext cx="6400800" cy="3180622"/>
          </a:xfrm>
          <a:prstGeom prst="rect">
            <a:avLst/>
          </a:prstGeom>
        </p:spPr>
        <p:txBody>
          <a:bodyPr wrap="square" lIns="101862" tIns="50931" rIns="101862" bIns="50931">
            <a:spAutoFit/>
          </a:bodyPr>
          <a:lstStyle/>
          <a:p>
            <a:pPr marL="320152" indent="-320152"/>
            <a:r>
              <a:rPr lang="en-US" sz="1600" b="1" dirty="0" smtClean="0">
                <a:latin typeface="Helvetica" pitchFamily="34" charset="0"/>
              </a:rPr>
              <a:t>9</a:t>
            </a:r>
            <a:r>
              <a:rPr lang="es-ES" sz="1600" b="1" dirty="0" smtClean="0">
                <a:latin typeface="Helvetica" pitchFamily="34" charset="0"/>
              </a:rPr>
              <a:t>.   ¿Cómo son similares el video “Corte juvenil” y  “</a:t>
            </a:r>
            <a:r>
              <a:rPr lang="es-ES" sz="1600" b="1" i="1" u="sng" dirty="0" smtClean="0">
                <a:latin typeface="Helvetica" pitchFamily="34" charset="0"/>
              </a:rPr>
              <a:t>Bajo juicio</a:t>
            </a:r>
            <a:r>
              <a:rPr lang="es-ES" sz="1600" b="1" dirty="0" smtClean="0">
                <a:latin typeface="Helvetica" pitchFamily="34" charset="0"/>
              </a:rPr>
              <a:t>”?</a:t>
            </a:r>
          </a:p>
          <a:p>
            <a:pPr marL="382015" indent="382015"/>
            <a:endParaRPr lang="es-ES" sz="1400" dirty="0" smtClean="0">
              <a:latin typeface="Helvetica" pitchFamily="34" charset="0"/>
            </a:endParaRPr>
          </a:p>
          <a:p>
            <a:pPr marL="569913" indent="-249238">
              <a:buAutoNum type="alphaUcPeriod"/>
            </a:pPr>
            <a:r>
              <a:rPr lang="es-ES" sz="1400" dirty="0" smtClean="0">
                <a:latin typeface="Helvetica" pitchFamily="34" charset="0"/>
              </a:rPr>
              <a:t>Los dos suceden en una sala de juicio, tienen más de un testigo, y ambos acusados son acusados por el mismo crimen.</a:t>
            </a:r>
          </a:p>
          <a:p>
            <a:pPr marL="569913" indent="-249238"/>
            <a:endParaRPr lang="es-ES" sz="1400" dirty="0" smtClean="0">
              <a:latin typeface="Helvetica" pitchFamily="34" charset="0"/>
              <a:cs typeface="Helvetica" pitchFamily="34" charset="0"/>
            </a:endParaRPr>
          </a:p>
          <a:p>
            <a:pPr marL="569913" indent="-249238">
              <a:buAutoNum type="alphaUcPeriod" startAt="2"/>
            </a:pPr>
            <a:r>
              <a:rPr lang="es-ES" sz="1400" dirty="0" smtClean="0">
                <a:latin typeface="Helvetica" pitchFamily="34" charset="0"/>
                <a:cs typeface="Helvetica" pitchFamily="34" charset="0"/>
              </a:rPr>
              <a:t>Hay evidencia de entrevistar a testigos, ambos tienen un jurado de conciudadanos y se dan veredictos en ambos.</a:t>
            </a:r>
          </a:p>
          <a:p>
            <a:pPr marL="569913" indent="-249238"/>
            <a:r>
              <a:rPr lang="es-ES" sz="1400" dirty="0" smtClean="0">
                <a:latin typeface="Helvetica" pitchFamily="34" charset="0"/>
                <a:cs typeface="Helvetica" pitchFamily="34" charset="0"/>
              </a:rPr>
              <a:t>   </a:t>
            </a:r>
          </a:p>
          <a:p>
            <a:pPr marL="569913" indent="-249238">
              <a:buAutoNum type="alphaUcPeriod" startAt="3"/>
            </a:pPr>
            <a:r>
              <a:rPr lang="es-ES" sz="1400" dirty="0" smtClean="0">
                <a:latin typeface="Helvetica" pitchFamily="34" charset="0"/>
                <a:cs typeface="Helvetica" pitchFamily="34" charset="0"/>
              </a:rPr>
              <a:t>Mientras los dos tienen acusados, uno es un adulto y el otro es un adolecente.</a:t>
            </a:r>
          </a:p>
          <a:p>
            <a:pPr marL="569913" indent="-249238">
              <a:buAutoNum type="alphaUcPeriod" startAt="3"/>
            </a:pPr>
            <a:endParaRPr lang="es-ES" sz="1400" dirty="0" smtClean="0">
              <a:latin typeface="Helvetica" pitchFamily="34" charset="0"/>
              <a:cs typeface="Helvetica" pitchFamily="34" charset="0"/>
            </a:endParaRPr>
          </a:p>
          <a:p>
            <a:pPr marL="569913" indent="-249238">
              <a:buAutoNum type="alphaUcPeriod" startAt="3"/>
            </a:pPr>
            <a:r>
              <a:rPr lang="es-ES" sz="1400" dirty="0" smtClean="0">
                <a:latin typeface="Helvetica" pitchFamily="34" charset="0"/>
                <a:cs typeface="Helvetica" pitchFamily="34" charset="0"/>
              </a:rPr>
              <a:t>Tanto en el video como en el texto hay evidencia que comprueba la culpabilidad del acusado. </a:t>
            </a:r>
            <a:endParaRPr lang="es-ES" sz="1400" dirty="0">
              <a:latin typeface="Helvetica" pitchFamily="34" charset="0"/>
              <a:cs typeface="Helvetica" pitchFamily="34" charset="0"/>
            </a:endParaRPr>
          </a:p>
        </p:txBody>
      </p:sp>
      <p:cxnSp>
        <p:nvCxnSpPr>
          <p:cNvPr id="11" name="Straight Connector 10"/>
          <p:cNvCxnSpPr/>
          <p:nvPr/>
        </p:nvCxnSpPr>
        <p:spPr>
          <a:xfrm>
            <a:off x="533400" y="48006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77757" y="305949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777757" y="116742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777757" y="180480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777757" y="246555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663875255"/>
              </p:ext>
            </p:extLst>
          </p:nvPr>
        </p:nvGraphicFramePr>
        <p:xfrm>
          <a:off x="259080" y="4897816"/>
          <a:ext cx="7167880" cy="4323624"/>
        </p:xfrm>
        <a:graphic>
          <a:graphicData uri="http://schemas.openxmlformats.org/drawingml/2006/table">
            <a:tbl>
              <a:tblPr firstRow="1" bandRow="1">
                <a:tableStyleId>{5940675A-B579-460E-94D1-54222C63F5DA}</a:tableStyleId>
              </a:tblPr>
              <a:tblGrid>
                <a:gridCol w="7167880"/>
              </a:tblGrid>
              <a:tr h="648846">
                <a:tc>
                  <a:txBody>
                    <a:bodyPr/>
                    <a:lstStyle/>
                    <a:p>
                      <a:pPr marL="395288" marR="0" indent="-395288" algn="l" defTabSz="966612" rtl="0" eaLnBrk="1" fontAlgn="auto" latinLnBrk="0" hangingPunct="1">
                        <a:lnSpc>
                          <a:spcPct val="100000"/>
                        </a:lnSpc>
                        <a:spcBef>
                          <a:spcPts val="0"/>
                        </a:spcBef>
                        <a:spcAft>
                          <a:spcPts val="0"/>
                        </a:spcAft>
                        <a:buClrTx/>
                        <a:buSzTx/>
                        <a:buFontTx/>
                        <a:buAutoNum type="arabicPeriod" startAt="10"/>
                        <a:tabLst/>
                        <a:defRPr/>
                      </a:pPr>
                      <a:r>
                        <a:rPr lang="es-ES" sz="1600" b="1" noProof="0" dirty="0" smtClean="0"/>
                        <a:t>¿Cuál es el punto de vista de  Aarón a través del texto  “</a:t>
                      </a:r>
                      <a:r>
                        <a:rPr lang="es-ES" sz="1600" b="1" u="sng" noProof="0" dirty="0" smtClean="0"/>
                        <a:t>Bajo juicio”</a:t>
                      </a:r>
                      <a:r>
                        <a:rPr lang="es-ES" sz="1600" b="1" noProof="0" dirty="0" smtClean="0"/>
                        <a:t>? ¿Cómo el autor lo transmite?</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800" b="1" dirty="0" smtClean="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41842794"/>
              </p:ext>
            </p:extLst>
          </p:nvPr>
        </p:nvGraphicFramePr>
        <p:xfrm>
          <a:off x="4495800" y="3855720"/>
          <a:ext cx="3017520" cy="822960"/>
        </p:xfrm>
        <a:graphic>
          <a:graphicData uri="http://schemas.openxmlformats.org/drawingml/2006/table">
            <a:tbl>
              <a:tblPr/>
              <a:tblGrid>
                <a:gridCol w="3017520"/>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RL.6.7</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867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dirty="0" smtClean="0"/>
                        <a:t>Comparan y contrastan la experiencia de leer un cuento, obra de teatro o poema, con la de escuchar o ver una grabación de audio, video o la versión en vivo del texto; esto incluye el contrastar lo que “se visualiza” y “se escucha” cuando leen, con lo que perciben cuando escuchan u observan.</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61879598"/>
              </p:ext>
            </p:extLst>
          </p:nvPr>
        </p:nvGraphicFramePr>
        <p:xfrm>
          <a:off x="5520509" y="9272267"/>
          <a:ext cx="1899920" cy="548640"/>
        </p:xfrm>
        <a:graphic>
          <a:graphicData uri="http://schemas.openxmlformats.org/drawingml/2006/table">
            <a:tbl>
              <a:tblPr/>
              <a:tblGrid>
                <a:gridCol w="1899920"/>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RL.6.6</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dirty="0" smtClean="0"/>
                        <a:t>Explican cómo el autor desarrolla el punto de vista del narrador u hablante de un texto.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2" name="Rectangle 11"/>
          <p:cNvSpPr/>
          <p:nvPr/>
        </p:nvSpPr>
        <p:spPr>
          <a:xfrm>
            <a:off x="1447800" y="9272267"/>
            <a:ext cx="3962400" cy="51837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2" tIns="50941" rIns="101882" bIns="50941">
            <a:spAutoFit/>
          </a:bodyPr>
          <a:lstStyle/>
          <a:p>
            <a:pPr algn="ctr" defTabSz="1076999">
              <a:defRPr/>
            </a:pPr>
            <a:r>
              <a:rPr lang="es-419" sz="900" u="sng" dirty="0"/>
              <a:t>Rúbricas para la Respuesta construida de investigación - Objetivo 3</a:t>
            </a:r>
          </a:p>
          <a:p>
            <a:pPr algn="ctr" defTabSz="1076999">
              <a:defRPr/>
            </a:pPr>
            <a:r>
              <a:rPr lang="es-419" sz="900" dirty="0"/>
              <a:t>evidencia de la habilidad para distinguir información </a:t>
            </a:r>
            <a:r>
              <a:rPr lang="es-419" sz="900" u="sng" dirty="0"/>
              <a:t>relevante </a:t>
            </a:r>
            <a:r>
              <a:rPr lang="es-419" sz="900" dirty="0"/>
              <a:t>de la información irrelevante, como lo es distinguir un hecho de una opinión</a:t>
            </a:r>
            <a:endParaRPr lang="en-US" sz="900" dirty="0"/>
          </a:p>
        </p:txBody>
      </p:sp>
      <p:sp>
        <p:nvSpPr>
          <p:cNvPr id="14" name="Slide Number Placeholder 13"/>
          <p:cNvSpPr>
            <a:spLocks noGrp="1"/>
          </p:cNvSpPr>
          <p:nvPr>
            <p:ph type="sldNum" sz="quarter" idx="12"/>
          </p:nvPr>
        </p:nvSpPr>
        <p:spPr/>
        <p:txBody>
          <a:bodyPr/>
          <a:lstStyle/>
          <a:p>
            <a:fld id="{CF669FE8-2A6A-4FDA-B6E7-4A7C87AD6E1D}" type="slidenum">
              <a:rPr lang="en-US" smtClean="0"/>
              <a:pPr/>
              <a:t>24</a:t>
            </a:fld>
            <a:endParaRPr lang="en-US" dirty="0"/>
          </a:p>
        </p:txBody>
      </p:sp>
    </p:spTree>
    <p:extLst>
      <p:ext uri="{BB962C8B-B14F-4D97-AF65-F5344CB8AC3E}">
        <p14:creationId xmlns:p14="http://schemas.microsoft.com/office/powerpoint/2010/main" val="3527743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sp>
        <p:nvSpPr>
          <p:cNvPr id="2" name="Rectangle 1"/>
          <p:cNvSpPr/>
          <p:nvPr/>
        </p:nvSpPr>
        <p:spPr>
          <a:xfrm>
            <a:off x="533400" y="983397"/>
            <a:ext cx="6781800" cy="5512642"/>
          </a:xfrm>
          <a:prstGeom prst="rect">
            <a:avLst/>
          </a:prstGeom>
        </p:spPr>
        <p:txBody>
          <a:bodyPr wrap="square" lIns="96371" tIns="48186" rIns="96371" bIns="48186">
            <a:spAutoFit/>
          </a:bodyPr>
          <a:lstStyle/>
          <a:p>
            <a:pPr algn="ctr"/>
            <a:r>
              <a:rPr lang="en-US" sz="1700" b="1" u="sng" dirty="0" smtClean="0"/>
              <a:t>La Corte Suprema</a:t>
            </a:r>
          </a:p>
          <a:p>
            <a:pPr algn="ctr"/>
            <a:r>
              <a:rPr lang="en-US" sz="1200" i="1" dirty="0" err="1" smtClean="0"/>
              <a:t>Congreso</a:t>
            </a:r>
            <a:r>
              <a:rPr lang="en-US" sz="1200" i="1" dirty="0" smtClean="0"/>
              <a:t> para </a:t>
            </a:r>
            <a:r>
              <a:rPr lang="en-US" sz="1200" i="1" dirty="0" err="1" smtClean="0"/>
              <a:t>niños</a:t>
            </a:r>
            <a:r>
              <a:rPr lang="en-US" sz="1200" i="1" dirty="0" smtClean="0"/>
              <a:t>  </a:t>
            </a:r>
            <a:endParaRPr lang="en-US" sz="1200" dirty="0"/>
          </a:p>
          <a:p>
            <a:pPr algn="ctr"/>
            <a:endParaRPr lang="en-US" sz="1700" b="1" u="sng" dirty="0"/>
          </a:p>
          <a:p>
            <a:pPr>
              <a:lnSpc>
                <a:spcPct val="115000"/>
              </a:lnSpc>
            </a:pPr>
            <a:r>
              <a:rPr lang="es-ES" sz="1400" dirty="0" smtClean="0">
                <a:solidFill>
                  <a:srgbClr val="000000"/>
                </a:solidFill>
                <a:ea typeface="Times New Roman"/>
                <a:cs typeface="Times New Roman"/>
              </a:rPr>
              <a:t>La Corte Suprema dirige el poder </a:t>
            </a:r>
            <a:r>
              <a:rPr lang="es-ES" sz="1400" dirty="0">
                <a:solidFill>
                  <a:srgbClr val="000000"/>
                </a:solidFill>
                <a:ea typeface="Times New Roman"/>
                <a:cs typeface="Times New Roman"/>
              </a:rPr>
              <a:t>judicial del gobierno de </a:t>
            </a:r>
            <a:r>
              <a:rPr lang="es-ES" sz="1400" dirty="0" smtClean="0">
                <a:solidFill>
                  <a:srgbClr val="000000"/>
                </a:solidFill>
                <a:ea typeface="Times New Roman"/>
                <a:cs typeface="Times New Roman"/>
              </a:rPr>
              <a:t>los Estados </a:t>
            </a:r>
            <a:r>
              <a:rPr lang="es-ES" sz="1400" dirty="0">
                <a:solidFill>
                  <a:srgbClr val="000000"/>
                </a:solidFill>
                <a:ea typeface="Times New Roman"/>
                <a:cs typeface="Times New Roman"/>
              </a:rPr>
              <a:t>Unidos. Es </a:t>
            </a:r>
            <a:r>
              <a:rPr lang="es-ES" sz="1400" dirty="0" smtClean="0">
                <a:solidFill>
                  <a:srgbClr val="000000"/>
                </a:solidFill>
                <a:ea typeface="Times New Roman"/>
                <a:cs typeface="Times New Roman"/>
              </a:rPr>
              <a:t>el único tribunal establecido </a:t>
            </a:r>
            <a:r>
              <a:rPr lang="es-ES" sz="1400" dirty="0">
                <a:solidFill>
                  <a:srgbClr val="000000"/>
                </a:solidFill>
                <a:ea typeface="Times New Roman"/>
                <a:cs typeface="Times New Roman"/>
              </a:rPr>
              <a:t>por la Constitución. Las decisiones tomadas por la Corte Suprema son </a:t>
            </a:r>
            <a:r>
              <a:rPr lang="es-ES" sz="1400" dirty="0" smtClean="0">
                <a:solidFill>
                  <a:srgbClr val="000000"/>
                </a:solidFill>
                <a:ea typeface="Times New Roman"/>
                <a:cs typeface="Times New Roman"/>
              </a:rPr>
              <a:t>las </a:t>
            </a:r>
            <a:r>
              <a:rPr lang="es-ES" sz="1400" dirty="0">
                <a:solidFill>
                  <a:srgbClr val="000000"/>
                </a:solidFill>
                <a:ea typeface="Times New Roman"/>
                <a:cs typeface="Times New Roman"/>
              </a:rPr>
              <a:t>más importantes </a:t>
            </a:r>
            <a:r>
              <a:rPr lang="es-ES" sz="1400" dirty="0" smtClean="0">
                <a:solidFill>
                  <a:srgbClr val="000000"/>
                </a:solidFill>
                <a:ea typeface="Times New Roman"/>
                <a:cs typeface="Times New Roman"/>
              </a:rPr>
              <a:t>para </a:t>
            </a:r>
            <a:r>
              <a:rPr lang="es-ES" sz="1400" dirty="0">
                <a:solidFill>
                  <a:srgbClr val="000000"/>
                </a:solidFill>
                <a:ea typeface="Times New Roman"/>
                <a:cs typeface="Times New Roman"/>
              </a:rPr>
              <a:t>nuestra nación. </a:t>
            </a:r>
            <a:r>
              <a:rPr lang="es-ES" sz="1400" dirty="0" smtClean="0">
                <a:solidFill>
                  <a:srgbClr val="000000"/>
                </a:solidFill>
                <a:ea typeface="Times New Roman"/>
                <a:cs typeface="Times New Roman"/>
              </a:rPr>
              <a:t>“Igualdad de </a:t>
            </a:r>
            <a:r>
              <a:rPr lang="es-ES" sz="1400" dirty="0" smtClean="0"/>
              <a:t>Justicia bajo el amparo de la ley</a:t>
            </a:r>
            <a:r>
              <a:rPr lang="es-ES" sz="1400" dirty="0" smtClean="0">
                <a:solidFill>
                  <a:srgbClr val="000000"/>
                </a:solidFill>
                <a:ea typeface="Times New Roman"/>
                <a:cs typeface="Times New Roman"/>
              </a:rPr>
              <a:t>" </a:t>
            </a:r>
            <a:r>
              <a:rPr lang="es-ES" sz="1400" dirty="0">
                <a:solidFill>
                  <a:srgbClr val="000000"/>
                </a:solidFill>
                <a:ea typeface="Times New Roman"/>
                <a:cs typeface="Times New Roman"/>
              </a:rPr>
              <a:t>es el lema de la Corte Suprema.</a:t>
            </a:r>
          </a:p>
          <a:p>
            <a:pPr>
              <a:lnSpc>
                <a:spcPct val="115000"/>
              </a:lnSpc>
            </a:pPr>
            <a:endParaRPr lang="es-ES" sz="1400" dirty="0">
              <a:solidFill>
                <a:srgbClr val="000000"/>
              </a:solidFill>
              <a:ea typeface="Times New Roman"/>
              <a:cs typeface="Times New Roman"/>
            </a:endParaRPr>
          </a:p>
          <a:p>
            <a:pPr>
              <a:lnSpc>
                <a:spcPct val="115000"/>
              </a:lnSpc>
            </a:pPr>
            <a:r>
              <a:rPr lang="es-ES" sz="1400" dirty="0">
                <a:solidFill>
                  <a:srgbClr val="000000"/>
                </a:solidFill>
                <a:ea typeface="Times New Roman"/>
                <a:cs typeface="Times New Roman"/>
              </a:rPr>
              <a:t>La redacción de la Constitución es </a:t>
            </a:r>
            <a:r>
              <a:rPr lang="es-ES" sz="1400" dirty="0" smtClean="0">
                <a:solidFill>
                  <a:srgbClr val="000000"/>
                </a:solidFill>
                <a:ea typeface="Times New Roman"/>
                <a:cs typeface="Times New Roman"/>
              </a:rPr>
              <a:t>compleja, </a:t>
            </a:r>
            <a:r>
              <a:rPr lang="es-ES" sz="1400" dirty="0">
                <a:solidFill>
                  <a:srgbClr val="000000"/>
                </a:solidFill>
                <a:ea typeface="Times New Roman"/>
                <a:cs typeface="Times New Roman"/>
              </a:rPr>
              <a:t>por lo que debe ser </a:t>
            </a:r>
            <a:r>
              <a:rPr lang="es-ES" sz="1400" dirty="0" smtClean="0">
                <a:solidFill>
                  <a:srgbClr val="000000"/>
                </a:solidFill>
                <a:ea typeface="Times New Roman"/>
                <a:cs typeface="Times New Roman"/>
              </a:rPr>
              <a:t>estudiada </a:t>
            </a:r>
            <a:r>
              <a:rPr lang="es-ES" sz="1400" dirty="0">
                <a:solidFill>
                  <a:srgbClr val="000000"/>
                </a:solidFill>
                <a:ea typeface="Times New Roman"/>
                <a:cs typeface="Times New Roman"/>
              </a:rPr>
              <a:t>y </a:t>
            </a:r>
            <a:r>
              <a:rPr lang="es-ES" sz="1400" dirty="0" smtClean="0">
                <a:solidFill>
                  <a:srgbClr val="000000"/>
                </a:solidFill>
                <a:ea typeface="Times New Roman"/>
                <a:cs typeface="Times New Roman"/>
              </a:rPr>
              <a:t>leída cuidadosamente. A </a:t>
            </a:r>
            <a:r>
              <a:rPr lang="es-ES" sz="1400" dirty="0">
                <a:solidFill>
                  <a:srgbClr val="000000"/>
                </a:solidFill>
                <a:ea typeface="Times New Roman"/>
                <a:cs typeface="Times New Roman"/>
              </a:rPr>
              <a:t>veces </a:t>
            </a:r>
            <a:r>
              <a:rPr lang="es-ES" sz="1400" dirty="0" smtClean="0">
                <a:solidFill>
                  <a:srgbClr val="000000"/>
                </a:solidFill>
                <a:ea typeface="Times New Roman"/>
                <a:cs typeface="Times New Roman"/>
              </a:rPr>
              <a:t>surgen preguntas sobre </a:t>
            </a:r>
            <a:r>
              <a:rPr lang="es-ES" sz="1400" dirty="0">
                <a:solidFill>
                  <a:srgbClr val="000000"/>
                </a:solidFill>
                <a:ea typeface="Times New Roman"/>
                <a:cs typeface="Times New Roman"/>
              </a:rPr>
              <a:t>ciertas </a:t>
            </a:r>
            <a:r>
              <a:rPr lang="es-ES" sz="1400" dirty="0" smtClean="0">
                <a:solidFill>
                  <a:srgbClr val="000000"/>
                </a:solidFill>
                <a:ea typeface="Times New Roman"/>
                <a:cs typeface="Times New Roman"/>
              </a:rPr>
              <a:t>leyes </a:t>
            </a:r>
            <a:r>
              <a:rPr lang="es-ES" sz="1400" dirty="0">
                <a:solidFill>
                  <a:srgbClr val="000000"/>
                </a:solidFill>
                <a:ea typeface="Times New Roman"/>
                <a:cs typeface="Times New Roman"/>
              </a:rPr>
              <a:t>en </a:t>
            </a:r>
            <a:r>
              <a:rPr lang="es-ES" sz="1400" dirty="0" smtClean="0">
                <a:solidFill>
                  <a:srgbClr val="000000"/>
                </a:solidFill>
                <a:ea typeface="Times New Roman"/>
                <a:cs typeface="Times New Roman"/>
              </a:rPr>
              <a:t>los tribunales menores. </a:t>
            </a:r>
            <a:r>
              <a:rPr lang="es-ES" sz="1400" dirty="0">
                <a:solidFill>
                  <a:srgbClr val="000000"/>
                </a:solidFill>
                <a:ea typeface="Times New Roman"/>
                <a:cs typeface="Times New Roman"/>
              </a:rPr>
              <a:t>Es entonces cuando los jueces </a:t>
            </a:r>
            <a:r>
              <a:rPr lang="es-ES" sz="1400" dirty="0" smtClean="0">
                <a:solidFill>
                  <a:srgbClr val="000000"/>
                </a:solidFill>
                <a:ea typeface="Times New Roman"/>
                <a:cs typeface="Times New Roman"/>
              </a:rPr>
              <a:t>de la Corte Suprema explican </a:t>
            </a:r>
            <a:r>
              <a:rPr lang="es-ES" sz="1400" dirty="0">
                <a:solidFill>
                  <a:srgbClr val="000000"/>
                </a:solidFill>
                <a:ea typeface="Times New Roman"/>
                <a:cs typeface="Times New Roman"/>
              </a:rPr>
              <a:t>la Constitución.</a:t>
            </a:r>
          </a:p>
          <a:p>
            <a:pPr>
              <a:lnSpc>
                <a:spcPct val="115000"/>
              </a:lnSpc>
            </a:pPr>
            <a:endParaRPr lang="es-ES" sz="1400" dirty="0">
              <a:solidFill>
                <a:srgbClr val="000000"/>
              </a:solidFill>
              <a:ea typeface="Times New Roman"/>
              <a:cs typeface="Times New Roman"/>
            </a:endParaRPr>
          </a:p>
          <a:p>
            <a:pPr>
              <a:lnSpc>
                <a:spcPct val="115000"/>
              </a:lnSpc>
            </a:pPr>
            <a:r>
              <a:rPr lang="es-ES" sz="1400" dirty="0" smtClean="0">
                <a:solidFill>
                  <a:srgbClr val="000000"/>
                </a:solidFill>
                <a:ea typeface="Times New Roman"/>
                <a:cs typeface="Times New Roman"/>
              </a:rPr>
              <a:t>Todos los demás tribunales en </a:t>
            </a:r>
            <a:r>
              <a:rPr lang="es-ES" sz="1400" dirty="0">
                <a:solidFill>
                  <a:srgbClr val="000000"/>
                </a:solidFill>
                <a:ea typeface="Times New Roman"/>
                <a:cs typeface="Times New Roman"/>
              </a:rPr>
              <a:t>los Estados Unidos </a:t>
            </a:r>
            <a:r>
              <a:rPr lang="es-ES" sz="1400" dirty="0" smtClean="0">
                <a:solidFill>
                  <a:srgbClr val="000000"/>
                </a:solidFill>
                <a:ea typeface="Times New Roman"/>
                <a:cs typeface="Times New Roman"/>
              </a:rPr>
              <a:t>deben </a:t>
            </a:r>
            <a:r>
              <a:rPr lang="es-ES" sz="1400" dirty="0">
                <a:solidFill>
                  <a:srgbClr val="000000"/>
                </a:solidFill>
                <a:ea typeface="Times New Roman"/>
                <a:cs typeface="Times New Roman"/>
              </a:rPr>
              <a:t>seguir la decisión </a:t>
            </a:r>
            <a:r>
              <a:rPr lang="es-ES" sz="1400" dirty="0" smtClean="0">
                <a:solidFill>
                  <a:srgbClr val="000000"/>
                </a:solidFill>
                <a:ea typeface="Times New Roman"/>
                <a:cs typeface="Times New Roman"/>
              </a:rPr>
              <a:t>tomada </a:t>
            </a:r>
            <a:r>
              <a:rPr lang="es-ES" sz="1400" dirty="0">
                <a:solidFill>
                  <a:srgbClr val="000000"/>
                </a:solidFill>
                <a:ea typeface="Times New Roman"/>
                <a:cs typeface="Times New Roman"/>
              </a:rPr>
              <a:t>por los jueces de la Corte Suprema. La Constitución también </a:t>
            </a:r>
            <a:r>
              <a:rPr lang="es-ES" sz="1400" dirty="0" smtClean="0">
                <a:solidFill>
                  <a:srgbClr val="000000"/>
                </a:solidFill>
                <a:ea typeface="Times New Roman"/>
                <a:cs typeface="Times New Roman"/>
              </a:rPr>
              <a:t>da a </a:t>
            </a:r>
            <a:r>
              <a:rPr lang="es-ES" sz="1400" dirty="0">
                <a:solidFill>
                  <a:srgbClr val="000000"/>
                </a:solidFill>
                <a:ea typeface="Times New Roman"/>
                <a:cs typeface="Times New Roman"/>
              </a:rPr>
              <a:t>la Corte Suprema </a:t>
            </a:r>
            <a:r>
              <a:rPr lang="es-ES" sz="1400" dirty="0" smtClean="0">
                <a:solidFill>
                  <a:srgbClr val="000000"/>
                </a:solidFill>
                <a:ea typeface="Times New Roman"/>
                <a:cs typeface="Times New Roman"/>
              </a:rPr>
              <a:t>el poder </a:t>
            </a:r>
            <a:r>
              <a:rPr lang="es-ES" sz="1400" dirty="0">
                <a:solidFill>
                  <a:srgbClr val="000000"/>
                </a:solidFill>
                <a:ea typeface="Times New Roman"/>
                <a:cs typeface="Times New Roman"/>
              </a:rPr>
              <a:t>de juzgar </a:t>
            </a:r>
            <a:r>
              <a:rPr lang="es-ES" sz="1400" dirty="0" smtClean="0">
                <a:solidFill>
                  <a:srgbClr val="000000"/>
                </a:solidFill>
                <a:ea typeface="Times New Roman"/>
                <a:cs typeface="Times New Roman"/>
              </a:rPr>
              <a:t>a los gobiernos ya </a:t>
            </a:r>
            <a:r>
              <a:rPr lang="es-ES" sz="1400" dirty="0">
                <a:solidFill>
                  <a:srgbClr val="000000"/>
                </a:solidFill>
                <a:ea typeface="Times New Roman"/>
                <a:cs typeface="Times New Roman"/>
              </a:rPr>
              <a:t>sea federal, estatal y </a:t>
            </a:r>
            <a:r>
              <a:rPr lang="es-ES" sz="1400" dirty="0" smtClean="0">
                <a:solidFill>
                  <a:srgbClr val="000000"/>
                </a:solidFill>
                <a:ea typeface="Times New Roman"/>
                <a:cs typeface="Times New Roman"/>
              </a:rPr>
              <a:t>local para asegurar que </a:t>
            </a:r>
            <a:r>
              <a:rPr lang="es-ES" sz="1400" dirty="0">
                <a:solidFill>
                  <a:srgbClr val="000000"/>
                </a:solidFill>
                <a:ea typeface="Times New Roman"/>
                <a:cs typeface="Times New Roman"/>
              </a:rPr>
              <a:t>están </a:t>
            </a:r>
            <a:r>
              <a:rPr lang="es-ES" sz="1400" dirty="0" smtClean="0">
                <a:solidFill>
                  <a:srgbClr val="000000"/>
                </a:solidFill>
                <a:ea typeface="Times New Roman"/>
                <a:cs typeface="Times New Roman"/>
              </a:rPr>
              <a:t>ejerciendo </a:t>
            </a:r>
            <a:r>
              <a:rPr lang="es-ES" sz="1400" dirty="0">
                <a:solidFill>
                  <a:srgbClr val="000000"/>
                </a:solidFill>
                <a:ea typeface="Times New Roman"/>
                <a:cs typeface="Times New Roman"/>
              </a:rPr>
              <a:t>dentro de la ley. La Corte Suprema también puede decidir si la acción de un presidente </a:t>
            </a:r>
            <a:r>
              <a:rPr lang="es-ES" sz="1400" dirty="0" smtClean="0">
                <a:solidFill>
                  <a:srgbClr val="000000"/>
                </a:solidFill>
                <a:ea typeface="Times New Roman"/>
                <a:cs typeface="Times New Roman"/>
              </a:rPr>
              <a:t>no </a:t>
            </a:r>
            <a:r>
              <a:rPr lang="es-ES" sz="1400" dirty="0">
                <a:solidFill>
                  <a:srgbClr val="000000"/>
                </a:solidFill>
                <a:ea typeface="Times New Roman"/>
                <a:cs typeface="Times New Roman"/>
              </a:rPr>
              <a:t>es </a:t>
            </a:r>
            <a:r>
              <a:rPr lang="es-ES" sz="1400" dirty="0" smtClean="0">
                <a:solidFill>
                  <a:srgbClr val="000000"/>
                </a:solidFill>
                <a:ea typeface="Times New Roman"/>
                <a:cs typeface="Times New Roman"/>
              </a:rPr>
              <a:t>legal.</a:t>
            </a:r>
            <a:endParaRPr lang="es-ES" sz="1400" dirty="0">
              <a:solidFill>
                <a:srgbClr val="000000"/>
              </a:solidFill>
              <a:ea typeface="Times New Roman"/>
              <a:cs typeface="Times New Roman"/>
            </a:endParaRPr>
          </a:p>
          <a:p>
            <a:pPr>
              <a:lnSpc>
                <a:spcPct val="115000"/>
              </a:lnSpc>
            </a:pPr>
            <a:endParaRPr lang="es-ES" sz="1400" dirty="0">
              <a:solidFill>
                <a:srgbClr val="000000"/>
              </a:solidFill>
              <a:ea typeface="Times New Roman"/>
              <a:cs typeface="Times New Roman"/>
            </a:endParaRPr>
          </a:p>
          <a:p>
            <a:pPr>
              <a:lnSpc>
                <a:spcPct val="115000"/>
              </a:lnSpc>
            </a:pPr>
            <a:r>
              <a:rPr lang="es-ES" sz="1400" dirty="0">
                <a:solidFill>
                  <a:srgbClr val="000000"/>
                </a:solidFill>
                <a:ea typeface="Times New Roman"/>
                <a:cs typeface="Times New Roman"/>
              </a:rPr>
              <a:t>Las decisiones de la Corte Suprema son </a:t>
            </a:r>
            <a:r>
              <a:rPr lang="es-ES" sz="1400" dirty="0" smtClean="0">
                <a:solidFill>
                  <a:srgbClr val="000000"/>
                </a:solidFill>
                <a:ea typeface="Times New Roman"/>
                <a:cs typeface="Times New Roman"/>
              </a:rPr>
              <a:t>absolutas </a:t>
            </a:r>
            <a:r>
              <a:rPr lang="es-ES" sz="1400" dirty="0">
                <a:solidFill>
                  <a:srgbClr val="000000"/>
                </a:solidFill>
                <a:ea typeface="Times New Roman"/>
                <a:cs typeface="Times New Roman"/>
              </a:rPr>
              <a:t>y </a:t>
            </a:r>
            <a:r>
              <a:rPr lang="es-ES" sz="1400" dirty="0" smtClean="0">
                <a:solidFill>
                  <a:srgbClr val="000000"/>
                </a:solidFill>
                <a:ea typeface="Times New Roman"/>
                <a:cs typeface="Times New Roman"/>
              </a:rPr>
              <a:t>definitivas. </a:t>
            </a:r>
            <a:r>
              <a:rPr lang="es-ES" sz="1400" dirty="0">
                <a:solidFill>
                  <a:srgbClr val="000000"/>
                </a:solidFill>
                <a:ea typeface="Times New Roman"/>
                <a:cs typeface="Times New Roman"/>
              </a:rPr>
              <a:t>Las decisiones </a:t>
            </a:r>
            <a:r>
              <a:rPr lang="es-ES" sz="1400" dirty="0" smtClean="0">
                <a:solidFill>
                  <a:srgbClr val="000000"/>
                </a:solidFill>
                <a:ea typeface="Times New Roman"/>
                <a:cs typeface="Times New Roman"/>
              </a:rPr>
              <a:t>y los </a:t>
            </a:r>
            <a:r>
              <a:rPr lang="es-ES" sz="1400" dirty="0">
                <a:solidFill>
                  <a:srgbClr val="000000"/>
                </a:solidFill>
                <a:ea typeface="Times New Roman"/>
                <a:cs typeface="Times New Roman"/>
              </a:rPr>
              <a:t>juicios </a:t>
            </a:r>
            <a:r>
              <a:rPr lang="es-ES" sz="1400" dirty="0" smtClean="0">
                <a:solidFill>
                  <a:srgbClr val="000000"/>
                </a:solidFill>
                <a:ea typeface="Times New Roman"/>
                <a:cs typeface="Times New Roman"/>
              </a:rPr>
              <a:t>determinados </a:t>
            </a:r>
            <a:r>
              <a:rPr lang="es-ES" sz="1400" dirty="0">
                <a:solidFill>
                  <a:srgbClr val="000000"/>
                </a:solidFill>
                <a:ea typeface="Times New Roman"/>
                <a:cs typeface="Times New Roman"/>
              </a:rPr>
              <a:t>en </a:t>
            </a:r>
            <a:r>
              <a:rPr lang="es-ES" sz="1400" dirty="0" smtClean="0">
                <a:solidFill>
                  <a:srgbClr val="000000"/>
                </a:solidFill>
                <a:ea typeface="Times New Roman"/>
                <a:cs typeface="Times New Roman"/>
              </a:rPr>
              <a:t>los tribunales de </a:t>
            </a:r>
            <a:r>
              <a:rPr lang="es-ES" sz="1400" dirty="0">
                <a:solidFill>
                  <a:srgbClr val="000000"/>
                </a:solidFill>
                <a:ea typeface="Times New Roman"/>
                <a:cs typeface="Times New Roman"/>
              </a:rPr>
              <a:t>primera instancia pueden ser </a:t>
            </a:r>
            <a:r>
              <a:rPr lang="es-ES" sz="1400" dirty="0" smtClean="0">
                <a:solidFill>
                  <a:srgbClr val="000000"/>
                </a:solidFill>
                <a:ea typeface="Times New Roman"/>
                <a:cs typeface="Times New Roman"/>
              </a:rPr>
              <a:t>apelados </a:t>
            </a:r>
            <a:r>
              <a:rPr lang="es-ES" sz="1400" dirty="0">
                <a:solidFill>
                  <a:srgbClr val="000000"/>
                </a:solidFill>
                <a:ea typeface="Times New Roman"/>
                <a:cs typeface="Times New Roman"/>
              </a:rPr>
              <a:t>o cuestionados. Miles de solicitudes </a:t>
            </a:r>
            <a:r>
              <a:rPr lang="es-ES" sz="1400" dirty="0" smtClean="0">
                <a:solidFill>
                  <a:srgbClr val="000000"/>
                </a:solidFill>
                <a:ea typeface="Times New Roman"/>
                <a:cs typeface="Times New Roman"/>
              </a:rPr>
              <a:t>de sentencias judiciales llegan </a:t>
            </a:r>
            <a:r>
              <a:rPr lang="es-ES" sz="1400" dirty="0">
                <a:solidFill>
                  <a:srgbClr val="000000"/>
                </a:solidFill>
                <a:ea typeface="Times New Roman"/>
                <a:cs typeface="Times New Roman"/>
              </a:rPr>
              <a:t>a la Corte </a:t>
            </a:r>
            <a:r>
              <a:rPr lang="es-ES" sz="1400" dirty="0" smtClean="0">
                <a:solidFill>
                  <a:srgbClr val="000000"/>
                </a:solidFill>
                <a:ea typeface="Times New Roman"/>
                <a:cs typeface="Times New Roman"/>
              </a:rPr>
              <a:t>Suprema </a:t>
            </a:r>
            <a:r>
              <a:rPr lang="es-ES" sz="1400" dirty="0">
                <a:solidFill>
                  <a:srgbClr val="000000"/>
                </a:solidFill>
                <a:ea typeface="Times New Roman"/>
                <a:cs typeface="Times New Roman"/>
              </a:rPr>
              <a:t>cada año. Menos de ciento cincuenta son realmente </a:t>
            </a:r>
            <a:r>
              <a:rPr lang="es-ES" sz="1400" dirty="0" smtClean="0">
                <a:solidFill>
                  <a:srgbClr val="000000"/>
                </a:solidFill>
                <a:ea typeface="Times New Roman"/>
                <a:cs typeface="Times New Roman"/>
              </a:rPr>
              <a:t>dictaminados.</a:t>
            </a:r>
            <a:endParaRPr lang="en-US" sz="1400" dirty="0"/>
          </a:p>
        </p:txBody>
      </p:sp>
      <p:sp>
        <p:nvSpPr>
          <p:cNvPr id="3" name="TextBox 2"/>
          <p:cNvSpPr txBox="1"/>
          <p:nvPr/>
        </p:nvSpPr>
        <p:spPr>
          <a:xfrm>
            <a:off x="5029200" y="152400"/>
            <a:ext cx="2514600" cy="923330"/>
          </a:xfrm>
          <a:prstGeom prst="rect">
            <a:avLst/>
          </a:prstGeom>
          <a:noFill/>
        </p:spPr>
        <p:txBody>
          <a:bodyPr wrap="square" rtlCol="0">
            <a:spAutoFit/>
          </a:bodyPr>
          <a:lstStyle/>
          <a:p>
            <a:pPr algn="r"/>
            <a:r>
              <a:rPr lang="es-ES_tradnl" sz="900" dirty="0">
                <a:solidFill>
                  <a:prstClr val="black"/>
                </a:solidFill>
              </a:rPr>
              <a:t>Equivalencia de grado</a:t>
            </a:r>
            <a:r>
              <a:rPr lang="en-US" sz="900" dirty="0">
                <a:solidFill>
                  <a:prstClr val="black"/>
                </a:solidFill>
              </a:rPr>
              <a:t>: 6.9</a:t>
            </a:r>
          </a:p>
          <a:p>
            <a:pPr algn="r"/>
            <a:r>
              <a:rPr lang="es-ES" sz="900" dirty="0">
                <a:solidFill>
                  <a:prstClr val="black"/>
                </a:solidFill>
              </a:rPr>
              <a:t>Escala </a:t>
            </a:r>
            <a:r>
              <a:rPr lang="es-ES" sz="900" dirty="0" err="1">
                <a:solidFill>
                  <a:prstClr val="black"/>
                </a:solidFill>
              </a:rPr>
              <a:t>Lexile</a:t>
            </a:r>
            <a:r>
              <a:rPr lang="en-US" sz="900" dirty="0">
                <a:solidFill>
                  <a:prstClr val="black"/>
                </a:solidFill>
              </a:rPr>
              <a:t>: 880L</a:t>
            </a:r>
          </a:p>
          <a:p>
            <a:pPr algn="r"/>
            <a:r>
              <a:rPr lang="es-ES" sz="900" dirty="0">
                <a:solidFill>
                  <a:prstClr val="black"/>
                </a:solidFill>
              </a:rPr>
              <a:t>Promedio del largo de la oración</a:t>
            </a:r>
            <a:r>
              <a:rPr lang="en-US" sz="900" dirty="0">
                <a:solidFill>
                  <a:prstClr val="black"/>
                </a:solidFill>
              </a:rPr>
              <a:t>: 12.71</a:t>
            </a:r>
          </a:p>
          <a:p>
            <a:pPr algn="r"/>
            <a:r>
              <a:rPr lang="es-ES" sz="900" dirty="0">
                <a:solidFill>
                  <a:prstClr val="black"/>
                </a:solidFill>
              </a:rPr>
              <a:t>Promedio de la frecuencia de palabras: </a:t>
            </a:r>
            <a:r>
              <a:rPr lang="en-US" sz="900" dirty="0">
                <a:solidFill>
                  <a:prstClr val="black"/>
                </a:solidFill>
              </a:rPr>
              <a:t>3.45</a:t>
            </a:r>
          </a:p>
          <a:p>
            <a:pPr algn="r"/>
            <a:r>
              <a:rPr lang="es-ES" sz="900" dirty="0">
                <a:solidFill>
                  <a:prstClr val="black"/>
                </a:solidFill>
              </a:rPr>
              <a:t>Numero de palabras</a:t>
            </a:r>
            <a:r>
              <a:rPr lang="en-US" sz="900" dirty="0">
                <a:solidFill>
                  <a:prstClr val="black"/>
                </a:solidFill>
              </a:rPr>
              <a:t>: 178</a:t>
            </a:r>
          </a:p>
          <a:p>
            <a:pPr algn="r"/>
            <a:r>
              <a:rPr lang="en-US" sz="900" b="1" dirty="0">
                <a:solidFill>
                  <a:prstClr val="black"/>
                </a:solidFill>
              </a:rPr>
              <a:t>Nota: </a:t>
            </a:r>
            <a:r>
              <a:rPr lang="en-US" sz="900" b="1" dirty="0" err="1">
                <a:solidFill>
                  <a:prstClr val="black"/>
                </a:solidFill>
              </a:rPr>
              <a:t>Basado</a:t>
            </a:r>
            <a:r>
              <a:rPr lang="en-US" sz="900" b="1" dirty="0">
                <a:solidFill>
                  <a:prstClr val="black"/>
                </a:solidFill>
              </a:rPr>
              <a:t> </a:t>
            </a:r>
            <a:r>
              <a:rPr lang="en-US" sz="900" b="1" dirty="0" err="1">
                <a:solidFill>
                  <a:prstClr val="black"/>
                </a:solidFill>
              </a:rPr>
              <a:t>en</a:t>
            </a:r>
            <a:r>
              <a:rPr lang="en-US" sz="900" b="1" dirty="0">
                <a:solidFill>
                  <a:prstClr val="black"/>
                </a:solidFill>
              </a:rPr>
              <a:t> el </a:t>
            </a:r>
            <a:r>
              <a:rPr lang="en-US" sz="900" b="1" dirty="0" err="1">
                <a:solidFill>
                  <a:prstClr val="black"/>
                </a:solidFill>
              </a:rPr>
              <a:t>texto</a:t>
            </a:r>
            <a:r>
              <a:rPr lang="en-US" sz="900" b="1" dirty="0">
                <a:solidFill>
                  <a:prstClr val="black"/>
                </a:solidFill>
              </a:rPr>
              <a:t> original  </a:t>
            </a:r>
            <a:r>
              <a:rPr lang="en-US" sz="900" b="1" dirty="0" err="1">
                <a:solidFill>
                  <a:prstClr val="black"/>
                </a:solidFill>
              </a:rPr>
              <a:t>en</a:t>
            </a:r>
            <a:r>
              <a:rPr lang="en-US" sz="900" b="1" dirty="0">
                <a:solidFill>
                  <a:prstClr val="black"/>
                </a:solidFill>
              </a:rPr>
              <a:t> </a:t>
            </a:r>
            <a:r>
              <a:rPr lang="en-US" sz="900" b="1" dirty="0" err="1">
                <a:solidFill>
                  <a:prstClr val="black"/>
                </a:solidFill>
              </a:rPr>
              <a:t>inglés</a:t>
            </a:r>
            <a:r>
              <a:rPr lang="en-US" sz="900" b="1" dirty="0">
                <a:solidFill>
                  <a:prstClr val="black"/>
                </a:solidFill>
              </a:rPr>
              <a:t>.</a:t>
            </a:r>
          </a:p>
        </p:txBody>
      </p:sp>
    </p:spTree>
    <p:extLst>
      <p:ext uri="{BB962C8B-B14F-4D97-AF65-F5344CB8AC3E}">
        <p14:creationId xmlns:p14="http://schemas.microsoft.com/office/powerpoint/2010/main" val="2073462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69FE8-2A6A-4FDA-B6E7-4A7C87AD6E1D}" type="slidenum">
              <a:rPr lang="en-US" smtClean="0"/>
              <a:pPr/>
              <a:t>26</a:t>
            </a:fld>
            <a:endParaRPr lang="en-US" dirty="0"/>
          </a:p>
        </p:txBody>
      </p:sp>
      <p:sp>
        <p:nvSpPr>
          <p:cNvPr id="4" name="TextBox 3"/>
          <p:cNvSpPr txBox="1"/>
          <p:nvPr/>
        </p:nvSpPr>
        <p:spPr>
          <a:xfrm>
            <a:off x="537210" y="972110"/>
            <a:ext cx="6934200" cy="5909310"/>
          </a:xfrm>
          <a:prstGeom prst="rect">
            <a:avLst/>
          </a:prstGeom>
          <a:noFill/>
        </p:spPr>
        <p:txBody>
          <a:bodyPr wrap="square" rtlCol="0">
            <a:spAutoFit/>
          </a:bodyPr>
          <a:lstStyle/>
          <a:p>
            <a:pPr algn="ctr">
              <a:tabLst>
                <a:tab pos="571500" algn="l"/>
              </a:tabLst>
            </a:pPr>
            <a:endParaRPr lang="es-MX" sz="500" b="1" u="sng" dirty="0" smtClean="0"/>
          </a:p>
          <a:p>
            <a:pPr algn="ctr"/>
            <a:r>
              <a:rPr lang="es-MX" sz="1400" b="1" u="sng" dirty="0" smtClean="0"/>
              <a:t>Diagrama de jerarquía de tribunales de los Estados Unidos</a:t>
            </a:r>
          </a:p>
          <a:p>
            <a:pPr algn="ctr"/>
            <a:r>
              <a:rPr lang="en-US" sz="1400" i="1" dirty="0" err="1" smtClean="0"/>
              <a:t>Koberandt</a:t>
            </a:r>
            <a:endParaRPr lang="en-US" sz="1400" i="1" dirty="0"/>
          </a:p>
          <a:p>
            <a:r>
              <a:rPr lang="en-US" sz="600" dirty="0"/>
              <a:t>					</a:t>
            </a:r>
          </a:p>
          <a:p>
            <a:r>
              <a:rPr lang="es-ES" sz="1100" dirty="0" smtClean="0"/>
              <a:t>El sistema </a:t>
            </a:r>
            <a:r>
              <a:rPr lang="es-ES" sz="1100" dirty="0"/>
              <a:t>judicial del gobierno de </a:t>
            </a:r>
            <a:r>
              <a:rPr lang="es-ES" sz="1100" dirty="0" smtClean="0"/>
              <a:t>los Estados </a:t>
            </a:r>
            <a:r>
              <a:rPr lang="es-ES" sz="1100" dirty="0"/>
              <a:t>Unidos está </a:t>
            </a:r>
            <a:r>
              <a:rPr lang="es-ES" sz="1100" dirty="0" smtClean="0"/>
              <a:t>organizado en un </a:t>
            </a:r>
            <a:r>
              <a:rPr lang="es-ES" sz="1100" dirty="0"/>
              <a:t>orden exacto. </a:t>
            </a:r>
            <a:r>
              <a:rPr lang="es-ES" sz="1100" dirty="0" smtClean="0"/>
              <a:t>Este </a:t>
            </a:r>
            <a:r>
              <a:rPr lang="es-ES" sz="1100" dirty="0"/>
              <a:t>orden se basa en el tipo de </a:t>
            </a:r>
            <a:r>
              <a:rPr lang="es-ES" sz="1100" dirty="0" smtClean="0"/>
              <a:t>caso </a:t>
            </a:r>
            <a:r>
              <a:rPr lang="es-ES" sz="1100" dirty="0"/>
              <a:t>que se lleva a juicio.</a:t>
            </a:r>
          </a:p>
          <a:p>
            <a:endParaRPr lang="es-ES" sz="1100" dirty="0"/>
          </a:p>
          <a:p>
            <a:r>
              <a:rPr lang="es-ES" sz="1100" dirty="0"/>
              <a:t>Los tribunales </a:t>
            </a:r>
            <a:r>
              <a:rPr lang="es-ES" sz="1100" dirty="0" smtClean="0"/>
              <a:t>o cortes se </a:t>
            </a:r>
            <a:r>
              <a:rPr lang="es-ES" sz="1100" dirty="0"/>
              <a:t>dividen en dos tipos, los tribunales federales y estatales. La mayoría de los casos se resuelven en los tribunales estatales.</a:t>
            </a:r>
          </a:p>
          <a:p>
            <a:r>
              <a:rPr lang="es-ES" sz="1100" dirty="0"/>
              <a:t> </a:t>
            </a:r>
          </a:p>
          <a:p>
            <a:r>
              <a:rPr lang="es-ES" sz="1100" b="1" u="sng" dirty="0" smtClean="0"/>
              <a:t>Tribunales estatales: Corte estatal y Corte estatal de  apelaciones</a:t>
            </a:r>
            <a:endParaRPr lang="es-ES" sz="1100" b="1" u="sng" dirty="0"/>
          </a:p>
          <a:p>
            <a:r>
              <a:rPr lang="es-ES" sz="1100" dirty="0"/>
              <a:t>Cada estado tiene su propio sistema judicial. Los sistemas judiciales </a:t>
            </a:r>
            <a:r>
              <a:rPr lang="es-ES" sz="1100" dirty="0" smtClean="0"/>
              <a:t>estatales no </a:t>
            </a:r>
            <a:r>
              <a:rPr lang="es-ES" sz="1100" dirty="0"/>
              <a:t>son parte de los tribunales federales. </a:t>
            </a:r>
            <a:r>
              <a:rPr lang="es-ES" sz="1100" dirty="0" smtClean="0"/>
              <a:t>Los sistemas judiciales a nivel estatal </a:t>
            </a:r>
            <a:r>
              <a:rPr lang="es-ES" sz="1100" dirty="0"/>
              <a:t>tienen tribunales de primera instancia y tribunales de apelación </a:t>
            </a:r>
            <a:r>
              <a:rPr lang="es-ES" sz="1100" dirty="0" smtClean="0"/>
              <a:t>a un  nivel inferior. </a:t>
            </a:r>
            <a:r>
              <a:rPr lang="es-ES" sz="1100" dirty="0"/>
              <a:t>Luego están los tribunales de apelación, </a:t>
            </a:r>
            <a:r>
              <a:rPr lang="es-ES" sz="1100" dirty="0" smtClean="0"/>
              <a:t>a </a:t>
            </a:r>
            <a:r>
              <a:rPr lang="es-ES" sz="1100" dirty="0"/>
              <a:t>nivel superior.</a:t>
            </a:r>
          </a:p>
          <a:p>
            <a:endParaRPr lang="es-ES" sz="1100" dirty="0"/>
          </a:p>
          <a:p>
            <a:r>
              <a:rPr lang="es-ES" sz="1100" dirty="0"/>
              <a:t>Si el resultado de un caso en </a:t>
            </a:r>
            <a:r>
              <a:rPr lang="es-ES" sz="1100" dirty="0" smtClean="0"/>
              <a:t>un </a:t>
            </a:r>
            <a:r>
              <a:rPr lang="es-ES" sz="1100" dirty="0"/>
              <a:t>tribunal de primera instancia </a:t>
            </a:r>
            <a:r>
              <a:rPr lang="es-ES" sz="1100" dirty="0" smtClean="0"/>
              <a:t>estatal no </a:t>
            </a:r>
            <a:r>
              <a:rPr lang="es-ES" sz="1100" dirty="0"/>
              <a:t>es favorable </a:t>
            </a:r>
            <a:r>
              <a:rPr lang="es-ES" sz="1100" dirty="0" smtClean="0"/>
              <a:t>al demandante o al acusado, ellos pueden apelar. </a:t>
            </a:r>
            <a:r>
              <a:rPr lang="es-ES" sz="1100" dirty="0"/>
              <a:t>Cuando se </a:t>
            </a:r>
            <a:r>
              <a:rPr lang="es-ES" sz="1100" dirty="0" smtClean="0"/>
              <a:t>apela un </a:t>
            </a:r>
            <a:r>
              <a:rPr lang="es-ES" sz="1100" dirty="0"/>
              <a:t>caso, </a:t>
            </a:r>
            <a:r>
              <a:rPr lang="es-ES" sz="1100" dirty="0" smtClean="0"/>
              <a:t>se lleva ante </a:t>
            </a:r>
            <a:r>
              <a:rPr lang="es-ES" sz="1100" dirty="0"/>
              <a:t>un tribunal estatal de apelaciones. Más del 95% de los casos legales </a:t>
            </a:r>
            <a:r>
              <a:rPr lang="es-ES" sz="1100" dirty="0" smtClean="0"/>
              <a:t>en </a:t>
            </a:r>
            <a:r>
              <a:rPr lang="es-ES" sz="1100" dirty="0"/>
              <a:t>la nación se </a:t>
            </a:r>
            <a:r>
              <a:rPr lang="es-ES" sz="1100" dirty="0" smtClean="0"/>
              <a:t>resuelven </a:t>
            </a:r>
            <a:r>
              <a:rPr lang="es-ES" sz="1100" dirty="0"/>
              <a:t>en los tribunales estatales.</a:t>
            </a:r>
          </a:p>
          <a:p>
            <a:r>
              <a:rPr lang="es-ES" sz="1100" dirty="0"/>
              <a:t> </a:t>
            </a:r>
          </a:p>
          <a:p>
            <a:r>
              <a:rPr lang="es-ES" sz="1100" b="1" u="sng" dirty="0" smtClean="0"/>
              <a:t>Tribunales federales de distrito</a:t>
            </a:r>
            <a:endParaRPr lang="es-ES" sz="1100" b="1" u="sng" dirty="0"/>
          </a:p>
          <a:p>
            <a:r>
              <a:rPr lang="es-ES" sz="1100" dirty="0"/>
              <a:t>Los tribunales de distrito son los únicos tribunales en el sistema federal en el que los jurados oyen testimonios en algunos casos. La mayoría de los casos a</a:t>
            </a:r>
            <a:r>
              <a:rPr lang="es-ES" sz="1100" dirty="0" smtClean="0"/>
              <a:t> </a:t>
            </a:r>
            <a:r>
              <a:rPr lang="es-ES" sz="1100" dirty="0"/>
              <a:t>este nivel se presentan ante un solo juez.</a:t>
            </a:r>
          </a:p>
          <a:p>
            <a:r>
              <a:rPr lang="es-ES" sz="1100" dirty="0"/>
              <a:t> </a:t>
            </a:r>
          </a:p>
          <a:p>
            <a:r>
              <a:rPr lang="es-ES" sz="1100" b="1" u="sng" dirty="0"/>
              <a:t>Tribunales </a:t>
            </a:r>
            <a:r>
              <a:rPr lang="es-ES" sz="1100" b="1" u="sng" dirty="0" smtClean="0"/>
              <a:t>federales </a:t>
            </a:r>
            <a:r>
              <a:rPr lang="es-ES" sz="1100" b="1" u="sng" dirty="0"/>
              <a:t>de </a:t>
            </a:r>
            <a:r>
              <a:rPr lang="es-ES" sz="1100" b="1" u="sng" dirty="0" smtClean="0"/>
              <a:t>apelación</a:t>
            </a:r>
            <a:endParaRPr lang="es-ES" sz="1100" b="1" u="sng" dirty="0"/>
          </a:p>
          <a:p>
            <a:r>
              <a:rPr lang="es-ES" sz="1100" dirty="0"/>
              <a:t>Cuando </a:t>
            </a:r>
            <a:r>
              <a:rPr lang="es-ES" sz="1100" dirty="0" smtClean="0"/>
              <a:t>se apelan casos del tribunal federal </a:t>
            </a:r>
            <a:r>
              <a:rPr lang="es-ES" sz="1100" dirty="0"/>
              <a:t>de distrito, </a:t>
            </a:r>
            <a:r>
              <a:rPr lang="es-ES" sz="1100" dirty="0" smtClean="0"/>
              <a:t>estos van </a:t>
            </a:r>
            <a:r>
              <a:rPr lang="es-ES" sz="1100" dirty="0"/>
              <a:t>a un tribunal federal de apelaciones. </a:t>
            </a:r>
            <a:r>
              <a:rPr lang="es-ES" sz="1100" dirty="0" smtClean="0"/>
              <a:t>Los tribunales </a:t>
            </a:r>
            <a:r>
              <a:rPr lang="es-ES" sz="1100" dirty="0"/>
              <a:t>de apelaciones no utilizan jurados o testigos. </a:t>
            </a:r>
            <a:r>
              <a:rPr lang="es-ES" sz="1100" dirty="0" smtClean="0"/>
              <a:t>Ninguna evidencia nueva </a:t>
            </a:r>
            <a:r>
              <a:rPr lang="es-ES" sz="1100" dirty="0"/>
              <a:t>se </a:t>
            </a:r>
            <a:r>
              <a:rPr lang="es-ES" sz="1100" dirty="0" smtClean="0"/>
              <a:t>lleva a </a:t>
            </a:r>
            <a:r>
              <a:rPr lang="es-ES" sz="1100" dirty="0"/>
              <a:t>un caso apelado; </a:t>
            </a:r>
            <a:r>
              <a:rPr lang="es-ES" sz="1100" dirty="0" smtClean="0"/>
              <a:t>los tribunales </a:t>
            </a:r>
            <a:r>
              <a:rPr lang="es-ES" sz="1100" dirty="0"/>
              <a:t>de apelación </a:t>
            </a:r>
            <a:r>
              <a:rPr lang="es-ES" sz="1100" dirty="0" smtClean="0"/>
              <a:t>basan </a:t>
            </a:r>
            <a:r>
              <a:rPr lang="es-ES" sz="1100" dirty="0"/>
              <a:t>sus decisiones en una revisión de los </a:t>
            </a:r>
            <a:r>
              <a:rPr lang="es-ES" sz="1100" dirty="0" smtClean="0"/>
              <a:t>informes  del tribunal inferior</a:t>
            </a:r>
            <a:r>
              <a:rPr lang="es-ES" sz="1100" dirty="0"/>
              <a:t>.</a:t>
            </a:r>
          </a:p>
          <a:p>
            <a:endParaRPr lang="es-ES" sz="1100" dirty="0"/>
          </a:p>
          <a:p>
            <a:r>
              <a:rPr lang="es-ES" sz="1100" dirty="0"/>
              <a:t>Entre cuatro </a:t>
            </a:r>
            <a:r>
              <a:rPr lang="es-ES" sz="1100" dirty="0" smtClean="0"/>
              <a:t>a veintiséis </a:t>
            </a:r>
            <a:r>
              <a:rPr lang="es-ES" sz="1100" dirty="0"/>
              <a:t>jueces se sientan en cada tribunal de apelaciones, y cada caso normalmente </a:t>
            </a:r>
            <a:r>
              <a:rPr lang="es-ES" sz="1100" dirty="0" smtClean="0"/>
              <a:t>es escuchado </a:t>
            </a:r>
            <a:r>
              <a:rPr lang="es-ES" sz="1100" dirty="0"/>
              <a:t>por un panel de tres jueces.</a:t>
            </a:r>
          </a:p>
          <a:p>
            <a:endParaRPr lang="es-ES" sz="1100" dirty="0"/>
          </a:p>
          <a:p>
            <a:r>
              <a:rPr lang="es-ES" sz="1100" dirty="0" smtClean="0"/>
              <a:t>Los Tribunales </a:t>
            </a:r>
            <a:r>
              <a:rPr lang="es-ES" sz="1100" dirty="0"/>
              <a:t>de apelaciones ofrecen la </a:t>
            </a:r>
            <a:r>
              <a:rPr lang="es-ES" sz="1100" dirty="0" smtClean="0"/>
              <a:t>mejor esperanza de enmendar los casos de </a:t>
            </a:r>
            <a:r>
              <a:rPr lang="es-ES" sz="1100" dirty="0"/>
              <a:t>muchas personas que </a:t>
            </a:r>
            <a:r>
              <a:rPr lang="es-ES" sz="1100" dirty="0" smtClean="0"/>
              <a:t>apelan, </a:t>
            </a:r>
            <a:r>
              <a:rPr lang="es-ES" sz="1100" dirty="0"/>
              <a:t>ya que la Corte </a:t>
            </a:r>
            <a:r>
              <a:rPr lang="es-ES" sz="1100" dirty="0" smtClean="0"/>
              <a:t>Suprema procesa muy </a:t>
            </a:r>
            <a:r>
              <a:rPr lang="es-ES" sz="1100" dirty="0"/>
              <a:t>pocos casos. Menos </a:t>
            </a:r>
            <a:r>
              <a:rPr lang="es-ES" sz="1100" dirty="0" smtClean="0"/>
              <a:t>de un porciento </a:t>
            </a:r>
            <a:r>
              <a:rPr lang="es-ES" sz="1100" dirty="0"/>
              <a:t>de los casos vistos por los tribunales federales de apelaciones son </a:t>
            </a:r>
            <a:r>
              <a:rPr lang="es-ES" sz="1100" dirty="0" smtClean="0"/>
              <a:t>revisados mas adelante por la Corte Suprema.</a:t>
            </a:r>
            <a:endParaRPr lang="en-US" sz="1100" dirty="0"/>
          </a:p>
        </p:txBody>
      </p:sp>
      <p:pic>
        <p:nvPicPr>
          <p:cNvPr id="3" name="Picture 2"/>
          <p:cNvPicPr>
            <a:picLocks noChangeAspect="1"/>
          </p:cNvPicPr>
          <p:nvPr/>
        </p:nvPicPr>
        <p:blipFill>
          <a:blip r:embed="rId2"/>
          <a:stretch>
            <a:fillRect/>
          </a:stretch>
        </p:blipFill>
        <p:spPr>
          <a:xfrm>
            <a:off x="1904998" y="6646277"/>
            <a:ext cx="3914775" cy="3343275"/>
          </a:xfrm>
          <a:prstGeom prst="rect">
            <a:avLst/>
          </a:prstGeom>
        </p:spPr>
      </p:pic>
      <p:sp>
        <p:nvSpPr>
          <p:cNvPr id="8" name="TextBox 7"/>
          <p:cNvSpPr txBox="1"/>
          <p:nvPr/>
        </p:nvSpPr>
        <p:spPr>
          <a:xfrm>
            <a:off x="2095327" y="6812438"/>
            <a:ext cx="3534119" cy="369332"/>
          </a:xfrm>
          <a:prstGeom prst="rect">
            <a:avLst/>
          </a:prstGeom>
          <a:noFill/>
        </p:spPr>
        <p:txBody>
          <a:bodyPr wrap="square" rtlCol="0">
            <a:spAutoFit/>
          </a:bodyPr>
          <a:lstStyle/>
          <a:p>
            <a:pPr algn="ctr"/>
            <a:r>
              <a:rPr lang="es-MX" sz="1800" b="1" dirty="0" smtClean="0"/>
              <a:t>La Corte Suprema de los EE.UU.</a:t>
            </a:r>
            <a:endParaRPr lang="es-MX" sz="1800" b="1" dirty="0"/>
          </a:p>
        </p:txBody>
      </p:sp>
      <p:sp>
        <p:nvSpPr>
          <p:cNvPr id="9" name="TextBox 8"/>
          <p:cNvSpPr txBox="1"/>
          <p:nvPr/>
        </p:nvSpPr>
        <p:spPr>
          <a:xfrm>
            <a:off x="2133601" y="7711589"/>
            <a:ext cx="1143000" cy="861774"/>
          </a:xfrm>
          <a:prstGeom prst="rect">
            <a:avLst/>
          </a:prstGeom>
          <a:noFill/>
        </p:spPr>
        <p:txBody>
          <a:bodyPr wrap="square" lIns="0" rIns="0" rtlCol="0">
            <a:spAutoFit/>
          </a:bodyPr>
          <a:lstStyle/>
          <a:p>
            <a:r>
              <a:rPr lang="es-MX" sz="1000" b="1" dirty="0" smtClean="0"/>
              <a:t>Tribunales federales de apelación de los EE.UU. </a:t>
            </a:r>
          </a:p>
          <a:p>
            <a:r>
              <a:rPr lang="es-MX" sz="1000" b="1" dirty="0" smtClean="0"/>
              <a:t> (13 tribunales/ cortes)</a:t>
            </a:r>
            <a:endParaRPr lang="es-MX" sz="1000" b="1" dirty="0"/>
          </a:p>
        </p:txBody>
      </p:sp>
      <p:sp>
        <p:nvSpPr>
          <p:cNvPr id="11" name="TextBox 10"/>
          <p:cNvSpPr txBox="1"/>
          <p:nvPr/>
        </p:nvSpPr>
        <p:spPr>
          <a:xfrm>
            <a:off x="3717216" y="8625510"/>
            <a:ext cx="2200446" cy="246221"/>
          </a:xfrm>
          <a:prstGeom prst="rect">
            <a:avLst/>
          </a:prstGeom>
          <a:noFill/>
        </p:spPr>
        <p:txBody>
          <a:bodyPr wrap="square" rtlCol="0">
            <a:spAutoFit/>
          </a:bodyPr>
          <a:lstStyle/>
          <a:p>
            <a:r>
              <a:rPr lang="es-MX" sz="1000" b="1" dirty="0" smtClean="0"/>
              <a:t>Tribunales estatal de </a:t>
            </a:r>
            <a:r>
              <a:rPr lang="es-MX" sz="900" b="1" dirty="0" smtClean="0"/>
              <a:t>apelaciones</a:t>
            </a:r>
            <a:r>
              <a:rPr lang="es-MX" sz="1000" b="1" dirty="0" smtClean="0"/>
              <a:t> </a:t>
            </a:r>
            <a:endParaRPr lang="es-MX" sz="1000" b="1" dirty="0"/>
          </a:p>
        </p:txBody>
      </p:sp>
      <p:sp>
        <p:nvSpPr>
          <p:cNvPr id="14" name="TextBox 13"/>
          <p:cNvSpPr txBox="1"/>
          <p:nvPr/>
        </p:nvSpPr>
        <p:spPr>
          <a:xfrm>
            <a:off x="2095327" y="8968886"/>
            <a:ext cx="1295399" cy="861774"/>
          </a:xfrm>
          <a:prstGeom prst="rect">
            <a:avLst/>
          </a:prstGeom>
          <a:noFill/>
        </p:spPr>
        <p:txBody>
          <a:bodyPr wrap="square" rtlCol="0">
            <a:spAutoFit/>
          </a:bodyPr>
          <a:lstStyle/>
          <a:p>
            <a:r>
              <a:rPr lang="es-MX" sz="1000" b="1" dirty="0" smtClean="0"/>
              <a:t>Tribunales federales de Distrito de los EE.UU. </a:t>
            </a:r>
          </a:p>
          <a:p>
            <a:r>
              <a:rPr lang="es-MX" sz="1000" b="1" dirty="0" smtClean="0"/>
              <a:t>(94 tribunales/ cortes</a:t>
            </a:r>
            <a:r>
              <a:rPr lang="es-MX" sz="900" b="1" dirty="0" smtClean="0"/>
              <a:t>)</a:t>
            </a:r>
            <a:endParaRPr lang="es-MX" sz="900" b="1" dirty="0"/>
          </a:p>
        </p:txBody>
      </p:sp>
      <p:sp>
        <p:nvSpPr>
          <p:cNvPr id="15" name="TextBox 14"/>
          <p:cNvSpPr txBox="1"/>
          <p:nvPr/>
        </p:nvSpPr>
        <p:spPr>
          <a:xfrm>
            <a:off x="4005432" y="9499801"/>
            <a:ext cx="1624014" cy="246221"/>
          </a:xfrm>
          <a:prstGeom prst="rect">
            <a:avLst/>
          </a:prstGeom>
          <a:noFill/>
        </p:spPr>
        <p:txBody>
          <a:bodyPr wrap="square" rtlCol="0">
            <a:spAutoFit/>
          </a:bodyPr>
          <a:lstStyle/>
          <a:p>
            <a:r>
              <a:rPr lang="es-MX" sz="1000" b="1" dirty="0" smtClean="0"/>
              <a:t>Tribunales estatales</a:t>
            </a:r>
            <a:endParaRPr lang="es-MX" sz="1000" b="1" dirty="0"/>
          </a:p>
        </p:txBody>
      </p:sp>
      <p:sp>
        <p:nvSpPr>
          <p:cNvPr id="16" name="TextBox 15"/>
          <p:cNvSpPr txBox="1"/>
          <p:nvPr/>
        </p:nvSpPr>
        <p:spPr>
          <a:xfrm>
            <a:off x="4004310" y="7800186"/>
            <a:ext cx="2200446" cy="400110"/>
          </a:xfrm>
          <a:prstGeom prst="rect">
            <a:avLst/>
          </a:prstGeom>
          <a:noFill/>
        </p:spPr>
        <p:txBody>
          <a:bodyPr wrap="square" rtlCol="0">
            <a:spAutoFit/>
          </a:bodyPr>
          <a:lstStyle/>
          <a:p>
            <a:r>
              <a:rPr lang="es-MX" sz="1000" b="1" dirty="0" smtClean="0"/>
              <a:t>Tribunal estatal más </a:t>
            </a:r>
          </a:p>
          <a:p>
            <a:r>
              <a:rPr lang="es-MX" sz="1000" b="1" dirty="0" smtClean="0"/>
              <a:t>alto de apelaciones</a:t>
            </a:r>
            <a:endParaRPr lang="es-MX" sz="1000" b="1" dirty="0"/>
          </a:p>
        </p:txBody>
      </p:sp>
      <p:sp>
        <p:nvSpPr>
          <p:cNvPr id="5" name="Rectangle 4"/>
          <p:cNvSpPr/>
          <p:nvPr/>
        </p:nvSpPr>
        <p:spPr>
          <a:xfrm>
            <a:off x="5181600" y="105493"/>
            <a:ext cx="2400300" cy="830997"/>
          </a:xfrm>
          <a:prstGeom prst="rect">
            <a:avLst/>
          </a:prstGeom>
        </p:spPr>
        <p:txBody>
          <a:bodyPr wrap="square">
            <a:spAutoFit/>
          </a:bodyPr>
          <a:lstStyle/>
          <a:p>
            <a:pPr algn="r"/>
            <a:r>
              <a:rPr lang="es-ES_tradnl" sz="800" dirty="0">
                <a:solidFill>
                  <a:prstClr val="black"/>
                </a:solidFill>
              </a:rPr>
              <a:t>Equivalencia de grado</a:t>
            </a:r>
            <a:r>
              <a:rPr lang="en-US" sz="800" dirty="0"/>
              <a:t>: </a:t>
            </a:r>
            <a:r>
              <a:rPr lang="en-US" sz="800" dirty="0" smtClean="0"/>
              <a:t>6.7</a:t>
            </a:r>
            <a:endParaRPr lang="en-US" sz="800" dirty="0"/>
          </a:p>
          <a:p>
            <a:pPr algn="r"/>
            <a:r>
              <a:rPr lang="es-ES" sz="800" dirty="0">
                <a:solidFill>
                  <a:prstClr val="black"/>
                </a:solidFill>
              </a:rPr>
              <a:t>Escala </a:t>
            </a:r>
            <a:r>
              <a:rPr lang="es-ES" sz="800" i="1" dirty="0" err="1">
                <a:solidFill>
                  <a:prstClr val="black"/>
                </a:solidFill>
              </a:rPr>
              <a:t>Lexile</a:t>
            </a:r>
            <a:r>
              <a:rPr lang="en-US" sz="800" dirty="0"/>
              <a:t>: </a:t>
            </a:r>
            <a:r>
              <a:rPr lang="en-US" sz="800" dirty="0" smtClean="0"/>
              <a:t>1030L</a:t>
            </a:r>
            <a:endParaRPr lang="en-US" sz="800" dirty="0"/>
          </a:p>
          <a:p>
            <a:pPr algn="r"/>
            <a:r>
              <a:rPr lang="es-ES" sz="800" dirty="0">
                <a:solidFill>
                  <a:prstClr val="black"/>
                </a:solidFill>
              </a:rPr>
              <a:t>Promedio del largo de la oración</a:t>
            </a:r>
            <a:r>
              <a:rPr lang="en-US" sz="800" dirty="0"/>
              <a:t>: </a:t>
            </a:r>
            <a:r>
              <a:rPr lang="en-US" sz="800" dirty="0" smtClean="0"/>
              <a:t>13.76</a:t>
            </a:r>
            <a:endParaRPr lang="en-US" sz="800" dirty="0"/>
          </a:p>
          <a:p>
            <a:pPr algn="r"/>
            <a:r>
              <a:rPr lang="es-ES" sz="800" dirty="0">
                <a:solidFill>
                  <a:prstClr val="black"/>
                </a:solidFill>
              </a:rPr>
              <a:t>Promedio de la frecuencia de palabras: </a:t>
            </a:r>
            <a:r>
              <a:rPr lang="en-US" sz="800" dirty="0" smtClean="0"/>
              <a:t>322</a:t>
            </a:r>
            <a:endParaRPr lang="en-US" sz="800" dirty="0"/>
          </a:p>
          <a:p>
            <a:pPr algn="r"/>
            <a:r>
              <a:rPr lang="es-ES" sz="800" dirty="0">
                <a:solidFill>
                  <a:prstClr val="black"/>
                </a:solidFill>
              </a:rPr>
              <a:t>Numero de palabras</a:t>
            </a:r>
            <a:r>
              <a:rPr lang="en-US" sz="800" dirty="0"/>
              <a:t>: </a:t>
            </a:r>
            <a:r>
              <a:rPr lang="en-US" sz="800" dirty="0" smtClean="0"/>
              <a:t>289</a:t>
            </a:r>
            <a:endParaRPr lang="en-US" sz="800" dirty="0"/>
          </a:p>
          <a:p>
            <a:pPr algn="r"/>
            <a:r>
              <a:rPr lang="en-US" sz="800" b="1" dirty="0"/>
              <a:t>Nota: </a:t>
            </a:r>
            <a:r>
              <a:rPr lang="en-US" sz="800" b="1" dirty="0" err="1"/>
              <a:t>Basado</a:t>
            </a:r>
            <a:r>
              <a:rPr lang="en-US" sz="800" b="1" dirty="0"/>
              <a:t> </a:t>
            </a:r>
            <a:r>
              <a:rPr lang="en-US" sz="800" b="1" dirty="0" err="1"/>
              <a:t>en</a:t>
            </a:r>
            <a:r>
              <a:rPr lang="en-US" sz="800" b="1" dirty="0"/>
              <a:t> el </a:t>
            </a:r>
            <a:r>
              <a:rPr lang="en-US" sz="800" b="1" dirty="0" err="1"/>
              <a:t>texto</a:t>
            </a:r>
            <a:r>
              <a:rPr lang="en-US" sz="800" b="1" dirty="0"/>
              <a:t> original  </a:t>
            </a:r>
            <a:r>
              <a:rPr lang="en-US" sz="800" b="1" dirty="0" err="1"/>
              <a:t>en</a:t>
            </a:r>
            <a:r>
              <a:rPr lang="en-US" sz="800" b="1" dirty="0"/>
              <a:t> </a:t>
            </a:r>
            <a:r>
              <a:rPr lang="en-US" sz="800" b="1" dirty="0" err="1"/>
              <a:t>inglés</a:t>
            </a:r>
            <a:r>
              <a:rPr lang="en-US" sz="800" b="1" dirty="0"/>
              <a:t>.</a:t>
            </a:r>
          </a:p>
        </p:txBody>
      </p:sp>
    </p:spTree>
    <p:extLst>
      <p:ext uri="{BB962C8B-B14F-4D97-AF65-F5344CB8AC3E}">
        <p14:creationId xmlns:p14="http://schemas.microsoft.com/office/powerpoint/2010/main" val="1054344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69FE8-2A6A-4FDA-B6E7-4A7C87AD6E1D}" type="slidenum">
              <a:rPr lang="en-US" smtClean="0"/>
              <a:pPr/>
              <a:t>27</a:t>
            </a:fld>
            <a:endParaRPr lang="en-US" dirty="0"/>
          </a:p>
        </p:txBody>
      </p:sp>
      <p:sp>
        <p:nvSpPr>
          <p:cNvPr id="7" name="TextBox 6"/>
          <p:cNvSpPr txBox="1"/>
          <p:nvPr/>
        </p:nvSpPr>
        <p:spPr>
          <a:xfrm>
            <a:off x="609600" y="990600"/>
            <a:ext cx="6553200" cy="6378669"/>
          </a:xfrm>
          <a:prstGeom prst="rect">
            <a:avLst/>
          </a:prstGeom>
          <a:noFill/>
        </p:spPr>
        <p:txBody>
          <a:bodyPr wrap="square" rtlCol="0">
            <a:spAutoFit/>
          </a:bodyPr>
          <a:lstStyle/>
          <a:p>
            <a:pPr algn="ctr"/>
            <a:r>
              <a:rPr lang="es-MX" sz="1400" b="1" dirty="0" smtClean="0"/>
              <a:t>Juicios en los EE. UU.</a:t>
            </a:r>
          </a:p>
          <a:p>
            <a:pPr algn="ctr"/>
            <a:r>
              <a:rPr lang="es-MX" sz="1200" i="1" dirty="0" smtClean="0"/>
              <a:t>Fuente de información:  </a:t>
            </a:r>
            <a:r>
              <a:rPr lang="es-MX" sz="1200" i="1" dirty="0" err="1" smtClean="0"/>
              <a:t>Koberandt</a:t>
            </a:r>
            <a:endParaRPr lang="es-MX" sz="1200" i="1" dirty="0" smtClean="0"/>
          </a:p>
          <a:p>
            <a:r>
              <a:rPr lang="es-MX" sz="1000" dirty="0" smtClean="0"/>
              <a:t>					</a:t>
            </a:r>
            <a:r>
              <a:rPr lang="es-MX" sz="1200" dirty="0" smtClean="0"/>
              <a:t>	</a:t>
            </a:r>
          </a:p>
          <a:p>
            <a:r>
              <a:rPr lang="es-MX" sz="1200" dirty="0" smtClean="0">
                <a:solidFill>
                  <a:srgbClr val="000000"/>
                </a:solidFill>
                <a:ea typeface="Times New Roman"/>
                <a:cs typeface="Times New Roman"/>
              </a:rPr>
              <a:t>Si alguien es acusado de un crimen, el gobierno de los EE.UU. toma ciertas acciones en un tribunal de justicia. El tribunal decide cómo resolver el problema. Se escogen doce personas para ser parte del jurado. El jurado escucha los argumentos, a los testigos y escucha la evidencia sobre el crimen. Esto les ayuda a decidir si el acusado es culpable del delito o </a:t>
            </a:r>
            <a:r>
              <a:rPr lang="es-MX" sz="1200" dirty="0" err="1" smtClean="0">
                <a:solidFill>
                  <a:srgbClr val="000000"/>
                </a:solidFill>
                <a:ea typeface="Times New Roman"/>
                <a:cs typeface="Times New Roman"/>
              </a:rPr>
              <a:t>no.Las</a:t>
            </a:r>
            <a:r>
              <a:rPr lang="es-MX" sz="1200" dirty="0" smtClean="0">
                <a:solidFill>
                  <a:srgbClr val="000000"/>
                </a:solidFill>
                <a:ea typeface="Times New Roman"/>
                <a:cs typeface="Times New Roman"/>
              </a:rPr>
              <a:t> personas en el jurado son elegidas porque son justas y no toman partido de ninguna de las partes. Es el trabajo del jurado escuchar a ambas partes. Estas dos partes se llaman el demandante y la defensa.</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El demandante comienza el juicio. Su trabajo es presentar el caso en contra de la persona que está siendo acusada del delito. Ellos tratan de probar que la persona es culpable mediante la incorporación de pruebas. El trabajo de la defensa es comprobar que la persona acusada de un delito es inocente. La persona acusada de un delito se llama el acusado. El demandante considera que el acusado le ha hecho daño de alguna manera. Tanto el demandante como el acusado tienen abogados.</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Antes de llegar al tribunal el demandante se reúne con un abogado. El acusado se reúne con otro abogado. Cada abogado elabora </a:t>
            </a:r>
            <a:r>
              <a:rPr lang="es-MX" sz="1200" dirty="0">
                <a:solidFill>
                  <a:srgbClr val="000000"/>
                </a:solidFill>
                <a:ea typeface="Times New Roman"/>
                <a:cs typeface="Times New Roman"/>
              </a:rPr>
              <a:t>con datos un </a:t>
            </a:r>
            <a:r>
              <a:rPr lang="es-MX" sz="1200" dirty="0" smtClean="0">
                <a:solidFill>
                  <a:srgbClr val="000000"/>
                </a:solidFill>
                <a:ea typeface="Times New Roman"/>
                <a:cs typeface="Times New Roman"/>
              </a:rPr>
              <a:t>argumento </a:t>
            </a:r>
            <a:r>
              <a:rPr lang="es-MX" sz="1200" dirty="0">
                <a:solidFill>
                  <a:srgbClr val="000000"/>
                </a:solidFill>
                <a:ea typeface="Times New Roman"/>
                <a:cs typeface="Times New Roman"/>
              </a:rPr>
              <a:t>favorable </a:t>
            </a:r>
            <a:r>
              <a:rPr lang="es-MX" sz="1200" dirty="0" smtClean="0">
                <a:solidFill>
                  <a:srgbClr val="000000"/>
                </a:solidFill>
                <a:ea typeface="Times New Roman"/>
                <a:cs typeface="Times New Roman"/>
              </a:rPr>
              <a:t>para </a:t>
            </a:r>
            <a:r>
              <a:rPr lang="es-MX" sz="1200" dirty="0">
                <a:solidFill>
                  <a:srgbClr val="000000"/>
                </a:solidFill>
                <a:ea typeface="Times New Roman"/>
                <a:cs typeface="Times New Roman"/>
              </a:rPr>
              <a:t>su parte. </a:t>
            </a:r>
            <a:r>
              <a:rPr lang="es-MX" sz="1200" dirty="0" smtClean="0">
                <a:solidFill>
                  <a:srgbClr val="000000"/>
                </a:solidFill>
                <a:ea typeface="Times New Roman"/>
                <a:cs typeface="Times New Roman"/>
              </a:rPr>
              <a:t>Después, los abogados presentan sus argumentos ante el juez y el jurado en la sala de juicio. Luego de que ambas partes comparten sus argumentos, el jurado se reúne para decidir el resultado. Este resultado se llama un veredicto. Un veredicto puede declarar a alguien culpable o no culpable.</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Si el jurado dice, “culpable”, el demandante gana. El juez tiene que decidir la sentencia o castigo para el acusado. </a:t>
            </a:r>
            <a:r>
              <a:rPr lang="es-MX" sz="1200" dirty="0" smtClean="0">
                <a:ea typeface="Times New Roman"/>
                <a:cs typeface="Times New Roman"/>
              </a:rPr>
              <a:t>Sin embargo, si ellos dicen "no culpable", la defensa gana y se declara al acusado inocente y no se le da una sentencia/castigo. </a:t>
            </a:r>
            <a:r>
              <a:rPr lang="es-MX" sz="1200" dirty="0" smtClean="0">
                <a:solidFill>
                  <a:srgbClr val="000000"/>
                </a:solidFill>
                <a:ea typeface="Times New Roman"/>
                <a:cs typeface="Times New Roman"/>
              </a:rPr>
              <a:t>Si una de las partes no está de acuerdo con la decisión tomada en un tribunal inferior, pueden presentar una apelación.</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Una apelación es como otra oportunidad. La apelación se puede presentar en un tribunal de nivel superior. Entonces la decisión del juez puede volver a ser revisada. Los casos que involucran a la </a:t>
            </a:r>
            <a:r>
              <a:rPr lang="es-MX" sz="1200" b="1" dirty="0" smtClean="0">
                <a:solidFill>
                  <a:srgbClr val="000000"/>
                </a:solidFill>
                <a:ea typeface="Times New Roman"/>
                <a:cs typeface="Times New Roman"/>
              </a:rPr>
              <a:t>ley federal </a:t>
            </a:r>
            <a:r>
              <a:rPr lang="es-MX" sz="1200" dirty="0" smtClean="0">
                <a:solidFill>
                  <a:srgbClr val="000000"/>
                </a:solidFill>
                <a:ea typeface="Times New Roman"/>
                <a:cs typeface="Times New Roman"/>
              </a:rPr>
              <a:t>pueden ser apelados hasta la Corte Suprema de los Estados Unidos. Sin embargo, muy pocos casos llegan a este nivel federal, y con frecuencia se quedan dentro de los sistemas judiciales estatales.</a:t>
            </a:r>
          </a:p>
          <a:p>
            <a:endParaRPr lang="es-MX" sz="1200" dirty="0" smtClean="0">
              <a:solidFill>
                <a:srgbClr val="000000"/>
              </a:solidFill>
              <a:ea typeface="Times New Roman"/>
              <a:cs typeface="Times New Roman"/>
            </a:endParaRPr>
          </a:p>
          <a:p>
            <a:endParaRPr lang="es-MX" sz="1200" dirty="0" smtClean="0">
              <a:solidFill>
                <a:srgbClr val="000000"/>
              </a:solidFill>
              <a:ea typeface="Times New Roman"/>
              <a:cs typeface="Times New Roman"/>
            </a:endParaRPr>
          </a:p>
          <a:p>
            <a:r>
              <a:rPr lang="es-MX" sz="1050" i="1" dirty="0" smtClean="0">
                <a:solidFill>
                  <a:srgbClr val="000000"/>
                </a:solidFill>
                <a:ea typeface="Times New Roman"/>
                <a:cs typeface="Times New Roman"/>
              </a:rPr>
              <a:t>Ley federal</a:t>
            </a:r>
            <a:r>
              <a:rPr lang="es-MX" sz="1050" dirty="0" smtClean="0">
                <a:solidFill>
                  <a:srgbClr val="000000"/>
                </a:solidFill>
                <a:ea typeface="Times New Roman"/>
                <a:cs typeface="Times New Roman"/>
              </a:rPr>
              <a:t>: una ley de o relacionada con el gobierno central de los Estado Unidos.</a:t>
            </a:r>
            <a:endParaRPr lang="es-MX" sz="1050" dirty="0" smtClean="0"/>
          </a:p>
        </p:txBody>
      </p:sp>
      <p:sp>
        <p:nvSpPr>
          <p:cNvPr id="3" name="Rectangle 2"/>
          <p:cNvSpPr/>
          <p:nvPr/>
        </p:nvSpPr>
        <p:spPr>
          <a:xfrm>
            <a:off x="5029200" y="161885"/>
            <a:ext cx="2514600" cy="923330"/>
          </a:xfrm>
          <a:prstGeom prst="rect">
            <a:avLst/>
          </a:prstGeom>
        </p:spPr>
        <p:txBody>
          <a:bodyPr wrap="square">
            <a:spAutoFit/>
          </a:bodyPr>
          <a:lstStyle/>
          <a:p>
            <a:pPr algn="r"/>
            <a:r>
              <a:rPr lang="es-ES_tradnl" sz="900" dirty="0">
                <a:solidFill>
                  <a:prstClr val="black"/>
                </a:solidFill>
              </a:rPr>
              <a:t>Equivalencia de grado</a:t>
            </a:r>
            <a:r>
              <a:rPr lang="en-US" sz="900" dirty="0"/>
              <a:t>: </a:t>
            </a:r>
            <a:r>
              <a:rPr lang="en-US" sz="900" dirty="0" smtClean="0"/>
              <a:t>5.8</a:t>
            </a:r>
            <a:endParaRPr lang="en-US" sz="900" dirty="0"/>
          </a:p>
          <a:p>
            <a:pPr algn="r"/>
            <a:r>
              <a:rPr lang="es-ES" sz="900" dirty="0">
                <a:solidFill>
                  <a:prstClr val="black"/>
                </a:solidFill>
              </a:rPr>
              <a:t>Escala </a:t>
            </a:r>
            <a:r>
              <a:rPr lang="es-ES" sz="900" i="1" dirty="0" err="1">
                <a:solidFill>
                  <a:prstClr val="black"/>
                </a:solidFill>
              </a:rPr>
              <a:t>Lexile</a:t>
            </a:r>
            <a:r>
              <a:rPr lang="en-US" sz="900" dirty="0"/>
              <a:t>: </a:t>
            </a:r>
            <a:r>
              <a:rPr lang="en-US" sz="900" dirty="0" smtClean="0"/>
              <a:t>780L</a:t>
            </a:r>
            <a:endParaRPr lang="en-US" sz="900" dirty="0"/>
          </a:p>
          <a:p>
            <a:pPr algn="r"/>
            <a:r>
              <a:rPr lang="es-ES" sz="900" dirty="0">
                <a:solidFill>
                  <a:prstClr val="black"/>
                </a:solidFill>
              </a:rPr>
              <a:t>Promedio del largo de la oración</a:t>
            </a:r>
            <a:r>
              <a:rPr lang="en-US" sz="900" dirty="0"/>
              <a:t>: </a:t>
            </a:r>
            <a:r>
              <a:rPr lang="en-US" sz="900" dirty="0" smtClean="0"/>
              <a:t>11.11</a:t>
            </a:r>
            <a:endParaRPr lang="en-US" sz="900" dirty="0"/>
          </a:p>
          <a:p>
            <a:pPr algn="r"/>
            <a:r>
              <a:rPr lang="es-ES" sz="900" dirty="0">
                <a:solidFill>
                  <a:prstClr val="black"/>
                </a:solidFill>
              </a:rPr>
              <a:t>Promedio de la frecuencia de palabras: </a:t>
            </a:r>
            <a:r>
              <a:rPr lang="en-US" sz="900" dirty="0" smtClean="0"/>
              <a:t>3.527</a:t>
            </a:r>
            <a:endParaRPr lang="en-US" sz="900" dirty="0"/>
          </a:p>
          <a:p>
            <a:pPr algn="r"/>
            <a:r>
              <a:rPr lang="es-ES" sz="900" dirty="0">
                <a:solidFill>
                  <a:prstClr val="black"/>
                </a:solidFill>
              </a:rPr>
              <a:t>Numero de palabras</a:t>
            </a:r>
            <a:r>
              <a:rPr lang="en-US" sz="900" dirty="0"/>
              <a:t>: </a:t>
            </a:r>
            <a:r>
              <a:rPr lang="en-US" sz="900" dirty="0" smtClean="0"/>
              <a:t>365</a:t>
            </a:r>
            <a:endParaRPr lang="en-US" sz="900" dirty="0"/>
          </a:p>
          <a:p>
            <a:pPr algn="r"/>
            <a:r>
              <a:rPr lang="en-US" sz="900" b="1" dirty="0"/>
              <a:t>Nota: </a:t>
            </a:r>
            <a:r>
              <a:rPr lang="en-US" sz="900" b="1" dirty="0" err="1"/>
              <a:t>Basado</a:t>
            </a:r>
            <a:r>
              <a:rPr lang="en-US" sz="900" b="1" dirty="0"/>
              <a:t> </a:t>
            </a:r>
            <a:r>
              <a:rPr lang="en-US" sz="900" b="1" dirty="0" err="1"/>
              <a:t>en</a:t>
            </a:r>
            <a:r>
              <a:rPr lang="en-US" sz="900" b="1" dirty="0"/>
              <a:t> el </a:t>
            </a:r>
            <a:r>
              <a:rPr lang="en-US" sz="900" b="1" dirty="0" err="1"/>
              <a:t>texto</a:t>
            </a:r>
            <a:r>
              <a:rPr lang="en-US" sz="900" b="1" dirty="0"/>
              <a:t> original  </a:t>
            </a:r>
            <a:r>
              <a:rPr lang="en-US" sz="900" b="1" dirty="0" err="1"/>
              <a:t>en</a:t>
            </a:r>
            <a:r>
              <a:rPr lang="en-US" sz="900" b="1" dirty="0"/>
              <a:t> </a:t>
            </a:r>
            <a:r>
              <a:rPr lang="en-US" sz="900" b="1" dirty="0" err="1"/>
              <a:t>inglés</a:t>
            </a:r>
            <a:r>
              <a:rPr lang="en-US" sz="900" b="1" dirty="0"/>
              <a:t>.</a:t>
            </a:r>
          </a:p>
        </p:txBody>
      </p:sp>
    </p:spTree>
    <p:extLst>
      <p:ext uri="{BB962C8B-B14F-4D97-AF65-F5344CB8AC3E}">
        <p14:creationId xmlns:p14="http://schemas.microsoft.com/office/powerpoint/2010/main" val="2041124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995388"/>
            <a:ext cx="6436422" cy="2103404"/>
          </a:xfrm>
          <a:prstGeom prst="rect">
            <a:avLst/>
          </a:prstGeom>
        </p:spPr>
        <p:txBody>
          <a:bodyPr wrap="square" lIns="101862" tIns="50931" rIns="101862" bIns="50931">
            <a:spAutoFit/>
          </a:bodyPr>
          <a:lstStyle/>
          <a:p>
            <a:pPr marL="282542" indent="-282542"/>
            <a:r>
              <a:rPr lang="en-US" sz="1600" b="1" dirty="0" smtClean="0">
                <a:latin typeface="Helvetica" pitchFamily="34" charset="0"/>
              </a:rPr>
              <a:t>11</a:t>
            </a:r>
            <a:r>
              <a:rPr lang="es-MX" sz="1600" b="1" dirty="0" smtClean="0">
                <a:latin typeface="Helvetica" pitchFamily="34" charset="0"/>
              </a:rPr>
              <a:t>.  ¿Cuál es el único tribunal establecido por la Constitución?</a:t>
            </a:r>
            <a:endParaRPr lang="es-MX" sz="1200" b="1" dirty="0" smtClean="0">
              <a:latin typeface="Helvetica" pitchFamily="34" charset="0"/>
            </a:endParaRPr>
          </a:p>
          <a:p>
            <a:pPr marL="382015" indent="382015"/>
            <a:endParaRPr lang="es-MX" sz="1600" dirty="0" smtClean="0">
              <a:latin typeface="Helvetica" pitchFamily="34" charset="0"/>
            </a:endParaRPr>
          </a:p>
          <a:p>
            <a:pPr marL="382015" indent="382015">
              <a:buFont typeface="+mj-lt"/>
              <a:buAutoNum type="alphaUcPeriod"/>
            </a:pPr>
            <a:r>
              <a:rPr lang="es-MX" sz="1400" dirty="0" smtClean="0">
                <a:latin typeface="Helvetica" pitchFamily="34" charset="0"/>
              </a:rPr>
              <a:t>Tribunal </a:t>
            </a:r>
            <a:r>
              <a:rPr lang="es-MX" sz="1400" dirty="0">
                <a:latin typeface="Helvetica" pitchFamily="34" charset="0"/>
              </a:rPr>
              <a:t>F</a:t>
            </a:r>
            <a:r>
              <a:rPr lang="es-MX" sz="1400" dirty="0" smtClean="0">
                <a:latin typeface="Helvetica" pitchFamily="34" charset="0"/>
              </a:rPr>
              <a:t>ederal</a:t>
            </a:r>
          </a:p>
          <a:p>
            <a:pPr marL="382015" indent="382015">
              <a:buFont typeface="+mj-lt"/>
              <a:buAutoNum type="alphaUcPeriod"/>
            </a:pPr>
            <a:endParaRPr lang="es-MX" sz="1400" dirty="0" smtClean="0">
              <a:latin typeface="Helvetica" pitchFamily="34" charset="0"/>
              <a:cs typeface="Helvetica" pitchFamily="34" charset="0"/>
            </a:endParaRPr>
          </a:p>
          <a:p>
            <a:pPr marL="382015" indent="382015">
              <a:buFont typeface="+mj-lt"/>
              <a:buAutoNum type="alphaUcPeriod"/>
            </a:pPr>
            <a:r>
              <a:rPr lang="es-MX" sz="1400" dirty="0" smtClean="0">
                <a:latin typeface="Helvetica" pitchFamily="34" charset="0"/>
                <a:cs typeface="Helvetica" pitchFamily="34" charset="0"/>
              </a:rPr>
              <a:t>Corte Suprema </a:t>
            </a:r>
          </a:p>
          <a:p>
            <a:pPr marL="382015" indent="382015">
              <a:buFont typeface="+mj-lt"/>
              <a:buAutoNum type="alphaUcPeriod"/>
            </a:pPr>
            <a:endParaRPr lang="es-MX" sz="1400" dirty="0" smtClean="0">
              <a:latin typeface="Helvetica" pitchFamily="34" charset="0"/>
              <a:cs typeface="Helvetica" pitchFamily="34" charset="0"/>
            </a:endParaRPr>
          </a:p>
          <a:p>
            <a:pPr marL="382015" indent="382015">
              <a:buFont typeface="+mj-lt"/>
              <a:buAutoNum type="alphaUcPeriod"/>
            </a:pPr>
            <a:r>
              <a:rPr lang="es-MX" sz="1400" dirty="0" smtClean="0">
                <a:latin typeface="Helvetica" pitchFamily="34" charset="0"/>
                <a:cs typeface="Helvetica" pitchFamily="34" charset="0"/>
              </a:rPr>
              <a:t>Tribunal de Distrito</a:t>
            </a:r>
          </a:p>
          <a:p>
            <a:pPr marL="382015" indent="382015">
              <a:buFont typeface="+mj-lt"/>
              <a:buAutoNum type="alphaUcPeriod"/>
            </a:pPr>
            <a:endParaRPr lang="es-MX" sz="1400" dirty="0" smtClean="0">
              <a:latin typeface="Helvetica" pitchFamily="34" charset="0"/>
              <a:cs typeface="Helvetica" pitchFamily="34" charset="0"/>
            </a:endParaRPr>
          </a:p>
          <a:p>
            <a:pPr marL="382015" indent="382015">
              <a:buFont typeface="+mj-lt"/>
              <a:buAutoNum type="alphaUcPeriod"/>
            </a:pPr>
            <a:r>
              <a:rPr lang="es-MX" sz="1400" dirty="0" smtClean="0">
                <a:latin typeface="Helvetica" pitchFamily="34" charset="0"/>
                <a:cs typeface="Helvetica" pitchFamily="34" charset="0"/>
              </a:rPr>
              <a:t>Tribunal </a:t>
            </a:r>
            <a:r>
              <a:rPr lang="es-MX" sz="1400" dirty="0">
                <a:latin typeface="Helvetica" pitchFamily="34" charset="0"/>
                <a:cs typeface="Helvetica" pitchFamily="34" charset="0"/>
              </a:rPr>
              <a:t>E</a:t>
            </a:r>
            <a:r>
              <a:rPr lang="es-MX" sz="1400" dirty="0" smtClean="0">
                <a:latin typeface="Helvetica" pitchFamily="34" charset="0"/>
                <a:cs typeface="Helvetica" pitchFamily="34" charset="0"/>
              </a:rPr>
              <a:t>statal</a:t>
            </a:r>
            <a:endParaRPr lang="es-MX" sz="1400" dirty="0">
              <a:latin typeface="Helvetica" pitchFamily="34" charset="0"/>
              <a:cs typeface="Helvetica" pitchFamily="34" charset="0"/>
            </a:endParaRPr>
          </a:p>
        </p:txBody>
      </p:sp>
      <p:cxnSp>
        <p:nvCxnSpPr>
          <p:cNvPr id="11" name="Straight Connector 10"/>
          <p:cNvCxnSpPr/>
          <p:nvPr/>
        </p:nvCxnSpPr>
        <p:spPr>
          <a:xfrm>
            <a:off x="381000" y="44196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029200"/>
            <a:ext cx="5748338" cy="2349626"/>
          </a:xfrm>
          <a:prstGeom prst="rect">
            <a:avLst/>
          </a:prstGeom>
        </p:spPr>
        <p:txBody>
          <a:bodyPr wrap="square" lIns="101862" tIns="50931" rIns="101862" bIns="50931">
            <a:spAutoFit/>
          </a:bodyPr>
          <a:lstStyle/>
          <a:p>
            <a:pPr marL="445736" indent="-445736"/>
            <a:r>
              <a:rPr lang="en-US" sz="1600" b="1" dirty="0" smtClean="0">
                <a:latin typeface="Helvetica" pitchFamily="34" charset="0"/>
              </a:rPr>
              <a:t>12</a:t>
            </a:r>
            <a:r>
              <a:rPr lang="es-MX" sz="1600" b="1" dirty="0" smtClean="0">
                <a:latin typeface="Helvetica" pitchFamily="34" charset="0"/>
              </a:rPr>
              <a:t>.   ¿Cuál es el factor principal que determina los tipos de casos que se manejan en la Corte Suprema?</a:t>
            </a:r>
          </a:p>
          <a:p>
            <a:pPr marL="445736" indent="-445736"/>
            <a:endParaRPr lang="es-MX" sz="1600" b="1" dirty="0" smtClean="0">
              <a:latin typeface="Helvetica" pitchFamily="34" charset="0"/>
            </a:endParaRPr>
          </a:p>
          <a:p>
            <a:pPr marL="827795" indent="-382059">
              <a:buAutoNum type="alphaUcPeriod"/>
            </a:pPr>
            <a:r>
              <a:rPr lang="es-MX" sz="1400" dirty="0" smtClean="0">
                <a:latin typeface="Helvetica" pitchFamily="34" charset="0"/>
              </a:rPr>
              <a:t>La importancia nacional de cada caso</a:t>
            </a:r>
          </a:p>
          <a:p>
            <a:pPr marL="827795" indent="-382059">
              <a:buAutoNum type="alphaUcPeriod"/>
            </a:pPr>
            <a:endParaRPr lang="es-MX" sz="1400" dirty="0" smtClean="0">
              <a:latin typeface="Helvetica" pitchFamily="34" charset="0"/>
              <a:cs typeface="Helvetica" pitchFamily="34" charset="0"/>
            </a:endParaRPr>
          </a:p>
          <a:p>
            <a:pPr marL="827795" indent="-382059">
              <a:buAutoNum type="alphaUcPeriod"/>
            </a:pPr>
            <a:r>
              <a:rPr lang="es-MX" sz="1400" dirty="0" smtClean="0">
                <a:latin typeface="Helvetica" pitchFamily="34" charset="0"/>
                <a:cs typeface="Helvetica" pitchFamily="34" charset="0"/>
              </a:rPr>
              <a:t>El lema de la Corte Suprema </a:t>
            </a:r>
          </a:p>
          <a:p>
            <a:pPr marL="827795" indent="-382059">
              <a:buAutoNum type="alphaUcPeriod"/>
            </a:pPr>
            <a:endParaRPr lang="es-MX" sz="1400" dirty="0" smtClean="0">
              <a:latin typeface="Helvetica" pitchFamily="34" charset="0"/>
              <a:cs typeface="Helvetica" pitchFamily="34" charset="0"/>
            </a:endParaRPr>
          </a:p>
          <a:p>
            <a:pPr marL="827795" indent="-382059">
              <a:buAutoNum type="alphaUcPeriod"/>
            </a:pPr>
            <a:r>
              <a:rPr lang="es-MX" sz="1400" dirty="0" smtClean="0">
                <a:latin typeface="Helvetica" pitchFamily="34" charset="0"/>
                <a:cs typeface="Helvetica" pitchFamily="34" charset="0"/>
              </a:rPr>
              <a:t>El significado local y de distrito de cada caso</a:t>
            </a:r>
          </a:p>
          <a:p>
            <a:pPr marL="827795" indent="-382059">
              <a:buAutoNum type="alphaUcPeriod"/>
            </a:pPr>
            <a:endParaRPr lang="es-MX" sz="1400" dirty="0" smtClean="0">
              <a:latin typeface="Helvetica" pitchFamily="34" charset="0"/>
              <a:cs typeface="Helvetica" pitchFamily="34" charset="0"/>
            </a:endParaRPr>
          </a:p>
          <a:p>
            <a:pPr marL="827795" indent="-382059">
              <a:buAutoNum type="alphaUcPeriod"/>
            </a:pPr>
            <a:r>
              <a:rPr lang="es-MX" sz="1400" dirty="0" smtClean="0">
                <a:latin typeface="Helvetica" pitchFamily="34" charset="0"/>
                <a:cs typeface="Helvetica" pitchFamily="34" charset="0"/>
              </a:rPr>
              <a:t>Cuántas veces un caso ha sido apelado</a:t>
            </a:r>
            <a:endParaRPr lang="en-US" sz="1600" dirty="0">
              <a:latin typeface="Helvetica" pitchFamily="34" charset="0"/>
              <a:cs typeface="Helvetica" pitchFamily="34" charset="0"/>
            </a:endParaRPr>
          </a:p>
        </p:txBody>
      </p:sp>
      <p:sp>
        <p:nvSpPr>
          <p:cNvPr id="26" name="Oval 25"/>
          <p:cNvSpPr/>
          <p:nvPr/>
        </p:nvSpPr>
        <p:spPr>
          <a:xfrm>
            <a:off x="1027995" y="278951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7995" y="15240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18277" y="194010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18277" y="237308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784491791"/>
              </p:ext>
            </p:extLst>
          </p:nvPr>
        </p:nvGraphicFramePr>
        <p:xfrm>
          <a:off x="5105400" y="4059250"/>
          <a:ext cx="2067415" cy="685800"/>
        </p:xfrm>
        <a:graphic>
          <a:graphicData uri="http://schemas.openxmlformats.org/drawingml/2006/table">
            <a:tbl>
              <a:tblPr/>
              <a:tblGrid>
                <a:gridCol w="2067415"/>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RI.6.1</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179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dirty="0" smtClean="0"/>
                        <a:t>Citan evidencias textuales para sustentar el análisis de lo que dice explícitamente el texto, así como lo que se i</a:t>
                      </a:r>
                      <a:r>
                        <a:rPr lang="es-419" sz="900" b="1" i="1" dirty="0" smtClean="0"/>
                        <a:t>nfiere </a:t>
                      </a:r>
                      <a:r>
                        <a:rPr lang="es-419" sz="900" dirty="0" smtClean="0"/>
                        <a:t>del mismo.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28</a:t>
            </a:fld>
            <a:endParaRPr lang="en-US" dirty="0"/>
          </a:p>
        </p:txBody>
      </p:sp>
      <p:sp>
        <p:nvSpPr>
          <p:cNvPr id="23" name="Oval 22"/>
          <p:cNvSpPr/>
          <p:nvPr/>
        </p:nvSpPr>
        <p:spPr>
          <a:xfrm>
            <a:off x="1027995" y="704582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4" name="Oval 23"/>
          <p:cNvSpPr/>
          <p:nvPr/>
        </p:nvSpPr>
        <p:spPr>
          <a:xfrm>
            <a:off x="1027995" y="578031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5" name="Oval 24"/>
          <p:cNvSpPr/>
          <p:nvPr/>
        </p:nvSpPr>
        <p:spPr>
          <a:xfrm>
            <a:off x="1018277" y="619642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30" name="Oval 29"/>
          <p:cNvSpPr/>
          <p:nvPr/>
        </p:nvSpPr>
        <p:spPr>
          <a:xfrm>
            <a:off x="1018277" y="6629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591964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000" y="5360589"/>
            <a:ext cx="6239603" cy="2534304"/>
          </a:xfrm>
          <a:prstGeom prst="rect">
            <a:avLst/>
          </a:prstGeom>
          <a:ln>
            <a:noFill/>
          </a:ln>
        </p:spPr>
        <p:txBody>
          <a:bodyPr wrap="square" lIns="101874" tIns="50937" rIns="101874" bIns="50937">
            <a:spAutoFit/>
          </a:bodyPr>
          <a:lstStyle/>
          <a:p>
            <a:pPr marL="481013" indent="-417513">
              <a:buAutoNum type="arabicPeriod" startAt="14"/>
            </a:pPr>
            <a:r>
              <a:rPr lang="es-MX" sz="1600" b="1" dirty="0" smtClean="0">
                <a:latin typeface="Helvetica" pitchFamily="34" charset="0"/>
                <a:cs typeface="Helvetica" pitchFamily="34" charset="0"/>
              </a:rPr>
              <a:t>¿Cuál es la idea central del párrafo dos en </a:t>
            </a:r>
            <a:r>
              <a:rPr lang="es-MX" sz="1600" b="1" i="1" u="sng" dirty="0" smtClean="0">
                <a:latin typeface="Helvetica" pitchFamily="34" charset="0"/>
                <a:cs typeface="Helvetica" pitchFamily="34" charset="0"/>
              </a:rPr>
              <a:t>La Corte Suprema</a:t>
            </a:r>
            <a:r>
              <a:rPr lang="es-MX" sz="1600" b="1" dirty="0" smtClean="0">
                <a:latin typeface="Helvetica" pitchFamily="34" charset="0"/>
                <a:cs typeface="Helvetica" pitchFamily="34" charset="0"/>
              </a:rPr>
              <a:t>? </a:t>
            </a:r>
          </a:p>
          <a:p>
            <a:pPr marL="481853" indent="-418275">
              <a:buAutoNum type="arabicPeriod" startAt="14"/>
            </a:pPr>
            <a:endParaRPr lang="es-MX" sz="1400" dirty="0" smtClean="0">
              <a:latin typeface="Helvetica" pitchFamily="34" charset="0"/>
              <a:cs typeface="Helvetica" pitchFamily="34" charset="0"/>
            </a:endParaRPr>
          </a:p>
          <a:p>
            <a:pPr marL="870756" lvl="1" indent="-361390">
              <a:buFont typeface="+mj-lt"/>
              <a:buAutoNum type="alphaUcPeriod"/>
            </a:pPr>
            <a:r>
              <a:rPr lang="es-MX" sz="1400" dirty="0" smtClean="0">
                <a:latin typeface="Helvetica" pitchFamily="34" charset="0"/>
              </a:rPr>
              <a:t>Los jueces de la Corte Suprema interpretan la Constitución. </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La Constitución es muy compleja.</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La Corte Suprema examina y explica las leyes que son confusas a los tribunales inferiores.</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La Constitución </a:t>
            </a:r>
            <a:r>
              <a:rPr lang="es-ES" sz="1400" dirty="0">
                <a:latin typeface="Helvetica" pitchFamily="34" charset="0"/>
              </a:rPr>
              <a:t>debe ser estudiada y </a:t>
            </a:r>
            <a:r>
              <a:rPr lang="es-ES" sz="1400" dirty="0" smtClean="0">
                <a:latin typeface="Helvetica" pitchFamily="34" charset="0"/>
              </a:rPr>
              <a:t>leída </a:t>
            </a:r>
            <a:r>
              <a:rPr lang="es-ES" sz="1400" dirty="0">
                <a:latin typeface="Helvetica" pitchFamily="34" charset="0"/>
              </a:rPr>
              <a:t>con </a:t>
            </a:r>
            <a:r>
              <a:rPr lang="es-ES" sz="1400" dirty="0" smtClean="0">
                <a:latin typeface="Helvetica" pitchFamily="34" charset="0"/>
              </a:rPr>
              <a:t>cuidado.</a:t>
            </a:r>
            <a:endParaRPr lang="es-MX" sz="1400" dirty="0">
              <a:latin typeface="Helvetica" pitchFamily="34" charset="0"/>
            </a:endParaRPr>
          </a:p>
        </p:txBody>
      </p:sp>
      <p:sp>
        <p:nvSpPr>
          <p:cNvPr id="5" name="Rectangle 4"/>
          <p:cNvSpPr/>
          <p:nvPr/>
        </p:nvSpPr>
        <p:spPr>
          <a:xfrm>
            <a:off x="866223" y="725900"/>
            <a:ext cx="6436422" cy="3057512"/>
          </a:xfrm>
          <a:prstGeom prst="rect">
            <a:avLst/>
          </a:prstGeom>
        </p:spPr>
        <p:txBody>
          <a:bodyPr wrap="square" lIns="101862" tIns="50931" rIns="101862" bIns="50931">
            <a:spAutoFit/>
          </a:bodyPr>
          <a:lstStyle/>
          <a:p>
            <a:pPr marL="404813" indent="-404813">
              <a:buAutoNum type="arabicPeriod" startAt="13"/>
            </a:pPr>
            <a:r>
              <a:rPr lang="en-US" sz="1600" b="1" dirty="0" smtClean="0">
                <a:latin typeface="Helvetica" pitchFamily="34" charset="0"/>
              </a:rPr>
              <a:t>¿</a:t>
            </a:r>
            <a:r>
              <a:rPr lang="es-MX" sz="1600" b="1" dirty="0" smtClean="0">
                <a:latin typeface="Helvetica" pitchFamily="34" charset="0"/>
              </a:rPr>
              <a:t>Cuáles dos de las siguientes declaraciones son las adiciones mas apropiadas al primer párrafo de </a:t>
            </a:r>
            <a:r>
              <a:rPr lang="es-MX" sz="1600" b="1" i="1" u="sng" dirty="0" smtClean="0">
                <a:latin typeface="Helvetica" pitchFamily="34" charset="0"/>
              </a:rPr>
              <a:t>La Corte Suprema</a:t>
            </a:r>
            <a:r>
              <a:rPr lang="es-MX" sz="1600" b="1" dirty="0" smtClean="0">
                <a:latin typeface="Helvetica" pitchFamily="34" charset="0"/>
              </a:rPr>
              <a:t>? </a:t>
            </a:r>
          </a:p>
          <a:p>
            <a:pPr marL="443967" indent="-443967">
              <a:buAutoNum type="arabicPeriod" startAt="13"/>
            </a:pPr>
            <a:endParaRPr lang="es-MX" sz="1600" dirty="0" smtClean="0">
              <a:latin typeface="Helvetica" pitchFamily="34" charset="0"/>
            </a:endParaRPr>
          </a:p>
          <a:p>
            <a:pPr marL="382015" indent="382015">
              <a:buFont typeface="+mj-lt"/>
              <a:buAutoNum type="alphaUcPeriod"/>
            </a:pPr>
            <a:r>
              <a:rPr lang="es-MX" sz="1400" dirty="0" smtClean="0">
                <a:latin typeface="Helvetica" pitchFamily="34" charset="0"/>
              </a:rPr>
              <a:t>Todas las personas deben tener el mismo derecho a un juicio justo.</a:t>
            </a:r>
          </a:p>
          <a:p>
            <a:pPr marL="382015" indent="382015">
              <a:buFont typeface="+mj-lt"/>
              <a:buAutoNum type="alphaUcPeriod"/>
            </a:pPr>
            <a:endParaRPr lang="es-MX" sz="1400" dirty="0" smtClean="0">
              <a:latin typeface="Helvetica" pitchFamily="34" charset="0"/>
            </a:endParaRPr>
          </a:p>
          <a:p>
            <a:pPr marL="762350" indent="-376753">
              <a:buAutoNum type="alphaUcPeriod" startAt="2"/>
            </a:pPr>
            <a:r>
              <a:rPr lang="es-MX" sz="1400" dirty="0" smtClean="0">
                <a:latin typeface="Helvetica" pitchFamily="34" charset="0"/>
              </a:rPr>
              <a:t>Estas palabras expresan la responsabilidad final de la Corte Suprema de los Estados Unidos. </a:t>
            </a:r>
          </a:p>
          <a:p>
            <a:pPr marL="762350" indent="-376753">
              <a:buAutoNum type="alphaUcPeriod" startAt="2"/>
            </a:pPr>
            <a:endParaRPr lang="es-MX" sz="1400" dirty="0" smtClean="0">
              <a:latin typeface="Helvetica" pitchFamily="34" charset="0"/>
              <a:cs typeface="Helvetica" pitchFamily="34" charset="0"/>
            </a:endParaRPr>
          </a:p>
          <a:p>
            <a:pPr marL="767656" indent="-382059">
              <a:buAutoNum type="alphaUcPeriod" startAt="3"/>
            </a:pPr>
            <a:r>
              <a:rPr lang="es-MX" sz="1400" dirty="0" smtClean="0">
                <a:latin typeface="Helvetica" pitchFamily="34" charset="0"/>
                <a:cs typeface="Helvetica" pitchFamily="34" charset="0"/>
              </a:rPr>
              <a:t>Los casos de importancia nacional afectan a todo el país.</a:t>
            </a:r>
          </a:p>
          <a:p>
            <a:pPr marL="767656" indent="-382059">
              <a:buAutoNum type="alphaUcPeriod" startAt="3"/>
            </a:pPr>
            <a:endParaRPr lang="es-MX" sz="1400" dirty="0" smtClean="0">
              <a:latin typeface="Helvetica" pitchFamily="34" charset="0"/>
              <a:cs typeface="Helvetica" pitchFamily="34" charset="0"/>
            </a:endParaRPr>
          </a:p>
          <a:p>
            <a:pPr marL="767656" indent="-382059">
              <a:buAutoNum type="alphaUcPeriod" startAt="3"/>
            </a:pPr>
            <a:r>
              <a:rPr lang="es-MX" sz="1400" dirty="0" smtClean="0">
                <a:latin typeface="Helvetica" pitchFamily="34" charset="0"/>
                <a:cs typeface="Helvetica" pitchFamily="34" charset="0"/>
              </a:rPr>
              <a:t>La Corte Suprema es la autoridad final. </a:t>
            </a:r>
            <a:endParaRPr lang="en-US" sz="1600" dirty="0">
              <a:latin typeface="Helvetica" pitchFamily="34" charset="0"/>
              <a:cs typeface="Helvetica" pitchFamily="34" charset="0"/>
            </a:endParaRPr>
          </a:p>
          <a:p>
            <a:pPr marL="767656" indent="-382059">
              <a:buAutoNum type="alphaUcPeriod" startAt="3"/>
            </a:pPr>
            <a:endParaRPr lang="en-US" sz="1600" dirty="0">
              <a:latin typeface="Helvetica" pitchFamily="34" charset="0"/>
              <a:cs typeface="Helvetica" pitchFamily="34" charset="0"/>
            </a:endParaRP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90690" y="1750309"/>
            <a:ext cx="249503" cy="1702942"/>
            <a:chOff x="995463" y="1564304"/>
            <a:chExt cx="249503" cy="1702942"/>
          </a:xfrm>
        </p:grpSpPr>
        <p:sp>
          <p:nvSpPr>
            <p:cNvPr id="26" name="Oval 25"/>
            <p:cNvSpPr/>
            <p:nvPr/>
          </p:nvSpPr>
          <p:spPr>
            <a:xfrm>
              <a:off x="1002078" y="260004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02078" y="302776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01172" y="156430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995463" y="197057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graphicFrame>
        <p:nvGraphicFramePr>
          <p:cNvPr id="13" name="Table 12"/>
          <p:cNvGraphicFramePr>
            <a:graphicFrameLocks noGrp="1"/>
          </p:cNvGraphicFramePr>
          <p:nvPr>
            <p:extLst>
              <p:ext uri="{D42A27DB-BD31-4B8C-83A1-F6EECF244321}">
                <p14:modId xmlns:p14="http://schemas.microsoft.com/office/powerpoint/2010/main" val="3124728389"/>
              </p:ext>
            </p:extLst>
          </p:nvPr>
        </p:nvGraphicFramePr>
        <p:xfrm>
          <a:off x="5038417" y="4169245"/>
          <a:ext cx="2067415" cy="822960"/>
        </p:xfrm>
        <a:graphic>
          <a:graphicData uri="http://schemas.openxmlformats.org/drawingml/2006/table">
            <a:tbl>
              <a:tblPr/>
              <a:tblGrid>
                <a:gridCol w="2067415"/>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RI.6.2</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dirty="0" smtClean="0"/>
                        <a:t>Definen el tema o idea principal de un texto y cómo estos se transmiten a través de determinados detalles específicos; resumen el texto sin dar opiniones o juicios personales.</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29</a:t>
            </a:fld>
            <a:endParaRPr lang="en-US" dirty="0"/>
          </a:p>
        </p:txBody>
      </p:sp>
      <p:grpSp>
        <p:nvGrpSpPr>
          <p:cNvPr id="16" name="Group 15"/>
          <p:cNvGrpSpPr/>
          <p:nvPr/>
        </p:nvGrpSpPr>
        <p:grpSpPr>
          <a:xfrm>
            <a:off x="997305" y="6096000"/>
            <a:ext cx="249503" cy="1702942"/>
            <a:chOff x="995463" y="1564304"/>
            <a:chExt cx="249503" cy="1702942"/>
          </a:xfrm>
        </p:grpSpPr>
        <p:sp>
          <p:nvSpPr>
            <p:cNvPr id="17" name="Oval 16"/>
            <p:cNvSpPr/>
            <p:nvPr/>
          </p:nvSpPr>
          <p:spPr>
            <a:xfrm>
              <a:off x="1002078" y="241051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2" name="Oval 21"/>
            <p:cNvSpPr/>
            <p:nvPr/>
          </p:nvSpPr>
          <p:spPr>
            <a:xfrm>
              <a:off x="1002078" y="302776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3" name="Oval 22"/>
            <p:cNvSpPr/>
            <p:nvPr/>
          </p:nvSpPr>
          <p:spPr>
            <a:xfrm>
              <a:off x="1001172" y="156430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4" name="Oval 23"/>
            <p:cNvSpPr/>
            <p:nvPr/>
          </p:nvSpPr>
          <p:spPr>
            <a:xfrm>
              <a:off x="995463" y="200242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spTree>
    <p:extLst>
      <p:ext uri="{BB962C8B-B14F-4D97-AF65-F5344CB8AC3E}">
        <p14:creationId xmlns:p14="http://schemas.microsoft.com/office/powerpoint/2010/main" val="3407783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669FE8-2A6A-4FDA-B6E7-4A7C87AD6E1D}" type="slidenum">
              <a:rPr lang="en-US" smtClean="0"/>
              <a:pPr/>
              <a:t>3</a:t>
            </a:fld>
            <a:endParaRPr lang="en-US" dirty="0"/>
          </a:p>
        </p:txBody>
      </p:sp>
      <p:sp>
        <p:nvSpPr>
          <p:cNvPr id="5" name="TextBox 4"/>
          <p:cNvSpPr txBox="1"/>
          <p:nvPr/>
        </p:nvSpPr>
        <p:spPr>
          <a:xfrm>
            <a:off x="609600" y="1117556"/>
            <a:ext cx="6553200" cy="6940361"/>
          </a:xfrm>
          <a:prstGeom prst="rect">
            <a:avLst/>
          </a:prstGeom>
          <a:solidFill>
            <a:schemeClr val="bg1">
              <a:lumMod val="85000"/>
            </a:schemeClr>
          </a:solidFill>
        </p:spPr>
        <p:txBody>
          <a:bodyPr wrap="square" rtlCol="0">
            <a:spAutoFit/>
          </a:bodyPr>
          <a:lstStyle/>
          <a:p>
            <a:endParaRPr lang="en-US" sz="1200" i="1" dirty="0" smtClean="0"/>
          </a:p>
          <a:p>
            <a:r>
              <a:rPr lang="en-US" sz="1600" b="1" dirty="0"/>
              <a:t>Important Note:</a:t>
            </a:r>
          </a:p>
          <a:p>
            <a:endParaRPr lang="en-US" sz="1600" dirty="0"/>
          </a:p>
          <a:p>
            <a:pPr lvl="0"/>
            <a:r>
              <a:rPr lang="en-US" sz="1600" dirty="0"/>
              <a:t>The literary text </a:t>
            </a:r>
            <a:r>
              <a:rPr lang="en-US" sz="1600" b="1" i="1" dirty="0" smtClean="0"/>
              <a:t>“</a:t>
            </a:r>
            <a:r>
              <a:rPr lang="en-US" sz="1700" b="1" i="1" u="sng" dirty="0" smtClean="0">
                <a:solidFill>
                  <a:prstClr val="black"/>
                </a:solidFill>
              </a:rPr>
              <a:t>On Trial</a:t>
            </a:r>
            <a:r>
              <a:rPr lang="en-US" sz="1700" b="1" i="1" dirty="0" smtClean="0">
                <a:solidFill>
                  <a:prstClr val="black"/>
                </a:solidFill>
              </a:rPr>
              <a:t>” </a:t>
            </a:r>
            <a:r>
              <a:rPr lang="en-US" sz="1600" dirty="0">
                <a:solidFill>
                  <a:prstClr val="black"/>
                </a:solidFill>
              </a:rPr>
              <a:t>has a grade equivalency of 5.6, </a:t>
            </a:r>
            <a:r>
              <a:rPr lang="en-US" sz="1600" dirty="0"/>
              <a:t>while the </a:t>
            </a:r>
            <a:r>
              <a:rPr lang="en-US" sz="1600" dirty="0" err="1"/>
              <a:t>lexile</a:t>
            </a:r>
            <a:r>
              <a:rPr lang="en-US" sz="1600" dirty="0"/>
              <a:t> is 1230.</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The grade equivalent is in the </a:t>
            </a:r>
            <a:r>
              <a:rPr lang="en-US" sz="1600" b="1" dirty="0"/>
              <a:t>middle</a:t>
            </a:r>
            <a:r>
              <a:rPr lang="en-US" sz="1600" dirty="0"/>
              <a:t> band range for 4</a:t>
            </a:r>
            <a:r>
              <a:rPr lang="en-US" sz="1600" baseline="30000" dirty="0"/>
              <a:t>th</a:t>
            </a:r>
            <a:r>
              <a:rPr lang="en-US" sz="1600" dirty="0"/>
              <a:t> – 5</a:t>
            </a:r>
            <a:r>
              <a:rPr lang="en-US" sz="1600" baseline="30000" dirty="0"/>
              <a:t>th</a:t>
            </a:r>
            <a:r>
              <a:rPr lang="en-US" sz="1600" dirty="0"/>
              <a:t> grade text however it is at the 9</a:t>
            </a:r>
            <a:r>
              <a:rPr lang="en-US" sz="1600" baseline="30000" dirty="0"/>
              <a:t>th</a:t>
            </a:r>
            <a:r>
              <a:rPr lang="en-US" sz="1600" dirty="0"/>
              <a:t> – 10</a:t>
            </a:r>
            <a:r>
              <a:rPr lang="en-US" sz="1600" baseline="30000" dirty="0"/>
              <a:t>th</a:t>
            </a:r>
            <a:r>
              <a:rPr lang="en-US" sz="1600" dirty="0"/>
              <a:t>  grade </a:t>
            </a:r>
            <a:r>
              <a:rPr lang="en-US" sz="1600" b="1" dirty="0"/>
              <a:t>middle </a:t>
            </a:r>
            <a:r>
              <a:rPr lang="en-US" sz="1600" dirty="0"/>
              <a:t>band </a:t>
            </a:r>
            <a:r>
              <a:rPr lang="en-US" sz="1600" dirty="0" err="1"/>
              <a:t>lexile</a:t>
            </a:r>
            <a:r>
              <a:rPr lang="en-US" sz="1600" dirty="0"/>
              <a:t> level.</a:t>
            </a:r>
          </a:p>
          <a:p>
            <a:endParaRPr lang="en-US" sz="1600" dirty="0"/>
          </a:p>
          <a:p>
            <a:r>
              <a:rPr lang="en-US" sz="1600" dirty="0"/>
              <a:t>Although the text grade equivalent is a fifth grade equivalency (what most fifth graders can read),  the </a:t>
            </a:r>
            <a:r>
              <a:rPr lang="en-US" sz="1600" dirty="0" err="1"/>
              <a:t>lexile</a:t>
            </a:r>
            <a:r>
              <a:rPr lang="en-US" sz="1600" dirty="0"/>
              <a:t> measures how difficult the text is to comprehend based on sentence length and word frequency.   </a:t>
            </a:r>
          </a:p>
          <a:p>
            <a:endParaRPr lang="en-US" sz="1600" dirty="0"/>
          </a:p>
          <a:p>
            <a:r>
              <a:rPr lang="en-US" sz="1600" dirty="0"/>
              <a:t>Because of the discrepancy between the grade equivalent and the </a:t>
            </a:r>
            <a:r>
              <a:rPr lang="en-US" sz="1600" dirty="0" err="1"/>
              <a:t>lexile</a:t>
            </a:r>
            <a:r>
              <a:rPr lang="en-US" sz="1600" dirty="0"/>
              <a:t> measure of this text, the qualitative measures offer an explanation as to why this text is listed as a 6</a:t>
            </a:r>
            <a:r>
              <a:rPr lang="en-US" sz="1600" baseline="30000" dirty="0"/>
              <a:t>th</a:t>
            </a:r>
            <a:r>
              <a:rPr lang="en-US" sz="1600" dirty="0"/>
              <a:t> grade readability text.</a:t>
            </a:r>
          </a:p>
          <a:p>
            <a:endParaRPr lang="en-US" sz="1600" dirty="0"/>
          </a:p>
          <a:p>
            <a:r>
              <a:rPr lang="en-US" sz="1600" dirty="0"/>
              <a:t>The purpose or meaning of the text is clear.  The structure is more complex with some dialogue. The language is clear with context clues providing meaning to content-specific vocabulary.</a:t>
            </a:r>
          </a:p>
        </p:txBody>
      </p:sp>
      <p:graphicFrame>
        <p:nvGraphicFramePr>
          <p:cNvPr id="6" name="Table 5"/>
          <p:cNvGraphicFramePr>
            <a:graphicFrameLocks noGrp="1"/>
          </p:cNvGraphicFramePr>
          <p:nvPr>
            <p:extLst>
              <p:ext uri="{D42A27DB-BD31-4B8C-83A1-F6EECF244321}">
                <p14:modId xmlns:p14="http://schemas.microsoft.com/office/powerpoint/2010/main" val="920562307"/>
              </p:ext>
            </p:extLst>
          </p:nvPr>
        </p:nvGraphicFramePr>
        <p:xfrm>
          <a:off x="622300" y="2438400"/>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571500" y="326938"/>
            <a:ext cx="6629400" cy="800219"/>
          </a:xfrm>
          <a:prstGeom prst="rect">
            <a:avLst/>
          </a:prstGeom>
          <a:noFill/>
        </p:spPr>
        <p:txBody>
          <a:bodyPr wrap="square" rtlCol="0">
            <a:spAutoFit/>
          </a:bodyPr>
          <a:lstStyle/>
          <a:p>
            <a:pPr lvl="0"/>
            <a:r>
              <a:rPr lang="es-419" sz="1800" b="1" u="sng" dirty="0" smtClean="0">
                <a:solidFill>
                  <a:prstClr val="black"/>
                </a:solidFill>
              </a:rPr>
              <a:t>Nota importante</a:t>
            </a:r>
            <a:r>
              <a:rPr lang="es-419" sz="1800" b="1" u="sng" dirty="0" smtClean="0">
                <a:solidFill>
                  <a:prstClr val="black"/>
                </a:solidFill>
                <a:sym typeface="Wingdings" panose="05000000000000000000" pitchFamily="2" charset="2"/>
              </a:rPr>
              <a:t>: </a:t>
            </a:r>
          </a:p>
          <a:p>
            <a:pPr lvl="0"/>
            <a:r>
              <a:rPr lang="es-419" sz="1400" b="1" i="1" dirty="0" smtClean="0">
                <a:solidFill>
                  <a:prstClr val="black"/>
                </a:solidFill>
                <a:sym typeface="Wingdings" panose="05000000000000000000" pitchFamily="2" charset="2"/>
              </a:rPr>
              <a:t>La siguiente información está basada en la equivalencia de grado y escala </a:t>
            </a:r>
            <a:r>
              <a:rPr lang="es-419" sz="1400" b="1" i="1" dirty="0" err="1" smtClean="0">
                <a:solidFill>
                  <a:prstClr val="black"/>
                </a:solidFill>
                <a:sym typeface="Wingdings" panose="05000000000000000000" pitchFamily="2" charset="2"/>
              </a:rPr>
              <a:t>lexile</a:t>
            </a:r>
            <a:r>
              <a:rPr lang="es-419" sz="1400" b="1" i="1" dirty="0" smtClean="0">
                <a:solidFill>
                  <a:prstClr val="black"/>
                </a:solidFill>
                <a:sym typeface="Wingdings" panose="05000000000000000000" pitchFamily="2" charset="2"/>
              </a:rPr>
              <a:t> del texto original en inglés, por lo que no concuerda con la traducción en español.</a:t>
            </a:r>
            <a:endParaRPr lang="es-419" sz="1200" b="1" i="1" dirty="0">
              <a:solidFill>
                <a:prstClr val="black"/>
              </a:solidFill>
              <a:sym typeface="Wingdings" panose="05000000000000000000" pitchFamily="2" charset="2"/>
            </a:endParaRPr>
          </a:p>
        </p:txBody>
      </p:sp>
    </p:spTree>
    <p:extLst>
      <p:ext uri="{BB962C8B-B14F-4D97-AF65-F5344CB8AC3E}">
        <p14:creationId xmlns:p14="http://schemas.microsoft.com/office/powerpoint/2010/main" val="3871481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160" y="658847"/>
            <a:ext cx="6720840" cy="2780525"/>
          </a:xfrm>
          <a:prstGeom prst="rect">
            <a:avLst/>
          </a:prstGeom>
          <a:ln>
            <a:noFill/>
          </a:ln>
        </p:spPr>
        <p:txBody>
          <a:bodyPr wrap="square" lIns="101874" tIns="50937" rIns="101874" bIns="50937">
            <a:spAutoFit/>
          </a:bodyPr>
          <a:lstStyle/>
          <a:p>
            <a:pPr marL="382059" indent="-321920"/>
            <a:r>
              <a:rPr lang="en-US" sz="1600" b="1" dirty="0">
                <a:latin typeface="Helvetica" pitchFamily="34" charset="0"/>
                <a:cs typeface="Helvetica" pitchFamily="34" charset="0"/>
              </a:rPr>
              <a:t>15. </a:t>
            </a:r>
            <a:r>
              <a:rPr lang="es-MX" sz="1600" b="1" dirty="0" smtClean="0">
                <a:latin typeface="Helvetica" pitchFamily="34" charset="0"/>
                <a:cs typeface="Helvetica" pitchFamily="34" charset="0"/>
              </a:rPr>
              <a:t>¿Qué declaración es el mejor ejemplo del porqué a la Corte Suprema se le llama “Suprema”?</a:t>
            </a:r>
          </a:p>
          <a:p>
            <a:pPr marL="382059" indent="-321920"/>
            <a:endParaRPr lang="es-MX" sz="1600" dirty="0" smtClean="0">
              <a:latin typeface="Helvetica" pitchFamily="34" charset="0"/>
              <a:cs typeface="Helvetica" pitchFamily="34" charset="0"/>
            </a:endParaRPr>
          </a:p>
          <a:p>
            <a:pPr marL="870756" lvl="1" indent="-361390">
              <a:buFont typeface="+mj-lt"/>
              <a:buAutoNum type="alphaUcPeriod"/>
            </a:pPr>
            <a:r>
              <a:rPr lang="es-MX" sz="1400" dirty="0" smtClean="0">
                <a:latin typeface="Helvetica" pitchFamily="34" charset="0"/>
              </a:rPr>
              <a:t>Las decisiones de la Corte Suprema son absolutas y definitivas.</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La Corte Suprema puede decidir si una acción del presidente es inconstitucional.</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Las decisiones de la Corte Suprema son muy importantes.</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Miles de solicitudes para decisiones judiciales llegan a la Corte Suprema cada año.</a:t>
            </a:r>
            <a:endParaRPr lang="es-MX" sz="1400" dirty="0">
              <a:latin typeface="Helvetica" pitchFamily="34" charset="0"/>
            </a:endParaRP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18161" y="5029201"/>
            <a:ext cx="6720840" cy="3211400"/>
          </a:xfrm>
          <a:prstGeom prst="rect">
            <a:avLst/>
          </a:prstGeom>
        </p:spPr>
        <p:txBody>
          <a:bodyPr wrap="square" lIns="101862" tIns="50931" rIns="101862" bIns="50931">
            <a:spAutoFit/>
          </a:bodyPr>
          <a:lstStyle/>
          <a:p>
            <a:pPr marL="445736" indent="-445736">
              <a:buAutoNum type="arabicPeriod" startAt="16"/>
            </a:pPr>
            <a:r>
              <a:rPr lang="en-US" sz="1600" b="1" dirty="0" smtClean="0">
                <a:latin typeface="Helvetica" pitchFamily="34" charset="0"/>
              </a:rPr>
              <a:t>¿</a:t>
            </a:r>
            <a:r>
              <a:rPr lang="en-US" sz="1600" b="1" dirty="0" err="1">
                <a:latin typeface="Helvetica" pitchFamily="34" charset="0"/>
              </a:rPr>
              <a:t>Q</a:t>
            </a:r>
            <a:r>
              <a:rPr lang="en-US" sz="1600" b="1" dirty="0" err="1" smtClean="0">
                <a:latin typeface="Helvetica" pitchFamily="34" charset="0"/>
              </a:rPr>
              <a:t>ué</a:t>
            </a:r>
            <a:r>
              <a:rPr lang="en-US" sz="1600" b="1" dirty="0" smtClean="0">
                <a:latin typeface="Helvetica" pitchFamily="34" charset="0"/>
              </a:rPr>
              <a:t> </a:t>
            </a:r>
            <a:r>
              <a:rPr lang="en-US" sz="1600" b="1" dirty="0" err="1" smtClean="0">
                <a:latin typeface="Helvetica" pitchFamily="34" charset="0"/>
              </a:rPr>
              <a:t>declaración</a:t>
            </a:r>
            <a:r>
              <a:rPr lang="en-US" sz="1600" b="1" dirty="0" smtClean="0">
                <a:latin typeface="Helvetica" pitchFamily="34" charset="0"/>
              </a:rPr>
              <a:t> </a:t>
            </a:r>
            <a:r>
              <a:rPr lang="en-US" sz="1600" b="1" dirty="0" err="1" smtClean="0">
                <a:latin typeface="Helvetica" pitchFamily="34" charset="0"/>
              </a:rPr>
              <a:t>apoya</a:t>
            </a:r>
            <a:r>
              <a:rPr lang="en-US" sz="1600" b="1" dirty="0" smtClean="0">
                <a:latin typeface="Helvetica" pitchFamily="34" charset="0"/>
              </a:rPr>
              <a:t> </a:t>
            </a:r>
            <a:r>
              <a:rPr lang="en-US" sz="1600" b="1" dirty="0" err="1" smtClean="0">
                <a:latin typeface="Helvetica" pitchFamily="34" charset="0"/>
              </a:rPr>
              <a:t>mejor</a:t>
            </a:r>
            <a:r>
              <a:rPr lang="en-US" sz="1600" b="1" dirty="0" smtClean="0">
                <a:latin typeface="Helvetica" pitchFamily="34" charset="0"/>
              </a:rPr>
              <a:t> el </a:t>
            </a:r>
            <a:r>
              <a:rPr lang="en-US" sz="1600" b="1" dirty="0" err="1" smtClean="0">
                <a:latin typeface="Helvetica" pitchFamily="34" charset="0"/>
              </a:rPr>
              <a:t>propósito</a:t>
            </a:r>
            <a:r>
              <a:rPr lang="en-US" sz="1600" b="1" dirty="0" smtClean="0">
                <a:latin typeface="Helvetica" pitchFamily="34" charset="0"/>
              </a:rPr>
              <a:t> del </a:t>
            </a:r>
            <a:r>
              <a:rPr lang="en-US" sz="1600" b="1" dirty="0" err="1" smtClean="0">
                <a:latin typeface="Helvetica" pitchFamily="34" charset="0"/>
              </a:rPr>
              <a:t>pasaje</a:t>
            </a:r>
            <a:r>
              <a:rPr lang="en-US" sz="1600" b="1" dirty="0" smtClean="0">
                <a:latin typeface="Helvetica" pitchFamily="34" charset="0"/>
              </a:rPr>
              <a:t>, </a:t>
            </a:r>
            <a:r>
              <a:rPr lang="en-US" sz="1600" b="1" i="1" u="sng" dirty="0" err="1" smtClean="0">
                <a:latin typeface="Helvetica" pitchFamily="34" charset="0"/>
              </a:rPr>
              <a:t>Juicios</a:t>
            </a:r>
            <a:r>
              <a:rPr lang="en-US" sz="1600" b="1" i="1" u="sng" dirty="0" smtClean="0">
                <a:latin typeface="Helvetica" pitchFamily="34" charset="0"/>
              </a:rPr>
              <a:t> </a:t>
            </a:r>
            <a:r>
              <a:rPr lang="en-US" sz="1600" b="1" i="1" u="sng" dirty="0" err="1" smtClean="0">
                <a:latin typeface="Helvetica" pitchFamily="34" charset="0"/>
              </a:rPr>
              <a:t>en</a:t>
            </a:r>
            <a:r>
              <a:rPr lang="en-US" sz="1600" b="1" i="1" u="sng" dirty="0" smtClean="0">
                <a:latin typeface="Helvetica" pitchFamily="34" charset="0"/>
              </a:rPr>
              <a:t> </a:t>
            </a:r>
            <a:r>
              <a:rPr lang="en-US" sz="1600" b="1" i="1" u="sng" dirty="0" err="1" smtClean="0">
                <a:latin typeface="Helvetica" pitchFamily="34" charset="0"/>
              </a:rPr>
              <a:t>los</a:t>
            </a:r>
            <a:r>
              <a:rPr lang="en-US" sz="1600" b="1" i="1" u="sng" dirty="0" smtClean="0">
                <a:latin typeface="Helvetica" pitchFamily="34" charset="0"/>
              </a:rPr>
              <a:t> EE.UU.?</a:t>
            </a:r>
          </a:p>
          <a:p>
            <a:pPr marL="445736" indent="-445736">
              <a:buAutoNum type="arabicPeriod" startAt="16"/>
            </a:pPr>
            <a:endParaRPr lang="es-MX" sz="1600" b="1" i="1" u="sng" dirty="0" smtClean="0">
              <a:latin typeface="Helvetica" pitchFamily="34" charset="0"/>
            </a:endParaRPr>
          </a:p>
          <a:p>
            <a:pPr marL="685800" indent="-285750">
              <a:buFont typeface="+mj-lt"/>
              <a:buAutoNum type="alphaUcPeriod"/>
            </a:pPr>
            <a:r>
              <a:rPr lang="es-MX" sz="1400" dirty="0" smtClean="0">
                <a:latin typeface="Helvetica" pitchFamily="34" charset="0"/>
              </a:rPr>
              <a:t>El deber del jurado es escuchar ambas partes del caso a medida que es presentado por los equipos del demandante y del acusado.</a:t>
            </a:r>
            <a:endParaRPr lang="es-MX" sz="1400" dirty="0">
              <a:latin typeface="Helvetica" pitchFamily="34" charset="0"/>
            </a:endParaRPr>
          </a:p>
          <a:p>
            <a:pPr marL="685800" indent="-285750">
              <a:buFont typeface="+mj-lt"/>
              <a:buAutoNum type="alphaUcPeriod"/>
            </a:pPr>
            <a:endParaRPr lang="es-MX" sz="1400" dirty="0" smtClean="0">
              <a:latin typeface="Helvetica" pitchFamily="34" charset="0"/>
              <a:cs typeface="Helvetica" pitchFamily="34" charset="0"/>
            </a:endParaRPr>
          </a:p>
          <a:p>
            <a:pPr marL="685800" indent="-285750">
              <a:buFont typeface="+mj-lt"/>
              <a:buAutoNum type="alphaUcPeriod"/>
            </a:pPr>
            <a:r>
              <a:rPr lang="es-MX" sz="1400" dirty="0" smtClean="0">
                <a:latin typeface="Helvetica" pitchFamily="34" charset="0"/>
              </a:rPr>
              <a:t>Si alguien es acusado de cometer un crimen, hay ciertas acciones que el gobierno de los EE.UU. toma en un tribunal de justicia. </a:t>
            </a:r>
          </a:p>
          <a:p>
            <a:pPr marL="685800" indent="-285750">
              <a:buFont typeface="+mj-lt"/>
              <a:buAutoNum type="alphaUcPeriod"/>
            </a:pPr>
            <a:endParaRPr lang="es-MX" sz="1400" dirty="0" smtClean="0">
              <a:latin typeface="Helvetica" pitchFamily="34" charset="0"/>
              <a:cs typeface="Helvetica" pitchFamily="34" charset="0"/>
            </a:endParaRPr>
          </a:p>
          <a:p>
            <a:pPr marL="685800" indent="-285750">
              <a:buFont typeface="+mj-lt"/>
              <a:buAutoNum type="alphaUcPeriod"/>
            </a:pPr>
            <a:r>
              <a:rPr lang="es-MX" sz="1400" dirty="0" smtClean="0">
                <a:latin typeface="Helvetica" pitchFamily="34" charset="0"/>
              </a:rPr>
              <a:t>Después que ambas partes han compartido sus argumentos, el jurado se reúne en privado para decidir el resultado o veredicto del caso.</a:t>
            </a:r>
          </a:p>
          <a:p>
            <a:pPr marL="685800" indent="-285750">
              <a:buFont typeface="+mj-lt"/>
              <a:buAutoNum type="alphaUcPeriod"/>
            </a:pPr>
            <a:endParaRPr lang="es-MX" sz="1400" dirty="0" smtClean="0">
              <a:latin typeface="Helvetica" pitchFamily="34" charset="0"/>
              <a:cs typeface="Helvetica" pitchFamily="34" charset="0"/>
            </a:endParaRPr>
          </a:p>
          <a:p>
            <a:pPr marL="685800" indent="-285750">
              <a:buFont typeface="+mj-lt"/>
              <a:buAutoNum type="alphaUcPeriod"/>
            </a:pPr>
            <a:r>
              <a:rPr lang="es-MX" sz="1400" dirty="0" smtClean="0">
                <a:latin typeface="Helvetica" pitchFamily="34" charset="0"/>
              </a:rPr>
              <a:t>El juez, luego declara la sentencia para aquellos que han sido acusados de un crimen. </a:t>
            </a:r>
            <a:endParaRPr lang="es-MX" sz="1400" dirty="0">
              <a:latin typeface="Helvetica" pitchFamily="34" charset="0"/>
            </a:endParaRPr>
          </a:p>
        </p:txBody>
      </p:sp>
      <p:sp>
        <p:nvSpPr>
          <p:cNvPr id="26" name="Oval 25"/>
          <p:cNvSpPr/>
          <p:nvPr/>
        </p:nvSpPr>
        <p:spPr>
          <a:xfrm>
            <a:off x="774406" y="291007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774406" y="143777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774406" y="185307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774406" y="248542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172642020"/>
              </p:ext>
            </p:extLst>
          </p:nvPr>
        </p:nvGraphicFramePr>
        <p:xfrm>
          <a:off x="5057286" y="3688080"/>
          <a:ext cx="2067415" cy="685800"/>
        </p:xfrm>
        <a:graphic>
          <a:graphicData uri="http://schemas.openxmlformats.org/drawingml/2006/table">
            <a:tbl>
              <a:tblPr/>
              <a:tblGrid>
                <a:gridCol w="2067415"/>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RI.6.3</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dirty="0" smtClean="0"/>
                        <a:t>Analizan en detalle cómo se presenta, describe y desarrolla un personaje, acontecimiento o idea clave en un texto, a través de ejemplos o anécdotas.</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788395031"/>
              </p:ext>
            </p:extLst>
          </p:nvPr>
        </p:nvGraphicFramePr>
        <p:xfrm>
          <a:off x="5095240" y="8967902"/>
          <a:ext cx="2067415" cy="685800"/>
        </p:xfrm>
        <a:graphic>
          <a:graphicData uri="http://schemas.openxmlformats.org/drawingml/2006/table">
            <a:tbl>
              <a:tblPr/>
              <a:tblGrid>
                <a:gridCol w="2067415"/>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RI.6.5</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dirty="0" smtClean="0"/>
                        <a:t>Analizan cómo una determinada oración, párrafo, capítulo o sección se ajusta a la estructura global de un texto y cómo contribuye al desarrollo de las ideas.</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6" name="Slide Number Placeholder 15"/>
          <p:cNvSpPr>
            <a:spLocks noGrp="1"/>
          </p:cNvSpPr>
          <p:nvPr>
            <p:ph type="sldNum" sz="quarter" idx="12"/>
          </p:nvPr>
        </p:nvSpPr>
        <p:spPr/>
        <p:txBody>
          <a:bodyPr/>
          <a:lstStyle/>
          <a:p>
            <a:fld id="{CF669FE8-2A6A-4FDA-B6E7-4A7C87AD6E1D}" type="slidenum">
              <a:rPr lang="en-US" smtClean="0"/>
              <a:pPr/>
              <a:t>30</a:t>
            </a:fld>
            <a:endParaRPr lang="en-US" dirty="0"/>
          </a:p>
        </p:txBody>
      </p:sp>
      <p:sp>
        <p:nvSpPr>
          <p:cNvPr id="17" name="Oval 16"/>
          <p:cNvSpPr/>
          <p:nvPr/>
        </p:nvSpPr>
        <p:spPr>
          <a:xfrm>
            <a:off x="686542" y="706385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2" name="Oval 21"/>
          <p:cNvSpPr/>
          <p:nvPr/>
        </p:nvSpPr>
        <p:spPr>
          <a:xfrm>
            <a:off x="686542" y="576138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3" name="Oval 22"/>
          <p:cNvSpPr/>
          <p:nvPr/>
        </p:nvSpPr>
        <p:spPr>
          <a:xfrm>
            <a:off x="686542" y="7696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4" name="Oval 23"/>
          <p:cNvSpPr/>
          <p:nvPr/>
        </p:nvSpPr>
        <p:spPr>
          <a:xfrm>
            <a:off x="686542" y="647272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1044499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40055" y="487980"/>
            <a:ext cx="7208496" cy="2565081"/>
          </a:xfrm>
          <a:prstGeom prst="rect">
            <a:avLst/>
          </a:prstGeom>
          <a:ln>
            <a:noFill/>
          </a:ln>
        </p:spPr>
        <p:txBody>
          <a:bodyPr wrap="square" lIns="101874" tIns="50937" rIns="101874" bIns="50937">
            <a:spAutoFit/>
          </a:bodyPr>
          <a:lstStyle/>
          <a:p>
            <a:pPr marL="476834" indent="-476834"/>
            <a:r>
              <a:rPr lang="en-US" sz="1600" b="1" dirty="0">
                <a:latin typeface="Helvetica" pitchFamily="34" charset="0"/>
                <a:cs typeface="Helvetica" pitchFamily="34" charset="0"/>
              </a:rPr>
              <a:t>17.   </a:t>
            </a:r>
            <a:r>
              <a:rPr lang="en-US" sz="1600" b="1" dirty="0" smtClean="0">
                <a:latin typeface="Helvetica" pitchFamily="34" charset="0"/>
                <a:cs typeface="Helvetica" pitchFamily="34" charset="0"/>
              </a:rPr>
              <a:t>¿</a:t>
            </a:r>
            <a:r>
              <a:rPr lang="es-MX" sz="1600" b="1" dirty="0" smtClean="0">
                <a:latin typeface="Helvetica" pitchFamily="34" charset="0"/>
                <a:cs typeface="Helvetica" pitchFamily="34" charset="0"/>
              </a:rPr>
              <a:t>Cómo el </a:t>
            </a:r>
            <a:r>
              <a:rPr lang="es-MX" sz="1600" b="1" i="1" u="sng" dirty="0" smtClean="0">
                <a:latin typeface="Helvetica" pitchFamily="34" charset="0"/>
                <a:cs typeface="Helvetica" pitchFamily="34" charset="0"/>
              </a:rPr>
              <a:t>Diagrama de jerarquía de tribunales</a:t>
            </a:r>
            <a:r>
              <a:rPr lang="es-MX" sz="1600" b="1" i="1" dirty="0" smtClean="0">
                <a:latin typeface="Helvetica" pitchFamily="34" charset="0"/>
                <a:cs typeface="Helvetica" pitchFamily="34" charset="0"/>
              </a:rPr>
              <a:t> </a:t>
            </a:r>
            <a:r>
              <a:rPr lang="es-MX" sz="1600" b="1" dirty="0" smtClean="0">
                <a:latin typeface="Helvetica" pitchFamily="34" charset="0"/>
                <a:cs typeface="Helvetica" pitchFamily="34" charset="0"/>
              </a:rPr>
              <a:t>ayuda a clarificar el pasaje </a:t>
            </a:r>
            <a:r>
              <a:rPr lang="es-MX" sz="1600" b="1" i="1" u="sng" dirty="0" smtClean="0">
                <a:latin typeface="Helvetica" pitchFamily="34" charset="0"/>
                <a:cs typeface="Helvetica" pitchFamily="34" charset="0"/>
              </a:rPr>
              <a:t>La Corte Suprema</a:t>
            </a:r>
            <a:r>
              <a:rPr lang="es-MX" sz="1600" b="1" dirty="0" smtClean="0">
                <a:latin typeface="Helvetica" pitchFamily="34" charset="0"/>
                <a:cs typeface="Helvetica" pitchFamily="34" charset="0"/>
              </a:rPr>
              <a:t>? </a:t>
            </a:r>
          </a:p>
          <a:p>
            <a:pPr marL="304504" indent="-240927"/>
            <a:endParaRPr lang="es-MX" sz="1600" b="1" dirty="0" smtClean="0">
              <a:latin typeface="Helvetica" pitchFamily="34" charset="0"/>
              <a:cs typeface="Helvetica" pitchFamily="34" charset="0"/>
            </a:endParaRPr>
          </a:p>
          <a:p>
            <a:pPr marL="870756" lvl="1" indent="-361390">
              <a:buFont typeface="+mj-lt"/>
              <a:buAutoNum type="alphaUcPeriod"/>
            </a:pPr>
            <a:r>
              <a:rPr lang="es-MX" sz="1400" dirty="0" smtClean="0">
                <a:latin typeface="Helvetica" pitchFamily="34" charset="0"/>
              </a:rPr>
              <a:t>Le permite al lector entender la relación entre la Corte Suprema y otros tribunales o cortes.</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El diagrama de jerarquía explica otros sistemas judiciales en los EE.UU.</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El pasaje </a:t>
            </a:r>
            <a:r>
              <a:rPr lang="es-MX" sz="1400" b="1" i="1" u="sng" dirty="0" smtClean="0">
                <a:latin typeface="Helvetica" pitchFamily="34" charset="0"/>
              </a:rPr>
              <a:t>La Corte Suprema</a:t>
            </a:r>
            <a:r>
              <a:rPr lang="es-MX" sz="1400" b="1" i="1" dirty="0" smtClean="0">
                <a:latin typeface="Helvetica" pitchFamily="34" charset="0"/>
              </a:rPr>
              <a:t> </a:t>
            </a:r>
            <a:r>
              <a:rPr lang="es-MX" sz="1400" dirty="0" smtClean="0">
                <a:latin typeface="Helvetica" pitchFamily="34" charset="0"/>
              </a:rPr>
              <a:t>no contiene información sobre otros tribunales. </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a:latin typeface="Helvetica" pitchFamily="34" charset="0"/>
              </a:rPr>
              <a:t>El diagrama de </a:t>
            </a:r>
            <a:r>
              <a:rPr lang="es-MX" sz="1400" dirty="0" smtClean="0">
                <a:latin typeface="Helvetica" pitchFamily="34" charset="0"/>
              </a:rPr>
              <a:t>jerarquía da más detalles sobre la Corte Suprema.</a:t>
            </a:r>
            <a:endParaRPr lang="en-US" sz="16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sp>
        <p:nvSpPr>
          <p:cNvPr id="14" name="Oval 13"/>
          <p:cNvSpPr/>
          <p:nvPr/>
        </p:nvSpPr>
        <p:spPr>
          <a:xfrm>
            <a:off x="538095" y="1260553"/>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533266" y="187666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533266" y="233209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2" name="Oval 21"/>
          <p:cNvSpPr/>
          <p:nvPr/>
        </p:nvSpPr>
        <p:spPr>
          <a:xfrm>
            <a:off x="533266" y="275620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38914" name="Rectangle 2"/>
          <p:cNvSpPr>
            <a:spLocks noChangeArrowheads="1"/>
          </p:cNvSpPr>
          <p:nvPr/>
        </p:nvSpPr>
        <p:spPr bwMode="auto">
          <a:xfrm>
            <a:off x="0" y="-341043"/>
            <a:ext cx="194689" cy="682089"/>
          </a:xfrm>
          <a:prstGeom prst="rect">
            <a:avLst/>
          </a:prstGeom>
          <a:noFill/>
          <a:ln w="9525">
            <a:noFill/>
            <a:miter lim="800000"/>
            <a:headEnd/>
            <a:tailEnd/>
          </a:ln>
          <a:effectLst/>
        </p:spPr>
        <p:txBody>
          <a:bodyPr vert="horz" wrap="none" lIns="96371" tIns="48186" rIns="96371" bIns="48186" numCol="1" anchor="ctr" anchorCtr="0" compatLnSpc="1">
            <a:prstTxWarp prst="textNoShape">
              <a:avLst/>
            </a:prstTxWarp>
            <a:spAutoFit/>
          </a:bodyPr>
          <a:lstStyle/>
          <a:p>
            <a:pPr defTabSz="963706" fontAlgn="base">
              <a:spcBef>
                <a:spcPct val="0"/>
              </a:spcBef>
              <a:spcAft>
                <a:spcPct val="0"/>
              </a:spcAft>
            </a:pPr>
            <a:r>
              <a:rPr lang="en-US" sz="1900" dirty="0">
                <a:latin typeface="Arial" charset="0"/>
              </a:rPr>
              <a:t/>
            </a:r>
            <a:br>
              <a:rPr lang="en-US" sz="1900" dirty="0">
                <a:latin typeface="Arial" charset="0"/>
              </a:rPr>
            </a:br>
            <a:endParaRPr lang="en-US" sz="1900" dirty="0">
              <a:latin typeface="Arial"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2780826800"/>
              </p:ext>
            </p:extLst>
          </p:nvPr>
        </p:nvGraphicFramePr>
        <p:xfrm>
          <a:off x="4836160" y="3771901"/>
          <a:ext cx="1899920" cy="685800"/>
        </p:xfrm>
        <a:graphic>
          <a:graphicData uri="http://schemas.openxmlformats.org/drawingml/2006/table">
            <a:tbl>
              <a:tblPr/>
              <a:tblGrid>
                <a:gridCol w="1899920"/>
              </a:tblGrid>
              <a:tr h="134362">
                <a:tc>
                  <a:txBody>
                    <a:bodyPr/>
                    <a:lstStyle/>
                    <a:p>
                      <a:pPr marL="0" marR="0" algn="l">
                        <a:lnSpc>
                          <a:spcPct val="100000"/>
                        </a:lnSpc>
                        <a:spcBef>
                          <a:spcPts val="0"/>
                        </a:spcBef>
                        <a:spcAft>
                          <a:spcPts val="0"/>
                        </a:spcAft>
                      </a:pPr>
                      <a:r>
                        <a:rPr lang="en-US" sz="900" b="1" i="0" u="none" dirty="0" err="1" smtClean="0">
                          <a:solidFill>
                            <a:srgbClr val="000000"/>
                          </a:solidFill>
                          <a:latin typeface="+mn-lt"/>
                          <a:ea typeface="Times New Roman"/>
                          <a:cs typeface="Times New Roman"/>
                        </a:rPr>
                        <a:t>Estándar</a:t>
                      </a:r>
                      <a:r>
                        <a:rPr lang="en-US" sz="900" b="1" i="0" u="none" dirty="0" smtClean="0">
                          <a:solidFill>
                            <a:srgbClr val="000000"/>
                          </a:solidFill>
                          <a:latin typeface="+mn-lt"/>
                          <a:ea typeface="Times New Roman"/>
                          <a:cs typeface="Times New Roman"/>
                        </a:rPr>
                        <a:t> RI.6.6</a:t>
                      </a:r>
                      <a:endParaRPr lang="en-US" sz="900" i="0" u="none"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313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kern="1200" dirty="0" smtClean="0">
                          <a:solidFill>
                            <a:srgbClr val="000000"/>
                          </a:solidFill>
                          <a:latin typeface="+mn-lt"/>
                          <a:ea typeface="Times New Roman"/>
                          <a:cs typeface="Times New Roman"/>
                        </a:rPr>
                        <a:t>Definen el punto de vista o el propósito del autor en un texto, y explican cómo estos se manifiestan en el texto.</a:t>
                      </a:r>
                      <a:r>
                        <a:rPr lang="en-US" sz="900" b="0" kern="1200" dirty="0" smtClean="0">
                          <a:solidFill>
                            <a:srgbClr val="000000"/>
                          </a:solidFill>
                          <a:latin typeface="+mn-lt"/>
                          <a:ea typeface="Times New Roman"/>
                          <a:cs typeface="Times New Roman"/>
                        </a:rPr>
                        <a:t>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cxnSp>
        <p:nvCxnSpPr>
          <p:cNvPr id="27" name="Straight Connector 26"/>
          <p:cNvCxnSpPr/>
          <p:nvPr/>
        </p:nvCxnSpPr>
        <p:spPr>
          <a:xfrm>
            <a:off x="485777" y="44424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4824" y="4610100"/>
            <a:ext cx="6895537" cy="3703855"/>
          </a:xfrm>
          <a:prstGeom prst="rect">
            <a:avLst/>
          </a:prstGeom>
          <a:ln>
            <a:noFill/>
          </a:ln>
        </p:spPr>
        <p:txBody>
          <a:bodyPr wrap="square" lIns="101874" tIns="50937" rIns="101874" bIns="50937">
            <a:spAutoFit/>
          </a:bodyPr>
          <a:lstStyle/>
          <a:p>
            <a:pPr marL="385597" indent="-385597"/>
            <a:r>
              <a:rPr lang="en-US" sz="1600" b="1" dirty="0">
                <a:latin typeface="Helvetica" pitchFamily="34" charset="0"/>
                <a:cs typeface="Helvetica" pitchFamily="34" charset="0"/>
              </a:rPr>
              <a:t>18.  </a:t>
            </a:r>
            <a:r>
              <a:rPr lang="es-MX" sz="1600" b="1" dirty="0" smtClean="0">
                <a:latin typeface="Helvetica" pitchFamily="34" charset="0"/>
                <a:cs typeface="Helvetica" pitchFamily="34" charset="0"/>
              </a:rPr>
              <a:t>¿Dónde puedes encontrar información en el texto </a:t>
            </a:r>
            <a:r>
              <a:rPr lang="es-MX" sz="1600" b="1" i="1" u="sng" dirty="0" smtClean="0">
                <a:latin typeface="Helvetica" pitchFamily="34" charset="0"/>
                <a:cs typeface="Helvetica" pitchFamily="34" charset="0"/>
              </a:rPr>
              <a:t>Juicios en los EE.UU.</a:t>
            </a:r>
            <a:r>
              <a:rPr lang="es-MX" sz="1600" b="1" i="1" dirty="0" smtClean="0">
                <a:latin typeface="Helvetica" pitchFamily="34" charset="0"/>
                <a:cs typeface="Helvetica" pitchFamily="34" charset="0"/>
              </a:rPr>
              <a:t> </a:t>
            </a:r>
            <a:r>
              <a:rPr lang="es-MX" sz="1600" b="1" dirty="0" smtClean="0">
                <a:latin typeface="Helvetica" pitchFamily="34" charset="0"/>
                <a:cs typeface="Helvetica" pitchFamily="34" charset="0"/>
              </a:rPr>
              <a:t>y en </a:t>
            </a:r>
            <a:r>
              <a:rPr lang="es-MX" sz="1600" b="1" i="1" u="sng" dirty="0" smtClean="0">
                <a:latin typeface="Helvetica" pitchFamily="34" charset="0"/>
                <a:cs typeface="Helvetica" pitchFamily="34" charset="0"/>
              </a:rPr>
              <a:t>Diagrama de jerarquía de tribunales</a:t>
            </a:r>
            <a:r>
              <a:rPr lang="es-MX" sz="1600" b="1" i="1" dirty="0" smtClean="0">
                <a:latin typeface="Helvetica" pitchFamily="34" charset="0"/>
                <a:cs typeface="Helvetica" pitchFamily="34" charset="0"/>
              </a:rPr>
              <a:t> </a:t>
            </a:r>
            <a:r>
              <a:rPr lang="es-MX" sz="1600" b="1" dirty="0" smtClean="0">
                <a:latin typeface="Helvetica" pitchFamily="34" charset="0"/>
                <a:cs typeface="Helvetica" pitchFamily="34" charset="0"/>
              </a:rPr>
              <a:t>para explicar cómo un caso judicial llega ante la Corte Suprema?</a:t>
            </a:r>
          </a:p>
          <a:p>
            <a:pPr marL="476834" indent="-476834">
              <a:buAutoNum type="arabicPeriod" startAt="11"/>
            </a:pPr>
            <a:endParaRPr lang="es-MX" sz="1600" b="1" dirty="0" smtClean="0">
              <a:latin typeface="Helvetica" pitchFamily="34" charset="0"/>
              <a:cs typeface="Helvetica" pitchFamily="34" charset="0"/>
            </a:endParaRPr>
          </a:p>
          <a:p>
            <a:pPr marL="304504" indent="-240927"/>
            <a:r>
              <a:rPr lang="es-MX" sz="1600" b="1" dirty="0" smtClean="0">
                <a:latin typeface="Helvetica" pitchFamily="34" charset="0"/>
                <a:cs typeface="Helvetica" pitchFamily="34" charset="0"/>
              </a:rPr>
              <a:t>	</a:t>
            </a:r>
            <a:endParaRPr lang="es-MX" sz="1600" dirty="0" smtClean="0">
              <a:latin typeface="Helvetica" pitchFamily="34" charset="0"/>
              <a:cs typeface="Helvetica" pitchFamily="34" charset="0"/>
            </a:endParaRPr>
          </a:p>
          <a:p>
            <a:pPr marL="801688" lvl="1" indent="-339725">
              <a:buFont typeface="+mj-lt"/>
              <a:buAutoNum type="alphaUcPeriod"/>
            </a:pPr>
            <a:r>
              <a:rPr lang="es-MX" sz="1400" dirty="0" smtClean="0">
                <a:latin typeface="Helvetica" pitchFamily="34" charset="0"/>
              </a:rPr>
              <a:t>Información en el diagrama de jerarquía bajo </a:t>
            </a:r>
            <a:r>
              <a:rPr lang="es-MX" sz="1400" b="1" i="1" u="sng" dirty="0" smtClean="0">
                <a:latin typeface="Helvetica" pitchFamily="34" charset="0"/>
              </a:rPr>
              <a:t>Tribunales federales de distrito</a:t>
            </a:r>
            <a:r>
              <a:rPr lang="es-MX" sz="1400" b="1" i="1" dirty="0" smtClean="0">
                <a:latin typeface="Helvetica" pitchFamily="34" charset="0"/>
              </a:rPr>
              <a:t> </a:t>
            </a:r>
            <a:r>
              <a:rPr lang="es-MX" sz="1400" dirty="0" smtClean="0">
                <a:latin typeface="Helvetica" pitchFamily="34" charset="0"/>
              </a:rPr>
              <a:t>y en el párrafo cinco de </a:t>
            </a:r>
            <a:r>
              <a:rPr lang="es-MX" sz="1400" b="1" i="1" u="sng" dirty="0" smtClean="0">
                <a:latin typeface="Helvetica" pitchFamily="34" charset="0"/>
              </a:rPr>
              <a:t>Juicios en los EE.UU</a:t>
            </a:r>
            <a:r>
              <a:rPr lang="es-MX" sz="1400" dirty="0" smtClean="0">
                <a:latin typeface="Helvetica" pitchFamily="34" charset="0"/>
              </a:rPr>
              <a:t>.</a:t>
            </a:r>
          </a:p>
          <a:p>
            <a:pPr marL="801688" lvl="1" indent="-339725">
              <a:buFont typeface="+mj-lt"/>
              <a:buAutoNum type="alphaUcPeriod"/>
            </a:pPr>
            <a:endParaRPr lang="es-MX" sz="1400" dirty="0" smtClean="0">
              <a:latin typeface="Helvetica" pitchFamily="34" charset="0"/>
            </a:endParaRPr>
          </a:p>
          <a:p>
            <a:pPr marL="801688" lvl="1" indent="-339725">
              <a:buFont typeface="+mj-lt"/>
              <a:buAutoNum type="alphaUcPeriod"/>
            </a:pPr>
            <a:r>
              <a:rPr lang="es-MX" sz="1400" dirty="0" smtClean="0">
                <a:latin typeface="Helvetica" pitchFamily="34" charset="0"/>
              </a:rPr>
              <a:t>Información </a:t>
            </a:r>
            <a:r>
              <a:rPr lang="es-MX" sz="1400" dirty="0">
                <a:latin typeface="Helvetica" pitchFamily="34" charset="0"/>
              </a:rPr>
              <a:t>en el diagrama de jerarquía bajo </a:t>
            </a:r>
            <a:r>
              <a:rPr lang="es-MX" sz="1400" b="1" i="1" u="sng" dirty="0" smtClean="0">
                <a:latin typeface="Helvetica" pitchFamily="34" charset="0"/>
              </a:rPr>
              <a:t>Tribunales </a:t>
            </a:r>
            <a:r>
              <a:rPr lang="es-MX" sz="1400" b="1" i="1" u="sng" dirty="0">
                <a:latin typeface="Helvetica" pitchFamily="34" charset="0"/>
              </a:rPr>
              <a:t>federales de </a:t>
            </a:r>
            <a:r>
              <a:rPr lang="es-MX" sz="1400" b="1" i="1" u="sng" dirty="0" smtClean="0">
                <a:latin typeface="Helvetica" pitchFamily="34" charset="0"/>
              </a:rPr>
              <a:t>apelación</a:t>
            </a:r>
            <a:r>
              <a:rPr lang="es-MX" sz="1400" b="1" i="1" dirty="0" smtClean="0">
                <a:latin typeface="Helvetica" pitchFamily="34" charset="0"/>
              </a:rPr>
              <a:t> </a:t>
            </a:r>
            <a:r>
              <a:rPr lang="es-MX" sz="1400" dirty="0">
                <a:latin typeface="Helvetica" pitchFamily="34" charset="0"/>
              </a:rPr>
              <a:t>y en el párrafo </a:t>
            </a:r>
            <a:r>
              <a:rPr lang="es-MX" sz="1400" dirty="0" smtClean="0">
                <a:latin typeface="Helvetica" pitchFamily="34" charset="0"/>
              </a:rPr>
              <a:t>cuatro </a:t>
            </a:r>
            <a:r>
              <a:rPr lang="es-MX" sz="1400" dirty="0">
                <a:latin typeface="Helvetica" pitchFamily="34" charset="0"/>
              </a:rPr>
              <a:t>de </a:t>
            </a:r>
            <a:r>
              <a:rPr lang="es-MX" sz="1400" b="1" i="1" u="sng" dirty="0">
                <a:latin typeface="Helvetica" pitchFamily="34" charset="0"/>
              </a:rPr>
              <a:t>Juicios en los EE.UU</a:t>
            </a:r>
            <a:r>
              <a:rPr lang="es-MX" sz="1400" dirty="0">
                <a:latin typeface="Helvetica" pitchFamily="34" charset="0"/>
              </a:rPr>
              <a:t>.</a:t>
            </a:r>
          </a:p>
          <a:p>
            <a:pPr marL="801688" lvl="1" indent="-339725">
              <a:buFont typeface="+mj-lt"/>
              <a:buAutoNum type="alphaUcPeriod"/>
            </a:pPr>
            <a:endParaRPr lang="es-MX" sz="1400" dirty="0" smtClean="0">
              <a:latin typeface="Helvetica" pitchFamily="34" charset="0"/>
            </a:endParaRPr>
          </a:p>
          <a:p>
            <a:pPr marL="801688" lvl="1" indent="-339725">
              <a:buFont typeface="+mj-lt"/>
              <a:buAutoNum type="alphaUcPeriod"/>
            </a:pPr>
            <a:r>
              <a:rPr lang="es-MX" sz="1400" dirty="0">
                <a:latin typeface="Helvetica" pitchFamily="34" charset="0"/>
              </a:rPr>
              <a:t>Información </a:t>
            </a:r>
            <a:r>
              <a:rPr lang="es-419" sz="1400" dirty="0">
                <a:latin typeface="Helvetica" pitchFamily="34" charset="0"/>
              </a:rPr>
              <a:t>en el diagrama de jerarquía bajo </a:t>
            </a:r>
            <a:r>
              <a:rPr lang="es-MX" sz="1400" b="1" i="1" u="sng" dirty="0" smtClean="0">
                <a:latin typeface="Helvetica" pitchFamily="34" charset="0"/>
              </a:rPr>
              <a:t>Tribunales estatales</a:t>
            </a:r>
            <a:r>
              <a:rPr lang="es-MX" sz="1400" b="1" i="1" dirty="0" smtClean="0">
                <a:latin typeface="Helvetica" pitchFamily="34" charset="0"/>
              </a:rPr>
              <a:t> </a:t>
            </a:r>
            <a:r>
              <a:rPr lang="es-MX" sz="1400" dirty="0" smtClean="0">
                <a:latin typeface="Helvetica" pitchFamily="34" charset="0"/>
              </a:rPr>
              <a:t>y </a:t>
            </a:r>
            <a:r>
              <a:rPr lang="es-MX" sz="1400" dirty="0">
                <a:latin typeface="Helvetica" pitchFamily="34" charset="0"/>
              </a:rPr>
              <a:t>en el párrafo cuatro de </a:t>
            </a:r>
            <a:r>
              <a:rPr lang="es-MX" sz="1400" b="1" i="1" u="sng" dirty="0">
                <a:latin typeface="Helvetica" pitchFamily="34" charset="0"/>
              </a:rPr>
              <a:t>Juicios en los EE.UU</a:t>
            </a:r>
            <a:r>
              <a:rPr lang="es-MX" sz="1400" dirty="0">
                <a:latin typeface="Helvetica" pitchFamily="34" charset="0"/>
              </a:rPr>
              <a:t>.</a:t>
            </a:r>
          </a:p>
          <a:p>
            <a:pPr marL="801688" lvl="1" indent="-339725">
              <a:buFont typeface="+mj-lt"/>
              <a:buAutoNum type="alphaUcPeriod"/>
            </a:pPr>
            <a:endParaRPr lang="es-MX" sz="1400" dirty="0" smtClean="0">
              <a:latin typeface="Helvetica" pitchFamily="34" charset="0"/>
            </a:endParaRPr>
          </a:p>
          <a:p>
            <a:pPr marL="801688" lvl="1" indent="-339725">
              <a:buFont typeface="+mj-lt"/>
              <a:buAutoNum type="alphaUcPeriod"/>
            </a:pPr>
            <a:r>
              <a:rPr lang="es-MX" sz="1400" dirty="0">
                <a:latin typeface="Helvetica" pitchFamily="34" charset="0"/>
              </a:rPr>
              <a:t>Información en el diagrama de jerarquía bajo </a:t>
            </a:r>
            <a:r>
              <a:rPr lang="es-MX" sz="1400" b="1" i="1" u="sng" dirty="0" smtClean="0">
                <a:latin typeface="Helvetica" pitchFamily="34" charset="0"/>
              </a:rPr>
              <a:t>Tribunales </a:t>
            </a:r>
            <a:r>
              <a:rPr lang="es-MX" sz="1400" b="1" i="1" u="sng" dirty="0">
                <a:latin typeface="Helvetica" pitchFamily="34" charset="0"/>
              </a:rPr>
              <a:t>federales de apelación</a:t>
            </a:r>
            <a:r>
              <a:rPr lang="es-MX" sz="1400" b="1" i="1" dirty="0">
                <a:latin typeface="Helvetica" pitchFamily="34" charset="0"/>
              </a:rPr>
              <a:t> </a:t>
            </a:r>
            <a:r>
              <a:rPr lang="es-MX" sz="1400" dirty="0">
                <a:latin typeface="Helvetica" pitchFamily="34" charset="0"/>
              </a:rPr>
              <a:t>y en el párrafo </a:t>
            </a:r>
            <a:r>
              <a:rPr lang="es-MX" sz="1400" dirty="0" smtClean="0">
                <a:latin typeface="Helvetica" pitchFamily="34" charset="0"/>
              </a:rPr>
              <a:t>cinco de </a:t>
            </a:r>
            <a:r>
              <a:rPr lang="es-MX" sz="1400" b="1" i="1" u="sng" dirty="0">
                <a:latin typeface="Helvetica" pitchFamily="34" charset="0"/>
              </a:rPr>
              <a:t>Juicios en los EE.UU</a:t>
            </a:r>
            <a:r>
              <a:rPr lang="es-MX" sz="1400" dirty="0">
                <a:latin typeface="Helvetica" pitchFamily="34" charset="0"/>
              </a:rPr>
              <a:t>.</a:t>
            </a:r>
          </a:p>
        </p:txBody>
      </p:sp>
      <p:graphicFrame>
        <p:nvGraphicFramePr>
          <p:cNvPr id="16" name="Table 15"/>
          <p:cNvGraphicFramePr>
            <a:graphicFrameLocks noGrp="1"/>
          </p:cNvGraphicFramePr>
          <p:nvPr>
            <p:extLst>
              <p:ext uri="{D42A27DB-BD31-4B8C-83A1-F6EECF244321}">
                <p14:modId xmlns:p14="http://schemas.microsoft.com/office/powerpoint/2010/main" val="1946608822"/>
              </p:ext>
            </p:extLst>
          </p:nvPr>
        </p:nvGraphicFramePr>
        <p:xfrm>
          <a:off x="4038600" y="8925426"/>
          <a:ext cx="2895599" cy="713885"/>
        </p:xfrm>
        <a:graphic>
          <a:graphicData uri="http://schemas.openxmlformats.org/drawingml/2006/table">
            <a:tbl>
              <a:tblPr/>
              <a:tblGrid>
                <a:gridCol w="2895599"/>
              </a:tblGrid>
              <a:tr h="165245">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RI.6.7</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kern="1200" dirty="0" smtClean="0">
                          <a:solidFill>
                            <a:srgbClr val="000000"/>
                          </a:solidFill>
                          <a:latin typeface="+mn-lt"/>
                          <a:ea typeface="Times New Roman"/>
                          <a:cs typeface="Times New Roman"/>
                        </a:rPr>
                        <a:t>Integran la información presentada en diferentes medios o formatos (por ejemplo: cuantitativos y visuales), así como información presentada con palabras, para desarrollar la comprensión coherente de un tema o asunto.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8" name="Oval 17"/>
          <p:cNvSpPr/>
          <p:nvPr/>
        </p:nvSpPr>
        <p:spPr>
          <a:xfrm>
            <a:off x="533266" y="587975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9" name="Oval 18"/>
          <p:cNvSpPr/>
          <p:nvPr/>
        </p:nvSpPr>
        <p:spPr>
          <a:xfrm>
            <a:off x="533266" y="652188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0" name="Oval 19"/>
          <p:cNvSpPr/>
          <p:nvPr/>
        </p:nvSpPr>
        <p:spPr>
          <a:xfrm>
            <a:off x="533266" y="712634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1" name="Oval 20"/>
          <p:cNvSpPr/>
          <p:nvPr/>
        </p:nvSpPr>
        <p:spPr>
          <a:xfrm>
            <a:off x="533266" y="773081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Tree>
    <p:extLst>
      <p:ext uri="{BB962C8B-B14F-4D97-AF65-F5344CB8AC3E}">
        <p14:creationId xmlns:p14="http://schemas.microsoft.com/office/powerpoint/2010/main" val="3187286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8043492"/>
          </a:xfrm>
          <a:prstGeom prst="rect">
            <a:avLst/>
          </a:prstGeom>
        </p:spPr>
        <p:txBody>
          <a:bodyPr wrap="square" lIns="101862" tIns="50931" rIns="101862" bIns="50931">
            <a:spAutoFit/>
          </a:bodyPr>
          <a:lstStyle/>
          <a:p>
            <a:pPr marL="382059" indent="-382059">
              <a:buAutoNum type="arabicPeriod" startAt="19"/>
            </a:pPr>
            <a:r>
              <a:rPr lang="es-MX" sz="1500" b="1" dirty="0" smtClean="0">
                <a:latin typeface="Helvetica" pitchFamily="34" charset="0"/>
              </a:rPr>
              <a:t>Esta pregunta tiene dos partes. Responde la Parte A  y luego la  Parte B.</a:t>
            </a:r>
          </a:p>
          <a:p>
            <a:pPr marL="382059" indent="-382059">
              <a:buAutoNum type="arabicPeriod" startAt="19"/>
            </a:pPr>
            <a:endParaRPr lang="es-MX" sz="1600" b="1" dirty="0" smtClean="0">
              <a:latin typeface="Helvetica" pitchFamily="34" charset="0"/>
            </a:endParaRPr>
          </a:p>
          <a:p>
            <a:r>
              <a:rPr lang="es-MX" sz="1600" b="1" u="sng" dirty="0" smtClean="0">
                <a:latin typeface="Helvetica" pitchFamily="34" charset="0"/>
              </a:rPr>
              <a:t>Parte A</a:t>
            </a:r>
          </a:p>
          <a:p>
            <a:r>
              <a:rPr lang="es-MX" sz="1600" b="1" dirty="0" smtClean="0">
                <a:latin typeface="Helvetica" pitchFamily="34" charset="0"/>
              </a:rPr>
              <a:t>¿</a:t>
            </a:r>
            <a:r>
              <a:rPr lang="es-MX" sz="1600" b="1" dirty="0" smtClean="0">
                <a:latin typeface="Helvetica" panose="020B0604020202020204" pitchFamily="34" charset="0"/>
                <a:cs typeface="Helvetica" panose="020B0604020202020204" pitchFamily="34" charset="0"/>
              </a:rPr>
              <a:t>Qué información del </a:t>
            </a:r>
            <a:r>
              <a:rPr lang="es-MX" sz="1600" b="1" i="1" u="sng" dirty="0">
                <a:latin typeface="Helvetica" panose="020B0604020202020204" pitchFamily="34" charset="0"/>
                <a:cs typeface="Helvetica" panose="020B0604020202020204" pitchFamily="34" charset="0"/>
              </a:rPr>
              <a:t>Diagrama de </a:t>
            </a:r>
            <a:r>
              <a:rPr lang="es-MX" sz="1600" b="1" i="1" u="sng" dirty="0" smtClean="0">
                <a:latin typeface="Helvetica" panose="020B0604020202020204" pitchFamily="34" charset="0"/>
                <a:cs typeface="Helvetica" panose="020B0604020202020204" pitchFamily="34" charset="0"/>
              </a:rPr>
              <a:t>jerarquía de tribunales</a:t>
            </a:r>
            <a:r>
              <a:rPr lang="es-MX" sz="1600" b="1" i="1" dirty="0" smtClean="0">
                <a:latin typeface="Helvetica" panose="020B0604020202020204" pitchFamily="34" charset="0"/>
                <a:cs typeface="Helvetica" panose="020B0604020202020204" pitchFamily="34" charset="0"/>
              </a:rPr>
              <a:t>, </a:t>
            </a:r>
            <a:r>
              <a:rPr lang="es-MX" sz="1600" b="1" dirty="0" smtClean="0">
                <a:latin typeface="Helvetica" panose="020B0604020202020204" pitchFamily="34" charset="0"/>
                <a:cs typeface="Helvetica" panose="020B0604020202020204" pitchFamily="34" charset="0"/>
              </a:rPr>
              <a:t>apoya el que menos de ciento cincuenta casos son actualmente  considerados y dictaminados por la Corte Suprema? </a:t>
            </a:r>
            <a:endParaRPr lang="es-MX" sz="1200" b="1" dirty="0" smtClean="0">
              <a:latin typeface="Helvetica" pitchFamily="34" charset="0"/>
            </a:endParaRPr>
          </a:p>
          <a:p>
            <a:pPr marL="382015" indent="382015"/>
            <a:endParaRPr lang="es-MX" sz="1400" dirty="0" smtClean="0">
              <a:latin typeface="Helvetica" pitchFamily="34" charset="0"/>
            </a:endParaRPr>
          </a:p>
          <a:p>
            <a:pPr marL="728497" indent="-342900">
              <a:buAutoNum type="alphaUcPeriod"/>
            </a:pPr>
            <a:r>
              <a:rPr lang="es-MX" sz="1400" dirty="0" smtClean="0">
                <a:latin typeface="Helvetica" pitchFamily="34" charset="0"/>
              </a:rPr>
              <a:t>Más del 95% de los casos legales de la nación son resueltos en los tribunales estatales. </a:t>
            </a:r>
            <a:endParaRPr lang="es-MX" sz="1400" dirty="0">
              <a:latin typeface="Helvetica" pitchFamily="34" charset="0"/>
            </a:endParaRPr>
          </a:p>
          <a:p>
            <a:pPr marL="728497" indent="-342900">
              <a:buAutoNum type="alphaUcPeriod"/>
            </a:pPr>
            <a:endParaRPr lang="es-MX" sz="1400" dirty="0" smtClean="0">
              <a:latin typeface="Helvetica" pitchFamily="34" charset="0"/>
            </a:endParaRPr>
          </a:p>
          <a:p>
            <a:pPr marL="767656" indent="-382059">
              <a:buAutoNum type="alphaUcPeriod" startAt="2"/>
            </a:pPr>
            <a:r>
              <a:rPr lang="es-MX" sz="1400" dirty="0" smtClean="0">
                <a:latin typeface="Helvetica" pitchFamily="34" charset="0"/>
              </a:rPr>
              <a:t>No todos los casos son lo suficientemente importantes como para llegar ante la Corte Suprema. </a:t>
            </a:r>
          </a:p>
          <a:p>
            <a:pPr marL="767656" indent="-382059">
              <a:buAutoNum type="alphaUcPeriod" startAt="2"/>
            </a:pPr>
            <a:endParaRPr lang="es-MX" sz="1400" dirty="0" smtClean="0">
              <a:latin typeface="Helvetica" pitchFamily="34" charset="0"/>
            </a:endParaRPr>
          </a:p>
          <a:p>
            <a:pPr marL="767656" indent="-382059">
              <a:buAutoNum type="alphaUcPeriod" startAt="3"/>
            </a:pPr>
            <a:r>
              <a:rPr lang="es-MX" sz="1400" dirty="0" smtClean="0">
                <a:latin typeface="Helvetica" pitchFamily="34" charset="0"/>
              </a:rPr>
              <a:t>Cada estado tiene su propio sistema judicial que existe independientemente de los tribunales federales. </a:t>
            </a:r>
          </a:p>
          <a:p>
            <a:pPr marL="767656" indent="-382059">
              <a:buAutoNum type="alphaUcPeriod" startAt="3"/>
            </a:pPr>
            <a:endParaRPr lang="es-MX" sz="1400" dirty="0" smtClean="0">
              <a:latin typeface="Helvetica" pitchFamily="34" charset="0"/>
            </a:endParaRPr>
          </a:p>
          <a:p>
            <a:pPr marL="767656" indent="-382059">
              <a:buAutoNum type="alphaUcPeriod" startAt="4"/>
            </a:pPr>
            <a:r>
              <a:rPr lang="es-MX" sz="1400" dirty="0" smtClean="0">
                <a:latin typeface="Helvetica" pitchFamily="34" charset="0"/>
              </a:rPr>
              <a:t>No todos los casos en el tribunal son escuchados por un jurado.</a:t>
            </a:r>
          </a:p>
          <a:p>
            <a:pPr marL="767656" indent="-382059">
              <a:buAutoNum type="alphaUcPeriod" startAt="4"/>
            </a:pPr>
            <a:endParaRPr lang="es-MX" sz="1600" dirty="0" smtClean="0">
              <a:latin typeface="Helvetica" pitchFamily="34" charset="0"/>
            </a:endParaRPr>
          </a:p>
          <a:p>
            <a:pPr marL="385597" indent="-385597"/>
            <a:r>
              <a:rPr lang="es-MX" sz="1600" b="1" u="sng" dirty="0" smtClean="0">
                <a:latin typeface="Helvetica" pitchFamily="34" charset="0"/>
              </a:rPr>
              <a:t>Parte B</a:t>
            </a:r>
          </a:p>
          <a:p>
            <a:r>
              <a:rPr lang="es-MX" sz="1600" b="1" dirty="0" smtClean="0">
                <a:latin typeface="Helvetica" pitchFamily="34" charset="0"/>
              </a:rPr>
              <a:t>Basado en tu respuesta en la Parte A, ¿Qué declaración es probablemente una conclusión acerca del número de casos judiciales </a:t>
            </a:r>
            <a:r>
              <a:rPr lang="es-MX" sz="1600" b="1" dirty="0">
                <a:latin typeface="Helvetica" panose="020B0604020202020204" pitchFamily="34" charset="0"/>
                <a:cs typeface="Helvetica" panose="020B0604020202020204" pitchFamily="34" charset="0"/>
              </a:rPr>
              <a:t>dictaminados</a:t>
            </a:r>
            <a:r>
              <a:rPr lang="es-MX" sz="1600" b="1" dirty="0" smtClean="0">
                <a:latin typeface="Helvetica" pitchFamily="34" charset="0"/>
              </a:rPr>
              <a:t> por la Corte Suprema? </a:t>
            </a:r>
          </a:p>
          <a:p>
            <a:pPr marL="385597" indent="-385597"/>
            <a:endParaRPr lang="es-MX" sz="1600" b="1" dirty="0" smtClean="0">
              <a:latin typeface="Helvetica" pitchFamily="34" charset="0"/>
            </a:endParaRPr>
          </a:p>
          <a:p>
            <a:pPr marL="767656" indent="-382059">
              <a:buAutoNum type="alphaUcPeriod"/>
            </a:pPr>
            <a:r>
              <a:rPr lang="es-MX" sz="1400" dirty="0" smtClean="0">
                <a:latin typeface="Helvetica" pitchFamily="34" charset="0"/>
              </a:rPr>
              <a:t>Hay muy pocos casos que son importantes.</a:t>
            </a:r>
          </a:p>
          <a:p>
            <a:pPr marL="767656" indent="-382059">
              <a:buAutoNum type="alphaUcPeriod"/>
            </a:pPr>
            <a:endParaRPr lang="es-MX" sz="1400" dirty="0" smtClean="0">
              <a:latin typeface="Helvetica" pitchFamily="34" charset="0"/>
            </a:endParaRPr>
          </a:p>
          <a:p>
            <a:pPr marL="767656" indent="-382059">
              <a:buAutoNum type="alphaUcPeriod"/>
            </a:pPr>
            <a:r>
              <a:rPr lang="es-MX" sz="1400" dirty="0" smtClean="0">
                <a:latin typeface="Helvetica" pitchFamily="34" charset="0"/>
              </a:rPr>
              <a:t>La Corte Suprema no va a interferir con otros tribunales.</a:t>
            </a:r>
          </a:p>
          <a:p>
            <a:pPr marL="767656" indent="-382059">
              <a:buAutoNum type="alphaUcPeriod"/>
            </a:pPr>
            <a:endParaRPr lang="es-MX" sz="1400" dirty="0" smtClean="0">
              <a:latin typeface="Helvetica" pitchFamily="34" charset="0"/>
            </a:endParaRPr>
          </a:p>
          <a:p>
            <a:pPr marL="767656" indent="-382059">
              <a:buAutoNum type="alphaUcPeriod"/>
            </a:pPr>
            <a:r>
              <a:rPr lang="es-MX" sz="1400" dirty="0" smtClean="0">
                <a:latin typeface="Helvetica" pitchFamily="34" charset="0"/>
              </a:rPr>
              <a:t>Sólo casos que requieren un jurado son presentados ante la Corte Suprema.</a:t>
            </a:r>
          </a:p>
          <a:p>
            <a:pPr marL="767656" indent="-382059">
              <a:buAutoNum type="alphaUcPeriod"/>
            </a:pPr>
            <a:endParaRPr lang="es-MX" sz="1400" dirty="0" smtClean="0">
              <a:latin typeface="Helvetica" pitchFamily="34" charset="0"/>
            </a:endParaRPr>
          </a:p>
          <a:p>
            <a:pPr marL="767656" indent="-382059">
              <a:buAutoNum type="alphaUcPeriod"/>
            </a:pPr>
            <a:r>
              <a:rPr lang="es-MX" sz="1400" dirty="0" smtClean="0">
                <a:latin typeface="Helvetica" pitchFamily="34" charset="0"/>
              </a:rPr>
              <a:t>La mayoría de los casos no necesitan ser manejados a nivel de la Corte Suprema.</a:t>
            </a:r>
          </a:p>
          <a:p>
            <a:pPr marL="385597"/>
            <a:endParaRPr lang="en-US" sz="1600" dirty="0">
              <a:latin typeface="Helvetica" pitchFamily="34" charset="0"/>
            </a:endParaRPr>
          </a:p>
        </p:txBody>
      </p:sp>
      <p:sp>
        <p:nvSpPr>
          <p:cNvPr id="26" name="Oval 25"/>
          <p:cNvSpPr/>
          <p:nvPr/>
        </p:nvSpPr>
        <p:spPr>
          <a:xfrm>
            <a:off x="1024850" y="455604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2094" y="391885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40546" y="26670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2094" y="329292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133543652"/>
              </p:ext>
            </p:extLst>
          </p:nvPr>
        </p:nvGraphicFramePr>
        <p:xfrm>
          <a:off x="4343400" y="8991600"/>
          <a:ext cx="2412013" cy="731520"/>
        </p:xfrm>
        <a:graphic>
          <a:graphicData uri="http://schemas.openxmlformats.org/drawingml/2006/table">
            <a:tbl>
              <a:tblPr/>
              <a:tblGrid>
                <a:gridCol w="2412013"/>
              </a:tblGrid>
              <a:tr h="76200">
                <a:tc>
                  <a:txBody>
                    <a:bodyPr/>
                    <a:lstStyle/>
                    <a:p>
                      <a:pPr marL="0" marR="0" algn="l">
                        <a:lnSpc>
                          <a:spcPct val="100000"/>
                        </a:lnSpc>
                        <a:spcBef>
                          <a:spcPts val="0"/>
                        </a:spcBef>
                        <a:spcAft>
                          <a:spcPts val="0"/>
                        </a:spcAft>
                      </a:pPr>
                      <a:r>
                        <a:rPr lang="en-US" sz="800" b="1" i="0" dirty="0" err="1" smtClean="0">
                          <a:solidFill>
                            <a:schemeClr val="tx1"/>
                          </a:solidFill>
                          <a:latin typeface="+mn-lt"/>
                          <a:ea typeface="Times New Roman"/>
                          <a:cs typeface="Times New Roman"/>
                        </a:rPr>
                        <a:t>Estándar</a:t>
                      </a:r>
                      <a:r>
                        <a:rPr lang="en-US" sz="800" b="1" i="0" dirty="0" smtClean="0">
                          <a:solidFill>
                            <a:schemeClr val="tx1"/>
                          </a:solidFill>
                          <a:latin typeface="+mn-lt"/>
                          <a:ea typeface="Times New Roman"/>
                          <a:cs typeface="Times New Roman"/>
                        </a:rPr>
                        <a:t> RI.6.7</a:t>
                      </a:r>
                      <a:endParaRPr lang="en-US" sz="800" b="1" i="0" dirty="0">
                        <a:solidFill>
                          <a:schemeClr val="tx1"/>
                        </a:solidFill>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59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800" b="0" kern="1200" dirty="0" smtClean="0">
                          <a:solidFill>
                            <a:srgbClr val="000000"/>
                          </a:solidFill>
                          <a:latin typeface="+mn-lt"/>
                          <a:ea typeface="Times New Roman"/>
                          <a:cs typeface="Times New Roman"/>
                        </a:rPr>
                        <a:t>Integran la información presentada en diferentes medios o formatos (por ejemplo: cuantitativos y visuales), así como información presentada con palabras, para desarrollar la comprensión coherente de un tema o asunto.</a:t>
                      </a:r>
                      <a:r>
                        <a:rPr lang="en-US" sz="800" b="0" kern="1200" dirty="0" smtClean="0">
                          <a:solidFill>
                            <a:srgbClr val="000000"/>
                          </a:solidFill>
                          <a:latin typeface="+mn-lt"/>
                          <a:ea typeface="Times New Roman"/>
                          <a:cs typeface="Times New Roman"/>
                        </a:rPr>
                        <a:t>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2" name="Oval 11"/>
          <p:cNvSpPr/>
          <p:nvPr/>
        </p:nvSpPr>
        <p:spPr>
          <a:xfrm>
            <a:off x="1016101" y="769836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4" name="Oval 13"/>
          <p:cNvSpPr/>
          <p:nvPr/>
        </p:nvSpPr>
        <p:spPr>
          <a:xfrm>
            <a:off x="1022094" y="624126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5" name="Oval 14"/>
          <p:cNvSpPr/>
          <p:nvPr/>
        </p:nvSpPr>
        <p:spPr>
          <a:xfrm>
            <a:off x="1022094" y="667317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6" name="Oval 15"/>
          <p:cNvSpPr/>
          <p:nvPr/>
        </p:nvSpPr>
        <p:spPr>
          <a:xfrm>
            <a:off x="1022094" y="710630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3" name="Slide Number Placeholder 12"/>
          <p:cNvSpPr>
            <a:spLocks noGrp="1"/>
          </p:cNvSpPr>
          <p:nvPr>
            <p:ph type="sldNum" sz="quarter" idx="12"/>
          </p:nvPr>
        </p:nvSpPr>
        <p:spPr/>
        <p:txBody>
          <a:bodyPr/>
          <a:lstStyle/>
          <a:p>
            <a:fld id="{CF669FE8-2A6A-4FDA-B6E7-4A7C87AD6E1D}" type="slidenum">
              <a:rPr lang="en-US" smtClean="0"/>
              <a:pPr/>
              <a:t>32</a:t>
            </a:fld>
            <a:endParaRPr lang="en-US" dirty="0"/>
          </a:p>
        </p:txBody>
      </p:sp>
    </p:spTree>
    <p:extLst>
      <p:ext uri="{BB962C8B-B14F-4D97-AF65-F5344CB8AC3E}">
        <p14:creationId xmlns:p14="http://schemas.microsoft.com/office/powerpoint/2010/main" val="275889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132699589"/>
              </p:ext>
            </p:extLst>
          </p:nvPr>
        </p:nvGraphicFramePr>
        <p:xfrm>
          <a:off x="109135" y="335280"/>
          <a:ext cx="7513320" cy="6853866"/>
        </p:xfrm>
        <a:graphic>
          <a:graphicData uri="http://schemas.openxmlformats.org/drawingml/2006/table">
            <a:tbl>
              <a:tblPr firstRow="1" bandRow="1">
                <a:tableStyleId>{5940675A-B579-460E-94D1-54222C63F5DA}</a:tableStyleId>
              </a:tblPr>
              <a:tblGrid>
                <a:gridCol w="7513320"/>
              </a:tblGrid>
              <a:tr h="883920">
                <a:tc>
                  <a:txBody>
                    <a:bodyPr/>
                    <a:lstStyle/>
                    <a:p>
                      <a:pPr marL="342900" marR="0" indent="-342900" algn="l" defTabSz="966612" rtl="0" eaLnBrk="1" fontAlgn="auto" latinLnBrk="0" hangingPunct="1">
                        <a:lnSpc>
                          <a:spcPct val="100000"/>
                        </a:lnSpc>
                        <a:spcBef>
                          <a:spcPts val="0"/>
                        </a:spcBef>
                        <a:spcAft>
                          <a:spcPts val="0"/>
                        </a:spcAft>
                        <a:buClrTx/>
                        <a:buSzTx/>
                        <a:buFont typeface="+mj-lt"/>
                        <a:buAutoNum type="arabicPeriod" startAt="20"/>
                        <a:tabLst/>
                        <a:defRPr/>
                      </a:pPr>
                      <a:r>
                        <a:rPr lang="es-ES" sz="1800" b="1" dirty="0" smtClean="0"/>
                        <a:t>¿Qué información en el </a:t>
                      </a:r>
                      <a:r>
                        <a:rPr lang="es-MX" sz="1800" b="1" i="1" u="sng" dirty="0" smtClean="0"/>
                        <a:t>Diagrama de jerarquía de tribunales</a:t>
                      </a:r>
                      <a:r>
                        <a:rPr lang="es-MX" sz="1800" b="1" i="1" u="sng" baseline="0" dirty="0" smtClean="0"/>
                        <a:t> de los Estados Unidos</a:t>
                      </a:r>
                      <a:r>
                        <a:rPr lang="es-MX" sz="1800" b="1" i="1" u="none" dirty="0" smtClean="0"/>
                        <a:t> </a:t>
                      </a:r>
                      <a:r>
                        <a:rPr lang="es-ES" sz="1800" b="1" dirty="0" smtClean="0"/>
                        <a:t>puede ser utilizada para apoyar el propósito del autor al escribir </a:t>
                      </a:r>
                      <a:r>
                        <a:rPr lang="es-ES" sz="1800" b="1" i="1" u="sng" dirty="0" smtClean="0"/>
                        <a:t>La Corte Suprema</a:t>
                      </a:r>
                      <a:r>
                        <a:rPr lang="es-ES" sz="1800" b="1" dirty="0" smtClean="0"/>
                        <a:t>?</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800" b="1" dirty="0" smtClean="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18251082"/>
              </p:ext>
            </p:extLst>
          </p:nvPr>
        </p:nvGraphicFramePr>
        <p:xfrm>
          <a:off x="5334000" y="8851546"/>
          <a:ext cx="2052320" cy="548640"/>
        </p:xfrm>
        <a:graphic>
          <a:graphicData uri="http://schemas.openxmlformats.org/drawingml/2006/table">
            <a:tbl>
              <a:tblPr/>
              <a:tblGrid>
                <a:gridCol w="2052320"/>
              </a:tblGrid>
              <a:tr h="134362">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RI.6.6</a:t>
                      </a:r>
                      <a:endParaRPr lang="en-US" sz="900"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kern="1200" dirty="0" smtClean="0">
                          <a:solidFill>
                            <a:srgbClr val="000000"/>
                          </a:solidFill>
                          <a:latin typeface="+mn-lt"/>
                          <a:ea typeface="Times New Roman"/>
                          <a:cs typeface="Times New Roman"/>
                        </a:rPr>
                        <a:t>Definen el punto de vista o el propósito del autor en un texto, y explican cómo estos se manifiestan en el texto.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3" name="Rectangle 2"/>
          <p:cNvSpPr/>
          <p:nvPr/>
        </p:nvSpPr>
        <p:spPr>
          <a:xfrm>
            <a:off x="1752600" y="8866009"/>
            <a:ext cx="3347720" cy="379876"/>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2" tIns="50941" rIns="101882" bIns="50941">
            <a:spAutoFit/>
          </a:bodyPr>
          <a:lstStyle/>
          <a:p>
            <a:pPr algn="ctr" defTabSz="1076999">
              <a:defRPr/>
            </a:pPr>
            <a:r>
              <a:rPr lang="es-419" sz="900" u="sng" dirty="0"/>
              <a:t>Rúbricas para la Respuesta construida de investigación - Objetivo 2</a:t>
            </a:r>
          </a:p>
          <a:p>
            <a:pPr algn="ctr" defTabSz="1076999">
              <a:defRPr/>
            </a:pPr>
            <a:r>
              <a:rPr lang="es-419" sz="900" dirty="0"/>
              <a:t>Localizar, seleccionar, interpretar e integrar la información</a:t>
            </a:r>
          </a:p>
        </p:txBody>
      </p:sp>
      <p:sp>
        <p:nvSpPr>
          <p:cNvPr id="5" name="Slide Number Placeholder 4"/>
          <p:cNvSpPr>
            <a:spLocks noGrp="1"/>
          </p:cNvSpPr>
          <p:nvPr>
            <p:ph type="sldNum" sz="quarter" idx="12"/>
          </p:nvPr>
        </p:nvSpPr>
        <p:spPr/>
        <p:txBody>
          <a:bodyPr/>
          <a:lstStyle/>
          <a:p>
            <a:fld id="{CF669FE8-2A6A-4FDA-B6E7-4A7C87AD6E1D}" type="slidenum">
              <a:rPr lang="en-US" smtClean="0"/>
              <a:pPr/>
              <a:t>33</a:t>
            </a:fld>
            <a:endParaRPr lang="en-US" dirty="0"/>
          </a:p>
        </p:txBody>
      </p:sp>
    </p:spTree>
    <p:extLst>
      <p:ext uri="{BB962C8B-B14F-4D97-AF65-F5344CB8AC3E}">
        <p14:creationId xmlns:p14="http://schemas.microsoft.com/office/powerpoint/2010/main" val="3907090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332161"/>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798" y="1332161"/>
            <a:ext cx="4538161" cy="454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p:nvPr/>
        </p:nvSpPr>
        <p:spPr>
          <a:xfrm>
            <a:off x="658576" y="6934200"/>
            <a:ext cx="6396038" cy="989861"/>
          </a:xfrm>
          <a:prstGeom prst="rect">
            <a:avLst/>
          </a:prstGeom>
          <a:noFill/>
        </p:spPr>
        <p:txBody>
          <a:bodyPr wrap="square" lIns="96367" tIns="48184" rIns="96367" bIns="48184"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s-GT" sz="3800" b="1" dirty="0" smtClean="0">
                <a:effectLst>
                  <a:outerShdw blurRad="38100" dist="38100" dir="2700000" algn="tl">
                    <a:srgbClr val="000000">
                      <a:alpha val="43137"/>
                    </a:srgbClr>
                  </a:outerShdw>
                </a:effectLst>
              </a:rPr>
              <a:t>ALTO</a:t>
            </a:r>
          </a:p>
          <a:p>
            <a:pPr algn="ctr"/>
            <a:r>
              <a:rPr lang="es-GT" dirty="0" smtClean="0"/>
              <a:t>¡Cierra tu libro y espera las instrucciones! </a:t>
            </a:r>
            <a:endParaRPr lang="es-GT" dirty="0"/>
          </a:p>
        </p:txBody>
      </p:sp>
    </p:spTree>
    <p:extLst>
      <p:ext uri="{BB962C8B-B14F-4D97-AF65-F5344CB8AC3E}">
        <p14:creationId xmlns:p14="http://schemas.microsoft.com/office/powerpoint/2010/main" val="4105542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sp>
        <p:nvSpPr>
          <p:cNvPr id="2" name="Rectangle 1"/>
          <p:cNvSpPr/>
          <p:nvPr/>
        </p:nvSpPr>
        <p:spPr>
          <a:xfrm>
            <a:off x="380999" y="381000"/>
            <a:ext cx="6800850" cy="8314931"/>
          </a:xfrm>
          <a:prstGeom prst="rect">
            <a:avLst/>
          </a:prstGeom>
        </p:spPr>
        <p:txBody>
          <a:bodyPr wrap="square" lIns="96356" tIns="48178" rIns="96356" bIns="48178">
            <a:spAutoFit/>
          </a:bodyPr>
          <a:lstStyle/>
          <a:p>
            <a:endParaRPr lang="en-US" sz="1400" b="1" dirty="0"/>
          </a:p>
          <a:p>
            <a:r>
              <a:rPr lang="es-ES" sz="1400" b="1" u="sng" dirty="0"/>
              <a:t>Parte 2</a:t>
            </a:r>
            <a:r>
              <a:rPr lang="es-ES" sz="1400" b="1" dirty="0"/>
              <a:t> </a:t>
            </a:r>
          </a:p>
          <a:p>
            <a:r>
              <a:rPr lang="es-ES" sz="1400" b="1" dirty="0"/>
              <a:t>Tarea de rendimiento </a:t>
            </a:r>
          </a:p>
          <a:p>
            <a:endParaRPr lang="es-ES" sz="1400" dirty="0"/>
          </a:p>
          <a:p>
            <a:r>
              <a:rPr lang="es-ES" sz="1400" b="1" u="sng" dirty="0" smtClean="0"/>
              <a:t>Tú vas a</a:t>
            </a:r>
            <a:r>
              <a:rPr lang="es-ES" sz="1400" dirty="0" smtClean="0"/>
              <a:t>:</a:t>
            </a:r>
            <a:endParaRPr lang="es-ES" sz="1400" dirty="0"/>
          </a:p>
          <a:p>
            <a:pPr marL="361333" indent="-361333">
              <a:buAutoNum type="arabicPeriod"/>
            </a:pPr>
            <a:r>
              <a:rPr lang="es-ES" sz="1400" u="sng" dirty="0"/>
              <a:t>Planificar</a:t>
            </a:r>
            <a:r>
              <a:rPr lang="es-ES" sz="1400" dirty="0"/>
              <a:t> tu escrito. Puedes usar tus notas y respuestas.  Puedes utilizar un organizador gráfico. </a:t>
            </a:r>
          </a:p>
          <a:p>
            <a:pPr marL="361333" indent="-361333">
              <a:buAutoNum type="arabicPeriod"/>
            </a:pPr>
            <a:endParaRPr lang="es-ES" sz="1400" dirty="0"/>
          </a:p>
          <a:p>
            <a:pPr marL="361333" indent="-361333">
              <a:buAutoNum type="arabicPeriod"/>
            </a:pPr>
            <a:r>
              <a:rPr lang="es-419" sz="1400" dirty="0"/>
              <a:t>Escribir, revisar y editar tu primer borrador (tu maestro te proporcionará papel).</a:t>
            </a:r>
          </a:p>
          <a:p>
            <a:pPr marL="361333" indent="-361333">
              <a:buAutoNum type="arabicPeriod"/>
            </a:pPr>
            <a:endParaRPr lang="es-ES" sz="1400" dirty="0"/>
          </a:p>
          <a:p>
            <a:pPr marL="359660" indent="-359660">
              <a:defRPr/>
            </a:pPr>
            <a:r>
              <a:rPr lang="es-ES" sz="1400" dirty="0"/>
              <a:t>3.     </a:t>
            </a:r>
            <a:r>
              <a:rPr lang="es-ES" sz="1400" b="1" u="sng" dirty="0" smtClean="0"/>
              <a:t>Tarea</a:t>
            </a:r>
            <a:r>
              <a:rPr lang="es-ES" sz="1400" b="1" dirty="0"/>
              <a:t>: </a:t>
            </a:r>
            <a:r>
              <a:rPr lang="es-ES" sz="1400" b="1" dirty="0" smtClean="0"/>
              <a:t> </a:t>
            </a:r>
            <a:endParaRPr lang="es-ES" sz="1400" b="1" dirty="0"/>
          </a:p>
          <a:p>
            <a:pPr marL="359660" indent="-359660">
              <a:defRPr/>
            </a:pPr>
            <a:r>
              <a:rPr lang="es-ES" sz="1400" dirty="0"/>
              <a:t>         Un periódico local está publicando artículos estudiantiles sobre </a:t>
            </a:r>
            <a:r>
              <a:rPr lang="es-ES" sz="1400" dirty="0" smtClean="0"/>
              <a:t>los juicios </a:t>
            </a:r>
            <a:r>
              <a:rPr lang="es-ES" sz="1400" dirty="0"/>
              <a:t>y los diferentes tipos de sistemas judiciales en los Estados Unidos.  Estás invitado a entregar un artículo </a:t>
            </a:r>
            <a:r>
              <a:rPr lang="es-ES" sz="1400" dirty="0" smtClean="0"/>
              <a:t>acerca de </a:t>
            </a:r>
            <a:r>
              <a:rPr lang="es-ES" sz="1400" dirty="0"/>
              <a:t>cómo funcionan los </a:t>
            </a:r>
            <a:r>
              <a:rPr lang="es-ES" sz="1400" dirty="0" smtClean="0"/>
              <a:t>sistemas en las cortes/tribunales y los procesos judiciales </a:t>
            </a:r>
            <a:r>
              <a:rPr lang="es-ES" sz="1400" dirty="0"/>
              <a:t>en los Estados Unidos.  Tu artículo debe ser informativo y debe darle a los lectores una introducción básica de cómo funcionan los procesos </a:t>
            </a:r>
            <a:r>
              <a:rPr lang="es-ES" sz="1400" smtClean="0"/>
              <a:t>y sobre </a:t>
            </a:r>
            <a:r>
              <a:rPr lang="es-ES" sz="1400" dirty="0"/>
              <a:t>los diferentes tipos de sistemas judiciales </a:t>
            </a:r>
            <a:r>
              <a:rPr lang="es-ES" sz="1400" dirty="0" smtClean="0"/>
              <a:t>que se utilizan.</a:t>
            </a:r>
            <a:endParaRPr lang="es-ES" sz="1400" dirty="0"/>
          </a:p>
          <a:p>
            <a:pPr marL="359660" indent="-359660">
              <a:defRPr/>
            </a:pPr>
            <a:endParaRPr lang="es-ES" sz="1400" dirty="0"/>
          </a:p>
          <a:p>
            <a:pPr marL="359660" indent="-359660">
              <a:defRPr/>
            </a:pPr>
            <a:r>
              <a:rPr lang="es-ES" sz="1400" dirty="0"/>
              <a:t>         </a:t>
            </a:r>
            <a:r>
              <a:rPr lang="es-ES" sz="1400" dirty="0" smtClean="0"/>
              <a:t>Utilizando </a:t>
            </a:r>
            <a:r>
              <a:rPr lang="es-ES" sz="1400" dirty="0"/>
              <a:t>todas las </a:t>
            </a:r>
            <a:r>
              <a:rPr lang="es-ES" sz="1400" dirty="0" smtClean="0"/>
              <a:t>fuentes de información, </a:t>
            </a:r>
            <a:r>
              <a:rPr lang="es-ES" sz="1400" dirty="0"/>
              <a:t>desarrolla </a:t>
            </a:r>
            <a:r>
              <a:rPr lang="es-ES" sz="1400" dirty="0" smtClean="0"/>
              <a:t>un ensayo sobre los juicios y los diferentes tipos de sistemas judiciales. </a:t>
            </a:r>
            <a:r>
              <a:rPr lang="es-419" sz="1400" dirty="0"/>
              <a:t>Selecciona la información mas importante para apoyar tu idea principal. </a:t>
            </a:r>
            <a:r>
              <a:rPr lang="es-419" sz="1400" dirty="0" smtClean="0"/>
              <a:t>Utiliza </a:t>
            </a:r>
            <a:r>
              <a:rPr lang="es-419" sz="1400" dirty="0"/>
              <a:t>tus propias palabras excepto cuando citas directamente de las fuentes de información.</a:t>
            </a:r>
          </a:p>
          <a:p>
            <a:pPr marL="359660" indent="-359660">
              <a:defRPr/>
            </a:pPr>
            <a:endParaRPr lang="es-MX" sz="1400" dirty="0"/>
          </a:p>
          <a:p>
            <a:pPr marL="359660" indent="-359660">
              <a:defRPr/>
            </a:pPr>
            <a:endParaRPr lang="es-ES" sz="1400" dirty="0"/>
          </a:p>
          <a:p>
            <a:pPr lvl="0"/>
            <a:r>
              <a:rPr lang="es-MX" sz="1400" b="1" dirty="0">
                <a:solidFill>
                  <a:prstClr val="black"/>
                </a:solidFill>
              </a:rPr>
              <a:t>Cómo tu informe será calificado: </a:t>
            </a:r>
            <a:endParaRPr lang="es-MX" sz="1400" dirty="0">
              <a:solidFill>
                <a:prstClr val="black"/>
              </a:solidFill>
            </a:endParaRPr>
          </a:p>
          <a:p>
            <a:pPr lvl="0"/>
            <a:r>
              <a:rPr lang="es-MX" sz="1300" b="1" i="1" dirty="0">
                <a:solidFill>
                  <a:prstClr val="black"/>
                </a:solidFill>
              </a:rPr>
              <a:t>1. Declaración de propósito/enfoque</a:t>
            </a:r>
            <a:r>
              <a:rPr lang="es-MX" sz="1300" dirty="0">
                <a:solidFill>
                  <a:prstClr val="black"/>
                </a:solidFill>
              </a:rPr>
              <a:t> – cuán bien estableces con claridad y mantienes tu idea de control o idea principal</a:t>
            </a:r>
          </a:p>
          <a:p>
            <a:pPr lvl="0"/>
            <a:r>
              <a:rPr lang="es-MX" sz="1300" b="1" i="1" dirty="0">
                <a:solidFill>
                  <a:prstClr val="black"/>
                </a:solidFill>
              </a:rPr>
              <a:t>2. Organización </a:t>
            </a:r>
            <a:r>
              <a:rPr lang="es-MX" sz="1300" dirty="0">
                <a:solidFill>
                  <a:prstClr val="black"/>
                </a:solidFill>
              </a:rPr>
              <a:t>– cuán bien desarrollas las ideas, desde la introducción hasta la conclusión, utilizando transiciones eficaces, y cuán bien te mantienes en tu tema a lo largo del escrito </a:t>
            </a:r>
          </a:p>
          <a:p>
            <a:pPr lvl="0"/>
            <a:r>
              <a:rPr lang="es-MX" sz="1300" b="1" i="1" dirty="0">
                <a:solidFill>
                  <a:prstClr val="black"/>
                </a:solidFill>
              </a:rPr>
              <a:t>3. Elaboración de evidencia </a:t>
            </a:r>
            <a:r>
              <a:rPr lang="es-MX" sz="1300" dirty="0">
                <a:solidFill>
                  <a:prstClr val="black"/>
                </a:solidFill>
              </a:rPr>
              <a:t>– cuán bien proporcionas evidencia tomada de fuentes de información sobre tu tema y elaboras con información específica</a:t>
            </a:r>
          </a:p>
          <a:p>
            <a:pPr lvl="0"/>
            <a:r>
              <a:rPr lang="es-MX" sz="1300" dirty="0">
                <a:solidFill>
                  <a:prstClr val="black"/>
                </a:solidFill>
              </a:rPr>
              <a:t> </a:t>
            </a:r>
            <a:r>
              <a:rPr lang="es-MX" sz="1300" b="1" i="1" dirty="0">
                <a:solidFill>
                  <a:prstClr val="black"/>
                </a:solidFill>
              </a:rPr>
              <a:t>4. Lenguaje y vocabulario </a:t>
            </a:r>
            <a:r>
              <a:rPr lang="es-MX" sz="1300" dirty="0">
                <a:solidFill>
                  <a:prstClr val="black"/>
                </a:solidFill>
              </a:rPr>
              <a:t>– cuán eficazmente expresas tus ideas usando un lenguaje preciso que es apropiado para tu audiencia y propósito</a:t>
            </a:r>
          </a:p>
          <a:p>
            <a:pPr lvl="0"/>
            <a:r>
              <a:rPr lang="es-MX" sz="1300" b="1" i="1" dirty="0">
                <a:solidFill>
                  <a:prstClr val="black"/>
                </a:solidFill>
              </a:rPr>
              <a:t>5. Convenciones </a:t>
            </a:r>
            <a:r>
              <a:rPr lang="es-MX" sz="1300" dirty="0">
                <a:solidFill>
                  <a:prstClr val="black"/>
                </a:solidFill>
              </a:rPr>
              <a:t>– cuán bien sigues las reglas de uso, puntuación, mayúsculas y ortografía</a:t>
            </a:r>
          </a:p>
          <a:p>
            <a:pPr marL="359660" indent="-359660">
              <a:defRPr/>
            </a:pPr>
            <a:endParaRPr lang="en-US" sz="1400" dirty="0" smtClean="0"/>
          </a:p>
          <a:p>
            <a:endParaRPr lang="en-US" sz="1300" dirty="0"/>
          </a:p>
          <a:p>
            <a:endParaRPr lang="en-US" sz="1300" dirty="0"/>
          </a:p>
          <a:p>
            <a:endParaRPr lang="en-US" sz="1300" dirty="0"/>
          </a:p>
        </p:txBody>
      </p:sp>
    </p:spTree>
    <p:extLst>
      <p:ext uri="{BB962C8B-B14F-4D97-AF65-F5344CB8AC3E}">
        <p14:creationId xmlns:p14="http://schemas.microsoft.com/office/powerpoint/2010/main" val="2529419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89970265"/>
              </p:ext>
            </p:extLst>
          </p:nvPr>
        </p:nvGraphicFramePr>
        <p:xfrm>
          <a:off x="566740"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370121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17350024"/>
              </p:ext>
            </p:extLst>
          </p:nvPr>
        </p:nvGraphicFramePr>
        <p:xfrm>
          <a:off x="566740"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720085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74056685"/>
              </p:ext>
            </p:extLst>
          </p:nvPr>
        </p:nvGraphicFramePr>
        <p:xfrm>
          <a:off x="566740"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1367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913877"/>
              </p:ext>
            </p:extLst>
          </p:nvPr>
        </p:nvGraphicFramePr>
        <p:xfrm>
          <a:off x="487679" y="4426253"/>
          <a:ext cx="6873240" cy="1706880"/>
        </p:xfrm>
        <a:graphic>
          <a:graphicData uri="http://schemas.openxmlformats.org/drawingml/2006/table">
            <a:tbl>
              <a:tblPr firstRow="1" bandRow="1">
                <a:tableStyleId>{5940675A-B579-460E-94D1-54222C63F5DA}</a:tableStyleId>
              </a:tblPr>
              <a:tblGrid>
                <a:gridCol w="1592580"/>
                <a:gridCol w="880110"/>
                <a:gridCol w="880110"/>
                <a:gridCol w="880110"/>
                <a:gridCol w="880110"/>
                <a:gridCol w="880110"/>
                <a:gridCol w="880110"/>
              </a:tblGrid>
              <a:tr h="142494">
                <a:tc gridSpan="7">
                  <a:txBody>
                    <a:bodyPr/>
                    <a:lstStyle/>
                    <a:p>
                      <a:r>
                        <a:rPr lang="en-US" sz="1200" b="1" noProof="0" dirty="0" err="1" smtClean="0"/>
                        <a:t>Grado</a:t>
                      </a:r>
                      <a:r>
                        <a:rPr lang="en-US" sz="1200" b="1" noProof="0" dirty="0" smtClean="0"/>
                        <a:t> 6</a:t>
                      </a:r>
                      <a:endParaRPr lang="es-419" sz="1200" b="1" noProof="0" dirty="0"/>
                    </a:p>
                  </a:txBody>
                  <a:tcPr marL="100584" marR="100584" marT="50292" marB="50292"/>
                </a:tc>
                <a:tc hMerge="1">
                  <a:txBody>
                    <a:bodyPr/>
                    <a:lstStyle/>
                    <a:p>
                      <a:pPr algn="ctr"/>
                      <a:endParaRPr lang="es-419" sz="1200" b="1" noProof="0" dirty="0"/>
                    </a:p>
                  </a:txBody>
                  <a:tcPr marL="100584" marR="100584" marT="50292" marB="50292" anchor="ctr"/>
                </a:tc>
                <a:tc hMerge="1">
                  <a:txBody>
                    <a:bodyPr/>
                    <a:lstStyle/>
                    <a:p>
                      <a:pPr algn="ctr"/>
                      <a:endParaRPr lang="es-419" sz="1200" b="1" noProof="0" dirty="0"/>
                    </a:p>
                  </a:txBody>
                  <a:tcPr marL="100584" marR="100584" marT="50292" marB="50292" anchor="ctr"/>
                </a:tc>
                <a:tc hMerge="1">
                  <a:txBody>
                    <a:bodyPr/>
                    <a:lstStyle/>
                    <a:p>
                      <a:pPr algn="ctr"/>
                      <a:endParaRPr lang="es-419" sz="1200" b="1" noProof="0" dirty="0"/>
                    </a:p>
                  </a:txBody>
                  <a:tcPr marL="100584" marR="100584" marT="50292" marB="50292" anchor="ctr"/>
                </a:tc>
                <a:tc hMerge="1">
                  <a:txBody>
                    <a:bodyPr/>
                    <a:lstStyle/>
                    <a:p>
                      <a:pPr algn="ctr"/>
                      <a:endParaRPr lang="es-419" sz="1200" b="1" noProof="0" dirty="0"/>
                    </a:p>
                  </a:txBody>
                  <a:tcPr marL="100584" marR="100584" marT="50292" marB="50292" anchor="ctr"/>
                </a:tc>
                <a:tc hMerge="1">
                  <a:txBody>
                    <a:bodyPr/>
                    <a:lstStyle/>
                    <a:p>
                      <a:pPr algn="ctr"/>
                      <a:endParaRPr lang="es-419" sz="1200" b="1" noProof="0" dirty="0"/>
                    </a:p>
                  </a:txBody>
                  <a:tcPr marL="100584" marR="100584" marT="50292" marB="50292" anchor="ctr"/>
                </a:tc>
                <a:tc hMerge="1">
                  <a:txBody>
                    <a:bodyPr/>
                    <a:lstStyle/>
                    <a:p>
                      <a:pPr algn="ctr"/>
                      <a:endParaRPr lang="es-419" sz="1200" b="1" noProof="0" dirty="0"/>
                    </a:p>
                  </a:txBody>
                  <a:tcPr marL="100584" marR="100584" marT="50292" marB="50292" anchor="ctr"/>
                </a:tc>
              </a:tr>
              <a:tr h="142494">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s-419" sz="1200" b="1" noProof="0" dirty="0" smtClean="0"/>
                        <a:t>Estándar</a:t>
                      </a:r>
                      <a:r>
                        <a:rPr lang="es-419" sz="1200" b="1" baseline="0" noProof="0" dirty="0" smtClean="0"/>
                        <a:t> literario</a:t>
                      </a:r>
                      <a:endParaRPr lang="es-419" sz="1200" b="1" noProof="0" dirty="0" smtClean="0"/>
                    </a:p>
                  </a:txBody>
                  <a:tcPr marL="100584" marR="100584" marT="50292" marB="50292"/>
                </a:tc>
                <a:tc>
                  <a:txBody>
                    <a:bodyPr/>
                    <a:lstStyle/>
                    <a:p>
                      <a:pPr algn="ctr"/>
                      <a:r>
                        <a:rPr lang="es-419" sz="1200" b="1" noProof="0" dirty="0" smtClean="0"/>
                        <a:t>Estándar 1</a:t>
                      </a:r>
                      <a:endParaRPr lang="es-419" sz="1200" b="1" noProof="0" dirty="0"/>
                    </a:p>
                  </a:txBody>
                  <a:tcPr marL="100584" marR="100584" marT="50292" marB="50292" anchor="ctr"/>
                </a:tc>
                <a:tc>
                  <a:txBody>
                    <a:bodyPr/>
                    <a:lstStyle/>
                    <a:p>
                      <a:pPr algn="ctr"/>
                      <a:r>
                        <a:rPr lang="es-419" sz="1200" b="1" noProof="0" dirty="0" smtClean="0"/>
                        <a:t>Estándar 2</a:t>
                      </a:r>
                      <a:endParaRPr lang="es-419" sz="1200" b="1" noProof="0" dirty="0"/>
                    </a:p>
                  </a:txBody>
                  <a:tcPr marL="100584" marR="100584" marT="50292" marB="50292" anchor="ctr"/>
                </a:tc>
                <a:tc>
                  <a:txBody>
                    <a:bodyPr/>
                    <a:lstStyle/>
                    <a:p>
                      <a:pPr algn="ctr"/>
                      <a:r>
                        <a:rPr lang="es-419" sz="1200" b="1" kern="1200" noProof="0" dirty="0" smtClean="0">
                          <a:solidFill>
                            <a:schemeClr val="tx1"/>
                          </a:solidFill>
                          <a:latin typeface="+mn-lt"/>
                          <a:ea typeface="+mn-ea"/>
                          <a:cs typeface="+mn-cs"/>
                        </a:rPr>
                        <a:t>Estándar</a:t>
                      </a:r>
                      <a:r>
                        <a:rPr lang="es-419" sz="1200" b="1" noProof="0" dirty="0" smtClean="0"/>
                        <a:t> 3</a:t>
                      </a:r>
                      <a:endParaRPr lang="es-419" sz="1200" b="1" noProof="0" dirty="0"/>
                    </a:p>
                  </a:txBody>
                  <a:tcPr marL="100584" marR="100584" marT="50292" marB="50292" anchor="ctr"/>
                </a:tc>
                <a:tc>
                  <a:txBody>
                    <a:bodyPr/>
                    <a:lstStyle/>
                    <a:p>
                      <a:pPr algn="ctr"/>
                      <a:r>
                        <a:rPr lang="es-419" sz="1200" b="1" kern="1200" noProof="0" dirty="0" smtClean="0">
                          <a:solidFill>
                            <a:schemeClr val="tx1"/>
                          </a:solidFill>
                          <a:latin typeface="+mn-lt"/>
                          <a:ea typeface="+mn-ea"/>
                          <a:cs typeface="+mn-cs"/>
                        </a:rPr>
                        <a:t>Estándar</a:t>
                      </a:r>
                      <a:r>
                        <a:rPr lang="es-419" sz="1200" b="1" noProof="0" dirty="0" smtClean="0"/>
                        <a:t> 5</a:t>
                      </a:r>
                      <a:endParaRPr lang="es-419" sz="1200" b="1" noProof="0" dirty="0"/>
                    </a:p>
                  </a:txBody>
                  <a:tcPr marL="100584" marR="100584" marT="50292" marB="50292" anchor="ctr"/>
                </a:tc>
                <a:tc>
                  <a:txBody>
                    <a:bodyPr/>
                    <a:lstStyle/>
                    <a:p>
                      <a:pPr algn="ctr"/>
                      <a:r>
                        <a:rPr lang="es-419" sz="1200" b="1" kern="1200" noProof="0" dirty="0" smtClean="0">
                          <a:solidFill>
                            <a:schemeClr val="tx1"/>
                          </a:solidFill>
                          <a:latin typeface="+mn-lt"/>
                          <a:ea typeface="+mn-ea"/>
                          <a:cs typeface="+mn-cs"/>
                        </a:rPr>
                        <a:t>Estándar</a:t>
                      </a:r>
                      <a:r>
                        <a:rPr lang="es-419" sz="1200" b="1" noProof="0" dirty="0" smtClean="0"/>
                        <a:t> 6</a:t>
                      </a:r>
                      <a:endParaRPr lang="es-419" sz="1200" b="1" noProof="0" dirty="0"/>
                    </a:p>
                  </a:txBody>
                  <a:tcPr marL="100584" marR="100584" marT="50292" marB="50292" anchor="ctr"/>
                </a:tc>
                <a:tc>
                  <a:txBody>
                    <a:bodyPr/>
                    <a:lstStyle/>
                    <a:p>
                      <a:pPr algn="ctr"/>
                      <a:r>
                        <a:rPr lang="es-419" sz="1200" b="1" kern="1200" noProof="0" dirty="0" smtClean="0">
                          <a:solidFill>
                            <a:schemeClr val="tx1"/>
                          </a:solidFill>
                          <a:latin typeface="+mn-lt"/>
                          <a:ea typeface="+mn-ea"/>
                          <a:cs typeface="+mn-cs"/>
                        </a:rPr>
                        <a:t>Estándar </a:t>
                      </a:r>
                      <a:r>
                        <a:rPr lang="es-419" sz="1200" b="1" noProof="0" dirty="0" smtClean="0"/>
                        <a:t>7</a:t>
                      </a:r>
                      <a:endParaRPr lang="es-419" sz="1200" b="1" noProof="0" dirty="0"/>
                    </a:p>
                  </a:txBody>
                  <a:tcPr marL="100584" marR="100584" marT="50292" marB="50292" anchor="ctr"/>
                </a:tc>
              </a:tr>
              <a:tr h="284988">
                <a:tc>
                  <a:txBody>
                    <a:bodyPr/>
                    <a:lstStyle/>
                    <a:p>
                      <a:r>
                        <a:rPr lang="es-419" sz="1200" b="1" noProof="0" dirty="0" smtClean="0"/>
                        <a:t>Nivel DOK </a:t>
                      </a:r>
                      <a:endParaRPr lang="es-419" sz="1200" b="1" noProof="0" dirty="0"/>
                    </a:p>
                  </a:txBody>
                  <a:tcPr marL="100584" marR="100584" marT="50292" marB="50292"/>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3</a:t>
                      </a:r>
                      <a:endParaRPr lang="es-419" sz="1200" b="1" noProof="0" dirty="0"/>
                    </a:p>
                  </a:txBody>
                  <a:tcPr marL="100584" marR="100584" marT="50292" marB="50292" anchor="ctr"/>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3</a:t>
                      </a:r>
                      <a:endParaRPr lang="es-419" sz="1200" b="1" noProof="0" dirty="0"/>
                    </a:p>
                  </a:txBody>
                  <a:tcPr marL="100584" marR="100584" marT="50292" marB="50292" anchor="ctr"/>
                </a:tc>
                <a:tc>
                  <a:txBody>
                    <a:bodyPr/>
                    <a:lstStyle/>
                    <a:p>
                      <a:pPr algn="ctr"/>
                      <a:r>
                        <a:rPr lang="es-419" sz="1200" b="1" noProof="0" dirty="0" smtClean="0"/>
                        <a:t>2</a:t>
                      </a:r>
                      <a:endParaRPr lang="es-419" sz="1200" b="1" noProof="0" dirty="0"/>
                    </a:p>
                  </a:txBody>
                  <a:tcPr marL="100584" marR="100584" marT="50292" marB="50292" anchor="ctr"/>
                </a:tc>
              </a:tr>
              <a:tr h="284988">
                <a:tc gridSpan="7">
                  <a:txBody>
                    <a:bodyPr/>
                    <a:lstStyle/>
                    <a:p>
                      <a:pPr algn="ctr"/>
                      <a:endParaRPr lang="es-419" sz="1200" b="1" noProof="0" dirty="0"/>
                    </a:p>
                  </a:txBody>
                  <a:tcPr marL="100584" marR="100584" marT="50292" marB="50292" anchor="ctr">
                    <a:solidFill>
                      <a:schemeClr val="bg1">
                        <a:lumMod val="65000"/>
                      </a:schemeClr>
                    </a:solidFill>
                  </a:tcPr>
                </a:tc>
                <a:tc hMerge="1">
                  <a:txBody>
                    <a:bodyPr/>
                    <a:lstStyle/>
                    <a:p>
                      <a:endParaRPr lang="es-419"/>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r>
              <a:tr h="284988">
                <a:tc>
                  <a:txBody>
                    <a:bodyPr/>
                    <a:lstStyle/>
                    <a:p>
                      <a:r>
                        <a:rPr lang="es-419" sz="1200" b="1" noProof="0" dirty="0" smtClean="0"/>
                        <a:t>Estándar informativo</a:t>
                      </a:r>
                      <a:endParaRPr lang="es-419" sz="1200" b="1" noProof="0" dirty="0"/>
                    </a:p>
                  </a:txBody>
                  <a:tcPr marL="100584" marR="100584" marT="50292" marB="50292"/>
                </a:tc>
                <a:tc>
                  <a:txBody>
                    <a:bodyPr/>
                    <a:lstStyle/>
                    <a:p>
                      <a:pPr algn="ctr"/>
                      <a:r>
                        <a:rPr lang="es-419" sz="1200" b="1" kern="1200" noProof="0" dirty="0" smtClean="0">
                          <a:solidFill>
                            <a:schemeClr val="tx1"/>
                          </a:solidFill>
                          <a:latin typeface="+mn-lt"/>
                          <a:ea typeface="+mn-ea"/>
                          <a:cs typeface="+mn-cs"/>
                        </a:rPr>
                        <a:t>Estándar</a:t>
                      </a:r>
                      <a:r>
                        <a:rPr lang="es-419" sz="1200" b="1" noProof="0" dirty="0" smtClean="0"/>
                        <a:t> 1</a:t>
                      </a:r>
                      <a:endParaRPr lang="es-419" sz="1200" b="1" noProof="0" dirty="0"/>
                    </a:p>
                  </a:txBody>
                  <a:tcPr marL="100584" marR="100584" marT="50292" marB="50292" anchor="ctr"/>
                </a:tc>
                <a:tc>
                  <a:txBody>
                    <a:bodyPr/>
                    <a:lstStyle/>
                    <a:p>
                      <a:pPr algn="ctr"/>
                      <a:r>
                        <a:rPr lang="es-419" sz="1200" b="1" kern="1200" noProof="0" dirty="0" smtClean="0">
                          <a:solidFill>
                            <a:schemeClr val="tx1"/>
                          </a:solidFill>
                          <a:latin typeface="+mn-lt"/>
                          <a:ea typeface="+mn-ea"/>
                          <a:cs typeface="+mn-cs"/>
                        </a:rPr>
                        <a:t>Estándar </a:t>
                      </a:r>
                      <a:r>
                        <a:rPr lang="es-419" sz="1200" b="1" noProof="0" dirty="0" smtClean="0"/>
                        <a:t>2</a:t>
                      </a:r>
                      <a:endParaRPr lang="es-419" sz="1200" b="1" noProof="0" dirty="0"/>
                    </a:p>
                  </a:txBody>
                  <a:tcPr marL="100584" marR="100584" marT="50292" marB="50292" anchor="ctr"/>
                </a:tc>
                <a:tc>
                  <a:txBody>
                    <a:bodyPr/>
                    <a:lstStyle/>
                    <a:p>
                      <a:pPr algn="ctr"/>
                      <a:r>
                        <a:rPr lang="es-419" sz="1200" b="1" kern="1200" noProof="0" dirty="0" smtClean="0">
                          <a:solidFill>
                            <a:schemeClr val="tx1"/>
                          </a:solidFill>
                          <a:latin typeface="+mn-lt"/>
                          <a:ea typeface="+mn-ea"/>
                          <a:cs typeface="+mn-cs"/>
                        </a:rPr>
                        <a:t>Estándar 3</a:t>
                      </a:r>
                      <a:endParaRPr lang="es-419" sz="1200" b="1" kern="1200" noProof="0" dirty="0">
                        <a:solidFill>
                          <a:schemeClr val="tx1"/>
                        </a:solidFill>
                        <a:latin typeface="+mn-lt"/>
                        <a:ea typeface="+mn-ea"/>
                        <a:cs typeface="+mn-cs"/>
                      </a:endParaRPr>
                    </a:p>
                  </a:txBody>
                  <a:tcPr marL="100584" marR="100584" marT="50292" marB="50292" anchor="ctr"/>
                </a:tc>
                <a:tc>
                  <a:txBody>
                    <a:bodyPr/>
                    <a:lstStyle/>
                    <a:p>
                      <a:pPr algn="ctr"/>
                      <a:r>
                        <a:rPr lang="es-419" sz="1200" b="1" noProof="0" dirty="0" smtClean="0"/>
                        <a:t>Estándar 5</a:t>
                      </a:r>
                      <a:endParaRPr lang="es-419" sz="1200" b="1" noProof="0" dirty="0"/>
                    </a:p>
                  </a:txBody>
                  <a:tcPr marL="100584" marR="100584" marT="50292" marB="50292" anchor="ctr"/>
                </a:tc>
                <a:tc>
                  <a:txBody>
                    <a:bodyPr/>
                    <a:lstStyle/>
                    <a:p>
                      <a:pPr algn="ctr"/>
                      <a:r>
                        <a:rPr lang="es-419" sz="1200" b="1" noProof="0" dirty="0" smtClean="0"/>
                        <a:t>Estándar 6</a:t>
                      </a:r>
                      <a:endParaRPr lang="es-419" sz="1200" b="1" noProof="0" dirty="0"/>
                    </a:p>
                  </a:txBody>
                  <a:tcPr marL="100584" marR="100584" marT="50292" marB="50292" anchor="ctr"/>
                </a:tc>
                <a:tc>
                  <a:txBody>
                    <a:bodyPr/>
                    <a:lstStyle/>
                    <a:p>
                      <a:pPr algn="ctr"/>
                      <a:r>
                        <a:rPr lang="es-419" sz="1200" b="1" noProof="0" dirty="0" smtClean="0"/>
                        <a:t>Estándar 7</a:t>
                      </a:r>
                      <a:endParaRPr lang="es-419" sz="1200" b="1" noProof="0" dirty="0"/>
                    </a:p>
                  </a:txBody>
                  <a:tcPr marL="100584" marR="100584" marT="50292" marB="50292" anchor="ctr"/>
                </a:tc>
              </a:tr>
              <a:tr h="284988">
                <a:tc>
                  <a:txBody>
                    <a:bodyPr/>
                    <a:lstStyle/>
                    <a:p>
                      <a:r>
                        <a:rPr lang="es-419" sz="1200" b="1" noProof="0" dirty="0" smtClean="0"/>
                        <a:t>Nivel DOK</a:t>
                      </a:r>
                      <a:endParaRPr lang="es-419" sz="1200" b="1" noProof="0" dirty="0"/>
                    </a:p>
                  </a:txBody>
                  <a:tcPr marL="100584" marR="100584" marT="50292" marB="50292"/>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3</a:t>
                      </a:r>
                      <a:endParaRPr lang="es-419" sz="1200" b="1" noProof="0" dirty="0"/>
                    </a:p>
                  </a:txBody>
                  <a:tcPr marL="100584" marR="100584" marT="50292" marB="50292" anchor="ctr"/>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3</a:t>
                      </a:r>
                      <a:endParaRPr lang="es-419" sz="1200" b="1" noProof="0" dirty="0"/>
                    </a:p>
                  </a:txBody>
                  <a:tcPr marL="100584" marR="100584" marT="50292" marB="50292" anchor="ctr"/>
                </a:tc>
                <a:tc>
                  <a:txBody>
                    <a:bodyPr/>
                    <a:lstStyle/>
                    <a:p>
                      <a:pPr algn="ctr"/>
                      <a:r>
                        <a:rPr lang="es-419" sz="1200" b="1" noProof="0" dirty="0" smtClean="0"/>
                        <a:t>2</a:t>
                      </a:r>
                      <a:endParaRPr lang="es-419" sz="1200" b="1" noProof="0" dirty="0"/>
                    </a:p>
                  </a:txBody>
                  <a:tcPr marL="100584" marR="100584" marT="50292" marB="50292" anchor="ctr"/>
                </a:tc>
              </a:tr>
            </a:tbl>
          </a:graphicData>
        </a:graphic>
      </p:graphicFrame>
      <p:graphicFrame>
        <p:nvGraphicFramePr>
          <p:cNvPr id="4" name="Table 3"/>
          <p:cNvGraphicFramePr>
            <a:graphicFrameLocks noGrp="1"/>
          </p:cNvGraphicFramePr>
          <p:nvPr>
            <p:extLst/>
          </p:nvPr>
        </p:nvGraphicFramePr>
        <p:xfrm>
          <a:off x="228599" y="167640"/>
          <a:ext cx="7391401" cy="4091940"/>
        </p:xfrm>
        <a:graphic>
          <a:graphicData uri="http://schemas.openxmlformats.org/drawingml/2006/table">
            <a:tbl>
              <a:tblPr firstRow="1" bandRow="1">
                <a:tableStyleId>{5940675A-B579-460E-94D1-54222C63F5DA}</a:tableStyleId>
              </a:tblPr>
              <a:tblGrid>
                <a:gridCol w="1828801"/>
                <a:gridCol w="1828800"/>
                <a:gridCol w="1907689"/>
                <a:gridCol w="1826111"/>
              </a:tblGrid>
              <a:tr h="1356360">
                <a:tc gridSpan="4">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419" sz="1300" noProof="0" dirty="0" smtClean="0">
                          <a:latin typeface="Helvetica" pitchFamily="34" charset="0"/>
                          <a:cs typeface="Helvetica" pitchFamily="34" charset="0"/>
                        </a:rPr>
                        <a:t>En HSD, </a:t>
                      </a:r>
                      <a:r>
                        <a:rPr lang="es-419" sz="1300" baseline="0" noProof="0" dirty="0" smtClean="0">
                          <a:latin typeface="Helvetica" pitchFamily="34" charset="0"/>
                          <a:cs typeface="Helvetica" pitchFamily="34" charset="0"/>
                        </a:rPr>
                        <a:t>l</a:t>
                      </a:r>
                      <a:r>
                        <a:rPr lang="es-419" sz="1300" noProof="0" dirty="0" smtClean="0">
                          <a:latin typeface="Helvetica" pitchFamily="34" charset="0"/>
                          <a:cs typeface="Helvetica" pitchFamily="34" charset="0"/>
                        </a:rPr>
                        <a:t>a evaluación de mitad de año es obligatoria. Por favor, ingrese los resultados del estudiante en </a:t>
                      </a:r>
                      <a:r>
                        <a:rPr lang="es-419" sz="1300" u="none" noProof="0" dirty="0" err="1" smtClean="0">
                          <a:latin typeface="Helvetica" pitchFamily="34" charset="0"/>
                          <a:cs typeface="Helvetica" pitchFamily="34" charset="0"/>
                        </a:rPr>
                        <a:t>Synergy</a:t>
                      </a:r>
                      <a:r>
                        <a:rPr lang="es-419" sz="1300" u="none" noProof="0" dirty="0" smtClean="0">
                          <a:latin typeface="Helvetica" pitchFamily="34" charset="0"/>
                          <a:cs typeface="Helvetica" pitchFamily="34" charset="0"/>
                        </a:rPr>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s-419" sz="1300" noProof="0" dirty="0" smtClean="0">
                        <a:latin typeface="Helvetica" pitchFamily="34" charset="0"/>
                        <a:cs typeface="Helvetica" pitchFamily="34" charset="0"/>
                      </a:endParaRPr>
                    </a:p>
                    <a:p>
                      <a:pPr algn="l"/>
                      <a:r>
                        <a:rPr lang="es-419" sz="1300" noProof="0" dirty="0" smtClean="0"/>
                        <a:t>Esta evaluación contiene</a:t>
                      </a:r>
                      <a:r>
                        <a:rPr lang="es-419" sz="1300" baseline="0" noProof="0" dirty="0" smtClean="0"/>
                        <a:t> 20 preguntas en total, incluyendo 18 preguntas de selección múltiple </a:t>
                      </a:r>
                      <a:r>
                        <a:rPr lang="es-419" sz="1200" baseline="0" noProof="0" dirty="0" smtClean="0"/>
                        <a:t>(</a:t>
                      </a:r>
                      <a:r>
                        <a:rPr lang="es-419" sz="1200" i="1" baseline="0" noProof="0" dirty="0" err="1" smtClean="0"/>
                        <a:t>Selected</a:t>
                      </a:r>
                      <a:r>
                        <a:rPr lang="es-419" sz="1200" i="1" baseline="0" noProof="0" dirty="0" smtClean="0"/>
                        <a:t> Responses-SR</a:t>
                      </a:r>
                      <a:r>
                        <a:rPr lang="es-419" sz="1200" baseline="0" noProof="0" dirty="0" smtClean="0"/>
                        <a:t>) </a:t>
                      </a:r>
                      <a:r>
                        <a:rPr lang="es-419" sz="1300" kern="1200" baseline="0" noProof="0" dirty="0" smtClean="0">
                          <a:solidFill>
                            <a:schemeClr val="tx1"/>
                          </a:solidFill>
                          <a:latin typeface="+mn-lt"/>
                          <a:ea typeface="+mn-ea"/>
                          <a:cs typeface="+mn-cs"/>
                        </a:rPr>
                        <a:t>y 2 preguntas de respuesta construida </a:t>
                      </a:r>
                      <a:r>
                        <a:rPr lang="es-419" sz="1200" i="1" baseline="0" noProof="0" dirty="0" smtClean="0"/>
                        <a:t>(</a:t>
                      </a:r>
                      <a:r>
                        <a:rPr lang="es-419" sz="1200" i="1" baseline="0" noProof="0" dirty="0" err="1" smtClean="0"/>
                        <a:t>Constructed</a:t>
                      </a:r>
                      <a:r>
                        <a:rPr lang="es-419" sz="1200" i="1" baseline="0" noProof="0" dirty="0" smtClean="0"/>
                        <a:t> Response-CR)</a:t>
                      </a:r>
                      <a:r>
                        <a:rPr lang="es-419" sz="1300" baseline="0" noProof="0" dirty="0" smtClean="0"/>
                        <a:t>.  Las preguntas de selección múltiple son de 1 punto cada una y las de respuesta construida son de 2 puntos cada una.  </a:t>
                      </a:r>
                      <a:endParaRPr lang="es-419" sz="1300" noProof="0" dirty="0"/>
                    </a:p>
                  </a:txBody>
                  <a:tcPr marL="100584" marR="100584"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326136">
                <a:tc gridSpan="4">
                  <a:txBody>
                    <a:bodyPr/>
                    <a:lstStyle/>
                    <a:p>
                      <a:pPr algn="ctr"/>
                      <a:r>
                        <a:rPr lang="es-419" sz="1800" b="1" u="sng" noProof="0" dirty="0" smtClean="0"/>
                        <a:t>Objetivos de la evaluación</a:t>
                      </a:r>
                    </a:p>
                    <a:p>
                      <a:pPr algn="ctr"/>
                      <a:endParaRPr lang="es-419" sz="1300" noProof="0" dirty="0"/>
                    </a:p>
                  </a:txBody>
                  <a:tcPr marL="100584" marR="100584"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1200"/>
                    </a:p>
                  </a:txBody>
                  <a:tcPr/>
                </a:tc>
                <a:tc hMerge="1">
                  <a:txBody>
                    <a:bodyPr/>
                    <a:lstStyle/>
                    <a:p>
                      <a:endParaRPr lang="en-US" sz="1200"/>
                    </a:p>
                  </a:txBody>
                  <a:tcPr/>
                </a:tc>
                <a:tc hMerge="1">
                  <a:txBody>
                    <a:bodyPr/>
                    <a:lstStyle/>
                    <a:p>
                      <a:endParaRPr lang="en-US" sz="1200" dirty="0"/>
                    </a:p>
                  </a:txBody>
                  <a:tcPr/>
                </a:tc>
              </a:tr>
              <a:tr h="687324">
                <a:tc>
                  <a:txBody>
                    <a:bodyPr/>
                    <a:lstStyle/>
                    <a:p>
                      <a:pPr algn="ctr"/>
                      <a:r>
                        <a:rPr lang="es-419" sz="1300" noProof="0" dirty="0" smtClean="0"/>
                        <a:t>DOK-2</a:t>
                      </a:r>
                    </a:p>
                    <a:p>
                      <a:pPr algn="ctr"/>
                      <a:r>
                        <a:rPr lang="es-419" sz="1300" b="1" u="sng" noProof="0" dirty="0" smtClean="0"/>
                        <a:t>Ideas claves-Detalles</a:t>
                      </a:r>
                    </a:p>
                    <a:p>
                      <a:pPr algn="ctr"/>
                      <a:r>
                        <a:rPr lang="es-419" sz="1200" b="1" i="1" noProof="0" dirty="0" smtClean="0"/>
                        <a:t>Estándar 1</a:t>
                      </a:r>
                      <a:endParaRPr lang="es-419" sz="1200" b="1" i="1"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s-419" sz="1300" noProof="0" dirty="0" smtClean="0"/>
                        <a:t>DOK-2</a:t>
                      </a:r>
                    </a:p>
                    <a:p>
                      <a:pPr marL="0" marR="0" indent="0" algn="ctr" defTabSz="914400" rtl="0" eaLnBrk="1" fontAlgn="auto" latinLnBrk="0" hangingPunct="1">
                        <a:lnSpc>
                          <a:spcPct val="100000"/>
                        </a:lnSpc>
                        <a:spcBef>
                          <a:spcPts val="0"/>
                        </a:spcBef>
                        <a:spcAft>
                          <a:spcPts val="0"/>
                        </a:spcAft>
                        <a:buClrTx/>
                        <a:buSzTx/>
                        <a:buFontTx/>
                        <a:buNone/>
                        <a:tabLst/>
                        <a:defRPr/>
                      </a:pPr>
                      <a:r>
                        <a:rPr lang="es-419" sz="1300" b="1" u="sng" noProof="0" dirty="0" smtClean="0"/>
                        <a:t>Idea Central </a:t>
                      </a:r>
                    </a:p>
                    <a:p>
                      <a:pPr marL="0" marR="0" indent="0" algn="ctr" defTabSz="914400" rtl="0" eaLnBrk="1" fontAlgn="auto" latinLnBrk="0" hangingPunct="1">
                        <a:lnSpc>
                          <a:spcPct val="100000"/>
                        </a:lnSpc>
                        <a:spcBef>
                          <a:spcPts val="0"/>
                        </a:spcBef>
                        <a:spcAft>
                          <a:spcPts val="0"/>
                        </a:spcAft>
                        <a:buClrTx/>
                        <a:buSzTx/>
                        <a:buFontTx/>
                        <a:buNone/>
                        <a:tabLst/>
                        <a:defRPr/>
                      </a:pPr>
                      <a:r>
                        <a:rPr lang="es-419" sz="1200" b="1" i="1" noProof="0" dirty="0" smtClean="0"/>
                        <a:t>Estándar 2</a:t>
                      </a:r>
                      <a:endParaRPr lang="es-419" sz="1200" b="1" i="1"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s-419" sz="1300" noProof="0" dirty="0" smtClean="0"/>
                        <a:t>DOK 3-4</a:t>
                      </a:r>
                    </a:p>
                    <a:p>
                      <a:pPr algn="ctr"/>
                      <a:r>
                        <a:rPr lang="es-419" sz="1300" b="1" u="sng" noProof="0" dirty="0" smtClean="0"/>
                        <a:t>Razonamiento</a:t>
                      </a:r>
                    </a:p>
                    <a:p>
                      <a:pPr algn="ctr"/>
                      <a:r>
                        <a:rPr lang="es-419" sz="1200" b="1" i="1" noProof="0" dirty="0" smtClean="0"/>
                        <a:t>Estándar</a:t>
                      </a:r>
                      <a:r>
                        <a:rPr lang="es-419" sz="1200" b="1" i="1" baseline="0" noProof="0" dirty="0" smtClean="0"/>
                        <a:t>es </a:t>
                      </a:r>
                      <a:r>
                        <a:rPr lang="es-419" sz="1200" b="1" i="1" noProof="0" dirty="0" smtClean="0"/>
                        <a:t>3,6</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s-419" sz="1300" noProof="0" dirty="0" smtClean="0"/>
                        <a:t>DOK 2-3</a:t>
                      </a:r>
                    </a:p>
                    <a:p>
                      <a:pPr algn="ctr"/>
                      <a:r>
                        <a:rPr lang="es-419" sz="1300" b="1" u="sng" noProof="0" dirty="0" smtClean="0"/>
                        <a:t>Estructuras del texto</a:t>
                      </a:r>
                    </a:p>
                    <a:p>
                      <a:pPr algn="ctr"/>
                      <a:r>
                        <a:rPr lang="es-419" sz="1200" b="1" i="1" noProof="0" dirty="0" smtClean="0"/>
                        <a:t>Estándares</a:t>
                      </a:r>
                      <a:r>
                        <a:rPr lang="es-419" sz="1200" b="1" i="1" baseline="0" noProof="0" dirty="0" smtClean="0"/>
                        <a:t> 5,7</a:t>
                      </a:r>
                      <a:endParaRPr lang="es-419" sz="1200" b="1" i="1"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05256">
                <a:tc>
                  <a:txBody>
                    <a:bodyPr/>
                    <a:lstStyle/>
                    <a:p>
                      <a:pPr marL="114300" indent="-114300">
                        <a:buFont typeface="Arial" panose="020B0604020202020204" pitchFamily="34" charset="0"/>
                        <a:buChar char="•"/>
                      </a:pPr>
                      <a:r>
                        <a:rPr lang="es-419" sz="1200" noProof="0" dirty="0" smtClean="0"/>
                        <a:t>2 SR</a:t>
                      </a:r>
                      <a:r>
                        <a:rPr lang="es-419" sz="1200" baseline="0" noProof="0" dirty="0" smtClean="0"/>
                        <a:t> –</a:t>
                      </a:r>
                      <a:r>
                        <a:rPr lang="es-419" sz="1200" noProof="0" dirty="0" smtClean="0"/>
                        <a:t> Texto literario</a:t>
                      </a:r>
                      <a:endParaRPr lang="es-419" sz="1200" baseline="0" noProof="0" dirty="0" smtClean="0"/>
                    </a:p>
                    <a:p>
                      <a:pPr marL="114300" indent="-114300">
                        <a:buFont typeface="Arial" panose="020B0604020202020204" pitchFamily="34" charset="0"/>
                        <a:buChar char="•"/>
                      </a:pPr>
                      <a:r>
                        <a:rPr lang="es-419" sz="1200" baseline="0" noProof="0" dirty="0" smtClean="0"/>
                        <a:t>2 </a:t>
                      </a:r>
                      <a:r>
                        <a:rPr lang="es-419" sz="1200" noProof="0" dirty="0" smtClean="0"/>
                        <a:t>SR</a:t>
                      </a:r>
                      <a:r>
                        <a:rPr lang="es-419" sz="1200" baseline="0" noProof="0" dirty="0" smtClean="0"/>
                        <a:t> –</a:t>
                      </a:r>
                      <a:r>
                        <a:rPr lang="es-419" sz="1200" noProof="0" dirty="0" smtClean="0"/>
                        <a:t> Texto informativo</a:t>
                      </a:r>
                      <a:endParaRPr lang="es-419" sz="1200"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es-419" sz="1200" noProof="0" dirty="0" smtClean="0"/>
                        <a:t>2 SR</a:t>
                      </a:r>
                      <a:r>
                        <a:rPr lang="es-419" sz="1200" baseline="0" noProof="0" dirty="0" smtClean="0"/>
                        <a:t> –</a:t>
                      </a:r>
                      <a:r>
                        <a:rPr lang="es-419" sz="1200" noProof="0" dirty="0" smtClean="0"/>
                        <a:t> Texto literario</a:t>
                      </a:r>
                      <a:endParaRPr lang="es-419" sz="1200" baseline="0" noProof="0" dirty="0" smtClean="0"/>
                    </a:p>
                    <a:p>
                      <a:pPr marL="114300" indent="-114300">
                        <a:buFont typeface="Arial" panose="020B0604020202020204" pitchFamily="34" charset="0"/>
                        <a:buChar char="•"/>
                      </a:pPr>
                      <a:r>
                        <a:rPr lang="es-419" sz="1200" baseline="0" noProof="0" dirty="0" smtClean="0"/>
                        <a:t>2 </a:t>
                      </a:r>
                      <a:r>
                        <a:rPr lang="es-419" sz="1200" noProof="0" dirty="0" smtClean="0"/>
                        <a:t>SR</a:t>
                      </a:r>
                      <a:r>
                        <a:rPr lang="es-419" sz="1200" baseline="0" noProof="0" dirty="0" smtClean="0"/>
                        <a:t> –</a:t>
                      </a:r>
                      <a:r>
                        <a:rPr lang="es-419" sz="1200" noProof="0" dirty="0" smtClean="0"/>
                        <a:t> Texto informativo</a:t>
                      </a:r>
                      <a:endParaRPr lang="es-419" sz="1200"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pt-BR" sz="1200" noProof="0" dirty="0" smtClean="0"/>
                        <a:t>2 SR – Texto literario</a:t>
                      </a:r>
                    </a:p>
                    <a:p>
                      <a:pPr marL="114300" indent="-114300">
                        <a:buFont typeface="Arial" panose="020B0604020202020204" pitchFamily="34" charset="0"/>
                        <a:buChar char="•"/>
                      </a:pPr>
                      <a:r>
                        <a:rPr lang="pt-BR" sz="1200" noProof="0" dirty="0" smtClean="0"/>
                        <a:t>2 SR – Texto informativo</a:t>
                      </a:r>
                    </a:p>
                    <a:p>
                      <a:pPr marL="114300" indent="-114300">
                        <a:buFont typeface="Arial" panose="020B0604020202020204" pitchFamily="34" charset="0"/>
                        <a:buChar char="•"/>
                      </a:pPr>
                      <a:r>
                        <a:rPr lang="es-419" sz="1200" noProof="0" dirty="0" smtClean="0"/>
                        <a:t>1 CR</a:t>
                      </a:r>
                      <a:r>
                        <a:rPr lang="es-419" sz="1200" baseline="0" noProof="0" dirty="0" smtClean="0"/>
                        <a:t> –</a:t>
                      </a:r>
                      <a:r>
                        <a:rPr lang="es-419" sz="1200" noProof="0" dirty="0" smtClean="0"/>
                        <a:t> Texto literario</a:t>
                      </a:r>
                      <a:endParaRPr lang="es-419" sz="1200" baseline="0" noProof="0" dirty="0" smtClean="0"/>
                    </a:p>
                    <a:p>
                      <a:pPr marL="114300" indent="-114300">
                        <a:buFont typeface="Arial" panose="020B0604020202020204" pitchFamily="34" charset="0"/>
                        <a:buChar char="•"/>
                      </a:pPr>
                      <a:r>
                        <a:rPr lang="es-419" sz="1200" baseline="0" noProof="0" dirty="0" smtClean="0"/>
                        <a:t>1 C</a:t>
                      </a:r>
                      <a:r>
                        <a:rPr lang="es-419" sz="1200" noProof="0" dirty="0" smtClean="0"/>
                        <a:t>R</a:t>
                      </a:r>
                      <a:r>
                        <a:rPr lang="es-419" sz="1200" baseline="0" noProof="0" dirty="0" smtClean="0"/>
                        <a:t> –</a:t>
                      </a:r>
                      <a:r>
                        <a:rPr lang="es-419" sz="1200" noProof="0" dirty="0" smtClean="0"/>
                        <a:t> Texto informativo</a:t>
                      </a:r>
                      <a:endParaRPr lang="es-419" sz="1200"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es-419" sz="1200" noProof="0" dirty="0" smtClean="0"/>
                        <a:t>3 SR</a:t>
                      </a:r>
                      <a:r>
                        <a:rPr lang="es-419" sz="1200" baseline="0" noProof="0" dirty="0" smtClean="0"/>
                        <a:t> –</a:t>
                      </a:r>
                      <a:r>
                        <a:rPr lang="es-419" sz="1200" noProof="0" dirty="0" smtClean="0"/>
                        <a:t> Texto literario</a:t>
                      </a:r>
                      <a:endParaRPr lang="es-419" sz="1200" baseline="0" noProof="0" dirty="0" smtClean="0"/>
                    </a:p>
                    <a:p>
                      <a:pPr marL="114300" indent="-114300">
                        <a:buFont typeface="Arial" panose="020B0604020202020204" pitchFamily="34" charset="0"/>
                        <a:buChar char="•"/>
                      </a:pPr>
                      <a:r>
                        <a:rPr lang="es-419" sz="1200" baseline="0" noProof="0" dirty="0" smtClean="0"/>
                        <a:t>3 </a:t>
                      </a:r>
                      <a:r>
                        <a:rPr lang="es-419" sz="1200" noProof="0" dirty="0" smtClean="0"/>
                        <a:t>SR</a:t>
                      </a:r>
                      <a:r>
                        <a:rPr lang="es-419" sz="1200" baseline="0" noProof="0" dirty="0" smtClean="0"/>
                        <a:t> –</a:t>
                      </a:r>
                      <a:r>
                        <a:rPr lang="es-419" sz="1200" noProof="0" dirty="0" smtClean="0"/>
                        <a:t> Texto informativo</a:t>
                      </a:r>
                      <a:endParaRPr lang="es-419" sz="1200"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indent="0">
                        <a:buFont typeface="Arial" panose="020B0604020202020204" pitchFamily="34" charset="0"/>
                        <a:buNone/>
                      </a:pPr>
                      <a:r>
                        <a:rPr lang="es-419" sz="1300" noProof="0" dirty="0" smtClean="0"/>
                        <a:t>Total:  4 </a:t>
                      </a:r>
                      <a:endParaRPr lang="es-419" sz="1300"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s-419" sz="1300" noProof="0" dirty="0" smtClean="0"/>
                        <a:t>Total:  4</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s-419" sz="1300" noProof="0" dirty="0" smtClean="0"/>
                        <a:t>Total: 6</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419" sz="1300" noProof="0" dirty="0" smtClean="0"/>
                        <a:t>Total:  6</a:t>
                      </a:r>
                      <a:endParaRPr lang="es-419" sz="1300"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8224">
                <a:tc>
                  <a:txBody>
                    <a:bodyPr/>
                    <a:lstStyle/>
                    <a:p>
                      <a:pPr marL="0" indent="0" algn="ctr">
                        <a:buFont typeface="Arial" panose="020B0604020202020204" pitchFamily="34" charset="0"/>
                        <a:buNone/>
                      </a:pPr>
                      <a:r>
                        <a:rPr lang="es-419" sz="1100" b="1" i="1" noProof="0" dirty="0" smtClean="0"/>
                        <a:t>Puntos posibles:</a:t>
                      </a:r>
                      <a:r>
                        <a:rPr lang="es-419" sz="1100" b="1" i="1" baseline="0" noProof="0" dirty="0" smtClean="0"/>
                        <a:t>  4</a:t>
                      </a:r>
                      <a:endParaRPr lang="es-419" sz="1100" b="1" i="1" noProof="0" dirty="0"/>
                    </a:p>
                  </a:txBody>
                  <a:tcPr marL="100584" marR="100584"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419" sz="1100" b="1" i="1" noProof="0" dirty="0" smtClean="0"/>
                        <a:t>Puntos posibles:</a:t>
                      </a:r>
                      <a:r>
                        <a:rPr lang="es-419" sz="1100" b="1" i="1" baseline="0" noProof="0" dirty="0" smtClean="0"/>
                        <a:t>   4</a:t>
                      </a:r>
                      <a:endParaRPr lang="es-419" sz="1100" b="1" i="1" noProof="0" dirty="0" smtClean="0"/>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419" sz="1100" b="1" i="1" noProof="0" dirty="0" smtClean="0"/>
                        <a:t>Puntos posibles:</a:t>
                      </a:r>
                      <a:r>
                        <a:rPr lang="es-419" sz="1100" b="1" i="1" baseline="0" noProof="0" dirty="0" smtClean="0"/>
                        <a:t>  8</a:t>
                      </a:r>
                      <a:endParaRPr lang="es-419" sz="1100" b="1" i="1" noProof="0" dirty="0" smtClean="0"/>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419" sz="1100" b="1" i="1" noProof="0" dirty="0" smtClean="0"/>
                        <a:t>Puntos posibles:</a:t>
                      </a:r>
                      <a:r>
                        <a:rPr lang="es-419" sz="1100" b="1" i="1" baseline="0" noProof="0" dirty="0" smtClean="0"/>
                        <a:t> 6</a:t>
                      </a:r>
                      <a:endParaRPr lang="es-419" sz="1100" b="1" i="1" noProof="0" dirty="0" smtClean="0"/>
                    </a:p>
                  </a:txBody>
                  <a:tcPr marL="100584" marR="100584" marT="50292" marB="5029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4"/>
          <p:cNvSpPr/>
          <p:nvPr/>
        </p:nvSpPr>
        <p:spPr>
          <a:xfrm>
            <a:off x="228600" y="6154969"/>
            <a:ext cx="7315200" cy="3279359"/>
          </a:xfrm>
          <a:prstGeom prst="rect">
            <a:avLst/>
          </a:prstGeom>
        </p:spPr>
        <p:txBody>
          <a:bodyPr wrap="square">
            <a:spAutoFit/>
          </a:bodyPr>
          <a:lstStyle/>
          <a:p>
            <a:r>
              <a:rPr lang="es-419" sz="1500" b="1" u="sng" dirty="0">
                <a:cs typeface="Helvetica" pitchFamily="34" charset="0"/>
              </a:rPr>
              <a:t>Instrucciones</a:t>
            </a:r>
            <a:r>
              <a:rPr lang="es-419" sz="1500" b="1" dirty="0">
                <a:cs typeface="Helvetica" pitchFamily="34" charset="0"/>
              </a:rPr>
              <a:t>:</a:t>
            </a:r>
          </a:p>
          <a:p>
            <a:pPr marL="188595" indent="-188595">
              <a:buFont typeface="Arial" panose="020B0604020202020204" pitchFamily="34" charset="0"/>
              <a:buChar char="•"/>
            </a:pPr>
            <a:r>
              <a:rPr lang="es-419" sz="1200" dirty="0">
                <a:cs typeface="Helvetica" pitchFamily="34" charset="0"/>
              </a:rPr>
              <a:t>Los estudiantes leen los </a:t>
            </a:r>
            <a:r>
              <a:rPr lang="es-419" sz="1200" dirty="0" smtClean="0">
                <a:cs typeface="Helvetica" pitchFamily="34" charset="0"/>
              </a:rPr>
              <a:t>pasajes.</a:t>
            </a:r>
            <a:endParaRPr lang="es-419" sz="1200" dirty="0">
              <a:cs typeface="Helvetica" pitchFamily="34" charset="0"/>
            </a:endParaRPr>
          </a:p>
          <a:p>
            <a:pPr marL="188595" indent="-188595">
              <a:buFont typeface="Arial" panose="020B0604020202020204" pitchFamily="34" charset="0"/>
              <a:buChar char="•"/>
            </a:pPr>
            <a:r>
              <a:rPr lang="es-419" sz="1200" dirty="0">
                <a:cs typeface="Helvetica" pitchFamily="34" charset="0"/>
              </a:rPr>
              <a:t>Los estudiantes contestan las preguntas </a:t>
            </a:r>
            <a:r>
              <a:rPr lang="es-419" sz="1200" dirty="0" smtClean="0">
                <a:cs typeface="Helvetica" pitchFamily="34" charset="0"/>
              </a:rPr>
              <a:t>de selección múltiple (SR) </a:t>
            </a:r>
            <a:r>
              <a:rPr lang="es-419" sz="1200" dirty="0">
                <a:cs typeface="Helvetica" pitchFamily="34" charset="0"/>
              </a:rPr>
              <a:t>y </a:t>
            </a:r>
            <a:r>
              <a:rPr lang="es-419" sz="1200" dirty="0" smtClean="0">
                <a:cs typeface="Helvetica" pitchFamily="34" charset="0"/>
              </a:rPr>
              <a:t>respuesta construida (CR).</a:t>
            </a:r>
            <a:endParaRPr lang="es-419" sz="1200" dirty="0">
              <a:cs typeface="Helvetica" pitchFamily="34" charset="0"/>
            </a:endParaRPr>
          </a:p>
          <a:p>
            <a:pPr marL="188595" indent="-188595">
              <a:buFont typeface="Arial" panose="020B0604020202020204" pitchFamily="34" charset="0"/>
              <a:buChar char="•"/>
              <a:defRPr/>
            </a:pPr>
            <a:r>
              <a:rPr lang="es-419" sz="1200" b="1" i="1" dirty="0">
                <a:latin typeface="Helvetica" pitchFamily="34" charset="0"/>
                <a:cs typeface="Helvetica" pitchFamily="34" charset="0"/>
              </a:rPr>
              <a:t>*Si usted no va a hacer la tarea de rendimiento, pida a los estudiantes que contesten solamente las preguntas #1-20.</a:t>
            </a:r>
          </a:p>
          <a:p>
            <a:endParaRPr lang="es-419" sz="1210" b="1" u="sng" dirty="0">
              <a:effectLst>
                <a:outerShdw blurRad="38100" dist="38100" dir="2700000" algn="tl">
                  <a:srgbClr val="000000">
                    <a:alpha val="43137"/>
                  </a:srgbClr>
                </a:outerShdw>
              </a:effectLst>
              <a:cs typeface="Helvetica" pitchFamily="34" charset="0"/>
            </a:endParaRPr>
          </a:p>
          <a:p>
            <a:r>
              <a:rPr lang="es-419" sz="1200" b="1" u="sng" dirty="0">
                <a:effectLst>
                  <a:outerShdw blurRad="38100" dist="38100" dir="2700000" algn="tl">
                    <a:srgbClr val="000000">
                      <a:alpha val="43137"/>
                    </a:srgbClr>
                  </a:outerShdw>
                </a:effectLst>
                <a:cs typeface="Helvetica" pitchFamily="34" charset="0"/>
              </a:rPr>
              <a:t>Grados K – 2</a:t>
            </a:r>
          </a:p>
          <a:p>
            <a:endParaRPr lang="es-419" sz="1200" b="1" u="sng" dirty="0">
              <a:solidFill>
                <a:srgbClr val="C00000"/>
              </a:solidFill>
              <a:cs typeface="Helvetica" pitchFamily="34" charset="0"/>
            </a:endParaRPr>
          </a:p>
          <a:p>
            <a:r>
              <a:rPr lang="es-419" sz="1200" dirty="0">
                <a:cs typeface="Helvetica" pitchFamily="34" charset="0"/>
              </a:rPr>
              <a:t>A los estudiantes de kínder se les deben leer los </a:t>
            </a:r>
            <a:r>
              <a:rPr lang="es-419" sz="1200" dirty="0" smtClean="0">
                <a:cs typeface="Helvetica" pitchFamily="34" charset="0"/>
              </a:rPr>
              <a:t>pasajes </a:t>
            </a:r>
            <a:r>
              <a:rPr lang="es-419" sz="1200" dirty="0">
                <a:cs typeface="Helvetica" pitchFamily="34" charset="0"/>
              </a:rPr>
              <a:t>como una evaluación de comprensión auditiva.</a:t>
            </a:r>
          </a:p>
          <a:p>
            <a:endParaRPr lang="es-419" sz="1200" dirty="0">
              <a:cs typeface="Helvetica" pitchFamily="34" charset="0"/>
            </a:endParaRPr>
          </a:p>
          <a:p>
            <a:r>
              <a:rPr lang="es-419" sz="1200" dirty="0">
                <a:cs typeface="Helvetica" pitchFamily="34" charset="0"/>
              </a:rPr>
              <a:t>Los estudiantes en los grados 1 – 2 deben leer </a:t>
            </a:r>
            <a:r>
              <a:rPr lang="es-419" sz="1200" dirty="0" smtClean="0">
                <a:cs typeface="Helvetica" pitchFamily="34" charset="0"/>
              </a:rPr>
              <a:t>los pasajes </a:t>
            </a:r>
            <a:r>
              <a:rPr lang="es-419" sz="1200" dirty="0">
                <a:cs typeface="Helvetica" pitchFamily="34" charset="0"/>
              </a:rPr>
              <a:t>independientemente si pueden hacerlo, sin embargo, a los estudiantes que no estén leyendo al nivel del grado, se les pueden leer los textos</a:t>
            </a:r>
          </a:p>
          <a:p>
            <a:endParaRPr lang="es-419" sz="1200" b="1" u="sng" dirty="0">
              <a:solidFill>
                <a:srgbClr val="C00000"/>
              </a:solidFill>
              <a:cs typeface="Helvetica" pitchFamily="34" charset="0"/>
            </a:endParaRPr>
          </a:p>
          <a:p>
            <a:r>
              <a:rPr lang="es-419" sz="1200" b="1" u="sng" dirty="0">
                <a:effectLst>
                  <a:outerShdw blurRad="38100" dist="38100" dir="2700000" algn="tl">
                    <a:srgbClr val="000000">
                      <a:alpha val="43137"/>
                    </a:srgbClr>
                  </a:outerShdw>
                </a:effectLst>
                <a:cs typeface="Helvetica" pitchFamily="34" charset="0"/>
              </a:rPr>
              <a:t>Grados 3 – 6</a:t>
            </a:r>
          </a:p>
          <a:p>
            <a:endParaRPr lang="es-419" sz="1200" b="1" u="sng" dirty="0">
              <a:cs typeface="Helvetica" pitchFamily="34" charset="0"/>
            </a:endParaRPr>
          </a:p>
          <a:p>
            <a:r>
              <a:rPr lang="es-419" sz="1200" dirty="0">
                <a:cs typeface="Helvetica" pitchFamily="34" charset="0"/>
              </a:rPr>
              <a:t>Los estudiantes en los grados 3 – 6 deben leer los textos </a:t>
            </a:r>
            <a:r>
              <a:rPr lang="es-419" sz="1200" b="1" u="sng" dirty="0">
                <a:cs typeface="Helvetica" pitchFamily="34" charset="0"/>
              </a:rPr>
              <a:t>independientemente</a:t>
            </a:r>
            <a:r>
              <a:rPr lang="es-419" sz="1200" dirty="0">
                <a:cs typeface="Helvetica" pitchFamily="34" charset="0"/>
              </a:rPr>
              <a:t>, a menos que un IEP indique otra cosa. </a:t>
            </a:r>
          </a:p>
        </p:txBody>
      </p:sp>
      <p:sp>
        <p:nvSpPr>
          <p:cNvPr id="8" name="Slide Number Placeholder 7"/>
          <p:cNvSpPr>
            <a:spLocks noGrp="1"/>
          </p:cNvSpPr>
          <p:nvPr>
            <p:ph type="sldNum" sz="quarter" idx="12"/>
          </p:nvPr>
        </p:nvSpPr>
        <p:spPr/>
        <p:txBody>
          <a:bodyPr/>
          <a:lstStyle/>
          <a:p>
            <a:fld id="{CF669FE8-2A6A-4FDA-B6E7-4A7C87AD6E1D}" type="slidenum">
              <a:rPr lang="en-US" smtClean="0"/>
              <a:pPr/>
              <a:t>4</a:t>
            </a:fld>
            <a:endParaRPr lang="en-US" dirty="0"/>
          </a:p>
        </p:txBody>
      </p:sp>
    </p:spTree>
    <p:extLst>
      <p:ext uri="{BB962C8B-B14F-4D97-AF65-F5344CB8AC3E}">
        <p14:creationId xmlns:p14="http://schemas.microsoft.com/office/powerpoint/2010/main" val="3356860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419100"/>
            <a:ext cx="6949440" cy="8428217"/>
          </a:xfrm>
          <a:prstGeom prst="rect">
            <a:avLst/>
          </a:prstGeom>
          <a:noFill/>
        </p:spPr>
        <p:txBody>
          <a:bodyPr wrap="square" lIns="101868" tIns="50933" rIns="101868" bIns="50933" rtlCol="0">
            <a:spAutoFit/>
          </a:bodyPr>
          <a:lstStyle/>
          <a:p>
            <a:pPr algn="ctr"/>
            <a:r>
              <a:rPr lang="es-MX" b="1" dirty="0" smtClean="0"/>
              <a:t>Opcional</a:t>
            </a:r>
            <a:r>
              <a:rPr lang="es-MX" sz="1800" b="1" dirty="0" smtClean="0"/>
              <a:t> </a:t>
            </a:r>
          </a:p>
          <a:p>
            <a:pPr algn="ctr"/>
            <a:r>
              <a:rPr lang="es-MX" sz="1800" b="1" u="sng" dirty="0" smtClean="0"/>
              <a:t>Instrucciones para la Tarea de rendimiento</a:t>
            </a:r>
          </a:p>
          <a:p>
            <a:pPr algn="ctr"/>
            <a:r>
              <a:rPr lang="es-MX" sz="1200" b="1" dirty="0" smtClean="0">
                <a:solidFill>
                  <a:srgbClr val="C00000"/>
                </a:solidFill>
              </a:rPr>
              <a:t>Esta actividad incluye un video en </a:t>
            </a:r>
            <a:r>
              <a:rPr lang="es-MX" sz="1200" b="1" i="1" dirty="0" smtClean="0">
                <a:solidFill>
                  <a:srgbClr val="C00000"/>
                </a:solidFill>
              </a:rPr>
              <a:t>YouTube</a:t>
            </a:r>
            <a:r>
              <a:rPr lang="es-MX" sz="1200" b="1" dirty="0" smtClean="0">
                <a:solidFill>
                  <a:srgbClr val="C00000"/>
                </a:solidFill>
              </a:rPr>
              <a:t> para mostrar a la clase antes de comenzar</a:t>
            </a:r>
          </a:p>
          <a:p>
            <a:endParaRPr lang="es-MX" sz="1200" b="1" u="sng" dirty="0" smtClean="0"/>
          </a:p>
          <a:p>
            <a:pPr lvl="0"/>
            <a:r>
              <a:rPr lang="es-419" sz="1200" b="1" u="sng" dirty="0">
                <a:solidFill>
                  <a:prstClr val="black"/>
                </a:solidFill>
              </a:rPr>
              <a:t>Nota importante</a:t>
            </a:r>
            <a:r>
              <a:rPr lang="es-419" sz="1200" b="1" dirty="0">
                <a:solidFill>
                  <a:prstClr val="black"/>
                </a:solidFill>
              </a:rPr>
              <a:t>:  </a:t>
            </a:r>
          </a:p>
          <a:p>
            <a:pPr lvl="0"/>
            <a:r>
              <a:rPr lang="es-419" sz="1200" dirty="0">
                <a:solidFill>
                  <a:prstClr val="black"/>
                </a:solidFill>
              </a:rPr>
              <a:t>Esta evaluación tiene una Tarea de rendimiento opcional (no será registrada en </a:t>
            </a:r>
            <a:r>
              <a:rPr lang="es-419" sz="1200" dirty="0" err="1">
                <a:solidFill>
                  <a:prstClr val="black"/>
                </a:solidFill>
              </a:rPr>
              <a:t>Synergy</a:t>
            </a:r>
            <a:r>
              <a:rPr lang="es-419" sz="1200" dirty="0">
                <a:solidFill>
                  <a:prstClr val="black"/>
                </a:solidFill>
              </a:rPr>
              <a:t>).  El propósito de la Tarea de rendimiento</a:t>
            </a:r>
            <a:r>
              <a:rPr lang="es-419" sz="1200" b="1" dirty="0">
                <a:solidFill>
                  <a:prstClr val="black"/>
                </a:solidFill>
              </a:rPr>
              <a:t> (PT) </a:t>
            </a:r>
            <a:r>
              <a:rPr lang="es-419" sz="1200" dirty="0">
                <a:solidFill>
                  <a:prstClr val="black"/>
                </a:solidFill>
              </a:rPr>
              <a:t>es permitirle a los maestros que así lo deseen, dar un PT a los estudiantes como una experiencia educativa para la evaluación SBAC, la cual incluirá un PT.</a:t>
            </a:r>
          </a:p>
          <a:p>
            <a:pPr lvl="0"/>
            <a:endParaRPr lang="es-419" sz="1200" dirty="0">
              <a:solidFill>
                <a:prstClr val="black"/>
              </a:solidFill>
            </a:endParaRPr>
          </a:p>
          <a:p>
            <a:pPr lvl="0"/>
            <a:endParaRPr lang="es-419" sz="1200" dirty="0">
              <a:solidFill>
                <a:prstClr val="black"/>
              </a:solidFill>
            </a:endParaRPr>
          </a:p>
          <a:p>
            <a:pPr lvl="0">
              <a:defRPr/>
            </a:pPr>
            <a:r>
              <a:rPr lang="es-419" sz="1200" dirty="0">
                <a:solidFill>
                  <a:prstClr val="black"/>
                </a:solidFill>
              </a:rPr>
              <a:t>Los estudiantes deben tener acceso a recursos para revisar la ortografía, pero no para revisar la gramática. Los estudiantes se pueden referir a sus textos, notas y a las 2 preguntas de investigación de respuesta construida, tantas veces como lo deseen, si están participando en  la Tarea de rendimiento.</a:t>
            </a:r>
          </a:p>
          <a:p>
            <a:pPr>
              <a:defRPr/>
            </a:pPr>
            <a:endParaRPr lang="es-MX" sz="1200" u="sng" dirty="0" smtClean="0"/>
          </a:p>
          <a:p>
            <a:r>
              <a:rPr lang="es-MX" sz="1200" b="1" u="sng" dirty="0" smtClean="0"/>
              <a:t>Instrucciones para la Tarea de rendimiento</a:t>
            </a:r>
            <a:r>
              <a:rPr lang="es-MX" sz="1200" b="1" dirty="0" smtClean="0"/>
              <a:t>; </a:t>
            </a:r>
            <a:r>
              <a:rPr lang="es-MX" sz="1200" b="1" dirty="0"/>
              <a:t>F</a:t>
            </a:r>
            <a:r>
              <a:rPr lang="es-MX" sz="1200" b="1" dirty="0" smtClean="0"/>
              <a:t>avor de completar la </a:t>
            </a:r>
            <a:r>
              <a:rPr lang="es-MX" sz="1200" i="1" dirty="0" smtClean="0"/>
              <a:t>Parte 1 </a:t>
            </a:r>
            <a:r>
              <a:rPr lang="es-MX" sz="1200" b="1" dirty="0" smtClean="0"/>
              <a:t>antes de empezar </a:t>
            </a:r>
            <a:r>
              <a:rPr lang="es-MX" sz="1200" b="1" smtClean="0"/>
              <a:t>la evaluación.</a:t>
            </a:r>
            <a:endParaRPr lang="es-MX" sz="1200" b="1" dirty="0" smtClean="0"/>
          </a:p>
          <a:p>
            <a:r>
              <a:rPr lang="es-MX" sz="1200" b="1" i="1" dirty="0" smtClean="0"/>
              <a:t>Parte 1</a:t>
            </a:r>
          </a:p>
          <a:p>
            <a:pPr marL="228600" indent="-228600">
              <a:buAutoNum type="arabicPeriod"/>
            </a:pPr>
            <a:r>
              <a:rPr lang="es-419" sz="1200" b="1" dirty="0"/>
              <a:t>Una actividad para toda la clase (30 </a:t>
            </a:r>
            <a:r>
              <a:rPr lang="es-419" sz="1200" b="1" dirty="0" smtClean="0"/>
              <a:t>minutos): </a:t>
            </a:r>
            <a:r>
              <a:rPr lang="es-419" sz="1200" dirty="0" smtClean="0"/>
              <a:t>Tal </a:t>
            </a:r>
            <a:r>
              <a:rPr lang="es-419" sz="1200" dirty="0"/>
              <a:t>vez usted desee tener una actividad de 30 minutos de duración para toda la clase. El propósito de una actividad PT es asegurar que todos los estudiantes estén familiarizados con los conceptos del tema y que conozcan y entiendan los términos clave (vocabulario) que se encuentran en lo más alto de su nivel de grado (palabras que normalmente no conocen o no están familiarizados con su origen o cultura). ¡La actividad de la clase </a:t>
            </a:r>
            <a:r>
              <a:rPr lang="es-419" sz="1200" b="1" dirty="0"/>
              <a:t>NO </a:t>
            </a:r>
            <a:r>
              <a:rPr lang="es-419" sz="1200" dirty="0"/>
              <a:t>pre-enseña nada del contenido que será evaluado</a:t>
            </a:r>
            <a:r>
              <a:rPr lang="es-419" sz="1200" dirty="0" smtClean="0"/>
              <a:t>!</a:t>
            </a:r>
          </a:p>
          <a:p>
            <a:pPr marL="228600" indent="-228600">
              <a:buAutoNum type="arabicPeriod"/>
            </a:pPr>
            <a:endParaRPr lang="es-MX" sz="1200" dirty="0" smtClean="0"/>
          </a:p>
          <a:p>
            <a:pPr marL="254706" lvl="0" indent="-254706"/>
            <a:r>
              <a:rPr lang="es-MX" sz="1200" b="1" dirty="0" smtClean="0">
                <a:solidFill>
                  <a:prstClr val="black"/>
                </a:solidFill>
              </a:rPr>
              <a:t>2. Ver el siguiente video: </a:t>
            </a:r>
            <a:r>
              <a:rPr lang="es-MX" sz="1000" i="1" dirty="0" smtClean="0">
                <a:solidFill>
                  <a:prstClr val="black"/>
                </a:solidFill>
              </a:rPr>
              <a:t>(mostrar a la clase antes de empezar)</a:t>
            </a:r>
          </a:p>
          <a:p>
            <a:pPr marL="254706" lvl="0" indent="1769"/>
            <a:r>
              <a:rPr lang="es-MX" sz="1000" dirty="0" smtClean="0">
                <a:solidFill>
                  <a:prstClr val="black"/>
                </a:solidFill>
                <a:hlinkClick r:id="rId2"/>
              </a:rPr>
              <a:t>http://www.bing.com/videos/search?q=teen+court&amp;qs=VI&amp;form=QBVR&amp;pq=teen+cort&amp;sc=810&amp;sp=1&amp;sk=&amp;adlt=strict#view=detail&amp;mid=1B58E71D5E4DE21D53D71B58E71D5E4DE21D53D7</a:t>
            </a:r>
            <a:endParaRPr lang="es-MX" sz="1000" dirty="0" smtClean="0">
              <a:solidFill>
                <a:prstClr val="black"/>
              </a:solidFill>
            </a:endParaRPr>
          </a:p>
          <a:p>
            <a:endParaRPr lang="es-MX" sz="1200" b="1" dirty="0" smtClean="0"/>
          </a:p>
          <a:p>
            <a:r>
              <a:rPr lang="es-MX" sz="1200" b="1" dirty="0" smtClean="0"/>
              <a:t>3. Leer pasajes literarios e informativos (30 minutos)</a:t>
            </a:r>
          </a:p>
          <a:p>
            <a:r>
              <a:rPr lang="es-ES" sz="1200" i="1" dirty="0"/>
              <a:t>Recuerde a los estudiantes </a:t>
            </a:r>
            <a:r>
              <a:rPr lang="es-ES" sz="1200" i="1" dirty="0" smtClean="0"/>
              <a:t>tomar </a:t>
            </a:r>
            <a:r>
              <a:rPr lang="es-ES" sz="1200" i="1" dirty="0"/>
              <a:t>notas mientras leen.  Durante la evaluación real de SBAC, a los estudiantes se les permite conservar sus notas como una referencia para que puedan completar su tarea de </a:t>
            </a:r>
            <a:r>
              <a:rPr lang="es-ES" sz="1200" i="1" dirty="0" smtClean="0"/>
              <a:t>rendimiento.</a:t>
            </a:r>
          </a:p>
          <a:p>
            <a:endParaRPr lang="es-MX" sz="1200" b="1" dirty="0" smtClean="0"/>
          </a:p>
          <a:p>
            <a:r>
              <a:rPr lang="es-MX" sz="1200" b="1" dirty="0" smtClean="0"/>
              <a:t>4. </a:t>
            </a:r>
            <a:r>
              <a:rPr lang="es-419" sz="1300" b="1" dirty="0">
                <a:solidFill>
                  <a:prstClr val="black"/>
                </a:solidFill>
              </a:rPr>
              <a:t>Contestar las preguntas de selección múltiple y respuesta construida</a:t>
            </a:r>
            <a:r>
              <a:rPr lang="es-419" sz="1300" b="1" dirty="0" smtClean="0">
                <a:solidFill>
                  <a:prstClr val="black"/>
                </a:solidFill>
              </a:rPr>
              <a:t>.</a:t>
            </a:r>
          </a:p>
          <a:p>
            <a:endParaRPr lang="es-MX" sz="1200" b="1" dirty="0" smtClean="0"/>
          </a:p>
          <a:p>
            <a:r>
              <a:rPr lang="es-MX" sz="1200" b="1" i="1" dirty="0" smtClean="0"/>
              <a:t>Parte 2 </a:t>
            </a:r>
            <a:r>
              <a:rPr lang="es-MX" sz="1200" i="1" dirty="0" smtClean="0"/>
              <a:t>(después de las preguntas #1-20)</a:t>
            </a:r>
            <a:endParaRPr lang="es-MX" sz="1200" b="1" i="1" dirty="0" smtClean="0"/>
          </a:p>
          <a:p>
            <a:pPr marL="181681" indent="-181681">
              <a:buFont typeface="Arial" panose="020B0604020202020204" pitchFamily="34" charset="0"/>
              <a:buChar char="•"/>
            </a:pPr>
            <a:r>
              <a:rPr lang="es-MX" sz="1200" dirty="0" smtClean="0"/>
              <a:t>Los estudiantes escriben una composición informativa completa (70 Minutos).</a:t>
            </a:r>
          </a:p>
          <a:p>
            <a:endParaRPr lang="es-MX" sz="1200" dirty="0" smtClean="0"/>
          </a:p>
          <a:p>
            <a:r>
              <a:rPr lang="es-419" sz="1200" b="1" u="sng" dirty="0"/>
              <a:t>CALIFICACIÓN</a:t>
            </a:r>
          </a:p>
          <a:p>
            <a:r>
              <a:rPr lang="es-419" sz="1200" dirty="0"/>
              <a:t>En esta evaluación se provee una rúbrica informativa para la Tarea de rendimiento.  Los estudiantes reciben 3 puntajes por:</a:t>
            </a:r>
          </a:p>
          <a:p>
            <a:endParaRPr lang="es-419" sz="1200" dirty="0"/>
          </a:p>
          <a:p>
            <a:pPr marL="240782" indent="-240782">
              <a:buAutoNum type="arabicPeriod"/>
            </a:pPr>
            <a:r>
              <a:rPr lang="es-419" sz="1200" dirty="0"/>
              <a:t>Organización y propósito</a:t>
            </a:r>
          </a:p>
          <a:p>
            <a:pPr marL="240782" indent="-240782">
              <a:buAutoNum type="arabicPeriod"/>
            </a:pPr>
            <a:r>
              <a:rPr lang="es-419" sz="1200" dirty="0"/>
              <a:t>Evidencia y elaboración</a:t>
            </a:r>
          </a:p>
          <a:p>
            <a:pPr marL="240782" indent="-240782">
              <a:buAutoNum type="arabicPeriod"/>
            </a:pPr>
            <a:r>
              <a:rPr lang="es-419" sz="1200" dirty="0"/>
              <a:t>Convenciones</a:t>
            </a:r>
            <a:endParaRPr lang="en-US" sz="1200" dirty="0"/>
          </a:p>
          <a:p>
            <a:endParaRPr lang="en-US" sz="13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5</a:t>
            </a:fld>
            <a:endParaRPr lang="en-US" dirty="0"/>
          </a:p>
        </p:txBody>
      </p:sp>
    </p:spTree>
    <p:extLst>
      <p:ext uri="{BB962C8B-B14F-4D97-AF65-F5344CB8AC3E}">
        <p14:creationId xmlns:p14="http://schemas.microsoft.com/office/powerpoint/2010/main" val="853219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sp>
        <p:nvSpPr>
          <p:cNvPr id="2" name="Rectangle 1"/>
          <p:cNvSpPr/>
          <p:nvPr/>
        </p:nvSpPr>
        <p:spPr>
          <a:xfrm>
            <a:off x="380999" y="381000"/>
            <a:ext cx="6800850" cy="8314931"/>
          </a:xfrm>
          <a:prstGeom prst="rect">
            <a:avLst/>
          </a:prstGeom>
        </p:spPr>
        <p:txBody>
          <a:bodyPr wrap="square" lIns="96356" tIns="48178" rIns="96356" bIns="48178">
            <a:spAutoFit/>
          </a:bodyPr>
          <a:lstStyle/>
          <a:p>
            <a:endParaRPr lang="en-US" sz="1400" b="1" dirty="0"/>
          </a:p>
          <a:p>
            <a:r>
              <a:rPr lang="es-ES" sz="1400" b="1" u="sng" dirty="0"/>
              <a:t>Parte 2</a:t>
            </a:r>
            <a:r>
              <a:rPr lang="es-ES" sz="1400" b="1" dirty="0"/>
              <a:t> </a:t>
            </a:r>
          </a:p>
          <a:p>
            <a:r>
              <a:rPr lang="es-ES" sz="1400" b="1" dirty="0"/>
              <a:t>Tarea de rendimiento </a:t>
            </a:r>
          </a:p>
          <a:p>
            <a:endParaRPr lang="es-ES" sz="1400" dirty="0"/>
          </a:p>
          <a:p>
            <a:r>
              <a:rPr lang="es-ES" sz="1400" b="1" u="sng" dirty="0" smtClean="0"/>
              <a:t>Tú vas a</a:t>
            </a:r>
            <a:r>
              <a:rPr lang="es-ES" sz="1400" dirty="0" smtClean="0"/>
              <a:t>:</a:t>
            </a:r>
            <a:endParaRPr lang="es-ES" sz="1400" dirty="0"/>
          </a:p>
          <a:p>
            <a:pPr marL="361333" indent="-361333">
              <a:buAutoNum type="arabicPeriod"/>
            </a:pPr>
            <a:r>
              <a:rPr lang="es-ES" sz="1400" u="sng" dirty="0"/>
              <a:t>Planificar</a:t>
            </a:r>
            <a:r>
              <a:rPr lang="es-ES" sz="1400" dirty="0"/>
              <a:t> tu escrito. Puedes usar tus notas y respuestas.  Puedes utilizar un organizador gráfico. </a:t>
            </a:r>
          </a:p>
          <a:p>
            <a:pPr marL="361333" indent="-361333">
              <a:buAutoNum type="arabicPeriod"/>
            </a:pPr>
            <a:endParaRPr lang="es-ES" sz="1400" dirty="0"/>
          </a:p>
          <a:p>
            <a:pPr marL="361333" indent="-361333">
              <a:buAutoNum type="arabicPeriod"/>
            </a:pPr>
            <a:r>
              <a:rPr lang="es-419" sz="1400" dirty="0"/>
              <a:t>Escribir, revisar y editar tu primer borrador (tu maestro te proporcionará papel).</a:t>
            </a:r>
          </a:p>
          <a:p>
            <a:pPr marL="361333" indent="-361333">
              <a:buAutoNum type="arabicPeriod"/>
            </a:pPr>
            <a:endParaRPr lang="es-ES" sz="1400" dirty="0"/>
          </a:p>
          <a:p>
            <a:pPr marL="359660" indent="-359660">
              <a:defRPr/>
            </a:pPr>
            <a:r>
              <a:rPr lang="es-ES" sz="1400" dirty="0"/>
              <a:t>3.     </a:t>
            </a:r>
            <a:r>
              <a:rPr lang="es-ES" sz="1400" b="1" u="sng" dirty="0" smtClean="0"/>
              <a:t>Tarea</a:t>
            </a:r>
            <a:r>
              <a:rPr lang="es-ES" sz="1400" b="1" dirty="0"/>
              <a:t>: </a:t>
            </a:r>
            <a:r>
              <a:rPr lang="es-ES" sz="1400" b="1" dirty="0" smtClean="0"/>
              <a:t> </a:t>
            </a:r>
            <a:endParaRPr lang="es-ES" sz="1400" b="1" dirty="0"/>
          </a:p>
          <a:p>
            <a:pPr marL="359660" indent="-359660">
              <a:defRPr/>
            </a:pPr>
            <a:r>
              <a:rPr lang="es-ES" sz="1400" dirty="0"/>
              <a:t>         Un periódico local está publicando artículos estudiantiles sobre </a:t>
            </a:r>
            <a:r>
              <a:rPr lang="es-ES" sz="1400" dirty="0" smtClean="0"/>
              <a:t>los juicios </a:t>
            </a:r>
            <a:r>
              <a:rPr lang="es-ES" sz="1400" dirty="0"/>
              <a:t>y los diferentes tipos de sistemas judiciales en los Estados Unidos.  Estás invitado a entregar un artículo </a:t>
            </a:r>
            <a:r>
              <a:rPr lang="es-ES" sz="1400" dirty="0" smtClean="0"/>
              <a:t>acerca de </a:t>
            </a:r>
            <a:r>
              <a:rPr lang="es-ES" sz="1400" dirty="0"/>
              <a:t>cómo funcionan los </a:t>
            </a:r>
            <a:r>
              <a:rPr lang="es-ES" sz="1400" dirty="0" smtClean="0"/>
              <a:t>sistemas en las cortes/tribunales y los procesos judiciales </a:t>
            </a:r>
            <a:r>
              <a:rPr lang="es-ES" sz="1400" dirty="0"/>
              <a:t>en los Estados Unidos.  Tu artículo debe ser informativo y debe darle a los lectores una introducción básica de cómo funcionan los procesos y los diferentes tipos de sistemas judiciales </a:t>
            </a:r>
            <a:r>
              <a:rPr lang="es-ES" sz="1400" dirty="0" smtClean="0"/>
              <a:t>que se utilizan.</a:t>
            </a:r>
            <a:endParaRPr lang="es-ES" sz="1400" dirty="0"/>
          </a:p>
          <a:p>
            <a:pPr marL="359660" indent="-359660">
              <a:defRPr/>
            </a:pPr>
            <a:endParaRPr lang="es-ES" sz="1400" dirty="0"/>
          </a:p>
          <a:p>
            <a:pPr marL="359660" indent="-359660">
              <a:defRPr/>
            </a:pPr>
            <a:r>
              <a:rPr lang="es-ES" sz="1400" dirty="0"/>
              <a:t>         </a:t>
            </a:r>
            <a:r>
              <a:rPr lang="es-ES" sz="1400" dirty="0" smtClean="0"/>
              <a:t>Utilizando </a:t>
            </a:r>
            <a:r>
              <a:rPr lang="es-ES" sz="1400" dirty="0"/>
              <a:t>todas las </a:t>
            </a:r>
            <a:r>
              <a:rPr lang="es-ES" sz="1400" dirty="0" smtClean="0"/>
              <a:t>fuentes de información, </a:t>
            </a:r>
            <a:r>
              <a:rPr lang="es-ES" sz="1400" dirty="0"/>
              <a:t>desarrolla </a:t>
            </a:r>
            <a:r>
              <a:rPr lang="es-ES" sz="1400" dirty="0" smtClean="0"/>
              <a:t>un ensayo sobre los juicios y los diferentes tipos de sistemas judiciales. </a:t>
            </a:r>
            <a:r>
              <a:rPr lang="es-419" sz="1400" dirty="0"/>
              <a:t>Selecciona la información mas importante para apoyar tu idea principal. </a:t>
            </a:r>
            <a:r>
              <a:rPr lang="es-419" sz="1400" dirty="0" smtClean="0"/>
              <a:t>Utiliza </a:t>
            </a:r>
            <a:r>
              <a:rPr lang="es-419" sz="1400" dirty="0"/>
              <a:t>tus propias </a:t>
            </a:r>
            <a:r>
              <a:rPr lang="es-419" sz="1400" dirty="0" smtClean="0"/>
              <a:t>palabras, </a:t>
            </a:r>
            <a:r>
              <a:rPr lang="es-419" sz="1400" dirty="0"/>
              <a:t>excepto cuando citas directamente de las fuentes de información.</a:t>
            </a:r>
          </a:p>
          <a:p>
            <a:pPr marL="359660" indent="-359660">
              <a:defRPr/>
            </a:pPr>
            <a:endParaRPr lang="es-MX" sz="1400" dirty="0"/>
          </a:p>
          <a:p>
            <a:pPr marL="359660" indent="-359660">
              <a:defRPr/>
            </a:pPr>
            <a:endParaRPr lang="es-ES" sz="1400" dirty="0"/>
          </a:p>
          <a:p>
            <a:pPr lvl="0"/>
            <a:r>
              <a:rPr lang="es-MX" sz="1400" b="1" dirty="0">
                <a:solidFill>
                  <a:prstClr val="black"/>
                </a:solidFill>
              </a:rPr>
              <a:t>Cómo tu informe será calificado: </a:t>
            </a:r>
            <a:endParaRPr lang="es-MX" sz="1400" dirty="0">
              <a:solidFill>
                <a:prstClr val="black"/>
              </a:solidFill>
            </a:endParaRPr>
          </a:p>
          <a:p>
            <a:pPr lvl="0"/>
            <a:r>
              <a:rPr lang="es-MX" sz="1300" b="1" i="1" dirty="0">
                <a:solidFill>
                  <a:prstClr val="black"/>
                </a:solidFill>
              </a:rPr>
              <a:t>1. Declaración de propósito/enfoque</a:t>
            </a:r>
            <a:r>
              <a:rPr lang="es-MX" sz="1300" dirty="0">
                <a:solidFill>
                  <a:prstClr val="black"/>
                </a:solidFill>
              </a:rPr>
              <a:t> – cuán bien estableces con claridad y mantienes tu idea de control o idea principal</a:t>
            </a:r>
          </a:p>
          <a:p>
            <a:pPr lvl="0"/>
            <a:r>
              <a:rPr lang="es-MX" sz="1300" b="1" i="1" dirty="0">
                <a:solidFill>
                  <a:prstClr val="black"/>
                </a:solidFill>
              </a:rPr>
              <a:t>2. Organización </a:t>
            </a:r>
            <a:r>
              <a:rPr lang="es-MX" sz="1300" dirty="0">
                <a:solidFill>
                  <a:prstClr val="black"/>
                </a:solidFill>
              </a:rPr>
              <a:t>– cuán bien desarrollas las ideas, desde la introducción hasta la conclusión, utilizando transiciones eficaces, y cuán bien te mantienes en tu tema a lo largo del escrito </a:t>
            </a:r>
          </a:p>
          <a:p>
            <a:pPr lvl="0"/>
            <a:r>
              <a:rPr lang="es-MX" sz="1300" b="1" i="1" dirty="0">
                <a:solidFill>
                  <a:prstClr val="black"/>
                </a:solidFill>
              </a:rPr>
              <a:t>3. Elaboración de evidencia </a:t>
            </a:r>
            <a:r>
              <a:rPr lang="es-MX" sz="1300" dirty="0">
                <a:solidFill>
                  <a:prstClr val="black"/>
                </a:solidFill>
              </a:rPr>
              <a:t>– cuán bien proporcionas evidencia tomada de fuentes de información sobre tu tema y elaboras con información específica</a:t>
            </a:r>
          </a:p>
          <a:p>
            <a:pPr lvl="0"/>
            <a:r>
              <a:rPr lang="es-MX" sz="1300" dirty="0">
                <a:solidFill>
                  <a:prstClr val="black"/>
                </a:solidFill>
              </a:rPr>
              <a:t> </a:t>
            </a:r>
            <a:r>
              <a:rPr lang="es-MX" sz="1300" b="1" i="1" dirty="0">
                <a:solidFill>
                  <a:prstClr val="black"/>
                </a:solidFill>
              </a:rPr>
              <a:t>4. Lenguaje y vocabulario </a:t>
            </a:r>
            <a:r>
              <a:rPr lang="es-MX" sz="1300" dirty="0">
                <a:solidFill>
                  <a:prstClr val="black"/>
                </a:solidFill>
              </a:rPr>
              <a:t>– cuán eficazmente expresas tus ideas usando un lenguaje preciso que es apropiado para tu audiencia y propósito</a:t>
            </a:r>
          </a:p>
          <a:p>
            <a:pPr lvl="0"/>
            <a:r>
              <a:rPr lang="es-MX" sz="1300" b="1" i="1" dirty="0">
                <a:solidFill>
                  <a:prstClr val="black"/>
                </a:solidFill>
              </a:rPr>
              <a:t>5. Convenciones </a:t>
            </a:r>
            <a:r>
              <a:rPr lang="es-MX" sz="1300" dirty="0">
                <a:solidFill>
                  <a:prstClr val="black"/>
                </a:solidFill>
              </a:rPr>
              <a:t>– cuán bien sigues las reglas de uso, puntuación, mayúsculas y ortografía</a:t>
            </a:r>
          </a:p>
          <a:p>
            <a:pPr marL="359660" indent="-359660">
              <a:defRPr/>
            </a:pPr>
            <a:endParaRPr lang="en-US" sz="1400" dirty="0" smtClean="0"/>
          </a:p>
          <a:p>
            <a:endParaRPr lang="en-US" sz="1300" dirty="0"/>
          </a:p>
          <a:p>
            <a:endParaRPr lang="en-US" sz="1300" dirty="0"/>
          </a:p>
          <a:p>
            <a:endParaRPr lang="en-US" sz="1300" dirty="0"/>
          </a:p>
        </p:txBody>
      </p:sp>
    </p:spTree>
    <p:extLst>
      <p:ext uri="{BB962C8B-B14F-4D97-AF65-F5344CB8AC3E}">
        <p14:creationId xmlns:p14="http://schemas.microsoft.com/office/powerpoint/2010/main" val="1970666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303706" y="228600"/>
            <a:ext cx="7081519" cy="9502140"/>
          </a:xfrm>
          <a:prstGeom prst="rect">
            <a:avLst/>
          </a:prstGeom>
          <a:noFill/>
          <a:ln>
            <a:noFill/>
          </a:ln>
        </p:spPr>
        <p:txBody>
          <a:bodyPr lIns="101866" tIns="50919" rIns="101866" bIns="50919" anchor="t" anchorCtr="0">
            <a:noAutofit/>
          </a:bodyPr>
          <a:lstStyle/>
          <a:p>
            <a:pPr algn="ctr">
              <a:buSzPct val="25000"/>
            </a:pPr>
            <a:r>
              <a:rPr lang="es-ES" sz="1600" b="1" dirty="0" smtClean="0">
                <a:solidFill>
                  <a:schemeClr val="dk1"/>
                </a:solidFill>
                <a:latin typeface="Calibri"/>
                <a:ea typeface="Calibri"/>
                <a:cs typeface="Calibri"/>
                <a:sym typeface="Calibri"/>
              </a:rPr>
              <a:t>La Corte Suprema </a:t>
            </a:r>
          </a:p>
          <a:p>
            <a:pPr lvl="0" algn="ctr">
              <a:buSzPct val="25000"/>
            </a:pPr>
            <a:r>
              <a:rPr lang="es-ES" sz="1600" b="1" dirty="0" smtClean="0">
                <a:solidFill>
                  <a:prstClr val="black"/>
                </a:solidFill>
                <a:ea typeface="Calibri"/>
                <a:cs typeface="Calibri"/>
                <a:sym typeface="Calibri"/>
              </a:rPr>
              <a:t>Tarea de rendimiento: Actividad de clase</a:t>
            </a:r>
          </a:p>
          <a:p>
            <a:pPr lvl="0" algn="ctr">
              <a:buSzPct val="25000"/>
            </a:pPr>
            <a:endParaRPr lang="es-ES" sz="1100" b="1" dirty="0" smtClean="0">
              <a:solidFill>
                <a:prstClr val="black"/>
              </a:solidFill>
              <a:ea typeface="Calibri"/>
              <a:cs typeface="Calibri"/>
              <a:sym typeface="Calibri"/>
            </a:endParaRPr>
          </a:p>
          <a:p>
            <a:pPr algn="ctr">
              <a:buSzPct val="25000"/>
            </a:pPr>
            <a:endParaRPr lang="es-ES" sz="1100" b="1" dirty="0" smtClean="0">
              <a:solidFill>
                <a:schemeClr val="dk1"/>
              </a:solidFill>
              <a:latin typeface="Calibri"/>
              <a:ea typeface="Calibri"/>
              <a:cs typeface="Calibri"/>
              <a:sym typeface="Calibri"/>
            </a:endParaRPr>
          </a:p>
          <a:p>
            <a:pPr lvl="0">
              <a:buSzPct val="25000"/>
            </a:pPr>
            <a:r>
              <a:rPr lang="es-419" sz="1100" i="1" dirty="0">
                <a:solidFill>
                  <a:prstClr val="black"/>
                </a:solidFill>
              </a:rPr>
              <a:t>Esta pre-actividad para la clase sigue el diseño general de elementos contextuales, recursos, objetivos de aprendizaje, términos clave y propósito del Consorcio de </a:t>
            </a:r>
            <a:r>
              <a:rPr lang="es-419" sz="1100" i="1" dirty="0" err="1">
                <a:solidFill>
                  <a:prstClr val="black"/>
                </a:solidFill>
              </a:rPr>
              <a:t>Evaluciones</a:t>
            </a:r>
            <a:r>
              <a:rPr lang="es-419" sz="1100" i="1" dirty="0">
                <a:solidFill>
                  <a:prstClr val="black"/>
                </a:solidFill>
              </a:rPr>
              <a:t> </a:t>
            </a:r>
            <a:r>
              <a:rPr lang="es-419" sz="1100" i="1" dirty="0" err="1">
                <a:solidFill>
                  <a:prstClr val="black"/>
                </a:solidFill>
              </a:rPr>
              <a:t>Smarter</a:t>
            </a:r>
            <a:r>
              <a:rPr lang="es-419" sz="1100" i="1" dirty="0">
                <a:solidFill>
                  <a:prstClr val="black"/>
                </a:solidFill>
              </a:rPr>
              <a:t> </a:t>
            </a:r>
            <a:r>
              <a:rPr lang="es-419" sz="1100" i="1" dirty="0" err="1">
                <a:solidFill>
                  <a:prstClr val="black"/>
                </a:solidFill>
              </a:rPr>
              <a:t>Balanced</a:t>
            </a:r>
            <a:r>
              <a:rPr lang="es-419" sz="1100" i="1" dirty="0">
                <a:solidFill>
                  <a:prstClr val="black"/>
                </a:solidFill>
              </a:rPr>
              <a:t> (SBAC).</a:t>
            </a:r>
            <a:r>
              <a:rPr lang="es-ES" sz="1100" i="1" dirty="0" smtClean="0">
                <a:solidFill>
                  <a:prstClr val="black"/>
                </a:solidFill>
                <a:ea typeface="Calibri"/>
                <a:cs typeface="Calibri"/>
                <a:sym typeface="Calibri"/>
              </a:rPr>
              <a:t>[</a:t>
            </a:r>
            <a:r>
              <a:rPr lang="es-ES" sz="1100" i="1" u="sng" dirty="0" smtClean="0">
                <a:solidFill>
                  <a:srgbClr val="0000FF"/>
                </a:solidFill>
                <a:ea typeface="Calibri"/>
                <a:cs typeface="Calibri"/>
                <a:sym typeface="Calibri"/>
                <a:hlinkClick r:id="rId3"/>
              </a:rPr>
              <a:t>http://oaksportal.org/resources/</a:t>
            </a:r>
            <a:r>
              <a:rPr lang="es-ES" sz="1100" i="1" dirty="0" smtClean="0">
                <a:solidFill>
                  <a:prstClr val="black"/>
                </a:solidFill>
                <a:ea typeface="Calibri"/>
                <a:cs typeface="Calibri"/>
                <a:sym typeface="Calibri"/>
              </a:rPr>
              <a:t>]</a:t>
            </a:r>
            <a:endParaRPr lang="es-ES" sz="1100" i="1" dirty="0" smtClean="0">
              <a:solidFill>
                <a:schemeClr val="dk1"/>
              </a:solidFill>
              <a:ea typeface="Calibri"/>
              <a:cs typeface="Calibri"/>
              <a:sym typeface="Calibri"/>
            </a:endParaRPr>
          </a:p>
          <a:p>
            <a:pPr>
              <a:buSzPct val="25000"/>
            </a:pPr>
            <a:r>
              <a:rPr lang="es-ES" sz="1100" i="1" dirty="0" smtClean="0">
                <a:solidFill>
                  <a:schemeClr val="dk1"/>
                </a:solidFill>
                <a:ea typeface="Calibri"/>
                <a:cs typeface="Calibri"/>
                <a:sym typeface="Calibri"/>
              </a:rPr>
              <a:t>La actividad fue escrita por </a:t>
            </a:r>
            <a:r>
              <a:rPr lang="es-ES" sz="1100" b="1" i="1" dirty="0" err="1" smtClean="0">
                <a:solidFill>
                  <a:prstClr val="black"/>
                </a:solidFill>
                <a:ea typeface="Calibri"/>
                <a:cs typeface="Calibri"/>
                <a:sym typeface="Calibri"/>
              </a:rPr>
              <a:t>Anne</a:t>
            </a:r>
            <a:r>
              <a:rPr lang="es-ES" sz="1100" b="1" i="1" dirty="0" smtClean="0">
                <a:solidFill>
                  <a:prstClr val="black"/>
                </a:solidFill>
                <a:ea typeface="Calibri"/>
                <a:cs typeface="Calibri"/>
                <a:sym typeface="Calibri"/>
              </a:rPr>
              <a:t> </a:t>
            </a:r>
            <a:r>
              <a:rPr lang="es-ES" sz="1100" b="1" i="1" dirty="0" err="1" smtClean="0">
                <a:solidFill>
                  <a:prstClr val="black"/>
                </a:solidFill>
                <a:ea typeface="Calibri"/>
                <a:cs typeface="Calibri"/>
                <a:sym typeface="Calibri"/>
              </a:rPr>
              <a:t>Berg</a:t>
            </a:r>
            <a:r>
              <a:rPr lang="es-ES" sz="1100" b="1" i="1" dirty="0" smtClean="0">
                <a:solidFill>
                  <a:prstClr val="black"/>
                </a:solidFill>
                <a:ea typeface="Calibri"/>
                <a:cs typeface="Calibri"/>
                <a:sym typeface="Calibri"/>
              </a:rPr>
              <a:t>, </a:t>
            </a:r>
            <a:r>
              <a:rPr lang="es-ES" sz="1100" b="1" i="1" dirty="0" err="1" smtClean="0">
                <a:solidFill>
                  <a:prstClr val="black"/>
                </a:solidFill>
                <a:ea typeface="Calibri"/>
                <a:cs typeface="Calibri"/>
                <a:sym typeface="Calibri"/>
              </a:rPr>
              <a:t>Aliceson</a:t>
            </a:r>
            <a:r>
              <a:rPr lang="es-ES" sz="1100" b="1" i="1" dirty="0" smtClean="0">
                <a:solidFill>
                  <a:prstClr val="black"/>
                </a:solidFill>
                <a:ea typeface="Calibri"/>
                <a:cs typeface="Calibri"/>
                <a:sym typeface="Calibri"/>
              </a:rPr>
              <a:t> </a:t>
            </a:r>
            <a:r>
              <a:rPr lang="es-ES" sz="1100" b="1" i="1" dirty="0" err="1" smtClean="0">
                <a:solidFill>
                  <a:prstClr val="black"/>
                </a:solidFill>
                <a:ea typeface="Calibri"/>
                <a:cs typeface="Calibri"/>
                <a:sym typeface="Calibri"/>
              </a:rPr>
              <a:t>Brandt</a:t>
            </a:r>
            <a:r>
              <a:rPr lang="es-ES" sz="1100" b="1" i="1" dirty="0" smtClean="0">
                <a:solidFill>
                  <a:prstClr val="black"/>
                </a:solidFill>
                <a:ea typeface="Calibri"/>
                <a:cs typeface="Calibri"/>
                <a:sym typeface="Calibri"/>
              </a:rPr>
              <a:t> y </a:t>
            </a:r>
            <a:r>
              <a:rPr lang="es-ES" sz="1100" b="1" i="1" dirty="0" err="1" smtClean="0">
                <a:solidFill>
                  <a:prstClr val="black"/>
                </a:solidFill>
                <a:ea typeface="Calibri"/>
                <a:cs typeface="Calibri"/>
                <a:sym typeface="Calibri"/>
              </a:rPr>
              <a:t>Ko</a:t>
            </a:r>
            <a:r>
              <a:rPr lang="es-ES" sz="1100" b="1" i="1" dirty="0" smtClean="0">
                <a:solidFill>
                  <a:prstClr val="black"/>
                </a:solidFill>
                <a:ea typeface="Calibri"/>
                <a:cs typeface="Calibri"/>
                <a:sym typeface="Calibri"/>
              </a:rPr>
              <a:t> Kagawa</a:t>
            </a:r>
            <a:endParaRPr lang="es-ES" sz="1100" i="1" dirty="0" smtClean="0">
              <a:solidFill>
                <a:schemeClr val="dk1"/>
              </a:solidFill>
              <a:ea typeface="Calibri"/>
              <a:cs typeface="Calibri"/>
              <a:sym typeface="Calibri"/>
            </a:endParaRPr>
          </a:p>
          <a:p>
            <a:pPr>
              <a:buSzPct val="25000"/>
            </a:pPr>
            <a:endParaRPr lang="es-ES" sz="1100" i="1" dirty="0" smtClean="0">
              <a:solidFill>
                <a:schemeClr val="dk1"/>
              </a:solidFill>
              <a:ea typeface="Calibri"/>
              <a:cs typeface="Calibri"/>
              <a:sym typeface="Calibri"/>
            </a:endParaRPr>
          </a:p>
          <a:p>
            <a:r>
              <a:rPr lang="es-419" sz="1100" dirty="0"/>
              <a:t>La actividad en el salón de clase introduce a los estudiantes al contexto de una tarea de rendimiento, para que no estén en desventaja al demostrar las destrezas que la tarea intenta evaluar. </a:t>
            </a:r>
          </a:p>
          <a:p>
            <a:pPr>
              <a:buSzPct val="25000"/>
            </a:pPr>
            <a:endParaRPr lang="es-ES" sz="1100" i="1" dirty="0" smtClean="0">
              <a:solidFill>
                <a:schemeClr val="dk1"/>
              </a:solidFill>
              <a:ea typeface="Calibri"/>
              <a:cs typeface="Calibri"/>
              <a:sym typeface="Calibri"/>
            </a:endParaRPr>
          </a:p>
          <a:p>
            <a:pPr>
              <a:buSzPct val="25000"/>
            </a:pPr>
            <a:r>
              <a:rPr lang="es-ES" sz="1100" i="1" dirty="0" smtClean="0">
                <a:solidFill>
                  <a:schemeClr val="dk1"/>
                </a:solidFill>
                <a:ea typeface="Calibri"/>
                <a:cs typeface="Calibri"/>
                <a:sym typeface="Calibri"/>
              </a:rPr>
              <a:t>Los elementos contextuales incluyen:</a:t>
            </a:r>
            <a:endParaRPr lang="es-ES" sz="1100" dirty="0" smtClean="0">
              <a:solidFill>
                <a:schemeClr val="dk1"/>
              </a:solidFill>
              <a:ea typeface="Calibri"/>
              <a:cs typeface="Calibri"/>
              <a:sym typeface="Calibri"/>
            </a:endParaRPr>
          </a:p>
          <a:p>
            <a:endParaRPr lang="es-ES" sz="1100" dirty="0" smtClean="0">
              <a:solidFill>
                <a:schemeClr val="dk1"/>
              </a:solidFill>
              <a:ea typeface="Calibri"/>
              <a:cs typeface="Calibri"/>
              <a:sym typeface="Calibri"/>
            </a:endParaRPr>
          </a:p>
          <a:p>
            <a:pPr marL="249205" lvl="0" indent="-249205">
              <a:buFontTx/>
              <a:buAutoNum type="arabicPeriod"/>
            </a:pPr>
            <a:r>
              <a:rPr lang="es-419" sz="1100" dirty="0"/>
              <a:t>Un </a:t>
            </a:r>
            <a:r>
              <a:rPr lang="es-419" sz="1100" b="1" dirty="0"/>
              <a:t>entendimiento del escenario/ambiente o de la situación </a:t>
            </a:r>
            <a:r>
              <a:rPr lang="es-419" sz="1100" dirty="0"/>
              <a:t>en la que se sitúa la tarea. </a:t>
            </a:r>
          </a:p>
          <a:p>
            <a:pPr lvl="0"/>
            <a:r>
              <a:rPr lang="es-419" sz="1100" dirty="0"/>
              <a:t>2.    </a:t>
            </a:r>
            <a:r>
              <a:rPr lang="es-419" sz="1100" b="1" dirty="0"/>
              <a:t>Conceptos potencialmente desconocidos </a:t>
            </a:r>
            <a:r>
              <a:rPr lang="es-419" sz="1100" dirty="0"/>
              <a:t>que están asociados al escenario/ambiente</a:t>
            </a:r>
            <a:r>
              <a:rPr lang="es-419" sz="1100" b="1" dirty="0"/>
              <a:t>.</a:t>
            </a:r>
          </a:p>
          <a:p>
            <a:pPr marL="287338" lvl="0" indent="-287338"/>
            <a:r>
              <a:rPr lang="es-419" sz="1100" dirty="0"/>
              <a:t>3.    </a:t>
            </a:r>
            <a:r>
              <a:rPr lang="es-419" sz="1100" b="1" dirty="0"/>
              <a:t>Términos</a:t>
            </a:r>
            <a:r>
              <a:rPr lang="es-419" sz="1100" dirty="0"/>
              <a:t> </a:t>
            </a:r>
            <a:r>
              <a:rPr lang="es-419" sz="1100" b="1" dirty="0"/>
              <a:t>clave o vocabulario </a:t>
            </a:r>
            <a:r>
              <a:rPr lang="es-419" sz="1100" dirty="0"/>
              <a:t>que los estudiantes necesitarán entender con el fin de participar de manera significativa y completar la tarea de rendimiento.</a:t>
            </a:r>
          </a:p>
          <a:p>
            <a:endParaRPr lang="es-ES" sz="1100" dirty="0" smtClean="0">
              <a:solidFill>
                <a:schemeClr val="dk1"/>
              </a:solidFill>
              <a:ea typeface="Calibri"/>
              <a:cs typeface="Calibri"/>
              <a:sym typeface="Calibri"/>
            </a:endParaRPr>
          </a:p>
          <a:p>
            <a:pPr>
              <a:buSzPct val="25000"/>
            </a:pPr>
            <a:r>
              <a:rPr lang="es-419" sz="1100" dirty="0">
                <a:solidFill>
                  <a:prstClr val="black"/>
                </a:solidFill>
              </a:rPr>
              <a:t>Con la actividad en el salón de clase también se pretende generar el interés de los estudiantes </a:t>
            </a:r>
            <a:r>
              <a:rPr lang="es-419" sz="1100" dirty="0" smtClean="0">
                <a:solidFill>
                  <a:prstClr val="black"/>
                </a:solidFill>
              </a:rPr>
              <a:t>hacia </a:t>
            </a:r>
            <a:r>
              <a:rPr lang="es-419" sz="1100" dirty="0">
                <a:solidFill>
                  <a:prstClr val="black"/>
                </a:solidFill>
              </a:rPr>
              <a:t>una mayor exploración de la idea clave (o las ideas claves). La actividad debe ser fácil de implementar con instrucciones </a:t>
            </a:r>
            <a:r>
              <a:rPr lang="es-419" sz="1100" dirty="0" smtClean="0">
                <a:solidFill>
                  <a:prstClr val="black"/>
                </a:solidFill>
              </a:rPr>
              <a:t>claras.</a:t>
            </a:r>
          </a:p>
          <a:p>
            <a:pPr>
              <a:buSzPct val="25000"/>
            </a:pPr>
            <a:endParaRPr lang="es-ES" sz="1100" dirty="0" smtClean="0">
              <a:solidFill>
                <a:schemeClr val="dk1"/>
              </a:solidFill>
              <a:ea typeface="Calibri"/>
              <a:cs typeface="Calibri"/>
              <a:sym typeface="Calibri"/>
            </a:endParaRPr>
          </a:p>
          <a:p>
            <a:pPr lvl="0"/>
            <a:r>
              <a:rPr lang="es-419" sz="1100" dirty="0"/>
              <a:t>Por favor, lea toda la actividad antes de comenzarla con los estudiantes,  para asegurar que se complete con antelación cualquier preparación en el salón. A lo largo de la actividad, se permite pausar y preguntar a los estudiantes si tienen pregunta</a:t>
            </a:r>
            <a:r>
              <a:rPr lang="es-419" sz="1100" dirty="0">
                <a:sym typeface="Calibri"/>
              </a:rPr>
              <a:t>s.</a:t>
            </a:r>
            <a:endParaRPr lang="es-419" sz="1100" dirty="0">
              <a:ea typeface="Calibri"/>
              <a:cs typeface="Calibri"/>
              <a:sym typeface="Calibri"/>
            </a:endParaRPr>
          </a:p>
          <a:p>
            <a:endParaRPr lang="es-ES" sz="1600" dirty="0" smtClean="0">
              <a:solidFill>
                <a:schemeClr val="dk1"/>
              </a:solidFill>
              <a:ea typeface="Calibri"/>
              <a:cs typeface="Calibri"/>
              <a:sym typeface="Calibri"/>
            </a:endParaRPr>
          </a:p>
          <a:p>
            <a:pPr>
              <a:buSzPct val="25000"/>
            </a:pPr>
            <a:r>
              <a:rPr lang="es-ES" sz="1100" b="1" dirty="0" smtClean="0">
                <a:solidFill>
                  <a:schemeClr val="dk1"/>
                </a:solidFill>
                <a:ea typeface="Calibri"/>
                <a:cs typeface="Calibri"/>
                <a:sym typeface="Calibri"/>
              </a:rPr>
              <a:t>Recursos necesarios:</a:t>
            </a:r>
          </a:p>
          <a:p>
            <a:pPr>
              <a:buSzPct val="25000"/>
            </a:pPr>
            <a:endParaRPr lang="es-ES" sz="1100" b="1" dirty="0" smtClean="0">
              <a:solidFill>
                <a:schemeClr val="dk1"/>
              </a:solidFill>
              <a:ea typeface="Calibri"/>
              <a:cs typeface="Calibri"/>
              <a:sym typeface="Calibri"/>
            </a:endParaRPr>
          </a:p>
          <a:p>
            <a:r>
              <a:rPr lang="es-ES" sz="1100" dirty="0" smtClean="0">
                <a:solidFill>
                  <a:schemeClr val="dk1"/>
                </a:solidFill>
                <a:ea typeface="Calibri"/>
                <a:cs typeface="Calibri"/>
                <a:sym typeface="Calibri"/>
              </a:rPr>
              <a:t>1.  Una copia del </a:t>
            </a:r>
            <a:r>
              <a:rPr lang="es-ES" sz="1100" i="1" dirty="0">
                <a:solidFill>
                  <a:schemeClr val="dk1"/>
                </a:solidFill>
                <a:ea typeface="Calibri"/>
                <a:cs typeface="Calibri"/>
                <a:sym typeface="Calibri"/>
              </a:rPr>
              <a:t>Teatro </a:t>
            </a:r>
            <a:r>
              <a:rPr lang="es-ES" sz="1100" i="1" dirty="0" smtClean="0">
                <a:solidFill>
                  <a:schemeClr val="dk1"/>
                </a:solidFill>
                <a:ea typeface="Calibri"/>
                <a:cs typeface="Calibri"/>
                <a:sym typeface="Calibri"/>
              </a:rPr>
              <a:t>para el lector</a:t>
            </a:r>
            <a:r>
              <a:rPr lang="es-ES" sz="1100" dirty="0" smtClean="0">
                <a:solidFill>
                  <a:schemeClr val="dk1"/>
                </a:solidFill>
                <a:ea typeface="Calibri"/>
                <a:cs typeface="Calibri"/>
                <a:sym typeface="Calibri"/>
              </a:rPr>
              <a:t>: </a:t>
            </a:r>
            <a:r>
              <a:rPr lang="es-ES" sz="1100" b="1" dirty="0" smtClean="0">
                <a:solidFill>
                  <a:schemeClr val="dk1"/>
                </a:solidFill>
                <a:ea typeface="Calibri"/>
                <a:cs typeface="Calibri"/>
                <a:sym typeface="Calibri"/>
              </a:rPr>
              <a:t>Reader</a:t>
            </a:r>
            <a:r>
              <a:rPr lang="es-ES" sz="1100" dirty="0" smtClean="0">
                <a:solidFill>
                  <a:schemeClr val="dk1"/>
                </a:solidFill>
                <a:ea typeface="Calibri"/>
                <a:cs typeface="Calibri"/>
                <a:sym typeface="Calibri"/>
              </a:rPr>
              <a:t> </a:t>
            </a:r>
            <a:r>
              <a:rPr lang="es-ES" sz="1100" b="1" dirty="0" smtClean="0">
                <a:solidFill>
                  <a:schemeClr val="dk1"/>
                </a:solidFill>
                <a:ea typeface="Calibri"/>
                <a:cs typeface="Calibri"/>
                <a:sym typeface="Calibri"/>
              </a:rPr>
              <a:t>Brown vs. Mesa Directiva Escolar, </a:t>
            </a:r>
            <a:r>
              <a:rPr lang="es-ES" sz="1100" dirty="0" smtClean="0">
                <a:solidFill>
                  <a:schemeClr val="dk1"/>
                </a:solidFill>
                <a:ea typeface="Calibri"/>
                <a:cs typeface="Calibri"/>
                <a:sym typeface="Calibri"/>
              </a:rPr>
              <a:t>para cada estudiante.</a:t>
            </a:r>
          </a:p>
          <a:p>
            <a:endParaRPr lang="es-ES" sz="1100" dirty="0" smtClean="0">
              <a:solidFill>
                <a:schemeClr val="dk1"/>
              </a:solidFill>
              <a:ea typeface="Calibri"/>
              <a:cs typeface="Calibri"/>
              <a:sym typeface="Calibri"/>
            </a:endParaRPr>
          </a:p>
          <a:p>
            <a:pPr>
              <a:buSzPct val="25000"/>
            </a:pPr>
            <a:r>
              <a:rPr lang="es-ES" sz="1100" b="1" dirty="0" smtClean="0">
                <a:solidFill>
                  <a:schemeClr val="dk1"/>
                </a:solidFill>
                <a:ea typeface="Calibri"/>
                <a:cs typeface="Calibri"/>
                <a:sym typeface="Calibri"/>
              </a:rPr>
              <a:t>Metas de aprendizaje</a:t>
            </a:r>
            <a:r>
              <a:rPr lang="es-ES" sz="1100" dirty="0" smtClean="0">
                <a:solidFill>
                  <a:schemeClr val="dk1"/>
                </a:solidFill>
                <a:ea typeface="Calibri"/>
                <a:cs typeface="Calibri"/>
                <a:sym typeface="Calibri"/>
              </a:rPr>
              <a:t>:</a:t>
            </a:r>
          </a:p>
          <a:p>
            <a:endParaRPr lang="es-ES" sz="1100" dirty="0" smtClean="0">
              <a:solidFill>
                <a:schemeClr val="dk1"/>
              </a:solidFill>
              <a:ea typeface="Calibri"/>
              <a:cs typeface="Calibri"/>
              <a:sym typeface="Calibri"/>
            </a:endParaRPr>
          </a:p>
          <a:p>
            <a:pPr marL="191030" indent="-191030">
              <a:buClr>
                <a:schemeClr val="dk1"/>
              </a:buClr>
              <a:buSzPct val="100000"/>
              <a:buFont typeface="Arial"/>
              <a:buAutoNum type="arabicPeriod"/>
            </a:pPr>
            <a:r>
              <a:rPr lang="es-419" sz="1100" dirty="0"/>
              <a:t>Los estudiantes </a:t>
            </a:r>
            <a:r>
              <a:rPr lang="es-419" sz="1100" dirty="0" smtClean="0"/>
              <a:t>comprenderán </a:t>
            </a:r>
            <a:r>
              <a:rPr lang="es-419" sz="1100" dirty="0"/>
              <a:t>el contexto de conceptos clave relacionado al tema </a:t>
            </a:r>
            <a:r>
              <a:rPr lang="es-ES" sz="1100" dirty="0" smtClean="0">
                <a:solidFill>
                  <a:schemeClr val="dk1"/>
                </a:solidFill>
                <a:ea typeface="Calibri"/>
                <a:cs typeface="Calibri"/>
                <a:sym typeface="Calibri"/>
              </a:rPr>
              <a:t>de lo que sucede dentro de una sala del juzgado  cuando un caso está siendo juzgado, específicamente  ante la Corte  Suprema. </a:t>
            </a:r>
          </a:p>
          <a:p>
            <a:pPr>
              <a:buClr>
                <a:schemeClr val="dk1"/>
              </a:buClr>
              <a:buSzPct val="100000"/>
            </a:pPr>
            <a:endParaRPr lang="es-ES" sz="1100" dirty="0" smtClean="0">
              <a:solidFill>
                <a:schemeClr val="dk1"/>
              </a:solidFill>
              <a:ea typeface="Calibri"/>
              <a:cs typeface="Calibri"/>
              <a:sym typeface="Calibri"/>
            </a:endParaRPr>
          </a:p>
          <a:p>
            <a:r>
              <a:rPr lang="es-419" sz="1100" dirty="0"/>
              <a:t>Los estudiantes entenderán los términos clave:</a:t>
            </a:r>
          </a:p>
          <a:p>
            <a:endParaRPr lang="es-419" sz="1200" dirty="0"/>
          </a:p>
          <a:p>
            <a:r>
              <a:rPr lang="es-419" sz="1100" i="1" dirty="0"/>
              <a:t>Nota: Las definiciones que se proporcionan aquí son para la conveniencia de los facilitadores. Se espera que los estudiantes entiendan estos términos clave en el contexto de la tarea, no que se memoricen las definiciones.</a:t>
            </a:r>
          </a:p>
          <a:p>
            <a:endParaRPr lang="es-ES" sz="1100" b="1" dirty="0" smtClean="0">
              <a:solidFill>
                <a:schemeClr val="dk1"/>
              </a:solidFill>
              <a:ea typeface="Calibri"/>
              <a:cs typeface="Calibri"/>
              <a:sym typeface="Calibri"/>
            </a:endParaRPr>
          </a:p>
          <a:p>
            <a:pPr marL="191030" indent="-191030">
              <a:buClr>
                <a:schemeClr val="dk1"/>
              </a:buClr>
              <a:buSzPct val="100000"/>
              <a:buFont typeface="Arial"/>
              <a:buAutoNum type="arabicPeriod"/>
            </a:pPr>
            <a:r>
              <a:rPr lang="es-ES" sz="1100" dirty="0" smtClean="0">
                <a:solidFill>
                  <a:schemeClr val="dk1"/>
                </a:solidFill>
                <a:ea typeface="Calibri"/>
                <a:cs typeface="Calibri"/>
                <a:sym typeface="Calibri"/>
              </a:rPr>
              <a:t>Corte Suprema: EL tribunal más alto en los Estados Unidos</a:t>
            </a:r>
            <a:endParaRPr lang="es-ES" sz="1100" dirty="0" smtClean="0">
              <a:solidFill>
                <a:schemeClr val="dk1"/>
              </a:solidFill>
              <a:ea typeface="Verdana"/>
              <a:cs typeface="Verdana"/>
              <a:sym typeface="Verdana"/>
            </a:endParaRPr>
          </a:p>
          <a:p>
            <a:pPr marL="191030" indent="-191030">
              <a:buClr>
                <a:schemeClr val="dk1"/>
              </a:buClr>
              <a:buSzPct val="100000"/>
              <a:buFont typeface="Arial"/>
              <a:buAutoNum type="arabicPeriod"/>
            </a:pPr>
            <a:r>
              <a:rPr lang="es-ES" sz="1100" dirty="0" smtClean="0">
                <a:solidFill>
                  <a:schemeClr val="dk1"/>
                </a:solidFill>
                <a:ea typeface="Calibri"/>
                <a:cs typeface="Calibri"/>
                <a:sym typeface="Calibri"/>
              </a:rPr>
              <a:t>Apelación:  Cuando un tribunal superior revisa la sentencia de un tribunal inferior</a:t>
            </a:r>
            <a:endParaRPr lang="es-ES" sz="1100" dirty="0" smtClean="0">
              <a:solidFill>
                <a:schemeClr val="dk1"/>
              </a:solidFill>
              <a:ea typeface="Verdana"/>
              <a:cs typeface="Verdana"/>
              <a:sym typeface="Verdana"/>
            </a:endParaRPr>
          </a:p>
          <a:p>
            <a:pPr marL="191030" indent="-191030">
              <a:buClr>
                <a:schemeClr val="dk1"/>
              </a:buClr>
              <a:buSzPct val="100000"/>
              <a:buFont typeface="Calibri"/>
              <a:buAutoNum type="arabicPeriod"/>
            </a:pPr>
            <a:r>
              <a:rPr lang="es-ES" sz="1100" dirty="0" smtClean="0">
                <a:solidFill>
                  <a:schemeClr val="dk1"/>
                </a:solidFill>
                <a:ea typeface="Verdana"/>
                <a:cs typeface="Verdana"/>
                <a:sym typeface="Verdana"/>
              </a:rPr>
              <a:t>Segregación: La práctica o política de mantener a la gente de diferentes razas, religiones, etc., separados el uno del otro </a:t>
            </a:r>
          </a:p>
          <a:p>
            <a:pPr marL="191030" indent="-191030">
              <a:buClr>
                <a:schemeClr val="dk1"/>
              </a:buClr>
              <a:buSzPct val="100000"/>
              <a:buFont typeface="Calibri"/>
              <a:buAutoNum type="arabicPeriod"/>
            </a:pPr>
            <a:r>
              <a:rPr lang="es-ES" sz="1100" dirty="0" smtClean="0">
                <a:solidFill>
                  <a:schemeClr val="dk1"/>
                </a:solidFill>
                <a:ea typeface="Calibri"/>
                <a:cs typeface="Calibri"/>
                <a:sym typeface="Calibri"/>
              </a:rPr>
              <a:t>Veredicto: Una decisión de la corte.</a:t>
            </a:r>
          </a:p>
          <a:p>
            <a:pPr marL="191030" indent="-191030">
              <a:buClr>
                <a:schemeClr val="dk1"/>
              </a:buClr>
              <a:buSzPct val="100000"/>
              <a:buFont typeface="Calibri"/>
              <a:buAutoNum type="arabicPeriod"/>
            </a:pPr>
            <a:r>
              <a:rPr lang="es-ES" sz="1100" dirty="0" smtClean="0">
                <a:solidFill>
                  <a:schemeClr val="dk1"/>
                </a:solidFill>
                <a:ea typeface="Calibri"/>
                <a:cs typeface="Calibri"/>
                <a:sym typeface="Calibri"/>
              </a:rPr>
              <a:t>Enmienda: Cuando se ratifica (para que sea ley) una enmienda a la constitución, es una ley definitiva.</a:t>
            </a:r>
          </a:p>
          <a:p>
            <a:pPr marL="191030" indent="-106128">
              <a:buClr>
                <a:schemeClr val="dk1"/>
              </a:buClr>
            </a:pPr>
            <a:endParaRPr lang="es-ES" sz="1100" b="1" dirty="0" smtClean="0">
              <a:solidFill>
                <a:schemeClr val="dk1"/>
              </a:solidFill>
              <a:ea typeface="Calibri"/>
              <a:cs typeface="Calibri"/>
              <a:sym typeface="Calibri"/>
            </a:endParaRPr>
          </a:p>
          <a:p>
            <a:pPr>
              <a:buSzPct val="25000"/>
            </a:pPr>
            <a:r>
              <a:rPr lang="es-ES" sz="1100" dirty="0" smtClean="0">
                <a:solidFill>
                  <a:schemeClr val="dk1"/>
                </a:solidFill>
                <a:ea typeface="Calibri"/>
                <a:cs typeface="Calibri"/>
                <a:sym typeface="Calibri"/>
              </a:rPr>
              <a:t>[Propósito: El objetivo del facilitador es  ayudar a los estudiantes a entender los procedimientos dentro de la Corte  Suprema.] </a:t>
            </a:r>
            <a:endParaRPr lang="es-ES" sz="1300" dirty="0" smtClean="0">
              <a:solidFill>
                <a:schemeClr val="dk1"/>
              </a:solidFill>
              <a:latin typeface="Calibri"/>
              <a:ea typeface="Calibri"/>
              <a:cs typeface="Calibri"/>
              <a:sym typeface="Calibri"/>
            </a:endParaRPr>
          </a:p>
          <a:p>
            <a:endParaRPr lang="es-ES" sz="1300" dirty="0" smtClean="0">
              <a:solidFill>
                <a:schemeClr val="dk1"/>
              </a:solidFill>
              <a:latin typeface="Calibri"/>
              <a:ea typeface="Calibri"/>
              <a:cs typeface="Calibri"/>
              <a:sym typeface="Calibri"/>
            </a:endParaRPr>
          </a:p>
          <a:p>
            <a:r>
              <a:rPr lang="es-419" sz="1000" dirty="0"/>
              <a:t>*Los facilitadores pueden decidir si quieren mostrar materiales complementarios utilizando un proyector o </a:t>
            </a:r>
            <a:r>
              <a:rPr lang="es-419" sz="1000" dirty="0" smtClean="0"/>
              <a:t>una computadora </a:t>
            </a:r>
            <a:r>
              <a:rPr lang="es-419" sz="1000" dirty="0"/>
              <a:t>/ </a:t>
            </a:r>
            <a:r>
              <a:rPr lang="es-419" sz="1000" i="1" dirty="0"/>
              <a:t>Smartboard</a:t>
            </a:r>
            <a:r>
              <a:rPr lang="es-419" sz="1000" dirty="0"/>
              <a:t>, o si quieren hacer copias y entregarlas a los estudiantes.</a:t>
            </a:r>
          </a:p>
          <a:p>
            <a:pPr>
              <a:buSzPct val="25000"/>
            </a:pPr>
            <a:endParaRPr lang="es-ES" sz="1000"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CF669FE8-2A6A-4FDA-B6E7-4A7C87AD6E1D}" type="slidenum">
              <a:rPr lang="en-US" smtClean="0"/>
              <a:pPr/>
              <a:t>7</a:t>
            </a:fld>
            <a:endParaRPr lang="en-US" dirty="0"/>
          </a:p>
        </p:txBody>
      </p:sp>
    </p:spTree>
    <p:extLst>
      <p:ext uri="{BB962C8B-B14F-4D97-AF65-F5344CB8AC3E}">
        <p14:creationId xmlns:p14="http://schemas.microsoft.com/office/powerpoint/2010/main" val="245330504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303706" y="251460"/>
            <a:ext cx="7081519" cy="8435340"/>
          </a:xfrm>
          <a:prstGeom prst="rect">
            <a:avLst/>
          </a:prstGeom>
          <a:noFill/>
          <a:ln>
            <a:noFill/>
          </a:ln>
        </p:spPr>
        <p:txBody>
          <a:bodyPr lIns="101866" tIns="50919" rIns="101866" bIns="50919" anchor="t" anchorCtr="0">
            <a:noAutofit/>
          </a:bodyPr>
          <a:lstStyle/>
          <a:p>
            <a:pPr lvl="0">
              <a:buSzPct val="25000"/>
            </a:pPr>
            <a:r>
              <a:rPr lang="es-ES" sz="1100" b="1" dirty="0" smtClean="0">
                <a:solidFill>
                  <a:prstClr val="black"/>
                </a:solidFill>
                <a:ea typeface="Calibri"/>
                <a:cs typeface="Calibri"/>
                <a:sym typeface="Calibri"/>
              </a:rPr>
              <a:t>Actividad - Tarea de rendimiento: La Corte Suprema </a:t>
            </a:r>
            <a:r>
              <a:rPr lang="es-ES" sz="1100" i="1" dirty="0" smtClean="0">
                <a:solidFill>
                  <a:prstClr val="black"/>
                </a:solidFill>
                <a:ea typeface="Calibri"/>
                <a:cs typeface="Calibri"/>
                <a:sym typeface="Calibri"/>
              </a:rPr>
              <a:t>continuación…</a:t>
            </a:r>
          </a:p>
          <a:p>
            <a:pPr lvl="0">
              <a:buSzPct val="25000"/>
            </a:pPr>
            <a:endParaRPr lang="es-ES" sz="1100" i="1" dirty="0" smtClean="0">
              <a:solidFill>
                <a:prstClr val="black"/>
              </a:solidFill>
              <a:ea typeface="Calibri"/>
              <a:cs typeface="Calibri"/>
              <a:sym typeface="Calibri"/>
            </a:endParaRPr>
          </a:p>
          <a:p>
            <a:pPr>
              <a:buSzPct val="25000"/>
            </a:pPr>
            <a:r>
              <a:rPr lang="es-ES" sz="1100" b="1" dirty="0" smtClean="0">
                <a:solidFill>
                  <a:schemeClr val="dk1"/>
                </a:solidFill>
                <a:latin typeface="Calibri"/>
                <a:ea typeface="Calibri"/>
                <a:cs typeface="Calibri"/>
                <a:sym typeface="Calibri"/>
              </a:rPr>
              <a:t>El facilitador dice:</a:t>
            </a:r>
          </a:p>
          <a:p>
            <a:pPr>
              <a:buSzPct val="25000"/>
            </a:pPr>
            <a:r>
              <a:rPr lang="es-ES" sz="1100" i="1" dirty="0" smtClean="0">
                <a:solidFill>
                  <a:schemeClr val="dk1"/>
                </a:solidFill>
                <a:latin typeface="Calibri"/>
                <a:ea typeface="Calibri"/>
                <a:cs typeface="Calibri"/>
                <a:sym typeface="Calibri"/>
              </a:rPr>
              <a:t>¿Qué saben ustedes sobre la Corte Suprema de los Estados Unidos? </a:t>
            </a:r>
            <a:r>
              <a:rPr lang="es-ES" sz="1100" dirty="0" smtClean="0">
                <a:solidFill>
                  <a:schemeClr val="dk1"/>
                </a:solidFill>
                <a:latin typeface="Calibri"/>
                <a:ea typeface="Calibri"/>
                <a:cs typeface="Calibri"/>
                <a:sym typeface="Calibri"/>
              </a:rPr>
              <a:t>[unos 5 minutos]</a:t>
            </a:r>
          </a:p>
          <a:p>
            <a:pPr>
              <a:buSzPct val="25000"/>
            </a:pPr>
            <a:endParaRPr lang="es-ES" sz="1100" i="1" dirty="0" smtClean="0">
              <a:solidFill>
                <a:schemeClr val="dk1"/>
              </a:solidFill>
              <a:latin typeface="Calibri"/>
              <a:ea typeface="Calibri"/>
              <a:cs typeface="Calibri"/>
              <a:sym typeface="Calibri"/>
            </a:endParaRPr>
          </a:p>
          <a:p>
            <a:pPr>
              <a:buSzPct val="25000"/>
            </a:pPr>
            <a:r>
              <a:rPr lang="es-ES" sz="1100" b="1" dirty="0" smtClean="0">
                <a:solidFill>
                  <a:schemeClr val="dk1"/>
                </a:solidFill>
                <a:ea typeface="Calibri"/>
                <a:cs typeface="Calibri"/>
                <a:sym typeface="Calibri"/>
              </a:rPr>
              <a:t>Posibles respuestas de los estudiantes (</a:t>
            </a:r>
            <a:r>
              <a:rPr lang="es-ES" sz="1100" b="1" dirty="0" smtClean="0">
                <a:solidFill>
                  <a:schemeClr val="dk1"/>
                </a:solidFill>
                <a:latin typeface="Calibri"/>
                <a:ea typeface="Calibri"/>
                <a:cs typeface="Calibri"/>
                <a:sym typeface="Calibri"/>
              </a:rPr>
              <a:t>escriba las respuestas en la pizarra):</a:t>
            </a:r>
          </a:p>
          <a:p>
            <a:pPr marL="228600" indent="-228600">
              <a:buSzPct val="100000"/>
              <a:buFont typeface="Arial" panose="020B0604020202020204" pitchFamily="34" charset="0"/>
              <a:buChar char="•"/>
            </a:pPr>
            <a:r>
              <a:rPr lang="es-ES" sz="1100" dirty="0" smtClean="0">
                <a:solidFill>
                  <a:schemeClr val="dk1"/>
                </a:solidFill>
                <a:latin typeface="Calibri"/>
                <a:ea typeface="Calibri"/>
                <a:cs typeface="Calibri"/>
                <a:sym typeface="Calibri"/>
              </a:rPr>
              <a:t>Es una corte (o tribunal)  importante.</a:t>
            </a:r>
          </a:p>
          <a:p>
            <a:pPr marL="228600" indent="-228600">
              <a:buSzPct val="100000"/>
              <a:buFont typeface="Arial" panose="020B0604020202020204" pitchFamily="34" charset="0"/>
              <a:buChar char="•"/>
            </a:pPr>
            <a:r>
              <a:rPr lang="es-ES" sz="1100" dirty="0" smtClean="0">
                <a:solidFill>
                  <a:schemeClr val="dk1"/>
                </a:solidFill>
                <a:latin typeface="Calibri"/>
                <a:ea typeface="Calibri"/>
                <a:cs typeface="Calibri"/>
                <a:sym typeface="Calibri"/>
              </a:rPr>
              <a:t>Está en Washington D.C.</a:t>
            </a:r>
          </a:p>
          <a:p>
            <a:pPr marL="228600" indent="-228600">
              <a:buSzPct val="100000"/>
              <a:buFont typeface="Arial" panose="020B0604020202020204" pitchFamily="34" charset="0"/>
              <a:buChar char="•"/>
            </a:pPr>
            <a:r>
              <a:rPr lang="es-ES" sz="1100" dirty="0" smtClean="0">
                <a:solidFill>
                  <a:schemeClr val="dk1"/>
                </a:solidFill>
                <a:latin typeface="Calibri"/>
                <a:ea typeface="Calibri"/>
                <a:cs typeface="Calibri"/>
                <a:sym typeface="Calibri"/>
              </a:rPr>
              <a:t>La Corte Suprema procesa casos importantes.</a:t>
            </a:r>
          </a:p>
          <a:p>
            <a:pPr>
              <a:buSzPct val="100000"/>
            </a:pPr>
            <a:r>
              <a:rPr lang="es-ES" sz="1100" dirty="0" smtClean="0">
                <a:solidFill>
                  <a:schemeClr val="dk1"/>
                </a:solidFill>
                <a:latin typeface="Calibri"/>
                <a:ea typeface="Calibri"/>
                <a:cs typeface="Calibri"/>
                <a:sym typeface="Calibri"/>
              </a:rPr>
              <a:t>       (todas las respuestas son aceptables)…</a:t>
            </a:r>
          </a:p>
          <a:p>
            <a:pPr>
              <a:buSzPct val="100000"/>
            </a:pPr>
            <a:endParaRPr lang="es-ES" sz="1100" dirty="0" smtClean="0">
              <a:solidFill>
                <a:schemeClr val="dk1"/>
              </a:solidFill>
              <a:latin typeface="Calibri"/>
              <a:ea typeface="Calibri"/>
              <a:cs typeface="Calibri"/>
              <a:sym typeface="Calibri"/>
            </a:endParaRPr>
          </a:p>
          <a:p>
            <a:pPr>
              <a:buSzPct val="25000"/>
            </a:pPr>
            <a:r>
              <a:rPr lang="es-ES" sz="1100" b="1" dirty="0" smtClean="0">
                <a:solidFill>
                  <a:schemeClr val="dk1"/>
                </a:solidFill>
                <a:latin typeface="Calibri"/>
                <a:ea typeface="Calibri"/>
                <a:cs typeface="Calibri"/>
                <a:sym typeface="Calibri"/>
              </a:rPr>
              <a:t>El facilitador dice:</a:t>
            </a:r>
          </a:p>
          <a:p>
            <a:pPr>
              <a:buSzPct val="25000"/>
            </a:pPr>
            <a:r>
              <a:rPr lang="es-ES" sz="1100" i="1" dirty="0" smtClean="0">
                <a:solidFill>
                  <a:schemeClr val="dk1"/>
                </a:solidFill>
                <a:latin typeface="Calibri"/>
                <a:ea typeface="Calibri"/>
                <a:cs typeface="Calibri"/>
                <a:sym typeface="Calibri"/>
              </a:rPr>
              <a:t>Hoy leeremos una obra de teatro corta sobre un caso verídico (real) </a:t>
            </a:r>
            <a:r>
              <a:rPr lang="es-ES" sz="1100" i="1" dirty="0">
                <a:solidFill>
                  <a:schemeClr val="dk1"/>
                </a:solidFill>
                <a:latin typeface="Calibri"/>
                <a:ea typeface="Calibri"/>
                <a:cs typeface="Calibri"/>
                <a:sym typeface="Calibri"/>
              </a:rPr>
              <a:t>q</a:t>
            </a:r>
            <a:r>
              <a:rPr lang="es-ES" sz="1100" i="1" dirty="0" smtClean="0">
                <a:solidFill>
                  <a:schemeClr val="dk1"/>
                </a:solidFill>
                <a:latin typeface="Calibri"/>
                <a:ea typeface="Calibri"/>
                <a:cs typeface="Calibri"/>
                <a:sym typeface="Calibri"/>
              </a:rPr>
              <a:t>ue fue juzgado en la Corte Suprema. Les voy a dar una copia de la obra de teatro a cada uno para que  primero la lean independientemente.  Mientras leen vayan pensando sobre lo que ocurre dentro de la Corte Suprema de los Estado Unidos y en algunas de las respuestas que dieron que están en la  pizarra. </a:t>
            </a:r>
          </a:p>
          <a:p>
            <a:pPr>
              <a:buSzPct val="25000"/>
            </a:pPr>
            <a:endParaRPr lang="es-ES" sz="1100" i="1" dirty="0" smtClean="0">
              <a:solidFill>
                <a:schemeClr val="dk1"/>
              </a:solidFill>
              <a:latin typeface="Calibri"/>
              <a:ea typeface="Calibri"/>
              <a:cs typeface="Calibri"/>
              <a:sym typeface="Calibri"/>
            </a:endParaRPr>
          </a:p>
          <a:p>
            <a:pPr>
              <a:buSzPct val="25000"/>
            </a:pPr>
            <a:r>
              <a:rPr lang="es-ES" sz="1100" b="1" dirty="0" smtClean="0">
                <a:solidFill>
                  <a:schemeClr val="dk1"/>
                </a:solidFill>
                <a:latin typeface="Calibri"/>
                <a:ea typeface="Calibri"/>
                <a:cs typeface="Calibri"/>
                <a:sym typeface="Calibri"/>
              </a:rPr>
              <a:t>El facilitador dice:</a:t>
            </a:r>
          </a:p>
          <a:p>
            <a:pPr>
              <a:buSzPct val="25000"/>
            </a:pPr>
            <a:r>
              <a:rPr lang="es-ES" sz="1100" i="1" dirty="0" smtClean="0">
                <a:solidFill>
                  <a:schemeClr val="dk1"/>
                </a:solidFill>
                <a:ea typeface="Calibri"/>
                <a:cs typeface="Calibri"/>
                <a:sym typeface="Calibri"/>
              </a:rPr>
              <a:t>Antes que comencemos a leer, hay algunas palabras importantes de vocabulario que necesitan saber.</a:t>
            </a:r>
          </a:p>
          <a:p>
            <a:endParaRPr lang="es-ES" sz="1100" i="1" dirty="0" smtClean="0">
              <a:solidFill>
                <a:schemeClr val="dk1"/>
              </a:solidFill>
              <a:latin typeface="Calibri"/>
              <a:ea typeface="Calibri"/>
              <a:cs typeface="Calibri"/>
              <a:sym typeface="Calibri"/>
            </a:endParaRPr>
          </a:p>
          <a:p>
            <a:pPr>
              <a:buSzPct val="25000"/>
            </a:pPr>
            <a:r>
              <a:rPr lang="es-ES" sz="1100" dirty="0" smtClean="0">
                <a:solidFill>
                  <a:schemeClr val="dk1"/>
                </a:solidFill>
                <a:ea typeface="Calibri"/>
                <a:cs typeface="Calibri"/>
                <a:sym typeface="Calibri"/>
              </a:rPr>
              <a:t>[Muestre la lista de vocabulario con el proyector o en la pizarra y lea en voz alta cada palabra y su significado. </a:t>
            </a:r>
            <a:r>
              <a:rPr lang="es-419" sz="1100" dirty="0">
                <a:solidFill>
                  <a:schemeClr val="dk1"/>
                </a:solidFill>
                <a:ea typeface="Calibri"/>
                <a:cs typeface="Calibri"/>
                <a:sym typeface="Calibri"/>
              </a:rPr>
              <a:t>Ofrezca ejemplos adicionales si es necesario, pero sin abundar</a:t>
            </a:r>
            <a:r>
              <a:rPr lang="es-419" sz="1100" dirty="0" smtClean="0">
                <a:solidFill>
                  <a:schemeClr val="dk1"/>
                </a:solidFill>
                <a:ea typeface="Calibri"/>
                <a:cs typeface="Calibri"/>
                <a:sym typeface="Calibri"/>
              </a:rPr>
              <a:t>.</a:t>
            </a:r>
            <a:r>
              <a:rPr lang="es-ES" sz="1100" dirty="0" smtClean="0">
                <a:solidFill>
                  <a:schemeClr val="dk1"/>
                </a:solidFill>
                <a:ea typeface="Calibri"/>
                <a:cs typeface="Calibri"/>
                <a:sym typeface="Calibri"/>
              </a:rPr>
              <a:t>]</a:t>
            </a:r>
          </a:p>
          <a:p>
            <a:pPr>
              <a:buSzPct val="25000"/>
            </a:pPr>
            <a:endParaRPr lang="es-ES" sz="1100" dirty="0" smtClean="0">
              <a:solidFill>
                <a:schemeClr val="dk1"/>
              </a:solidFill>
              <a:latin typeface="Calibri"/>
              <a:ea typeface="Calibri"/>
              <a:cs typeface="Calibri"/>
              <a:sym typeface="Calibri"/>
            </a:endParaRPr>
          </a:p>
          <a:p>
            <a:pPr>
              <a:buSzPct val="25000"/>
            </a:pPr>
            <a:r>
              <a:rPr lang="es-ES" sz="1000" b="1" dirty="0" smtClean="0">
                <a:solidFill>
                  <a:schemeClr val="dk1"/>
                </a:solidFill>
                <a:latin typeface="Calibri"/>
                <a:ea typeface="Calibri"/>
                <a:cs typeface="Calibri"/>
                <a:sym typeface="Calibri"/>
              </a:rPr>
              <a:t>El facilitador dice:  (Nota:  </a:t>
            </a:r>
            <a:r>
              <a:rPr lang="es-ES" sz="1000" dirty="0" smtClean="0">
                <a:solidFill>
                  <a:schemeClr val="dk1"/>
                </a:solidFill>
                <a:latin typeface="Calibri"/>
                <a:ea typeface="Calibri"/>
                <a:cs typeface="Calibri"/>
                <a:sym typeface="Calibri"/>
              </a:rPr>
              <a:t>Hay 14 personajes en la obra de teatro. </a:t>
            </a:r>
            <a:r>
              <a:rPr lang="es-ES" sz="1000" dirty="0" smtClean="0">
                <a:solidFill>
                  <a:schemeClr val="dk1"/>
                </a:solidFill>
                <a:ea typeface="Calibri"/>
                <a:cs typeface="Calibri"/>
                <a:sym typeface="Calibri"/>
              </a:rPr>
              <a:t>Si </a:t>
            </a:r>
            <a:r>
              <a:rPr lang="es-ES" sz="1000" dirty="0">
                <a:solidFill>
                  <a:schemeClr val="dk1"/>
                </a:solidFill>
                <a:ea typeface="Calibri"/>
                <a:cs typeface="Calibri"/>
                <a:sym typeface="Calibri"/>
              </a:rPr>
              <a:t>usted tiene una clase </a:t>
            </a:r>
            <a:r>
              <a:rPr lang="es-ES" sz="1000" dirty="0" smtClean="0">
                <a:solidFill>
                  <a:schemeClr val="dk1"/>
                </a:solidFill>
                <a:ea typeface="Calibri"/>
                <a:cs typeface="Calibri"/>
                <a:sym typeface="Calibri"/>
              </a:rPr>
              <a:t>grande, forme dos equipos con los estudiantes</a:t>
            </a:r>
            <a:r>
              <a:rPr lang="es-ES" sz="1000" dirty="0" smtClean="0">
                <a:solidFill>
                  <a:schemeClr val="dk1"/>
                </a:solidFill>
                <a:latin typeface="Calibri"/>
                <a:ea typeface="Calibri"/>
                <a:cs typeface="Calibri"/>
                <a:sym typeface="Calibri"/>
              </a:rPr>
              <a:t> con 14 personajes en cada uno, o 1 grupo si es que tiene una clase pequeña. Agrupe a los estudiantes como usted desee- cada “narrador” puede tener dos estudiantes  que incluya un buen lector y un lector débil, como sea necesario. Sea creativo y forme  los equipos que mejor funcione n para sus estudiantes.)</a:t>
            </a:r>
          </a:p>
          <a:p>
            <a:pPr>
              <a:buSzPct val="25000"/>
            </a:pPr>
            <a:endParaRPr lang="es-ES" sz="1100" b="1" dirty="0" smtClean="0">
              <a:solidFill>
                <a:schemeClr val="dk1"/>
              </a:solidFill>
              <a:latin typeface="Calibri"/>
              <a:ea typeface="Calibri"/>
              <a:cs typeface="Calibri"/>
              <a:sym typeface="Calibri"/>
            </a:endParaRPr>
          </a:p>
          <a:p>
            <a:pPr>
              <a:buSzPct val="25000"/>
            </a:pPr>
            <a:r>
              <a:rPr lang="es-ES" sz="1100" i="1" dirty="0" smtClean="0">
                <a:solidFill>
                  <a:schemeClr val="dk1"/>
                </a:solidFill>
                <a:latin typeface="Calibri"/>
                <a:ea typeface="Calibri"/>
                <a:cs typeface="Calibri"/>
                <a:sym typeface="Calibri"/>
              </a:rPr>
              <a:t>Ahora nos vamos a separar en  2 equipos (Nota: Usted puede seleccionar los equipos de antemano). Cada grupo leerá la obra de teatro.</a:t>
            </a:r>
          </a:p>
          <a:p>
            <a:endParaRPr lang="es-ES" sz="1100" i="1" dirty="0" smtClean="0">
              <a:solidFill>
                <a:schemeClr val="dk1"/>
              </a:solidFill>
              <a:latin typeface="Calibri"/>
              <a:ea typeface="Calibri"/>
              <a:cs typeface="Calibri"/>
              <a:sym typeface="Calibri"/>
            </a:endParaRPr>
          </a:p>
          <a:p>
            <a:pPr>
              <a:buSzPct val="25000"/>
            </a:pPr>
            <a:r>
              <a:rPr lang="es-ES" sz="1100" dirty="0" smtClean="0">
                <a:solidFill>
                  <a:schemeClr val="dk1"/>
                </a:solidFill>
                <a:latin typeface="Calibri"/>
                <a:ea typeface="Calibri"/>
                <a:cs typeface="Calibri"/>
                <a:sym typeface="Calibri"/>
              </a:rPr>
              <a:t>[</a:t>
            </a:r>
            <a:r>
              <a:rPr lang="es-ES" sz="1100" dirty="0" smtClean="0">
                <a:solidFill>
                  <a:schemeClr val="dk1"/>
                </a:solidFill>
                <a:ea typeface="Calibri"/>
                <a:cs typeface="Calibri"/>
                <a:sym typeface="Calibri"/>
              </a:rPr>
              <a:t>Camine alrededor y asegúrese de que los equipos estén enfocados leyendo la obra de teatro. Trate que esta actividad sólo dure unos 15 minutos] </a:t>
            </a:r>
            <a:endParaRPr lang="es-ES" sz="1100" dirty="0" smtClean="0">
              <a:solidFill>
                <a:schemeClr val="dk1"/>
              </a:solidFill>
              <a:latin typeface="Calibri"/>
              <a:ea typeface="Calibri"/>
              <a:cs typeface="Calibri"/>
              <a:sym typeface="Calibri"/>
            </a:endParaRPr>
          </a:p>
          <a:p>
            <a:pPr>
              <a:buSzPct val="25000"/>
            </a:pPr>
            <a:endParaRPr lang="es-ES" sz="1100" i="1" dirty="0" smtClean="0">
              <a:solidFill>
                <a:schemeClr val="dk1"/>
              </a:solidFill>
              <a:latin typeface="Calibri"/>
              <a:ea typeface="Calibri"/>
              <a:cs typeface="Calibri"/>
              <a:sym typeface="Calibri"/>
            </a:endParaRPr>
          </a:p>
          <a:p>
            <a:pPr>
              <a:buSzPct val="25000"/>
            </a:pPr>
            <a:r>
              <a:rPr lang="es-ES" sz="1100" b="1" dirty="0" smtClean="0">
                <a:solidFill>
                  <a:schemeClr val="dk1"/>
                </a:solidFill>
                <a:latin typeface="Calibri"/>
                <a:ea typeface="Calibri"/>
                <a:cs typeface="Calibri"/>
                <a:sym typeface="Calibri"/>
              </a:rPr>
              <a:t>El facilitador dice:</a:t>
            </a:r>
          </a:p>
          <a:p>
            <a:pPr>
              <a:buSzPct val="25000"/>
            </a:pPr>
            <a:r>
              <a:rPr lang="es-ES" sz="1100" i="1" dirty="0" smtClean="0">
                <a:solidFill>
                  <a:schemeClr val="dk1"/>
                </a:solidFill>
                <a:latin typeface="Calibri"/>
                <a:ea typeface="Calibri"/>
                <a:cs typeface="Calibri"/>
                <a:sym typeface="Calibri"/>
              </a:rPr>
              <a:t>Ahora que tuvieron la oportunidad de leer la obra de teatro en sus equipos, cada equipo va a leer la obra al otro equipo </a:t>
            </a:r>
            <a:r>
              <a:rPr lang="es-ES" sz="1100" dirty="0" smtClean="0">
                <a:solidFill>
                  <a:schemeClr val="dk1"/>
                </a:solidFill>
                <a:latin typeface="Calibri"/>
                <a:ea typeface="Calibri"/>
                <a:cs typeface="Calibri"/>
                <a:sym typeface="Calibri"/>
              </a:rPr>
              <a:t>[cada equipo le lee la obra al otro equipo]</a:t>
            </a:r>
          </a:p>
          <a:p>
            <a:pPr>
              <a:buSzPct val="25000"/>
            </a:pPr>
            <a:endParaRPr lang="es-ES" sz="1100" i="1" dirty="0" smtClean="0">
              <a:solidFill>
                <a:schemeClr val="dk1"/>
              </a:solidFill>
              <a:latin typeface="Calibri"/>
              <a:ea typeface="Calibri"/>
              <a:cs typeface="Calibri"/>
              <a:sym typeface="Calibri"/>
            </a:endParaRPr>
          </a:p>
          <a:p>
            <a:pPr>
              <a:buSzPct val="25000"/>
            </a:pPr>
            <a:r>
              <a:rPr lang="es-ES" sz="1100" b="1" dirty="0" smtClean="0">
                <a:solidFill>
                  <a:schemeClr val="dk1"/>
                </a:solidFill>
                <a:latin typeface="Calibri"/>
                <a:ea typeface="Calibri"/>
                <a:cs typeface="Calibri"/>
                <a:sym typeface="Calibri"/>
              </a:rPr>
              <a:t>El facilitador dice:</a:t>
            </a:r>
          </a:p>
          <a:p>
            <a:pPr>
              <a:buSzPct val="25000"/>
            </a:pPr>
            <a:r>
              <a:rPr lang="es-ES" sz="1100" i="1" dirty="0" smtClean="0">
                <a:solidFill>
                  <a:schemeClr val="dk1"/>
                </a:solidFill>
                <a:latin typeface="Calibri"/>
                <a:ea typeface="Calibri"/>
                <a:cs typeface="Calibri"/>
                <a:sym typeface="Calibri"/>
              </a:rPr>
              <a:t>¡Muy buen trabajo leyendo la obra de teatro! </a:t>
            </a:r>
          </a:p>
          <a:p>
            <a:pPr>
              <a:buSzPct val="25000"/>
            </a:pPr>
            <a:endParaRPr lang="es-ES" sz="1100" i="1" dirty="0" smtClean="0">
              <a:solidFill>
                <a:schemeClr val="dk1"/>
              </a:solidFill>
              <a:latin typeface="Calibri"/>
              <a:ea typeface="Calibri"/>
              <a:cs typeface="Calibri"/>
              <a:sym typeface="Calibri"/>
            </a:endParaRPr>
          </a:p>
          <a:p>
            <a:pPr>
              <a:buSzPct val="25000"/>
            </a:pPr>
            <a:r>
              <a:rPr lang="es-ES" sz="1100" dirty="0" smtClean="0">
                <a:solidFill>
                  <a:schemeClr val="dk1"/>
                </a:solidFill>
                <a:latin typeface="Calibri"/>
                <a:ea typeface="Calibri"/>
                <a:cs typeface="Calibri"/>
                <a:sym typeface="Calibri"/>
              </a:rPr>
              <a:t>[Recoja las copias de la obra de teatro mientras los estudiantes se preparan para empezar con la Parte 1 de la Tarea de rendimiento.]</a:t>
            </a:r>
            <a:endParaRPr lang="es-ES" sz="1300" dirty="0" smtClean="0">
              <a:solidFill>
                <a:schemeClr val="dk1"/>
              </a:solidFill>
              <a:latin typeface="Calibri"/>
              <a:ea typeface="Calibri"/>
              <a:cs typeface="Calibri"/>
              <a:sym typeface="Calibri"/>
            </a:endParaRPr>
          </a:p>
          <a:p>
            <a:endParaRPr lang="es-ES" sz="1300"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CF669FE8-2A6A-4FDA-B6E7-4A7C87AD6E1D}" type="slidenum">
              <a:rPr lang="en-US" smtClean="0"/>
              <a:pPr/>
              <a:t>8</a:t>
            </a:fld>
            <a:endParaRPr lang="en-US" dirty="0"/>
          </a:p>
        </p:txBody>
      </p:sp>
    </p:spTree>
    <p:extLst>
      <p:ext uri="{BB962C8B-B14F-4D97-AF65-F5344CB8AC3E}">
        <p14:creationId xmlns:p14="http://schemas.microsoft.com/office/powerpoint/2010/main" val="2673539895"/>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86741"/>
            <a:ext cx="6995160" cy="9136379"/>
          </a:xfrm>
        </p:spPr>
        <p:txBody>
          <a:bodyPr>
            <a:normAutofit lnSpcReduction="10000"/>
          </a:bodyPr>
          <a:lstStyle/>
          <a:p>
            <a:pPr marL="0" indent="0" algn="ctr">
              <a:lnSpc>
                <a:spcPct val="110000"/>
              </a:lnSpc>
              <a:spcBef>
                <a:spcPts val="0"/>
              </a:spcBef>
              <a:buSzPct val="25000"/>
              <a:buNone/>
            </a:pPr>
            <a:r>
              <a:rPr lang="es-ES" sz="1600" b="1" dirty="0">
                <a:solidFill>
                  <a:schemeClr val="dk1"/>
                </a:solidFill>
                <a:ea typeface="Calibri"/>
                <a:cs typeface="Calibri"/>
                <a:sym typeface="Calibri"/>
              </a:rPr>
              <a:t>La Corte Suprema </a:t>
            </a:r>
          </a:p>
          <a:p>
            <a:pPr marL="0" lvl="0" indent="0" algn="ctr">
              <a:lnSpc>
                <a:spcPct val="110000"/>
              </a:lnSpc>
              <a:spcBef>
                <a:spcPts val="0"/>
              </a:spcBef>
              <a:buSzPct val="25000"/>
              <a:buNone/>
            </a:pPr>
            <a:r>
              <a:rPr lang="es-ES" sz="1600" b="1" dirty="0">
                <a:solidFill>
                  <a:prstClr val="black"/>
                </a:solidFill>
                <a:ea typeface="Calibri"/>
                <a:cs typeface="Calibri"/>
                <a:sym typeface="Calibri"/>
              </a:rPr>
              <a:t>Tarea de rendimiento: Actividad de clase</a:t>
            </a:r>
          </a:p>
          <a:p>
            <a:pPr marL="0" indent="0" algn="ctr">
              <a:spcBef>
                <a:spcPts val="0"/>
              </a:spcBef>
              <a:buNone/>
            </a:pPr>
            <a:r>
              <a:rPr lang="es-ES" sz="1600" i="1" dirty="0" smtClean="0"/>
              <a:t>Teatro para el lector: Brown vs. La Mesa Directiva Escolar</a:t>
            </a:r>
          </a:p>
          <a:p>
            <a:pPr marL="0" indent="0" algn="ctr">
              <a:spcBef>
                <a:spcPts val="0"/>
              </a:spcBef>
              <a:buNone/>
            </a:pPr>
            <a:endParaRPr lang="es-ES" sz="1000" i="1" dirty="0" smtClean="0"/>
          </a:p>
          <a:p>
            <a:pPr marL="0" indent="0">
              <a:buNone/>
            </a:pPr>
            <a:r>
              <a:rPr lang="es-ES" sz="1000" i="1" dirty="0" smtClean="0"/>
              <a:t>Adaptado del material que fue preparado como parte de la Corte Suprema de Indiana ― Proyecto: Cortes </a:t>
            </a:r>
            <a:r>
              <a:rPr lang="es-ES" sz="1000" i="1" dirty="0"/>
              <a:t>en el salón de </a:t>
            </a:r>
            <a:r>
              <a:rPr lang="es-ES" sz="1000" i="1" dirty="0" smtClean="0"/>
              <a:t>clase.  Para más información y  materiales relacionados  con la  re-creación de los casos relacionados a Brown vs. La Mesa Directiva Escolar, o para otros  materiales de currículo,  favor de contactar a Elizabeth </a:t>
            </a:r>
            <a:r>
              <a:rPr lang="es-ES" sz="1000" i="1" dirty="0" err="1" smtClean="0"/>
              <a:t>Osborn</a:t>
            </a:r>
            <a:r>
              <a:rPr lang="es-ES" sz="1000" i="1" dirty="0" smtClean="0"/>
              <a:t>, Asistente del Juez presidente para la </a:t>
            </a:r>
            <a:r>
              <a:rPr lang="es-ES" sz="1000" i="1" dirty="0"/>
              <a:t>H</a:t>
            </a:r>
            <a:r>
              <a:rPr lang="es-ES" sz="1000" i="1" dirty="0" smtClean="0"/>
              <a:t>istoria de la Corte y la Educación Pública,  por correo electrónico: eosborn@courts.state.in.us o visite nuestro sitio web: </a:t>
            </a:r>
            <a:r>
              <a:rPr lang="es-ES" sz="1000" i="1" dirty="0" smtClean="0">
                <a:hlinkClick r:id="rId3"/>
              </a:rPr>
              <a:t>www.in.gov/judiciary/citc</a:t>
            </a:r>
            <a:r>
              <a:rPr lang="es-ES" sz="1000" i="1" dirty="0" smtClean="0"/>
              <a:t>. </a:t>
            </a:r>
          </a:p>
          <a:p>
            <a:pPr marL="0" indent="0">
              <a:buNone/>
            </a:pPr>
            <a:endParaRPr lang="es-ES" sz="1200" dirty="0" smtClean="0"/>
          </a:p>
          <a:p>
            <a:pPr marL="0" indent="0">
              <a:buNone/>
            </a:pPr>
            <a:r>
              <a:rPr lang="es-ES" sz="1200" b="1" dirty="0" smtClean="0"/>
              <a:t>Personajes</a:t>
            </a:r>
            <a:r>
              <a:rPr lang="es-ES" sz="1200" dirty="0" smtClean="0"/>
              <a:t>: Narrador 1, Narrador 2, Reportero, Oliver Brown, Linda Brown,  Juez de Kansas, Alguacil, Juez Presidente Warren de la Corte Suprema, </a:t>
            </a:r>
            <a:r>
              <a:rPr lang="es-ES" sz="1200" dirty="0" err="1" smtClean="0"/>
              <a:t>Thurgood</a:t>
            </a:r>
            <a:r>
              <a:rPr lang="es-ES" sz="1200" dirty="0" smtClean="0"/>
              <a:t> Marshall, Robert Carter, J. Lindsay </a:t>
            </a:r>
            <a:r>
              <a:rPr lang="es-ES" sz="1200" dirty="0" err="1" smtClean="0"/>
              <a:t>Almond</a:t>
            </a:r>
            <a:r>
              <a:rPr lang="es-ES" sz="1200" dirty="0" smtClean="0"/>
              <a:t> Jr., Juez Robert H. Jackson, H. Albert Young. </a:t>
            </a:r>
          </a:p>
          <a:p>
            <a:pPr marL="0" indent="0">
              <a:buNone/>
            </a:pPr>
            <a:r>
              <a:rPr lang="es-ES" sz="1200" dirty="0" smtClean="0"/>
              <a:t>				</a:t>
            </a:r>
          </a:p>
          <a:p>
            <a:pPr marL="0" indent="0">
              <a:buNone/>
            </a:pPr>
            <a:r>
              <a:rPr lang="es-ES" sz="1200" dirty="0" smtClean="0"/>
              <a:t>Topeka, Kansas, 1951					</a:t>
            </a:r>
          </a:p>
          <a:p>
            <a:pPr marL="0" indent="0">
              <a:buNone/>
            </a:pPr>
            <a:r>
              <a:rPr lang="es-ES" sz="1200" i="1" dirty="0" smtClean="0"/>
              <a:t>La persona responsable de la escena muestra la tarjeta: “Kansas 1951”</a:t>
            </a:r>
          </a:p>
          <a:p>
            <a:pPr marL="0" indent="0">
              <a:buNone/>
            </a:pPr>
            <a:r>
              <a:rPr lang="es-ES" sz="1200" dirty="0" smtClean="0"/>
              <a:t>______________________________________________________________________________					</a:t>
            </a:r>
          </a:p>
          <a:p>
            <a:pPr marL="0" indent="0">
              <a:buNone/>
            </a:pPr>
            <a:r>
              <a:rPr lang="es-ES" sz="1200" b="1" dirty="0" smtClean="0"/>
              <a:t>Narrador 1</a:t>
            </a:r>
            <a:r>
              <a:rPr lang="es-ES" sz="1200" dirty="0" smtClean="0"/>
              <a:t>: Brown vs. La Mesa Directiva Escolar, fue un caso examinado en Topeka, Kansas, en 1951. 13 padres de 20 estudiantes de la raza negra de edad escolar en Topeka trataron de inscribir a sus niños  en las escuelas primarias para blancos, en septiembre de 1950. Uno de esos padres fue Oliver Brown, el padre de Linda Brown. </a:t>
            </a:r>
          </a:p>
          <a:p>
            <a:pPr marL="0" indent="0">
              <a:buNone/>
            </a:pPr>
            <a:r>
              <a:rPr lang="es-ES" sz="1200" dirty="0" smtClean="0"/>
              <a:t>					</a:t>
            </a:r>
          </a:p>
          <a:p>
            <a:pPr marL="0" indent="0">
              <a:buNone/>
            </a:pPr>
            <a:r>
              <a:rPr lang="es-ES" sz="1200" b="1" dirty="0" smtClean="0"/>
              <a:t>Reportero</a:t>
            </a:r>
            <a:r>
              <a:rPr lang="es-ES" sz="1200" dirty="0" smtClean="0"/>
              <a:t>: Estoy aquí con Oliver y Linda Brown.  Estamos afuera del tribunal en Topeka, Kansas. Sr. Brown, ¿qué están haciendo aquí hoy usted y su hija?</a:t>
            </a:r>
          </a:p>
          <a:p>
            <a:pPr marL="0" indent="0">
              <a:buNone/>
            </a:pPr>
            <a:r>
              <a:rPr lang="es-ES" sz="1200" dirty="0" smtClean="0"/>
              <a:t>					</a:t>
            </a:r>
          </a:p>
          <a:p>
            <a:pPr marL="0" indent="0">
              <a:buNone/>
            </a:pPr>
            <a:r>
              <a:rPr lang="es-ES" sz="1200" b="1" dirty="0" smtClean="0"/>
              <a:t>Oliver Brown:</a:t>
            </a:r>
            <a:r>
              <a:rPr lang="es-ES" sz="1200" dirty="0" smtClean="0"/>
              <a:t> Estamos aquí hoy porque quiero que mi hija Linda asista a la escuela que está en nuestro vecindario.</a:t>
            </a:r>
          </a:p>
          <a:p>
            <a:pPr marL="0" indent="0">
              <a:buNone/>
            </a:pPr>
            <a:r>
              <a:rPr lang="es-ES" sz="1200" dirty="0" smtClean="0"/>
              <a:t>					</a:t>
            </a:r>
          </a:p>
          <a:p>
            <a:pPr marL="0" indent="0">
              <a:buNone/>
            </a:pPr>
            <a:r>
              <a:rPr lang="es-ES" sz="1200" b="1" dirty="0" smtClean="0"/>
              <a:t>Reportero</a:t>
            </a:r>
            <a:r>
              <a:rPr lang="es-ES" sz="1200" dirty="0" smtClean="0"/>
              <a:t>: Linda, ¿por qué tú no puedes asistir a la escuela en tu vecindario?</a:t>
            </a:r>
          </a:p>
          <a:p>
            <a:pPr marL="0" indent="0">
              <a:buNone/>
            </a:pPr>
            <a:r>
              <a:rPr lang="es-ES" sz="1200" dirty="0" smtClean="0"/>
              <a:t>				</a:t>
            </a:r>
          </a:p>
          <a:p>
            <a:pPr marL="0" indent="0">
              <a:buNone/>
            </a:pPr>
            <a:r>
              <a:rPr lang="es-ES" sz="1200" b="1" dirty="0" smtClean="0"/>
              <a:t>Linda Brown:</a:t>
            </a:r>
            <a:r>
              <a:rPr lang="es-ES" sz="1200" dirty="0" smtClean="0"/>
              <a:t> Yo no puedo asistir allí porque es solamente para niños blancos. Así que, en vez de caminar a la escuela cerca de mi casa, tengo que viajar en autobús por más de una hora para ir a la escuela primaria para niños negros.</a:t>
            </a:r>
          </a:p>
          <a:p>
            <a:pPr marL="0" indent="0">
              <a:buNone/>
            </a:pPr>
            <a:r>
              <a:rPr lang="es-ES" sz="1200" dirty="0" smtClean="0"/>
              <a:t>					</a:t>
            </a:r>
          </a:p>
          <a:p>
            <a:pPr marL="0" indent="0">
              <a:buNone/>
            </a:pPr>
            <a:r>
              <a:rPr lang="es-ES" sz="1200" b="1" dirty="0" smtClean="0"/>
              <a:t>Narrador 1</a:t>
            </a:r>
            <a:r>
              <a:rPr lang="es-ES" sz="1200" dirty="0" smtClean="0"/>
              <a:t>:  Creo que el tribunal está listo para dar su decisión.</a:t>
            </a:r>
          </a:p>
          <a:p>
            <a:pPr marL="0" indent="0">
              <a:buNone/>
            </a:pPr>
            <a:r>
              <a:rPr lang="es-ES" sz="1200" dirty="0" smtClean="0"/>
              <a:t>					</a:t>
            </a:r>
          </a:p>
          <a:p>
            <a:pPr marL="0" indent="0">
              <a:buNone/>
            </a:pPr>
            <a:r>
              <a:rPr lang="es-ES" sz="1200" b="1" dirty="0" smtClean="0"/>
              <a:t>Juez de Kansas </a:t>
            </a:r>
            <a:r>
              <a:rPr lang="es-ES" sz="1200" dirty="0" smtClean="0"/>
              <a:t>:  Yo encuentro que las escuelas separadas son básicamente iguales, por lo tanto su niña continuará asistiendo a la escuela para niños negros. </a:t>
            </a:r>
          </a:p>
          <a:p>
            <a:pPr marL="0" indent="0">
              <a:buNone/>
            </a:pPr>
            <a:r>
              <a:rPr lang="es-ES" sz="1200" dirty="0" smtClean="0"/>
              <a:t>					</a:t>
            </a:r>
          </a:p>
          <a:p>
            <a:pPr marL="0" indent="0">
              <a:buNone/>
            </a:pPr>
            <a:r>
              <a:rPr lang="es-ES" sz="1200" b="1" dirty="0" smtClean="0"/>
              <a:t>Narrador 1</a:t>
            </a:r>
            <a:r>
              <a:rPr lang="es-ES" sz="1200" dirty="0" smtClean="0"/>
              <a:t>: Bueno, parece que Kansas también ha tomado su decisión. Estos cinco casos se combinarán y serán examinados juntos ante la Corte Suprema de los Estados Unidos en la próxima escena. </a:t>
            </a:r>
          </a:p>
          <a:p>
            <a:pPr marL="0" indent="0">
              <a:buNone/>
            </a:pPr>
            <a:endParaRPr lang="es-ES" sz="1300" dirty="0" smtClean="0"/>
          </a:p>
          <a:p>
            <a:pPr marL="0" indent="0">
              <a:buNone/>
            </a:pPr>
            <a:endParaRPr lang="es-ES" sz="1300" dirty="0" smtClean="0"/>
          </a:p>
          <a:p>
            <a:pPr marL="0" indent="0">
              <a:buNone/>
            </a:pPr>
            <a:endParaRPr lang="es-ES" sz="1300" dirty="0" smtClean="0"/>
          </a:p>
          <a:p>
            <a:pPr marL="0" indent="0">
              <a:buNone/>
            </a:pPr>
            <a:endParaRPr lang="es-ES" sz="1300" dirty="0" smtClean="0"/>
          </a:p>
          <a:p>
            <a:pPr marL="0" indent="0">
              <a:buNone/>
            </a:pPr>
            <a:endParaRPr lang="es-ES" sz="1300" dirty="0" smtClean="0"/>
          </a:p>
          <a:p>
            <a:pPr marL="0" indent="0" algn="ctr">
              <a:buNone/>
            </a:pPr>
            <a:r>
              <a:rPr lang="es-ES" sz="1300" b="1" dirty="0" smtClean="0"/>
              <a:t>Página 1</a:t>
            </a:r>
          </a:p>
          <a:p>
            <a:pPr marL="0" indent="0">
              <a:buNone/>
            </a:pPr>
            <a:endParaRPr lang="es-ES" sz="1300" dirty="0"/>
          </a:p>
        </p:txBody>
      </p:sp>
      <p:sp>
        <p:nvSpPr>
          <p:cNvPr id="2" name="Slide Number Placeholder 1"/>
          <p:cNvSpPr>
            <a:spLocks noGrp="1"/>
          </p:cNvSpPr>
          <p:nvPr>
            <p:ph type="sldNum" sz="quarter" idx="12"/>
          </p:nvPr>
        </p:nvSpPr>
        <p:spPr/>
        <p:txBody>
          <a:bodyPr/>
          <a:lstStyle/>
          <a:p>
            <a:fld id="{CF669FE8-2A6A-4FDA-B6E7-4A7C87AD6E1D}" type="slidenum">
              <a:rPr lang="en-US" smtClean="0"/>
              <a:pPr/>
              <a:t>9</a:t>
            </a:fld>
            <a:endParaRPr lang="en-US" dirty="0"/>
          </a:p>
        </p:txBody>
      </p:sp>
    </p:spTree>
    <p:extLst>
      <p:ext uri="{BB962C8B-B14F-4D97-AF65-F5344CB8AC3E}">
        <p14:creationId xmlns:p14="http://schemas.microsoft.com/office/powerpoint/2010/main" val="1625374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20569</TotalTime>
  <Words>9677</Words>
  <Application>Microsoft Office PowerPoint</Application>
  <PresentationFormat>Custom</PresentationFormat>
  <Paragraphs>1052</Paragraphs>
  <Slides>38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Helvetica</vt:lpstr>
      <vt:lpstr>Lucida Handwriting</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582</cp:revision>
  <cp:lastPrinted>2015-12-04T21:50:53Z</cp:lastPrinted>
  <dcterms:created xsi:type="dcterms:W3CDTF">2014-11-20T22:29:18Z</dcterms:created>
  <dcterms:modified xsi:type="dcterms:W3CDTF">2016-01-21T19:05:25Z</dcterms:modified>
</cp:coreProperties>
</file>