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16" r:id="rId2"/>
    <p:sldId id="354" r:id="rId3"/>
    <p:sldId id="346" r:id="rId4"/>
    <p:sldId id="355" r:id="rId5"/>
    <p:sldId id="356" r:id="rId6"/>
    <p:sldId id="350" r:id="rId7"/>
    <p:sldId id="352" r:id="rId8"/>
    <p:sldId id="353" r:id="rId9"/>
    <p:sldId id="345" r:id="rId10"/>
    <p:sldId id="351" r:id="rId11"/>
    <p:sldId id="318" r:id="rId12"/>
    <p:sldId id="319" r:id="rId13"/>
    <p:sldId id="357" r:id="rId14"/>
    <p:sldId id="321" r:id="rId15"/>
    <p:sldId id="322" r:id="rId16"/>
    <p:sldId id="338" r:id="rId17"/>
    <p:sldId id="323" r:id="rId18"/>
    <p:sldId id="324" r:id="rId19"/>
    <p:sldId id="325" r:id="rId20"/>
    <p:sldId id="326" r:id="rId21"/>
    <p:sldId id="327" r:id="rId22"/>
    <p:sldId id="328" r:id="rId23"/>
    <p:sldId id="329" r:id="rId24"/>
    <p:sldId id="330" r:id="rId25"/>
    <p:sldId id="331" r:id="rId26"/>
    <p:sldId id="339" r:id="rId27"/>
    <p:sldId id="332" r:id="rId28"/>
    <p:sldId id="333" r:id="rId29"/>
    <p:sldId id="340" r:id="rId30"/>
    <p:sldId id="334" r:id="rId31"/>
    <p:sldId id="309" r:id="rId32"/>
    <p:sldId id="310" r:id="rId33"/>
  </p:sldIdLst>
  <p:sldSz cx="7772400" cy="10058400"/>
  <p:notesSz cx="9296400" cy="70104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ndezBolanos, Martha" initials="MM" lastIdx="13" clrIdx="0">
    <p:extLst/>
  </p:cmAuthor>
  <p:cmAuthor id="2" name="Rosa, Zaida" initials="RZ" lastIdx="1" clrIdx="1">
    <p:extLst/>
  </p:cmAuthor>
  <p:cmAuthor id="3" name="chavez" initials="c"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D7D"/>
    <a:srgbClr val="FF4747"/>
    <a:srgbClr val="F20000"/>
    <a:srgbClr val="960000"/>
    <a:srgbClr val="5D2221"/>
    <a:srgbClr val="957DB1"/>
    <a:srgbClr val="F7994B"/>
    <a:srgbClr val="C05B08"/>
    <a:srgbClr val="255997"/>
    <a:srgbClr val="DEE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61" autoAdjust="0"/>
    <p:restoredTop sz="94660"/>
  </p:normalViewPr>
  <p:slideViewPr>
    <p:cSldViewPr>
      <p:cViewPr>
        <p:scale>
          <a:sx n="54" d="100"/>
          <a:sy n="54" d="100"/>
        </p:scale>
        <p:origin x="-1718" y="34"/>
      </p:cViewPr>
      <p:guideLst>
        <p:guide orient="horz" pos="3168"/>
        <p:guide pos="2448"/>
      </p:guideLst>
    </p:cSldViewPr>
  </p:slideViewPr>
  <p:notesTextViewPr>
    <p:cViewPr>
      <p:scale>
        <a:sx n="1" d="1"/>
        <a:sy n="1" d="1"/>
      </p:scale>
      <p:origin x="0" y="0"/>
    </p:cViewPr>
  </p:notesTextViewPr>
  <p:sorterViewPr>
    <p:cViewPr>
      <p:scale>
        <a:sx n="100" d="100"/>
        <a:sy n="100" d="100"/>
      </p:scale>
      <p:origin x="0" y="-18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0627661B-D17B-40F7-AF9C-A7434AF0AC6F}" type="datetimeFigureOut">
              <a:rPr lang="es-MX" smtClean="0"/>
              <a:t>12/12/2015</a:t>
            </a:fld>
            <a:endParaRPr lang="es-MX"/>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s-MX"/>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70F37BD1-1873-415D-804A-C3818F6DDAD0}" type="slidenum">
              <a:rPr lang="es-MX" smtClean="0"/>
              <a:t>‹#›</a:t>
            </a:fld>
            <a:endParaRPr lang="es-MX"/>
          </a:p>
        </p:txBody>
      </p:sp>
    </p:spTree>
    <p:extLst>
      <p:ext uri="{BB962C8B-B14F-4D97-AF65-F5344CB8AC3E}">
        <p14:creationId xmlns:p14="http://schemas.microsoft.com/office/powerpoint/2010/main" val="297881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8A32B9B3-3407-458C-BD68-2F29AFA52177}" type="datetimeFigureOut">
              <a:rPr lang="en-US" smtClean="0"/>
              <a:pPr/>
              <a:t>12/12/2015</a:t>
            </a:fld>
            <a:endParaRPr lang="en-US" dirty="0"/>
          </a:p>
        </p:txBody>
      </p:sp>
      <p:sp>
        <p:nvSpPr>
          <p:cNvPr id="4" name="Slide Image Placeholder 3"/>
          <p:cNvSpPr>
            <a:spLocks noGrp="1" noRot="1" noChangeAspect="1"/>
          </p:cNvSpPr>
          <p:nvPr>
            <p:ph type="sldImg" idx="2"/>
          </p:nvPr>
        </p:nvSpPr>
        <p:spPr>
          <a:xfrm>
            <a:off x="3632200" y="525463"/>
            <a:ext cx="20320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7E787DFC-7699-437D-BABD-1E569BADE287}" type="slidenum">
              <a:rPr lang="en-US" smtClean="0"/>
              <a:pPr/>
              <a:t>‹#›</a:t>
            </a:fld>
            <a:endParaRPr lang="en-US" dirty="0"/>
          </a:p>
        </p:txBody>
      </p:sp>
    </p:spTree>
    <p:extLst>
      <p:ext uri="{BB962C8B-B14F-4D97-AF65-F5344CB8AC3E}">
        <p14:creationId xmlns:p14="http://schemas.microsoft.com/office/powerpoint/2010/main" val="976571240"/>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7E787DFC-7699-437D-BABD-1E569BADE287}" type="slidenum">
              <a:rPr lang="en-US" smtClean="0"/>
              <a:pPr/>
              <a:t>1</a:t>
            </a:fld>
            <a:endParaRPr lang="en-US" dirty="0"/>
          </a:p>
        </p:txBody>
      </p:sp>
    </p:spTree>
    <p:extLst>
      <p:ext uri="{BB962C8B-B14F-4D97-AF65-F5344CB8AC3E}">
        <p14:creationId xmlns:p14="http://schemas.microsoft.com/office/powerpoint/2010/main" val="4059591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2E969183-3C48-4BE1-BAAB-2D2D3D775E94}" type="slidenum">
              <a:rPr lang="en-US" smtClean="0"/>
              <a:pPr/>
              <a:t>2</a:t>
            </a:fld>
            <a:endParaRPr lang="en-US"/>
          </a:p>
        </p:txBody>
      </p:sp>
    </p:spTree>
    <p:extLst>
      <p:ext uri="{BB962C8B-B14F-4D97-AF65-F5344CB8AC3E}">
        <p14:creationId xmlns:p14="http://schemas.microsoft.com/office/powerpoint/2010/main" val="4242948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10"/>
          </p:nvPr>
        </p:nvSpPr>
        <p:spPr/>
        <p:txBody>
          <a:bodyPr/>
          <a:lstStyle/>
          <a:p>
            <a:fld id="{7E787DFC-7699-437D-BABD-1E569BADE287}" type="slidenum">
              <a:rPr lang="en-US" smtClean="0"/>
              <a:pPr/>
              <a:t>5</a:t>
            </a:fld>
            <a:endParaRPr lang="en-US" dirty="0"/>
          </a:p>
        </p:txBody>
      </p:sp>
    </p:spTree>
    <p:extLst>
      <p:ext uri="{BB962C8B-B14F-4D97-AF65-F5344CB8AC3E}">
        <p14:creationId xmlns:p14="http://schemas.microsoft.com/office/powerpoint/2010/main" val="3700136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10"/>
          </p:nvPr>
        </p:nvSpPr>
        <p:spPr/>
        <p:txBody>
          <a:bodyPr/>
          <a:lstStyle/>
          <a:p>
            <a:fld id="{2E969183-3C48-4BE1-BAAB-2D2D3D775E94}" type="slidenum">
              <a:rPr lang="en-US" smtClean="0"/>
              <a:pPr/>
              <a:t>6</a:t>
            </a:fld>
            <a:endParaRPr lang="en-US"/>
          </a:p>
        </p:txBody>
      </p:sp>
    </p:spTree>
    <p:extLst>
      <p:ext uri="{BB962C8B-B14F-4D97-AF65-F5344CB8AC3E}">
        <p14:creationId xmlns:p14="http://schemas.microsoft.com/office/powerpoint/2010/main" val="890071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a:p>
        </p:txBody>
      </p:sp>
      <p:sp>
        <p:nvSpPr>
          <p:cNvPr id="4" name="Slide Number Placeholder 3"/>
          <p:cNvSpPr>
            <a:spLocks noGrp="1"/>
          </p:cNvSpPr>
          <p:nvPr>
            <p:ph type="sldNum" sz="quarter" idx="10"/>
          </p:nvPr>
        </p:nvSpPr>
        <p:spPr/>
        <p:txBody>
          <a:bodyPr/>
          <a:lstStyle/>
          <a:p>
            <a:fld id="{7E787DFC-7699-437D-BABD-1E569BADE287}" type="slidenum">
              <a:rPr lang="en-US" smtClean="0"/>
              <a:pPr/>
              <a:t>14</a:t>
            </a:fld>
            <a:endParaRPr lang="en-US" dirty="0"/>
          </a:p>
        </p:txBody>
      </p:sp>
    </p:spTree>
    <p:extLst>
      <p:ext uri="{BB962C8B-B14F-4D97-AF65-F5344CB8AC3E}">
        <p14:creationId xmlns:p14="http://schemas.microsoft.com/office/powerpoint/2010/main" val="2049461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7E787DFC-7699-437D-BABD-1E569BADE287}" type="slidenum">
              <a:rPr lang="en-US" smtClean="0"/>
              <a:pPr/>
              <a:t>21</a:t>
            </a:fld>
            <a:endParaRPr lang="en-US" dirty="0"/>
          </a:p>
        </p:txBody>
      </p:sp>
    </p:spTree>
    <p:extLst>
      <p:ext uri="{BB962C8B-B14F-4D97-AF65-F5344CB8AC3E}">
        <p14:creationId xmlns:p14="http://schemas.microsoft.com/office/powerpoint/2010/main" val="3975017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2200" y="525463"/>
            <a:ext cx="2032000" cy="2628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23</a:t>
            </a:fld>
            <a:endParaRPr lang="en-US" dirty="0"/>
          </a:p>
        </p:txBody>
      </p:sp>
    </p:spTree>
    <p:extLst>
      <p:ext uri="{BB962C8B-B14F-4D97-AF65-F5344CB8AC3E}">
        <p14:creationId xmlns:p14="http://schemas.microsoft.com/office/powerpoint/2010/main" val="4046120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042D86-A91F-4E43-802F-C90FCD274FF8}" type="datetime1">
              <a:rPr lang="en-US" smtClean="0"/>
              <a:t>12/12/2015</a:t>
            </a:fld>
            <a:endParaRPr lang="en-US" dirty="0"/>
          </a:p>
        </p:txBody>
      </p:sp>
      <p:sp>
        <p:nvSpPr>
          <p:cNvPr id="5" name="Footer Placeholder 4"/>
          <p:cNvSpPr>
            <a:spLocks noGrp="1"/>
          </p:cNvSpPr>
          <p:nvPr>
            <p:ph type="ftr" sz="quarter" idx="11"/>
          </p:nvPr>
        </p:nvSpPr>
        <p:spPr/>
        <p:txBody>
          <a:bodyPr/>
          <a:lstStyle/>
          <a:p>
            <a:r>
              <a:rPr lang="en-US" smtClean="0"/>
              <a:t>HSD-OSP Susan Richmond 2015 </a:t>
            </a:r>
            <a:endParaRPr lang="en-US" dirty="0"/>
          </a:p>
        </p:txBody>
      </p:sp>
      <p:sp>
        <p:nvSpPr>
          <p:cNvPr id="6" name="Slide Number Placeholder 5"/>
          <p:cNvSpPr>
            <a:spLocks noGrp="1"/>
          </p:cNvSpPr>
          <p:nvPr>
            <p:ph type="sldNum" sz="quarter" idx="12"/>
          </p:nvPr>
        </p:nvSpPr>
        <p:spPr>
          <a:xfrm>
            <a:off x="6770370" y="9285606"/>
            <a:ext cx="838200" cy="609600"/>
          </a:xfrm>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42662041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7BE4B6-B7F4-4812-9F43-F80BD52D033C}" type="datetime1">
              <a:rPr lang="en-US" smtClean="0"/>
              <a:t>12/12/2015</a:t>
            </a:fld>
            <a:endParaRPr lang="en-US" dirty="0"/>
          </a:p>
        </p:txBody>
      </p:sp>
      <p:sp>
        <p:nvSpPr>
          <p:cNvPr id="5" name="Footer Placeholder 4"/>
          <p:cNvSpPr>
            <a:spLocks noGrp="1"/>
          </p:cNvSpPr>
          <p:nvPr>
            <p:ph type="ftr" sz="quarter" idx="11"/>
          </p:nvPr>
        </p:nvSpPr>
        <p:spPr/>
        <p:txBody>
          <a:bodyPr/>
          <a:lstStyle/>
          <a:p>
            <a:r>
              <a:rPr lang="en-US" smtClean="0"/>
              <a:t>HSD-OSP Susan Richmond 2015 </a:t>
            </a:r>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353819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6"/>
            <a:ext cx="1311593"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6" y="537846"/>
            <a:ext cx="3805238"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0EDC71-D0C7-4F48-B9F2-E5ED0EF4490C}" type="datetime1">
              <a:rPr lang="en-US" smtClean="0"/>
              <a:t>12/12/2015</a:t>
            </a:fld>
            <a:endParaRPr lang="en-US" dirty="0"/>
          </a:p>
        </p:txBody>
      </p:sp>
      <p:sp>
        <p:nvSpPr>
          <p:cNvPr id="5" name="Footer Placeholder 4"/>
          <p:cNvSpPr>
            <a:spLocks noGrp="1"/>
          </p:cNvSpPr>
          <p:nvPr>
            <p:ph type="ftr" sz="quarter" idx="11"/>
          </p:nvPr>
        </p:nvSpPr>
        <p:spPr/>
        <p:txBody>
          <a:bodyPr/>
          <a:lstStyle/>
          <a:p>
            <a:r>
              <a:rPr lang="en-US" smtClean="0"/>
              <a:t>HSD-OSP Susan Richmond 2015 </a:t>
            </a:r>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142601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F48890-C0FE-444E-8619-D662EA93EF11}" type="datetime1">
              <a:rPr lang="en-US" smtClean="0"/>
              <a:t>12/12/2015</a:t>
            </a:fld>
            <a:endParaRPr lang="en-US" dirty="0"/>
          </a:p>
        </p:txBody>
      </p:sp>
      <p:sp>
        <p:nvSpPr>
          <p:cNvPr id="5" name="Footer Placeholder 4"/>
          <p:cNvSpPr>
            <a:spLocks noGrp="1"/>
          </p:cNvSpPr>
          <p:nvPr>
            <p:ph type="ftr" sz="quarter" idx="11"/>
          </p:nvPr>
        </p:nvSpPr>
        <p:spPr/>
        <p:txBody>
          <a:bodyPr/>
          <a:lstStyle/>
          <a:p>
            <a:r>
              <a:rPr lang="en-US" smtClean="0"/>
              <a:t>HSD-OSP Susan Richmond 2015 </a:t>
            </a:r>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3221794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DBAA97-CFF7-4B85-9AC6-F7C25E264CBE}" type="datetime1">
              <a:rPr lang="en-US" smtClean="0"/>
              <a:t>12/12/2015</a:t>
            </a:fld>
            <a:endParaRPr lang="en-US" dirty="0"/>
          </a:p>
        </p:txBody>
      </p:sp>
      <p:sp>
        <p:nvSpPr>
          <p:cNvPr id="5" name="Footer Placeholder 4"/>
          <p:cNvSpPr>
            <a:spLocks noGrp="1"/>
          </p:cNvSpPr>
          <p:nvPr>
            <p:ph type="ftr" sz="quarter" idx="11"/>
          </p:nvPr>
        </p:nvSpPr>
        <p:spPr/>
        <p:txBody>
          <a:bodyPr/>
          <a:lstStyle/>
          <a:p>
            <a:r>
              <a:rPr lang="en-US" smtClean="0"/>
              <a:t>HSD-OSP Susan Richmond 2015 </a:t>
            </a:r>
            <a:endParaRPr lang="en-US" dirty="0"/>
          </a:p>
        </p:txBody>
      </p:sp>
      <p:sp>
        <p:nvSpPr>
          <p:cNvPr id="6" name="Slide Number Placeholder 5"/>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14076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C04142-6E90-4B1E-97BA-E9DA6AE0729C}" type="datetime1">
              <a:rPr lang="en-US" smtClean="0"/>
              <a:t>12/12/2015</a:t>
            </a:fld>
            <a:endParaRPr lang="en-US" dirty="0"/>
          </a:p>
        </p:txBody>
      </p:sp>
      <p:sp>
        <p:nvSpPr>
          <p:cNvPr id="6" name="Footer Placeholder 5"/>
          <p:cNvSpPr>
            <a:spLocks noGrp="1"/>
          </p:cNvSpPr>
          <p:nvPr>
            <p:ph type="ftr" sz="quarter" idx="11"/>
          </p:nvPr>
        </p:nvSpPr>
        <p:spPr/>
        <p:txBody>
          <a:bodyPr/>
          <a:lstStyle/>
          <a:p>
            <a:r>
              <a:rPr lang="en-US" smtClean="0"/>
              <a:t>HSD-OSP Susan Richmond 2015 </a:t>
            </a:r>
            <a:endParaRPr lang="en-US" dirty="0"/>
          </a:p>
        </p:txBody>
      </p:sp>
      <p:sp>
        <p:nvSpPr>
          <p:cNvPr id="7" name="Slide Number Placeholder 6"/>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2843121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B0C348-E03D-4895-B5D6-8605733D62CF}" type="datetime1">
              <a:rPr lang="en-US" smtClean="0"/>
              <a:t>12/12/2015</a:t>
            </a:fld>
            <a:endParaRPr lang="en-US" dirty="0"/>
          </a:p>
        </p:txBody>
      </p:sp>
      <p:sp>
        <p:nvSpPr>
          <p:cNvPr id="8" name="Footer Placeholder 7"/>
          <p:cNvSpPr>
            <a:spLocks noGrp="1"/>
          </p:cNvSpPr>
          <p:nvPr>
            <p:ph type="ftr" sz="quarter" idx="11"/>
          </p:nvPr>
        </p:nvSpPr>
        <p:spPr/>
        <p:txBody>
          <a:bodyPr/>
          <a:lstStyle/>
          <a:p>
            <a:r>
              <a:rPr lang="en-US" smtClean="0"/>
              <a:t>HSD-OSP Susan Richmond 2015 </a:t>
            </a:r>
            <a:endParaRPr lang="en-US" dirty="0"/>
          </a:p>
        </p:txBody>
      </p:sp>
      <p:sp>
        <p:nvSpPr>
          <p:cNvPr id="9" name="Slide Number Placeholder 8"/>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94969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5CB373-3246-4552-806B-AF564804E044}" type="datetime1">
              <a:rPr lang="en-US" smtClean="0"/>
              <a:t>12/12/2015</a:t>
            </a:fld>
            <a:endParaRPr lang="en-US" dirty="0"/>
          </a:p>
        </p:txBody>
      </p:sp>
      <p:sp>
        <p:nvSpPr>
          <p:cNvPr id="4" name="Footer Placeholder 3"/>
          <p:cNvSpPr>
            <a:spLocks noGrp="1"/>
          </p:cNvSpPr>
          <p:nvPr>
            <p:ph type="ftr" sz="quarter" idx="11"/>
          </p:nvPr>
        </p:nvSpPr>
        <p:spPr/>
        <p:txBody>
          <a:bodyPr/>
          <a:lstStyle/>
          <a:p>
            <a:r>
              <a:rPr lang="en-US" smtClean="0"/>
              <a:t>HSD-OSP Susan Richmond 2015 </a:t>
            </a:r>
            <a:endParaRPr lang="en-US" dirty="0"/>
          </a:p>
        </p:txBody>
      </p:sp>
      <p:sp>
        <p:nvSpPr>
          <p:cNvPr id="5" name="Slide Number Placeholder 4"/>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27557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03E85-BB49-4AE5-8106-8CABD4EA6E24}" type="datetime1">
              <a:rPr lang="en-US" smtClean="0"/>
              <a:t>12/12/2015</a:t>
            </a:fld>
            <a:endParaRPr lang="en-US" dirty="0"/>
          </a:p>
        </p:txBody>
      </p:sp>
      <p:sp>
        <p:nvSpPr>
          <p:cNvPr id="3" name="Footer Placeholder 2"/>
          <p:cNvSpPr>
            <a:spLocks noGrp="1"/>
          </p:cNvSpPr>
          <p:nvPr>
            <p:ph type="ftr" sz="quarter" idx="11"/>
          </p:nvPr>
        </p:nvSpPr>
        <p:spPr/>
        <p:txBody>
          <a:bodyPr/>
          <a:lstStyle/>
          <a:p>
            <a:r>
              <a:rPr lang="en-US" smtClean="0"/>
              <a:t>HSD-OSP Susan Richmond 2015 </a:t>
            </a:r>
            <a:endParaRPr lang="en-US" dirty="0"/>
          </a:p>
        </p:txBody>
      </p:sp>
      <p:sp>
        <p:nvSpPr>
          <p:cNvPr id="4" name="Slide Number Placeholder 3"/>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1028593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33CA8C7-2B2F-43DD-A9A2-1D9807DC09DC}" type="datetime1">
              <a:rPr lang="en-US" smtClean="0"/>
              <a:t>12/12/2015</a:t>
            </a:fld>
            <a:endParaRPr lang="en-US" dirty="0"/>
          </a:p>
        </p:txBody>
      </p:sp>
      <p:sp>
        <p:nvSpPr>
          <p:cNvPr id="9" name="Footer Placeholder 8"/>
          <p:cNvSpPr>
            <a:spLocks noGrp="1"/>
          </p:cNvSpPr>
          <p:nvPr>
            <p:ph type="ftr" sz="quarter" idx="11"/>
          </p:nvPr>
        </p:nvSpPr>
        <p:spPr/>
        <p:txBody>
          <a:bodyPr/>
          <a:lstStyle/>
          <a:p>
            <a:r>
              <a:rPr lang="en-US" smtClean="0"/>
              <a:t>HSD-OSP Susan Richmond 2015 </a:t>
            </a:r>
            <a:endParaRPr lang="en-US" dirty="0"/>
          </a:p>
        </p:txBody>
      </p:sp>
      <p:sp>
        <p:nvSpPr>
          <p:cNvPr id="10" name="Slide Number Placeholder 9"/>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298396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5054A1-D3F4-46F5-BDEC-1EC3867C5C65}" type="datetime1">
              <a:rPr lang="en-US" smtClean="0"/>
              <a:t>12/12/2015</a:t>
            </a:fld>
            <a:endParaRPr lang="en-US" dirty="0"/>
          </a:p>
        </p:txBody>
      </p:sp>
      <p:sp>
        <p:nvSpPr>
          <p:cNvPr id="6" name="Footer Placeholder 5"/>
          <p:cNvSpPr>
            <a:spLocks noGrp="1"/>
          </p:cNvSpPr>
          <p:nvPr>
            <p:ph type="ftr" sz="quarter" idx="11"/>
          </p:nvPr>
        </p:nvSpPr>
        <p:spPr/>
        <p:txBody>
          <a:bodyPr/>
          <a:lstStyle/>
          <a:p>
            <a:r>
              <a:rPr lang="en-US" smtClean="0"/>
              <a:t>HSD-OSP Susan Richmond 2015 </a:t>
            </a:r>
            <a:endParaRPr lang="en-US" dirty="0"/>
          </a:p>
        </p:txBody>
      </p:sp>
      <p:sp>
        <p:nvSpPr>
          <p:cNvPr id="7" name="Slide Number Placeholder 6"/>
          <p:cNvSpPr>
            <a:spLocks noGrp="1"/>
          </p:cNvSpPr>
          <p:nvPr>
            <p:ph type="sldNum" sz="quarter" idx="12"/>
          </p:nvPr>
        </p:nvSpPr>
        <p:spPr/>
        <p:txBody>
          <a:bodyPr/>
          <a:lstStyle/>
          <a:p>
            <a:fld id="{CF669FE8-2A6A-4FDA-B6E7-4A7C87AD6E1D}" type="slidenum">
              <a:rPr lang="en-US" smtClean="0"/>
              <a:pPr/>
              <a:t>‹#›</a:t>
            </a:fld>
            <a:endParaRPr lang="en-US" dirty="0"/>
          </a:p>
        </p:txBody>
      </p:sp>
    </p:spTree>
    <p:extLst>
      <p:ext uri="{BB962C8B-B14F-4D97-AF65-F5344CB8AC3E}">
        <p14:creationId xmlns:p14="http://schemas.microsoft.com/office/powerpoint/2010/main" val="2085786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8D4F97DF-ED33-496B-A145-77AD1439A3CA}" type="datetime1">
              <a:rPr lang="en-US" smtClean="0"/>
              <a:t>12/12/2015</a:t>
            </a:fld>
            <a:endParaRPr lang="en-US" dirty="0"/>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r>
              <a:rPr lang="en-US" smtClean="0"/>
              <a:t>HSD-OSP Susan Richmond 2015 </a:t>
            </a:r>
            <a:endParaRPr lang="en-US" dirty="0"/>
          </a:p>
        </p:txBody>
      </p:sp>
      <p:sp>
        <p:nvSpPr>
          <p:cNvPr id="6" name="Slide Number Placeholder 5"/>
          <p:cNvSpPr>
            <a:spLocks noGrp="1"/>
          </p:cNvSpPr>
          <p:nvPr>
            <p:ph type="sldNum" sz="quarter" idx="4"/>
          </p:nvPr>
        </p:nvSpPr>
        <p:spPr>
          <a:xfrm>
            <a:off x="6934200" y="9448800"/>
            <a:ext cx="838200" cy="609600"/>
          </a:xfrm>
          <a:prstGeom prst="rect">
            <a:avLst/>
          </a:prstGeom>
        </p:spPr>
        <p:txBody>
          <a:bodyPr vert="horz" lIns="101882" tIns="50941" rIns="101882" bIns="50941" rtlCol="0" anchor="ctr"/>
          <a:lstStyle>
            <a:lvl1pPr algn="r">
              <a:defRPr sz="1300">
                <a:solidFill>
                  <a:schemeClr val="tx1">
                    <a:tint val="75000"/>
                  </a:schemeClr>
                </a:solidFill>
              </a:defRPr>
            </a:lvl1pPr>
          </a:lstStyle>
          <a:p>
            <a:fld id="{CF669FE8-2A6A-4FDA-B6E7-4A7C87AD6E1D}" type="slidenum">
              <a:rPr lang="en-US" smtClean="0"/>
              <a:pPr/>
              <a:t>‹#›</a:t>
            </a:fld>
            <a:endParaRPr lang="en-US" dirty="0"/>
          </a:p>
        </p:txBody>
      </p:sp>
      <p:sp>
        <p:nvSpPr>
          <p:cNvPr id="7" name="TextBox 6"/>
          <p:cNvSpPr txBox="1"/>
          <p:nvPr userDrawn="1"/>
        </p:nvSpPr>
        <p:spPr>
          <a:xfrm>
            <a:off x="304800" y="9812179"/>
            <a:ext cx="5638800" cy="246221"/>
          </a:xfrm>
          <a:prstGeom prst="rect">
            <a:avLst/>
          </a:prstGeom>
          <a:noFill/>
        </p:spPr>
        <p:txBody>
          <a:bodyPr wrap="square"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sz="1000" dirty="0" smtClean="0"/>
              <a:t>HSD –</a:t>
            </a:r>
            <a:r>
              <a:rPr lang="en-US" sz="1000" baseline="0" dirty="0" smtClean="0"/>
              <a:t> OSP  Susan Richmond 2015</a:t>
            </a:r>
            <a:endParaRPr lang="en-US" sz="1000" dirty="0"/>
          </a:p>
        </p:txBody>
      </p:sp>
    </p:spTree>
    <p:extLst>
      <p:ext uri="{BB962C8B-B14F-4D97-AF65-F5344CB8AC3E}">
        <p14:creationId xmlns:p14="http://schemas.microsoft.com/office/powerpoint/2010/main" val="3741178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oaksportal.org/resource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youtube.com/watch?v=CJX7it9f0yI"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CJX7it9f0yI"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youtube.com/watch?v=CJX7it9f0yI" TargetMode="Externa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descr="data:image/jpeg;base64,/9j/4AAQSkZJRgABAQAAAQABAAD/2wCEAAkGBxMSDxQUEhIRFBQUFBQUFBQUFhgVFA8UFBQWFhQUFBQYHyggGBolHBQUITEhJSkrLi4uFx8zODMsOCgtLiwBCgoKDg0OFw8PGiwcHBwsLCwsLCwsLCwsLCwsLCwsLCwsLSwsLCwsLCwsLCwsLCwsLCwsLCwsLC0sLCwtLCwsLP/AABEIAQAAxQMBIgACEQEDEQH/xAAbAAADAQEBAQEAAAAAAAAAAAAAAQIDBQQGB//EAEgQAAECAgcECAMFBgQEBwAAAAEAAgMRBBITUVKR0SFhkqEFIjEyQWKi4RQjQhVTcoHSVGNxlMHTJDSx8AdDk7MGM0SCwsPj/8QAFwEBAQEBAAAAAAAAAAAAAAAAAAECA//EABsRAQACAwEBAAAAAAAAAAAAAAABQQIRITED/9oADAMBAAIRAxEAPwD9jpfSMNjqlY19mxrXOqz7K1UGrPbKcprwx+kYlo1rGFzZgPJrtLQTKberVdLtO0Lm9KPf8YA2VT4hlat22ohAzaB9NWoNp7ezeU2DS3UyC5lJgMgCdrBq/Mjdsg2c5bR2gjkrj1l9AIhvKdobyoCaKmPGcAJE95gze0HkStLQ3lYUruj8cP8A7jVqqtKtDeUWhvUoVZVaG8otDeVKE0LtDeUrQ3lShQVaG8otDeVKEFWhvKLQ3lQhBdob0WpvUpop2pvKLU3lSUIijFN6Vqb1LkFFVam9Fqb1CER6qO8mc0KaJ2FCkq+X6bb/AI5hcS012BuwNa6GGmZrjaXBznbCdg7AJknm9KOoH2xRbR0Y0uTrCTiYYNU1q0uzZ4HZ2b10+mQG01plWnEhkuDTWYQ2Qh1+xwlMyB2Vjs601FN6RpQp0FkOhtdR3TtaQ4gPhbD3WzmZ7PDxTGOJb6QLwUnpqjw4wgvjQ2xXSqwy4BxncF62xRv4Tovyn/xP/wAMo9K6VdSRHaIUSKxziQ+0hsaxrS1rasi7qkAzlIjskrqR+q0ruj8cP/uNWq88d4qjt70PwONu5a2g38J0V11qZ4tCi0Hm4XaItBv4ToqytCm0G/hOiLQb+E6IKQorjfkdE6435HRNCpJJB435HRFoN/CdFNCgiSmuN+R0RXG/I6JoWhRaDfkdEWg35HRTSqKFNoN+R0RaDfkdE0KKSRiDfkUrQXqoopKbVt4zStm4m5hND2UTsKFNCeCDIg/wM0LMq+X6af8A41tUAERIdZtYzeS3ZEszIAdjawPWqkHuhZdKwIpp1GiGmmCxpP8AhZMHxfgBMv2yJHYCvR0+XfFww50haMMPrANq7A/qgh1aczMzEpSIMwuL07GoP2tQ4ceE+JSya1HiCuYcIgkzcK4GwtHgZbFcPIR9qHnC7lqmXnC706oFby5HVPrXtyOq0Mo7zIdV3eZhxt3rUvOE8tVlSK1UbR34fgfvG71rJ27I6qWtCucJ9OqKxwnlqnJ14yOqJOvbkdVUKscLvTqiscJ5ap9a9uR1RJ17cjqgVY4Ty1TrHCeWqJOvbkdUpOvbkdUDrHCcwiscJzGqJOvbkdUSde3hOqArHCeWqKxwnlqiTr25HVEnXtyOqArnCeWqK5wnlqiTrxkdUdby80BWOF3LVKucLvTqn1vLzR1t3NQIvOF3LVFc4XenVBJuGfsgk3DP2QFc4XctUq+53JOZuGfsiZuGfsg9NEdOew/mhFEnIzAzmhZkfL9LgfGNq1iDGh1jUHVe1oAaHkisJSMpGRJ2jsSp8XpEU6A2DChGhkfPiuLa7Np2NbMHaKvgUumSPjWbGsNqztrAxuqPmdoaZbGzEyJSmOxePpagNPSlGiO6UMGTZChB0viu9+8ExtH0k7O3slcPC31oYcR5aIqHEeWigBuL1HVPq4vUdVRNIaao6x78O77xu5a1TiPLRYR6tUbfqZ9XnbvWsm3+r3S1pVU4jy0SqnEfTolJt/q90pNvHF7qoqocTsm6IqHE7JuimTbxxe6Orf6vdBVQ4nZN0TqHE706KOpiHF7p9TEOL3VFVTiPLRFQ4jy0U9TF6jqiTcXqOqC6hxH06JVDid6dEpNxeo6p1W3niOqAqHE706IqHE706IqC88R1RZi93E7VQBYcTvToiocRyboizF7uJ2qLIXu4naoEWnEchogtOLkE7P8AFxHVBh/izKgUjfyRI3jL3RU3uzKdTec0Hoog2GaaVFEge1NZkfL9OOlTIYe6YMRhYBElVbKRrQtnjM19vbLZ48zpmk0FvSlFbEokWLSDKzjsY4sgEl3fMxdOcjyXT6VIFLaWCIRbstO5UtAz6Z9etVq9vV/OamlxukvjoNlDgihS+dXItp9aZZI/h2S/PbsYeDvB7bjwnRO0bv4Toi0OB3p1RaHC706rYzjxGyGw95n0uxt3LS1FzuF2iikPMh1Xd5mHG3etK5wO9OqLRWguPC7RFoLjwu0TrnA706ornA706ogtBceF2iLQXHhdogPOF3p1RXOF3p1VBajzcLtEWo83C7ROucLvTqiucLvTqgVqLncDtECK253A7ROucLvTqgRDhd6dUCtG3Hgdoiu248LtFVocLvTqiucLvTqgisy70nRE2Xek6K65wu9OqK5wu5aqCPl3Dh9lPy7m5ey2r+V3LVTX8ruWqozNn5OSfy/JyVGLudknabnZFQZzh/u+SJw/JyV2oudwlFqPNwnRB6KHVkZS/KSE6K6YPbkR/qhYkfMdLVjTWGo1pD2ta6zM4jZE7Y4MpT+iUxKe0LnUyiQ/tmC9/SDmxxD6tCESTYwqxBMt7CJFxlKfV7buh0s3/GwwYjXExA4ND3V4Tapl8na2Xb19h2gbe1cylUqijpuDCNDivpBhlzKUGAshNk+ZIPZ2SrS8ZJh4PspuubmdETdc3iOiKhxHIIqnEchotDOkF1UbB3ofj527lp1rm5lZUhpqjrHvQ/AfeNWtU4jkEhaHWubmdETdc3M6IqnEchoiqcRyGiqCbrm5nRE3XNzOiKpxHIaILTiOQ0VDm65uZ0QC65uZ0RVOI5BFU4uQQE3XNzOic3XNzOiQacXIIqnFyCBguubmdE5uubmdEg04uQRI4uSgc3XDiOiJuubxHREjeMvdEnXjL3QFZ1zeI6JEuwt4vZOTrxl7pSde3hOqCS52EcXsmXOwji9kEOvbwnVEnXt4TqgVd2Hn7JVnYeYVSde3I6pSde3L3QeminYdkkIos5GcvyQsSPlukHMNNY1leYjAvbXbVrGG7aGTrsMvEANO3tTjQ+kftGHUsfgKvzJuda1qru6Z9s6nhKXiq6UfENLhB7QGCL1DIGYs3mZdXn/7ag/iVyqV0fQz01CiGnFsdsOTaJWAbFbUftLfHYSZduyaYeD7KyF7uI6pWQvdxHVR8vyckTh+Tkt9CpELYO93mfU7G3etrL8XE7VeakCHVHc70O7G1a9S5uSnVpdkPNxO1RZi93E7VRNnlyCJw/JyV6jSzF7uI6osvxcTtVE4fk5I+X5OSouy/FxO1RY/i4naqPl+TkiUPyckF2P4uJ2qYhfi4jqspQ/3fJAEL936UGtlvdmdU7Le7MrKrD/d+lMNh/u/Sg1st7s0We92azlD/d8kSh+TkoNLPzO5aKbM4nctFNWH5OSQDL25qizDOJ3p0Sszid6dEqrbxmnVbf6jqoFUOJ3p0RUOI5DRFQXniOqKgvPEdUHpoo2HaTl/RCKK2QPbmShYkfLU8SpzPnNifNmYcyXwpw4ktleqG9n0A7yvDFptH+2oUM9HRDHsiW0yp1YYqPJbW7Bsm2c/qkvdTIkP46G1jXteIrnEF1VkT5cSs5sIu2mZHXq/ntTinpL7RZVFG+Aq9cEm1rVXSqmXbWq7pKYeK74ieV3LVFp5XctUg52FvF7L8wpn/FtzOknUcUMmBDjmjvilxr1hEsy8CUgJ9jTtI8R2LY/S6TE6o2O78O7G3etbTc7JZUkukNg78P6v3jdy1m64cR0Qo7Tc7lqlaeV3LVE3XDP2RN1wz9lUFp5XctUxE8rsvdE3YRn7JVnXDP2QO03OyRa7ncJRWdcM/ZFZ2EZ+yBWu53CUxF3O4Sis7CM/ZFY4eaAtRc7hKoRR5uE6Ka5w8wnXOE5jVA7Qb+E6ItRv4XaJ1zhd6dUVzhd6dUEmKN/C7RK0G/hdonaHC706otDhdy1QIxBv4Togvb/tp0QYhwu9OqZiHC706oIrt/2Doglm7JVaeV3LVFp5XctVRvQyJGUvyQnRHTnsI/ihc5HzXSBjGmQg6zay1NmWzLpiDE78yO0VtgH5rmvoED7ZZF+PcKS1lX4SsAyIDDdtMOc3ADrduwgFe+nQ2/Gs+c9xMQ1odYOEH5T5FrAOrtA2m9c98ej/AGyxnwUe3szKmWYqNaWE1S+XVn1hPfvT5rL61ofe3hP6lyI//hajvpApDobLUGtWAcA47Nrm1pOOwdty64hHE7loqszidy0WhlSA6Q2t77PpONu9ayde3hOqypEMyHWd3mXYxuWtmcTuWiE+CTr28J/UlJ17eE/qTqHE7lonUOJ3LRVC617eE6o617eE6p1Did6dEqhxOybogJOvbkdU+te3I6pVDid6dE6hxH06ICTr25HVEnXtyOqKhxHloiqcR5aIHJ3lyOqOt5cjqgNOI8tEBhxHlogfW8vNHW8vNAacRyGidU4jkEEzdc3M6Im65uZ0TqHEcglUOLkEAS65vEdEEuwt4joiq7FyQWuvGXuoFWdhbxHRE3XN4joiTrxl7ok69vCdVR6KITIzA/Iz/ohFEBkZyP8AAS/qhYkfLU1zPj2AQHNeHmcV0Oq2KLKJsEUdvhsNymrTPtETNG+Bs9onKKIkthGyZ23mUivVTmxvjIdYw7KuS2qHWjTZRO9OYIO3skuQIdG+2g4U6P8AECCT8J1rJ7asi4zbIkTBkDMSBvmwWX1Qs725p/LvZmFQijfwu0TEUb+F2i2jz0gQ5Dud5niMYWny728XulSIgkO3vM+k4xuWtqN/CdFOrSOpe3i90+peOJXaDfwnRFcb8joqiepeM05NvGfunXFx4Toiu270nRAurf6vdEhf6jqisP8AYOidYf7BQMAXniOqA0XniOqU27skTbuyUFVN5zOqdT+PEVHVuGSJs8uSosM3nMp2e92ZWYLPLyRNnk5INLPe7MpWf4syorMvZyR1PLyQVZb3ZlBh73ZlQanl5Jmp5eSgdnvdmipvOanqeXkg1fLyVHrogkDtJ/ihTRJSMpdvghYkfMU90D7Qb84viAkuo4i16os3SfYk9TbV60h2ryOpkH7Xa37OiW1mZUyzFVgqnqGJ2CYmO3x3rq9IRn/FQ2tgkScZRHuYGO+W+YAa4vnIntaOxect6Q+PBrUf4KzkWy+YIkthbsn23nxOzYmCy7YiHC7lqnaHAcxqpFfy5HVPr+XmtIypMQ1R1Hd5mHG3etbQ4HenVY0utVG1vfh+B+8bvW3X8vNRqlCIcLuWqK5wu5apCv5eafW8vNVkWhwu5aornC7lqjreXmjrXNzKArnC7lqnXOF3LVKbrm5nRFZ1zeI6IornC7lqnX3HlqlN2FvF7IrOubxeyIqvuPJFfcUTdcMzolM3DP2RVV9xRX3HJIE3DP2TrG4Z+yILTcckrTcciis64cXsis64Z+yBGJuORTri45FSXOwjP2TrHDzRRaC45FIxBceE6J1jh5pVjh5qj00R0we3t8QR/qhFEOwzEtqFiRwukYUT4mGbSTKxkAwAt+W87XEmfZLsHauLDo9G+16wp0X4my/y8+o5lXa6RbJx7PHZV3FdHpNkH4xhquL65rSEQ/8ALdKRlIbap2XLxsjwz0nZ/BvDxDn8XOYAwF3aJ9bsJ8L0wSX0ghnG7Juidmcbsm6KWwhe7jdqmIYxO43arYilwzVHXd34fg37xu5a2ZxuybosaVDFUbXd+H9bvvG71rZC93G7VS1pVmcbsm6J1Djdk3RTYi93G7VOxF7+N2qqHUOI5DROqcXIJWAvfxO1RYi93E7VQOqcXIIqnFyRZb3cR1RZb3cRQEjeMkSdeMvdFnvdmUWe92ZQOTr25HVEnXjI6os97s0VN7uWiKcnXjI6oIdeMjqiobzy0RU3u5aIEQ69vCf1Ik69vCf1IqHE7lolZnE706IhEPvbwn9SqTr28J1UmGcTvTonZnG706ICTr25HVHWvbkdUrM4nenRFmcbsm6Ir1UQGRnLt8EJUNpAMyTt8Zf0AQsyPn+lIkT4qGLOHUrGq8vJJNk+c4dTZsrePgL9nmZR6T8a5zokM0Wrsh2QrB8u0ODZgdmwk+O6V9KMlTGuNJiEFxnCnBAhCzftb1a+0yG131LwQW0T7Uc5rovxVnth7WtqEOE57A76u0nu+VMEl9G0Q8I4DorBZcOE6IbEOF3p1VCIcLvTqtjGlFlUdX62fQcbdy0FnhHAdFNLiGqOq7vw8P3jd61EQ4HenVRqiFncOH2TlDwt4fZO0OF3LVVaHC7lqjLOrDwt4fZOrDubkFVocLuWqdocLuWqKmrDuZkESh3M5K7Tyu5aotPK5BEofk5IlD8nJXX8rskWm52SCJQ/JyR1PJmFdpudki0FzsignqXtzCfUvbmqtPxZHRFoLjwnRBHUvbml1L25qzEFzuE6ItB5uF2iDM1MQ4vdOTLxxHVUYguPC7RFcXHhOiCZMv8AV7pVWX+o6q64uPCdFJe270nRB66CBIyM9t5P+qSdClIyvukhZkfMdJvHxzatGcXg/wDmljA2KDDf1REnMkdsiPpWbKRE+OLPg2BtUE0kH6qrpDuAkSEpz+qUu1b9KQqQaWz5sJsMvNnKG60YRCiVq7i+q4ETlsEpjtWbaPH+MJ+LBhVWix6lbuum4yb2zLd0h2bSmBLsNL7m5nRUC65uZ0WbYbsbsm6KhDdjdk3RaRFKLqo7vfh+J+8atg51zczovPSYZqjru78Pwb943ct6hxuybopbVKBdc3M6Jzdc3M6KahxHJuidQ4jkNFUObrm8R0TDnXN4vZTUOI5DROq7FyCCqzrm8R0TrOubxHRSA7EMk5OxDJA6zsLeI6IrOwt4j+lKTsQ4fdEnYm8J/UgKzsLeI/pTrOwji9kpOvbwn9SJOvbwnVA6zsPP2RWOHmjrXt4TqiTr28J/UgKxw80Vjh5hKTr28J/UiTr28J/UgC84TmE65wnMKSHXt4TqiTr28J1QFc4TmNUq5wu9OqDWvbkdUiXeXmg9tDMwdhG3d/RCKFOqZy7fBCzI+P6WfRftEB0Q2tYWjTEiNDW2L6gbtAE+rMNv29qwBoX2hsrtjlrdu0MIqRara47Nhimrv/gun0pSIopkMGEKlc1HBwNoTBfOsO1sutskezt2yXn+LjCl1TAaYMh80NdWaar5gjbMTDB2fUeyW1gkurDDMZ/6jtV+Y9OdH9IN6dtYcZ7oT+4BFNVjBDAsyyfZXE5jYe2fav05kVtx4HaK7Vtx4HaLfRnSQyrsee/D+sn/AJjd62kzF6zqsqREbVGw96H9LvvG7lratuPA7RS2qOTMXrOqcm4jxnVK0bceB2iLRtx4HaK9ZOTcR4zqmGtxHjOqm1bceB2iK7bjwO0U6rQMF7uI6p2QvdxO1WM2YfQdFXy8PoOivTbWyF7uJ2qLLe7iOqy+Xh9B0R8vCOA6JobWW92ZSst7syspQ7mZJ/LuZkFBrZ+Z3+/yTszidy0WUofkyCr5fk5IKszidy0QYRxO5aKDZ+TkpNn5OSCzDOJ3p0Tszidy0WLjDvZmEEw8TOIaoNCw4nenRKocTsm6LOtDxN4vdKcPEOP3VHSoI6pmZ7d39EKej5VTIz23zQsSPlelA0U5pbSYhNp121gWwfluk1ocC1p23T638Fh/68ltId3WToxiEhwlGk4Nd2TMzMdtkLjP6rpDotr3tiVW12mc5DrbCJOMpy2r5F1D6TdGtHULo+s3un4mLMSDh90Z7HO8PEqYc9SX0LXuw8wrD3Yea4s+lf2Sg/zUT+wi06W/YqF/Nv8A7K1uB1473VR1fqZ4+dq1D3YRxey4L3dLEf5OhdrT/m3+BB+53KjF6W8KFQv5t/8AZTcNU7td2EcXsnXdhHF7LgCL0v8AsVB/mn/2kW3S/wCxUH+af/aTcI79d2HmnaOw8wuAI3S/7DQf5t/9pUI/Sv7BQ/5x39lNwO3anAcxqrEU4HenVcRtI6U8ej6N/PH+wtW0rpHx6PgflTf/AMFR17U4HenVFocDvTquY2lU/wAaBDH8KWD/APUtG0imeNBypEM//EKDoWhwu5aotDhdy1XiFJpP7E/8o0I/6kKhSaR40KL/ANSB+tB7LQ4XctU7Tyu5aryClRv2OPx0f+6n8VG/Y6Rx0f8AvIPSYnldy1SMXyu5arD4mL+yUjio/wDdVWkT9njcUH+4m4Fui+V2SRi+V2SK0T7mIPzh/wBHqw15+hw/NuqbgZmKLncJStRc7hdotrN2E8tUhCdhdy1TcD09HOBaZT7fEEf6oVUBhDesJE7ZbJjZ2GWyf8EKSP/Z"/>
          <p:cNvSpPr>
            <a:spLocks noChangeAspect="1" noChangeArrowheads="1"/>
          </p:cNvSpPr>
          <p:nvPr/>
        </p:nvSpPr>
        <p:spPr bwMode="auto">
          <a:xfrm>
            <a:off x="0" y="-158909"/>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sp>
        <p:nvSpPr>
          <p:cNvPr id="16" name="AutoShape 12"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172720" y="873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sp>
        <p:nvSpPr>
          <p:cNvPr id="17" name="AutoShape 14"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345440" y="17637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pic>
        <p:nvPicPr>
          <p:cNvPr id="29" name="Picture 2" descr="http://www.hsd.k12.or.us/Portals/_default/Skins/DistrictSkin/images/webheadsm.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4343400" y="9395460"/>
            <a:ext cx="2286000" cy="58674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16485" y="176371"/>
            <a:ext cx="7789672" cy="9120030"/>
            <a:chOff x="-14546" y="69272"/>
            <a:chExt cx="6873240" cy="8382001"/>
          </a:xfrm>
        </p:grpSpPr>
        <p:pic>
          <p:nvPicPr>
            <p:cNvPr id="9" name="Picture 6" descr="http://limestonedpi.weebly.com/uploads/3/1/3/6/31365507/1053081_ori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607" y="69272"/>
              <a:ext cx="5734745" cy="1295405"/>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14546" y="973975"/>
              <a:ext cx="6873240" cy="7477298"/>
              <a:chOff x="68579" y="990600"/>
              <a:chExt cx="6873240" cy="7477298"/>
            </a:xfrm>
          </p:grpSpPr>
          <p:grpSp>
            <p:nvGrpSpPr>
              <p:cNvPr id="23" name="Group 22"/>
              <p:cNvGrpSpPr/>
              <p:nvPr/>
            </p:nvGrpSpPr>
            <p:grpSpPr>
              <a:xfrm>
                <a:off x="68579" y="990600"/>
                <a:ext cx="6873240" cy="7477298"/>
                <a:chOff x="0" y="990600"/>
                <a:chExt cx="6873240" cy="7477298"/>
              </a:xfrm>
            </p:grpSpPr>
            <p:grpSp>
              <p:nvGrpSpPr>
                <p:cNvPr id="21" name="Group 20"/>
                <p:cNvGrpSpPr/>
                <p:nvPr/>
              </p:nvGrpSpPr>
              <p:grpSpPr>
                <a:xfrm>
                  <a:off x="0" y="990600"/>
                  <a:ext cx="6873240" cy="7477298"/>
                  <a:chOff x="0" y="990600"/>
                  <a:chExt cx="6873240" cy="7477298"/>
                </a:xfrm>
              </p:grpSpPr>
              <p:grpSp>
                <p:nvGrpSpPr>
                  <p:cNvPr id="11" name="Group 10"/>
                  <p:cNvGrpSpPr/>
                  <p:nvPr/>
                </p:nvGrpSpPr>
                <p:grpSpPr>
                  <a:xfrm>
                    <a:off x="0" y="990600"/>
                    <a:ext cx="6873240" cy="1658389"/>
                    <a:chOff x="0" y="990600"/>
                    <a:chExt cx="6873240" cy="1658389"/>
                  </a:xfrm>
                </p:grpSpPr>
                <p:grpSp>
                  <p:nvGrpSpPr>
                    <p:cNvPr id="8" name="Group 7"/>
                    <p:cNvGrpSpPr/>
                    <p:nvPr/>
                  </p:nvGrpSpPr>
                  <p:grpSpPr>
                    <a:xfrm>
                      <a:off x="0" y="990600"/>
                      <a:ext cx="6858000" cy="1645920"/>
                      <a:chOff x="0" y="990600"/>
                      <a:chExt cx="6858000" cy="1645920"/>
                    </a:xfrm>
                  </p:grpSpPr>
                  <p:sp>
                    <p:nvSpPr>
                      <p:cNvPr id="2" name="Rectangle 1"/>
                      <p:cNvSpPr/>
                      <p:nvPr/>
                    </p:nvSpPr>
                    <p:spPr>
                      <a:xfrm>
                        <a:off x="0" y="990600"/>
                        <a:ext cx="6858000" cy="762000"/>
                      </a:xfrm>
                      <a:prstGeom prst="rect">
                        <a:avLst/>
                      </a:prstGeom>
                      <a:solidFill>
                        <a:srgbClr val="5D2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50000"/>
                            </a:schemeClr>
                          </a:solidFill>
                        </a:endParaRPr>
                      </a:p>
                    </p:txBody>
                  </p:sp>
                  <p:sp>
                    <p:nvSpPr>
                      <p:cNvPr id="4" name="Rectangle 3"/>
                      <p:cNvSpPr/>
                      <p:nvPr/>
                    </p:nvSpPr>
                    <p:spPr>
                      <a:xfrm>
                        <a:off x="0" y="1143000"/>
                        <a:ext cx="6858000" cy="76200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447800"/>
                        <a:ext cx="6858000" cy="76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1676400"/>
                        <a:ext cx="6858000" cy="762000"/>
                      </a:xfrm>
                      <a:prstGeom prst="rect">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0" y="1874520"/>
                        <a:ext cx="6858000" cy="762000"/>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2133600"/>
                        <a:ext cx="6858000" cy="502920"/>
                      </a:xfrm>
                      <a:prstGeom prst="rect">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p:cNvSpPr/>
                    <p:nvPr/>
                  </p:nvSpPr>
                  <p:spPr>
                    <a:xfrm>
                      <a:off x="15240" y="1222025"/>
                      <a:ext cx="6858000" cy="1426964"/>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4800" b="1" cap="all" dirty="0" smtClean="0">
                          <a:ln w="0"/>
                          <a:solidFill>
                            <a:schemeClr val="bg1">
                              <a:lumMod val="75000"/>
                            </a:schemeClr>
                          </a:solidFill>
                          <a:effectLst>
                            <a:reflection blurRad="12700" stA="50000" endPos="50000" dist="5000" dir="5400000" sy="-100000" rotWithShape="0"/>
                          </a:effectLst>
                          <a:latin typeface="Comic Sans MS" panose="030F0702030302020204" pitchFamily="66" charset="0"/>
                        </a:rPr>
                        <a:t>Evaluación de mitad de año</a:t>
                      </a:r>
                      <a:endParaRPr lang="es-MX" sz="4800" b="1" cap="all" dirty="0">
                        <a:ln w="0"/>
                        <a:solidFill>
                          <a:schemeClr val="bg1">
                            <a:lumMod val="75000"/>
                          </a:schemeClr>
                        </a:solidFill>
                        <a:effectLst>
                          <a:outerShdw blurRad="38100" dist="38100" dir="2700000" algn="tl">
                            <a:srgbClr val="000000">
                              <a:alpha val="43137"/>
                            </a:srgbClr>
                          </a:outerShdw>
                          <a:reflection blurRad="12700" stA="50000" endPos="50000" dist="5000" dir="5400000" sy="-100000" rotWithShape="0"/>
                        </a:effectLst>
                        <a:latin typeface="Comic Sans MS" panose="030F0702030302020204" pitchFamily="66" charset="0"/>
                      </a:endParaRPr>
                    </a:p>
                  </p:txBody>
                </p:sp>
              </p:grpSp>
              <p:pic>
                <p:nvPicPr>
                  <p:cNvPr id="1046" name="Picture 22" descr="https://encrypted-tbn0.gstatic.com/images?q=tbn:ANd9GcR670A4_NsEz0rkw5S0fSUFOZdfd06A1vBExtciEnjTubFApCQoFg"/>
                  <p:cNvPicPr>
                    <a:picLocks noChangeAspect="1" noChangeArrowheads="1"/>
                  </p:cNvPicPr>
                  <p:nvPr/>
                </p:nvPicPr>
                <p:blipFill rotWithShape="1">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l="7720" r="3589"/>
                  <a:stretch/>
                </p:blipFill>
                <p:spPr bwMode="auto">
                  <a:xfrm>
                    <a:off x="609600" y="2923753"/>
                    <a:ext cx="5791199" cy="5544145"/>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p:cNvSpPr txBox="1"/>
                <p:nvPr/>
              </p:nvSpPr>
              <p:spPr>
                <a:xfrm>
                  <a:off x="1043144" y="3308136"/>
                  <a:ext cx="4081284" cy="933471"/>
                </a:xfrm>
                <a:prstGeom prst="rect">
                  <a:avLst/>
                </a:prstGeom>
                <a:noFill/>
              </p:spPr>
              <p:txBody>
                <a:bodyPr wrap="square" rtlCol="0">
                  <a:spAutoFit/>
                </a:bodyPr>
                <a:lstStyle/>
                <a:p>
                  <a:endParaRPr lang="en-US" sz="3200" b="1" dirty="0" smtClean="0">
                    <a:effectLst>
                      <a:outerShdw blurRad="38100" dist="38100" dir="2700000" algn="tl">
                        <a:srgbClr val="000000">
                          <a:alpha val="43137"/>
                        </a:srgbClr>
                      </a:outerShdw>
                    </a:effectLst>
                  </a:endParaRPr>
                </a:p>
                <a:p>
                  <a:r>
                    <a:rPr lang="es-MX" sz="2800" b="1" dirty="0" smtClean="0">
                      <a:effectLst>
                        <a:outerShdw blurRad="38100" dist="38100" dir="2700000" algn="tl">
                          <a:srgbClr val="000000">
                            <a:alpha val="43137"/>
                          </a:srgbClr>
                        </a:outerShdw>
                      </a:effectLst>
                    </a:rPr>
                    <a:t>Instrucciones para el Maestro</a:t>
                  </a:r>
                  <a:endParaRPr lang="es-MX" sz="2800" b="1" dirty="0">
                    <a:effectLst>
                      <a:outerShdw blurRad="38100" dist="38100" dir="2700000" algn="tl">
                        <a:srgbClr val="000000">
                          <a:alpha val="43137"/>
                        </a:srgbClr>
                      </a:outerShdw>
                    </a:effectLst>
                  </a:endParaRPr>
                </a:p>
              </p:txBody>
            </p:sp>
          </p:grpSp>
          <p:sp>
            <p:nvSpPr>
              <p:cNvPr id="25" name="Rectangle 24"/>
              <p:cNvSpPr/>
              <p:nvPr/>
            </p:nvSpPr>
            <p:spPr>
              <a:xfrm>
                <a:off x="2371049" y="5026311"/>
                <a:ext cx="2393359" cy="587574"/>
              </a:xfrm>
              <a:prstGeom prst="rect">
                <a:avLst/>
              </a:prstGeom>
              <a:noFill/>
            </p:spPr>
            <p:txBody>
              <a:bodyPr wrap="none" lIns="91440" tIns="45720" rIns="91440" bIns="45720">
                <a:spAutoFit/>
              </a:bodyPr>
              <a:lstStyle/>
              <a:p>
                <a:pPr algn="ctr"/>
                <a:r>
                  <a:rPr lang="es-MX" sz="3600" b="1" i="1" dirty="0" smtClean="0">
                    <a:ln w="1905"/>
                    <a:solidFill>
                      <a:schemeClr val="bg2">
                        <a:lumMod val="10000"/>
                      </a:schemeClr>
                    </a:solidFill>
                    <a:effectLst>
                      <a:innerShdw blurRad="69850" dist="43180" dir="5400000">
                        <a:srgbClr val="000000">
                          <a:alpha val="65000"/>
                        </a:srgbClr>
                      </a:innerShdw>
                    </a:effectLst>
                  </a:rPr>
                  <a:t>Cuarto grado</a:t>
                </a:r>
                <a:endParaRPr lang="es-MX" sz="3600" b="1" i="1" dirty="0">
                  <a:ln w="1905"/>
                  <a:solidFill>
                    <a:schemeClr val="bg2">
                      <a:lumMod val="10000"/>
                    </a:schemeClr>
                  </a:solidFill>
                  <a:effectLst>
                    <a:innerShdw blurRad="69850" dist="43180" dir="5400000">
                      <a:srgbClr val="000000">
                        <a:alpha val="65000"/>
                      </a:srgbClr>
                    </a:innerShdw>
                  </a:effectLst>
                </a:endParaRPr>
              </a:p>
            </p:txBody>
          </p:sp>
        </p:grpSp>
      </p:grpSp>
      <p:pic>
        <p:nvPicPr>
          <p:cNvPr id="1026" name="Picture 2" descr="https://blognumbers.files.wordpress.com/2010/09/4.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26" t="12807" r="10004" b="9760"/>
          <a:stretch/>
        </p:blipFill>
        <p:spPr bwMode="auto">
          <a:xfrm>
            <a:off x="1618048" y="5333999"/>
            <a:ext cx="1003477" cy="1162703"/>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14"/>
          <p:cNvSpPr>
            <a:spLocks noGrp="1"/>
          </p:cNvSpPr>
          <p:nvPr>
            <p:ph type="sldNum" sz="quarter" idx="12"/>
          </p:nvPr>
        </p:nvSpPr>
        <p:spPr/>
        <p:txBody>
          <a:bodyPr/>
          <a:lstStyle/>
          <a:p>
            <a:fld id="{CF669FE8-2A6A-4FDA-B6E7-4A7C87AD6E1D}" type="slidenum">
              <a:rPr lang="en-US" smtClean="0"/>
              <a:pPr/>
              <a:t>1</a:t>
            </a:fld>
            <a:endParaRPr lang="en-US" dirty="0"/>
          </a:p>
        </p:txBody>
      </p:sp>
    </p:spTree>
    <p:extLst>
      <p:ext uri="{BB962C8B-B14F-4D97-AF65-F5344CB8AC3E}">
        <p14:creationId xmlns:p14="http://schemas.microsoft.com/office/powerpoint/2010/main" val="3502562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79737237"/>
              </p:ext>
            </p:extLst>
          </p:nvPr>
        </p:nvGraphicFramePr>
        <p:xfrm>
          <a:off x="216834" y="342973"/>
          <a:ext cx="7313862" cy="9180814"/>
        </p:xfrm>
        <a:graphic>
          <a:graphicData uri="http://schemas.openxmlformats.org/drawingml/2006/table">
            <a:tbl>
              <a:tblPr/>
              <a:tblGrid>
                <a:gridCol w="769595"/>
                <a:gridCol w="1241446"/>
                <a:gridCol w="1426262"/>
                <a:gridCol w="1501326"/>
                <a:gridCol w="1201061"/>
                <a:gridCol w="1174172"/>
              </a:tblGrid>
              <a:tr h="398282">
                <a:tc rowSpan="2">
                  <a:txBody>
                    <a:bodyPr/>
                    <a:lstStyle/>
                    <a:p>
                      <a:pPr marL="0" marR="0" algn="ctr">
                        <a:lnSpc>
                          <a:spcPct val="115000"/>
                        </a:lnSpc>
                        <a:spcBef>
                          <a:spcPts val="0"/>
                        </a:spcBef>
                        <a:spcAft>
                          <a:spcPts val="0"/>
                        </a:spcAft>
                      </a:pPr>
                      <a:r>
                        <a:rPr lang="es-ES_tradnl" sz="1200" b="1" noProof="0" dirty="0" smtClean="0">
                          <a:solidFill>
                            <a:srgbClr val="000000"/>
                          </a:solidFill>
                          <a:latin typeface="+mn-lt"/>
                          <a:ea typeface="Times New Roman"/>
                          <a:cs typeface="Times New Roman"/>
                        </a:rPr>
                        <a:t>Puntaje</a:t>
                      </a:r>
                      <a:endParaRPr lang="es-ES_tradnl" sz="1200" noProof="0" dirty="0">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5A5A5"/>
                    </a:solidFill>
                  </a:tcPr>
                </a:tc>
                <a:tc gridSpan="2">
                  <a:txBody>
                    <a:bodyPr/>
                    <a:lstStyle/>
                    <a:p>
                      <a:pPr marL="0" marR="0" algn="ctr">
                        <a:lnSpc>
                          <a:spcPct val="115000"/>
                        </a:lnSpc>
                        <a:spcBef>
                          <a:spcPts val="0"/>
                        </a:spcBef>
                        <a:spcAft>
                          <a:spcPts val="0"/>
                        </a:spcAft>
                      </a:pPr>
                      <a:r>
                        <a:rPr lang="es-V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a:t>
                      </a:r>
                      <a:r>
                        <a:rPr lang="es-VE"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propósito/enfoque y organización</a:t>
                      </a:r>
                      <a:endParaRPr lang="es-VE" sz="1100" noProof="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40000"/>
                        <a:lumOff val="6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s-V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Desarrollo: Lenguaje</a:t>
                      </a:r>
                      <a:r>
                        <a:rPr lang="es-VE"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y elaboración de evidencia</a:t>
                      </a:r>
                      <a:endParaRPr lang="es-VE" sz="1100" noProof="0" dirty="0">
                        <a:effectLst>
                          <a:outerShdw blurRad="38100" dist="38100" dir="2700000" algn="tl">
                            <a:srgbClr val="000000">
                              <a:alpha val="43137"/>
                            </a:srgbClr>
                          </a:outerShdw>
                        </a:effectLst>
                        <a:latin typeface="+mn-lt"/>
                        <a:ea typeface="Calibri"/>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rowSpan="2">
                  <a:txBody>
                    <a:bodyPr/>
                    <a:lstStyle/>
                    <a:p>
                      <a:pPr marL="0" marR="0" algn="ctr">
                        <a:lnSpc>
                          <a:spcPct val="115000"/>
                        </a:lnSpc>
                        <a:spcBef>
                          <a:spcPts val="0"/>
                        </a:spcBef>
                        <a:spcAft>
                          <a:spcPts val="0"/>
                        </a:spcAft>
                      </a:pPr>
                      <a:r>
                        <a:rPr lang="es-VE" sz="13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Convenciones</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600" b="1" i="1" u="none" strike="noStrike" kern="1200" cap="none" spc="0" normalizeH="0" baseline="0" noProof="0" dirty="0" smtClean="0">
                          <a:ln>
                            <a:noFill/>
                          </a:ln>
                          <a:solidFill>
                            <a:prstClr val="black"/>
                          </a:solidFill>
                          <a:effectLst/>
                          <a:uLnTx/>
                          <a:uFillTx/>
                          <a:latin typeface="+mn-lt"/>
                          <a:ea typeface="Calibri"/>
                          <a:cs typeface="Calibri"/>
                          <a:sym typeface="Calibri"/>
                        </a:rPr>
                        <a:t>Convenciones:</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3ro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-L.3.2</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4to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-L.4.2, L.4.3b</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5to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-L.5.2</a:t>
                      </a:r>
                    </a:p>
                    <a:p>
                      <a:pPr marL="0" marR="0" algn="ctr">
                        <a:lnSpc>
                          <a:spcPct val="115000"/>
                        </a:lnSpc>
                        <a:spcBef>
                          <a:spcPts val="0"/>
                        </a:spcBef>
                        <a:spcAft>
                          <a:spcPts val="0"/>
                        </a:spcAft>
                      </a:pPr>
                      <a:endParaRPr lang="es-VE" sz="13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AC090"/>
                    </a:solidFill>
                  </a:tcPr>
                </a:tc>
              </a:tr>
              <a:tr h="633160">
                <a:tc vMerge="1">
                  <a:txBody>
                    <a:bodyPr/>
                    <a:lstStyle/>
                    <a:p>
                      <a:endParaRPr lang="en-US"/>
                    </a:p>
                  </a:txBody>
                  <a:tcPr/>
                </a:tc>
                <a:tc>
                  <a:txBody>
                    <a:bodyPr/>
                    <a:lstStyle/>
                    <a:p>
                      <a:pPr marL="0" marR="0" algn="ctr">
                        <a:lnSpc>
                          <a:spcPct val="115000"/>
                        </a:lnSpc>
                        <a:spcBef>
                          <a:spcPts val="0"/>
                        </a:spcBef>
                        <a:spcAft>
                          <a:spcPts val="0"/>
                        </a:spcAft>
                      </a:pPr>
                      <a:r>
                        <a:rPr lang="es-V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 de propósito/enfoque</a:t>
                      </a:r>
                    </a:p>
                    <a:p>
                      <a:pPr lvl="0" algn="ctr" rtl="0">
                        <a:lnSpc>
                          <a:spcPct val="115000"/>
                        </a:lnSpc>
                        <a:spcBef>
                          <a:spcPts val="0"/>
                        </a:spcBef>
                        <a:buClr>
                          <a:schemeClr val="dk1"/>
                        </a:buClr>
                        <a:buSzPct val="25000"/>
                        <a:buFont typeface="Arial"/>
                        <a:buNone/>
                      </a:pPr>
                      <a:r>
                        <a:rPr lang="x-none" sz="600" b="1" i="1" u="sng" dirty="0" smtClean="0">
                          <a:solidFill>
                            <a:schemeClr val="dk1"/>
                          </a:solidFill>
                          <a:latin typeface="+mn-lt"/>
                          <a:ea typeface="Calibri"/>
                          <a:cs typeface="Calibri"/>
                          <a:sym typeface="Calibri"/>
                        </a:rPr>
                        <a:t>Alineación de los estándares (CCSS) y el Reporte de calificación</a:t>
                      </a:r>
                    </a:p>
                    <a:p>
                      <a:pPr lvl="0" algn="ctr" rtl="0">
                        <a:lnSpc>
                          <a:spcPct val="115000"/>
                        </a:lnSpc>
                        <a:spcBef>
                          <a:spcPts val="0"/>
                        </a:spcBef>
                        <a:buClr>
                          <a:schemeClr val="dk1"/>
                        </a:buClr>
                        <a:buSzPct val="25000"/>
                        <a:buFont typeface="Arial"/>
                        <a:buNone/>
                      </a:pPr>
                      <a:r>
                        <a:rPr lang="x-none" sz="600" b="1" dirty="0" smtClean="0">
                          <a:solidFill>
                            <a:schemeClr val="dk1"/>
                          </a:solidFill>
                          <a:latin typeface="+mn-lt"/>
                          <a:ea typeface="Calibri"/>
                          <a:cs typeface="Calibri"/>
                          <a:sym typeface="Calibri"/>
                        </a:rPr>
                        <a:t>Tipos de textos y propósitos:</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3ro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-W.3.2a-b</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4to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-W.4.2a-b</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5to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-W.5.2a-b</a:t>
                      </a:r>
                    </a:p>
                    <a:p>
                      <a:pPr lvl="0" algn="ctr" rtl="0">
                        <a:lnSpc>
                          <a:spcPct val="115000"/>
                        </a:lnSpc>
                        <a:spcBef>
                          <a:spcPts val="0"/>
                        </a:spcBef>
                        <a:buClr>
                          <a:schemeClr val="dk1"/>
                        </a:buClr>
                        <a:buSzPct val="25000"/>
                        <a:buFont typeface="Arial"/>
                        <a:buNone/>
                      </a:pPr>
                      <a:endParaRPr lang="es-V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s-VE" sz="1200" b="1" noProof="0" dirty="0" smtClean="0">
                          <a:effectLst>
                            <a:outerShdw blurRad="38100" dist="38100" dir="2700000" algn="tl">
                              <a:srgbClr val="000000">
                                <a:alpha val="43137"/>
                              </a:srgbClr>
                            </a:outerShdw>
                          </a:effectLst>
                          <a:latin typeface="+mn-lt"/>
                        </a:rPr>
                        <a:t>Organización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600" b="1" i="0" u="none" strike="noStrike" kern="1200" cap="none" spc="0" normalizeH="0" baseline="0" noProof="0" dirty="0" smtClean="0">
                          <a:ln>
                            <a:noFill/>
                          </a:ln>
                          <a:solidFill>
                            <a:prstClr val="black"/>
                          </a:solidFill>
                          <a:effectLst/>
                          <a:uLnTx/>
                          <a:uFillTx/>
                          <a:latin typeface="+mn-lt"/>
                          <a:ea typeface="Calibri"/>
                          <a:cs typeface="Calibri"/>
                          <a:sym typeface="Calibri"/>
                        </a:rPr>
                        <a:t>Tipos de textos y propósitos:</a:t>
                      </a:r>
                    </a:p>
                    <a:p>
                      <a:pPr marL="0" marR="0" lvl="0" indent="0" algn="ctr" defTabSz="1018809" rtl="0" eaLnBrk="1" fontAlgn="auto" latinLnBrk="0" hangingPunct="1">
                        <a:lnSpc>
                          <a:spcPct val="100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3ro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-W.3.2c-d</a:t>
                      </a:r>
                    </a:p>
                    <a:p>
                      <a:pPr marL="0" marR="0" lvl="0" indent="0" algn="ctr" defTabSz="1018809" rtl="0" eaLnBrk="1" fontAlgn="auto" latinLnBrk="0" hangingPunct="1">
                        <a:lnSpc>
                          <a:spcPct val="100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4to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-W.4.2c-d</a:t>
                      </a:r>
                    </a:p>
                    <a:p>
                      <a:pPr marL="0" marR="0" lvl="0" indent="0" algn="ctr" defTabSz="1018809" rtl="0" eaLnBrk="1" fontAlgn="auto" latinLnBrk="0" hangingPunct="1">
                        <a:lnSpc>
                          <a:spcPct val="100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5to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-W.5.2c-d</a:t>
                      </a:r>
                    </a:p>
                    <a:p>
                      <a:pPr algn="ctr"/>
                      <a:endParaRPr lang="es-VE" sz="1200" b="1" noProof="0" dirty="0" smtClean="0">
                        <a:effectLst>
                          <a:outerShdw blurRad="38100" dist="38100" dir="2700000" algn="tl">
                            <a:srgbClr val="000000">
                              <a:alpha val="43137"/>
                            </a:srgbClr>
                          </a:outerShdw>
                        </a:effectLst>
                        <a:latin typeface="+mn-lt"/>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s-V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Elaboración</a:t>
                      </a:r>
                      <a:r>
                        <a:rPr lang="es-VE"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evidencia</a:t>
                      </a:r>
                    </a:p>
                    <a:p>
                      <a:pPr marL="0" marR="0" lvl="0" indent="0" algn="ctr" defTabSz="1018809" rtl="0" eaLnBrk="1" fontAlgn="auto" latinLnBrk="0" hangingPunct="1">
                        <a:lnSpc>
                          <a:spcPct val="115000"/>
                        </a:lnSpc>
                        <a:spcBef>
                          <a:spcPts val="0"/>
                        </a:spcBef>
                        <a:spcAft>
                          <a:spcPts val="0"/>
                        </a:spcAft>
                        <a:buClrTx/>
                        <a:buSzTx/>
                        <a:buFontTx/>
                        <a:buNone/>
                        <a:tabLst/>
                        <a:defRPr/>
                      </a:pPr>
                      <a:r>
                        <a:rPr kumimoji="0" lang="x-none"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algn="ctr">
                        <a:lnSpc>
                          <a:spcPct val="115000"/>
                        </a:lnSpc>
                        <a:spcBef>
                          <a:spcPts val="0"/>
                        </a:spcBef>
                        <a:spcAft>
                          <a:spcPts val="0"/>
                        </a:spcAft>
                      </a:pPr>
                      <a:r>
                        <a:rPr kumimoji="0" lang="es-VE" sz="600" b="1" i="0" u="none" strike="noStrike" kern="1200" cap="none" spc="0" normalizeH="0" baseline="0" noProof="0" dirty="0" smtClean="0">
                          <a:ln>
                            <a:noFill/>
                          </a:ln>
                          <a:solidFill>
                            <a:prstClr val="black"/>
                          </a:solidFill>
                          <a:effectLst/>
                          <a:uLnTx/>
                          <a:uFillTx/>
                          <a:latin typeface="+mn-lt"/>
                          <a:ea typeface="Calibri"/>
                          <a:cs typeface="Calibri"/>
                        </a:rPr>
                        <a:t>Investigación para desarrollar y presentar conocimiento:</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3ro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-W.3.7-8</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4to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-W.4.7-9</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5to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-W.5.7-9</a:t>
                      </a:r>
                    </a:p>
                    <a:p>
                      <a:pPr marL="0" marR="0" algn="ctr">
                        <a:lnSpc>
                          <a:spcPct val="115000"/>
                        </a:lnSpc>
                        <a:spcBef>
                          <a:spcPts val="0"/>
                        </a:spcBef>
                        <a:spcAft>
                          <a:spcPts val="0"/>
                        </a:spcAft>
                      </a:pPr>
                      <a:endParaRPr kumimoji="0" lang="es-VE" sz="800" b="1" i="0" u="none" strike="noStrike" kern="1200" cap="none" spc="0" normalizeH="0" baseline="0" noProof="0" dirty="0" smtClean="0">
                        <a:ln>
                          <a:noFill/>
                        </a:ln>
                        <a:solidFill>
                          <a:prstClr val="black"/>
                        </a:solidFill>
                        <a:effectLst/>
                        <a:uLnTx/>
                        <a:uFillTx/>
                        <a:latin typeface="+mn-lt"/>
                        <a:ea typeface="Calibri"/>
                        <a:cs typeface="Calibri"/>
                      </a:endParaRP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s-V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Lenguaje y vocabulario</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600" b="1" i="1" u="none" strike="noStrike" kern="1200" cap="none" spc="0" normalizeH="0" baseline="0" noProof="0" dirty="0" smtClean="0">
                          <a:ln>
                            <a:noFill/>
                          </a:ln>
                          <a:solidFill>
                            <a:prstClr val="black"/>
                          </a:solidFill>
                          <a:effectLst/>
                          <a:uLnTx/>
                          <a:uFillTx/>
                          <a:latin typeface="+mn-lt"/>
                          <a:ea typeface="Calibri"/>
                          <a:cs typeface="Calibri"/>
                          <a:sym typeface="Calibri"/>
                        </a:rPr>
                        <a:t>Convenciones y adquisición de vocabulario:</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3ro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-L.3.1b-i, L.3.3a &amp; L.3.6</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4to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-L.4.1, L.4.3a, &amp; L.4.6</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n-US" sz="600" b="1" i="0" u="sng" strike="noStrike" kern="1200" cap="none" spc="0" normalizeH="0" baseline="0" noProof="0" dirty="0" smtClean="0">
                          <a:ln>
                            <a:noFill/>
                          </a:ln>
                          <a:solidFill>
                            <a:prstClr val="black"/>
                          </a:solidFill>
                          <a:effectLst/>
                          <a:uLnTx/>
                          <a:uFillTx/>
                          <a:latin typeface="+mn-lt"/>
                          <a:ea typeface="Calibri"/>
                          <a:cs typeface="Calibri"/>
                          <a:sym typeface="Calibri"/>
                        </a:rPr>
                        <a:t>5to</a:t>
                      </a:r>
                      <a:r>
                        <a:rPr kumimoji="0" lang="en-US" sz="600" b="1" i="0" u="none" strike="noStrike" kern="1200" cap="none" spc="0" normalizeH="0" baseline="0" noProof="0" dirty="0" smtClean="0">
                          <a:ln>
                            <a:noFill/>
                          </a:ln>
                          <a:solidFill>
                            <a:prstClr val="black"/>
                          </a:solidFill>
                          <a:effectLst/>
                          <a:uLnTx/>
                          <a:uFillTx/>
                          <a:latin typeface="+mn-lt"/>
                          <a:ea typeface="Calibri"/>
                          <a:cs typeface="Calibri"/>
                          <a:sym typeface="Calibri"/>
                        </a:rPr>
                        <a:t>-L.5.1b-e, L.5.3a &amp; L.5.6</a:t>
                      </a:r>
                    </a:p>
                  </a:txBody>
                  <a:tcPr marL="92536" marR="28654"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vMerge="1">
                  <a:txBody>
                    <a:bodyPr/>
                    <a:lstStyle/>
                    <a:p>
                      <a:endParaRPr lang="en-US"/>
                    </a:p>
                  </a:txBody>
                  <a:tcPr/>
                </a:tc>
              </a:tr>
              <a:tr h="1741797">
                <a:tc>
                  <a:txBody>
                    <a:bodyPr/>
                    <a:lstStyle/>
                    <a:p>
                      <a:pPr marL="0" marR="0" algn="ctr">
                        <a:lnSpc>
                          <a:spcPct val="115000"/>
                        </a:lnSpc>
                        <a:spcBef>
                          <a:spcPts val="0"/>
                        </a:spcBef>
                        <a:spcAft>
                          <a:spcPts val="0"/>
                        </a:spcAft>
                      </a:pPr>
                      <a:r>
                        <a:rPr lang="es-ES_tradnl"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4</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Ejemplar</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(E)</a:t>
                      </a:r>
                      <a:endParaRPr lang="es-ES_tradnl" sz="9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está totalmente apoyada, y consistente e intencionalmente enfocada:</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latin typeface="+mn-lt"/>
                          <a:ea typeface="Calibri"/>
                          <a:cs typeface="Times New Roman"/>
                        </a:rPr>
                        <a:t>La idea central o idea principal de un tema está enfocada, claramente establecida y sólidamente mantenida.</a:t>
                      </a:r>
                    </a:p>
                    <a:p>
                      <a:pPr marL="58738" marR="0" indent="-58738" algn="l">
                        <a:spcBef>
                          <a:spcPts val="0"/>
                        </a:spcBef>
                        <a:spcAft>
                          <a:spcPts val="0"/>
                        </a:spcAft>
                        <a:buFont typeface="Arial" pitchFamily="34" charset="0"/>
                        <a:buChar char="•"/>
                      </a:pPr>
                      <a:endParaRPr lang="es-VE" sz="500" noProof="0" dirty="0" smtClean="0">
                        <a:latin typeface="+mn-lt"/>
                        <a:ea typeface="Calibri"/>
                        <a:cs typeface="Times New Roman"/>
                      </a:endParaRPr>
                    </a:p>
                    <a:p>
                      <a:pPr marL="58738" marR="0" indent="-58738" algn="l">
                        <a:spcBef>
                          <a:spcPts val="0"/>
                        </a:spcBef>
                        <a:spcAft>
                          <a:spcPts val="0"/>
                        </a:spcAft>
                        <a:buFont typeface="Arial" pitchFamily="34" charset="0"/>
                        <a:buChar char="•"/>
                      </a:pPr>
                      <a:r>
                        <a:rPr lang="es-VE" sz="800" noProof="0" dirty="0" smtClean="0">
                          <a:latin typeface="+mn-lt"/>
                          <a:ea typeface="Calibri"/>
                          <a:cs typeface="Times New Roman"/>
                        </a:rPr>
                        <a:t>La idea central o idea principal de un tema es introducida y se comunica claramente  dentro del contexto.</a:t>
                      </a:r>
                      <a:endParaRPr lang="es-VE" sz="800" noProof="0" dirty="0">
                        <a:latin typeface="+mn-lt"/>
                        <a:ea typeface="Calibri"/>
                        <a:cs typeface="Times New Roman"/>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tiene una estructura organizativa clara y eficaz,</a:t>
                      </a:r>
                      <a:r>
                        <a:rPr lang="es-VE" sz="800" baseline="0" noProof="0" dirty="0" smtClean="0">
                          <a:solidFill>
                            <a:srgbClr val="000000"/>
                          </a:solidFill>
                          <a:latin typeface="+mn-lt"/>
                          <a:ea typeface="Calibri"/>
                          <a:cs typeface="Franklin Gothic Book"/>
                        </a:rPr>
                        <a:t> </a:t>
                      </a:r>
                      <a:r>
                        <a:rPr lang="es-VE" sz="800" noProof="0" dirty="0" smtClean="0">
                          <a:solidFill>
                            <a:srgbClr val="000000"/>
                          </a:solidFill>
                          <a:latin typeface="+mn-lt"/>
                          <a:ea typeface="Calibri"/>
                          <a:cs typeface="Franklin Gothic Book"/>
                        </a:rPr>
                        <a:t>creando unidad y totalidad: </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Utiliza una variedad de estrategias de transición.</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Presenta</a:t>
                      </a:r>
                      <a:r>
                        <a:rPr lang="es-VE" sz="800" baseline="0" noProof="0" dirty="0" smtClean="0">
                          <a:solidFill>
                            <a:srgbClr val="000000"/>
                          </a:solidFill>
                          <a:latin typeface="+mn-lt"/>
                          <a:ea typeface="Calibri"/>
                          <a:cs typeface="Franklin Gothic Book"/>
                        </a:rPr>
                        <a:t> una </a:t>
                      </a:r>
                      <a:r>
                        <a:rPr lang="es-VE" sz="800" noProof="0" dirty="0" smtClean="0">
                          <a:solidFill>
                            <a:srgbClr val="000000"/>
                          </a:solidFill>
                          <a:latin typeface="+mn-lt"/>
                          <a:ea typeface="Calibri"/>
                          <a:cs typeface="Franklin Gothic Book"/>
                        </a:rPr>
                        <a:t>progresión lógica de ideas de principio a fin. </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 La</a:t>
                      </a:r>
                      <a:r>
                        <a:rPr lang="es-VE" sz="800" baseline="0" noProof="0" dirty="0" smtClean="0">
                          <a:solidFill>
                            <a:srgbClr val="000000"/>
                          </a:solidFill>
                          <a:latin typeface="+mn-lt"/>
                          <a:ea typeface="Calibri"/>
                          <a:cs typeface="Franklin Gothic Book"/>
                        </a:rPr>
                        <a:t> i</a:t>
                      </a:r>
                      <a:r>
                        <a:rPr lang="es-VE" sz="800" noProof="0" dirty="0" smtClean="0">
                          <a:solidFill>
                            <a:srgbClr val="000000"/>
                          </a:solidFill>
                          <a:latin typeface="+mn-lt"/>
                          <a:ea typeface="Calibri"/>
                          <a:cs typeface="Franklin Gothic Book"/>
                        </a:rPr>
                        <a:t>ntroducción y conclusión es efectiva para la audiencia y el propósito.</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proporciona apoyo/evidencia exhaustiva y convincente de la idea central o idea principal, que incluye el uso eficaz de las fuentes, los hechos y los detalles: </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El uso de evidencia tomada</a:t>
                      </a:r>
                      <a:r>
                        <a:rPr lang="es-VE" sz="800" baseline="0" noProof="0" dirty="0" smtClean="0">
                          <a:solidFill>
                            <a:srgbClr val="000000"/>
                          </a:solidFill>
                          <a:latin typeface="+mn-lt"/>
                          <a:ea typeface="Calibri"/>
                          <a:cs typeface="Franklin Gothic Book"/>
                        </a:rPr>
                        <a:t> </a:t>
                      </a:r>
                      <a:r>
                        <a:rPr lang="es-VE" sz="800" noProof="0" dirty="0" smtClean="0">
                          <a:solidFill>
                            <a:srgbClr val="000000"/>
                          </a:solidFill>
                          <a:latin typeface="+mn-lt"/>
                          <a:ea typeface="Calibri"/>
                          <a:cs typeface="Franklin Gothic Book"/>
                        </a:rPr>
                        <a:t>de las fuentes se integra con fluidez, es amplio y relevante.</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Usa efectivamente una variedad de técnicas de elaboración.</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chemeClr val="tx1"/>
                          </a:solidFill>
                          <a:latin typeface="+mn-lt"/>
                          <a:ea typeface="Calibri"/>
                          <a:cs typeface="Franklin Gothic Book"/>
                        </a:rPr>
                        <a:t>La respuesta expresa clara y eficazmente las ideas, utilizando un lenguaje preciso:</a:t>
                      </a:r>
                    </a:p>
                    <a:p>
                      <a:pPr marL="0" marR="0" algn="l">
                        <a:spcBef>
                          <a:spcPts val="0"/>
                        </a:spcBef>
                        <a:spcAft>
                          <a:spcPts val="0"/>
                        </a:spcAft>
                      </a:pPr>
                      <a:endParaRPr lang="es-VE" sz="5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El uso de vocabulario académico y de dominio específico es claramente apropiado para la audiencia y el propósito.</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chemeClr val="tx1"/>
                          </a:solidFill>
                          <a:latin typeface="+mn-lt"/>
                          <a:ea typeface="Calibri"/>
                          <a:cs typeface="Franklin Gothic Book"/>
                        </a:rPr>
                        <a:t>La respuesta demuestra un fuerte dominio de las convenciones:</a:t>
                      </a:r>
                    </a:p>
                    <a:p>
                      <a:pPr marL="0" marR="0" algn="l">
                        <a:spcBef>
                          <a:spcPts val="0"/>
                        </a:spcBef>
                        <a:spcAft>
                          <a:spcPts val="0"/>
                        </a:spcAft>
                      </a:pPr>
                      <a:endParaRPr lang="es-VE" sz="500" noProof="0" dirty="0" smtClean="0">
                        <a:solidFill>
                          <a:srgbClr val="92D05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Hay pocos errores presentes, si algunos, en el uso y la formación de la oración.</a:t>
                      </a:r>
                    </a:p>
                    <a:p>
                      <a:pPr marL="58738" marR="0" indent="-58738" algn="l">
                        <a:spcBef>
                          <a:spcPts val="0"/>
                        </a:spcBef>
                        <a:spcAft>
                          <a:spcPts val="0"/>
                        </a:spcAft>
                        <a:buFont typeface="Arial" pitchFamily="34" charset="0"/>
                        <a:buChar char="•"/>
                      </a:pPr>
                      <a:endParaRPr lang="es-VE" sz="500" noProof="0" dirty="0" smtClean="0">
                        <a:solidFill>
                          <a:srgbClr val="92D05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Uso efectivo y consistente de la puntuación, las mayúsculas y la ortografía.</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980017">
                <a:tc>
                  <a:txBody>
                    <a:bodyPr/>
                    <a:lstStyle/>
                    <a:p>
                      <a:pPr marL="0" marR="0" algn="ctr" defTabSz="1018809" rtl="0" eaLnBrk="1" latinLnBrk="0" hangingPunct="1">
                        <a:lnSpc>
                          <a:spcPct val="115000"/>
                        </a:lnSpc>
                        <a:spcBef>
                          <a:spcPts val="0"/>
                        </a:spcBef>
                        <a:spcAft>
                          <a:spcPts val="0"/>
                        </a:spcAft>
                      </a:pPr>
                      <a:r>
                        <a:rPr lang="es-ES_tradnl" sz="2000" b="1" kern="120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3</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Competente</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(M)</a:t>
                      </a:r>
                      <a:endParaRPr lang="es-ES_tradnl" sz="9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está adecuadamente apoyada, y generalmente enfocada:</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El enfoque es claro y mantenido</a:t>
                      </a:r>
                      <a:r>
                        <a:rPr lang="es-VE" sz="800" baseline="0" noProof="0" dirty="0" smtClean="0">
                          <a:solidFill>
                            <a:srgbClr val="000000"/>
                          </a:solidFill>
                          <a:latin typeface="+mn-lt"/>
                          <a:ea typeface="Calibri"/>
                          <a:cs typeface="Franklin Gothic Book"/>
                        </a:rPr>
                        <a:t> </a:t>
                      </a:r>
                      <a:r>
                        <a:rPr lang="es-VE" sz="800" noProof="0" dirty="0" smtClean="0">
                          <a:solidFill>
                            <a:srgbClr val="000000"/>
                          </a:solidFill>
                          <a:latin typeface="+mn-lt"/>
                          <a:ea typeface="Calibri"/>
                          <a:cs typeface="Franklin Gothic Book"/>
                        </a:rPr>
                        <a:t>en su mayor</a:t>
                      </a:r>
                      <a:r>
                        <a:rPr lang="es-VE" sz="800" baseline="0" noProof="0" dirty="0" smtClean="0">
                          <a:solidFill>
                            <a:srgbClr val="000000"/>
                          </a:solidFill>
                          <a:latin typeface="+mn-lt"/>
                          <a:ea typeface="Calibri"/>
                          <a:cs typeface="Franklin Gothic Book"/>
                        </a:rPr>
                        <a:t> </a:t>
                      </a:r>
                      <a:r>
                        <a:rPr lang="es-VE" sz="800" noProof="0" dirty="0" smtClean="0">
                          <a:solidFill>
                            <a:srgbClr val="000000"/>
                          </a:solidFill>
                          <a:latin typeface="+mn-lt"/>
                          <a:ea typeface="Calibri"/>
                          <a:cs typeface="Franklin Gothic Book"/>
                        </a:rPr>
                        <a:t>parte, </a:t>
                      </a:r>
                      <a:r>
                        <a:rPr lang="es-VE" sz="800" i="1" noProof="0" dirty="0" smtClean="0">
                          <a:solidFill>
                            <a:srgbClr val="000000"/>
                          </a:solidFill>
                          <a:latin typeface="+mn-lt"/>
                          <a:ea typeface="Calibri"/>
                          <a:cs typeface="Franklin Gothic Book"/>
                        </a:rPr>
                        <a:t>aunque algún material vagamente relacionado puede estar presente. </a:t>
                      </a:r>
                    </a:p>
                    <a:p>
                      <a:pPr marL="58738" marR="0" indent="-58738" algn="l">
                        <a:spcBef>
                          <a:spcPts val="0"/>
                        </a:spcBef>
                        <a:spcAft>
                          <a:spcPts val="0"/>
                        </a:spcAft>
                        <a:buFont typeface="Arial" pitchFamily="34" charset="0"/>
                        <a:buChar char="•"/>
                      </a:pPr>
                      <a:endParaRPr lang="es-VE" sz="500" i="1"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Algún contexto de la idea central o idea principal del tema es adecuado.</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tiene una estructura organizativa evidente y un sentido de totalidad, aunque puede haber errores de menor importancia y algunas ideas pueden estar un poco sueltas: </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Utiliza adecuadamente las estrategias de transición con un poco de variedad</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Presenta una progresión adecuada de ideas de principio a fin.</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La</a:t>
                      </a:r>
                      <a:r>
                        <a:rPr lang="es-VE" sz="800" baseline="0" noProof="0" dirty="0" smtClean="0">
                          <a:solidFill>
                            <a:srgbClr val="000000"/>
                          </a:solidFill>
                          <a:latin typeface="+mn-lt"/>
                          <a:ea typeface="Calibri"/>
                          <a:cs typeface="Franklin Gothic Book"/>
                        </a:rPr>
                        <a:t> i</a:t>
                      </a:r>
                      <a:r>
                        <a:rPr lang="es-VE" sz="800" noProof="0" dirty="0" smtClean="0">
                          <a:solidFill>
                            <a:srgbClr val="000000"/>
                          </a:solidFill>
                          <a:latin typeface="+mn-lt"/>
                          <a:ea typeface="Calibri"/>
                          <a:cs typeface="Franklin Gothic Book"/>
                        </a:rPr>
                        <a:t>ntroducción y conclusión es adecuada.</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proporciona apoyo/evidencia adecuado de la idea central o idea principal que incluye el uso de las fuentes, los hechos y los detalles: </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Integra alguna evidencia de las fuentes, aunque las citas pueden ser generales o imprecisas.</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Utiliza adecuadamente algunas técnicas de elaboración.</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chemeClr val="tx1"/>
                          </a:solidFill>
                          <a:latin typeface="+mn-lt"/>
                          <a:ea typeface="Calibri"/>
                          <a:cs typeface="Franklin Gothic Book"/>
                        </a:rPr>
                        <a:t>La respuesta expresa las ideas adecuadamente, empleando una mezcla de lenguaje preciso y más general.</a:t>
                      </a:r>
                    </a:p>
                    <a:p>
                      <a:pPr marL="0" marR="0" algn="l">
                        <a:spcBef>
                          <a:spcPts val="0"/>
                        </a:spcBef>
                        <a:spcAft>
                          <a:spcPts val="0"/>
                        </a:spcAft>
                      </a:pPr>
                      <a:endParaRPr lang="es-VE" sz="5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El uso del vocabulario específico de dominio es generalmente apropiado para la audiencia y el propósito.</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chemeClr val="tx1"/>
                          </a:solidFill>
                          <a:latin typeface="+mn-lt"/>
                          <a:ea typeface="Calibri"/>
                          <a:cs typeface="Franklin Gothic Book"/>
                        </a:rPr>
                        <a:t>La respuesta demuestra un dominio adecuado de las convenciones:</a:t>
                      </a:r>
                    </a:p>
                    <a:p>
                      <a:pPr marL="0" marR="0" algn="l">
                        <a:spcBef>
                          <a:spcPts val="0"/>
                        </a:spcBef>
                        <a:spcAft>
                          <a:spcPts val="0"/>
                        </a:spcAft>
                      </a:pPr>
                      <a:endParaRPr lang="es-VE" sz="5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Pueden haber algunos errores en el uso y la formación de oraciones, pero no se muestra ningún patrón sistemático de errores.</a:t>
                      </a:r>
                    </a:p>
                    <a:p>
                      <a:pPr marL="58738" marR="0" indent="-58738" algn="l">
                        <a:spcBef>
                          <a:spcPts val="0"/>
                        </a:spcBef>
                        <a:spcAft>
                          <a:spcPts val="0"/>
                        </a:spcAft>
                        <a:buFont typeface="Arial" pitchFamily="34" charset="0"/>
                        <a:buChar char="•"/>
                      </a:pPr>
                      <a:endParaRPr lang="es-VE" sz="5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Uso adecuado de la puntuación, las mayúsculas y la ortografía.</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743813">
                <a:tc>
                  <a:txBody>
                    <a:bodyPr/>
                    <a:lstStyle/>
                    <a:p>
                      <a:pPr marL="0" marR="0" algn="ctr" defTabSz="1018809" rtl="0" eaLnBrk="1" latinLnBrk="0" hangingPunct="1">
                        <a:lnSpc>
                          <a:spcPct val="115000"/>
                        </a:lnSpc>
                        <a:spcBef>
                          <a:spcPts val="0"/>
                        </a:spcBef>
                        <a:spcAft>
                          <a:spcPts val="0"/>
                        </a:spcAft>
                      </a:pPr>
                      <a:r>
                        <a:rPr lang="es-ES_tradnl" sz="2000" b="1" kern="120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2</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En desarrollo</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(NM)</a:t>
                      </a:r>
                      <a:endParaRPr lang="es-ES_tradnl" sz="9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es sostenida de algún modo (un poco)</a:t>
                      </a:r>
                      <a:r>
                        <a:rPr lang="es-VE" sz="800" baseline="0" noProof="0" dirty="0" smtClean="0">
                          <a:solidFill>
                            <a:srgbClr val="000000"/>
                          </a:solidFill>
                          <a:latin typeface="+mn-lt"/>
                          <a:ea typeface="Calibri"/>
                          <a:cs typeface="Franklin Gothic Book"/>
                        </a:rPr>
                        <a:t> y puede desviarse ligeramente del enfoque</a:t>
                      </a:r>
                      <a:r>
                        <a:rPr lang="es-VE" sz="800" noProof="0" dirty="0" smtClean="0">
                          <a:solidFill>
                            <a:srgbClr val="000000"/>
                          </a:solidFill>
                          <a:latin typeface="+mn-lt"/>
                          <a:ea typeface="Calibri"/>
                          <a:cs typeface="Franklin Gothic Book"/>
                        </a:rPr>
                        <a:t>:</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Puede estar claramente enfocado en la idea central o principal, pero no está suficientemente sustentado.</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La idea central o idea principal puede ser confusa y un tanto fuera de enfoque.</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tiene una estructura organizativa inconsistente y los errores son evidentes: </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Uso inconsistente de las estrategias de transición, con poca variedad</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La progresión de ideas es inconsistente desde principio a fin.</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La introducción y la conclusión, si existen</a:t>
                      </a:r>
                      <a:r>
                        <a:rPr lang="es-VE" sz="800" baseline="0" noProof="0" dirty="0" smtClean="0">
                          <a:solidFill>
                            <a:srgbClr val="000000"/>
                          </a:solidFill>
                          <a:latin typeface="+mn-lt"/>
                          <a:ea typeface="Calibri"/>
                          <a:cs typeface="Franklin Gothic Book"/>
                        </a:rPr>
                        <a:t>, </a:t>
                      </a:r>
                      <a:r>
                        <a:rPr lang="es-VE" sz="800" noProof="0" dirty="0" smtClean="0">
                          <a:solidFill>
                            <a:srgbClr val="000000"/>
                          </a:solidFill>
                          <a:latin typeface="+mn-lt"/>
                          <a:ea typeface="Calibri"/>
                          <a:cs typeface="Franklin Gothic Book"/>
                        </a:rPr>
                        <a:t>son débiles.</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proporciona un apoyo/evidencia irregular y breve de la idea central o idea principal que incluye el uso parcial o inconsistente de las fuentes, los hechos y los detalles: </a:t>
                      </a:r>
                    </a:p>
                    <a:p>
                      <a:pPr marL="0" marR="0" algn="l">
                        <a:spcBef>
                          <a:spcPts val="0"/>
                        </a:spcBef>
                        <a:spcAft>
                          <a:spcPts val="0"/>
                        </a:spcAft>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La evidencia de las fuentes está débilmente integrada, y las citas, si existen, son irregulares.</a:t>
                      </a:r>
                    </a:p>
                    <a:p>
                      <a:pPr marL="58738" marR="0" indent="-58738" algn="l">
                        <a:spcBef>
                          <a:spcPts val="0"/>
                        </a:spcBef>
                        <a:spcAft>
                          <a:spcPts val="0"/>
                        </a:spcAft>
                        <a:buFont typeface="Arial" pitchFamily="34" charset="0"/>
                        <a:buChar char="•"/>
                      </a:pPr>
                      <a:endParaRPr lang="es-VE" sz="5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Utiliza débil o irregularmente las técnicas de elaboración</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chemeClr val="tx1"/>
                          </a:solidFill>
                          <a:latin typeface="+mn-lt"/>
                          <a:ea typeface="Calibri"/>
                          <a:cs typeface="Franklin Gothic Book"/>
                        </a:rPr>
                        <a:t>La respuesta expresa ideas de forma irregular, con un lenguaje simplista:</a:t>
                      </a:r>
                    </a:p>
                    <a:p>
                      <a:pPr marL="0" marR="0" algn="l">
                        <a:spcBef>
                          <a:spcPts val="0"/>
                        </a:spcBef>
                        <a:spcAft>
                          <a:spcPts val="0"/>
                        </a:spcAft>
                      </a:pPr>
                      <a:endParaRPr lang="es-VE" sz="5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El uso del vocabulario específico de dominio a veces puede ser inapropiado para la audiencia y el propósito.</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ES" sz="800" noProof="0" dirty="0" smtClean="0">
                          <a:solidFill>
                            <a:schemeClr val="tx1"/>
                          </a:solidFill>
                          <a:latin typeface="+mn-lt"/>
                          <a:ea typeface="Calibri"/>
                          <a:cs typeface="Franklin Gothic Book"/>
                        </a:rPr>
                        <a:t>La respuesta demuestra un dominio parcial de las convenciones:</a:t>
                      </a:r>
                    </a:p>
                    <a:p>
                      <a:pPr marL="0" marR="0" algn="l">
                        <a:spcBef>
                          <a:spcPts val="0"/>
                        </a:spcBef>
                        <a:spcAft>
                          <a:spcPts val="0"/>
                        </a:spcAft>
                      </a:pPr>
                      <a:endParaRPr lang="es-VE" sz="5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ES" sz="800" noProof="0" dirty="0" smtClean="0">
                          <a:solidFill>
                            <a:schemeClr val="tx1"/>
                          </a:solidFill>
                          <a:latin typeface="+mn-lt"/>
                          <a:ea typeface="Calibri"/>
                          <a:cs typeface="Franklin Gothic Book"/>
                        </a:rPr>
                        <a:t>Los errores frecuentes en el uso pueden opacar el significado.</a:t>
                      </a:r>
                    </a:p>
                    <a:p>
                      <a:pPr marL="58738" marR="0" indent="-58738" algn="l">
                        <a:spcBef>
                          <a:spcPts val="0"/>
                        </a:spcBef>
                        <a:spcAft>
                          <a:spcPts val="0"/>
                        </a:spcAft>
                        <a:buFont typeface="Arial" pitchFamily="34" charset="0"/>
                        <a:buChar char="•"/>
                      </a:pPr>
                      <a:endParaRPr lang="es-VE" sz="5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ES" sz="800" noProof="0" dirty="0" smtClean="0">
                          <a:solidFill>
                            <a:schemeClr val="tx1"/>
                          </a:solidFill>
                          <a:latin typeface="+mn-lt"/>
                          <a:ea typeface="Calibri"/>
                          <a:cs typeface="Franklin Gothic Book"/>
                        </a:rPr>
                        <a:t>Uso inconsistente de la puntuación, las mayúsculas y la ortografía.</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371600">
                <a:tc>
                  <a:txBody>
                    <a:bodyPr/>
                    <a:lstStyle/>
                    <a:p>
                      <a:pPr marL="0" marR="0" algn="ctr" defTabSz="1018809" rtl="0" eaLnBrk="1" latinLnBrk="0" hangingPunct="1">
                        <a:lnSpc>
                          <a:spcPct val="115000"/>
                        </a:lnSpc>
                        <a:spcBef>
                          <a:spcPts val="0"/>
                        </a:spcBef>
                        <a:spcAft>
                          <a:spcPts val="0"/>
                        </a:spcAft>
                      </a:pPr>
                      <a:r>
                        <a:rPr lang="es-ES_tradnl" sz="2000" b="1" kern="120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1</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Emergiendo</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(NY)</a:t>
                      </a:r>
                      <a:endParaRPr lang="es-ES_tradnl" sz="9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puede estar relacionada al tema, pero proporciona poco o ningún enfoque:</a:t>
                      </a:r>
                    </a:p>
                    <a:p>
                      <a:pPr marL="0" marR="0" algn="l">
                        <a:spcBef>
                          <a:spcPts val="0"/>
                        </a:spcBef>
                        <a:spcAft>
                          <a:spcPts val="0"/>
                        </a:spcAft>
                      </a:pPr>
                      <a:endParaRPr lang="es-VE" sz="8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Puede ser muy breve, puede desviarse grandemente del enfoque.</a:t>
                      </a:r>
                    </a:p>
                    <a:p>
                      <a:pPr marL="58738" marR="0" indent="-58738" algn="l">
                        <a:spcBef>
                          <a:spcPts val="0"/>
                        </a:spcBef>
                        <a:spcAft>
                          <a:spcPts val="0"/>
                        </a:spcAft>
                        <a:buFont typeface="Arial" pitchFamily="34" charset="0"/>
                        <a:buChar char="•"/>
                      </a:pPr>
                      <a:endParaRPr lang="es-VE" sz="8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Puede ser confuso o ambiguo.</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tiene poca o ninguna estructura organizativa discernible: </a:t>
                      </a:r>
                    </a:p>
                    <a:p>
                      <a:pPr marL="0" marR="0" algn="l">
                        <a:spcBef>
                          <a:spcPts val="0"/>
                        </a:spcBef>
                        <a:spcAft>
                          <a:spcPts val="0"/>
                        </a:spcAft>
                      </a:pPr>
                      <a:endParaRPr lang="es-VE" sz="8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Pocas o ningunas estrategias de transición son evidentes.</a:t>
                      </a:r>
                    </a:p>
                    <a:p>
                      <a:pPr marL="58738" marR="0" indent="-58738" algn="l">
                        <a:spcBef>
                          <a:spcPts val="0"/>
                        </a:spcBef>
                        <a:spcAft>
                          <a:spcPts val="0"/>
                        </a:spcAft>
                        <a:buFont typeface="Arial" pitchFamily="34" charset="0"/>
                        <a:buChar char="•"/>
                      </a:pPr>
                      <a:endParaRPr lang="es-VE" sz="8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Puede inmiscuir frecuentes  ideas extrañas.</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rgbClr val="000000"/>
                          </a:solidFill>
                          <a:latin typeface="+mn-lt"/>
                          <a:ea typeface="Calibri"/>
                          <a:cs typeface="Franklin Gothic Book"/>
                        </a:rPr>
                        <a:t>La respuesta proporciona un apoyo/evidencia mínimo de la idea central o idea principal que incluye poco o ningún uso de las fuentes, los hechos y los detalles: </a:t>
                      </a:r>
                    </a:p>
                    <a:p>
                      <a:pPr marL="0" marR="0" algn="l">
                        <a:spcBef>
                          <a:spcPts val="0"/>
                        </a:spcBef>
                        <a:spcAft>
                          <a:spcPts val="0"/>
                        </a:spcAft>
                      </a:pPr>
                      <a:endParaRPr lang="es-VE" sz="800" noProof="0" dirty="0" smtClean="0">
                        <a:solidFill>
                          <a:srgbClr val="000000"/>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rgbClr val="000000"/>
                          </a:solidFill>
                          <a:latin typeface="+mn-lt"/>
                          <a:ea typeface="Calibri"/>
                          <a:cs typeface="Franklin Gothic Book"/>
                        </a:rPr>
                        <a:t>El uso de la evidencia de la fuente del material es mínimo, ausente, con errores, o irrelevante.</a:t>
                      </a:r>
                      <a:endParaRPr lang="es-VE" sz="800" noProof="0" dirty="0">
                        <a:solidFill>
                          <a:srgbClr val="000000"/>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chemeClr val="tx1"/>
                          </a:solidFill>
                          <a:latin typeface="+mn-lt"/>
                          <a:ea typeface="Calibri"/>
                          <a:cs typeface="Franklin Gothic Book"/>
                        </a:rPr>
                        <a:t>La expresión de las ideas en la respuesta es vaga, carece de claridad, o es confusa:</a:t>
                      </a:r>
                    </a:p>
                    <a:p>
                      <a:pPr marL="0" marR="0" algn="l">
                        <a:spcBef>
                          <a:spcPts val="0"/>
                        </a:spcBef>
                        <a:spcAft>
                          <a:spcPts val="0"/>
                        </a:spcAft>
                      </a:pPr>
                      <a:endParaRPr lang="es-VE" sz="8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Utiliza un lenguaje o vocabulario específico de dominio</a:t>
                      </a:r>
                      <a:r>
                        <a:rPr lang="es-VE" sz="800" baseline="0" noProof="0" dirty="0" smtClean="0">
                          <a:solidFill>
                            <a:schemeClr val="tx1"/>
                          </a:solidFill>
                          <a:latin typeface="+mn-lt"/>
                          <a:ea typeface="Calibri"/>
                          <a:cs typeface="Franklin Gothic Book"/>
                        </a:rPr>
                        <a:t> limitado</a:t>
                      </a:r>
                      <a:endParaRPr lang="es-VE" sz="8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endParaRPr lang="es-VE" sz="8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Puede tener poco sentido de la audiencia y el propósito.</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marR="0" algn="l">
                        <a:spcBef>
                          <a:spcPts val="0"/>
                        </a:spcBef>
                        <a:spcAft>
                          <a:spcPts val="0"/>
                        </a:spcAft>
                      </a:pPr>
                      <a:r>
                        <a:rPr lang="es-VE" sz="800" noProof="0" dirty="0" smtClean="0">
                          <a:solidFill>
                            <a:schemeClr val="tx1"/>
                          </a:solidFill>
                          <a:latin typeface="+mn-lt"/>
                          <a:ea typeface="Calibri"/>
                          <a:cs typeface="Franklin Gothic Book"/>
                        </a:rPr>
                        <a:t>La respuesta demuestra una falta de dominio de las convenciones:</a:t>
                      </a:r>
                    </a:p>
                    <a:p>
                      <a:pPr marL="0" marR="0" algn="l">
                        <a:spcBef>
                          <a:spcPts val="0"/>
                        </a:spcBef>
                        <a:spcAft>
                          <a:spcPts val="0"/>
                        </a:spcAft>
                      </a:pPr>
                      <a:endParaRPr lang="es-VE" sz="8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Los errores son frecuentes y graves.</a:t>
                      </a:r>
                    </a:p>
                    <a:p>
                      <a:pPr marL="58738" marR="0" indent="-58738" algn="l">
                        <a:spcBef>
                          <a:spcPts val="0"/>
                        </a:spcBef>
                        <a:spcAft>
                          <a:spcPts val="0"/>
                        </a:spcAft>
                        <a:buFont typeface="Arial" pitchFamily="34" charset="0"/>
                        <a:buChar char="•"/>
                      </a:pPr>
                      <a:endParaRPr lang="es-VE" sz="800" noProof="0" dirty="0" smtClean="0">
                        <a:solidFill>
                          <a:schemeClr val="tx1"/>
                        </a:solidFill>
                        <a:latin typeface="+mn-lt"/>
                        <a:ea typeface="Calibri"/>
                        <a:cs typeface="Franklin Gothic Book"/>
                      </a:endParaRPr>
                    </a:p>
                    <a:p>
                      <a:pPr marL="58738" marR="0" indent="-58738" algn="l">
                        <a:spcBef>
                          <a:spcPts val="0"/>
                        </a:spcBef>
                        <a:spcAft>
                          <a:spcPts val="0"/>
                        </a:spcAft>
                        <a:buFont typeface="Arial" pitchFamily="34" charset="0"/>
                        <a:buChar char="•"/>
                      </a:pPr>
                      <a:r>
                        <a:rPr lang="es-VE" sz="800" noProof="0" dirty="0" smtClean="0">
                          <a:solidFill>
                            <a:schemeClr val="tx1"/>
                          </a:solidFill>
                          <a:latin typeface="+mn-lt"/>
                          <a:ea typeface="Calibri"/>
                          <a:cs typeface="Franklin Gothic Book"/>
                        </a:rPr>
                        <a:t>A menudo</a:t>
                      </a:r>
                      <a:r>
                        <a:rPr lang="es-VE" sz="800" baseline="0" noProof="0" dirty="0" smtClean="0">
                          <a:solidFill>
                            <a:schemeClr val="tx1"/>
                          </a:solidFill>
                          <a:latin typeface="+mn-lt"/>
                          <a:ea typeface="Calibri"/>
                          <a:cs typeface="Franklin Gothic Book"/>
                        </a:rPr>
                        <a:t> e</a:t>
                      </a:r>
                      <a:r>
                        <a:rPr lang="es-VE" sz="800" noProof="0" dirty="0" smtClean="0">
                          <a:solidFill>
                            <a:schemeClr val="tx1"/>
                          </a:solidFill>
                          <a:latin typeface="+mn-lt"/>
                          <a:ea typeface="Calibri"/>
                          <a:cs typeface="Franklin Gothic Book"/>
                        </a:rPr>
                        <a:t>l significado es opaco.</a:t>
                      </a:r>
                      <a:endParaRPr lang="es-VE" sz="800" noProof="0" dirty="0">
                        <a:solidFill>
                          <a:schemeClr val="tx1"/>
                        </a:solidFill>
                        <a:latin typeface="+mn-lt"/>
                        <a:ea typeface="Calibri"/>
                        <a:cs typeface="Franklin Gothic Book"/>
                      </a:endParaRPr>
                    </a:p>
                  </a:txBody>
                  <a:tcPr marL="34290" marR="3429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62075">
                <a:tc>
                  <a:txBody>
                    <a:bodyPr/>
                    <a:lstStyle/>
                    <a:p>
                      <a:pPr marL="0" marR="0" algn="ctr">
                        <a:lnSpc>
                          <a:spcPct val="115000"/>
                        </a:lnSpc>
                        <a:spcBef>
                          <a:spcPts val="0"/>
                        </a:spcBef>
                        <a:spcAft>
                          <a:spcPts val="0"/>
                        </a:spcAft>
                      </a:pPr>
                      <a:r>
                        <a:rPr lang="es-ES_tradnl"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0</a:t>
                      </a:r>
                      <a:endParaRPr lang="es-ES_tradnl" sz="2000" noProof="0" dirty="0">
                        <a:effectLst>
                          <a:outerShdw blurRad="38100" dist="38100" dir="2700000" algn="tl">
                            <a:srgbClr val="000000">
                              <a:alpha val="43137"/>
                            </a:srgbClr>
                          </a:outerShdw>
                        </a:effectLst>
                        <a:latin typeface="+mn-lt"/>
                        <a:ea typeface="Calibri"/>
                        <a:cs typeface="Times New Roman"/>
                      </a:endParaRPr>
                    </a:p>
                  </a:txBody>
                  <a:tcPr marL="91240" marR="28252"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5">
                  <a:txBody>
                    <a:bodyPr/>
                    <a:lstStyle/>
                    <a:p>
                      <a:pPr algn="l" fontAlgn="t"/>
                      <a:r>
                        <a:rPr lang="x-none" sz="800" b="0" i="0" u="none" strike="noStrike" noProof="0" dirty="0" smtClean="0">
                          <a:solidFill>
                            <a:srgbClr val="000000"/>
                          </a:solidFill>
                          <a:latin typeface="+mn-lt"/>
                        </a:rPr>
                        <a:t>Una respuesta no recibe crédito si no proporciona evidencia de la habilidad para  [completar con el lenguaje clave del objetivo deseado].</a:t>
                      </a:r>
                    </a:p>
                  </a:txBody>
                  <a:tcPr marL="92536" marR="10516" marT="97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ectangle 3"/>
          <p:cNvSpPr/>
          <p:nvPr/>
        </p:nvSpPr>
        <p:spPr>
          <a:xfrm>
            <a:off x="184750" y="43699"/>
            <a:ext cx="7248671" cy="344053"/>
          </a:xfrm>
          <a:prstGeom prst="rect">
            <a:avLst/>
          </a:prstGeom>
        </p:spPr>
        <p:txBody>
          <a:bodyPr wrap="square" lIns="96886" tIns="48443" rIns="96886" bIns="48443">
            <a:spAutoFit/>
          </a:bodyPr>
          <a:lst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a:lstStyle>
          <a:p>
            <a:pPr algn="ctr"/>
            <a:r>
              <a:rPr lang="x-none" sz="1600" b="1" dirty="0">
                <a:effectLst>
                  <a:outerShdw blurRad="38100" dist="38100" dir="2700000" algn="tl">
                    <a:srgbClr val="000000">
                      <a:alpha val="43137"/>
                    </a:srgbClr>
                  </a:outerShdw>
                </a:effectLst>
              </a:rPr>
              <a:t> </a:t>
            </a:r>
            <a:r>
              <a:rPr lang="x-none" sz="1200" b="1" dirty="0">
                <a:effectLst>
                  <a:outerShdw blurRad="38100" dist="38100" dir="2700000" algn="tl">
                    <a:srgbClr val="000000">
                      <a:alpha val="43137"/>
                    </a:srgbClr>
                  </a:outerShdw>
                </a:effectLst>
              </a:rPr>
              <a:t>Grados </a:t>
            </a:r>
            <a:r>
              <a:rPr lang="en-US" sz="1200" b="1" dirty="0" smtClean="0">
                <a:effectLst>
                  <a:outerShdw blurRad="38100" dist="38100" dir="2700000" algn="tl">
                    <a:srgbClr val="000000">
                      <a:alpha val="43137"/>
                    </a:srgbClr>
                  </a:outerShdw>
                </a:effectLst>
              </a:rPr>
              <a:t>3</a:t>
            </a:r>
            <a:r>
              <a:rPr lang="x-none" sz="1200" b="1" dirty="0" smtClean="0">
                <a:effectLst>
                  <a:outerShdw blurRad="38100" dist="38100" dir="2700000" algn="tl">
                    <a:srgbClr val="000000">
                      <a:alpha val="43137"/>
                    </a:srgbClr>
                  </a:outerShdw>
                </a:effectLst>
              </a:rPr>
              <a:t> </a:t>
            </a:r>
            <a:r>
              <a:rPr lang="x-none" sz="1200" b="1" dirty="0">
                <a:effectLst>
                  <a:outerShdw blurRad="38100" dist="38100" dir="2700000" algn="tl">
                    <a:srgbClr val="000000">
                      <a:alpha val="43137"/>
                    </a:srgbClr>
                  </a:outerShdw>
                </a:effectLst>
              </a:rPr>
              <a:t>- </a:t>
            </a:r>
            <a:r>
              <a:rPr lang="en-US" sz="1200" b="1" dirty="0" smtClean="0">
                <a:effectLst>
                  <a:outerShdw blurRad="38100" dist="38100" dir="2700000" algn="tl">
                    <a:srgbClr val="000000">
                      <a:alpha val="43137"/>
                    </a:srgbClr>
                  </a:outerShdw>
                </a:effectLst>
              </a:rPr>
              <a:t>5</a:t>
            </a:r>
            <a:r>
              <a:rPr lang="x-none" sz="1200" b="1" dirty="0" smtClean="0">
                <a:effectLst>
                  <a:outerShdw blurRad="38100" dist="38100" dir="2700000" algn="tl">
                    <a:srgbClr val="000000">
                      <a:alpha val="43137"/>
                    </a:srgbClr>
                  </a:outerShdw>
                </a:effectLst>
              </a:rPr>
              <a:t>: </a:t>
            </a:r>
            <a:r>
              <a:rPr lang="x-none" sz="1200" b="1" dirty="0">
                <a:effectLst>
                  <a:outerShdw blurRad="38100" dist="38100" dir="2700000" algn="tl">
                    <a:srgbClr val="000000">
                      <a:alpha val="43137"/>
                    </a:srgbClr>
                  </a:outerShdw>
                </a:effectLst>
              </a:rPr>
              <a:t>Rúbrica genérica de 4 puntos para </a:t>
            </a:r>
            <a:r>
              <a:rPr lang="en-US" sz="1200" b="1" dirty="0" smtClean="0">
                <a:effectLst>
                  <a:outerShdw blurRad="38100" dist="38100" dir="2700000" algn="tl">
                    <a:srgbClr val="000000">
                      <a:alpha val="43137"/>
                    </a:srgbClr>
                  </a:outerShdw>
                </a:effectLst>
              </a:rPr>
              <a:t>el </a:t>
            </a:r>
            <a:r>
              <a:rPr lang="x-none" sz="1200" b="1" dirty="0" smtClean="0">
                <a:effectLst>
                  <a:outerShdw blurRad="38100" dist="38100" dir="2700000" algn="tl">
                    <a:srgbClr val="000000">
                      <a:alpha val="43137"/>
                    </a:srgbClr>
                  </a:outerShdw>
                </a:effectLst>
              </a:rPr>
              <a:t>Escrito informativo/explicativo</a:t>
            </a:r>
            <a:r>
              <a:rPr lang="en-US" sz="1200" b="1" dirty="0" smtClean="0">
                <a:effectLst>
                  <a:outerShdw blurRad="38100" dist="38100" dir="2700000" algn="tl">
                    <a:srgbClr val="000000">
                      <a:alpha val="43137"/>
                    </a:srgbClr>
                  </a:outerShdw>
                </a:effectLst>
              </a:rPr>
              <a:t> de la </a:t>
            </a:r>
            <a:r>
              <a:rPr lang="en-US" sz="1200" b="1" u="sng" dirty="0" err="1" smtClean="0">
                <a:effectLst>
                  <a:outerShdw blurRad="38100" dist="38100" dir="2700000" algn="tl">
                    <a:srgbClr val="000000">
                      <a:alpha val="43137"/>
                    </a:srgbClr>
                  </a:outerShdw>
                </a:effectLst>
              </a:rPr>
              <a:t>Tarea</a:t>
            </a:r>
            <a:r>
              <a:rPr lang="en-US" sz="1200" b="1" u="sng" dirty="0" smtClean="0">
                <a:effectLst>
                  <a:outerShdw blurRad="38100" dist="38100" dir="2700000" algn="tl">
                    <a:srgbClr val="000000">
                      <a:alpha val="43137"/>
                    </a:srgbClr>
                  </a:outerShdw>
                </a:effectLst>
              </a:rPr>
              <a:t> de </a:t>
            </a:r>
            <a:r>
              <a:rPr lang="en-US" sz="1200" b="1" u="sng" dirty="0" err="1" smtClean="0">
                <a:effectLst>
                  <a:outerShdw blurRad="38100" dist="38100" dir="2700000" algn="tl">
                    <a:srgbClr val="000000">
                      <a:alpha val="43137"/>
                    </a:srgbClr>
                  </a:outerShdw>
                </a:effectLst>
              </a:rPr>
              <a:t>rendimiento</a:t>
            </a:r>
            <a:r>
              <a:rPr lang="x-none" sz="1200" b="1" u="sng" dirty="0" smtClean="0">
                <a:effectLst>
                  <a:outerShdw blurRad="38100" dist="38100" dir="2700000" algn="tl">
                    <a:srgbClr val="000000">
                      <a:alpha val="43137"/>
                    </a:srgbClr>
                  </a:outerShdw>
                </a:effectLst>
              </a:rPr>
              <a:t> </a:t>
            </a:r>
            <a:endParaRPr lang="x-none" sz="1200" u="sng" dirty="0">
              <a:effectLst>
                <a:outerShdw blurRad="38100" dist="38100" dir="2700000" algn="tl">
                  <a:srgbClr val="000000">
                    <a:alpha val="43137"/>
                  </a:srgbClr>
                </a:outerShdw>
              </a:effectLst>
            </a:endParaRPr>
          </a:p>
        </p:txBody>
      </p:sp>
      <p:sp>
        <p:nvSpPr>
          <p:cNvPr id="5" name="Rectangle 4"/>
          <p:cNvSpPr/>
          <p:nvPr/>
        </p:nvSpPr>
        <p:spPr>
          <a:xfrm>
            <a:off x="369502" y="9491703"/>
            <a:ext cx="7402898" cy="216391"/>
          </a:xfrm>
          <a:prstGeom prst="rect">
            <a:avLst/>
          </a:prstGeom>
        </p:spPr>
        <p:txBody>
          <a:bodyPr wrap="square" lIns="92381" tIns="46189" rIns="92381" bIns="46189">
            <a:spAutoFit/>
          </a:bodyPr>
          <a:lstStyle/>
          <a:p>
            <a:pPr algn="ctr"/>
            <a:r>
              <a:rPr lang="en-US" sz="800" b="1" dirty="0"/>
              <a:t>Working Drafts of ELA rubrics for assessing CCSS writing </a:t>
            </a:r>
            <a:r>
              <a:rPr lang="en-US" sz="800" b="1" dirty="0" smtClean="0"/>
              <a:t>standards </a:t>
            </a:r>
            <a:r>
              <a:rPr lang="en-US" sz="800" b="1" dirty="0"/>
              <a:t>--- © (2010) Karin Hess, National Center for Assessment [khess@nciea.org</a:t>
            </a:r>
            <a:endParaRPr lang="en-US" sz="800" dirty="0"/>
          </a:p>
        </p:txBody>
      </p:sp>
      <p:sp>
        <p:nvSpPr>
          <p:cNvPr id="3" name="Slide Number Placeholder 2"/>
          <p:cNvSpPr>
            <a:spLocks noGrp="1"/>
          </p:cNvSpPr>
          <p:nvPr>
            <p:ph type="sldNum" sz="quarter" idx="12"/>
          </p:nvPr>
        </p:nvSpPr>
        <p:spPr/>
        <p:txBody>
          <a:bodyPr/>
          <a:lstStyle/>
          <a:p>
            <a:fld id="{6E8A0ECE-C9E2-4B32-8A0E-7D248228F9D1}" type="slidenum">
              <a:rPr lang="en-US" smtClean="0"/>
              <a:pPr/>
              <a:t>10</a:t>
            </a:fld>
            <a:endParaRPr lang="en-US"/>
          </a:p>
        </p:txBody>
      </p:sp>
    </p:spTree>
    <p:extLst>
      <p:ext uri="{BB962C8B-B14F-4D97-AF65-F5344CB8AC3E}">
        <p14:creationId xmlns:p14="http://schemas.microsoft.com/office/powerpoint/2010/main" val="3720759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11</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879712982"/>
              </p:ext>
            </p:extLst>
          </p:nvPr>
        </p:nvGraphicFramePr>
        <p:xfrm>
          <a:off x="568961" y="685801"/>
          <a:ext cx="6822440" cy="6637020"/>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MX" sz="1500" b="1" dirty="0" smtClean="0">
                          <a:effectLst/>
                          <a:latin typeface="+mn-lt"/>
                        </a:rPr>
                        <a:t>Evaluación de mitad de año: Clave para la </a:t>
                      </a:r>
                      <a:r>
                        <a:rPr lang="es-MX" sz="1500" b="1" u="sng" dirty="0" smtClean="0">
                          <a:effectLst/>
                          <a:latin typeface="+mn-lt"/>
                        </a:rPr>
                        <a:t>respuesta construida de investigación</a:t>
                      </a:r>
                    </a:p>
                  </a:txBody>
                  <a:tcPr marL="103632" marR="103632" marT="50292" marB="50292"/>
                </a:tc>
                <a:tc hMerge="1">
                  <a:txBody>
                    <a:bodyPr/>
                    <a:lstStyle/>
                    <a:p>
                      <a:endParaRPr lang="en-US"/>
                    </a:p>
                  </a:txBody>
                  <a:tcPr/>
                </a:tc>
              </a:tr>
              <a:tr h="486156">
                <a:tc gridSpan="2">
                  <a:txBody>
                    <a:bodyP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x-none" sz="1400" b="1" i="0" u="sng" strike="noStrike" kern="1200" cap="none" spc="0" normalizeH="0" baseline="0" noProof="0" dirty="0" smtClean="0">
                          <a:ln>
                            <a:noFill/>
                          </a:ln>
                          <a:solidFill>
                            <a:prstClr val="black"/>
                          </a:solidFill>
                          <a:effectLst/>
                          <a:uLnTx/>
                          <a:uFillTx/>
                          <a:latin typeface="+mn-lt"/>
                          <a:ea typeface="+mn-ea"/>
                          <a:cs typeface="+mn-cs"/>
                        </a:rPr>
                        <a:t>Rúbricas para la Respuesta construida de investigación - Objetivo 3</a:t>
                      </a:r>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x-none" sz="1200" b="1" i="0" u="none" strike="noStrike" kern="1200" cap="none" spc="0" normalizeH="0" baseline="0" noProof="0" dirty="0" smtClean="0">
                          <a:ln>
                            <a:noFill/>
                          </a:ln>
                          <a:solidFill>
                            <a:prstClr val="black"/>
                          </a:solidFill>
                          <a:effectLst/>
                          <a:uLnTx/>
                          <a:uFillTx/>
                          <a:latin typeface="+mn-lt"/>
                          <a:ea typeface="+mn-ea"/>
                          <a:cs typeface="+mn-cs"/>
                        </a:rPr>
                        <a:t>evidencia de la habilidad para distinguir información </a:t>
                      </a:r>
                      <a:r>
                        <a:rPr kumimoji="0" lang="x-none" sz="1200" b="1" i="0" u="sng" strike="noStrike" kern="1200" cap="none" spc="0" normalizeH="0" baseline="0" noProof="0" dirty="0" smtClean="0">
                          <a:ln>
                            <a:noFill/>
                          </a:ln>
                          <a:solidFill>
                            <a:prstClr val="black"/>
                          </a:solidFill>
                          <a:effectLst/>
                          <a:uLnTx/>
                          <a:uFillTx/>
                          <a:latin typeface="+mn-lt"/>
                          <a:ea typeface="+mn-ea"/>
                          <a:cs typeface="+mn-cs"/>
                        </a:rPr>
                        <a:t>relevante</a:t>
                      </a:r>
                      <a:r>
                        <a:rPr kumimoji="0" lang="x-none" sz="1200" b="1" i="0" u="none" strike="noStrike" kern="1200" cap="none" spc="0" normalizeH="0" baseline="0" noProof="0" dirty="0" smtClean="0">
                          <a:ln>
                            <a:noFill/>
                          </a:ln>
                          <a:solidFill>
                            <a:prstClr val="black"/>
                          </a:solidFill>
                          <a:effectLst/>
                          <a:uLnTx/>
                          <a:uFillTx/>
                          <a:latin typeface="+mn-lt"/>
                          <a:ea typeface="+mn-ea"/>
                          <a:cs typeface="+mn-cs"/>
                        </a:rPr>
                        <a:t> de la información irrelevante, como lo es distinguir un hecho de una opinión</a:t>
                      </a:r>
                    </a:p>
                  </a:txBody>
                  <a:tcPr marL="103632" marR="103632" marT="50292" marB="50292"/>
                </a:tc>
                <a:tc hMerge="1">
                  <a:txBody>
                    <a:bodyPr/>
                    <a:lstStyle/>
                    <a:p>
                      <a:endParaRPr lang="en-US"/>
                    </a:p>
                  </a:txBody>
                  <a:tcPr/>
                </a:tc>
              </a:tr>
              <a:tr h="569976">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MX" sz="1400" b="1" dirty="0" smtClean="0">
                          <a:latin typeface="+mn-lt"/>
                        </a:rPr>
                        <a:t>Pregunta #10</a:t>
                      </a:r>
                      <a:r>
                        <a:rPr lang="es-MX" sz="1400" b="1" baseline="0" dirty="0" smtClean="0">
                          <a:latin typeface="+mn-lt"/>
                        </a:rPr>
                        <a:t> </a:t>
                      </a:r>
                      <a:r>
                        <a:rPr lang="es-MX" sz="1400" b="1" baseline="0" dirty="0" smtClean="0">
                          <a:solidFill>
                            <a:schemeClr val="tx1"/>
                          </a:solidFill>
                          <a:latin typeface="+mn-lt"/>
                        </a:rPr>
                        <a:t>RL.4.6: </a:t>
                      </a:r>
                      <a:r>
                        <a:rPr kumimoji="0" lang="x-none" sz="1400" b="1" i="0" u="none" strike="noStrike" kern="1200" cap="none" spc="0" normalizeH="0" baseline="0" noProof="0" dirty="0" err="1" smtClean="0">
                          <a:ln>
                            <a:noFill/>
                          </a:ln>
                          <a:solidFill>
                            <a:prstClr val="black"/>
                          </a:solidFill>
                          <a:effectLst/>
                          <a:uLnTx/>
                          <a:uFillTx/>
                          <a:latin typeface="+mn-lt"/>
                          <a:ea typeface="+mn-ea"/>
                          <a:cs typeface="+mn-cs"/>
                        </a:rPr>
                        <a:t>Kurt</a:t>
                      </a:r>
                      <a:r>
                        <a:rPr kumimoji="0" lang="x-none" sz="1400" b="1" i="0" u="none" strike="noStrike" kern="1200" cap="none" spc="0" normalizeH="0" baseline="0" noProof="0" dirty="0" smtClean="0">
                          <a:ln>
                            <a:noFill/>
                          </a:ln>
                          <a:solidFill>
                            <a:prstClr val="black"/>
                          </a:solidFill>
                          <a:effectLst/>
                          <a:uLnTx/>
                          <a:uFillTx/>
                          <a:latin typeface="+mn-lt"/>
                          <a:ea typeface="+mn-ea"/>
                          <a:cs typeface="+mn-cs"/>
                        </a:rPr>
                        <a:t> está escribiendo una carta a sus amigos sobre la experiencia de ir al aeropuerto por primera vez. Imagina que eres </a:t>
                      </a:r>
                      <a:r>
                        <a:rPr kumimoji="0" lang="x-none" sz="1400" b="1" i="0" u="none" strike="noStrike" kern="1200" cap="none" spc="0" normalizeH="0" baseline="0" noProof="0" dirty="0" err="1" smtClean="0">
                          <a:ln>
                            <a:noFill/>
                          </a:ln>
                          <a:solidFill>
                            <a:prstClr val="black"/>
                          </a:solidFill>
                          <a:effectLst/>
                          <a:uLnTx/>
                          <a:uFillTx/>
                          <a:latin typeface="+mn-lt"/>
                          <a:ea typeface="+mn-ea"/>
                          <a:cs typeface="+mn-cs"/>
                        </a:rPr>
                        <a:t>Kurt</a:t>
                      </a:r>
                      <a:r>
                        <a:rPr kumimoji="0" lang="x-none" sz="1400" b="1" i="0" u="none" strike="noStrike" kern="1200" cap="none" spc="0" normalizeH="0" baseline="0" noProof="0" dirty="0" smtClean="0">
                          <a:ln>
                            <a:noFill/>
                          </a:ln>
                          <a:solidFill>
                            <a:prstClr val="black"/>
                          </a:solidFill>
                          <a:effectLst/>
                          <a:uLnTx/>
                          <a:uFillTx/>
                          <a:latin typeface="+mn-lt"/>
                          <a:ea typeface="+mn-ea"/>
                          <a:cs typeface="+mn-cs"/>
                        </a:rPr>
                        <a:t> y escribe la carta. </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x-none" sz="1500" b="1" noProof="0" dirty="0" smtClean="0"/>
                        <a:t>Lenguaje de la respuesta - maestro/rúbrica </a:t>
                      </a:r>
                    </a:p>
                  </a:txBody>
                  <a:tcPr marL="103632" marR="103632" marT="50292" marB="50292">
                    <a:solidFill>
                      <a:schemeClr val="bg1">
                        <a:lumMod val="85000"/>
                      </a:schemeClr>
                    </a:solidFill>
                  </a:tcPr>
                </a:tc>
                <a:tc hMerge="1">
                  <a:txBody>
                    <a:bodyPr/>
                    <a:lstStyle/>
                    <a:p>
                      <a:endParaRPr lang="en-US"/>
                    </a:p>
                  </a:txBody>
                  <a:tcPr/>
                </a:tc>
              </a:tr>
              <a:tr h="938784">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s-GT" sz="1100" b="1" u="sng" kern="1200" noProof="0" dirty="0" smtClean="0">
                          <a:solidFill>
                            <a:schemeClr val="tx1"/>
                          </a:solidFill>
                          <a:effectLst/>
                          <a:latin typeface="+mn-lt"/>
                          <a:ea typeface="+mn-ea"/>
                          <a:cs typeface="+mn-cs"/>
                        </a:rPr>
                        <a:t>La respuesta da suficiente evidencia</a:t>
                      </a:r>
                      <a:r>
                        <a:rPr lang="es-GT" sz="1100" u="none" kern="1200" noProof="0" dirty="0" smtClean="0">
                          <a:solidFill>
                            <a:schemeClr val="tx1"/>
                          </a:solidFill>
                          <a:effectLst/>
                          <a:latin typeface="+mn-lt"/>
                          <a:ea typeface="+mn-ea"/>
                          <a:cs typeface="+mn-cs"/>
                        </a:rPr>
                        <a:t> </a:t>
                      </a:r>
                      <a:r>
                        <a:rPr lang="es-GT" sz="1100" kern="1200" noProof="0" dirty="0" smtClean="0">
                          <a:solidFill>
                            <a:schemeClr val="tx1"/>
                          </a:solidFill>
                          <a:effectLst/>
                          <a:latin typeface="+mn-lt"/>
                          <a:ea typeface="+mn-ea"/>
                          <a:cs typeface="+mn-cs"/>
                        </a:rPr>
                        <a:t>de la habilidad para distinguir información relevante de la irrelevante sobre la experiencia de Kurt de ir a un aeropuerto por primera vez. Las respuestas del</a:t>
                      </a:r>
                      <a:r>
                        <a:rPr lang="es-GT" sz="1100" kern="1200" baseline="0" noProof="0" dirty="0" smtClean="0">
                          <a:solidFill>
                            <a:schemeClr val="tx1"/>
                          </a:solidFill>
                          <a:effectLst/>
                          <a:latin typeface="+mn-lt"/>
                          <a:ea typeface="+mn-ea"/>
                          <a:cs typeface="+mn-cs"/>
                        </a:rPr>
                        <a:t> estudiante deben ser en primera persona, usando pronombres personales como: yo, tú, nosotros, etc. Los estudiantes darán una narración de sólo los acontecimientos de pasar por un aeropuerto (no de estar en el avión, etc…) Los detalles deben ser explícitamente del texto (dependiente del texto) y no de su propia experiencia. </a:t>
                      </a:r>
                      <a:endParaRPr lang="es-MX" sz="1100" dirty="0" smtClean="0">
                        <a:latin typeface="+mn-lt"/>
                      </a:endParaRP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x-none" sz="1300" b="1" noProof="0" dirty="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1911096">
                <a:tc>
                  <a:txBody>
                    <a:bodyPr/>
                    <a:lstStyle/>
                    <a:p>
                      <a:pPr algn="ctr">
                        <a:lnSpc>
                          <a:spcPct val="100000"/>
                        </a:lnSpc>
                        <a:spcBef>
                          <a:spcPts val="0"/>
                        </a:spcBef>
                        <a:spcAft>
                          <a:spcPts val="0"/>
                        </a:spcAft>
                      </a:pPr>
                      <a:r>
                        <a:rPr lang="en-US" sz="2000" b="1" dirty="0" smtClean="0">
                          <a:latin typeface="+mn-lt"/>
                        </a:rPr>
                        <a:t>2</a:t>
                      </a:r>
                      <a:endParaRPr lang="en-US" sz="2000" b="1" dirty="0">
                        <a:latin typeface="+mn-lt"/>
                      </a:endParaRPr>
                    </a:p>
                  </a:txBody>
                  <a:tcPr marL="103632" marR="103632" marT="50292" marB="50292" anchor="ctr"/>
                </a:tc>
                <a:tc>
                  <a:txBody>
                    <a:bodyPr/>
                    <a:lstStyle/>
                    <a:p>
                      <a:pPr>
                        <a:lnSpc>
                          <a:spcPct val="100000"/>
                        </a:lnSpc>
                        <a:spcBef>
                          <a:spcPts val="0"/>
                        </a:spcBef>
                        <a:spcAft>
                          <a:spcPts val="0"/>
                        </a:spcAft>
                      </a:pPr>
                      <a:r>
                        <a:rPr lang="es-MX" sz="1000" b="0" i="1" baseline="0" dirty="0" smtClean="0">
                          <a:latin typeface="+mn-lt"/>
                        </a:rPr>
                        <a:t>La respuesta da suficiente evidencia de la habilidad de distinguir información relevante a la pregunta y las experiencias de pasar por un aeropuerto por primera vez, tomadas explícitamente del pasaje. </a:t>
                      </a:r>
                    </a:p>
                    <a:p>
                      <a:pPr>
                        <a:lnSpc>
                          <a:spcPct val="100000"/>
                        </a:lnSpc>
                        <a:spcBef>
                          <a:spcPts val="0"/>
                        </a:spcBef>
                        <a:spcAft>
                          <a:spcPts val="0"/>
                        </a:spcAft>
                      </a:pPr>
                      <a:r>
                        <a:rPr lang="es-MX" sz="1100" b="0" i="0" baseline="0" dirty="0" smtClean="0">
                          <a:latin typeface="+mn-lt"/>
                        </a:rPr>
                        <a:t>¡Parece que nos tomó una eternidad en llegar al aeropuerto hoy porque cada carro se nos atravesaba! Ayudé a mi mamá a bajar las maletas del carro, como de costumbre, Joaquín no soltaba el teléfono. Yo estaba sorprendido por lo grande que es el aeropuerto. Había personas caminando con prisa por todos lados y sólo me podía imaginar todos los lugares a donde ellos iban a viajar. Cuando finalmente llegamos al mostrador de facturación, una dama amable tomó nuestros pasaportes y yo la ayudé con las maletas. ¡Ella estaba muy agradecida porque estaban pesadas! Cuando tomamos nuestros boletos, tuvimos que pasar por las maquinas de seguridad, así como ves en la televisión. Al principio estaba preocupado porque la máquina sonó cuando la anciana frente a mí pasó y tuvo que regresarse.  Sin embargo, cuando yo pasé, nada pasó y pude ir a recoger mi maleta. ¡Ir a un aeropuerto por primera vez fue emocionante y también un poco confuso, pero lo logré!</a:t>
                      </a:r>
                    </a:p>
                  </a:txBody>
                  <a:tcPr marL="103632" marR="103632" marT="50292" marB="50292"/>
                </a:tc>
              </a:tr>
              <a:tr h="922020">
                <a:tc>
                  <a:txBody>
                    <a:bodyPr/>
                    <a:lstStyle/>
                    <a:p>
                      <a:pPr algn="ctr">
                        <a:lnSpc>
                          <a:spcPct val="100000"/>
                        </a:lnSpc>
                        <a:spcBef>
                          <a:spcPts val="0"/>
                        </a:spcBef>
                        <a:spcAft>
                          <a:spcPts val="0"/>
                        </a:spcAft>
                      </a:pPr>
                      <a:r>
                        <a:rPr lang="en-US" sz="2000" b="1" dirty="0" smtClean="0">
                          <a:latin typeface="+mn-lt"/>
                        </a:rPr>
                        <a:t>1</a:t>
                      </a:r>
                      <a:endParaRPr lang="en-US" sz="2000" b="1" dirty="0">
                        <a:latin typeface="+mn-lt"/>
                      </a:endParaRPr>
                    </a:p>
                  </a:txBody>
                  <a:tcPr marL="103632" marR="103632" marT="50292" marB="50292" anchor="ctr"/>
                </a:tc>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s-MX" sz="1000" b="0" i="1" baseline="0" dirty="0" smtClean="0">
                          <a:latin typeface="+mn-lt"/>
                        </a:rPr>
                        <a:t>La respuesta da evidencia limitada de la habilidad de distinguir información relevante a la pregunta y las experiencias de pasar por un aeropuerto por primera vez, tomadas explícitamente del pasaje. </a:t>
                      </a:r>
                    </a:p>
                    <a:p>
                      <a:pPr marL="0" marR="0" indent="0" algn="l" defTabSz="1018824" rtl="0" eaLnBrk="1" fontAlgn="auto" latinLnBrk="0" hangingPunct="1">
                        <a:lnSpc>
                          <a:spcPct val="100000"/>
                        </a:lnSpc>
                        <a:spcBef>
                          <a:spcPts val="0"/>
                        </a:spcBef>
                        <a:spcAft>
                          <a:spcPts val="0"/>
                        </a:spcAft>
                        <a:buClrTx/>
                        <a:buSzTx/>
                        <a:buFontTx/>
                        <a:buNone/>
                        <a:tabLst/>
                        <a:defRPr/>
                      </a:pPr>
                      <a:r>
                        <a:rPr lang="es-MX" sz="1100" b="0" i="0" baseline="0" dirty="0" smtClean="0">
                          <a:latin typeface="+mn-lt"/>
                        </a:rPr>
                        <a:t>Hoy me tocó viajar por primera vez en avión. Nos tomó mucho tiempo llegar al aeropuerto. Facturamos nuestras maletas y pasamos por la máquina de seguridad. Kurt no escuchó ningún sonido al pasar por la máquina y agarró sus maletas. Finalmente, pasamos y pudimos entonces esperar en fila por nuestro avión. </a:t>
                      </a:r>
                    </a:p>
                  </a:txBody>
                  <a:tcPr marL="103632" marR="103632" marT="50292" marB="50292"/>
                </a:tc>
              </a:tr>
              <a:tr h="472440">
                <a:tc>
                  <a:txBody>
                    <a:bodyPr/>
                    <a:lstStyle/>
                    <a:p>
                      <a:pPr algn="ctr">
                        <a:lnSpc>
                          <a:spcPct val="100000"/>
                        </a:lnSpc>
                        <a:spcBef>
                          <a:spcPts val="0"/>
                        </a:spcBef>
                        <a:spcAft>
                          <a:spcPts val="0"/>
                        </a:spcAft>
                      </a:pPr>
                      <a:r>
                        <a:rPr lang="en-US" sz="2000" b="1" dirty="0" smtClean="0">
                          <a:latin typeface="+mn-lt"/>
                        </a:rPr>
                        <a:t>0</a:t>
                      </a:r>
                      <a:endParaRPr lang="en-US" sz="2000" b="1" dirty="0">
                        <a:latin typeface="+mn-lt"/>
                      </a:endParaRPr>
                    </a:p>
                  </a:txBody>
                  <a:tcPr marL="103632" marR="103632" marT="50292" marB="5029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000" b="0" i="1" baseline="0" dirty="0" smtClean="0">
                          <a:latin typeface="+mn-lt"/>
                        </a:rPr>
                        <a:t>La respuesta no demuestra la habilidad de distinguir información relevante a la pregunta.</a:t>
                      </a:r>
                    </a:p>
                    <a:p>
                      <a:pPr marL="0" marR="0" indent="0" algn="l" defTabSz="914400" rtl="0" eaLnBrk="1" fontAlgn="auto" latinLnBrk="0" hangingPunct="1">
                        <a:lnSpc>
                          <a:spcPct val="100000"/>
                        </a:lnSpc>
                        <a:spcBef>
                          <a:spcPts val="0"/>
                        </a:spcBef>
                        <a:spcAft>
                          <a:spcPts val="0"/>
                        </a:spcAft>
                        <a:buClrTx/>
                        <a:buSzTx/>
                        <a:buFontTx/>
                        <a:buNone/>
                        <a:tabLst/>
                        <a:defRPr/>
                      </a:pPr>
                      <a:r>
                        <a:rPr lang="es-MX" sz="1100" b="0" i="0" baseline="0" dirty="0" smtClean="0">
                          <a:latin typeface="+mn-lt"/>
                        </a:rPr>
                        <a:t>A </a:t>
                      </a:r>
                      <a:r>
                        <a:rPr lang="es-MX" sz="1100" b="0" i="0" baseline="0" dirty="0" err="1" smtClean="0">
                          <a:latin typeface="+mn-lt"/>
                        </a:rPr>
                        <a:t>Kurt</a:t>
                      </a:r>
                      <a:r>
                        <a:rPr lang="es-MX" sz="1100" b="0" i="0" baseline="0" dirty="0" smtClean="0">
                          <a:latin typeface="+mn-lt"/>
                        </a:rPr>
                        <a:t> le tocó viajar por avión. Él estaba emocionado. </a:t>
                      </a:r>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98426087"/>
              </p:ext>
            </p:extLst>
          </p:nvPr>
        </p:nvGraphicFramePr>
        <p:xfrm>
          <a:off x="5410200" y="7467600"/>
          <a:ext cx="1964690" cy="609600"/>
        </p:xfrm>
        <a:graphic>
          <a:graphicData uri="http://schemas.openxmlformats.org/drawingml/2006/table">
            <a:tbl>
              <a:tblPr/>
              <a:tblGrid>
                <a:gridCol w="1964690"/>
              </a:tblGrid>
              <a:tr h="117348">
                <a:tc>
                  <a:txBody>
                    <a:bodyPr/>
                    <a:lstStyle/>
                    <a:p>
                      <a:pPr marL="0" marR="0" algn="l">
                        <a:lnSpc>
                          <a:spcPct val="100000"/>
                        </a:lnSpc>
                        <a:spcBef>
                          <a:spcPts val="0"/>
                        </a:spcBef>
                        <a:spcAft>
                          <a:spcPts val="0"/>
                        </a:spcAft>
                      </a:pPr>
                      <a:r>
                        <a:rPr lang="en-US" sz="800" b="1" dirty="0" err="1" smtClean="0">
                          <a:solidFill>
                            <a:srgbClr val="000000"/>
                          </a:solidFill>
                          <a:latin typeface="+mn-lt"/>
                          <a:ea typeface="Times New Roman"/>
                          <a:cs typeface="Times New Roman"/>
                        </a:rPr>
                        <a:t>Estándar</a:t>
                      </a:r>
                      <a:r>
                        <a:rPr lang="en-US" sz="800" b="1" dirty="0" smtClean="0">
                          <a:solidFill>
                            <a:srgbClr val="000000"/>
                          </a:solidFill>
                          <a:latin typeface="+mn-lt"/>
                          <a:ea typeface="Times New Roman"/>
                          <a:cs typeface="Times New Roman"/>
                        </a:rPr>
                        <a:t> RL.4.6</a:t>
                      </a:r>
                      <a:endParaRPr lang="en-US" sz="8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69392">
                <a:tc>
                  <a:txBody>
                    <a:bodyPr/>
                    <a:lstStyle/>
                    <a:p>
                      <a:pPr marL="0" marR="0" algn="l" defTabSz="966612" rtl="0" eaLnBrk="1" latinLnBrk="0" hangingPunct="1">
                        <a:lnSpc>
                          <a:spcPct val="100000"/>
                        </a:lnSpc>
                        <a:spcBef>
                          <a:spcPts val="0"/>
                        </a:spcBef>
                        <a:spcAft>
                          <a:spcPts val="0"/>
                        </a:spcAft>
                      </a:pPr>
                      <a:r>
                        <a:rPr lang="x-none" sz="800" dirty="0" smtClean="0"/>
                        <a:t>Comparan y contrastan el punto de vista desde el que se narran diferentes cuentos, incluyendo la diferencia entre las narraciones en primera y tercera persona.</a:t>
                      </a:r>
                      <a:endParaRPr lang="en-US" sz="8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1207589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823136686"/>
              </p:ext>
            </p:extLst>
          </p:nvPr>
        </p:nvGraphicFramePr>
        <p:xfrm>
          <a:off x="304800" y="685800"/>
          <a:ext cx="6822440" cy="8261826"/>
        </p:xfrm>
        <a:graphic>
          <a:graphicData uri="http://schemas.openxmlformats.org/drawingml/2006/table">
            <a:tbl>
              <a:tblPr firstRow="1" bandRow="1">
                <a:tableStyleId>{5940675A-B579-460E-94D1-54222C63F5DA}</a:tableStyleId>
              </a:tblPr>
              <a:tblGrid>
                <a:gridCol w="539750"/>
                <a:gridCol w="6282690"/>
              </a:tblGrid>
              <a:tr h="33528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MX" sz="1500" b="1" i="0" u="none" strike="noStrike" kern="1200" cap="none" spc="0" normalizeH="0" baseline="0" noProof="0" dirty="0" smtClean="0">
                          <a:ln>
                            <a:noFill/>
                          </a:ln>
                          <a:solidFill>
                            <a:prstClr val="black"/>
                          </a:solidFill>
                          <a:effectLst/>
                          <a:uLnTx/>
                          <a:uFillTx/>
                          <a:latin typeface="+mn-lt"/>
                          <a:ea typeface="+mn-ea"/>
                          <a:cs typeface="+mn-cs"/>
                        </a:rPr>
                        <a:t>Evaluación de mitad de año: Clave para la </a:t>
                      </a:r>
                      <a:r>
                        <a:rPr kumimoji="0" lang="es-MX" sz="1500" b="1" i="0" u="sng" strike="noStrike" kern="1200" cap="none" spc="0" normalizeH="0" baseline="0" noProof="0" dirty="0" smtClean="0">
                          <a:ln>
                            <a:noFill/>
                          </a:ln>
                          <a:solidFill>
                            <a:prstClr val="black"/>
                          </a:solidFill>
                          <a:effectLst/>
                          <a:uLnTx/>
                          <a:uFillTx/>
                          <a:latin typeface="+mn-lt"/>
                          <a:ea typeface="+mn-ea"/>
                          <a:cs typeface="+mn-cs"/>
                        </a:rPr>
                        <a:t>respuesta construida de investigación</a:t>
                      </a:r>
                    </a:p>
                  </a:txBody>
                  <a:tcPr marL="103632" marR="103632" marT="50292" marB="50292"/>
                </a:tc>
                <a:tc hMerge="1">
                  <a:txBody>
                    <a:bodyPr/>
                    <a:lstStyle/>
                    <a:p>
                      <a:endParaRPr lang="en-US"/>
                    </a:p>
                  </a:txBody>
                  <a:tcPr/>
                </a:tc>
              </a:tr>
              <a:tr h="519684">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x-none" sz="1500" b="1" i="0" u="sng" strike="noStrike" kern="1200" cap="none" spc="0" normalizeH="0" baseline="0" noProof="0" dirty="0" smtClean="0">
                          <a:ln>
                            <a:noFill/>
                          </a:ln>
                          <a:solidFill>
                            <a:prstClr val="black"/>
                          </a:solidFill>
                          <a:effectLst/>
                          <a:uLnTx/>
                          <a:uFillTx/>
                          <a:latin typeface="+mn-lt"/>
                          <a:ea typeface="+mn-ea"/>
                          <a:cs typeface="+mn-cs"/>
                        </a:rPr>
                        <a:t>Rúbricas para la Respuesta construida de investigación - Objetivo 4</a:t>
                      </a:r>
                    </a:p>
                    <a:p>
                      <a:pPr marL="0" marR="0" lvl="0" indent="0" algn="ctr" defTabSz="914318" rtl="0" eaLnBrk="1" fontAlgn="auto" latinLnBrk="0" hangingPunct="1">
                        <a:lnSpc>
                          <a:spcPct val="100000"/>
                        </a:lnSpc>
                        <a:spcBef>
                          <a:spcPts val="0"/>
                        </a:spcBef>
                        <a:spcAft>
                          <a:spcPts val="0"/>
                        </a:spcAft>
                        <a:buClrTx/>
                        <a:buSzTx/>
                        <a:buFontTx/>
                        <a:buNone/>
                        <a:tabLst/>
                        <a:defRPr/>
                      </a:pPr>
                      <a:r>
                        <a:rPr kumimoji="0" lang="x-none" sz="1200" b="1" i="0" u="none" strike="noStrike" kern="1200" cap="none" spc="0" normalizeH="0" baseline="0" noProof="0" dirty="0" smtClean="0">
                          <a:ln>
                            <a:noFill/>
                          </a:ln>
                          <a:solidFill>
                            <a:prstClr val="black"/>
                          </a:solidFill>
                          <a:effectLst/>
                          <a:uLnTx/>
                          <a:uFillTx/>
                          <a:latin typeface="+mn-lt"/>
                          <a:ea typeface="+mn-ea"/>
                          <a:cs typeface="+mn-cs"/>
                        </a:rPr>
                        <a:t>Habilidad para citar evidencia que apoye opiniones y/o ideas</a:t>
                      </a:r>
                    </a:p>
                  </a:txBody>
                  <a:tcPr marL="103632" marR="103632" marT="50292" marB="50292"/>
                </a:tc>
                <a:tc hMerge="1">
                  <a:txBody>
                    <a:bodyPr/>
                    <a:lstStyle/>
                    <a:p>
                      <a:endParaRPr lang="en-US"/>
                    </a:p>
                  </a:txBody>
                  <a:tcPr/>
                </a:tc>
              </a:tr>
              <a:tr h="804672">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1400" b="1" dirty="0" smtClean="0"/>
                        <a:t>Pregunta #</a:t>
                      </a:r>
                      <a:r>
                        <a:rPr lang="es-MX" sz="1400" b="1" baseline="0" dirty="0" smtClean="0"/>
                        <a:t> 20 </a:t>
                      </a:r>
                      <a:r>
                        <a:rPr lang="es-MX" sz="1400" b="1" baseline="0" dirty="0" smtClean="0">
                          <a:solidFill>
                            <a:schemeClr val="tx1"/>
                          </a:solidFill>
                        </a:rPr>
                        <a:t>RI.4.6</a:t>
                      </a:r>
                      <a:r>
                        <a:rPr lang="es-MX" sz="1400" b="1" dirty="0" smtClean="0"/>
                        <a:t>: </a:t>
                      </a:r>
                      <a:r>
                        <a:rPr lang="x-none" sz="1400" b="1" baseline="0" noProof="0" dirty="0" smtClean="0">
                          <a:latin typeface="Helvetica" pitchFamily="34" charset="0"/>
                        </a:rPr>
                        <a:t>Después de leer la información, tanto del recuento primario como del secundario, ¿qué características personales de  Amelia la ayudaron a ser una piloto exitosa? Utiliza ejemplos de ambos pasajes para apoyar tu respuesta.</a:t>
                      </a:r>
                      <a:r>
                        <a:rPr lang="es-MX" sz="1200" b="1" noProof="0" dirty="0" smtClean="0">
                          <a:latin typeface="Helvetica" pitchFamily="34" charset="0"/>
                        </a:rPr>
                        <a:t> </a:t>
                      </a:r>
                      <a:endParaRPr lang="es-MX" sz="1050" b="1" noProof="0" dirty="0" smtClean="0">
                        <a:solidFill>
                          <a:schemeClr val="tx1"/>
                        </a:solidFill>
                        <a:latin typeface="Helvetica" pitchFamily="34" charset="0"/>
                      </a:endParaRP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x-none" sz="1500" b="1" noProof="0" dirty="0" smtClean="0"/>
                        <a:t>Lenguaje de la respuesta - maestro/rúbrica </a:t>
                      </a:r>
                    </a:p>
                  </a:txBody>
                  <a:tcPr marL="103632" marR="103632" marT="50292" marB="50292" anchor="ctr">
                    <a:solidFill>
                      <a:schemeClr val="bg1">
                        <a:lumMod val="85000"/>
                      </a:schemeClr>
                    </a:solidFill>
                  </a:tcPr>
                </a:tc>
                <a:tc hMerge="1">
                  <a:txBody>
                    <a:bodyPr/>
                    <a:lstStyle/>
                    <a:p>
                      <a:endParaRPr lang="en-US"/>
                    </a:p>
                  </a:txBody>
                  <a:tcPr/>
                </a:tc>
              </a:tr>
              <a:tr h="1586484">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s-MX" sz="1000" b="1" u="sng" dirty="0" smtClean="0"/>
                        <a:t>La respuesta da suficiente evidencia</a:t>
                      </a:r>
                      <a:r>
                        <a:rPr lang="es-MX" sz="1000" b="1" u="none" dirty="0" smtClean="0"/>
                        <a:t> </a:t>
                      </a:r>
                      <a:r>
                        <a:rPr lang="es-MX" sz="1000" b="0" u="none" dirty="0" smtClean="0"/>
                        <a:t>de la habilidad de citar evidencia para apoyar la respuesta del estudiante a la pregunta de “</a:t>
                      </a:r>
                      <a:r>
                        <a:rPr lang="es-ES" sz="1000" b="0" u="none" dirty="0" smtClean="0"/>
                        <a:t>¿qué características personales de Amelia la ayudaron a ser una piloto exitosa?...” Los estudiantes deben mencionar las características personales específicas</a:t>
                      </a:r>
                      <a:r>
                        <a:rPr lang="es-ES" sz="1000" b="0" u="none" baseline="0" dirty="0" smtClean="0"/>
                        <a:t> inferidas de ambos pasajes, que ellos entienden apoyan por qué ella fue una piloto exitosa. Del pasaje</a:t>
                      </a:r>
                      <a:r>
                        <a:rPr lang="es-MX" sz="1000" dirty="0" smtClean="0"/>
                        <a:t> </a:t>
                      </a:r>
                      <a:r>
                        <a:rPr lang="es-MX" sz="1000" b="1" i="1" u="sng" dirty="0" smtClean="0"/>
                        <a:t>Amelia Earhart</a:t>
                      </a:r>
                      <a:r>
                        <a:rPr lang="es-MX" sz="1000" dirty="0" smtClean="0"/>
                        <a:t>, las características personales podrían</a:t>
                      </a:r>
                      <a:r>
                        <a:rPr lang="es-MX" sz="1000" baseline="0" dirty="0" smtClean="0"/>
                        <a:t> </a:t>
                      </a:r>
                      <a:r>
                        <a:rPr lang="es-MX" sz="1000" dirty="0" smtClean="0"/>
                        <a:t>incluir:</a:t>
                      </a:r>
                      <a:r>
                        <a:rPr lang="es-MX" sz="1000" baseline="0" dirty="0" smtClean="0"/>
                        <a:t> (1) ella estaba </a:t>
                      </a:r>
                      <a:r>
                        <a:rPr lang="es-MX" sz="1000" b="1" baseline="0" dirty="0" smtClean="0"/>
                        <a:t>determinada</a:t>
                      </a:r>
                      <a:r>
                        <a:rPr lang="es-MX" sz="1000" baseline="0" dirty="0" smtClean="0"/>
                        <a:t> a volar, (2)  ella estaba lo suficientemente </a:t>
                      </a:r>
                      <a:r>
                        <a:rPr lang="es-MX" sz="1000" b="1" baseline="0" dirty="0" smtClean="0"/>
                        <a:t>motivada</a:t>
                      </a:r>
                      <a:r>
                        <a:rPr lang="es-MX" sz="1000" baseline="0" dirty="0" smtClean="0"/>
                        <a:t> como para tomar cursos de vuelo, (3) ella pidió dinero prestado para comprar un avión– demostrando que ella </a:t>
                      </a:r>
                      <a:r>
                        <a:rPr lang="es-MX" sz="1000" b="1" baseline="0" dirty="0" smtClean="0"/>
                        <a:t>daba seguimiento </a:t>
                      </a:r>
                      <a:r>
                        <a:rPr lang="es-MX" sz="1000" baseline="0" dirty="0" smtClean="0"/>
                        <a:t>a sus planes, (4) ella obtuvo su licencia de piloto lo cual tomó </a:t>
                      </a:r>
                      <a:r>
                        <a:rPr lang="es-MX" sz="1000" b="1" baseline="0" dirty="0" smtClean="0"/>
                        <a:t>práctica y destreza,</a:t>
                      </a:r>
                      <a:r>
                        <a:rPr lang="es-MX" sz="1000" baseline="0" dirty="0" smtClean="0"/>
                        <a:t> (5) ella era </a:t>
                      </a:r>
                      <a:r>
                        <a:rPr lang="es-MX" sz="1000" b="1" baseline="0" dirty="0" smtClean="0"/>
                        <a:t>consistente</a:t>
                      </a:r>
                      <a:r>
                        <a:rPr lang="es-MX" sz="1000" baseline="0" dirty="0" smtClean="0"/>
                        <a:t>– ella seguía estableciendo récords y alcanzó muchos logros en la aviación, y (6) ella hizo cosas que no siempre le gustaba hacer pero sintió que las tenía que hacer– haciendo “</a:t>
                      </a:r>
                      <a:r>
                        <a:rPr lang="es-MX" sz="1000" b="1" baseline="0" dirty="0" smtClean="0"/>
                        <a:t>lo correcto</a:t>
                      </a:r>
                      <a:r>
                        <a:rPr lang="es-MX" sz="1000" b="0" i="1" baseline="0" dirty="0" smtClean="0"/>
                        <a:t>”</a:t>
                      </a:r>
                      <a:r>
                        <a:rPr lang="es-MX" sz="1000" b="1" i="1" baseline="0" dirty="0" smtClean="0"/>
                        <a:t> </a:t>
                      </a:r>
                      <a:r>
                        <a:rPr lang="es-MX" sz="1000" baseline="0" dirty="0" smtClean="0"/>
                        <a:t>(por ejemplo volar como pasajera en vez de como una piloto a través de el Atlántico). En el pasaje </a:t>
                      </a:r>
                      <a:r>
                        <a:rPr lang="es-MX" sz="1000" b="1" i="1" u="sng" baseline="0" dirty="0" smtClean="0"/>
                        <a:t>La entrevista con Amelia </a:t>
                      </a:r>
                      <a:r>
                        <a:rPr lang="es-MX" sz="1000" b="1" i="1" u="sng" baseline="0" dirty="0" err="1" smtClean="0"/>
                        <a:t>Earhart</a:t>
                      </a:r>
                      <a:r>
                        <a:rPr lang="es-MX" sz="1000" b="1" i="1" u="none" baseline="0" dirty="0" smtClean="0"/>
                        <a:t>, </a:t>
                      </a:r>
                      <a:r>
                        <a:rPr lang="es-MX" sz="1000" b="0" i="0" u="none" baseline="0" dirty="0" smtClean="0"/>
                        <a:t>las </a:t>
                      </a:r>
                      <a:r>
                        <a:rPr lang="es-MX" sz="1000" b="0" i="1" u="none" baseline="0" dirty="0" smtClean="0"/>
                        <a:t>características personales </a:t>
                      </a:r>
                      <a:r>
                        <a:rPr lang="es-MX" sz="1000" b="0" i="0" u="none" baseline="0" dirty="0" smtClean="0"/>
                        <a:t>podrían incluir: </a:t>
                      </a:r>
                      <a:r>
                        <a:rPr lang="es-MX" sz="1000" baseline="0" dirty="0" smtClean="0"/>
                        <a:t>(1) Amelia estaba dispuesta a compartir sus experiencias con otros – </a:t>
                      </a:r>
                      <a:r>
                        <a:rPr lang="es-MX" sz="1000" b="1" i="1" baseline="0" dirty="0" smtClean="0"/>
                        <a:t>considerada</a:t>
                      </a:r>
                      <a:r>
                        <a:rPr lang="es-MX" sz="1000" baseline="0" dirty="0" smtClean="0"/>
                        <a:t>, (2) Amelia demostró </a:t>
                      </a:r>
                      <a:r>
                        <a:rPr lang="es-MX" sz="1000" b="1" baseline="0" dirty="0" smtClean="0"/>
                        <a:t>valentía</a:t>
                      </a:r>
                      <a:r>
                        <a:rPr lang="es-MX" sz="1000" baseline="0" dirty="0" smtClean="0"/>
                        <a:t> en su experiencia de volar en su primer vuelo Atlántico.  Otras  características inferidas son aceptables si hay detalles o ejemplos para apoyarlas.</a:t>
                      </a:r>
                      <a:endParaRPr lang="es-MX" sz="1000" b="1" dirty="0" smtClean="0"/>
                    </a:p>
                  </a:txBody>
                  <a:tcPr marL="103632" marR="103632" marT="50292" marB="50292"/>
                </a:tc>
                <a:tc hMerge="1">
                  <a:txBody>
                    <a:bodyPr/>
                    <a:lstStyle/>
                    <a:p>
                      <a:endParaRPr lang="en-US" sz="1200" baseline="0" dirty="0" smtClean="0"/>
                    </a:p>
                  </a:txBody>
                  <a:tcPr marL="97536" marR="97536" marT="50292" marB="50292"/>
                </a:tc>
              </a:tr>
              <a:tr h="284988">
                <a:tc gridSpan="2">
                  <a:txBody>
                    <a:bodyPr/>
                    <a:lstStyle/>
                    <a:p>
                      <a:pPr algn="ctr"/>
                      <a:r>
                        <a:rPr lang="x-none" sz="1200" b="1" noProof="0" dirty="0" smtClean="0"/>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2080333">
                <a:tc>
                  <a:txBody>
                    <a:bodyPr/>
                    <a:lstStyle/>
                    <a:p>
                      <a:pPr algn="ctr">
                        <a:lnSpc>
                          <a:spcPct val="100000"/>
                        </a:lnSpc>
                        <a:spcBef>
                          <a:spcPts val="0"/>
                        </a:spcBef>
                        <a:spcAft>
                          <a:spcPts val="0"/>
                        </a:spcAft>
                      </a:pPr>
                      <a:r>
                        <a:rPr lang="en-US" sz="1500" b="1" dirty="0" smtClean="0"/>
                        <a:t>2</a:t>
                      </a:r>
                      <a:endParaRPr lang="en-US" sz="1500" b="1" dirty="0"/>
                    </a:p>
                  </a:txBody>
                  <a:tcPr marL="103632" marR="103632" marT="50292" marB="5029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000" i="1" kern="1200" noProof="0" dirty="0" smtClean="0">
                          <a:solidFill>
                            <a:schemeClr val="tx1"/>
                          </a:solidFill>
                          <a:effectLst/>
                          <a:latin typeface="+mn-lt"/>
                          <a:ea typeface="+mn-ea"/>
                          <a:cs typeface="+mn-cs"/>
                        </a:rPr>
                        <a:t>La respuesta del estudiante demuestra la habilidad de </a:t>
                      </a:r>
                      <a:r>
                        <a:rPr lang="es-MX" sz="1000" b="1" i="1" kern="1200" noProof="0" dirty="0" smtClean="0">
                          <a:solidFill>
                            <a:schemeClr val="tx1"/>
                          </a:solidFill>
                          <a:effectLst/>
                          <a:latin typeface="+mn-lt"/>
                          <a:ea typeface="+mn-ea"/>
                          <a:cs typeface="+mn-cs"/>
                        </a:rPr>
                        <a:t>citar suficiente</a:t>
                      </a:r>
                      <a:r>
                        <a:rPr lang="es-MX" sz="1000" b="1" i="1" kern="1200" baseline="0" noProof="0" dirty="0" smtClean="0">
                          <a:solidFill>
                            <a:schemeClr val="tx1"/>
                          </a:solidFill>
                          <a:effectLst/>
                          <a:latin typeface="+mn-lt"/>
                          <a:ea typeface="+mn-ea"/>
                          <a:cs typeface="+mn-cs"/>
                        </a:rPr>
                        <a:t> evidencia </a:t>
                      </a:r>
                      <a:r>
                        <a:rPr lang="es-MX" sz="1000" i="1" kern="1200" baseline="0" noProof="0" dirty="0" smtClean="0">
                          <a:solidFill>
                            <a:schemeClr val="tx1"/>
                          </a:solidFill>
                          <a:effectLst/>
                          <a:latin typeface="+mn-lt"/>
                          <a:ea typeface="+mn-ea"/>
                          <a:cs typeface="+mn-cs"/>
                        </a:rPr>
                        <a:t>de ambos textos para apoyar </a:t>
                      </a:r>
                      <a:r>
                        <a:rPr lang="es-MX" sz="1000" b="1" i="1" kern="1200" baseline="0" noProof="0" dirty="0" smtClean="0">
                          <a:solidFill>
                            <a:schemeClr val="tx1"/>
                          </a:solidFill>
                          <a:effectLst/>
                          <a:latin typeface="+mn-lt"/>
                          <a:ea typeface="+mn-ea"/>
                          <a:cs typeface="+mn-cs"/>
                        </a:rPr>
                        <a:t>una opinión</a:t>
                      </a:r>
                      <a:r>
                        <a:rPr lang="es-MX" sz="1000" i="1" kern="1200" baseline="0" noProof="0" dirty="0" smtClean="0">
                          <a:solidFill>
                            <a:schemeClr val="tx1"/>
                          </a:solidFill>
                          <a:effectLst/>
                          <a:latin typeface="+mn-lt"/>
                          <a:ea typeface="+mn-ea"/>
                          <a:cs typeface="+mn-cs"/>
                        </a:rPr>
                        <a:t> acerca de qué características personales de Earhart la ayudaron a ser una piloto exitosa. </a:t>
                      </a:r>
                      <a:endParaRPr lang="es-MX" sz="1000" i="1" kern="1200" noProof="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100" b="0" i="0" kern="1200" baseline="0" dirty="0" smtClean="0">
                          <a:solidFill>
                            <a:schemeClr val="tx1"/>
                          </a:solidFill>
                          <a:effectLst/>
                          <a:latin typeface="+mn-lt"/>
                          <a:ea typeface="+mn-ea"/>
                          <a:cs typeface="+mn-cs"/>
                        </a:rPr>
                        <a:t>Amelia </a:t>
                      </a:r>
                      <a:r>
                        <a:rPr lang="es-MX" sz="1100" b="0" i="0" kern="1200" baseline="0" dirty="0" err="1" smtClean="0">
                          <a:solidFill>
                            <a:schemeClr val="tx1"/>
                          </a:solidFill>
                          <a:effectLst/>
                          <a:latin typeface="+mn-lt"/>
                          <a:ea typeface="+mn-ea"/>
                          <a:cs typeface="+mn-cs"/>
                        </a:rPr>
                        <a:t>Earhart</a:t>
                      </a:r>
                      <a:r>
                        <a:rPr lang="es-MX" sz="1100" b="0" i="0" kern="1200" baseline="0" dirty="0" smtClean="0">
                          <a:solidFill>
                            <a:schemeClr val="tx1"/>
                          </a:solidFill>
                          <a:effectLst/>
                          <a:latin typeface="+mn-lt"/>
                          <a:ea typeface="+mn-ea"/>
                          <a:cs typeface="+mn-cs"/>
                        </a:rPr>
                        <a:t> fue una gran piloto. ¡Ella era una de las primeras mujeres pilotos en obtener una licencia de piloto internacional! ¿Cómo se convirtió en una gran piloto? ¡Sus características personales! En el pasaje </a:t>
                      </a:r>
                      <a:r>
                        <a:rPr lang="es-MX" sz="1100" b="1" i="1" u="sng" kern="1200" baseline="0" dirty="0" smtClean="0">
                          <a:solidFill>
                            <a:schemeClr val="tx1"/>
                          </a:solidFill>
                          <a:effectLst/>
                          <a:latin typeface="+mn-lt"/>
                          <a:ea typeface="+mn-ea"/>
                          <a:cs typeface="+mn-cs"/>
                        </a:rPr>
                        <a:t>Amelia Earheart </a:t>
                      </a:r>
                      <a:r>
                        <a:rPr lang="es-MX" sz="1100" b="0" i="0" kern="1200" baseline="0" dirty="0" smtClean="0">
                          <a:solidFill>
                            <a:schemeClr val="tx1"/>
                          </a:solidFill>
                          <a:effectLst/>
                          <a:latin typeface="+mn-lt"/>
                          <a:ea typeface="+mn-ea"/>
                          <a:cs typeface="+mn-cs"/>
                        </a:rPr>
                        <a:t>ella demostró ciertas características personales desde el comienzo en su camino hacia ser una piloto exitosa. Primero, ella estaba determinada a volar, tomando cursos de vuelo y hasta comprando su propio  avión. ¡Esa determinación la ayudó a no darse por vencida! Luego, ella siguió tratando y tratando. Sus esfuerzos consistentes fueron recompensados.  Ella siguió rompiendo récords de aviación a lo largo de su carrera. En el recuento </a:t>
                      </a:r>
                      <a:r>
                        <a:rPr lang="es-MX" sz="1100" b="1" i="1" u="sng" kern="1200" baseline="0" dirty="0" smtClean="0">
                          <a:solidFill>
                            <a:schemeClr val="tx1"/>
                          </a:solidFill>
                          <a:effectLst/>
                          <a:latin typeface="+mn-lt"/>
                          <a:ea typeface="+mn-ea"/>
                          <a:cs typeface="+mn-cs"/>
                        </a:rPr>
                        <a:t>La entrevista con Amelia Earhart</a:t>
                      </a:r>
                      <a:r>
                        <a:rPr lang="es-MX" sz="1100" b="0" i="0" u="none" kern="1200" baseline="0" dirty="0" smtClean="0">
                          <a:solidFill>
                            <a:schemeClr val="tx1"/>
                          </a:solidFill>
                          <a:effectLst/>
                          <a:latin typeface="+mn-lt"/>
                          <a:ea typeface="+mn-ea"/>
                          <a:cs typeface="+mn-cs"/>
                        </a:rPr>
                        <a:t>, ella demostró consideración por quienes querían saber su historia. Más que nada, pienso que la entrevista demostró una vez más la característica personal de la valentía. Cuando el motor de su avión tuvo problemas, ella mantuvo la calma y la valentía hasta que encontró un lugar para aterrizar. Tienes que tener una mente calmada para permanecer tranquilo durante las emergencias. ¡Otra buena característica personal! </a:t>
                      </a:r>
                      <a:endParaRPr lang="es-MX" sz="1100" b="0" i="1" kern="1200" dirty="0" smtClean="0">
                        <a:solidFill>
                          <a:schemeClr val="tx1"/>
                        </a:solidFill>
                        <a:effectLst/>
                        <a:latin typeface="+mn-lt"/>
                        <a:ea typeface="+mn-ea"/>
                        <a:cs typeface="+mn-cs"/>
                      </a:endParaRPr>
                    </a:p>
                  </a:txBody>
                  <a:tcPr marL="102012" marR="102012" marT="51091" marB="51091"/>
                </a:tc>
              </a:tr>
              <a:tr h="705538">
                <a:tc>
                  <a:txBody>
                    <a:bodyPr/>
                    <a:lstStyle/>
                    <a:p>
                      <a:pPr algn="ctr">
                        <a:lnSpc>
                          <a:spcPct val="100000"/>
                        </a:lnSpc>
                        <a:spcBef>
                          <a:spcPts val="0"/>
                        </a:spcBef>
                        <a:spcAft>
                          <a:spcPts val="0"/>
                        </a:spcAft>
                      </a:pPr>
                      <a:r>
                        <a:rPr lang="en-US" sz="1500" b="1" dirty="0" smtClean="0"/>
                        <a:t>1</a:t>
                      </a:r>
                      <a:endParaRPr lang="en-US" sz="1500" b="1" dirty="0"/>
                    </a:p>
                  </a:txBody>
                  <a:tcPr marL="103632" marR="103632" marT="50292" marB="50292"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000" i="1" kern="1200" noProof="0" dirty="0" smtClean="0">
                          <a:solidFill>
                            <a:schemeClr val="tx1"/>
                          </a:solidFill>
                          <a:effectLst/>
                          <a:latin typeface="+mn-lt"/>
                          <a:ea typeface="+mn-ea"/>
                          <a:cs typeface="+mn-cs"/>
                        </a:rPr>
                        <a:t>La respuesta del estudiante demuestra </a:t>
                      </a:r>
                      <a:r>
                        <a:rPr lang="es-MX" sz="1000" b="1" i="1" kern="1200" noProof="0" dirty="0" smtClean="0">
                          <a:solidFill>
                            <a:schemeClr val="tx1"/>
                          </a:solidFill>
                          <a:effectLst/>
                          <a:latin typeface="+mn-lt"/>
                          <a:ea typeface="+mn-ea"/>
                          <a:cs typeface="+mn-cs"/>
                        </a:rPr>
                        <a:t>alguna habilidad</a:t>
                      </a:r>
                      <a:r>
                        <a:rPr lang="es-MX" sz="1000" b="1" i="1" kern="1200" baseline="0" noProof="0" dirty="0" smtClean="0">
                          <a:solidFill>
                            <a:schemeClr val="tx1"/>
                          </a:solidFill>
                          <a:effectLst/>
                          <a:latin typeface="+mn-lt"/>
                          <a:ea typeface="+mn-ea"/>
                          <a:cs typeface="+mn-cs"/>
                        </a:rPr>
                        <a:t> de citar evidencia limitada</a:t>
                      </a:r>
                      <a:r>
                        <a:rPr lang="es-MX" sz="1000" i="1" kern="1200" baseline="0" noProof="0" dirty="0" smtClean="0">
                          <a:solidFill>
                            <a:schemeClr val="tx1"/>
                          </a:solidFill>
                          <a:effectLst/>
                          <a:latin typeface="+mn-lt"/>
                          <a:ea typeface="+mn-ea"/>
                          <a:cs typeface="+mn-cs"/>
                        </a:rPr>
                        <a:t> de ambos textos para apoyar </a:t>
                      </a:r>
                      <a:r>
                        <a:rPr lang="es-MX" sz="1000" b="1" i="1" kern="1200" baseline="0" noProof="0" dirty="0" smtClean="0">
                          <a:solidFill>
                            <a:schemeClr val="tx1"/>
                          </a:solidFill>
                          <a:effectLst/>
                          <a:latin typeface="+mn-lt"/>
                          <a:ea typeface="+mn-ea"/>
                          <a:cs typeface="+mn-cs"/>
                        </a:rPr>
                        <a:t>parcialmente una opinión</a:t>
                      </a:r>
                      <a:r>
                        <a:rPr lang="es-MX" sz="1000" i="1" kern="1200" baseline="0" noProof="0" dirty="0" smtClean="0">
                          <a:solidFill>
                            <a:schemeClr val="tx1"/>
                          </a:solidFill>
                          <a:effectLst/>
                          <a:latin typeface="+mn-lt"/>
                          <a:ea typeface="+mn-ea"/>
                          <a:cs typeface="+mn-cs"/>
                        </a:rPr>
                        <a:t> acerca de qué características personales de Earhart la ayudaron a ser una piloto exitosa.</a:t>
                      </a:r>
                    </a:p>
                    <a:p>
                      <a:pPr marL="0" marR="0" lvl="0" indent="0" algn="l" defTabSz="914400" rtl="0" eaLnBrk="1" fontAlgn="auto" latinLnBrk="0" hangingPunct="1">
                        <a:lnSpc>
                          <a:spcPct val="100000"/>
                        </a:lnSpc>
                        <a:spcBef>
                          <a:spcPts val="0"/>
                        </a:spcBef>
                        <a:spcAft>
                          <a:spcPts val="0"/>
                        </a:spcAft>
                        <a:buClrTx/>
                        <a:buSzTx/>
                        <a:buFontTx/>
                        <a:buNone/>
                        <a:tabLst/>
                        <a:defRPr/>
                      </a:pPr>
                      <a:r>
                        <a:rPr lang="es-MX" sz="1100" kern="1200" dirty="0" smtClean="0">
                          <a:solidFill>
                            <a:schemeClr val="tx1"/>
                          </a:solidFill>
                          <a:effectLst/>
                          <a:latin typeface="+mn-lt"/>
                          <a:ea typeface="+mn-ea"/>
                          <a:cs typeface="+mn-cs"/>
                        </a:rPr>
                        <a:t>Amelia </a:t>
                      </a:r>
                      <a:r>
                        <a:rPr lang="es-MX" sz="1100" kern="1200" dirty="0" err="1" smtClean="0">
                          <a:solidFill>
                            <a:schemeClr val="tx1"/>
                          </a:solidFill>
                          <a:effectLst/>
                          <a:latin typeface="+mn-lt"/>
                          <a:ea typeface="+mn-ea"/>
                          <a:cs typeface="+mn-cs"/>
                        </a:rPr>
                        <a:t>Earhart</a:t>
                      </a:r>
                      <a:r>
                        <a:rPr lang="es-MX" sz="1100" kern="1200" dirty="0" smtClean="0">
                          <a:solidFill>
                            <a:schemeClr val="tx1"/>
                          </a:solidFill>
                          <a:effectLst/>
                          <a:latin typeface="+mn-lt"/>
                          <a:ea typeface="+mn-ea"/>
                          <a:cs typeface="+mn-cs"/>
                        </a:rPr>
                        <a:t> fue una piloto exitosa porque tenía buenas</a:t>
                      </a:r>
                      <a:r>
                        <a:rPr lang="es-MX" sz="1100" kern="1200" baseline="0" dirty="0" smtClean="0">
                          <a:solidFill>
                            <a:schemeClr val="tx1"/>
                          </a:solidFill>
                          <a:effectLst/>
                          <a:latin typeface="+mn-lt"/>
                          <a:ea typeface="+mn-ea"/>
                          <a:cs typeface="+mn-cs"/>
                        </a:rPr>
                        <a:t> características personales. </a:t>
                      </a:r>
                      <a:r>
                        <a:rPr lang="es-MX" sz="1100" kern="1200" dirty="0" smtClean="0">
                          <a:solidFill>
                            <a:schemeClr val="tx1"/>
                          </a:solidFill>
                          <a:effectLst/>
                          <a:latin typeface="+mn-lt"/>
                          <a:ea typeface="+mn-ea"/>
                          <a:cs typeface="+mn-cs"/>
                        </a:rPr>
                        <a:t>Eso significa que era fuerte y valiente.</a:t>
                      </a:r>
                      <a:r>
                        <a:rPr lang="es-MX" sz="1100" kern="1200" baseline="0" dirty="0" smtClean="0">
                          <a:solidFill>
                            <a:schemeClr val="tx1"/>
                          </a:solidFill>
                          <a:effectLst/>
                          <a:latin typeface="+mn-lt"/>
                          <a:ea typeface="+mn-ea"/>
                          <a:cs typeface="+mn-cs"/>
                        </a:rPr>
                        <a:t> Se requiere valor para volar como ella lo hizo, especialmente porque las mujeres no volaban mucho en ese entonces. Esas son características personales importantes. </a:t>
                      </a:r>
                      <a:endParaRPr lang="es-MX" sz="1100" kern="1200" dirty="0" smtClean="0">
                        <a:solidFill>
                          <a:schemeClr val="tx1"/>
                        </a:solidFill>
                        <a:effectLst/>
                        <a:latin typeface="+mn-lt"/>
                        <a:ea typeface="+mn-ea"/>
                        <a:cs typeface="+mn-cs"/>
                      </a:endParaRPr>
                    </a:p>
                  </a:txBody>
                  <a:tcPr marL="102012" marR="102012" marT="51091" marB="51091"/>
                </a:tc>
              </a:tr>
              <a:tr h="571573">
                <a:tc>
                  <a:txBody>
                    <a:bodyPr/>
                    <a:lstStyle/>
                    <a:p>
                      <a:pPr algn="ctr">
                        <a:lnSpc>
                          <a:spcPct val="100000"/>
                        </a:lnSpc>
                        <a:spcBef>
                          <a:spcPts val="0"/>
                        </a:spcBef>
                        <a:spcAft>
                          <a:spcPts val="0"/>
                        </a:spcAft>
                      </a:pPr>
                      <a:r>
                        <a:rPr lang="en-US" sz="1500" b="1" dirty="0" smtClean="0"/>
                        <a:t>0</a:t>
                      </a:r>
                      <a:endParaRPr lang="en-US" sz="1500" b="1" dirty="0"/>
                    </a:p>
                  </a:txBody>
                  <a:tcPr marL="103632" marR="103632" marT="50292" marB="50292"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0" i="1" u="none" strike="noStrike" kern="1200" cap="none" spc="0" normalizeH="0" baseline="0" noProof="0" dirty="0" smtClean="0">
                          <a:ln>
                            <a:noFill/>
                          </a:ln>
                          <a:solidFill>
                            <a:prstClr val="black"/>
                          </a:solidFill>
                          <a:effectLst/>
                          <a:uLnTx/>
                          <a:uFillTx/>
                          <a:latin typeface="+mn-lt"/>
                          <a:ea typeface="+mn-ea"/>
                          <a:cs typeface="+mn-cs"/>
                        </a:rPr>
                        <a:t>La respuesta del estudiante no demuestra la habilidad de </a:t>
                      </a:r>
                      <a:r>
                        <a:rPr kumimoji="0" lang="es-MX" sz="1000" b="1" i="1" u="none" strike="noStrike" kern="1200" cap="none" spc="0" normalizeH="0" baseline="0" noProof="0" dirty="0" smtClean="0">
                          <a:ln>
                            <a:noFill/>
                          </a:ln>
                          <a:solidFill>
                            <a:prstClr val="black"/>
                          </a:solidFill>
                          <a:effectLst/>
                          <a:uLnTx/>
                          <a:uFillTx/>
                          <a:latin typeface="+mn-lt"/>
                          <a:ea typeface="+mn-ea"/>
                          <a:cs typeface="+mn-cs"/>
                        </a:rPr>
                        <a:t>citar suficiente evidencia</a:t>
                      </a:r>
                      <a:r>
                        <a:rPr kumimoji="0" lang="es-MX" sz="1000" b="0" i="1" u="none" strike="noStrike" kern="1200" cap="none" spc="0" normalizeH="0" baseline="0" noProof="0" dirty="0" smtClean="0">
                          <a:ln>
                            <a:noFill/>
                          </a:ln>
                          <a:solidFill>
                            <a:prstClr val="black"/>
                          </a:solidFill>
                          <a:effectLst/>
                          <a:uLnTx/>
                          <a:uFillTx/>
                          <a:latin typeface="+mn-lt"/>
                          <a:ea typeface="+mn-ea"/>
                          <a:cs typeface="+mn-cs"/>
                        </a:rPr>
                        <a:t> de ambos textos para  apoyar una opinión acerca de </a:t>
                      </a:r>
                      <a:r>
                        <a:rPr lang="es-MX" sz="1000" i="1" kern="1200" baseline="0" noProof="0" dirty="0" smtClean="0">
                          <a:solidFill>
                            <a:schemeClr val="tx1"/>
                          </a:solidFill>
                          <a:effectLst/>
                          <a:latin typeface="+mn-lt"/>
                          <a:ea typeface="+mn-ea"/>
                          <a:cs typeface="+mn-cs"/>
                        </a:rPr>
                        <a:t>qué </a:t>
                      </a:r>
                      <a:r>
                        <a:rPr kumimoji="0" lang="es-MX" sz="1000" b="0" i="1" u="none" strike="noStrike" kern="1200" cap="none" spc="0" normalizeH="0" baseline="0" noProof="0" dirty="0" smtClean="0">
                          <a:ln>
                            <a:noFill/>
                          </a:ln>
                          <a:solidFill>
                            <a:prstClr val="black"/>
                          </a:solidFill>
                          <a:effectLst/>
                          <a:uLnTx/>
                          <a:uFillTx/>
                          <a:latin typeface="+mn-lt"/>
                          <a:ea typeface="+mn-ea"/>
                          <a:cs typeface="+mn-cs"/>
                        </a:rPr>
                        <a:t>características personales de Earhart la ayudaron a ser una piloto exitosa.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smtClean="0">
                          <a:ln>
                            <a:noFill/>
                          </a:ln>
                          <a:solidFill>
                            <a:prstClr val="black"/>
                          </a:solidFill>
                          <a:effectLst/>
                          <a:uLnTx/>
                          <a:uFillTx/>
                          <a:latin typeface="+mn-lt"/>
                          <a:ea typeface="+mn-ea"/>
                          <a:cs typeface="+mn-cs"/>
                        </a:rPr>
                        <a:t>El carácter significa que haces lo correcto. El buen carácter es importante para todos especialmente para los pilotos. </a:t>
                      </a:r>
                    </a:p>
                  </a:txBody>
                  <a:tcPr marL="102012" marR="102012" marT="51091" marB="51091"/>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60957452"/>
              </p:ext>
            </p:extLst>
          </p:nvPr>
        </p:nvGraphicFramePr>
        <p:xfrm>
          <a:off x="312174" y="8976029"/>
          <a:ext cx="2895600" cy="685800"/>
        </p:xfrm>
        <a:graphic>
          <a:graphicData uri="http://schemas.openxmlformats.org/drawingml/2006/table">
            <a:tbl>
              <a:tblPr/>
              <a:tblGrid>
                <a:gridCol w="2895600"/>
              </a:tblGrid>
              <a:tr h="134112">
                <a:tc>
                  <a:txBody>
                    <a:bodyPr/>
                    <a:lstStyle/>
                    <a:p>
                      <a:pPr marL="0" marR="0" algn="l">
                        <a:lnSpc>
                          <a:spcPct val="100000"/>
                        </a:lnSpc>
                        <a:spcBef>
                          <a:spcPts val="0"/>
                        </a:spcBef>
                        <a:spcAft>
                          <a:spcPts val="0"/>
                        </a:spcAft>
                      </a:pPr>
                      <a:r>
                        <a:rPr lang="en-US" sz="900" b="0" dirty="0" err="1" smtClean="0">
                          <a:solidFill>
                            <a:srgbClr val="000000"/>
                          </a:solidFill>
                          <a:latin typeface="+mn-lt"/>
                          <a:ea typeface="Times New Roman"/>
                          <a:cs typeface="Times New Roman"/>
                        </a:rPr>
                        <a:t>Estándar</a:t>
                      </a:r>
                      <a:r>
                        <a:rPr lang="en-US" sz="900" b="0" dirty="0" smtClean="0">
                          <a:solidFill>
                            <a:srgbClr val="000000"/>
                          </a:solidFill>
                          <a:latin typeface="+mn-lt"/>
                          <a:ea typeface="Times New Roman"/>
                          <a:cs typeface="Times New Roman"/>
                        </a:rPr>
                        <a:t> RI.4.6</a:t>
                      </a:r>
                      <a:endParaRPr lang="en-US" sz="900" b="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900" b="0" kern="1200" dirty="0" smtClean="0">
                          <a:solidFill>
                            <a:srgbClr val="000000"/>
                          </a:solidFill>
                          <a:latin typeface="+mn-lt"/>
                          <a:ea typeface="Times New Roman"/>
                          <a:cs typeface="Times New Roman"/>
                        </a:rPr>
                        <a:t>Comparan y contrastan el recuento de un acontecimiento o tema proveniente de una fuente primaria y de una fuente secundaria; describen las diferencias en el enfoque y en la información proporcionada.</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1910389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928649892"/>
              </p:ext>
            </p:extLst>
          </p:nvPr>
        </p:nvGraphicFramePr>
        <p:xfrm>
          <a:off x="165298" y="224244"/>
          <a:ext cx="7426960" cy="9061813"/>
        </p:xfrm>
        <a:graphic>
          <a:graphicData uri="http://schemas.openxmlformats.org/drawingml/2006/table">
            <a:tbl>
              <a:tblPr bandRow="1">
                <a:effectLst>
                  <a:outerShdw blurRad="50800" dist="38100" dir="5400000" algn="t" rotWithShape="0">
                    <a:prstClr val="black">
                      <a:alpha val="40000"/>
                    </a:prstClr>
                  </a:outerShdw>
                </a:effectLst>
                <a:tableStyleId>{5C22544A-7EE6-4342-B048-85BDC9FD1C3A}</a:tableStyleId>
              </a:tblPr>
              <a:tblGrid>
                <a:gridCol w="6601142"/>
                <a:gridCol w="825818"/>
              </a:tblGrid>
              <a:tr h="356527">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MX" sz="1800" b="1" baseline="0" noProof="0" dirty="0" smtClean="0">
                          <a:effectLst>
                            <a:outerShdw blurRad="38100" dist="38100" dir="2700000" algn="tl">
                              <a:srgbClr val="000000">
                                <a:alpha val="43137"/>
                              </a:srgbClr>
                            </a:outerShdw>
                          </a:effectLst>
                          <a:latin typeface="+mn-lt"/>
                        </a:rPr>
                        <a:t>Evaluación de mitad de año: </a:t>
                      </a:r>
                      <a:r>
                        <a:rPr lang="es-ES" sz="1800" b="1" baseline="0" noProof="0" dirty="0" smtClean="0">
                          <a:effectLst>
                            <a:outerShdw blurRad="38100" dist="38100" dir="2700000" algn="tl">
                              <a:srgbClr val="000000">
                                <a:alpha val="43137"/>
                              </a:srgbClr>
                            </a:outerShdw>
                          </a:effectLst>
                          <a:latin typeface="+mn-lt"/>
                        </a:rPr>
                        <a:t>Clave para las respuestas de selección múltiple</a:t>
                      </a: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hMerge="1">
                  <a:txBody>
                    <a:bodyPr/>
                    <a:lstStyle/>
                    <a:p>
                      <a:pPr marL="0" marR="0" algn="ctr">
                        <a:lnSpc>
                          <a:spcPct val="115000"/>
                        </a:lnSpc>
                        <a:spcBef>
                          <a:spcPts val="0"/>
                        </a:spcBef>
                        <a:spcAft>
                          <a:spcPts val="1000"/>
                        </a:spcAft>
                      </a:pPr>
                      <a:endParaRPr lang="en-US" sz="1200" b="1" dirty="0">
                        <a:solidFill>
                          <a:schemeClr val="tx1"/>
                        </a:solidFill>
                        <a:effectLst>
                          <a:outerShdw blurRad="38100" dist="38100" dir="2700000" algn="tl">
                            <a:srgbClr val="000000">
                              <a:alpha val="43137"/>
                            </a:srgbClr>
                          </a:outerShdw>
                        </a:effectLst>
                        <a:latin typeface="Calibri"/>
                        <a:ea typeface="Calibri"/>
                        <a:cs typeface="Times New Roman"/>
                      </a:endParaRPr>
                    </a:p>
                  </a:txBody>
                  <a:tcPr marL="85725" marR="85725" marT="43543" marB="43543" anchor="ctr">
                    <a:solidFill>
                      <a:schemeClr val="bg1">
                        <a:lumMod val="95000"/>
                      </a:schemeClr>
                    </a:solidFill>
                  </a:tcPr>
                </a:tc>
              </a:tr>
              <a:tr h="539202">
                <a:tc>
                  <a:txBody>
                    <a:bodyPr/>
                    <a:lstStyle/>
                    <a:p>
                      <a:pPr marL="744538" marR="0" indent="-744538" algn="l" defTabSz="966612" rtl="0" eaLnBrk="1" fontAlgn="auto" latinLnBrk="0" hangingPunct="1">
                        <a:lnSpc>
                          <a:spcPct val="115000"/>
                        </a:lnSpc>
                        <a:spcBef>
                          <a:spcPts val="0"/>
                        </a:spcBef>
                        <a:spcAft>
                          <a:spcPts val="0"/>
                        </a:spcAft>
                        <a:buClrTx/>
                        <a:buSzTx/>
                        <a:buFontTx/>
                        <a:buNone/>
                        <a:tabLst/>
                        <a:defRPr/>
                      </a:pPr>
                      <a:r>
                        <a:rPr lang="es-MX" sz="1150" b="1" u="sng" noProof="0" dirty="0" smtClean="0">
                          <a:effectLst>
                            <a:outerShdw blurRad="38100" dist="38100" dir="2700000" algn="tl">
                              <a:srgbClr val="000000">
                                <a:alpha val="43137"/>
                              </a:srgbClr>
                            </a:outerShdw>
                          </a:effectLst>
                          <a:latin typeface="+mn-lt"/>
                          <a:ea typeface="Calibri"/>
                          <a:cs typeface="Times New Roman"/>
                        </a:rPr>
                        <a:t>Pregunta 1</a:t>
                      </a:r>
                      <a:r>
                        <a:rPr lang="es-MX" sz="1150" b="1" u="none" noProof="0" dirty="0" smtClean="0">
                          <a:effectLst>
                            <a:outerShdw blurRad="38100" dist="38100" dir="2700000" algn="tl">
                              <a:srgbClr val="000000">
                                <a:alpha val="43137"/>
                              </a:srgbClr>
                            </a:outerShdw>
                          </a:effectLst>
                          <a:latin typeface="+mn-lt"/>
                          <a:ea typeface="Calibri"/>
                          <a:cs typeface="Times New Roman"/>
                        </a:rPr>
                        <a:t> </a:t>
                      </a:r>
                      <a:r>
                        <a:rPr lang="es-MX" sz="1150" b="1" u="none" baseline="0" noProof="0" dirty="0" smtClean="0">
                          <a:effectLst>
                            <a:outerShdw blurRad="38100" dist="38100" dir="2700000" algn="tl">
                              <a:srgbClr val="000000">
                                <a:alpha val="43137"/>
                              </a:srgbClr>
                            </a:outerShdw>
                          </a:effectLst>
                          <a:latin typeface="+mn-lt"/>
                          <a:ea typeface="Calibri"/>
                          <a:cs typeface="Times New Roman"/>
                        </a:rPr>
                        <a:t> </a:t>
                      </a:r>
                      <a:r>
                        <a:rPr lang="x-none" sz="1150" b="0" noProof="0" dirty="0" smtClean="0">
                          <a:latin typeface="+mn-lt"/>
                        </a:rPr>
                        <a:t>¿Qué detalle del texto apoya mejor la idea de que </a:t>
                      </a:r>
                      <a:r>
                        <a:rPr lang="x-none" sz="1150" b="0" noProof="0" dirty="0" err="1" smtClean="0">
                          <a:latin typeface="+mn-lt"/>
                        </a:rPr>
                        <a:t>Kurt</a:t>
                      </a:r>
                      <a:r>
                        <a:rPr lang="x-none" sz="1150" b="0" noProof="0" dirty="0" smtClean="0">
                          <a:latin typeface="+mn-lt"/>
                        </a:rPr>
                        <a:t> estaba emocionado de volar por primera vez? </a:t>
                      </a:r>
                      <a:r>
                        <a:rPr lang="es-MX" sz="1150" b="0" noProof="0" dirty="0" smtClean="0">
                          <a:latin typeface="+mn-lt"/>
                        </a:rPr>
                        <a:t> RL.4.1</a:t>
                      </a: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1300" b="1" dirty="0" smtClean="0">
                          <a:solidFill>
                            <a:schemeClr val="tx1"/>
                          </a:solidFill>
                          <a:effectLst>
                            <a:outerShdw blurRad="38100" dist="38100" dir="2700000" algn="tl">
                              <a:srgbClr val="000000">
                                <a:alpha val="43137"/>
                              </a:srgbClr>
                            </a:outerShdw>
                          </a:effectLst>
                          <a:latin typeface="+mn-lt"/>
                          <a:ea typeface="Calibri"/>
                          <a:cs typeface="Times New Roman"/>
                        </a:rPr>
                        <a:t>A</a:t>
                      </a:r>
                      <a:endParaRPr lang="en-US" sz="13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MX" sz="1150" b="1" u="sng" noProof="0" dirty="0" smtClean="0">
                          <a:effectLst>
                            <a:outerShdw blurRad="38100" dist="38100" dir="2700000" algn="tl">
                              <a:srgbClr val="000000">
                                <a:alpha val="43137"/>
                              </a:srgbClr>
                            </a:outerShdw>
                          </a:effectLst>
                          <a:latin typeface="+mn-lt"/>
                          <a:ea typeface="Calibri"/>
                          <a:cs typeface="Times New Roman"/>
                        </a:rPr>
                        <a:t>Pregunta 2</a:t>
                      </a:r>
                      <a:r>
                        <a:rPr lang="es-MX" sz="1150" b="1" u="none" noProof="0" dirty="0" smtClean="0">
                          <a:effectLst>
                            <a:outerShdw blurRad="38100" dist="38100" dir="2700000" algn="tl">
                              <a:srgbClr val="000000">
                                <a:alpha val="43137"/>
                              </a:srgbClr>
                            </a:outerShdw>
                          </a:effectLst>
                          <a:latin typeface="+mn-lt"/>
                          <a:ea typeface="Calibri"/>
                          <a:cs typeface="Times New Roman"/>
                        </a:rPr>
                        <a:t> </a:t>
                      </a:r>
                      <a:r>
                        <a:rPr lang="es-MX" sz="1150" b="0" u="none" baseline="0" noProof="0" dirty="0" smtClean="0">
                          <a:effectLst/>
                          <a:latin typeface="+mn-lt"/>
                          <a:ea typeface="+mn-ea"/>
                          <a:cs typeface="+mn-cs"/>
                        </a:rPr>
                        <a:t> ¿Cuál es la idea principal del texto </a:t>
                      </a:r>
                      <a:r>
                        <a:rPr lang="es-MX" sz="1150" b="1" u="sng" baseline="0" noProof="0" dirty="0" smtClean="0">
                          <a:effectLst/>
                          <a:latin typeface="+mn-lt"/>
                          <a:ea typeface="+mn-ea"/>
                          <a:cs typeface="+mn-cs"/>
                        </a:rPr>
                        <a:t>Arriba en el aire</a:t>
                      </a:r>
                      <a:r>
                        <a:rPr lang="es-MX" sz="1150" b="0" u="none" baseline="0" noProof="0" dirty="0" smtClean="0">
                          <a:effectLst/>
                          <a:latin typeface="+mn-lt"/>
                          <a:ea typeface="+mn-ea"/>
                          <a:cs typeface="+mn-cs"/>
                        </a:rPr>
                        <a:t>? </a:t>
                      </a:r>
                      <a:r>
                        <a:rPr lang="es-MX" sz="1150" b="0" u="none" baseline="0" noProof="0" dirty="0" smtClean="0">
                          <a:solidFill>
                            <a:schemeClr val="tx1"/>
                          </a:solidFill>
                          <a:effectLst/>
                          <a:latin typeface="+mn-lt"/>
                          <a:ea typeface="+mn-ea"/>
                          <a:cs typeface="+mn-cs"/>
                        </a:rPr>
                        <a:t>RL.4.1</a:t>
                      </a:r>
                      <a:endParaRPr lang="es-MX" sz="1150" b="0" noProof="0" dirty="0" smtClean="0">
                        <a:solidFill>
                          <a:schemeClr val="tx1"/>
                        </a:solidFill>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0"/>
                        </a:spcAft>
                      </a:pPr>
                      <a:r>
                        <a:rPr lang="en-US" sz="1300" b="1" dirty="0" smtClean="0">
                          <a:solidFill>
                            <a:schemeClr val="tx1"/>
                          </a:solidFill>
                          <a:effectLst>
                            <a:outerShdw blurRad="38100" dist="38100" dir="2700000" algn="tl">
                              <a:srgbClr val="000000">
                                <a:alpha val="43137"/>
                              </a:srgbClr>
                            </a:outerShdw>
                          </a:effectLst>
                          <a:latin typeface="+mn-lt"/>
                          <a:ea typeface="Calibri"/>
                          <a:cs typeface="Times New Roman"/>
                        </a:rPr>
                        <a:t>C</a:t>
                      </a:r>
                      <a:endParaRPr lang="en-US" sz="13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539202">
                <a:tc>
                  <a:txBody>
                    <a:bodyPr/>
                    <a:lstStyle/>
                    <a:p>
                      <a:pPr marL="744538" marR="0" indent="-744538" algn="l" defTabSz="966612" rtl="0" eaLnBrk="1" fontAlgn="auto" latinLnBrk="0" hangingPunct="1">
                        <a:lnSpc>
                          <a:spcPct val="115000"/>
                        </a:lnSpc>
                        <a:spcBef>
                          <a:spcPts val="0"/>
                        </a:spcBef>
                        <a:spcAft>
                          <a:spcPts val="1000"/>
                        </a:spcAft>
                        <a:buClrTx/>
                        <a:buSzTx/>
                        <a:buFontTx/>
                        <a:buNone/>
                        <a:tabLst/>
                        <a:defRPr/>
                      </a:pPr>
                      <a:r>
                        <a:rPr lang="es-MX" sz="1150" b="1" u="sng" noProof="0" dirty="0" smtClean="0">
                          <a:effectLst>
                            <a:outerShdw blurRad="38100" dist="38100" dir="2700000" algn="tl">
                              <a:srgbClr val="000000">
                                <a:alpha val="43137"/>
                              </a:srgbClr>
                            </a:outerShdw>
                          </a:effectLst>
                          <a:latin typeface="+mn-lt"/>
                          <a:ea typeface="Calibri"/>
                          <a:cs typeface="Times New Roman"/>
                        </a:rPr>
                        <a:t>Pregunta 3</a:t>
                      </a:r>
                      <a:r>
                        <a:rPr lang="es-MX" sz="1150" b="1" u="none" baseline="0" noProof="0" dirty="0" smtClean="0">
                          <a:effectLst>
                            <a:outerShdw blurRad="38100" dist="38100" dir="2700000" algn="tl">
                              <a:srgbClr val="000000">
                                <a:alpha val="43137"/>
                              </a:srgbClr>
                            </a:outerShdw>
                          </a:effectLst>
                          <a:latin typeface="+mn-lt"/>
                          <a:ea typeface="Calibri"/>
                          <a:cs typeface="Times New Roman"/>
                        </a:rPr>
                        <a:t> </a:t>
                      </a:r>
                      <a:r>
                        <a:rPr lang="es-MX" sz="1150" b="0" u="none" baseline="0" noProof="0" dirty="0" smtClean="0">
                          <a:effectLst/>
                          <a:latin typeface="+mn-lt"/>
                          <a:ea typeface="Calibri"/>
                          <a:cs typeface="Times New Roman"/>
                        </a:rPr>
                        <a:t> </a:t>
                      </a:r>
                      <a:r>
                        <a:rPr lang="x-none" sz="1150" b="0" u="none" baseline="0" noProof="0" dirty="0" smtClean="0">
                          <a:effectLst/>
                          <a:latin typeface="+mn-lt"/>
                          <a:ea typeface="Calibri"/>
                          <a:cs typeface="Times New Roman"/>
                        </a:rPr>
                        <a:t>Un tema del texto </a:t>
                      </a:r>
                      <a:r>
                        <a:rPr lang="x-none" sz="1150" b="1" u="sng" baseline="0" noProof="0" dirty="0" smtClean="0">
                          <a:effectLst/>
                          <a:latin typeface="+mn-lt"/>
                          <a:ea typeface="Calibri"/>
                          <a:cs typeface="Times New Roman"/>
                        </a:rPr>
                        <a:t>Arriba en el aire </a:t>
                      </a:r>
                      <a:r>
                        <a:rPr lang="x-none" sz="1150" b="0" u="none" baseline="0" noProof="0" dirty="0" smtClean="0">
                          <a:effectLst/>
                          <a:latin typeface="+mn-lt"/>
                          <a:ea typeface="Calibri"/>
                          <a:cs typeface="Times New Roman"/>
                        </a:rPr>
                        <a:t>es que hacer algo por primera vez te puede ayudar a crecer como persona. Selecciona los 2 hechos del texto que apoyan este tema. </a:t>
                      </a:r>
                      <a:r>
                        <a:rPr lang="es-MX" sz="1150" b="0" u="none" baseline="0" noProof="0" dirty="0" smtClean="0">
                          <a:effectLst/>
                          <a:latin typeface="+mn-lt"/>
                          <a:ea typeface="Calibri"/>
                          <a:cs typeface="Times New Roman"/>
                        </a:rPr>
                        <a:t> </a:t>
                      </a:r>
                      <a:r>
                        <a:rPr lang="es-MX" sz="1150" b="0" u="none" baseline="0" noProof="0" dirty="0" smtClean="0">
                          <a:solidFill>
                            <a:schemeClr val="tx1"/>
                          </a:solidFill>
                          <a:effectLst/>
                          <a:latin typeface="+mn-lt"/>
                          <a:ea typeface="Calibri"/>
                          <a:cs typeface="Times New Roman"/>
                        </a:rPr>
                        <a:t>RL.4.2</a:t>
                      </a:r>
                      <a:endParaRPr lang="es-MX" sz="1150" b="0" noProof="0" dirty="0" smtClean="0">
                        <a:solidFill>
                          <a:schemeClr val="tx1"/>
                        </a:solidFill>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algn="ctr">
                        <a:lnSpc>
                          <a:spcPct val="115000"/>
                        </a:lnSpc>
                        <a:spcBef>
                          <a:spcPts val="0"/>
                        </a:spcBef>
                        <a:spcAft>
                          <a:spcPts val="1000"/>
                        </a:spcAft>
                      </a:pPr>
                      <a:r>
                        <a:rPr lang="en-US" sz="1300" b="1" dirty="0" smtClean="0">
                          <a:effectLst>
                            <a:outerShdw blurRad="38100" dist="38100" dir="2700000" algn="tl">
                              <a:srgbClr val="000000">
                                <a:alpha val="43137"/>
                              </a:srgbClr>
                            </a:outerShdw>
                          </a:effectLst>
                          <a:latin typeface="+mn-lt"/>
                          <a:ea typeface="Calibri"/>
                          <a:cs typeface="Times New Roman"/>
                        </a:rPr>
                        <a:t>A,D</a:t>
                      </a:r>
                      <a:endParaRPr lang="en-US" sz="1300" b="1" dirty="0">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MX" sz="1150" b="1" u="sng" noProof="0" dirty="0" smtClean="0">
                          <a:effectLst>
                            <a:outerShdw blurRad="38100" dist="38100" dir="2700000" algn="tl">
                              <a:srgbClr val="000000">
                                <a:alpha val="43137"/>
                              </a:srgbClr>
                            </a:outerShdw>
                          </a:effectLst>
                          <a:latin typeface="+mn-lt"/>
                          <a:ea typeface="Calibri"/>
                          <a:cs typeface="Times New Roman"/>
                        </a:rPr>
                        <a:t>Pregunta 4</a:t>
                      </a:r>
                      <a:r>
                        <a:rPr lang="es-MX" sz="1150" b="1" u="none" noProof="0" dirty="0" smtClean="0">
                          <a:effectLst>
                            <a:outerShdw blurRad="38100" dist="38100" dir="2700000" algn="tl">
                              <a:srgbClr val="000000">
                                <a:alpha val="43137"/>
                              </a:srgbClr>
                            </a:outerShdw>
                          </a:effectLst>
                          <a:latin typeface="+mn-lt"/>
                          <a:ea typeface="Calibri"/>
                          <a:cs typeface="Times New Roman"/>
                        </a:rPr>
                        <a:t>  </a:t>
                      </a:r>
                      <a:r>
                        <a:rPr lang="x-none" sz="1150" b="0" u="none" noProof="0" dirty="0" smtClean="0">
                          <a:effectLst/>
                          <a:latin typeface="+mn-lt"/>
                          <a:ea typeface="+mn-ea"/>
                          <a:cs typeface="+mn-cs"/>
                        </a:rPr>
                        <a:t>¿Qué acontecimiento podrías excluir (dejar fuera) si tú estuvieras resumiendo el texto?</a:t>
                      </a:r>
                      <a:r>
                        <a:rPr lang="x-none" sz="1150" b="0" u="none" baseline="0" noProof="0" dirty="0" smtClean="0">
                          <a:effectLst/>
                          <a:latin typeface="+mn-lt"/>
                          <a:ea typeface="+mn-ea"/>
                          <a:cs typeface="+mn-cs"/>
                        </a:rPr>
                        <a:t> </a:t>
                      </a:r>
                      <a:r>
                        <a:rPr lang="es-MX" sz="1150" b="0" u="none" baseline="0" noProof="0" dirty="0" smtClean="0">
                          <a:solidFill>
                            <a:schemeClr val="tx1"/>
                          </a:solidFill>
                          <a:effectLst/>
                          <a:latin typeface="+mn-lt"/>
                          <a:ea typeface="+mn-ea"/>
                          <a:cs typeface="+mn-cs"/>
                        </a:rPr>
                        <a:t>RL.4.2</a:t>
                      </a:r>
                      <a:endParaRPr lang="es-MX" sz="1150" b="0" noProof="0" dirty="0" smtClean="0">
                        <a:solidFill>
                          <a:schemeClr val="tx1"/>
                        </a:solidFill>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0"/>
                        </a:spcAft>
                      </a:pPr>
                      <a:r>
                        <a:rPr lang="en-US" sz="1300" b="1" dirty="0" smtClean="0">
                          <a:solidFill>
                            <a:schemeClr val="tx1"/>
                          </a:solidFill>
                          <a:effectLst>
                            <a:outerShdw blurRad="38100" dist="38100" dir="2700000" algn="tl">
                              <a:srgbClr val="000000">
                                <a:alpha val="43137"/>
                              </a:srgbClr>
                            </a:outerShdw>
                          </a:effectLst>
                          <a:latin typeface="+mn-lt"/>
                          <a:ea typeface="Calibri"/>
                          <a:cs typeface="Times New Roman"/>
                        </a:rPr>
                        <a:t>D</a:t>
                      </a:r>
                      <a:endParaRPr lang="en-US" sz="13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327138">
                <a:tc>
                  <a:txBody>
                    <a:bodyPr/>
                    <a:lstStyle/>
                    <a:p>
                      <a:pPr marL="744538" marR="0" indent="-744538" algn="l" defTabSz="966612" rtl="0" eaLnBrk="1" fontAlgn="auto" latinLnBrk="0" hangingPunct="1">
                        <a:lnSpc>
                          <a:spcPct val="115000"/>
                        </a:lnSpc>
                        <a:spcBef>
                          <a:spcPts val="0"/>
                        </a:spcBef>
                        <a:spcAft>
                          <a:spcPts val="1000"/>
                        </a:spcAft>
                        <a:buClrTx/>
                        <a:buSzTx/>
                        <a:buFontTx/>
                        <a:buNone/>
                        <a:tabLst/>
                        <a:defRPr/>
                      </a:pPr>
                      <a:r>
                        <a:rPr lang="es-MX" sz="1150" b="1" u="sng" noProof="0" dirty="0" smtClean="0">
                          <a:effectLst>
                            <a:outerShdw blurRad="38100" dist="38100" dir="2700000" algn="tl">
                              <a:srgbClr val="000000">
                                <a:alpha val="43137"/>
                              </a:srgbClr>
                            </a:outerShdw>
                          </a:effectLst>
                          <a:latin typeface="+mn-lt"/>
                          <a:ea typeface="Calibri"/>
                          <a:cs typeface="Times New Roman"/>
                        </a:rPr>
                        <a:t>Pregunta</a:t>
                      </a:r>
                      <a:r>
                        <a:rPr lang="es-MX" sz="1150" b="1" u="sng" strike="noStrike" noProof="0" dirty="0" smtClean="0">
                          <a:effectLst>
                            <a:outerShdw blurRad="38100" dist="38100" dir="2700000" algn="tl">
                              <a:srgbClr val="000000">
                                <a:alpha val="43137"/>
                              </a:srgbClr>
                            </a:outerShdw>
                          </a:effectLst>
                          <a:latin typeface="+mn-lt"/>
                          <a:ea typeface="Calibri"/>
                          <a:cs typeface="Times New Roman"/>
                        </a:rPr>
                        <a:t> 5</a:t>
                      </a:r>
                      <a:r>
                        <a:rPr lang="es-MX" sz="1150" b="1" u="none" strike="noStrike" noProof="0" dirty="0" smtClean="0">
                          <a:effectLst>
                            <a:outerShdw blurRad="38100" dist="38100" dir="2700000" algn="tl">
                              <a:srgbClr val="000000">
                                <a:alpha val="43137"/>
                              </a:srgbClr>
                            </a:outerShdw>
                          </a:effectLst>
                          <a:latin typeface="+mn-lt"/>
                          <a:ea typeface="Calibri"/>
                          <a:cs typeface="Times New Roman"/>
                        </a:rPr>
                        <a:t> </a:t>
                      </a:r>
                      <a:r>
                        <a:rPr lang="es-MX" sz="1150" b="1" u="none" strike="noStrike" baseline="0" noProof="0" dirty="0" smtClean="0">
                          <a:effectLst>
                            <a:outerShdw blurRad="38100" dist="38100" dir="2700000" algn="tl">
                              <a:srgbClr val="000000">
                                <a:alpha val="43137"/>
                              </a:srgbClr>
                            </a:outerShdw>
                          </a:effectLst>
                          <a:latin typeface="+mn-lt"/>
                          <a:ea typeface="Calibri"/>
                          <a:cs typeface="Times New Roman"/>
                        </a:rPr>
                        <a:t> </a:t>
                      </a:r>
                      <a:r>
                        <a:rPr lang="x-none" sz="1150" b="0" i="0" u="none" strike="noStrike" baseline="0" noProof="0" dirty="0" smtClean="0">
                          <a:effectLst/>
                          <a:latin typeface="+mn-lt"/>
                          <a:ea typeface="+mn-ea"/>
                          <a:cs typeface="+mn-cs"/>
                        </a:rPr>
                        <a:t>¿Qué dos detalles apoyan la idea de que </a:t>
                      </a:r>
                      <a:r>
                        <a:rPr lang="x-none" sz="1150" b="0" i="0" u="none" strike="noStrike" baseline="0" noProof="0" dirty="0" err="1" smtClean="0">
                          <a:effectLst/>
                          <a:latin typeface="+mn-lt"/>
                          <a:ea typeface="+mn-ea"/>
                          <a:cs typeface="+mn-cs"/>
                        </a:rPr>
                        <a:t>Kurt</a:t>
                      </a:r>
                      <a:r>
                        <a:rPr lang="x-none" sz="1150" b="0" i="0" u="none" strike="noStrike" baseline="0" noProof="0" dirty="0" smtClean="0">
                          <a:effectLst/>
                          <a:latin typeface="+mn-lt"/>
                          <a:ea typeface="+mn-ea"/>
                          <a:cs typeface="+mn-cs"/>
                        </a:rPr>
                        <a:t> es servicial? </a:t>
                      </a:r>
                      <a:r>
                        <a:rPr lang="es-MX" sz="1150" b="0" i="0" u="none" strike="noStrike" baseline="0" noProof="0" dirty="0" smtClean="0">
                          <a:solidFill>
                            <a:schemeClr val="tx1"/>
                          </a:solidFill>
                          <a:effectLst/>
                          <a:latin typeface="+mn-lt"/>
                          <a:ea typeface="+mn-ea"/>
                          <a:cs typeface="+mn-cs"/>
                        </a:rPr>
                        <a:t>RL.4.3</a:t>
                      </a:r>
                      <a:r>
                        <a:rPr lang="es-MX" sz="1150" b="0" i="0" u="none" strike="noStrike" baseline="0" noProof="0" dirty="0" smtClean="0">
                          <a:effectLst/>
                          <a:latin typeface="+mn-lt"/>
                          <a:ea typeface="+mn-ea"/>
                          <a:cs typeface="+mn-cs"/>
                        </a:rPr>
                        <a:t> (AMBOS DEBEN ESTAR CORRECTOS)</a:t>
                      </a:r>
                      <a:endParaRPr lang="es-MX" sz="1150" b="0" i="0" noProof="0" dirty="0" smtClean="0">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n-US" sz="1300" b="1" dirty="0" smtClean="0">
                          <a:solidFill>
                            <a:schemeClr val="tx1"/>
                          </a:solidFill>
                          <a:effectLst>
                            <a:outerShdw blurRad="38100" dist="38100" dir="2700000" algn="tl">
                              <a:srgbClr val="000000">
                                <a:alpha val="43137"/>
                              </a:srgbClr>
                            </a:outerShdw>
                          </a:effectLst>
                          <a:latin typeface="+mn-lt"/>
                        </a:rPr>
                        <a:t>A,C</a:t>
                      </a:r>
                      <a:endParaRPr lang="en-US" sz="13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539202">
                <a:tc>
                  <a:txBody>
                    <a:bodyPr/>
                    <a:lstStyle/>
                    <a:p>
                      <a:pPr marL="744538" marR="0" indent="-744538" algn="l" defTabSz="966612" rtl="0" eaLnBrk="1" fontAlgn="auto" latinLnBrk="0" hangingPunct="1">
                        <a:lnSpc>
                          <a:spcPct val="115000"/>
                        </a:lnSpc>
                        <a:spcBef>
                          <a:spcPts val="0"/>
                        </a:spcBef>
                        <a:spcAft>
                          <a:spcPts val="1000"/>
                        </a:spcAft>
                        <a:buClrTx/>
                        <a:buSzTx/>
                        <a:buFontTx/>
                        <a:buNone/>
                        <a:tabLst/>
                        <a:defRPr/>
                      </a:pPr>
                      <a:r>
                        <a:rPr lang="es-MX" sz="1150" b="1" u="sng" noProof="0" dirty="0" smtClean="0">
                          <a:effectLst>
                            <a:outerShdw blurRad="38100" dist="38100" dir="2700000" algn="tl">
                              <a:srgbClr val="000000">
                                <a:alpha val="43137"/>
                              </a:srgbClr>
                            </a:outerShdw>
                          </a:effectLst>
                          <a:latin typeface="+mn-lt"/>
                          <a:ea typeface="Calibri"/>
                          <a:cs typeface="Times New Roman"/>
                        </a:rPr>
                        <a:t>Pregunta 6</a:t>
                      </a:r>
                      <a:r>
                        <a:rPr lang="es-MX" sz="1150" b="1" u="none" baseline="0" noProof="0" dirty="0" smtClean="0">
                          <a:effectLst>
                            <a:outerShdw blurRad="38100" dist="38100" dir="2700000" algn="tl">
                              <a:srgbClr val="000000">
                                <a:alpha val="43137"/>
                              </a:srgbClr>
                            </a:outerShdw>
                          </a:effectLst>
                          <a:latin typeface="+mn-lt"/>
                          <a:ea typeface="Calibri"/>
                          <a:cs typeface="Times New Roman"/>
                        </a:rPr>
                        <a:t>  </a:t>
                      </a:r>
                      <a:r>
                        <a:rPr lang="x-none" sz="1150" b="0" u="none" baseline="0" noProof="0" dirty="0" smtClean="0">
                          <a:effectLst/>
                          <a:latin typeface="+mn-lt"/>
                          <a:ea typeface="Calibri"/>
                          <a:cs typeface="Times New Roman"/>
                        </a:rPr>
                        <a:t>Imagina que el cuento </a:t>
                      </a:r>
                      <a:r>
                        <a:rPr lang="x-none" sz="1150" b="1" i="0" u="sng" baseline="0" noProof="0" dirty="0" smtClean="0">
                          <a:effectLst/>
                          <a:latin typeface="+mn-lt"/>
                          <a:ea typeface="Calibri"/>
                          <a:cs typeface="Times New Roman"/>
                        </a:rPr>
                        <a:t>Arriba en el aire </a:t>
                      </a:r>
                      <a:r>
                        <a:rPr lang="x-none" sz="1150" b="0" u="none" baseline="0" noProof="0" dirty="0" smtClean="0">
                          <a:effectLst/>
                          <a:latin typeface="+mn-lt"/>
                          <a:ea typeface="Calibri"/>
                          <a:cs typeface="Times New Roman"/>
                        </a:rPr>
                        <a:t>fuera escrito como drama, en vez de prosa. ¿Cuál es un ejemplo de un elemento estructural que no ocurriría en ambos tipos de escritos? </a:t>
                      </a:r>
                      <a:r>
                        <a:rPr lang="es-ES" sz="1150" b="0" u="none" baseline="0" noProof="0" dirty="0" smtClean="0">
                          <a:effectLst/>
                          <a:latin typeface="+mn-lt"/>
                          <a:ea typeface="Calibri"/>
                          <a:cs typeface="Times New Roman"/>
                        </a:rPr>
                        <a:t> </a:t>
                      </a:r>
                      <a:r>
                        <a:rPr lang="es-MX" sz="1150" b="0" u="none" baseline="0" noProof="0" dirty="0" smtClean="0">
                          <a:solidFill>
                            <a:schemeClr val="tx1"/>
                          </a:solidFill>
                          <a:effectLst/>
                          <a:latin typeface="+mn-lt"/>
                          <a:ea typeface="Calibri"/>
                          <a:cs typeface="Times New Roman"/>
                        </a:rPr>
                        <a:t>RL.4.5</a:t>
                      </a:r>
                      <a:endParaRPr lang="es-MX" sz="1150" b="0" noProof="0" dirty="0">
                        <a:solidFill>
                          <a:schemeClr val="tx1"/>
                        </a:solidFill>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US" sz="1300" b="1" dirty="0" smtClean="0">
                          <a:effectLst>
                            <a:outerShdw blurRad="38100" dist="38100" dir="2700000" algn="tl">
                              <a:srgbClr val="000000">
                                <a:alpha val="43137"/>
                              </a:srgbClr>
                            </a:outerShdw>
                          </a:effectLst>
                          <a:latin typeface="+mn-lt"/>
                        </a:rPr>
                        <a:t>B</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539202">
                <a:tc>
                  <a:txBody>
                    <a:bodyPr/>
                    <a:lstStyle/>
                    <a:p>
                      <a:pPr marL="744538" marR="0" indent="-744538" algn="l" defTabSz="966612" rtl="0" eaLnBrk="1" fontAlgn="auto" latinLnBrk="0" hangingPunct="1">
                        <a:lnSpc>
                          <a:spcPct val="115000"/>
                        </a:lnSpc>
                        <a:spcBef>
                          <a:spcPts val="0"/>
                        </a:spcBef>
                        <a:spcAft>
                          <a:spcPts val="1000"/>
                        </a:spcAft>
                        <a:buClrTx/>
                        <a:buSzTx/>
                        <a:buFontTx/>
                        <a:buNone/>
                        <a:tabLst/>
                        <a:defRPr/>
                      </a:pPr>
                      <a:r>
                        <a:rPr lang="es-MX" sz="1150" b="1" u="sng" noProof="0" dirty="0" smtClean="0">
                          <a:effectLst>
                            <a:outerShdw blurRad="38100" dist="38100" dir="2700000" algn="tl">
                              <a:srgbClr val="000000">
                                <a:alpha val="43137"/>
                              </a:srgbClr>
                            </a:outerShdw>
                          </a:effectLst>
                          <a:latin typeface="+mn-lt"/>
                          <a:ea typeface="Calibri"/>
                          <a:cs typeface="Times New Roman"/>
                        </a:rPr>
                        <a:t>Pregunta 7</a:t>
                      </a:r>
                      <a:r>
                        <a:rPr lang="es-MX" sz="1150" b="1" u="none" noProof="0" dirty="0" smtClean="0">
                          <a:effectLst>
                            <a:outerShdw blurRad="38100" dist="38100" dir="2700000" algn="tl">
                              <a:srgbClr val="000000">
                                <a:alpha val="43137"/>
                              </a:srgbClr>
                            </a:outerShdw>
                          </a:effectLst>
                          <a:latin typeface="+mn-lt"/>
                          <a:ea typeface="Calibri"/>
                          <a:cs typeface="Times New Roman"/>
                        </a:rPr>
                        <a:t> </a:t>
                      </a:r>
                      <a:r>
                        <a:rPr lang="es-MX" sz="1150" b="0" noProof="0" dirty="0" smtClean="0">
                          <a:latin typeface="+mn-lt"/>
                        </a:rPr>
                        <a:t> </a:t>
                      </a:r>
                      <a:r>
                        <a:rPr lang="x-none" sz="1150" b="0" noProof="0" dirty="0" smtClean="0">
                          <a:latin typeface="+mn-lt"/>
                        </a:rPr>
                        <a:t>¿Qué oraciones del cuento </a:t>
                      </a:r>
                      <a:r>
                        <a:rPr lang="x-none" sz="1150" b="1" u="sng" noProof="0" dirty="0" smtClean="0">
                          <a:latin typeface="+mn-lt"/>
                        </a:rPr>
                        <a:t>Arriba en el aire </a:t>
                      </a:r>
                      <a:r>
                        <a:rPr lang="x-none" sz="1150" b="0" noProof="0" dirty="0" smtClean="0">
                          <a:latin typeface="+mn-lt"/>
                        </a:rPr>
                        <a:t>dan evidencia de que el cuento es una narración en tercera persona?</a:t>
                      </a:r>
                      <a:r>
                        <a:rPr lang="x-none" sz="1150" b="0" baseline="0" noProof="0" dirty="0" smtClean="0">
                          <a:latin typeface="+mn-lt"/>
                        </a:rPr>
                        <a:t> </a:t>
                      </a:r>
                      <a:r>
                        <a:rPr lang="es-MX" sz="1150" b="0" u="none" noProof="0" dirty="0" smtClean="0">
                          <a:solidFill>
                            <a:schemeClr val="tx1"/>
                          </a:solidFill>
                          <a:latin typeface="+mn-lt"/>
                        </a:rPr>
                        <a:t>RL.4.6</a:t>
                      </a:r>
                      <a:r>
                        <a:rPr lang="es-MX" sz="1150" b="0" noProof="0" dirty="0" smtClean="0">
                          <a:latin typeface="+mn-lt"/>
                        </a:rPr>
                        <a:t>  (AMBAS DEBEN ESTAR CORRECTAS)</a:t>
                      </a: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1300" b="1" dirty="0" smtClean="0">
                          <a:effectLst>
                            <a:outerShdw blurRad="38100" dist="38100" dir="2700000" algn="tl">
                              <a:srgbClr val="000000">
                                <a:alpha val="43137"/>
                              </a:srgbClr>
                            </a:outerShdw>
                          </a:effectLst>
                          <a:latin typeface="+mn-lt"/>
                        </a:rPr>
                        <a:t>A,B</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539202">
                <a:tc>
                  <a:txBody>
                    <a:bodyPr/>
                    <a:lstStyle/>
                    <a:p>
                      <a:pPr marL="744538" marR="0" indent="-744538" algn="l" defTabSz="966612" rtl="0" eaLnBrk="1" fontAlgn="auto" latinLnBrk="0" hangingPunct="1">
                        <a:lnSpc>
                          <a:spcPct val="115000"/>
                        </a:lnSpc>
                        <a:spcBef>
                          <a:spcPts val="0"/>
                        </a:spcBef>
                        <a:spcAft>
                          <a:spcPts val="1000"/>
                        </a:spcAft>
                        <a:buClrTx/>
                        <a:buSzTx/>
                        <a:buFontTx/>
                        <a:buNone/>
                        <a:tabLst/>
                        <a:defRPr/>
                      </a:pPr>
                      <a:r>
                        <a:rPr lang="es-MX" sz="1150" b="1" u="sng" noProof="0" dirty="0" smtClean="0">
                          <a:effectLst>
                            <a:outerShdw blurRad="38100" dist="38100" dir="2700000" algn="tl">
                              <a:srgbClr val="000000">
                                <a:alpha val="43137"/>
                              </a:srgbClr>
                            </a:outerShdw>
                          </a:effectLst>
                          <a:latin typeface="+mn-lt"/>
                          <a:ea typeface="Calibri"/>
                          <a:cs typeface="Times New Roman"/>
                        </a:rPr>
                        <a:t>Pregunta</a:t>
                      </a:r>
                      <a:r>
                        <a:rPr lang="es-MX" sz="1150" b="1" u="sng" dirty="0" smtClean="0">
                          <a:effectLst>
                            <a:outerShdw blurRad="38100" dist="38100" dir="2700000" algn="tl">
                              <a:srgbClr val="000000">
                                <a:alpha val="43137"/>
                              </a:srgbClr>
                            </a:outerShdw>
                          </a:effectLst>
                          <a:latin typeface="+mn-lt"/>
                          <a:ea typeface="Calibri"/>
                          <a:cs typeface="Times New Roman"/>
                        </a:rPr>
                        <a:t> 8</a:t>
                      </a:r>
                      <a:r>
                        <a:rPr lang="es-MX" sz="1150" b="1" u="none" baseline="0" dirty="0" smtClean="0">
                          <a:effectLst>
                            <a:outerShdw blurRad="38100" dist="38100" dir="2700000" algn="tl">
                              <a:srgbClr val="000000">
                                <a:alpha val="43137"/>
                              </a:srgbClr>
                            </a:outerShdw>
                          </a:effectLst>
                          <a:latin typeface="+mn-lt"/>
                          <a:ea typeface="Calibri"/>
                          <a:cs typeface="Times New Roman"/>
                        </a:rPr>
                        <a:t>  </a:t>
                      </a:r>
                      <a:r>
                        <a:rPr lang="x-none" sz="1150" b="0" i="0" u="none" baseline="0" dirty="0" smtClean="0">
                          <a:effectLst/>
                          <a:latin typeface="+mn-lt"/>
                          <a:ea typeface="Calibri"/>
                          <a:cs typeface="Times New Roman"/>
                        </a:rPr>
                        <a:t>¿Qué fotografía ilustra mejor la escena de lo que </a:t>
                      </a:r>
                      <a:r>
                        <a:rPr lang="x-none" sz="1150" b="0" i="0" u="none" baseline="0" dirty="0" err="1" smtClean="0">
                          <a:effectLst/>
                          <a:latin typeface="+mn-lt"/>
                          <a:ea typeface="Calibri"/>
                          <a:cs typeface="Times New Roman"/>
                        </a:rPr>
                        <a:t>Kurt</a:t>
                      </a:r>
                      <a:r>
                        <a:rPr lang="x-none" sz="1150" b="0" i="0" u="none" baseline="0" dirty="0" smtClean="0">
                          <a:effectLst/>
                          <a:latin typeface="+mn-lt"/>
                          <a:ea typeface="Calibri"/>
                          <a:cs typeface="Times New Roman"/>
                        </a:rPr>
                        <a:t> experimenta cuando primero entra al aeropuerto? </a:t>
                      </a:r>
                      <a:r>
                        <a:rPr lang="es-MX" sz="1150" b="0" i="0" u="none" baseline="0" dirty="0" smtClean="0">
                          <a:solidFill>
                            <a:schemeClr val="tx1"/>
                          </a:solidFill>
                          <a:effectLst/>
                          <a:latin typeface="+mn-lt"/>
                          <a:ea typeface="Calibri"/>
                          <a:cs typeface="Times New Roman"/>
                        </a:rPr>
                        <a:t>RL.4.7</a:t>
                      </a:r>
                      <a:endParaRPr lang="es-MX" sz="1150" b="0" i="0" dirty="0" smtClean="0">
                        <a:solidFill>
                          <a:schemeClr val="tx1"/>
                        </a:solidFill>
                        <a:effectLst/>
                        <a:latin typeface="+mn-lt"/>
                        <a:cs typeface="Helvetica" pitchFamily="34" charset="0"/>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300" b="1" dirty="0" smtClean="0">
                          <a:solidFill>
                            <a:schemeClr val="tx1"/>
                          </a:solidFill>
                          <a:effectLst>
                            <a:outerShdw blurRad="38100" dist="38100" dir="2700000" algn="tl">
                              <a:srgbClr val="000000">
                                <a:alpha val="43137"/>
                              </a:srgbClr>
                            </a:outerShdw>
                          </a:effectLst>
                          <a:latin typeface="+mn-lt"/>
                          <a:ea typeface="Calibri"/>
                          <a:cs typeface="Times New Roman"/>
                        </a:rPr>
                        <a:t>C</a:t>
                      </a:r>
                      <a:endParaRPr lang="en-US" sz="13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539202">
                <a:tc>
                  <a:txBody>
                    <a:bodyPr/>
                    <a:lstStyle/>
                    <a:p>
                      <a:pPr marL="744538" marR="0" indent="-744538" algn="l" defTabSz="966612" rtl="0" eaLnBrk="1" fontAlgn="auto" latinLnBrk="0" hangingPunct="1">
                        <a:lnSpc>
                          <a:spcPct val="115000"/>
                        </a:lnSpc>
                        <a:spcBef>
                          <a:spcPts val="0"/>
                        </a:spcBef>
                        <a:spcAft>
                          <a:spcPts val="1000"/>
                        </a:spcAft>
                        <a:buClrTx/>
                        <a:buSzTx/>
                        <a:buFontTx/>
                        <a:buNone/>
                        <a:tabLst/>
                        <a:defRPr/>
                      </a:pPr>
                      <a:r>
                        <a:rPr lang="es-MX" sz="1150" b="1" u="sng" noProof="0" dirty="0" smtClean="0">
                          <a:effectLst>
                            <a:outerShdw blurRad="38100" dist="38100" dir="2700000" algn="tl">
                              <a:srgbClr val="000000">
                                <a:alpha val="43137"/>
                              </a:srgbClr>
                            </a:outerShdw>
                          </a:effectLst>
                          <a:latin typeface="+mn-lt"/>
                          <a:ea typeface="Calibri"/>
                          <a:cs typeface="Times New Roman"/>
                        </a:rPr>
                        <a:t>Pregunta</a:t>
                      </a:r>
                      <a:r>
                        <a:rPr lang="es-MX" sz="1150" b="1" u="sng" dirty="0" smtClean="0">
                          <a:effectLst>
                            <a:outerShdw blurRad="38100" dist="38100" dir="2700000" algn="tl">
                              <a:srgbClr val="000000">
                                <a:alpha val="43137"/>
                              </a:srgbClr>
                            </a:outerShdw>
                          </a:effectLst>
                          <a:latin typeface="+mn-lt"/>
                          <a:ea typeface="Calibri"/>
                          <a:cs typeface="Times New Roman"/>
                        </a:rPr>
                        <a:t> 9</a:t>
                      </a:r>
                      <a:r>
                        <a:rPr lang="es-MX" sz="1150" b="1" u="none" dirty="0" smtClean="0">
                          <a:effectLst>
                            <a:outerShdw blurRad="38100" dist="38100" dir="2700000" algn="tl">
                              <a:srgbClr val="000000">
                                <a:alpha val="43137"/>
                              </a:srgbClr>
                            </a:outerShdw>
                          </a:effectLst>
                          <a:latin typeface="+mn-lt"/>
                          <a:ea typeface="Calibri"/>
                          <a:cs typeface="Times New Roman"/>
                        </a:rPr>
                        <a:t> </a:t>
                      </a:r>
                      <a:r>
                        <a:rPr lang="es-MX" sz="1150" b="0" u="none" baseline="0" dirty="0" smtClean="0">
                          <a:effectLst/>
                          <a:latin typeface="+mn-lt"/>
                          <a:ea typeface="+mn-ea"/>
                          <a:cs typeface="Times New Roman"/>
                        </a:rPr>
                        <a:t> </a:t>
                      </a:r>
                      <a:r>
                        <a:rPr lang="x-none" sz="1150" b="0" u="none" baseline="0" dirty="0" smtClean="0">
                          <a:effectLst/>
                          <a:latin typeface="+mn-lt"/>
                          <a:ea typeface="+mn-ea"/>
                          <a:cs typeface="Times New Roman"/>
                        </a:rPr>
                        <a:t>¿Qué declaración a continuación explica mejor por qué seleccionaste la fotografía en la pregunta número 8? </a:t>
                      </a:r>
                      <a:r>
                        <a:rPr lang="es-ES" sz="1150" b="0" u="none" baseline="0" dirty="0" smtClean="0">
                          <a:effectLst/>
                          <a:latin typeface="+mn-lt"/>
                          <a:ea typeface="+mn-ea"/>
                          <a:cs typeface="Times New Roman"/>
                        </a:rPr>
                        <a:t> </a:t>
                      </a:r>
                      <a:r>
                        <a:rPr lang="es-MX" sz="1150" b="0" u="none" baseline="0" dirty="0" smtClean="0">
                          <a:solidFill>
                            <a:schemeClr val="tx1"/>
                          </a:solidFill>
                          <a:effectLst/>
                          <a:latin typeface="+mn-lt"/>
                          <a:ea typeface="+mn-ea"/>
                          <a:cs typeface="Times New Roman"/>
                        </a:rPr>
                        <a:t>RL.4.7</a:t>
                      </a:r>
                      <a:endParaRPr lang="es-MX" sz="1150" b="0" dirty="0" smtClean="0">
                        <a:solidFill>
                          <a:schemeClr val="tx1"/>
                        </a:solidFill>
                        <a:latin typeface="+mn-lt"/>
                        <a:cs typeface="Helvetica" pitchFamily="34" charset="0"/>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marL="0" marR="0" algn="ctr">
                        <a:lnSpc>
                          <a:spcPct val="115000"/>
                        </a:lnSpc>
                        <a:spcBef>
                          <a:spcPts val="0"/>
                        </a:spcBef>
                        <a:spcAft>
                          <a:spcPts val="1000"/>
                        </a:spcAft>
                      </a:pPr>
                      <a:r>
                        <a:rPr lang="en-US" sz="1300" b="1" dirty="0" smtClean="0">
                          <a:effectLst>
                            <a:outerShdw blurRad="38100" dist="38100" dir="2700000" algn="tl">
                              <a:srgbClr val="000000">
                                <a:alpha val="43137"/>
                              </a:srgbClr>
                            </a:outerShdw>
                          </a:effectLst>
                          <a:latin typeface="+mn-lt"/>
                          <a:ea typeface="Calibri"/>
                          <a:cs typeface="Times New Roman"/>
                        </a:rPr>
                        <a:t>B</a:t>
                      </a:r>
                      <a:endParaRPr lang="en-US" sz="1300" b="1" dirty="0">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MX" sz="1150" b="1" u="sng" noProof="0" dirty="0" smtClean="0">
                          <a:effectLst>
                            <a:outerShdw blurRad="38100" dist="38100" dir="2700000" algn="tl">
                              <a:srgbClr val="000000">
                                <a:alpha val="43137"/>
                              </a:srgbClr>
                            </a:outerShdw>
                          </a:effectLst>
                          <a:latin typeface="+mn-lt"/>
                          <a:ea typeface="Calibri"/>
                          <a:cs typeface="Times New Roman"/>
                        </a:rPr>
                        <a:t>Pregunta</a:t>
                      </a:r>
                      <a:r>
                        <a:rPr lang="es-MX" sz="1150" b="1" u="sng" dirty="0" smtClean="0">
                          <a:effectLst>
                            <a:outerShdw blurRad="38100" dist="38100" dir="2700000" algn="tl">
                              <a:srgbClr val="000000">
                                <a:alpha val="43137"/>
                              </a:srgbClr>
                            </a:outerShdw>
                          </a:effectLst>
                          <a:latin typeface="+mn-lt"/>
                          <a:ea typeface="Calibri"/>
                          <a:cs typeface="Times New Roman"/>
                        </a:rPr>
                        <a:t> 10</a:t>
                      </a:r>
                      <a:r>
                        <a:rPr lang="es-MX" sz="1150" b="1" u="none" dirty="0" smtClean="0">
                          <a:effectLst>
                            <a:outerShdw blurRad="38100" dist="38100" dir="2700000" algn="tl">
                              <a:srgbClr val="000000">
                                <a:alpha val="43137"/>
                              </a:srgbClr>
                            </a:outerShdw>
                          </a:effectLst>
                          <a:latin typeface="+mn-lt"/>
                          <a:ea typeface="Calibri"/>
                          <a:cs typeface="Times New Roman"/>
                        </a:rPr>
                        <a:t>                                           </a:t>
                      </a:r>
                      <a:r>
                        <a:rPr lang="es-MX" sz="1150" b="1" u="sng" dirty="0" smtClean="0">
                          <a:effectLst>
                            <a:outerShdw blurRad="38100" dist="38100" dir="2700000" algn="tl">
                              <a:srgbClr val="000000">
                                <a:alpha val="43137"/>
                              </a:srgbClr>
                            </a:outerShdw>
                          </a:effectLst>
                          <a:latin typeface="+mn-lt"/>
                          <a:cs typeface="Helvetica" pitchFamily="34" charset="0"/>
                        </a:rPr>
                        <a:t>Respuesta construida texto literario</a:t>
                      </a: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1300" b="1" dirty="0" smtClean="0">
                          <a:solidFill>
                            <a:schemeClr val="tx1"/>
                          </a:solidFill>
                          <a:effectLst>
                            <a:outerShdw blurRad="38100" dist="38100" dir="2700000" algn="tl">
                              <a:srgbClr val="000000">
                                <a:alpha val="43137"/>
                              </a:srgbClr>
                            </a:outerShdw>
                          </a:effectLst>
                          <a:latin typeface="+mn-lt"/>
                          <a:cs typeface="Helvetica" pitchFamily="34" charset="0"/>
                        </a:rPr>
                        <a:t>RL.4.6</a:t>
                      </a:r>
                      <a:endParaRPr lang="en-US" sz="1300" b="1" strike="noStrike"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MX" sz="1150" b="1" u="sng" noProof="0" dirty="0" smtClean="0">
                          <a:effectLst>
                            <a:outerShdw blurRad="38100" dist="38100" dir="2700000" algn="tl">
                              <a:srgbClr val="000000">
                                <a:alpha val="43137"/>
                              </a:srgbClr>
                            </a:outerShdw>
                          </a:effectLst>
                          <a:latin typeface="+mn-lt"/>
                          <a:ea typeface="Calibri"/>
                          <a:cs typeface="Times New Roman"/>
                        </a:rPr>
                        <a:t>Pregunta</a:t>
                      </a:r>
                      <a:r>
                        <a:rPr lang="es-MX" sz="1150" b="1" u="sng" dirty="0" smtClean="0">
                          <a:effectLst>
                            <a:outerShdw blurRad="38100" dist="38100" dir="2700000" algn="tl">
                              <a:srgbClr val="000000">
                                <a:alpha val="43137"/>
                              </a:srgbClr>
                            </a:outerShdw>
                          </a:effectLst>
                          <a:latin typeface="+mn-lt"/>
                          <a:ea typeface="Calibri"/>
                          <a:cs typeface="Times New Roman"/>
                        </a:rPr>
                        <a:t> 11</a:t>
                      </a:r>
                      <a:r>
                        <a:rPr lang="es-MX" sz="1150" b="1" u="none" dirty="0" smtClean="0">
                          <a:effectLst>
                            <a:outerShdw blurRad="38100" dist="38100" dir="2700000" algn="tl">
                              <a:srgbClr val="000000">
                                <a:alpha val="43137"/>
                              </a:srgbClr>
                            </a:outerShdw>
                          </a:effectLst>
                          <a:latin typeface="+mn-lt"/>
                          <a:ea typeface="Calibri"/>
                          <a:cs typeface="Times New Roman"/>
                        </a:rPr>
                        <a:t> </a:t>
                      </a:r>
                      <a:r>
                        <a:rPr lang="es-ES" sz="1150" b="0" dirty="0" smtClean="0">
                          <a:latin typeface="+mn-lt"/>
                          <a:cs typeface="Helvetica"/>
                        </a:rPr>
                        <a:t>¿Cuándo supo por primera vez Amelia Earheart que quería ser una piloto? </a:t>
                      </a:r>
                      <a:r>
                        <a:rPr lang="es-MX" sz="1150" b="0" u="none" dirty="0" smtClean="0">
                          <a:solidFill>
                            <a:schemeClr val="tx1"/>
                          </a:solidFill>
                          <a:effectLst/>
                          <a:latin typeface="+mn-lt"/>
                          <a:ea typeface="+mn-ea"/>
                          <a:cs typeface="Helvetica"/>
                        </a:rPr>
                        <a:t>RI.4.1</a:t>
                      </a:r>
                      <a:endParaRPr lang="es-MX" sz="1150" b="0" dirty="0" smtClean="0">
                        <a:solidFill>
                          <a:schemeClr val="tx1"/>
                        </a:solidFill>
                        <a:latin typeface="+mn-lt"/>
                        <a:cs typeface="Helvetica"/>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B</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27138">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MX" sz="1150" b="1" u="sng" noProof="0" dirty="0" smtClean="0">
                          <a:effectLst>
                            <a:outerShdw blurRad="38100" dist="38100" dir="2700000" algn="tl">
                              <a:srgbClr val="000000">
                                <a:alpha val="43137"/>
                              </a:srgbClr>
                            </a:outerShdw>
                          </a:effectLst>
                          <a:latin typeface="+mn-lt"/>
                          <a:ea typeface="Calibri"/>
                          <a:cs typeface="Times New Roman"/>
                        </a:rPr>
                        <a:t>Pregunta</a:t>
                      </a:r>
                      <a:r>
                        <a:rPr lang="es-MX" sz="1150" b="1" u="sng" dirty="0" smtClean="0">
                          <a:effectLst>
                            <a:outerShdw blurRad="38100" dist="38100" dir="2700000" algn="tl">
                              <a:srgbClr val="000000">
                                <a:alpha val="43137"/>
                              </a:srgbClr>
                            </a:outerShdw>
                          </a:effectLst>
                          <a:latin typeface="+mn-lt"/>
                          <a:ea typeface="Calibri"/>
                          <a:cs typeface="Times New Roman"/>
                        </a:rPr>
                        <a:t> 12</a:t>
                      </a:r>
                      <a:r>
                        <a:rPr lang="es-MX" sz="1150" b="1" u="none" dirty="0" smtClean="0">
                          <a:effectLst>
                            <a:outerShdw blurRad="38100" dist="38100" dir="2700000" algn="tl">
                              <a:srgbClr val="000000">
                                <a:alpha val="43137"/>
                              </a:srgbClr>
                            </a:outerShdw>
                          </a:effectLst>
                          <a:latin typeface="+mn-lt"/>
                          <a:ea typeface="Calibri"/>
                          <a:cs typeface="Times New Roman"/>
                        </a:rPr>
                        <a:t> </a:t>
                      </a:r>
                      <a:r>
                        <a:rPr lang="x-none" sz="1150" b="0" dirty="0" smtClean="0">
                          <a:latin typeface="+mn-lt"/>
                        </a:rPr>
                        <a:t>¿Cuál fue uno de los primeros indicadores de que Amelia sería un éxito como piloto? </a:t>
                      </a:r>
                      <a:r>
                        <a:rPr lang="es-MX" sz="1150" b="0" dirty="0" smtClean="0">
                          <a:solidFill>
                            <a:schemeClr val="tx1"/>
                          </a:solidFill>
                          <a:latin typeface="+mn-lt"/>
                        </a:rPr>
                        <a:t>RI.4.1</a:t>
                      </a: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n-US" sz="1300" b="1" dirty="0" smtClean="0">
                          <a:solidFill>
                            <a:schemeClr val="tx1"/>
                          </a:solidFill>
                          <a:effectLst>
                            <a:outerShdw blurRad="38100" dist="38100" dir="2700000" algn="tl">
                              <a:srgbClr val="000000">
                                <a:alpha val="43137"/>
                              </a:srgbClr>
                            </a:outerShdw>
                          </a:effectLst>
                          <a:latin typeface="+mn-lt"/>
                        </a:rPr>
                        <a:t>A</a:t>
                      </a:r>
                      <a:endParaRPr lang="en-US" sz="13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372259">
                <a:tc>
                  <a:txBody>
                    <a:bodyPr/>
                    <a:lstStyle/>
                    <a:p>
                      <a:pPr marL="0" marR="0" indent="0" algn="l" defTabSz="966612" rtl="0" eaLnBrk="1" fontAlgn="auto" latinLnBrk="0" hangingPunct="1">
                        <a:lnSpc>
                          <a:spcPct val="115000"/>
                        </a:lnSpc>
                        <a:spcBef>
                          <a:spcPts val="0"/>
                        </a:spcBef>
                        <a:spcAft>
                          <a:spcPts val="1000"/>
                        </a:spcAft>
                        <a:buClrTx/>
                        <a:buSzTx/>
                        <a:buFontTx/>
                        <a:buNone/>
                        <a:tabLst/>
                        <a:defRPr/>
                      </a:pPr>
                      <a:r>
                        <a:rPr lang="es-MX" sz="1150" b="1" u="sng" noProof="0" dirty="0" smtClean="0">
                          <a:effectLst>
                            <a:outerShdw blurRad="38100" dist="38100" dir="2700000" algn="tl">
                              <a:srgbClr val="000000">
                                <a:alpha val="43137"/>
                              </a:srgbClr>
                            </a:outerShdw>
                          </a:effectLst>
                          <a:latin typeface="+mn-lt"/>
                          <a:ea typeface="Calibri"/>
                          <a:cs typeface="Times New Roman"/>
                        </a:rPr>
                        <a:t>Pregunta</a:t>
                      </a:r>
                      <a:r>
                        <a:rPr lang="es-MX" sz="1150" b="1" u="sng" dirty="0" smtClean="0">
                          <a:effectLst>
                            <a:outerShdw blurRad="38100" dist="38100" dir="2700000" algn="tl">
                              <a:srgbClr val="000000">
                                <a:alpha val="43137"/>
                              </a:srgbClr>
                            </a:outerShdw>
                          </a:effectLst>
                          <a:latin typeface="+mn-lt"/>
                          <a:ea typeface="Calibri"/>
                          <a:cs typeface="Times New Roman"/>
                        </a:rPr>
                        <a:t> 13</a:t>
                      </a:r>
                      <a:r>
                        <a:rPr lang="es-MX" sz="1150" b="1" u="none" dirty="0" smtClean="0">
                          <a:effectLst>
                            <a:outerShdw blurRad="38100" dist="38100" dir="2700000" algn="tl">
                              <a:srgbClr val="000000">
                                <a:alpha val="43137"/>
                              </a:srgbClr>
                            </a:outerShdw>
                          </a:effectLst>
                          <a:latin typeface="+mn-lt"/>
                          <a:ea typeface="Calibri"/>
                          <a:cs typeface="Times New Roman"/>
                        </a:rPr>
                        <a:t> </a:t>
                      </a:r>
                      <a:r>
                        <a:rPr lang="x-none" sz="1150" b="0" dirty="0" smtClean="0">
                          <a:latin typeface="+mn-lt"/>
                          <a:cs typeface="Helvetica"/>
                        </a:rPr>
                        <a:t>¿Cuál de estos sería una adición apropiada para el </a:t>
                      </a:r>
                      <a:r>
                        <a:rPr lang="x-none" sz="1150" b="0" u="sng" dirty="0" smtClean="0">
                          <a:latin typeface="+mn-lt"/>
                          <a:cs typeface="Helvetica"/>
                        </a:rPr>
                        <a:t>párrafo 3 </a:t>
                      </a:r>
                      <a:r>
                        <a:rPr lang="x-none" sz="1150" b="0" dirty="0" smtClean="0">
                          <a:latin typeface="+mn-lt"/>
                          <a:cs typeface="Helvetica"/>
                        </a:rPr>
                        <a:t>en el pasaje </a:t>
                      </a:r>
                      <a:r>
                        <a:rPr lang="x-none" sz="1150" b="1" u="sng" dirty="0" smtClean="0">
                          <a:latin typeface="+mn-lt"/>
                          <a:cs typeface="Helvetica"/>
                        </a:rPr>
                        <a:t>Amelia </a:t>
                      </a:r>
                      <a:r>
                        <a:rPr lang="x-none" sz="1150" b="1" u="sng" dirty="0" err="1" smtClean="0">
                          <a:latin typeface="+mn-lt"/>
                          <a:cs typeface="Helvetica"/>
                        </a:rPr>
                        <a:t>Earhart</a:t>
                      </a:r>
                      <a:r>
                        <a:rPr lang="x-none" sz="1150" b="0" dirty="0" smtClean="0">
                          <a:latin typeface="+mn-lt"/>
                          <a:cs typeface="Helvetica"/>
                        </a:rPr>
                        <a:t>?</a:t>
                      </a:r>
                      <a:r>
                        <a:rPr lang="es-MX" sz="1150" b="0" dirty="0" smtClean="0">
                          <a:solidFill>
                            <a:schemeClr val="tx1"/>
                          </a:solidFill>
                          <a:latin typeface="+mn-lt"/>
                          <a:cs typeface="Helvetica"/>
                        </a:rPr>
                        <a:t>RI.4.2</a:t>
                      </a: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B</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27138">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lang="es-MX" sz="1150" b="1" u="sng" noProof="0" dirty="0" smtClean="0">
                          <a:effectLst>
                            <a:outerShdw blurRad="38100" dist="38100" dir="2700000" algn="tl">
                              <a:srgbClr val="000000">
                                <a:alpha val="43137"/>
                              </a:srgbClr>
                            </a:outerShdw>
                          </a:effectLst>
                          <a:latin typeface="+mn-lt"/>
                          <a:ea typeface="Calibri"/>
                          <a:cs typeface="Times New Roman"/>
                        </a:rPr>
                        <a:t>Pregunta</a:t>
                      </a:r>
                      <a:r>
                        <a:rPr kumimoji="0" lang="es-MX" sz="115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14</a:t>
                      </a:r>
                      <a:r>
                        <a:rPr kumimoji="0" lang="es-MX" sz="115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s-ES" sz="1150" b="0" dirty="0" smtClean="0">
                          <a:latin typeface="+mn-lt"/>
                          <a:cs typeface="Helvetica"/>
                        </a:rPr>
                        <a:t>¿Cuál declaración resume mejor el relato del pasaje </a:t>
                      </a:r>
                      <a:r>
                        <a:rPr lang="es-ES" sz="1150" b="1" i="1" u="sng" dirty="0" smtClean="0">
                          <a:latin typeface="+mn-lt"/>
                          <a:cs typeface="Helvetica"/>
                        </a:rPr>
                        <a:t>Amelia Earhart</a:t>
                      </a:r>
                      <a:r>
                        <a:rPr lang="es-ES" sz="1150" b="0" dirty="0" smtClean="0">
                          <a:latin typeface="+mn-lt"/>
                          <a:cs typeface="Helvetica"/>
                        </a:rPr>
                        <a:t>?</a:t>
                      </a:r>
                      <a:r>
                        <a:rPr lang="es-ES" sz="1150" b="0" baseline="0" dirty="0" smtClean="0">
                          <a:latin typeface="+mn-lt"/>
                          <a:cs typeface="Helvetica"/>
                        </a:rPr>
                        <a:t> </a:t>
                      </a:r>
                      <a:r>
                        <a:rPr lang="es-MX" sz="1150" b="0" dirty="0" smtClean="0">
                          <a:solidFill>
                            <a:schemeClr val="tx1"/>
                          </a:solidFill>
                          <a:latin typeface="+mn-lt"/>
                          <a:cs typeface="Helvetica"/>
                        </a:rPr>
                        <a:t>RI.4.2</a:t>
                      </a:r>
                      <a:endParaRPr lang="es-MX" sz="1150" b="0" i="1" dirty="0" smtClean="0">
                        <a:solidFill>
                          <a:schemeClr val="tx1"/>
                        </a:solidFill>
                        <a:latin typeface="+mn-lt"/>
                        <a:cs typeface="Helvetica"/>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A</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539202">
                <a:tc>
                  <a:txBody>
                    <a:bodyPr/>
                    <a:lstStyle/>
                    <a:p>
                      <a:pPr marL="803275" marR="0" lvl="0" indent="-803275" algn="l" defTabSz="966612" rtl="0" eaLnBrk="1" fontAlgn="auto" latinLnBrk="0" hangingPunct="1">
                        <a:lnSpc>
                          <a:spcPct val="115000"/>
                        </a:lnSpc>
                        <a:spcBef>
                          <a:spcPts val="0"/>
                        </a:spcBef>
                        <a:spcAft>
                          <a:spcPts val="1000"/>
                        </a:spcAft>
                        <a:buClrTx/>
                        <a:buSzTx/>
                        <a:buFontTx/>
                        <a:buNone/>
                        <a:tabLst/>
                        <a:defRPr/>
                      </a:pPr>
                      <a:r>
                        <a:rPr lang="es-MX" sz="1150" b="1" u="sng" noProof="0" dirty="0" smtClean="0">
                          <a:effectLst>
                            <a:outerShdw blurRad="38100" dist="38100" dir="2700000" algn="tl">
                              <a:srgbClr val="000000">
                                <a:alpha val="43137"/>
                              </a:srgbClr>
                            </a:outerShdw>
                          </a:effectLst>
                          <a:latin typeface="+mn-lt"/>
                          <a:ea typeface="Calibri"/>
                          <a:cs typeface="Times New Roman"/>
                        </a:rPr>
                        <a:t>Pregunta</a:t>
                      </a:r>
                      <a:r>
                        <a:rPr kumimoji="0" lang="es-MX" sz="115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15</a:t>
                      </a:r>
                      <a:r>
                        <a:rPr kumimoji="0" lang="es-MX" sz="115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x-none" sz="1150" b="0" dirty="0" smtClean="0">
                          <a:latin typeface="+mn-lt"/>
                        </a:rPr>
                        <a:t>¿Por qué recibir una licencia de piloto internacional fue un gran acontecimiento para Amelia?</a:t>
                      </a:r>
                      <a:r>
                        <a:rPr lang="x-none" sz="1150" b="0" baseline="0" dirty="0" smtClean="0">
                          <a:latin typeface="+mn-lt"/>
                        </a:rPr>
                        <a:t> </a:t>
                      </a:r>
                      <a:r>
                        <a:rPr kumimoji="0" lang="es-MX" sz="1150" b="0" i="0" u="none" strike="noStrike" kern="1200" cap="none" spc="0" normalizeH="0" baseline="0" noProof="0" dirty="0" smtClean="0">
                          <a:ln>
                            <a:noFill/>
                          </a:ln>
                          <a:solidFill>
                            <a:schemeClr val="tx1"/>
                          </a:solidFill>
                          <a:effectLst/>
                          <a:uLnTx/>
                          <a:uFillTx/>
                          <a:latin typeface="+mn-lt"/>
                          <a:ea typeface="+mn-ea"/>
                          <a:cs typeface="+mn-cs"/>
                        </a:rPr>
                        <a:t>RI.4.3</a:t>
                      </a:r>
                      <a:endParaRPr kumimoji="0" lang="es-MX" sz="1150" b="0" i="1" u="none" strike="noStrike" kern="1200" cap="none" spc="0" normalizeH="0" baseline="0" noProof="0" dirty="0" smtClean="0">
                        <a:ln>
                          <a:noFill/>
                        </a:ln>
                        <a:solidFill>
                          <a:schemeClr val="tx1"/>
                        </a:solidFill>
                        <a:effectLst/>
                        <a:uLnTx/>
                        <a:uFillTx/>
                        <a:latin typeface="+mn-lt"/>
                        <a:ea typeface="+mn-ea"/>
                        <a:cs typeface="+mn-cs"/>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C</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327138">
                <a:tc>
                  <a:txBody>
                    <a:bodyPr/>
                    <a:lstStyle/>
                    <a:p>
                      <a:pPr marL="0" marR="0" lvl="0" indent="0" algn="l" defTabSz="966612" rtl="0" eaLnBrk="1" fontAlgn="auto" latinLnBrk="0" hangingPunct="1">
                        <a:lnSpc>
                          <a:spcPct val="115000"/>
                        </a:lnSpc>
                        <a:spcBef>
                          <a:spcPts val="0"/>
                        </a:spcBef>
                        <a:spcAft>
                          <a:spcPts val="0"/>
                        </a:spcAft>
                        <a:buClrTx/>
                        <a:buSzTx/>
                        <a:buFontTx/>
                        <a:buNone/>
                        <a:tabLst/>
                        <a:defRPr/>
                      </a:pPr>
                      <a:r>
                        <a:rPr lang="es-MX" sz="1150" b="1" u="sng" noProof="0" dirty="0" smtClean="0">
                          <a:effectLst>
                            <a:outerShdw blurRad="38100" dist="38100" dir="2700000" algn="tl">
                              <a:srgbClr val="000000">
                                <a:alpha val="43137"/>
                              </a:srgbClr>
                            </a:outerShdw>
                          </a:effectLst>
                          <a:latin typeface="+mn-lt"/>
                          <a:ea typeface="Calibri"/>
                          <a:cs typeface="Times New Roman"/>
                        </a:rPr>
                        <a:t>Pregunta</a:t>
                      </a:r>
                      <a:r>
                        <a:rPr kumimoji="0" lang="es-MX" sz="115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16</a:t>
                      </a:r>
                      <a:r>
                        <a:rPr kumimoji="0" lang="es-MX" sz="115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s-ES" sz="1150" b="0" dirty="0" smtClean="0">
                          <a:latin typeface="+mn-lt"/>
                          <a:cs typeface="Helvetica"/>
                        </a:rPr>
                        <a:t>¿Qué estructura utilizó el autor para organizar el pasaje </a:t>
                      </a:r>
                      <a:r>
                        <a:rPr lang="es-ES" sz="1150" b="1" i="1" u="sng" dirty="0" smtClean="0">
                          <a:latin typeface="+mn-lt"/>
                          <a:cs typeface="Helvetica"/>
                        </a:rPr>
                        <a:t>Amelia Earhart</a:t>
                      </a:r>
                      <a:r>
                        <a:rPr lang="es-ES" sz="1150" b="0" dirty="0" smtClean="0">
                          <a:latin typeface="+mn-lt"/>
                          <a:cs typeface="Helvetica"/>
                        </a:rPr>
                        <a:t>?</a:t>
                      </a:r>
                      <a:r>
                        <a:rPr lang="es-ES" sz="1150" b="0" baseline="0" dirty="0" smtClean="0">
                          <a:latin typeface="+mn-lt"/>
                          <a:cs typeface="Helvetica"/>
                        </a:rPr>
                        <a:t> </a:t>
                      </a:r>
                      <a:r>
                        <a:rPr kumimoji="0" lang="es-MX" sz="1150" b="0" i="0" u="none" strike="noStrike" kern="1200" cap="none" spc="0" normalizeH="0" baseline="0" noProof="0" dirty="0" smtClean="0">
                          <a:ln>
                            <a:noFill/>
                          </a:ln>
                          <a:solidFill>
                            <a:schemeClr val="tx1"/>
                          </a:solidFill>
                          <a:effectLst/>
                          <a:uLnTx/>
                          <a:uFillTx/>
                          <a:latin typeface="+mn-lt"/>
                          <a:ea typeface="+mn-ea"/>
                          <a:cs typeface="Helvetica"/>
                        </a:rPr>
                        <a:t>RI.4.5</a:t>
                      </a:r>
                      <a:endParaRPr kumimoji="0" lang="es-MX" sz="1150" b="0" i="1" u="none" strike="noStrike" kern="1200" cap="none" spc="0" normalizeH="0" baseline="0" noProof="0" dirty="0" smtClean="0">
                        <a:ln>
                          <a:noFill/>
                        </a:ln>
                        <a:solidFill>
                          <a:schemeClr val="tx1"/>
                        </a:solidFill>
                        <a:effectLst/>
                        <a:uLnTx/>
                        <a:uFillTx/>
                        <a:latin typeface="+mn-lt"/>
                        <a:ea typeface="+mn-ea"/>
                        <a:cs typeface="Helvetica"/>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A</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481367">
                <a:tc>
                  <a:txBody>
                    <a:bodyPr/>
                    <a:lstStyle/>
                    <a:p>
                      <a:pPr marL="803275" indent="-803275"/>
                      <a:r>
                        <a:rPr lang="es-MX" sz="1150" b="1" u="sng" noProof="0" dirty="0" smtClean="0">
                          <a:effectLst>
                            <a:outerShdw blurRad="38100" dist="38100" dir="2700000" algn="tl">
                              <a:srgbClr val="000000">
                                <a:alpha val="43137"/>
                              </a:srgbClr>
                            </a:outerShdw>
                          </a:effectLst>
                          <a:latin typeface="+mn-lt"/>
                          <a:ea typeface="Calibri"/>
                          <a:cs typeface="Times New Roman"/>
                        </a:rPr>
                        <a:t>Pregunta</a:t>
                      </a:r>
                      <a:r>
                        <a:rPr kumimoji="0" lang="es-MX" sz="115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17</a:t>
                      </a:r>
                      <a:r>
                        <a:rPr kumimoji="0" lang="es-MX" sz="115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s-ES" sz="1150" b="0" dirty="0" smtClean="0">
                          <a:latin typeface="+mn-lt"/>
                        </a:rPr>
                        <a:t>¿Por qué un lector querría leer </a:t>
                      </a:r>
                      <a:r>
                        <a:rPr lang="es-ES" sz="1150" b="1" i="1" u="sng" dirty="0" smtClean="0">
                          <a:latin typeface="+mn-lt"/>
                        </a:rPr>
                        <a:t>La entrevista con Amelia Earheart</a:t>
                      </a:r>
                      <a:r>
                        <a:rPr lang="es-ES" sz="1150" b="1" i="1" u="none" baseline="0" dirty="0" smtClean="0">
                          <a:latin typeface="+mn-lt"/>
                        </a:rPr>
                        <a:t> </a:t>
                      </a:r>
                      <a:r>
                        <a:rPr lang="es-ES" sz="1150" b="0" dirty="0" smtClean="0">
                          <a:latin typeface="+mn-lt"/>
                        </a:rPr>
                        <a:t>en vez de </a:t>
                      </a:r>
                      <a:r>
                        <a:rPr lang="es-ES" sz="1150" b="1" i="1" u="sng" dirty="0" smtClean="0">
                          <a:latin typeface="+mn-lt"/>
                        </a:rPr>
                        <a:t>Amelia Earhart</a:t>
                      </a:r>
                      <a:r>
                        <a:rPr lang="es-ES" sz="1150" b="0" dirty="0" smtClean="0">
                          <a:latin typeface="+mn-lt"/>
                        </a:rPr>
                        <a:t>?</a:t>
                      </a:r>
                      <a:r>
                        <a:rPr lang="es-ES" sz="1150" b="0" baseline="0" dirty="0" smtClean="0">
                          <a:latin typeface="+mn-lt"/>
                        </a:rPr>
                        <a:t> </a:t>
                      </a:r>
                      <a:r>
                        <a:rPr kumimoji="0" lang="es-MX" sz="1150" b="0" i="0" u="none" strike="noStrike" kern="1200" cap="none" spc="0" normalizeH="0" baseline="0" noProof="0" dirty="0" smtClean="0">
                          <a:ln>
                            <a:noFill/>
                          </a:ln>
                          <a:solidFill>
                            <a:schemeClr val="tx1"/>
                          </a:solidFill>
                          <a:effectLst/>
                          <a:uLnTx/>
                          <a:uFillTx/>
                          <a:latin typeface="+mn-lt"/>
                          <a:ea typeface="+mn-ea"/>
                          <a:cs typeface="+mn-cs"/>
                        </a:rPr>
                        <a:t>RI.4.6</a:t>
                      </a:r>
                      <a:endParaRPr kumimoji="0" lang="es-MX" sz="1150" b="0" i="1" u="none" strike="noStrike" kern="1200" cap="none" spc="0" normalizeH="0" baseline="0" noProof="0" dirty="0" smtClean="0">
                        <a:ln>
                          <a:noFill/>
                        </a:ln>
                        <a:solidFill>
                          <a:schemeClr val="tx1"/>
                        </a:solidFill>
                        <a:effectLst/>
                        <a:uLnTx/>
                        <a:uFillTx/>
                        <a:latin typeface="+mn-lt"/>
                        <a:ea typeface="+mn-ea"/>
                        <a:cs typeface="+mn-cs"/>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A</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539202">
                <a:tc>
                  <a:txBody>
                    <a:bodyPr/>
                    <a:lstStyle/>
                    <a:p>
                      <a:pPr marL="803275" marR="0" lvl="0" indent="-803275" algn="l" defTabSz="966612" rtl="0" eaLnBrk="1" fontAlgn="auto" latinLnBrk="0" hangingPunct="1">
                        <a:lnSpc>
                          <a:spcPct val="115000"/>
                        </a:lnSpc>
                        <a:spcBef>
                          <a:spcPts val="0"/>
                        </a:spcBef>
                        <a:spcAft>
                          <a:spcPts val="1000"/>
                        </a:spcAft>
                        <a:buClrTx/>
                        <a:buSzTx/>
                        <a:buFontTx/>
                        <a:buNone/>
                        <a:tabLst/>
                        <a:defRPr/>
                      </a:pPr>
                      <a:r>
                        <a:rPr lang="es-MX" sz="1150" b="1" u="sng" noProof="0" dirty="0" smtClean="0">
                          <a:effectLst>
                            <a:outerShdw blurRad="38100" dist="38100" dir="2700000" algn="tl">
                              <a:srgbClr val="000000">
                                <a:alpha val="43137"/>
                              </a:srgbClr>
                            </a:outerShdw>
                          </a:effectLst>
                          <a:latin typeface="+mn-lt"/>
                          <a:ea typeface="Calibri"/>
                          <a:cs typeface="Times New Roman"/>
                        </a:rPr>
                        <a:t>Pregunta</a:t>
                      </a:r>
                      <a:r>
                        <a:rPr kumimoji="0" lang="es-MX" sz="115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18</a:t>
                      </a:r>
                      <a:r>
                        <a:rPr kumimoji="0" lang="es-MX" sz="115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s-ES" sz="1150" b="0" dirty="0" smtClean="0">
                          <a:latin typeface="+mn-lt"/>
                        </a:rPr>
                        <a:t>Basándote en el mapa, ¿qué era lo que Amelia probablemente estaba tratando de lograr en su vuelo final? </a:t>
                      </a:r>
                      <a:r>
                        <a:rPr lang="es-MX" sz="1150" b="0" dirty="0" smtClean="0">
                          <a:solidFill>
                            <a:schemeClr val="tx1"/>
                          </a:solidFill>
                          <a:latin typeface="+mn-lt"/>
                        </a:rPr>
                        <a:t>RI.4.7</a:t>
                      </a: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C</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r h="327138">
                <a:tc>
                  <a:txBody>
                    <a:bodyPr/>
                    <a:lstStyle/>
                    <a:p>
                      <a:pPr marL="0" marR="0" lvl="0" indent="0" algn="l" defTabSz="966612" rtl="0" eaLnBrk="1" fontAlgn="auto" latinLnBrk="0" hangingPunct="1">
                        <a:lnSpc>
                          <a:spcPct val="115000"/>
                        </a:lnSpc>
                        <a:spcBef>
                          <a:spcPts val="0"/>
                        </a:spcBef>
                        <a:spcAft>
                          <a:spcPts val="1000"/>
                        </a:spcAft>
                        <a:buClrTx/>
                        <a:buSzTx/>
                        <a:buFontTx/>
                        <a:buNone/>
                        <a:tabLst/>
                        <a:defRPr/>
                      </a:pPr>
                      <a:r>
                        <a:rPr lang="es-MX" sz="1150" b="1" u="sng" noProof="0" dirty="0" smtClean="0">
                          <a:effectLst>
                            <a:outerShdw blurRad="38100" dist="38100" dir="2700000" algn="tl">
                              <a:srgbClr val="000000">
                                <a:alpha val="43137"/>
                              </a:srgbClr>
                            </a:outerShdw>
                          </a:effectLst>
                          <a:latin typeface="+mn-lt"/>
                          <a:ea typeface="Calibri"/>
                          <a:cs typeface="Times New Roman"/>
                        </a:rPr>
                        <a:t>Pregunta</a:t>
                      </a:r>
                      <a:r>
                        <a:rPr kumimoji="0" lang="es-MX" sz="115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19</a:t>
                      </a:r>
                      <a:r>
                        <a:rPr kumimoji="0" lang="es-MX" sz="115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Calibri"/>
                          <a:cs typeface="Times New Roman"/>
                        </a:rPr>
                        <a:t>  </a:t>
                      </a:r>
                      <a:r>
                        <a:rPr lang="es-ES" sz="1150" b="0" dirty="0" smtClean="0">
                          <a:latin typeface="+mn-lt"/>
                        </a:rPr>
                        <a:t>De acuerdo al mapa, ¿cómo cambiaron los vuelos de Amelia a través del tiempo? </a:t>
                      </a:r>
                      <a:r>
                        <a:rPr kumimoji="0" lang="es-MX" sz="1150" b="0" i="0" u="none" strike="noStrike" kern="1200" cap="none" spc="0" normalizeH="0" baseline="0" noProof="0" dirty="0" smtClean="0">
                          <a:ln>
                            <a:noFill/>
                          </a:ln>
                          <a:solidFill>
                            <a:schemeClr val="tx1"/>
                          </a:solidFill>
                          <a:effectLst/>
                          <a:uLnTx/>
                          <a:uFillTx/>
                          <a:latin typeface="+mn-lt"/>
                          <a:ea typeface="+mn-ea"/>
                          <a:cs typeface="+mn-cs"/>
                        </a:rPr>
                        <a:t>RI.4.7</a:t>
                      </a:r>
                      <a:endParaRPr kumimoji="0" lang="es-MX" sz="1150" b="0" i="1" u="none" strike="noStrike" kern="1200" cap="none" spc="0" normalizeH="0" baseline="0" noProof="0" dirty="0" smtClean="0">
                        <a:ln>
                          <a:noFill/>
                        </a:ln>
                        <a:solidFill>
                          <a:schemeClr val="tx1"/>
                        </a:solidFill>
                        <a:effectLst/>
                        <a:uLnTx/>
                        <a:uFillTx/>
                        <a:latin typeface="+mn-lt"/>
                        <a:ea typeface="+mn-ea"/>
                        <a:cs typeface="+mn-cs"/>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lnSpc>
                          <a:spcPct val="115000"/>
                        </a:lnSpc>
                      </a:pPr>
                      <a:r>
                        <a:rPr lang="en-US" sz="1300" b="1" dirty="0" smtClean="0">
                          <a:effectLst>
                            <a:outerShdw blurRad="38100" dist="38100" dir="2700000" algn="tl">
                              <a:srgbClr val="000000">
                                <a:alpha val="43137"/>
                              </a:srgbClr>
                            </a:outerShdw>
                          </a:effectLst>
                          <a:latin typeface="+mn-lt"/>
                        </a:rPr>
                        <a:t>D</a:t>
                      </a:r>
                      <a:endParaRPr lang="en-US" sz="1300" b="1" dirty="0">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2"/>
                    </a:solidFill>
                  </a:tcPr>
                </a:tc>
              </a:tr>
              <a:tr h="420272">
                <a:tc>
                  <a:txBody>
                    <a:bodyPr/>
                    <a:lstStyle/>
                    <a:p>
                      <a:pPr marL="0" marR="0" indent="0" algn="l" defTabSz="1018824" rtl="0" eaLnBrk="1" fontAlgn="auto" latinLnBrk="0" hangingPunct="1">
                        <a:lnSpc>
                          <a:spcPct val="115000"/>
                        </a:lnSpc>
                        <a:spcBef>
                          <a:spcPts val="0"/>
                        </a:spcBef>
                        <a:spcAft>
                          <a:spcPts val="1000"/>
                        </a:spcAft>
                        <a:buClrTx/>
                        <a:buSzTx/>
                        <a:buFontTx/>
                        <a:buNone/>
                        <a:tabLst/>
                        <a:defRPr/>
                      </a:pPr>
                      <a:r>
                        <a:rPr lang="es-MX" sz="1150" b="1" u="sng" noProof="0" dirty="0" smtClean="0">
                          <a:effectLst>
                            <a:outerShdw blurRad="38100" dist="38100" dir="2700000" algn="tl">
                              <a:srgbClr val="000000">
                                <a:alpha val="43137"/>
                              </a:srgbClr>
                            </a:outerShdw>
                          </a:effectLst>
                          <a:latin typeface="+mn-lt"/>
                          <a:ea typeface="Calibri"/>
                          <a:cs typeface="Times New Roman"/>
                        </a:rPr>
                        <a:t>Pregunta</a:t>
                      </a:r>
                      <a:r>
                        <a:rPr lang="es-MX" sz="1150" b="1" u="sng" strike="noStrike" dirty="0" smtClean="0">
                          <a:effectLst>
                            <a:outerShdw blurRad="38100" dist="38100" dir="2700000" algn="tl">
                              <a:srgbClr val="000000">
                                <a:alpha val="43137"/>
                              </a:srgbClr>
                            </a:outerShdw>
                          </a:effectLst>
                          <a:latin typeface="+mn-lt"/>
                          <a:ea typeface="Calibri"/>
                          <a:cs typeface="Times New Roman"/>
                        </a:rPr>
                        <a:t> 20</a:t>
                      </a:r>
                      <a:r>
                        <a:rPr lang="es-MX" sz="1150" b="1" u="none" strike="noStrike" dirty="0" smtClean="0">
                          <a:effectLst>
                            <a:outerShdw blurRad="38100" dist="38100" dir="2700000" algn="tl">
                              <a:srgbClr val="000000">
                                <a:alpha val="43137"/>
                              </a:srgbClr>
                            </a:outerShdw>
                          </a:effectLst>
                          <a:latin typeface="+mn-lt"/>
                          <a:ea typeface="Calibri"/>
                          <a:cs typeface="Times New Roman"/>
                        </a:rPr>
                        <a:t>                                          </a:t>
                      </a:r>
                      <a:r>
                        <a:rPr lang="es-MX" sz="1150" b="1" u="none" strike="noStrike" baseline="0" dirty="0" smtClean="0">
                          <a:solidFill>
                            <a:srgbClr val="FFFF00"/>
                          </a:solidFill>
                          <a:effectLst>
                            <a:outerShdw blurRad="38100" dist="38100" dir="2700000" algn="tl">
                              <a:srgbClr val="000000">
                                <a:alpha val="43137"/>
                              </a:srgbClr>
                            </a:outerShdw>
                          </a:effectLst>
                          <a:latin typeface="+mn-lt"/>
                          <a:ea typeface="Calibri"/>
                          <a:cs typeface="Times New Roman"/>
                        </a:rPr>
                        <a:t>  </a:t>
                      </a:r>
                      <a:r>
                        <a:rPr lang="es-MX" sz="1150" b="1" u="none" strike="noStrike" dirty="0" smtClean="0">
                          <a:effectLst>
                            <a:outerShdw blurRad="38100" dist="38100" dir="2700000" algn="tl">
                              <a:srgbClr val="000000">
                                <a:alpha val="43137"/>
                              </a:srgbClr>
                            </a:outerShdw>
                          </a:effectLst>
                          <a:latin typeface="+mn-lt"/>
                          <a:ea typeface="Calibri"/>
                          <a:cs typeface="Times New Roman"/>
                        </a:rPr>
                        <a:t> </a:t>
                      </a:r>
                      <a:r>
                        <a:rPr lang="es-MX" sz="1150" b="1" u="sng" dirty="0" smtClean="0">
                          <a:effectLst>
                            <a:outerShdw blurRad="38100" dist="38100" dir="2700000" algn="tl">
                              <a:srgbClr val="000000">
                                <a:alpha val="43137"/>
                              </a:srgbClr>
                            </a:outerShdw>
                          </a:effectLst>
                          <a:latin typeface="+mn-lt"/>
                          <a:cs typeface="Helvetica" pitchFamily="34" charset="0"/>
                        </a:rPr>
                        <a:t>Respuesta construida Texto</a:t>
                      </a:r>
                      <a:r>
                        <a:rPr lang="es-MX" sz="1150" b="1" u="sng" baseline="0" dirty="0" smtClean="0">
                          <a:effectLst>
                            <a:outerShdw blurRad="38100" dist="38100" dir="2700000" algn="tl">
                              <a:srgbClr val="000000">
                                <a:alpha val="43137"/>
                              </a:srgbClr>
                            </a:outerShdw>
                          </a:effectLst>
                          <a:latin typeface="+mn-lt"/>
                          <a:cs typeface="Helvetica" pitchFamily="34" charset="0"/>
                        </a:rPr>
                        <a:t> informativo</a:t>
                      </a:r>
                      <a:endParaRPr lang="es-MX" sz="1150" b="1" u="sng" dirty="0" smtClean="0">
                        <a:effectLst>
                          <a:outerShdw blurRad="38100" dist="38100" dir="2700000" algn="tl">
                            <a:srgbClr val="000000">
                              <a:alpha val="43137"/>
                            </a:srgbClr>
                          </a:outerShdw>
                        </a:effectLst>
                        <a:latin typeface="+mn-lt"/>
                        <a:cs typeface="Helvetica" pitchFamily="34" charset="0"/>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5000"/>
                        </a:lnSpc>
                      </a:pPr>
                      <a:r>
                        <a:rPr lang="en-US" sz="1300" b="1" dirty="0" smtClean="0">
                          <a:solidFill>
                            <a:schemeClr val="tx1"/>
                          </a:solidFill>
                          <a:effectLst>
                            <a:outerShdw blurRad="38100" dist="38100" dir="2700000" algn="tl">
                              <a:srgbClr val="000000">
                                <a:alpha val="43137"/>
                              </a:srgbClr>
                            </a:outerShdw>
                          </a:effectLst>
                          <a:latin typeface="+mn-lt"/>
                        </a:rPr>
                        <a:t>RI.4.6</a:t>
                      </a:r>
                      <a:endParaRPr lang="en-US" sz="13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r>
            </a:tbl>
          </a:graphicData>
        </a:graphic>
      </p:graphicFrame>
      <p:sp>
        <p:nvSpPr>
          <p:cNvPr id="1026" name="AutoShape 2" descr="data:image/jpeg;base64,/9j/4AAQSkZJRgABAQAAAQABAAD/2wCEAAkGBxIPDw8QDxAQDQ8PDQ8PEA8OEA8NDxAPFREWFhUUFBUYICggGBolHBQUIjEhJSkrLi4vFx8zODMsNygtLisBCgoKDg0OGxAQGiwkHyQwLCwtLCwsLCwsLCwtLCwsLCwwLCwsLCwtLCwsLC0sLCwsLCwsLCwsLCwsLCwsLCwsLf/AABEIAOAA4QMBEQACEQEDEQH/xAAcAAEAAQUBAQAAAAAAAAAAAAAAAQIDBAYHBQj/xABBEAACAQICBQcKBAQGAwAAAAAAAQIDEQQSBQYhMUEHUWFxgZGxExQiIzJCUqHB8GKC0eEzcpKyJGNzosLSFUNT/8QAGgEBAAIDAQAAAAAAAAAAAAAAAAEFAwQGAv/EADMRAQACAQIEAwYGAgIDAAAAAAABAgMEEQUSITFBUYEiMmFx0fATkaGxwfFC4TNDFSNS/9oADAMBAAIRAxEAPwDuIAAAAAAAAAAAAAAAAAAAAAAAAAAAAAAAAAAAAAAAAAAAAAAAAAAAAAAAAAAAAAAAAAAAAAAAAAAAAAAABhY/S2Hw/wDHr0qPROcU+7eZKYb392Jlivmx096Yhr+J5RtHQ3Vp1P5KVS3zSNmNBmnvtHq154hh8N59PqwpcqeCW6GIl1Qj/wBj3/47J5wxzxLH5T+n1VU+VHAvfGvHrpxfgyJ4dk84THEsflL0MJygaPqtLzjybfCrCpBd9rLvMdtDmjw39WSuvwz0329Gw4TGU60c1KpCrHnpyjNfI1rUtTpaNmzTJW8b1ndfPL2AAAAAAAAAAAAAAAAAAAAAAAPH1k1lw+j6eevL0mnkpRs6k30LgulmfDp75Z6dvNgz6imGPa7+Tlmm9e8bjG1SfmdF7o036xrpnv7rFzg0FK9dt5+P0Ueo4je3TfaPKPq1rza7cptzk3duTbbZvxihXTmnwXVQiuCPfJDHOS0p8muYcsI5pPJrmHLBzSolhovgiJpD1GS0FCE6MlOhUnRmt0oScX8jHbDExsy01ExO7cdAcpNeg1DHR84pbvKwSVWK6Vul8usrM/D6z1r0n9Frp+JWjpbrH6/7dR0ZpKliqUatCpGrTlxjvT5muD6GVGTHbHPLaFzjyVyV5qyyzwyAAAAAAAAAAAAAAAAAAAAa/rlrNDR1DO7TrTvGjS+KXO/wq5s6bTzmt8PFranURhr8Z7OK4mtVxNWVfEzdSrN327orgkuCOixYa0jbZzGfUWvM9fVUjZaqQAACABAkkRKN95ExuROzJ0Dpqto2sqtFuVJteVotvLOPVwfM+BpanTVvXaf6WGl1dqW3+5dx0LpWnjKEK9F5oTV7cYy4xl0o53Ljtjty2dNiy1yVi1WcY2QAAAAAAAAAAAAAAAAAKK9WNOEpzajGEXKUnuUUrtkxEzO0ImYiN5cE07paWkMXUxE/YTcKMeEaaez752zp9LgjHSI+93Ka3UTkvM+f7eDFNxopIEEiLhJcCLgSghIAgGBsXJxpx4PGLDzf+HxTSV90K26L+nb0FVxDT81d47x9zC64dqtrbT2np9J/h2YoXQAAAAAAAAAAAAAAAAABp3KppF0NHShF2niKkaK58rvKXhbtN3QY+bLv5dWlr8nLi28+jktKOVJLgjpYjaNnJ2ned1Z6QXIEMJY08Q8zjBZ5Le37MevnfQa+XURXpDbw6WbxvPYtU41GuiMVFGtOqt5tyuip5JtVW6ebonFNd+8RqreZbRU8k0sRd5ZLJNK+XemueL4m5izxf5tDNp7Y+vgvpmZrpIQAWcXF5brZKDzJremjxkjerLhttZ3zVvSPnWDw9fe6lKLl/OtkvmmcpmpyZJq7DBk/ExxZ6RiZQAAAAAAAAAAAAAAABzLlhqt1MFT4etqNdPopeDLfhVetp+Sm4vaYisfP+Ghl454ABLHxlRxjs9p7I9b2LxRizX5KzLNgx894hlYXB5IKK7Xxb4tlJa7oq44iHrYLVzE11mp0Kk4v3rWi+17DHOSI7yyxSZ7QqxereJorNUoVIxW+VrxXW0IyxPaSccx3h42kcG3DMvbh6UX0rh27jNjyzExLBlxRaswtUJ5oqXOi8pPNG7m715bbLp6eAkQ1cJjo6vyT1c2jYxf/AK69WK6FdS8ZM5jiEbZvSHV8PnfD6y3I0m8AAAAAAAAAAAAAAAAOXcr0P8Rg5cHSqLukv1LrhPa0fL+VJxj/AB9f4aOXKgAAFicb1aS/Ff5r9jU1fut7Q++6ZqNq/CrJ1qsc0KbSjF7pT37ehbO85/LfbpDpcdd+roaRrs6QOf68aBhTflqcVGNS6lFbEp23rof0NjFffpLBlrERu5fglaLXNK3yR0uD3Pvyhymp/wCSfvxlkGZrgAkdS5JIWwE3z4mpb+mJzXEZ/wDd6Q6vhv8Awest2NBvgAAAAAAAAAAAAAAADReVnBOeGo1krujWyy6ITW/+qMV2llwu/Ll5fOFZxXHzYebylzA6JzIEBAs15ZZU5/DNX6nb6pGDPXeGzprctnb9R5ReETjtTnJ7OlI5rUVmt9pdVp7xekTDYDAzgGq8o+KjSwMnJpNz9G/F5ZfqbOkpN8jV1eSKY93GsHG0Ffi3Lv3fKx0+ONquUzTvZfPbEEiiT2ESmO7tWoOBdDR2Hi1aU4yqv88nJf7XE5XV5OfNaY+9nYaPHyYaxP3u2E1myAAAAAAAAAAAAAAAAMPS+AjiaFWhPYqsHG/GL4SXU7PsPeO80tFo8HjJSL1ms9pcHxuFnRqTpVFlnTm4SXSvpx6mjrcWSMlIvXxcdmxTivNLeC0jIwpApnFNNPczzMbxsmJmJ3h7Gqmt1bRknCUXXw8ntjf0o9KZXanSRk7/AJ/VaaXWTj931j6eToWF5SdHzScqkqT4xnB3XcVk6DJv0mJ9fqto4ji26xMem/7brWkOU3A04vyTniJ8Iwi4rtbJrw+8z7UxH6/s834ljiPZiZ/T93N9YdPV9J1VOt6ulH+HRW5LpLbT6WtI2j/c/fkp9Vq7ZJ3mev6R9+bEsbyuCRDCXp6taHeNxVOik8l89Vr3aS9p/TrZqa3P+DimfGezd0On/GyxHhHWXdYRSSSVkkkktySOWdYkAAAAAAAAAAAAAAAAAAabr7qq8UvOKEb4iEbTgtnloLdb8S4c+7mLDQ6z8C3Lb3ZV3ENF+PXmr70fq5TODXfbammnzNcGdHExaN6zvDmLVms8to2lCJQkhA1cG61KgnwR5mkPcXmExopcBFYRN5lcR7eQCGEruFw06s4wpxc5zkoxjHa5P74njLkrjrzWZMWK2W3LSOrsmpuriwFG0rSr1bSqyW5bNkI/hW3r2s5fVam2e/NPbwdXpNNXT05Y7+LYDWbQAAAAAAAAAAAAAAAAAAAHNOU+WBg8yllxze2NFRlnX+dH7Za6Cc9esdK/Hx+UKjiMae3SY3t8PD5z4ffRz2lVctuTIuu/y4F5W027xsoL1rXtO66emMAACQAECzVrOO6GZW377Pq4954te1e0MtKVt3nZ03kvr4Fw9XK+NatUdbKqj6Ka4R6N5Q66uaZ5rTvH338nRaC2CsctY2n9/l5uglaswAAAAAAAAAAAAAAAAAAANA5QNdnh28JhHfENesqLaqK5l+Lw8LLR6Tn9u0fKPvwVmt1vJvSk/Of4+f7OYRpXblNuc5O8pSd22XtMcQ52+WbLpkYgASlFwJuAuEJIENAWnScZKdOTp1Iu8ZxdmmuoxXxxLNTLMd3UeT/XfzlrC4tqOJS9Ce5Vkv8Al4lFq9Jye1WPnH8/J0Oi1nPtS8/Kf4n4/u30rlmAAAAAAAAAAAAAAAAAGv68af8AMMHOpF+un6uiuOdrfbo39xs6XD+Lfae0d2rq8/4WPeO89I+/g4lTi7uc3mnNuUpPa22dNjpyw5TLfmlcMjEARcJXsHhZ1pqnShKrUbSUY8Ot8DDm1FMXvNjDpsmafZ7ebb8HydYqaTnOhQv7rUqsl1u9iutxb/5hZ04Nv71pRjeTvFQV4SoYi3urNRl2PcKcWj/KqL8GmI9mzUcVhp0punUhKlUjvhNWfZzos8WemWN6yq82nyYZ2vHqtIyMKQgAs1YNNTg3GpBqUJLY00Y8lOaGXFk5Zds1G1h/8hhIzlZVqfq60fxr3u39TmdVh/Cv07T2+/g6vSZ/xcfXvHf6+rYjWbQAAAAAAAAAAAAAAAA41yl6S840h5JP1eFgo24eUe2T6+H5S/4bh2pvPj1+jneKZt8kxHh0+v0a2WinSBAStybuox2yk7Lr+/Aw5sv4dd2fT4vxbxDsHJ7oKOGw6qtXqVVe735efrf6HNajLN7OrwYopXo2012cA1vXfV6GMw8pWtWpRc4TS9LYtxnwZrY7RMMGow1yVmJhxjam4y2Si2n1r7+Z0+HLGSu7k8+GcV5qqMrCkIQBsXJtpJ4bSKpN2p4uLg1wzpNxffs/Myr4jh3pM+XX6rjhmaYyRHn0/mHZygdEAAAAAAAAAAAAAAARKVk3zJsD54r1nVq16r2urXnO/W7/AFZ1uCnLSIcbqL899/Pr+coMzXAASq0XDNWu90d3fb6fMq9dfedlzw6m0TL6BwcFGnTitypxS7Eihnuv47LxCQCGrgcB1hpKGLnbc5SXdJr6ovuH38HP8Tp2liItVMqCEAKVd0qtGqt9KrGa7Hcw5qc1dmfT35Lb+v5PohO6utz2nJOzSAAAAAAAAAAAAAABi6UlahXa3qhUa68jPVPeh5v7suA0MPJq6V1d83OdhDird13zafw+BLwebT+HwAjzafw+ASnRCtOaexqX1ZUauOq70M+z9+UO8aJxCq4ejNe9Tj32s/mmUto2mYXlZ3jdlnl6AKas1GMpPYoxcm+hK4HA9YJeUrprfKcn3zTLzRRtKi4hO9fvyWfNZ/D4Fuo0+bT+HwCDzafw+AFnE0JKN2rLNHm50ebdnund9BYH+FS/0of2o4+e7tq9l8hIAAAAAAAAAAAAAC1i6eenUj8VOUe9NExO07omN42cL0ffJZ71KSfXc7Gs7w4m8bSyiXgAWA8+gsuImvi2rx+su40NRTdZ6TJs6PqXpxU15Cq7RbvTk90W96fQyoz4Jn2oXODPEezLds6NJvGdAazrjpuMKUqFN3nNWm17seK62bODDMzzS1s+aI9mHKa3pYmC+FNv7/p7y60tNlFrcm/Rnlgq0gQBi4+DkowW+dSEV13PF52ruy4q81tnd4RypJbkkl2HHu1VAAAAAAAAUKYE5gGYCHMCHUApdYCh1wOOaQw3kcXiqXBV5Tj/ACyd18mjq9Jfnw1t8P2chrcfJmtHx/fqoRsNRIADCx9J+jUj7UPmvv6mLJXxZsVtuj1NH4lTimmatsTdrme7g9LVqatCckubZJdzMN9LS3WYZ6au9ekSuV9OV5KzqSS6LR8DzGjxx2h6trclu9ngaQxShFuT/cz1xMFs2zydH023KpLfN7OiP39DbxV26tHNfedmaZWAJENgZOgMN5fSGFhvUJutLoUFmX9tu009fk5MFp9Pzb/DsfPnrHr+X+3YFVOXdWqUwKs4E3AXAZgIcgIzAWkwJuAbApbAobAolIC3KQGi6/4HLOliorZZUqtu1xf07EXXCc3fFPzj+VHxjB0jLHyn+GuJl0okkIADCWHLDuEs1N5XxXB/oYprMdmWLxPdfhpScdkoPrW1Eb18d3r2vDZM9Kzfswfbs8R7PxPa+DHjQlUlmqu/NFbl+pMVme7zN4jt3ZqMrCAQ2SKZSttZCW18nmAaVXFSW2o/J0+iCfpPvsvysouK5t7xjjw7/N0XCcHLSck+Pb5N3jIqVurTArTAqTAm4ABcCLgQBIBoCloClxAtyAszAwsfh41qc6c1eE4uL5+tdJ6peaWi1e8PGSlb1mtu0uaYzByw1WVGfDbCXCUeDOs0+euox89fWPJyGp09tPk5LdvCfOFBma5cgSAAhxGydxRGxukILgCRDCVzR+Aliqyowuo76k/hjfxNfVaiNPj5p7+ENrSaadRk5Y7eMunYSlGnCMILLGEVGKXBI5S1ptMzPd11axWIiO0MuDISvRYF1ICpICoCAIAARYCQJAmwFMogY80BjVGBiVqiA8TTWGp4iGWexrbGa3xf3wM+n1F8F+en9tfU6amopyX/AKaZiKUqUss+yS2qS6Dp9PqceorvTv4w5XU6XJprbX7eEqUzMwKrhBcBcCbgQ2AuBFyRNGlKtLJD80nuijDqdTj09d79/CGxptNk1NtqdvGfJuuhMNTw9NQhx2yk98pc/wCxy2oz3z357/06vT6emCnJT+3t0aiMLOzKbAyaaAvxQEgAFgIYFIEXAm4DMBGcCl1ALFRgYVdMDzMUmB42LzAeZXi5JqSuuZnqtprPNWdpebUreOW0bw8+pgmtsHdfDL6MuMHF5jpmjf4x3Umo4NE+1gnb4T2WJXj7ScetbO/cWmPVYMnu2j5T0lU5dLqMXv0n5x1gUjY5Za3PVNxtKeaPMuNpOaPNDY5ZRz180Rk37KcupXMOTPhxe/aI/dnxYM2X/jpM/Hw/Nfp4KUvbdlzLf+xV5+L+GGPWfottPwbxzz6R9Xo4enlVoKy6Clve155rTvK8pStK8tY2h62EUjy9vZwqYHp0EwMyDsBdUwKs4E5gJzALgRcC3cCGwIbApbAocgLcpAW5NgW5QvwJ2RuszwsX7qGxusz0XB74jY3WJaApvg11MnlRzQty1bp/FJdzHKjnhjz1RpPj25Yp96M1L5Ke7aY9ZYb0xX96sT84hQ9S6XxyXf8AqZ41eoj/ADlrzo9NP/XCFqXT/wDpL5/qTOs1E/5yiNFpY/64XIan0lxv1xT8TBfLlt71pn1lnpiw092kR6Qvx1apr3pfJGHlbHPC9DV+muDfWyOVPNC/DRUFuiRsnmXoYVLdFDY3XoRtwI2N12NwlciBcTAqTAqUgJuBNwFwKbkoQBDApaCEZSTdTlCN0ZSdjcyjZG6MpOyNyxKFLJQgbo2BujYJ3Ngjc2SNzYG6dkoJVWISZSEpykJ3TYbJ3TYhO6RsbpISkCUBICwFJKAAACEEiAhAEEoQBARsiwNiwNkWBsWJCxAWAWBsmwNlSBskJSBNglNiEliBKCUgSAAAUgAAAIQSFgIsEFgIsAsBFggsSFiAsAsAsAsSFiAsBISkCUBNgBCQCQlIAAB//9k="/>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28" name="AutoShape 4" descr="data:image/jpeg;base64,/9j/4AAQSkZJRgABAQAAAQABAAD/2wCEAAkGBxIPDw8QDxAQDQ8PDQ8PEA8OEA8NDxAPFREWFhUUFBUYICggGBolHBQUIjEhJSkrLi4vFx8zODMsNygtLisBCgoKDg0OGxAQGiwkHyQwLCwtLCwsLCwsLCwtLCwsLCwwLCwsLCwtLCwsLC0sLCwsLCwsLCwsLCwsLCwsLCwsLf/AABEIAOAA4QMBEQACEQEDEQH/xAAcAAEAAQUBAQAAAAAAAAAAAAAAAQIDBAYHBQj/xABBEAACAQICBQcKBAQGAwAAAAAAAQIDEQQSBQYhMUEHUWFxgZGxExQiIzJCUqHB8GKC0eEzcpKyJGNzosLSFUNT/8QAGgEBAAIDAQAAAAAAAAAAAAAAAAEFAwQGAv/EADMRAQACAQIEAwYGAgIDAAAAAAABAgMEEQUSITFBUYEiMmFx0fATkaGxwfFC4TNDFSNS/9oADAMBAAIRAxEAPwDuIAAAAAAAAAAAAAAAAAAAAAAAAAAAAAAAAAAAAAAAAAAAAAAAAAAAAAAAAAAAAAAAAAAAAAAAAAAAAAAABhY/S2Hw/wDHr0qPROcU+7eZKYb392Jlivmx096Yhr+J5RtHQ3Vp1P5KVS3zSNmNBmnvtHq154hh8N59PqwpcqeCW6GIl1Qj/wBj3/47J5wxzxLH5T+n1VU+VHAvfGvHrpxfgyJ4dk84THEsflL0MJygaPqtLzjybfCrCpBd9rLvMdtDmjw39WSuvwz0329Gw4TGU60c1KpCrHnpyjNfI1rUtTpaNmzTJW8b1ndfPL2AAAAAAAAAAAAAAAAAAAAAAAPH1k1lw+j6eevL0mnkpRs6k30LgulmfDp75Z6dvNgz6imGPa7+Tlmm9e8bjG1SfmdF7o036xrpnv7rFzg0FK9dt5+P0Ueo4je3TfaPKPq1rza7cptzk3duTbbZvxihXTmnwXVQiuCPfJDHOS0p8muYcsI5pPJrmHLBzSolhovgiJpD1GS0FCE6MlOhUnRmt0oScX8jHbDExsy01ExO7cdAcpNeg1DHR84pbvKwSVWK6Vul8usrM/D6z1r0n9Frp+JWjpbrH6/7dR0ZpKliqUatCpGrTlxjvT5muD6GVGTHbHPLaFzjyVyV5qyyzwyAAAAAAAAAAAAAAAAAAAAa/rlrNDR1DO7TrTvGjS+KXO/wq5s6bTzmt8PFranURhr8Z7OK4mtVxNWVfEzdSrN327orgkuCOixYa0jbZzGfUWvM9fVUjZaqQAACABAkkRKN95ExuROzJ0Dpqto2sqtFuVJteVotvLOPVwfM+BpanTVvXaf6WGl1dqW3+5dx0LpWnjKEK9F5oTV7cYy4xl0o53Ljtjty2dNiy1yVi1WcY2QAAAAAAAAAAAAAAAAAKK9WNOEpzajGEXKUnuUUrtkxEzO0ImYiN5cE07paWkMXUxE/YTcKMeEaaez752zp9LgjHSI+93Ka3UTkvM+f7eDFNxopIEEiLhJcCLgSghIAgGBsXJxpx4PGLDzf+HxTSV90K26L+nb0FVxDT81d47x9zC64dqtrbT2np9J/h2YoXQAAAAAAAAAAAAAAAAABp3KppF0NHShF2niKkaK58rvKXhbtN3QY+bLv5dWlr8nLi28+jktKOVJLgjpYjaNnJ2ned1Z6QXIEMJY08Q8zjBZ5Le37MevnfQa+XURXpDbw6WbxvPYtU41GuiMVFGtOqt5tyuip5JtVW6ebonFNd+8RqreZbRU8k0sRd5ZLJNK+XemueL4m5izxf5tDNp7Y+vgvpmZrpIQAWcXF5brZKDzJremjxkjerLhttZ3zVvSPnWDw9fe6lKLl/OtkvmmcpmpyZJq7DBk/ExxZ6RiZQAAAAAAAAAAAAAAABzLlhqt1MFT4etqNdPopeDLfhVetp+Sm4vaYisfP+Ghl454ABLHxlRxjs9p7I9b2LxRizX5KzLNgx894hlYXB5IKK7Xxb4tlJa7oq44iHrYLVzE11mp0Kk4v3rWi+17DHOSI7yyxSZ7QqxereJorNUoVIxW+VrxXW0IyxPaSccx3h42kcG3DMvbh6UX0rh27jNjyzExLBlxRaswtUJ5oqXOi8pPNG7m715bbLp6eAkQ1cJjo6vyT1c2jYxf/AK69WK6FdS8ZM5jiEbZvSHV8PnfD6y3I0m8AAAAAAAAAAAAAAAAOXcr0P8Rg5cHSqLukv1LrhPa0fL+VJxj/AB9f4aOXKgAAFicb1aS/Ff5r9jU1fut7Q++6ZqNq/CrJ1qsc0KbSjF7pT37ehbO85/LfbpDpcdd+roaRrs6QOf68aBhTflqcVGNS6lFbEp23rof0NjFffpLBlrERu5fglaLXNK3yR0uD3Pvyhymp/wCSfvxlkGZrgAkdS5JIWwE3z4mpb+mJzXEZ/wDd6Q6vhv8Awest2NBvgAAAAAAAAAAAAAAADReVnBOeGo1krujWyy6ITW/+qMV2llwu/Ll5fOFZxXHzYebylzA6JzIEBAs15ZZU5/DNX6nb6pGDPXeGzprctnb9R5ReETjtTnJ7OlI5rUVmt9pdVp7xekTDYDAzgGq8o+KjSwMnJpNz9G/F5ZfqbOkpN8jV1eSKY93GsHG0Ffi3Lv3fKx0+ONquUzTvZfPbEEiiT2ESmO7tWoOBdDR2Hi1aU4yqv88nJf7XE5XV5OfNaY+9nYaPHyYaxP3u2E1myAAAAAAAAAAAAAAAAMPS+AjiaFWhPYqsHG/GL4SXU7PsPeO80tFo8HjJSL1ms9pcHxuFnRqTpVFlnTm4SXSvpx6mjrcWSMlIvXxcdmxTivNLeC0jIwpApnFNNPczzMbxsmJmJ3h7Gqmt1bRknCUXXw8ntjf0o9KZXanSRk7/AJ/VaaXWTj931j6eToWF5SdHzScqkqT4xnB3XcVk6DJv0mJ9fqto4ji26xMem/7brWkOU3A04vyTniJ8Iwi4rtbJrw+8z7UxH6/s834ljiPZiZ/T93N9YdPV9J1VOt6ulH+HRW5LpLbT6WtI2j/c/fkp9Vq7ZJ3mev6R9+bEsbyuCRDCXp6taHeNxVOik8l89Vr3aS9p/TrZqa3P+DimfGezd0On/GyxHhHWXdYRSSSVkkkktySOWdYkAAAAAAAAAAAAAAAAAAabr7qq8UvOKEb4iEbTgtnloLdb8S4c+7mLDQ6z8C3Lb3ZV3ENF+PXmr70fq5TODXfbammnzNcGdHExaN6zvDmLVms8to2lCJQkhA1cG61KgnwR5mkPcXmExopcBFYRN5lcR7eQCGEruFw06s4wpxc5zkoxjHa5P74njLkrjrzWZMWK2W3LSOrsmpuriwFG0rSr1bSqyW5bNkI/hW3r2s5fVam2e/NPbwdXpNNXT05Y7+LYDWbQAAAAAAAAAAAAAAAAAAAHNOU+WBg8yllxze2NFRlnX+dH7Za6Cc9esdK/Hx+UKjiMae3SY3t8PD5z4ffRz2lVctuTIuu/y4F5W027xsoL1rXtO66emMAACQAECzVrOO6GZW377Pq4954te1e0MtKVt3nZ03kvr4Fw9XK+NatUdbKqj6Ka4R6N5Q66uaZ5rTvH338nRaC2CsctY2n9/l5uglaswAAAAAAAAAAAAAAAAAAANA5QNdnh28JhHfENesqLaqK5l+Lw8LLR6Tn9u0fKPvwVmt1vJvSk/Of4+f7OYRpXblNuc5O8pSd22XtMcQ52+WbLpkYgASlFwJuAuEJIENAWnScZKdOTp1Iu8ZxdmmuoxXxxLNTLMd3UeT/XfzlrC4tqOJS9Ce5Vkv8Al4lFq9Jye1WPnH8/J0Oi1nPtS8/Kf4n4/u30rlmAAAAAAAAAAAAAAAAAGv68af8AMMHOpF+un6uiuOdrfbo39xs6XD+Lfae0d2rq8/4WPeO89I+/g4lTi7uc3mnNuUpPa22dNjpyw5TLfmlcMjEARcJXsHhZ1pqnShKrUbSUY8Ot8DDm1FMXvNjDpsmafZ7ebb8HydYqaTnOhQv7rUqsl1u9iutxb/5hZ04Nv71pRjeTvFQV4SoYi3urNRl2PcKcWj/KqL8GmI9mzUcVhp0punUhKlUjvhNWfZzos8WemWN6yq82nyYZ2vHqtIyMKQgAs1YNNTg3GpBqUJLY00Y8lOaGXFk5Zds1G1h/8hhIzlZVqfq60fxr3u39TmdVh/Cv07T2+/g6vSZ/xcfXvHf6+rYjWbQAAAAAAAAAAAAAAAA41yl6S840h5JP1eFgo24eUe2T6+H5S/4bh2pvPj1+jneKZt8kxHh0+v0a2WinSBAStybuox2yk7Lr+/Aw5sv4dd2fT4vxbxDsHJ7oKOGw6qtXqVVe735efrf6HNajLN7OrwYopXo2012cA1vXfV6GMw8pWtWpRc4TS9LYtxnwZrY7RMMGow1yVmJhxjam4y2Si2n1r7+Z0+HLGSu7k8+GcV5qqMrCkIQBsXJtpJ4bSKpN2p4uLg1wzpNxffs/Myr4jh3pM+XX6rjhmaYyRHn0/mHZygdEAAAAAAAAAAAAAAARKVk3zJsD54r1nVq16r2urXnO/W7/AFZ1uCnLSIcbqL899/Pr+coMzXAASq0XDNWu90d3fb6fMq9dfedlzw6m0TL6BwcFGnTitypxS7Eihnuv47LxCQCGrgcB1hpKGLnbc5SXdJr6ovuH38HP8Tp2liItVMqCEAKVd0qtGqt9KrGa7Hcw5qc1dmfT35Lb+v5PohO6utz2nJOzSAAAAAAAAAAAAAABi6UlahXa3qhUa68jPVPeh5v7suA0MPJq6V1d83OdhDird13zafw+BLwebT+HwAjzafw+ASnRCtOaexqX1ZUauOq70M+z9+UO8aJxCq4ejNe9Tj32s/mmUto2mYXlZ3jdlnl6AKas1GMpPYoxcm+hK4HA9YJeUrprfKcn3zTLzRRtKi4hO9fvyWfNZ/D4Fuo0+bT+HwCDzafw+AFnE0JKN2rLNHm50ebdnund9BYH+FS/0of2o4+e7tq9l8hIAAAAAAAAAAAAAC1i6eenUj8VOUe9NExO07omN42cL0ffJZ71KSfXc7Gs7w4m8bSyiXgAWA8+gsuImvi2rx+su40NRTdZ6TJs6PqXpxU15Cq7RbvTk90W96fQyoz4Jn2oXODPEezLds6NJvGdAazrjpuMKUqFN3nNWm17seK62bODDMzzS1s+aI9mHKa3pYmC+FNv7/p7y60tNlFrcm/Rnlgq0gQBi4+DkowW+dSEV13PF52ruy4q81tnd4RypJbkkl2HHu1VAAAAAAAAUKYE5gGYCHMCHUApdYCh1wOOaQw3kcXiqXBV5Tj/ACyd18mjq9Jfnw1t8P2chrcfJmtHx/fqoRsNRIADCx9J+jUj7UPmvv6mLJXxZsVtuj1NH4lTimmatsTdrme7g9LVqatCckubZJdzMN9LS3WYZ6au9ekSuV9OV5KzqSS6LR8DzGjxx2h6trclu9ngaQxShFuT/cz1xMFs2zydH023KpLfN7OiP39DbxV26tHNfedmaZWAJENgZOgMN5fSGFhvUJutLoUFmX9tu009fk5MFp9Pzb/DsfPnrHr+X+3YFVOXdWqUwKs4E3AXAZgIcgIzAWkwJuAbApbAobAolIC3KQGi6/4HLOliorZZUqtu1xf07EXXCc3fFPzj+VHxjB0jLHyn+GuJl0okkIADCWHLDuEs1N5XxXB/oYprMdmWLxPdfhpScdkoPrW1Eb18d3r2vDZM9Kzfswfbs8R7PxPa+DHjQlUlmqu/NFbl+pMVme7zN4jt3ZqMrCAQ2SKZSttZCW18nmAaVXFSW2o/J0+iCfpPvsvysouK5t7xjjw7/N0XCcHLSck+Pb5N3jIqVurTArTAqTAm4ABcCLgQBIBoCloClxAtyAszAwsfh41qc6c1eE4uL5+tdJ6peaWi1e8PGSlb1mtu0uaYzByw1WVGfDbCXCUeDOs0+euox89fWPJyGp09tPk5LdvCfOFBma5cgSAAhxGydxRGxukILgCRDCVzR+Aliqyowuo76k/hjfxNfVaiNPj5p7+ENrSaadRk5Y7eMunYSlGnCMILLGEVGKXBI5S1ptMzPd11axWIiO0MuDISvRYF1ICpICoCAIAARYCQJAmwFMogY80BjVGBiVqiA8TTWGp4iGWexrbGa3xf3wM+n1F8F+en9tfU6amopyX/AKaZiKUqUss+yS2qS6Dp9PqceorvTv4w5XU6XJprbX7eEqUzMwKrhBcBcCbgQ2AuBFyRNGlKtLJD80nuijDqdTj09d79/CGxptNk1NtqdvGfJuuhMNTw9NQhx2yk98pc/wCxy2oz3z357/06vT6emCnJT+3t0aiMLOzKbAyaaAvxQEgAFgIYFIEXAm4DMBGcCl1ALFRgYVdMDzMUmB42LzAeZXi5JqSuuZnqtprPNWdpebUreOW0bw8+pgmtsHdfDL6MuMHF5jpmjf4x3Umo4NE+1gnb4T2WJXj7ScetbO/cWmPVYMnu2j5T0lU5dLqMXv0n5x1gUjY5Za3PVNxtKeaPMuNpOaPNDY5ZRz180Rk37KcupXMOTPhxe/aI/dnxYM2X/jpM/Hw/Nfp4KUvbdlzLf+xV5+L+GGPWfottPwbxzz6R9Xo4enlVoKy6Clve155rTvK8pStK8tY2h62EUjy9vZwqYHp0EwMyDsBdUwKs4E5gJzALgRcC3cCGwIbApbAocgLcpAW5NgW5QvwJ2RuszwsX7qGxusz0XB74jY3WJaApvg11MnlRzQty1bp/FJdzHKjnhjz1RpPj25Yp96M1L5Ke7aY9ZYb0xX96sT84hQ9S6XxyXf8AqZ41eoj/ADlrzo9NP/XCFqXT/wDpL5/qTOs1E/5yiNFpY/64XIan0lxv1xT8TBfLlt71pn1lnpiw092kR6Qvx1apr3pfJGHlbHPC9DV+muDfWyOVPNC/DRUFuiRsnmXoYVLdFDY3XoRtwI2N12NwlciBcTAqTAqUgJuBNwFwKbkoQBDApaCEZSTdTlCN0ZSdjcyjZG6MpOyNyxKFLJQgbo2BujYJ3Ngjc2SNzYG6dkoJVWISZSEpykJ3TYbJ3TYhO6RsbpISkCUBICwFJKAAACEEiAhAEEoQBARsiwNiwNkWBsWJCxAWAWBsmwNlSBskJSBNglNiEliBKCUgSAAAUgAAAIQSFgIsEFgIsAsBFggsSFiAsAsAsAsSFiAsBISkCUBNgBCQCQlIAAB//9k="/>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36" name="AutoShape 12" descr="data:image/jpeg;base64,/9j/4AAQSkZJRgABAQAAAQABAAD/2wCEAAkGBxAQDRIMDA4QDQ0MEBAQDA8PDg8PEQ4NFBEWGBURExYYHDQgGBwmGxYTLTMiJSkrLy4uIx8zOTMtOCgtLisBCgoKDAwMDwwMDysZExkrKysrKysrKysrKysrLCsrKysrKyssKysrKysrKysrKysrKysrKysrKysrKysrKysrK//AABEIAOEA4QMBIgACEQEDEQH/xAAcAAEAAgIDAQAAAAAAAAAAAAAABggBBwIDBQT/xABJEAABAgIBDA4JAQgDAQAAAAAAAQIDBAUHERIXMjM1UnKRk7EGEyExUVRxc5Kys7TR0hQ2VWF0dYTC00EiU2KBlKHB4hUWgyP/xAAUAQEAAAAAAAAAAAAAAAAAAAAA/8QAFBEBAAAAAAAAAAAAAAAAAAAAAP/aAAwDAQACEQMRAD8A3dEfW/x7zqVXL+qN9yJX/uFWu9f4URE/nv8A+DRlUDZtPRqSiyMjGjS8GXjOl4bJZz2RY0ZrrByq5n7SqrkVERF4AN42DsdcyDa3Y65kK72GyHGpvSz/AImbDZDjU3pZ/wAQLD7W7HXMhna3Y65kK72GyHGpvSz/AIiw2Q41N6Wf8QLEbW7HXMg2t2OuZCu9hshxqb0s/wCIsNkONTeln/ECxG1Ox1zINqXHXMhXew2Q41N6Wf8AEWGyHGpvSz/iBYnanY65kG0rjrmQrtYbIcam9LP+IsNkONTeln/ECxO1LjrmQbSuOuZCu217Icam9LP+I2vZDjU3paQ8QLE7SuOuZDO0rjrmQrrteyHGpvS0h4ja9kONTelpDxAsVtK465kG0rjrmQrrteyHGpvS0h4ja9kONTelpDxAsTtK465kG0rjrmQrtteyHGpvS0h4ja9kONTelpDxAsTtK465kG1LjrmQrtYbIcam9LP+IsNkONTeln/ECxO1LjrmQxtS465kK72GyHGpvSz/AIiw2Q41N6Wf8QLEbU7HXMg2t2OuZCu9hshxqb0s/wCJ0TU/TksiRo8xSsBqORGvjxptGWX6Itmtiu9vKBY5Yjm3W6nCn+U/Q74b65EKmmyR9JUcsSZRFjwIjoEdyIiJFVGtcj6yb1dHJX99ckMlE3Vaq3KqmZawHogAD5WXTuVCvDfWlfnUTvqlh4d07lTUV4b60r86f31QLGAAAZMADIBmsBgyKxmsBgAyAPkpCPFZY7SyzrqtluKtberJufz3T6zIBAAAMAADBkVgMAADAAAEAq24H+pgfcT4gFW3A/1MD7gPjqD4OmfjF7CETiVX/wCjst3WUg9QfB0z8YvYQibyt9dlu6ygevXBgAdEO6dypqK8M9aV+dRO+qWHh3TuVNRXhnrSvzqJ31QLGAAAZQ1Xs/qjzkjSESSloUurIbIbkfFZEc6u5iKtes5ENfUzs9pObRWRpt8OGu/Dl02hq+5Vb+0qe5VA3Fs4qhy1HtdBgq2ant5sFrv2YS40Zyb2Tvr7t9NGTuyOejRXx4s5MWcV1k6wjxYbE9zWtWs1EStuIeWicBkD7f8AmJvjk1/VR/Md8hS80seEizk0qLFhIqLNR1RUs03F/aPLO+j7/C56F2iAW0AAAyAAMGTxdmNLPkqOjzsJrXxJdiOY19exVVe1N2tu/qB7J81I0hBl4To81FZAhMunxHI1E93vX3GiZ6q3SkRFSGsvLov6w4Cq5P5vcqf2IdSdJzE0/bZyPFmHpXrLFerrGvipvN5ErATbZ/VKizjvRqPdElpNi11iNc6HGmFTeVVTdY33b6/rwEL/AOYm+OTX9VH8x8QA+3/mJvjk1/VR/MbcqFzcWLBnFjRosZWxYNisWK+IrUsHbiWS7hpY3HUDvE7zsHqOA2sYAAEAq24H+pgfcT8gFW3A/wBTA+4D46g+Dpn4xewhE3lb67Ld1lIPUHwdM/GL2EInErfXZbusoHrAADoh3TuVNRXhnrSvzuJ35SxEK6dypqK7s9aV+dxO/KBY0wZAFeasGHI3NwOzQhhubZ5U3nJ+kYk7Aiy7IcRsJqJEdER1drERa9ZtYj9pukP38p04vkA1yCSbL9hcxRaQlmokF/pCvRm1OetawRK9euicKEbAHfR9/hc9C7RDoO+j7/C56F2iAW0MgAADAAi1VDAU5zbe1YSk8XZlRL5yjZiSgua2JMMRrFeqo1FR7V3aye4CrwNjWm6Q/fynTi+QWm6Q/fynTi+QDXIMubWVU4FVMymABuOoHeJ3nYPUcacNx1A7xO87B6jgNqgAAQCrbgf6mB9xPyAVbMD/AFMD7gPiqEYOmfjF7CETiVvrst3WUg9QjB0z8YvYQicSt9dlu6ygesAAOmFdO5U1Fd2etK/O4nflLEQrp3Kmoruz1pX53E78oFjQAAMgAalq/XEllTGphp83BV+uJLKmNTDT4A76Pv8AC56F2iHQd9H3+Fz0LtEAtqAAMAAAYAAABAKjxrt2U7WpxOUa7dlO1qcQBuOoHeJ3nYPUcacNxVBLxO87A6jgNrAGABAatmB/qYH3E+IDVswP9TA+4D4qhGDpn4xewhE4lb47Ld1lIPUIwdM/GL2EInErfHZbusoHrAADphXTuVNRXdnrSvzuJ35SxEG6dypqK7s9aV+dxO/KBY0yYMgADIGpKv1xJZUxqYafNwVfriSypjUw0+AO+j7/AAuehdoh0HfR9/hc9C7RALamAoAAGAAAAwZQwZQCo8a7dlO1qcTlGu3ZTtanEAbiqCXid52B1HGnTcVQS8TvOwOo4DaxgAAQCrZgf6mB9xPyAVbMD/UwPuA+OoRg6Z+MXsIROJW+Oy3dZSD1CMHTPxi9hCJxK3x2W7rKB6wAA6YN07lTUV3Z60r87id+UsRBuncqaiu7PWlfncTvqgWOAAAyABqSr9cSWVMamGnzcFX64ksqY1MNPgDvo+/wuehdoh0HfR9/hc9C7RALaAADAAAGAAATfAQCpEa7dlO1qcTlGu3ZTtanEAbiqCXid52B1HGnTcVQS8TvOwOo4DaoBgAQGrZgf6mB9xPiA1bMD/UwPuA+KoTg6Z+MXsIROZW+Oy3dZSDVCcHTPxi9hCJzK3x2W7rKB6wAA6oN07lTUV2Z60r87id9UsTBuncqaiuzPWlfncTvqgWOMgAADIGpKv8AcSWVMamGnjcNX+4ksqY1MNPADvo+/wALnoXaIdB30ff4XPQu0QC2imDKmABgyYAAGABlDATfAqTGu3ZTtanE5Rrt2U7WpxAG4qgl4nedgdRxp03FUEvE7zsDqOA2oAABAatmB/qYH3E9IDVrwP8AUwPuA+OoTg6Z+MXsIROZW+Oy3dZSDVCcHTPxi9hCJzKXx2W7rKB6wAA6oN07lTUV2Z60r87id9UsTBuncqaiuzPWlfncTvqgWPAAGQABqSr/AHEllTGphp43DV+uJLKmNTDTwA76Pv8AC56F2iHQd9H3+Fz0LtEAtopgKYAAAAYAABN8BN8CpMa7dlO1qcTlGu3ZTtanEAbiqC3id52B1HGnTcVQW8TnOwOo4DagBgAQGrXgf6mB9xPiA1a8D/UwdTgPjqE4OmfjF7CETmUvjst2tSDVCcHTPxi9hCJzKXx2W7WoHrAADqgXTuVNRXZnrSvzuJ35SxMC6dypqK7M9aV+dxO/KBY8yAAMGTAGpKv1xJZUxqYafNwVfriSypjUw0+AO+j7/C56F2iHQd8hf4XPQu0QC2amDKmABgyYAAAAE3zAbvgVKjXbsp2tTico127KdrU4gDcVQW8TnOwOo406bhqC3id52B1HAbUAAAgNWvA/1MHU4npAqteB/qYOpwHx1CcHTPxi9hCJzKXx2W7WpBahWD5n4xewhE6lL47LdrUD1gAB1QLp3Kmorsz1pX53E78pYmBdO5U1FdmetK/O4nflAsgAYA+SlKTgSsJZibitgQWq1qvetZqOctZE/mp43/fqJ9oy/TXwPKq0YDic9LdqhX0DZ1WbZBKTjJRJKZhzCwnRlibWtexRUZWr5lNYgADtknIkaG5y1mtiw1cvAiPRVU6gBZZdntE+0Zfpr4H0Udsto+ZjNl5adgxo0SvYQ2OVXOsWqq1tzgRSsJLqkuHZXkmO7xALFAAAAYA8Of2YUdAiul5iegwo0JUSJDc5Uc1VRFRF3OBUOhNnlE+0ZfpL4Gj6pWHZ/nofd4RGwOUVa7nKm8rnKnJXOIAA2fUd2QScnCmmzszDl1ixISw0iKqWSI1yKqZ0NYACyX/e6J9oy/SXwPao+fhTEJsxLRGxoMSvYRGLXa6s5UWt/NFKplhqk+ApX/37xEAlxAqteB/qYOpxPSA1asD/AFMHU4D46hWD5n4xewhE6lL47LdrUgtQrB8z8YvYQidSl8dlu1qB6wAA64F07lTUV1Z60r87id+UsVAuncqaiurPWlfncTvygWQUwABBqtGA4nPS3aoV9LQbMNjzaRknST4roLXvhvs2NRypYOR1asvIQS0pA9oRtDD8QNNA3LaUge0I2hh+ItKQPaEbQw/EDTQNy2lIHtCNoYfiYtKwPaEbQw/EDTZLqkuHZXkmO7xCbWlYHtCNoYfiersWqYQpCdhzzJyLGdAs6zHQmNR1nDczdVF/iAn4BgAAAK2VSsOz/PQ+7wiNm9NkVSuDOTsaedORYTpl7XuY2ExyNVIbWVkVV/hQ860tA9oRtDD8QNOA3HaWge0I2hh+ItLwPaEfQw/EDTgNx2l4HtCPoYfiYtLwPaEfQQ/EDTpYapPgKV/9+8RCN2l4HtCPoIXiT3YxQrZCShyLIjozYNnWe5qNV1nEc/dRMoD1CBVasD/UwdTiekCq1YH+pg6nAfHUKwfM/GL2EInUpfHZbtakFqFYPmfjF7CETqUvjst2tQPWAAHXAuncqaiurPWlfncTvylioN07lQrdSUwktsjjR4yORsvSsWM9ET9ra0mlfXRPe1UVALLA1/bfovgmtB/sLb9F8E1oE8wE/BALb9F8E1oE8xi2/RfBNaBPMBPwQC29RfBNaD/YW3qL4JnQf7AT8wQC29RfBNaBPMLb1F8E1oE8wE/BALb1F8E1oE8wtu0XwTWgTzAT8+ebm2Q61nX/AGq9aslfe31/uQi27RfBNaBPMdcWqvRLq1m2YdW3Ury6LWXpAbBQEBtu0XwTOgTzC25RfBM6BPMBPgQG25RfBM6BPMLblF8EzoE8wE9BAbblGcEzoE8wtuUZwTOgTzAT4wQK23RnBM6BPMLbdGcEzoE8wE9MECtt0ZwTOgTzC23RnBM6BPMBPSBVasD/AFMHU4W26M4JnQJ5iL1RtnklSEgkrKpG2zbocRdshIxti1HV92v70A9yoVg+Z+MXsIROpS+Oy3a1IPULYqUbMOVFRHTjrFeGtBhItYnEpfHZbusoHrAyAPne6wfZfou47/CkZ2VVPpGkoiTMRYkGOqIjosu5iba1NxLNHIqLW4d8lsRlc+GLKLXrtVW8iqmoCA2l5Hjk5nl/xi0vI8bnM8v+Mm6y8THf03D0eJjv6bgIRaXkeNzmeX/GLS8jxuczy/4yb+jxMd/TcPR4mO/puAhFpeR43OZ5f8Zi0xI8bnM8v+MnHo8THf03D0eJjv6bgIPaYkeNzmeX/GLTEjxuczy/4ycejxMd/TcY9HiY7+m4CEWmJHjc5nl/xi0xI8bnM8v+Mm/o8THf03D0eJjv6bgIPaZkeNzmeX/GLTMjxuczy/4ycejxMd/TcPR4mO/puAg9pmR43OZ5f8YtMyPG5zPL/jJx6NEx39Nw9GiY7+m4CD2mZHjc5nl/xmLTUlxuczy/4yc+jRMd/TcPRn47+m4CDWmpLjc5nl/xi01I8bnM8v8AjJz6M/Hf03D0Z+O/pOAg1pqR43OZ5f8AGYtNyXG5zPL/AIydejPx39Jw9Gfjv6TgILabkuNzmeX/ABi03JcbnM8v+MnXoz8d/ScPRn47+k4CC2m5Ljc5nl/xnJlRyRRUV01OORF3UsoCV04K6QycejPx39Jw9FfjP6TgOMrLQZKXZKyrEhshpWhQ03d/fc5d9d3dVV3zvo6DW3xAkK27WPQhw6wHYAAAAA4qYAAAAAAAAAAAAAAAAAAAAAAAAAAAAAZQwAOaAAAAAP/Z"/>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38" name="AutoShape 14" descr="data:image/jpeg;base64,/9j/4AAQSkZJRgABAQAAAQABAAD/2wCEAAkGBxAQDRIMDA4QDQ0MEBAQDA8PDg8PEQ4NFBEWGBURExYYHDQgGBwmGxYTLTMiJSkrLy4uIx8zOTMtOCgtLisBCgoKDAwMDwwMDysZExkrKysrKysrKysrKysrLCsrKysrKyssKysrKysrKysrKysrKysrKysrKysrKysrKysrK//AABEIAOEA4QMBIgACEQEDEQH/xAAcAAEAAgIDAQAAAAAAAAAAAAAABggBBwIDBQT/xABJEAABAgIBDA4JAQgDAQAAAAAAAQIDBAUHERIXMjM1UnKRk7EGEyExUVRxc5Kys7TR0hQ2VWF0dYTC00EiU2KBlKHB4hUWgyP/xAAUAQEAAAAAAAAAAAAAAAAAAAAA/8QAFBEBAAAAAAAAAAAAAAAAAAAAAP/aAAwDAQACEQMRAD8A3dEfW/x7zqVXL+qN9yJX/uFWu9f4URE/nv8A+DRlUDZtPRqSiyMjGjS8GXjOl4bJZz2RY0ZrrByq5n7SqrkVERF4AN42DsdcyDa3Y65kK72GyHGpvSz/AImbDZDjU3pZ/wAQLD7W7HXMhna3Y65kK72GyHGpvSz/AIiw2Q41N6Wf8QLEbW7HXMg2t2OuZCu9hshxqb0s/wCIsNkONTeln/ECxG1Ox1zINqXHXMhXew2Q41N6Wf8AEWGyHGpvSz/iBYnanY65kG0rjrmQrtYbIcam9LP+IsNkONTeln/ECxO1LjrmQbSuOuZCu217Icam9LP+I2vZDjU3paQ8QLE7SuOuZDO0rjrmQrrteyHGpvS0h4ja9kONTelpDxAsVtK465kG0rjrmQrrteyHGpvS0h4ja9kONTelpDxAsTtK465kG0rjrmQrtteyHGpvS0h4ja9kONTelpDxAsTtK465kG1LjrmQrtYbIcam9LP+IsNkONTeln/ECxO1LjrmQxtS465kK72GyHGpvSz/AIiw2Q41N6Wf8QLEbU7HXMg2t2OuZCu9hshxqb0s/wCJ0TU/TksiRo8xSsBqORGvjxptGWX6Itmtiu9vKBY5Yjm3W6nCn+U/Q74b65EKmmyR9JUcsSZRFjwIjoEdyIiJFVGtcj6yb1dHJX99ckMlE3Vaq3KqmZawHogAD5WXTuVCvDfWlfnUTvqlh4d07lTUV4b60r86f31QLGAAAZMADIBmsBgyKxmsBgAyAPkpCPFZY7SyzrqtluKtberJufz3T6zIBAAAMAADBkVgMAADAAAEAq24H+pgfcT4gFW3A/1MD7gPjqD4OmfjF7CETiVX/wCjst3WUg9QfB0z8YvYQibyt9dlu6ygevXBgAdEO6dypqK8M9aV+dRO+qWHh3TuVNRXhnrSvzqJ31QLGAAAZQ1Xs/qjzkjSESSloUurIbIbkfFZEc6u5iKtes5ENfUzs9pObRWRpt8OGu/Dl02hq+5Vb+0qe5VA3Fs4qhy1HtdBgq2ant5sFrv2YS40Zyb2Tvr7t9NGTuyOejRXx4s5MWcV1k6wjxYbE9zWtWs1EStuIeWicBkD7f8AmJvjk1/VR/Md8hS80seEizk0qLFhIqLNR1RUs03F/aPLO+j7/C56F2iAW0AAAyAAMGTxdmNLPkqOjzsJrXxJdiOY19exVVe1N2tu/qB7J81I0hBl4To81FZAhMunxHI1E93vX3GiZ6q3SkRFSGsvLov6w4Cq5P5vcqf2IdSdJzE0/bZyPFmHpXrLFerrGvipvN5ErATbZ/VKizjvRqPdElpNi11iNc6HGmFTeVVTdY33b6/rwEL/AOYm+OTX9VH8x8QA+3/mJvjk1/VR/MbcqFzcWLBnFjRosZWxYNisWK+IrUsHbiWS7hpY3HUDvE7zsHqOA2sYAAEAq24H+pgfcT8gFW3A/wBTA+4D46g+Dpn4xewhE3lb67Ld1lIPUHwdM/GL2EInErfXZbusoHrAADoh3TuVNRXhnrSvzuJ35SxEK6dypqK7s9aV+dxO/KBY0wZAFeasGHI3NwOzQhhubZ5U3nJ+kYk7Aiy7IcRsJqJEdER1drERa9ZtYj9pukP38p04vkA1yCSbL9hcxRaQlmokF/pCvRm1OetawRK9euicKEbAHfR9/hc9C7RDoO+j7/C56F2iAW0MgAADAAi1VDAU5zbe1YSk8XZlRL5yjZiSgua2JMMRrFeqo1FR7V3aye4CrwNjWm6Q/fynTi+QWm6Q/fynTi+QDXIMubWVU4FVMymABuOoHeJ3nYPUcacNx1A7xO87B6jgNqgAAQCrbgf6mB9xPyAVbMD/AFMD7gPiqEYOmfjF7CETiVvrst3WUg9QjB0z8YvYQicSt9dlu6ygesAAOmFdO5U1Fd2etK/O4nflLEQrp3Kmoruz1pX53E78oFjQAAMgAalq/XEllTGphp83BV+uJLKmNTDT4A76Pv8AC56F2iHQd9H3+Fz0LtEAtqAAMAAAYAAABAKjxrt2U7WpxOUa7dlO1qcQBuOoHeJ3nYPUcacNxVBLxO87A6jgNrAGABAatmB/qYH3E+IDVswP9TA+4D4qhGDpn4xewhE4lb47Ld1lIPUIwdM/GL2EInErfHZbusoHrAADphXTuVNRXdnrSvzuJ35SxEG6dypqK7s9aV+dxO/KBY0yYMgADIGpKv1xJZUxqYafNwVfriSypjUw0+AO+j7/AAuehdoh0HfR9/hc9C7RALamAoAAGAAAAwZQwZQCo8a7dlO1qcTlGu3ZTtanEAbiqCXid52B1HGnTcVQS8TvOwOo4DaxgAAQCrZgf6mB9xPyAVbMD/UwPuA+OoRg6Z+MXsIROJW+Oy3dZSD1CMHTPxi9hCJxK3x2W7rKB6wAA6YN07lTUV3Z60r87id+UsRBuncqaiu7PWlfncTvqgWOAAAyABqSr9cSWVMamGnzcFX64ksqY1MNPgDvo+/wuehdoh0HfR9/hc9C7RALaAADAAAGAAATfAQCpEa7dlO1qcTlGu3ZTtanEAbiqCXid52B1HGnTcVQS8TvOwOo4DaoBgAQGrZgf6mB9xPiA1bMD/UwPuA+KoTg6Z+MXsIROZW+Oy3dZSDVCcHTPxi9hCJzK3x2W7rKB6wAA6oN07lTUV2Z60r87id9UsTBuncqaiuzPWlfncTvqgWOMgAADIGpKv8AcSWVMamGnjcNX+4ksqY1MNPADvo+/wALnoXaIdB30ff4XPQu0QC2imDKmABgyYAAGABlDATfAqTGu3ZTtanE5Rrt2U7WpxAG4qgl4nedgdRxp03FUEvE7zsDqOA2oAABAatmB/qYH3E9IDVrwP8AUwPuA+OoTg6Z+MXsIROZW+Oy3dZSDVCcHTPxi9hCJzKXx2W7rKB6wAA6oN07lTUV2Z60r87id9UsTBuncqaiuzPWlfncTvqgWPAAGQABqSr/AHEllTGphp43DV+uJLKmNTDTwA76Pv8AC56F2iHQd9H3+Fz0LtEAtopgKYAAAAYAABN8BN8CpMa7dlO1qcTlGu3ZTtanEAbiqC3id52B1HGnTcVQW8TnOwOo4DagBgAQGrXgf6mB9xPiA1a8D/UwdTgPjqE4OmfjF7CETmUvjst2tSDVCcHTPxi9hCJzKXx2W7WoHrAADqgXTuVNRXZnrSvzuJ35SxMC6dypqK7M9aV+dxO/KBY8yAAMGTAGpKv1xJZUxqYafNwVfriSypjUw0+AO+j7/C56F2iHQd8hf4XPQu0QC2amDKmABgyYAAAAE3zAbvgVKjXbsp2tTico127KdrU4gDcVQW8TnOwOo406bhqC3id52B1HAbUAAAgNWvA/1MHU4npAqteB/qYOpwHx1CcHTPxi9hCJzKXx2W7WpBahWD5n4xewhE6lL47LdrUD1gAB1QLp3Kmorsz1pX53E78pYmBdO5U1FdmetK/O4nflAsgAYA+SlKTgSsJZibitgQWq1qvetZqOctZE/mp43/fqJ9oy/TXwPKq0YDic9LdqhX0DZ1WbZBKTjJRJKZhzCwnRlibWtexRUZWr5lNYgADtknIkaG5y1mtiw1cvAiPRVU6gBZZdntE+0Zfpr4H0Udsto+ZjNl5adgxo0SvYQ2OVXOsWqq1tzgRSsJLqkuHZXkmO7xALFAAAAYA8Of2YUdAiul5iegwo0JUSJDc5Uc1VRFRF3OBUOhNnlE+0ZfpL4Gj6pWHZ/nofd4RGwOUVa7nKm8rnKnJXOIAA2fUd2QScnCmmzszDl1ixISw0iKqWSI1yKqZ0NYACyX/e6J9oy/SXwPao+fhTEJsxLRGxoMSvYRGLXa6s5UWt/NFKplhqk+ApX/37xEAlxAqteB/qYOpxPSA1asD/AFMHU4D46hWD5n4xewhE6lL47LdrUgtQrB8z8YvYQidSl8dlu1qB6wAA64F07lTUV1Z60r87id+UsVAuncqaiurPWlfncTvygWQUwABBqtGA4nPS3aoV9LQbMNjzaRknST4roLXvhvs2NRypYOR1asvIQS0pA9oRtDD8QNNA3LaUge0I2hh+ItKQPaEbQw/EDTQNy2lIHtCNoYfiYtKwPaEbQw/EDTZLqkuHZXkmO7xCbWlYHtCNoYfiersWqYQpCdhzzJyLGdAs6zHQmNR1nDczdVF/iAn4BgAAAK2VSsOz/PQ+7wiNm9NkVSuDOTsaedORYTpl7XuY2ExyNVIbWVkVV/hQ860tA9oRtDD8QNOA3HaWge0I2hh+ItLwPaEfQw/EDTgNx2l4HtCPoYfiYtLwPaEfQQ/EDTpYapPgKV/9+8RCN2l4HtCPoIXiT3YxQrZCShyLIjozYNnWe5qNV1nEc/dRMoD1CBVasD/UwdTiekCq1YH+pg6nAfHUKwfM/GL2EInUpfHZbtakFqFYPmfjF7CETqUvjst2tQPWAAHXAuncqaiurPWlfncTvylioN07lQrdSUwktsjjR4yORsvSsWM9ET9ra0mlfXRPe1UVALLA1/bfovgmtB/sLb9F8E1oE8wE/BALb9F8E1oE8xi2/RfBNaBPMBPwQC29RfBNaD/YW3qL4JnQf7AT8wQC29RfBNaBPMLb1F8E1oE8wE/BALb1F8E1oE8wtu0XwTWgTzAT8+ebm2Q61nX/AGq9aslfe31/uQi27RfBNaBPMdcWqvRLq1m2YdW3Ury6LWXpAbBQEBtu0XwTOgTzC25RfBM6BPMBPgQG25RfBM6BPMLblF8EzoE8wE9BAbblGcEzoE8wtuUZwTOgTzAT4wQK23RnBM6BPMLbdGcEzoE8wE9MECtt0ZwTOgTzC23RnBM6BPMBPSBVasD/AFMHU4W26M4JnQJ5iL1RtnklSEgkrKpG2zbocRdshIxti1HV92v70A9yoVg+Z+MXsIROpS+Oy3a1IPULYqUbMOVFRHTjrFeGtBhItYnEpfHZbusoHrAyAPne6wfZfou47/CkZ2VVPpGkoiTMRYkGOqIjosu5iba1NxLNHIqLW4d8lsRlc+GLKLXrtVW8iqmoCA2l5Hjk5nl/xi0vI8bnM8v+Mm6y8THf03D0eJjv6bgIRaXkeNzmeX/GLS8jxuczy/4yb+jxMd/TcPR4mO/puAhFpeR43OZ5f8Zi0xI8bnM8v+MnHo8THf03D0eJjv6bgIPaYkeNzmeX/GLTEjxuczy/4ycejxMd/TcY9HiY7+m4CEWmJHjc5nl/xi0xI8bnM8v+Mm/o8THf03D0eJjv6bgIPaZkeNzmeX/GLTMjxuczy/4ycejxMd/TcPR4mO/puAg9pmR43OZ5f8YtMyPG5zPL/jJx6NEx39Nw9GiY7+m4CD2mZHjc5nl/xmLTUlxuczy/4yc+jRMd/TcPRn47+m4CDWmpLjc5nl/xi01I8bnM8v8AjJz6M/Hf03D0Z+O/pOAg1pqR43OZ5f8AGYtNyXG5zPL/AIydejPx39Jw9Gfjv6TgILabkuNzmeX/ABi03JcbnM8v+MnXoz8d/ScPRn47+k4CC2m5Ljc5nl/xnJlRyRRUV01OORF3UsoCV04K6QycejPx39Jw9FfjP6TgOMrLQZKXZKyrEhshpWhQ03d/fc5d9d3dVV3zvo6DW3xAkK27WPQhw6wHYAAAAA4qYAAAAAAAAAAAAAAAAAAAAAAAAAAAAAZQwAOaAAAAAP/Z"/>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
        <p:nvSpPr>
          <p:cNvPr id="1042" name="AutoShape 18" descr="data:image/jpeg;base64,/9j/4AAQSkZJRgABAQAAAQABAAD/2wCEAAkGBxQQDxAMDBAQDw0OEBIODRAQEhAQEA4PFBUYFxUUFRMYHSggGBolHRUVIjEhMSkrLi4uFyAzODUtNygtLisBCgoKDAwMDwwMDysZFBkrLCsrKyssKysrKysrKywrKysrKyssKysrKysrKysrKysrKysrKysrKysrKysrKysrK//AABEIAOEA4QMBIgACEQEDEQH/xAAcAAACAgMBAQAAAAAAAAAAAAAABwUIAQMGBAL/xABOEAABAwECAxMKBAUDAwUAAAABAAIDBAURBxIhBhMUFzEyNUFRUlRxcnSRkrGz0hY0VWFzgZOywdEiQqGiI1NilKOCwtMz4fAVJCVD8f/EABQBAQAAAAAAAAAAAAAAAAAAAAD/xAAUEQEAAAAAAAAAAAAAAAAAAAAA/9oADAMBAAIRAxEAPwB4rQ6YnW9J1PduondecXa1XcW5/wCbi4nCHm6bZjWwwtbLWytxmNdfiRR6mO+7Kct9zdu47iDsjjb4+4BYuO/P6fZVzqMIdovcXGukZf8AljbExo4gGrX5fWj6Qn6Y/Cgshcd+f0+yLjvz+n2Vb/L60fSE/TH4UeX1o+kJ+mPwoLIYp35/T7IxTvz+n2Vb/L60fSE3TH4UeX1o+kJumPwoLI4p35/T7IxTvz+n2VbvL60fSE3TH4UeX1o+kJumPwoLI4h37v0+yMQ7936fZVu8vrR9ITdMfhR5fWj6Qm6Y/CgsliHfu/b9kZ2d+79v2VbfL60fSE3TH4UeX1o+kJumPwoLJZ2d+79v2Wc7O/d+37Ktnl9aPpCbpj8KPL60fSE3+PwoLJ52d+79v2RnR37v2/ZVs8vrR9ITf4/Cjy/tH0hN/j8KCymdHfu/b9kZ0d+79v2Va/L+0fSE3+Pwo8v7R9ITf4/CgspnR37v2/ZGcnfu/b9lWvy/tH0hN/j8KPL+0fSE3+PwoLK5yd+79v2RnJ37v2/ZVq8v7R9ITf4/Cjy/tH0hN/j8KCyucnfu/b9lgscNR1/qOT9VWvy/tH0hN/j8K6XMphaqIZGstM6KpXEB8ga1s8Q3wxQA8Dcuv3DtIHhHPludkO2CtwK8kpEkYliIcC0Pjc3KHtIvyHcIX1RzYwCD1IQhB5CfxO4wP0/7quWE6dz7Xri434j2xt9TWRtAH/m6rGN1z+P6BVvwkbLWh7c/I1A/rAsWClpoqeniY1rWNvOK0ue4jK5ztUknKpDOG7xnVain1jOQ3sC2INecN3jOq1Zzhu8Z1Wr7WUGvOG7xnVas5w3eM6rV9rKDXnDd4zqtWc4bvGdVq+1lBrzhu8Z1WrOcN3jOq1fayg15w3eM6rVnOG7xnVatii7Tr3xvDGXAXB15F+N/2QSGcN3jOq1Zzhu8Z1WrML8ZrXEXFzQSNy8L7Qa84bvGdVqM4bvGdVq2LKDXodm8Z1Wo0O3eM6rVsWUGvQ7N4zqtRodm8Z1WrYsoNeh2bxnVCxodm8Z1Qtqwg16HZvGdVqROGqyIqeuikp2Nj0TCZJWsAa0yNddjADUJBF/FftlPpJPD353R83k+dB32CicvsajLjfiCSMclkjmtHuAA9ymbPdcSNoEjoKgcEWw1Lypu+epyi1zuUe1BMXoXyhB5m65/H9Aq34SNlrQ9ufkarIN1z+P6BVvwkbLWh7c/I1BY6n1jOQ3sC2LXT6xnIb2BbUAhaaqqZE3HmkZEy+7Gkc1jb9y87a521sINn0zSXVTJnjUjp/4zydy8fhHvIQdO94aC5xDWtBc5xNwaBlJJ2guLfhVs0Etz6Z1xIvbBIWuuN14N2UetLPNxhDmtEGniaaaiJyx418k12pnrhku/pGT1lcYgf2mvZv8AMn/t5V0mZ234a+E1NG5zog8xEvY5hxmgE5DxhVdT2wIbFv53L8rEDBQhZQC+XRg3YwBu1LwDcvpROaTNHT2fDn9ZJig3iONv4pZnD8rG7fHqDbIQS68NqW1T0oxqyohgG1nkjWk8QJvKR2afClV1RdHSk0VOcgEZvncP6pfy8TbuMrhXuLnF7iXPcb3OcS5zjulxykoLD1OFCzWG7RLn+zhmcOnFuXxFhVs1xuM8reVBNd+jVXtCCz1m5sqGoIbBW07nnUY54Y8/6XXFTo3VUMi/Icqmsz+auroCNB1D2xj/AOl5MkBG5nZyD3XFBaNC4HMNhMhr3Npapopa12RovvhnO5G46jv6T7iV3qAQhYQCSmHvzuj5u/5060lMPXndHzd/eIO5wRbDUvKm756nKLXO5R7VB4IthqXlTd89TdFrnco9qCXQhCDzN1z+P6BVvwkbLWh7c/I1WQbrn8f0CrdhI2WtD2x+RqCyFPrGchvYFsWun1jOQ3sC2IOBw2j/AOKHO4flekQn1hoic6yw1jXPOiojc1pcbsV+0EjdAy/yZvhSfZBoQvuWBzLs8Y9l+pjtc2/ivC+EAntgP2LfzuX5WJEp7YD9i387l+ViBhIQhBzebnNhFZcGO8Z5UyXimgBuMjh+Zx/KwbZ9wyqvFtWvNWTOqquQySv9zWN2mMb+Vo3PrlTewsZhX1RNqUWPJUMjDZoLy7PI2X3GIbThefwjV2suqk0GUIXSZkcxNTaZxqdojpgS11RLeI7xqhg1XkerINshBzaE77PwM0rQDU1FTM7bDTHFHf6hil37l6KvA7QuF0UlVC7aLZGP6Q9pQIhC7TNng3qLOa6oYRVUjddIxpa+EbsjMuT+oZN25cWgP/0eop6YJM27qxhs+tdjVcDcaKQnLUQjIb917dvdBB1b0i167HtN9JUQ1kN+eU7xIAMmOBrmH1OF496C2CwtVJUNljZNGb45WNkYd1rheD0FbUAkph687o+bv7xOpJXD153R83f3iDucEWw1Lypu+epui1x5R7VCYIthqXlTd89TdFrjyj2oJdCEIPM3XP4/oFW/CRstaHtj8jVZBuufx/QKt+EjZa0PbH5GoLH0+sZyG9gW1a6fWM5DewLYgAs3oQgU2Hs/hoOOfsjSiTdw962g45+yNKJAJ7YD9i387l+ViRKe+A/Yt/O5flYgYKELKASrwoYO89x7Ts1n8bK6qp2j/rbskYH590fm49VqLKBCYM8wBtAitrAW2e0/gaMjqtwOoDtRjbO3qDbKfFPA2NjYomtZGwBrGNAa1rRqAAagX2BdkAuG4FlALKwsoMOaCCCAQRcQcoIO0Qq1YRsz7bPtGWCEXU8gFRTjaYx5N7B6muDgPVcrLJIYeiNG0gGqKZ2NxGQ3dhQLJCEILI4L6nPLHoicuJGYfdG9zB+gC6hcfgjjLbGpb/zGZw4jM8hdggElMPXndHzd/eJ1pKYevO6Pm7+8Qdzgj2GpeVN3z1OUOuPKPaoPBHsNS8qbvnqcodceUe1BLoQhB5m65/H9Aq34SNlrQ9sfkarIM1z+P6BVvwkbLWh7Y/I1BZCn1jOQ3sC2LXT6xnIb2BbUAhCygUuHvW0HHP2RpRJu4e9bQcc/ZGlEgE98B+xb+dy/KxIhPfAfsW/ncvysQMJCFlAIQhBlCFF1WaWjic6OatpY5GHFex88TXMO4Wk3goJVC5ybN3ZzMpr6Y3bx4kPQ29QNqYXqCMHQ+f1TxkAZG6JvvdJdk4gUHezStY10kjgxjAXPc4gNa0ZSSdoKs+bzNALQtCarZfnIuhp78hMLL7nXbWMS53+pevNjm+qrS/hPIgpL79DxE3P3DI/VfxZB6lyiARcTkaC5xyNaMpc46gHrKEw8D+ZM1VSLRnb/AO1pH3xXjJNUjKLt0MyEnduG0UDkzNWboSipaPbggZG47rwPxHpvUkhYQCSuHrzuj5u/vE6klcPPndHzd/eIO5wR7DUvKm756nKHXHlHtUHgj2GpeVN3z1OUOuPKPagl0IQg87Nc/j+gVbsJGy1oe2PyNVkWa5/H9Aq3YSdlrQ9sfkagsjT6xnIb2BbFrp9YzkN7AtiDKELKBSYfNbQcc/ZGlEm7h81tBxz9kaUSAT3wHbFv53L8rEiE98B2xb+dy/KxAwllCEAsoQgFWTCFsvX84d2BWcVY8IWy9fzh3YEHPoQhAIAQgG4gg3EZQRkIO6g7/MTgwnrC2orw+lo7w7FIxaicbjWnKxp3xy7g209KKkZBGyCBjY4YmhkbGi5rWjaCQOZfCbWUZaydxrKYZCyZxz1o/om1fcbxxJ3Zm80UFoQaJo34zQcWRhySQvuvxXt2j+h2kEssIQgElcPPndHzd/eJ0pLYefO6Pm7+8Qdxgj2GpeVN3z1O0OuPKPaoLBHsNS8qbvnqdodceUe1BLoQhB52a5/H9Aq3YSNlrQ9sfkarIs1z+V9Aq3YSNlrQ9sfkagsjT6xnIb2BbVrp9YzkN7AtiAWUIQKXD5raDjn7I0oU3sPmtoOOfsjShQCfGA7Yt/O5flYkOnxgO2LfzuX5WIGEsrCygFlYWUAldmjwSuq6uorW1oj0RIZMQwF2JeALsbHF+omghAlpcCk41ldA7lRSM/UOKhbRwUWjEC5jIKkDUEEv4yOTI1vaVYJCCpldRSQPMNTFJDKNVkjXMdxgHVHrWhWptyxIK2I09bE2WM6l+RzDvmPGVp9YVfc3uY59lzht5kpJidDTEZTdlMb7tR4HSMo2wA5hS+ZXNDLZ1U2rp7zqNnjvubPFflYfXuHaPvUQhBa6zLQZUwRVVO7GhmYJIzt3HaI2iNQj1L1JU4CrZLo6mzXn/okVEF+8eSJGj1Bwaf8AWU1UAkth587o+bv7xOlJbDz53R83f3iDuMEmw9Lypu+ep2h1x5R7VBYJNh6XlTd89TtDrjyj2oJdCEIPPHrn8r6BVuwk7LWh7Y/I1WSj1z+V9Aq24SdlrQ9sfkagslT6xnIb2BbVrp9YzkN7AtiAQhZQKTD7raDjn7I0oU3sPutoOOfsjShQCfGA7Yt/O5flYkOnxgN2LfzuX5WIGGhCygEIXy5wGUkAbpyBBlCFhAIQsIBc3hFskVdl1URF744zUQnbbJEMYXcYBbxOK6ReW1CNDzl2tzmTG4sQ3oKngrK+ItaOIL7Qdlghqs7tiAfzo5oD672Y/bGFYVVswa7MUF3853dPvVk0GEl8PHndHzd/eJ0JL4ePO6Pm7+8Qdvgk2HpeVN3z1PUOuPKPaoHBJsPS8qbvnqeodceUe1BLoQhBoj1X8r6BVtwk7LWh7Y/I1WSj1X8r6BVtwk7LWh7Y/I1BZOn1jOQ3sC2LXTaxnIb2BbEAsoWbkCjw+62g45+yNKFN/D7raDjn7I0oEAnxgN2LfzuX5WJDp84Ddi387l+ViBhoQuZwjaKFmzvsyR0c8YEjsQfxHQj/AKgYdUOuvIIy5LhqoNWbHN5TWaCyR2fVV17aaMjHy6hedRjePLuApHZq82NVaT76mTEhacaKCIlscZBvDt1zhvj7rlz5deS4kuLjjOcSSXE6pJOqfWhBYzBtmuFpUgErho2nAZUt1C/aEoG4673G8LrlVGxrVlo52VdI8xzR6h2nNOqxw/M07Y9Q2wCnrmRwmUta1sdS5tHV6hZIbopHbschye43Hj1UHcIQ03i8ZQdQjKChBhchhTtwUlmTAG6aqBpYRt3vH43e5mMeO7dUhmnzZUlnsJqZQ6a78FPEQ+Z53MX8o9ZuCQGa7NNLaVSamf8AC1oLIIgb2wx36g3Scl527vUAghFlCEHZYIKXPLYgP8mOac+q5mJ2yBWESqwF2MWx1NpPGSYimgv3jCTI4eouLR/oKaqASXw8ed0fN394nOkvh486o+bv7xB3GCTYel5U3fPU9Q648o9qgcEuw9Lypu+ep6h1x5R7UEuhCEGiLVfyvoFW3CTstaHtj8jVZKLVfyvoFW3CTstaHtj8jUFlKfWM5DewLYtdPrGchvYFsQZVUv8A1mp4XV/3M/iVrQqioN1TWyy3Z/NNLi34ueySSYt+rdjE3LShCAXop7QmjGJDPPE2+/Fjmljbfu3NIF686EHVZhLVndalCx9TUvY6oaHNfPM5rhlyFpdcVZFVjwf7LUHOWfVWcQIPCnmINDM6upWk0E7r3AZRSyuOVp3GE6h2ibty/gFbaogbIx0UrWvje0sexwDmuadUEHVCSubjBXJAXVNkh09PrnU+umh5H8xvq1w/qQLNYKyRcSDkLSWuByFpGqCNooQeqjtOeG4U9RUQgagimljb0NIC9FRmhq5BiyVtW5u4aia48YxsqjUIMbp2zlJ2yVlCEApTM1YUtfUso6cZXm+R917YYhrnu4tobZuC25mMzFRaMmd0jL2A3SzuvEMO7jO2z/SMvan/AJj8ykNmQZzBe+V9zqiZwGPK4fK0bTdr1kkoJSy7PZTQRUtO3FhhYI4xqm4bZO2Tqk7pXpWVhAJL4ePOqPm7+8ToSXw8edUfN394g7fBLsPS8qbvnqfodceUe1QGCXYel5U3fPU/Q648o9qCXQhCDTFqv5X0CrZhJ2WtD23+xqsnFqv5X0CrZhJ2WtD23+xqCylPrGchvYFsWun1jOQ3sC2oBJvSRk9JR/2jv+ZORZQJrSRk9JR/2jv+ZZ0kZPSUf9o7/mTkWUCa0kZPSUf9o7/mWNJGT0lH/aO/5k5lhArMzmCR9JWU9a6vZIKeUSlgpnML7trGz03dCaaFhAIQou0rRdG8MYBqAkm/LfuIPHmjzG0df+KrgGe3XCaP+HMP9Y13Ebwl3auBd4JdQ1jHN/LHUMLXDjlZeD1QnBFJjNa667GaHXbl4X0gr3UYLLSZqQxSeuOZhH7sVaY8GdpnJoXF9bpoAP0crFLCBFUOB+uef48lLA3dxnzO6rWgfuXY2FgipISH1j5Kx41WkZzDfyGkk8RcUxFhBqpqdkTGxQsbHEwXMYxoa1o3ABkC2oWEAhCwgEmMO/nVHzd/eJzpMYd/OqPm7+8Qdvgl2HpeVN3z1P0OuPKPaoDBLsPS8qbvnqfodceUe1BLoQhBpi1X8r6BVswk7LWh7b/Y1WTabnuG7lHu1fokjhpzNvhqzabGl1LVYolcBeIpw0NuduBwAuO7eNxA8KbWM5DewLYkLYmFqrp4GU8kUNRnTQxkjy9khYMgDrsjiBt5PXur36dNRwOn+JKgdiEk9Oqo4HT9eRGnVUcDp+vIgdqEktOqo4HT9eRGnVUcDp+vIgdiEk9Oqo4HT/EkRp01HA6f4kqB1oSU06ajgdP8SVGnTUcDp+vKgdS1ywtddjta67UvANyTOnTUcDp/iSrGnRUcDp+vKgdSEldOio4HT9eVGnRUcDp+vKgdSwktp0VHA6fryo06KjgdP15UDpWEl9Oeo4HT9eVGnPUcDp+vKgdCwkxpz1HA6fryrGnPUcDp+vKgdCwkxpz1HA6fryo05qjgdP15UDmSZw7+dUfN394jTmqOB0/XlXG2valVa9a1zm57Uy4sMEMTSGsaDka0ZSGgkkuJ2ySbtQHTgl2HpeVN3z1P0OuPKPatOZyzBQUMFJfjaHiue4aj5De55HG4lb7MbqE+9BLIX1chBpqGfmGqMoWoyMkaYpQ0hwxXMeAWvB2suQj1L1kLzT0odtIOZqMGlmvcXGjDSdqOSWNvua11wWvSuszgrvjT+JTzqIjUJA9RIXxoR2+d0lBCaV1mcFd8afxLOldZnBnfGn8SmtCO3zuko0I7fO6SghNK6zOCu+NP4kaV1mcFd8afxKb0I7fO6SjQjt87pKCE0rrM4K740/iRpXWZwV3xp/EpvQjt87pKNCO3zukoIPSvszgrvjT+JGlfZnBXfGn8SnNCO3zuko0I7fO6Sgg9K+zOCu+NP4kaWFmcFd8afxKb0I7dd0lGhHbrukoIPSwszgrvjT+JGlhZnBXfGn8SnNBu3XdJRoN267pKCC0sLN4K740/iRpYWbwV3xp/Ep3Qbt13SUaDduu6SggtLCzeCu+NP4ljSxs3grvjT+JT2g3bruko0Gd13SUEDpY2bwV3xp/EjSxs3grvjT+JT2gzuu6SjQZ3XdJQQGllZvBXfGn8SNLKzeCu+NP4lP6DO67pKNBndd0lBAaWVm8Fd8afxKZsmwaSgadCwRQY2Rz9V7xuF7r3HivW7QZ3XdJWWWflvIQap5jKQ1oIjBvy6rj9lJ0UNwRBSBu0vUAgyhCEAhCEGCvlCEAhCEAhCEAhCEAhCEAhCEAhCEAhCEAhCEAhCEAhCEAvoIQgyhCEAhCEH//Z"/>
          <p:cNvSpPr>
            <a:spLocks noChangeAspect="1" noChangeArrowheads="1"/>
          </p:cNvSpPr>
          <p:nvPr/>
        </p:nvSpPr>
        <p:spPr bwMode="auto">
          <a:xfrm>
            <a:off x="165298" y="-151342"/>
            <a:ext cx="323850" cy="319315"/>
          </a:xfrm>
          <a:prstGeom prst="rect">
            <a:avLst/>
          </a:prstGeom>
          <a:noFill/>
        </p:spPr>
        <p:txBody>
          <a:bodyPr vert="horz" wrap="square" lIns="96367" tIns="48184" rIns="96367" bIns="48184"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69075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4" descr="data:image/jpeg;base64,/9j/4AAQSkZJRgABAQAAAQABAAD/2wCEAAkGBxMSDxQUEhIRFBQUFBQUFBQUFhgVFA8UFBQWFhQUFBQYHyggGBolHBQUITEhJSkrLi4uFx8zODMsOCgtLiwBCgoKDg0OFw8PGiwcHBwsLCwsLCwsLCwsLCwsLCwsLCwsLSwsLCwsLCwsLCwsLCwsLCwsLCwsLC0sLCwtLCwsLP/AABEIAQAAxQMBIgACEQEDEQH/xAAbAAADAQEBAQEAAAAAAAAAAAAAAQIDBQQGB//EAEgQAAECAgcECAMFBgQEBwAAAAEAAgMRBBITUVKR0SFhkqEFIjEyQWKi4RQjQhVTcoHSVGNxlMHTJDSx8AdDk7MGM0SCwsPj/8QAFwEBAQEBAAAAAAAAAAAAAAAAAAECA//EABsRAQACAwEBAAAAAAAAAAAAAAABQQIRITED/9oADAMBAAIRAxEAPwD9jpfSMNjqlY19mxrXOqz7K1UGrPbKcprwx+kYlo1rGFzZgPJrtLQTKberVdLtO0Lm9KPf8YA2VT4hlat22ohAzaB9NWoNp7ezeU2DS3UyC5lJgMgCdrBq/Mjdsg2c5bR2gjkrj1l9AIhvKdobyoCaKmPGcAJE95gze0HkStLQ3lYUruj8cP8A7jVqqtKtDeUWhvUoVZVaG8otDeVKE0LtDeUrQ3lShQVaG8otDeVKEFWhvKLQ3lQhBdob0WpvUpop2pvKLU3lSUIijFN6Vqb1LkFFVam9Fqb1CER6qO8mc0KaJ2FCkq+X6bb/AI5hcS012BuwNa6GGmZrjaXBznbCdg7AJknm9KOoH2xRbR0Y0uTrCTiYYNU1q0uzZ4HZ2b10+mQG01plWnEhkuDTWYQ2Qh1+xwlMyB2Vjs601FN6RpQp0FkOhtdR3TtaQ4gPhbD3WzmZ7PDxTGOJb6QLwUnpqjw4wgvjQ2xXSqwy4BxncF62xRv4Tovyn/xP/wAMo9K6VdSRHaIUSKxziQ+0hsaxrS1rasi7qkAzlIjskrqR+q0ruj8cP/uNWq88d4qjt70PwONu5a2g38J0V11qZ4tCi0Hm4XaItBv4ToqytCm0G/hOiLQb+E6IKQorjfkdE6435HRNCpJJB435HRFoN/CdFNCgiSmuN+R0RXG/I6JoWhRaDfkdEWg35HRTSqKFNoN+R0RaDfkdE0KKSRiDfkUrQXqoopKbVt4zStm4m5hND2UTsKFNCeCDIg/wM0LMq+X6af8A41tUAERIdZtYzeS3ZEszIAdjawPWqkHuhZdKwIpp1GiGmmCxpP8AhZMHxfgBMv2yJHYCvR0+XfFww50haMMPrANq7A/qgh1aczMzEpSIMwuL07GoP2tQ4ceE+JSya1HiCuYcIgkzcK4GwtHgZbFcPIR9qHnC7lqmXnC706oFby5HVPrXtyOq0Mo7zIdV3eZhxt3rUvOE8tVlSK1UbR34fgfvG71rJ27I6qWtCucJ9OqKxwnlqnJ14yOqJOvbkdVUKscLvTqiscJ5ap9a9uR1RJ17cjqgVY4Ty1TrHCeWqJOvbkdUpOvbkdUDrHCcwiscJzGqJOvbkdUSde3hOqArHCeWqKxwnlqiTr25HVEnXtyOqArnCeWqK5wnlqiTrxkdUdby80BWOF3LVKucLvTqn1vLzR1t3NQIvOF3LVFc4XenVBJuGfsgk3DP2QFc4XctUq+53JOZuGfsiZuGfsg9NEdOew/mhFEnIzAzmhZkfL9LgfGNq1iDGh1jUHVe1oAaHkisJSMpGRJ2jsSp8XpEU6A2DChGhkfPiuLa7Np2NbMHaKvgUumSPjWbGsNqztrAxuqPmdoaZbGzEyJSmOxePpagNPSlGiO6UMGTZChB0viu9+8ExtH0k7O3slcPC31oYcR5aIqHEeWigBuL1HVPq4vUdVRNIaao6x78O77xu5a1TiPLRYR6tUbfqZ9XnbvWsm3+r3S1pVU4jy0SqnEfTolJt/q90pNvHF7qoqocTsm6IqHE7JuimTbxxe6Orf6vdBVQ4nZN0TqHE706KOpiHF7p9TEOL3VFVTiPLRFQ4jy0U9TF6jqiTcXqOqC6hxH06JVDid6dEpNxeo6p1W3niOqAqHE706IqHE706IqC88R1RZi93E7VQBYcTvToiocRyboizF7uJ2qLIXu4naoEWnEchogtOLkE7P8AFxHVBh/izKgUjfyRI3jL3RU3uzKdTec0Hoog2GaaVFEge1NZkfL9OOlTIYe6YMRhYBElVbKRrQtnjM19vbLZ48zpmk0FvSlFbEokWLSDKzjsY4sgEl3fMxdOcjyXT6VIFLaWCIRbstO5UtAz6Z9etVq9vV/OamlxukvjoNlDgihS+dXItp9aZZI/h2S/PbsYeDvB7bjwnRO0bv4Toi0OB3p1RaHC706rYzjxGyGw95n0uxt3LS1FzuF2iikPMh1Xd5mHG3etK5wO9OqLRWguPC7RFoLjwu0TrnA706ornA706ogtBceF2iLQXHhdogPOF3p1RXOF3p1VBajzcLtEWo83C7ROucLvTqiucLvTqgVqLncDtECK253A7ROucLvTqgRDhd6dUCtG3Hgdoiu248LtFVocLvTqiucLvTqgisy70nRE2Xek6K65wu9OqK5wu5aqCPl3Dh9lPy7m5ey2r+V3LVTX8ruWqozNn5OSfy/JyVGLudknabnZFQZzh/u+SJw/JyV2oudwlFqPNwnRB6KHVkZS/KSE6K6YPbkR/qhYkfMdLVjTWGo1pD2ta6zM4jZE7Y4MpT+iUxKe0LnUyiQ/tmC9/SDmxxD6tCESTYwqxBMt7CJFxlKfV7buh0s3/GwwYjXExA4ND3V4Tapl8na2Xb19h2gbe1cylUqijpuDCNDivpBhlzKUGAshNk+ZIPZ2SrS8ZJh4PspuubmdETdc3iOiKhxHIIqnEchotDOkF1UbB3ofj527lp1rm5lZUhpqjrHvQ/AfeNWtU4jkEhaHWubmdETdc3M6IqnEchoiqcRyGiqCbrm5nRE3XNzOiKpxHIaILTiOQ0VDm65uZ0QC65uZ0RVOI5BFU4uQQE3XNzOic3XNzOiQacXIIqnFyCBguubmdE5uubmdEg04uQRI4uSgc3XDiOiJuubxHREjeMvdEnXjL3QFZ1zeI6JEuwt4vZOTrxl7pSde3hOqCS52EcXsmXOwji9kEOvbwnVEnXt4TqgVd2Hn7JVnYeYVSde3I6pSde3L3QeminYdkkIos5GcvyQsSPlukHMNNY1leYjAvbXbVrGG7aGTrsMvEANO3tTjQ+kftGHUsfgKvzJuda1qru6Z9s6nhKXiq6UfENLhB7QGCL1DIGYs3mZdXn/7ag/iVyqV0fQz01CiGnFsdsOTaJWAbFbUftLfHYSZduyaYeD7KyF7uI6pWQvdxHVR8vyckTh+Tkt9CpELYO93mfU7G3etrL8XE7VeakCHVHc70O7G1a9S5uSnVpdkPNxO1RZi93E7VRNnlyCJw/JyV6jSzF7uI6osvxcTtVE4fk5I+X5OSouy/FxO1RY/i4naqPl+TkiUPyckF2P4uJ2qYhfi4jqspQ/3fJAEL936UGtlvdmdU7Le7MrKrD/d+lMNh/u/Sg1st7s0We92azlD/d8kSh+TkoNLPzO5aKbM4nctFNWH5OSQDL25qizDOJ3p0Sszid6dEqrbxmnVbf6jqoFUOJ3p0RUOI5DRFQXniOqKgvPEdUHpoo2HaTl/RCKK2QPbmShYkfLU8SpzPnNifNmYcyXwpw4ktleqG9n0A7yvDFptH+2oUM9HRDHsiW0yp1YYqPJbW7Bsm2c/qkvdTIkP46G1jXteIrnEF1VkT5cSs5sIu2mZHXq/ntTinpL7RZVFG+Aq9cEm1rVXSqmXbWq7pKYeK74ieV3LVFp5XctUg52FvF7L8wpn/FtzOknUcUMmBDjmjvilxr1hEsy8CUgJ9jTtI8R2LY/S6TE6o2O78O7G3etbTc7JZUkukNg78P6v3jdy1m64cR0Qo7Tc7lqlaeV3LVE3XDP2RN1wz9lUFp5XctUxE8rsvdE3YRn7JVnXDP2QO03OyRa7ncJRWdcM/ZFZ2EZ+yBWu53CUxF3O4Sis7CM/ZFY4eaAtRc7hKoRR5uE6Ka5w8wnXOE5jVA7Qb+E6ItRv4XaJ1zhd6dUVzhd6dUEmKN/C7RK0G/hdonaHC706otDhdy1QIxBv4Togvb/tp0QYhwu9OqZiHC706oIrt/2Doglm7JVaeV3LVFp5XctVRvQyJGUvyQnRHTnsI/ihc5HzXSBjGmQg6zay1NmWzLpiDE78yO0VtgH5rmvoED7ZZF+PcKS1lX4SsAyIDDdtMOc3ADrduwgFe+nQ2/Gs+c9xMQ1odYOEH5T5FrAOrtA2m9c98ej/AGyxnwUe3szKmWYqNaWE1S+XVn1hPfvT5rL61ofe3hP6lyI//hajvpApDobLUGtWAcA47Nrm1pOOwdty64hHE7loqszidy0WhlSA6Q2t77PpONu9ayde3hOqypEMyHWd3mXYxuWtmcTuWiE+CTr28J/UlJ17eE/qTqHE7lonUOJ3LRVC617eE6o617eE6p1Did6dEqhxOybogJOvbkdU+te3I6pVDid6dE6hxH06ICTr25HVEnXtyOqKhxHloiqcR5aIHJ3lyOqOt5cjqgNOI8tEBhxHlogfW8vNHW8vNAacRyGidU4jkEEzdc3M6Im65uZ0TqHEcglUOLkEAS65vEdEEuwt4joiq7FyQWuvGXuoFWdhbxHRE3XN4joiTrxl7ok69vCdVR6KITIzA/Iz/ohFEBkZyP8AAS/qhYkfLU1zPj2AQHNeHmcV0Oq2KLKJsEUdvhsNymrTPtETNG+Bs9onKKIkthGyZ23mUivVTmxvjIdYw7KuS2qHWjTZRO9OYIO3skuQIdG+2g4U6P8AECCT8J1rJ7asi4zbIkTBkDMSBvmwWX1Qs725p/LvZmFQijfwu0TEUb+F2i2jz0gQ5Dud5niMYWny728XulSIgkO3vM+k4xuWtqN/CdFOrSOpe3i90+peOJXaDfwnRFcb8joqiepeM05NvGfunXFx4Toiu270nRAurf6vdEhf6jqisP8AYOidYf7BQMAXniOqA0XniOqU27skTbuyUFVN5zOqdT+PEVHVuGSJs8uSosM3nMp2e92ZWYLPLyRNnk5INLPe7MpWf4syorMvZyR1PLyQVZb3ZlBh73ZlQanl5Jmp5eSgdnvdmipvOanqeXkg1fLyVHrogkDtJ/ihTRJSMpdvghYkfMU90D7Qb84viAkuo4i16os3SfYk9TbV60h2ryOpkH7Xa37OiW1mZUyzFVgqnqGJ2CYmO3x3rq9IRn/FQ2tgkScZRHuYGO+W+YAa4vnIntaOxect6Q+PBrUf4KzkWy+YIkthbsn23nxOzYmCy7YiHC7lqnaHAcxqpFfy5HVPr+XmtIypMQ1R1Hd5mHG3etbQ4HenVY0utVG1vfh+B+8bvW3X8vNRqlCIcLuWqK5wu5apCv5eafW8vNVkWhwu5aornC7lqjreXmjrXNzKArnC7lqnXOF3LVKbrm5nRFZ1zeI6IornC7lqnX3HlqlN2FvF7IrOubxeyIqvuPJFfcUTdcMzolM3DP2RVV9xRX3HJIE3DP2TrG4Z+yILTcckrTcciis64cXsis64Z+yBGJuORTri45FSXOwjP2TrHDzRRaC45FIxBceE6J1jh5pVjh5qj00R0we3t8QR/qhFEOwzEtqFiRwukYUT4mGbSTKxkAwAt+W87XEmfZLsHauLDo9G+16wp0X4my/y8+o5lXa6RbJx7PHZV3FdHpNkH4xhquL65rSEQ/8ALdKRlIbap2XLxsjwz0nZ/BvDxDn8XOYAwF3aJ9bsJ8L0wSX0ghnG7Juidmcbsm6KWwhe7jdqmIYxO43arYilwzVHXd34fg37xu5a2ZxuybosaVDFUbXd+H9bvvG71rZC93G7VS1pVmcbsm6J1Djdk3RTYi93G7VOxF7+N2qqHUOI5DROqcXIJWAvfxO1RYi93E7VQOqcXIIqnFyRZb3cR1RZb3cRQEjeMkSdeMvdFnvdmUWe92ZQOTr25HVEnXjI6os97s0VN7uWiKcnXjI6oIdeMjqiobzy0RU3u5aIEQ69vCf1Ik69vCf1IqHE7lolZnE706IhEPvbwn9SqTr28J1UmGcTvTonZnG706ICTr25HVHWvbkdUrM4nenRFmcbsm6Ir1UQGRnLt8EJUNpAMyTt8Zf0AQsyPn+lIkT4qGLOHUrGq8vJJNk+c4dTZsrePgL9nmZR6T8a5zokM0Wrsh2QrB8u0ODZgdmwk+O6V9KMlTGuNJiEFxnCnBAhCzftb1a+0yG131LwQW0T7Uc5rovxVnth7WtqEOE57A76u0nu+VMEl9G0Q8I4DorBZcOE6IbEOF3p1VCIcLvTqtjGlFlUdX62fQcbdy0FnhHAdFNLiGqOq7vw8P3jd61EQ4HenVRqiFncOH2TlDwt4fZO0OF3LVVaHC7lqjLOrDwt4fZOrDubkFVocLuWqdocLuWqKmrDuZkESh3M5K7Tyu5aotPK5BEofk5IlD8nJXX8rskWm52SCJQ/JyR1PJmFdpudki0FzsignqXtzCfUvbmqtPxZHRFoLjwnRBHUvbml1L25qzEFzuE6ItB5uF2iDM1MQ4vdOTLxxHVUYguPC7RFcXHhOiCZMv8AV7pVWX+o6q64uPCdFJe270nRB66CBIyM9t5P+qSdClIyvukhZkfMdJvHxzatGcXg/wDmljA2KDDf1REnMkdsiPpWbKRE+OLPg2BtUE0kH6qrpDuAkSEpz+qUu1b9KQqQaWz5sJsMvNnKG60YRCiVq7i+q4ETlsEpjtWbaPH+MJ+LBhVWix6lbuum4yb2zLd0h2bSmBLsNL7m5nRUC65uZ0WbYbsbsm6KhDdjdk3RaRFKLqo7vfh+J+8atg51zczovPSYZqjru78Pwb943ct6hxuybopbVKBdc3M6Jzdc3M6KahxHJuidQ4jkNFUObrm8R0TDnXN4vZTUOI5DROq7FyCCqzrm8R0TrOubxHRSA7EMk5OxDJA6zsLeI6IrOwt4j+lKTsQ4fdEnYm8J/UgKzsLeI/pTrOwji9kpOvbwn9SJOvbwnVA6zsPP2RWOHmjrXt4TqiTr28J/UgKxw80Vjh5hKTr28J/UiTr28J/UgC84TmE65wnMKSHXt4TqiTr28J1QFc4TmNUq5wu9OqDWvbkdUiXeXmg9tDMwdhG3d/RCKFOqZy7fBCzI+P6WfRftEB0Q2tYWjTEiNDW2L6gbtAE+rMNv29qwBoX2hsrtjlrdu0MIqRara47Nhimrv/gun0pSIopkMGEKlc1HBwNoTBfOsO1sutskezt2yXn+LjCl1TAaYMh80NdWaar5gjbMTDB2fUeyW1gkurDDMZ/6jtV+Y9OdH9IN6dtYcZ7oT+4BFNVjBDAsyyfZXE5jYe2fav05kVtx4HaK7Vtx4HaLfRnSQyrsee/D+sn/AJjd62kzF6zqsqREbVGw96H9LvvG7lratuPA7RS2qOTMXrOqcm4jxnVK0bceB2iLRtx4HaK9ZOTcR4zqmGtxHjOqm1bceB2iK7bjwO0U6rQMF7uI6p2QvdxO1WM2YfQdFXy8PoOivTbWyF7uJ2qLLe7iOqy+Xh9B0R8vCOA6JobWW92ZSst7syspQ7mZJ/LuZkFBrZ+Z3+/yTszidy0WUofkyCr5fk5IKszidy0QYRxO5aKDZ+TkpNn5OSCzDOJ3p0Tszidy0WLjDvZmEEw8TOIaoNCw4nenRKocTsm6LOtDxN4vdKcPEOP3VHSoI6pmZ7d39EKej5VTIz23zQsSPlelA0U5pbSYhNp121gWwfluk1ocC1p23T638Fh/68ltId3WToxiEhwlGk4Nd2TMzMdtkLjP6rpDotr3tiVW12mc5DrbCJOMpy2r5F1D6TdGtHULo+s3un4mLMSDh90Z7HO8PEqYc9SX0LXuw8wrD3Yea4s+lf2Sg/zUT+wi06W/YqF/Nv8A7K1uB1473VR1fqZ4+dq1D3YRxey4L3dLEf5OhdrT/m3+BB+53KjF6W8KFQv5t/8AZTcNU7td2EcXsnXdhHF7LgCL0v8AsVB/mn/2kW3S/wCxUH+af/aTcI79d2HmnaOw8wuAI3S/7DQf5t/9pUI/Sv7BQ/5x39lNwO3anAcxqrEU4HenVcRtI6U8ej6N/PH+wtW0rpHx6PgflTf/AMFR17U4HenVFocDvTquY2lU/wAaBDH8KWD/APUtG0imeNBypEM//EKDoWhwu5aotDhdy1XiFJpP7E/8o0I/6kKhSaR40KL/ANSB+tB7LQ4XctU7Tyu5aryClRv2OPx0f+6n8VG/Y6Rx0f8AvIPSYnldy1SMXyu5arD4mL+yUjio/wDdVWkT9njcUH+4m4Fui+V2SRi+V2SK0T7mIPzh/wBHqw15+hw/NuqbgZmKLncJStRc7hdotrN2E8tUhCdhdy1TcD09HOBaZT7fEEf6oVUBhDesJE7ZbJjZ2GWyf8EKSP/Z"/>
          <p:cNvSpPr>
            <a:spLocks noChangeAspect="1" noChangeArrowheads="1"/>
          </p:cNvSpPr>
          <p:nvPr/>
        </p:nvSpPr>
        <p:spPr bwMode="auto">
          <a:xfrm>
            <a:off x="0" y="-158909"/>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sp>
        <p:nvSpPr>
          <p:cNvPr id="16" name="AutoShape 12"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172720" y="873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sp>
        <p:nvSpPr>
          <p:cNvPr id="17" name="AutoShape 14" descr="data:image/jpeg;base64,/9j/4AAQSkZJRgABAQAAAQABAAD/2wCEAAkGBhIGERAIBw0QDxANEBIQEA8PFhQSDw8RFhAXFRkTHhcXJycfIxkjGRcSHzskIygpLS84Fyo9NTAqODI3LCkBCQoKBQUFDQUFDSkYEhgpKSkpKSkpKSkpKSkpKSkpKSkpKSkpKSkpKSkpKSkpKSkpKSkpKSkpKSkpKSkpKSkpKf/AABEIAOEA4QMBIgACEQEDEQH/xAAcAAEBAQEAAwEBAAAAAAAAAAAABwgGAwQFAQL/xABEEAABAwEDBA4JAgQHAQAAAAAAAQIDBAUGEQcIITESFRYiM0FRYXFzgZGz0RM1VFVygpKTtBQyQlJToSQ0RGKDorIj/8QAFAEBAAAAAAAAAAAAAAAAAAAAAP/EABQRAQAAAAAAAAAAAAAAAAAAAAD/2gAMAwEAAhEDEQA/ALiAAAAA8U9UymwWeRjMdWzVG4954ttYPaIfrZ5kizleAoOum8NpAwNs7awe0Q/WzzG2sHtEP1s8zEwA2ztrB7RD9bPMbawe0Q/WzzMTADbO2sHtEP1s8zzxStmRHxORzV1OaqKi9qGIDVuRr1LQfBL+TIB2oAAAAD+ZJUhRXyuRrU1q5URE7VPX21g9oh+tnmRXOEvvs1ZdaifobsZqvBePXHEv9nr0tIgBtnbWD2iH62eY21g9oh+tnmYmAG2dtYPaIfrZ5jbWD2iH62eZiYAbZ21g9oh+tnmeSCsjqcUgkY9U1oxyOw7jEaadCGqckNyNxtC1almFVV4S1GP7m6N5F8qKva5QO5AAAAAAAAAAAAARjOV4Cg66bw2kDL5nK8BQddN4bSBgAAAAAA1dka9S0HwS/kyGUTV2Rr1LQfBL+TIB2oAAHxL5XnjufRzWtU4L6NuEbP6krtDGdq9yIqn2zNeXa++6Cr2no3409nuVrsNUlRqevy/s+rlAnNo2hJassldWPV8s73SPcv8AE5y4qp6wAAAAAD2KChfacsdFRsV8kz2xsYmtznLgiAUPIdcfdLWbaVjMaagVr9Kb2SfWxnQn7l6E5TTB8K5N1WXNo4bKp8FVibKWREw9LM7S9/foTmREPugAAAAAAAAAAAAAEYzleAoOum8NpAy+ZyvAUHXTeG0gYAAAAAANXZGvUtB8Ev5MhlE1dka9S0HwS/kyAdqAfjnIxFc5URETFVXQiJygcblXvruLoHzQORKmpxhpk40cqb6ToYmnpVOUyg52yXZOXFV0qq61Owyp31W+tc+ohcq00GMNMnErEXTJhyvXT0YJxHHAAAAAAAt2b5cf0ivvTXM0N2UVIi8btUkvZpYnzchKbo3akvbVw2TSaFldv38UcaaXvXobj06ENg2VZkdjQxWfQs2EUDGxsbyNRMO/jx5wPaAAAAAAAAAAAAAAABGM5XgKDrpvDaQMvmcrwFB103htIGAAAAAADV2Rr1LQfBL+TIZRNXZGvUtB8Ev5MgHakty8X22hpEsWjfhUV7VR+GuOm1OX513vRsikWnaMdkQy19a9GRQMdI9y8TWpivbzGP733mkvdWTWtVYp6V28ZrSOJNDGdiYdK4rxgfGAAAAAADsslVyVvrXMhmav6anwmqV4lYi6I8eV66OjFeICv5CLj7QUi23WswqK9qKzHXHTa2p0vXfdGxKkfjWoxEa1ERETBETQiIfoAAAAAAAAAAAAAAAAEYzleAoOum8NpAy+ZyvAUHXTeG0gYAAAAAANXZGvUtB8Ev5MhlE0rcm80d0bs09rVWC+iil2DNSySrUyIxnauHQmKgc5nCX3/Zdahf8AyzVaovbHEv8AZ6/KQ09q07RkteaWvrXq+Wd7pHuXjc5cV7OY9UAAAAAA/pjFkVGMRVVVRERNKqq8WBrHJbcpLk0LKeVqfqZ8JqlePZqmiPHkamjpxXjJDkGuPt5VLbtazGCgcno0XVJU4Yt+hMHdKtNHAAAAAAAAAAAAAAAAAAABGM5XgKDrpvDaQMvmcrwFB103htIGAAAAAADo7cva606Gz7AixSGgZI56f1J3yvdsuhrHIidLjnAAAAAAAD3LIsuS254rOoW7KWoe2Nic6rrXmTWq8x6Z2mR+222Ha1LLUI3YTK6nVzkxViypsWuReLfbFMeRVA0xdS7kd06SCyaP9sLMHOwwWSRdLnrzq7FT64AAAAAAAAAAAAAAAAAAAARjOV4Cg66bw2kDL5nK8BQddN4bSBgAAAAAAAAAAAAAA/WuVio5q4Ki4oqa0XlPwAbFuLeFL00FLamO+liRJeaVu8f/ANkd3n3iHZuF5P8ANXfmXkqoU7mSJ4S95cQAAAAAAAAAAAAAAAAAAAjGcrwFB103htIGXzOV4Cg66bw2kDAAAAAAAAAAAAAAAAA+/cS8S3VtCltTFUZHKiS4ccT94/8A6qq9iGw2OR6I5q4oqYoqalTlMOmrMjl5N0dlwOkdjLSf4WXlxjRNivbGrNPLiB24AAAAAAAAAAAAAAAAAAjGcrwFB103htIGXzOV4Cg66bw2kDAAAAAAAAAA7bJPcXdtWtZUtVaWlwlqV04OTHexY8rlRexFPgXtsJbs1tVZT/8ATzOa1V/ijVcWO7WK1e0D5AAAAAAVjN5vJtdXS2PKu8ro8WddEiuTvYsnchJz3LGtR9iVENo0v76eVkredWuRcOhdXaBtcHrWZaDLWhir6VcY6iNkrF/2vajk/sp7IAAAAAAAAAAAAAAAAEYzleAoOum8NpAy+ZyvAUHXTeG0gYAAAAAAPJT07qt7Kenar3yORjGt0uc5y4I1E5VVUQ8ZZs3+4v6yR16K9m8gVY6VF1OlwwdJ0NRcE51XkAquTm5rbkUUdnpgsz//AK1L0/jmciYpj/K1MGp0Y8ZKM427v6eemt2Fu9qGLBKqf1I9LVXnViqn/GX85DKvd3dLZdVTsbjJC39RFy7OLfYJzq3Zt+YDJYAAAAAAANI5v15NtbPdZUrsZLPk2KIuv0MmLm9zvSJ2IVIyzkUvJuftSGOV2EVai0r8dWyeqLGv1o1Mf9ympgAAAAAAAAAAAAAAAAIxnK8BQddN4bSBl8zleAoOum8NpAwAAAAAAauyNepaD4JfyZDKJq7I16loPgl/JkA7ULpAAx9lBu9uXtGrs1qYMZKr4uT0T9+zuaqJ2HOlyzkLu/5S34m8tLKvfJGvip3ENAAAAAAP7ikWFySRqqOaqK1U1oqLiimxrm3gS9FDS2s3DGeJFeiamypvXt7Ho4xsXfNwvJ6RlVd+ZdLFSphTj2K4MkToRfRr8ygWwAAAAAAAAAAAAAAAEYzleAoOum8NpAy+ZyvAUHXTeG0gYAAAAAANXZGvUtB8Ev5MhlE1dka9S0HwS/kyAdqAAOdyg3d3U2dV2a1MXvjV8XL6Vm/Z3uRE7TH66DcRkvKvd3c1alVTsTCOZ36iLk2Eu+wTmR2zb8oHIAAAAAB0eT28e5W0aW0nLhG2RGTdS/eP7kXZfKc4ANxIuOlD9ONySXk3TWXTTSO2UtOn6abHXs40REVedWbBe07IAAAAAAAAAAAAAAjGcrwFB103htIGXzOV4Cg66bw2kDAAAAAABq7I16loPgl/JkMomrsjXqWg+CX8mQDtQAAI3nG3d/U09NbsLd9TvWCVU1+jk0tVeZHoqf8AIWQ+Re2wkvNRVVlSYf4iJzWqupsmtjux6NXsAxmD+5Ylgc6KVFa5qq1zV0KiouCp3n8AAAAAAFdzdryfoauaxJnbysj9JGi/1okVVROliu+hDQxiuwbXfYFTBadN++mlZIifzbF2Kt6FTFO02bQVrLRijrKZ2yjnjZIx3KxzUci9yoB5wAAAAAAAAAAAAEYzleAoOum8NpAzbNdZcNpoja+nimRqqrUlY2RGqvGmyRT1NydF7upPsReQGMQbO3J0Xu6k+xF5DcnRe7qT7EXkBjEGztydF7upPsReQ3J0Xu6k+xF5AYxNXZGvUtB8Ev5Mh0G5Oi93Un2IvI+hS0rKJqQUsbI2N/ayNqNY3FcdCJo1qoHlAAAAAZYy1Xd2gtWd8aYR1qJVM6XqqPT7iPXtQ4M2vXWPBaatdX00MysRUassbJFai68Nki4cR625Oi93Un2IvIDGINnbk6L3dSfYi8huTovd1J9iLyAxiDZ25Oi93Un2IvIbk6L3dSfYi8gMYmlsgV5NuLOWzpVxks+T0fP6J+L2L/7b8h3G5Oi93Un2IvI9mhseCzFc6gpoYVeiI5Yo2Rq5E1IuxRMeMD3AAAAAAAAAAAAAAAAAAAAAAAAAAAAAAAAAAAAAAAAAAAAAAAAf/9k="/>
          <p:cNvSpPr>
            <a:spLocks noChangeAspect="1" noChangeArrowheads="1"/>
          </p:cNvSpPr>
          <p:nvPr/>
        </p:nvSpPr>
        <p:spPr bwMode="auto">
          <a:xfrm>
            <a:off x="345440" y="176371"/>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82" tIns="50941" rIns="101882" bIns="50941" numCol="1" anchor="t" anchorCtr="0" compatLnSpc="1">
            <a:prstTxWarp prst="textNoShape">
              <a:avLst/>
            </a:prstTxWarp>
          </a:bodyPr>
          <a:lstStyle/>
          <a:p>
            <a:endParaRPr lang="en-US" dirty="0"/>
          </a:p>
        </p:txBody>
      </p:sp>
      <p:pic>
        <p:nvPicPr>
          <p:cNvPr id="29" name="Picture 2" descr="http://www.hsd.k12.or.us/Portals/_default/Skins/DistrictSkin/images/webheadsm.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5656118" y="8839200"/>
            <a:ext cx="1848103" cy="58674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16485" y="176370"/>
            <a:ext cx="7789671" cy="5873452"/>
            <a:chOff x="-14546" y="59675"/>
            <a:chExt cx="6873239" cy="5440163"/>
          </a:xfrm>
        </p:grpSpPr>
        <p:pic>
          <p:nvPicPr>
            <p:cNvPr id="9" name="Picture 6" descr="http://limestonedpi.weebly.com/uploads/3/1/3/6/31365507/1053081_ori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37" y="59675"/>
              <a:ext cx="5869216" cy="1325780"/>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14546" y="973975"/>
              <a:ext cx="6873239" cy="4525863"/>
              <a:chOff x="0" y="990600"/>
              <a:chExt cx="6873239" cy="4525863"/>
            </a:xfrm>
          </p:grpSpPr>
          <p:grpSp>
            <p:nvGrpSpPr>
              <p:cNvPr id="11" name="Group 10"/>
              <p:cNvGrpSpPr/>
              <p:nvPr/>
            </p:nvGrpSpPr>
            <p:grpSpPr>
              <a:xfrm>
                <a:off x="0" y="990600"/>
                <a:ext cx="6873239" cy="1645920"/>
                <a:chOff x="0" y="990600"/>
                <a:chExt cx="6873239" cy="1645920"/>
              </a:xfrm>
            </p:grpSpPr>
            <p:grpSp>
              <p:nvGrpSpPr>
                <p:cNvPr id="8" name="Group 7"/>
                <p:cNvGrpSpPr/>
                <p:nvPr/>
              </p:nvGrpSpPr>
              <p:grpSpPr>
                <a:xfrm>
                  <a:off x="0" y="990600"/>
                  <a:ext cx="6858000" cy="1645920"/>
                  <a:chOff x="0" y="990600"/>
                  <a:chExt cx="6858000" cy="1645920"/>
                </a:xfrm>
              </p:grpSpPr>
              <p:sp>
                <p:nvSpPr>
                  <p:cNvPr id="2" name="Rectangle 1"/>
                  <p:cNvSpPr/>
                  <p:nvPr/>
                </p:nvSpPr>
                <p:spPr>
                  <a:xfrm>
                    <a:off x="0" y="990600"/>
                    <a:ext cx="6858000" cy="762000"/>
                  </a:xfrm>
                  <a:prstGeom prst="rect">
                    <a:avLst/>
                  </a:prstGeom>
                  <a:solidFill>
                    <a:srgbClr val="5D22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50000"/>
                        </a:schemeClr>
                      </a:solidFill>
                    </a:endParaRPr>
                  </a:p>
                </p:txBody>
              </p:sp>
              <p:sp>
                <p:nvSpPr>
                  <p:cNvPr id="4" name="Rectangle 3"/>
                  <p:cNvSpPr/>
                  <p:nvPr/>
                </p:nvSpPr>
                <p:spPr>
                  <a:xfrm>
                    <a:off x="0" y="1143000"/>
                    <a:ext cx="6858000" cy="762000"/>
                  </a:xfrm>
                  <a:prstGeom prst="rect">
                    <a:avLst/>
                  </a:prstGeom>
                  <a:solidFill>
                    <a:srgbClr val="9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1447800"/>
                    <a:ext cx="6858000" cy="762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1676400"/>
                    <a:ext cx="6858000" cy="762000"/>
                  </a:xfrm>
                  <a:prstGeom prst="rect">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0" y="1874520"/>
                    <a:ext cx="6858000" cy="762000"/>
                  </a:xfrm>
                  <a:prstGeom prst="rect">
                    <a:avLst/>
                  </a:prstGeom>
                  <a:solidFill>
                    <a:srgbClr val="FF4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2133600"/>
                    <a:ext cx="6858000" cy="502920"/>
                  </a:xfrm>
                  <a:prstGeom prst="rect">
                    <a:avLst/>
                  </a:prstGeom>
                  <a:solidFill>
                    <a:srgbClr val="FF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p:cNvSpPr/>
                <p:nvPr/>
              </p:nvSpPr>
              <p:spPr>
                <a:xfrm>
                  <a:off x="1214749" y="1195398"/>
                  <a:ext cx="5658490" cy="131504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MX" sz="4400" b="1" cap="all" dirty="0" smtClean="0">
                      <a:ln w="0"/>
                      <a:solidFill>
                        <a:schemeClr val="bg1">
                          <a:lumMod val="75000"/>
                        </a:schemeClr>
                      </a:solidFill>
                      <a:effectLst>
                        <a:reflection blurRad="12700" stA="50000" endPos="50000" dist="5000" dir="5400000" sy="-100000" rotWithShape="0"/>
                      </a:effectLst>
                      <a:latin typeface="Comic Sans MS" panose="030F0702030302020204" pitchFamily="66" charset="0"/>
                    </a:rPr>
                    <a:t>Evaluación de mitad de año</a:t>
                  </a:r>
                  <a:endParaRPr lang="es-MX" sz="4400" b="1" cap="all" dirty="0">
                    <a:ln w="0"/>
                    <a:solidFill>
                      <a:schemeClr val="bg1">
                        <a:lumMod val="75000"/>
                      </a:schemeClr>
                    </a:solidFill>
                    <a:effectLst>
                      <a:outerShdw blurRad="38100" dist="38100" dir="2700000" algn="tl">
                        <a:srgbClr val="000000">
                          <a:alpha val="43137"/>
                        </a:srgbClr>
                      </a:outerShdw>
                      <a:reflection blurRad="12700" stA="50000" endPos="50000" dist="5000" dir="5400000" sy="-100000" rotWithShape="0"/>
                    </a:effectLst>
                    <a:latin typeface="Comic Sans MS" panose="030F0702030302020204" pitchFamily="66" charset="0"/>
                  </a:endParaRPr>
                </a:p>
              </p:txBody>
            </p:sp>
          </p:grpSp>
          <p:sp>
            <p:nvSpPr>
              <p:cNvPr id="22" name="TextBox 21"/>
              <p:cNvSpPr txBox="1"/>
              <p:nvPr/>
            </p:nvSpPr>
            <p:spPr>
              <a:xfrm>
                <a:off x="166946" y="3124200"/>
                <a:ext cx="6477000" cy="2392263"/>
              </a:xfrm>
              <a:prstGeom prst="rect">
                <a:avLst/>
              </a:prstGeom>
              <a:noFill/>
            </p:spPr>
            <p:txBody>
              <a:bodyPr wrap="square" rtlCol="0">
                <a:spAutoFit/>
              </a:bodyPr>
              <a:lstStyle/>
              <a:p>
                <a:pPr algn="r"/>
                <a:endParaRPr lang="en-US" sz="6700" b="1" dirty="0" smtClean="0">
                  <a:effectLst>
                    <a:outerShdw blurRad="38100" dist="38100" dir="2700000" algn="tl">
                      <a:srgbClr val="000000">
                        <a:alpha val="43137"/>
                      </a:srgbClr>
                    </a:outerShdw>
                  </a:effectLst>
                </a:endParaRPr>
              </a:p>
              <a:p>
                <a:pPr algn="r"/>
                <a:endParaRPr lang="en-US" sz="6700" b="1" dirty="0">
                  <a:effectLst>
                    <a:outerShdw blurRad="38100" dist="38100" dir="2700000" algn="tl">
                      <a:srgbClr val="000000">
                        <a:alpha val="43137"/>
                      </a:srgbClr>
                    </a:outerShdw>
                  </a:effectLst>
                </a:endParaRPr>
              </a:p>
              <a:p>
                <a:r>
                  <a:rPr lang="es-MX" sz="3100" b="1" dirty="0" smtClean="0">
                    <a:effectLst>
                      <a:outerShdw blurRad="38100" dist="38100" dir="2700000" algn="tl">
                        <a:srgbClr val="000000">
                          <a:alpha val="43137"/>
                        </a:srgbClr>
                      </a:outerShdw>
                    </a:effectLst>
                  </a:rPr>
                  <a:t>Nombre</a:t>
                </a:r>
                <a:r>
                  <a:rPr lang="en-US" sz="3100" b="1" dirty="0" smtClean="0">
                    <a:effectLst>
                      <a:outerShdw blurRad="38100" dist="38100" dir="2700000" algn="tl">
                        <a:srgbClr val="000000">
                          <a:alpha val="43137"/>
                        </a:srgbClr>
                      </a:outerShdw>
                    </a:effectLst>
                  </a:rPr>
                  <a:t>_____________________________</a:t>
                </a:r>
                <a:endParaRPr lang="en-US" sz="3100" b="1" dirty="0">
                  <a:effectLst>
                    <a:outerShdw blurRad="38100" dist="38100" dir="2700000" algn="tl">
                      <a:srgbClr val="000000">
                        <a:alpha val="43137"/>
                      </a:srgbClr>
                    </a:outerShdw>
                  </a:effectLst>
                </a:endParaRPr>
              </a:p>
            </p:txBody>
          </p:sp>
        </p:grpSp>
      </p:grpSp>
      <p:pic>
        <p:nvPicPr>
          <p:cNvPr id="1026" name="Picture 2" descr="https://blognumbers.files.wordpress.com/2010/09/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026" t="12807" r="10004" b="9760"/>
          <a:stretch/>
        </p:blipFill>
        <p:spPr bwMode="auto">
          <a:xfrm>
            <a:off x="345441" y="1509487"/>
            <a:ext cx="945729" cy="1095791"/>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14"/>
          <p:cNvSpPr>
            <a:spLocks noGrp="1"/>
          </p:cNvSpPr>
          <p:nvPr>
            <p:ph type="sldNum" sz="quarter" idx="12"/>
          </p:nvPr>
        </p:nvSpPr>
        <p:spPr/>
        <p:txBody>
          <a:bodyPr/>
          <a:lstStyle/>
          <a:p>
            <a:fld id="{CF669FE8-2A6A-4FDA-B6E7-4A7C87AD6E1D}" type="slidenum">
              <a:rPr lang="en-US" smtClean="0"/>
              <a:pPr/>
              <a:t>14</a:t>
            </a:fld>
            <a:endParaRPr lang="en-US" dirty="0"/>
          </a:p>
        </p:txBody>
      </p:sp>
    </p:spTree>
    <p:extLst>
      <p:ext uri="{BB962C8B-B14F-4D97-AF65-F5344CB8AC3E}">
        <p14:creationId xmlns:p14="http://schemas.microsoft.com/office/powerpoint/2010/main" val="3606877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35679"/>
            <a:ext cx="2150004" cy="1239489"/>
          </a:xfrm>
          <a:prstGeom prst="rect">
            <a:avLst/>
          </a:prstGeom>
          <a:noFill/>
          <a:ln>
            <a:noFill/>
          </a:ln>
        </p:spPr>
      </p:pic>
      <p:sp>
        <p:nvSpPr>
          <p:cNvPr id="3" name="Rectangle 2"/>
          <p:cNvSpPr/>
          <p:nvPr/>
        </p:nvSpPr>
        <p:spPr>
          <a:xfrm>
            <a:off x="604520" y="1257300"/>
            <a:ext cx="6477000" cy="7043238"/>
          </a:xfrm>
          <a:prstGeom prst="rect">
            <a:avLst/>
          </a:prstGeom>
        </p:spPr>
        <p:txBody>
          <a:bodyPr wrap="square" lIns="101882" tIns="50941" rIns="101882" bIns="50941">
            <a:spAutoFit/>
          </a:bodyPr>
          <a:lstStyle/>
          <a:p>
            <a:pPr algn="ctr"/>
            <a:r>
              <a:rPr lang="es-MX" sz="1800" b="1" u="sng" dirty="0" smtClean="0"/>
              <a:t>Arriba en el aire</a:t>
            </a:r>
            <a:endParaRPr lang="es-MX" sz="1800" dirty="0" smtClean="0"/>
          </a:p>
          <a:p>
            <a:pPr algn="ctr"/>
            <a:r>
              <a:rPr lang="en-US" sz="1300" b="1" dirty="0"/>
              <a:t> </a:t>
            </a:r>
            <a:r>
              <a:rPr lang="en-US" sz="1200" b="1" i="1" dirty="0" smtClean="0"/>
              <a:t>Readworks.org</a:t>
            </a:r>
          </a:p>
          <a:p>
            <a:pPr algn="ctr"/>
            <a:endParaRPr lang="en-US" sz="1200" i="1" dirty="0"/>
          </a:p>
          <a:p>
            <a:r>
              <a:rPr lang="es-MX" sz="1200" dirty="0" smtClean="0">
                <a:solidFill>
                  <a:srgbClr val="000000"/>
                </a:solidFill>
                <a:ea typeface="Times New Roman"/>
                <a:cs typeface="Times New Roman"/>
              </a:rPr>
              <a:t>Kurt cerró la puerta del carro de su mamá. ¡Él estaba feliz! Hoy era el día en que iba a subirse a un avión. Por primera vez en su vida, él iba a elevarse por los cielos y a ver las nubes desde lo alto. Él había imaginado esto desde que era pequeño.</a:t>
            </a:r>
            <a:endParaRPr lang="es-MX" sz="1200" dirty="0" smtClean="0">
              <a:latin typeface="Times New Roman"/>
              <a:ea typeface="Times New Roman"/>
            </a:endParaRPr>
          </a:p>
          <a:p>
            <a:r>
              <a:rPr lang="es-MX" sz="1200" dirty="0" smtClean="0">
                <a:solidFill>
                  <a:srgbClr val="000000"/>
                </a:solidFill>
                <a:ea typeface="Times New Roman"/>
                <a:cs typeface="Times New Roman"/>
              </a:rPr>
              <a:t> </a:t>
            </a:r>
            <a:endParaRPr lang="es-MX" sz="1200" dirty="0" smtClean="0">
              <a:latin typeface="Times New Roman"/>
              <a:ea typeface="Times New Roman"/>
            </a:endParaRPr>
          </a:p>
          <a:p>
            <a:r>
              <a:rPr lang="es-MX" sz="1200" dirty="0" smtClean="0">
                <a:solidFill>
                  <a:srgbClr val="000000"/>
                </a:solidFill>
                <a:ea typeface="Times New Roman"/>
                <a:cs typeface="Times New Roman"/>
              </a:rPr>
              <a:t>—¿Estás emocionado mi niño? —dijo la madre de Kurt, Val</a:t>
            </a:r>
            <a:r>
              <a:rPr lang="es-MX" sz="1200" dirty="0">
                <a:solidFill>
                  <a:srgbClr val="000000"/>
                </a:solidFill>
                <a:ea typeface="Times New Roman"/>
                <a:cs typeface="Times New Roman"/>
              </a:rPr>
              <a:t>, </a:t>
            </a:r>
            <a:r>
              <a:rPr lang="es-MX" sz="1200" dirty="0" smtClean="0">
                <a:solidFill>
                  <a:srgbClr val="000000"/>
                </a:solidFill>
                <a:ea typeface="Times New Roman"/>
                <a:cs typeface="Times New Roman"/>
              </a:rPr>
              <a:t>desde </a:t>
            </a:r>
            <a:r>
              <a:rPr lang="es-MX" sz="1200" dirty="0" smtClean="0">
                <a:ea typeface="Times New Roman"/>
                <a:cs typeface="Times New Roman"/>
              </a:rPr>
              <a:t>la parte delantera del coche. </a:t>
            </a:r>
            <a:endParaRPr lang="es-MX" sz="1200" dirty="0">
              <a:latin typeface="Times New Roman"/>
              <a:ea typeface="Times New Roman"/>
            </a:endParaRPr>
          </a:p>
          <a:p>
            <a:r>
              <a:rPr lang="es-MX" sz="1200" dirty="0" smtClean="0">
                <a:solidFill>
                  <a:srgbClr val="000000"/>
                </a:solidFill>
                <a:ea typeface="Times New Roman"/>
                <a:cs typeface="Times New Roman"/>
              </a:rPr>
              <a:t>—­¡No puedo creer que hoy es el día! —dijo Kurt. </a:t>
            </a:r>
            <a:endParaRPr lang="es-MX" sz="1200" dirty="0" smtClean="0">
              <a:latin typeface="Times New Roman"/>
              <a:ea typeface="Times New Roman"/>
            </a:endParaRPr>
          </a:p>
          <a:p>
            <a:r>
              <a:rPr lang="es-MX" sz="1200" dirty="0" smtClean="0">
                <a:solidFill>
                  <a:srgbClr val="000000"/>
                </a:solidFill>
                <a:ea typeface="Times New Roman"/>
                <a:cs typeface="Times New Roman"/>
              </a:rPr>
              <a:t> </a:t>
            </a:r>
            <a:endParaRPr lang="es-MX" sz="1200" dirty="0" smtClean="0">
              <a:latin typeface="Times New Roman"/>
              <a:ea typeface="Times New Roman"/>
            </a:endParaRPr>
          </a:p>
          <a:p>
            <a:r>
              <a:rPr lang="es-MX" sz="1200" dirty="0" smtClean="0">
                <a:solidFill>
                  <a:srgbClr val="000000"/>
                </a:solidFill>
                <a:ea typeface="Times New Roman"/>
                <a:cs typeface="Times New Roman"/>
              </a:rPr>
              <a:t>—¡Créelo! —dijo el hermano mayor de Kurt, Joaquín, mientras levantaba la vista de su teléfono por sólo un segundo para hablar con Kurt.</a:t>
            </a:r>
          </a:p>
          <a:p>
            <a:r>
              <a:rPr lang="es-MX" sz="1200" dirty="0" smtClean="0">
                <a:solidFill>
                  <a:srgbClr val="000000"/>
                </a:solidFill>
                <a:ea typeface="Times New Roman"/>
                <a:cs typeface="Times New Roman"/>
              </a:rPr>
              <a:t> </a:t>
            </a:r>
            <a:endParaRPr lang="es-MX" sz="1200" dirty="0" smtClean="0">
              <a:latin typeface="Times New Roman"/>
              <a:ea typeface="Times New Roman"/>
            </a:endParaRPr>
          </a:p>
          <a:p>
            <a:r>
              <a:rPr lang="es-MX" sz="1200" dirty="0" smtClean="0">
                <a:solidFill>
                  <a:srgbClr val="000000"/>
                </a:solidFill>
                <a:ea typeface="Times New Roman"/>
                <a:cs typeface="Times New Roman"/>
              </a:rPr>
              <a:t>El viaje por carro pareció eterno. Kurt no podía esperar para llegar al aeropuerto y comenzar su aventura. Parecía como si hubiese estado atorado en el tráfico por horas. Kurt sentía como que todos los carros se estaban moviendo despacio sólo para volverlo loco, pero en realidad ellos llegaron al aeropuerto en sólo unos minutos. </a:t>
            </a:r>
          </a:p>
          <a:p>
            <a:r>
              <a:rPr lang="es-MX" sz="1200" dirty="0" smtClean="0">
                <a:latin typeface="Times New Roman"/>
                <a:ea typeface="Times New Roman"/>
              </a:rPr>
              <a:t> </a:t>
            </a:r>
          </a:p>
          <a:p>
            <a:r>
              <a:rPr lang="es-MX" sz="1200" dirty="0" smtClean="0">
                <a:solidFill>
                  <a:srgbClr val="000000"/>
                </a:solidFill>
                <a:ea typeface="Times New Roman"/>
                <a:cs typeface="Times New Roman"/>
              </a:rPr>
              <a:t>Val estacionó su carro en el estacionamiento subterráneo. Ella encontró un carrito para colocar sus maletas y la sombrerera que siempre lleva con ella en cada viaje. </a:t>
            </a:r>
            <a:r>
              <a:rPr lang="es-MX" sz="1200" dirty="0">
                <a:solidFill>
                  <a:srgbClr val="000000"/>
                </a:solidFill>
                <a:ea typeface="Times New Roman"/>
                <a:cs typeface="Times New Roman"/>
              </a:rPr>
              <a:t>Joaquín nunca </a:t>
            </a:r>
            <a:r>
              <a:rPr lang="es-MX" sz="1200" dirty="0" smtClean="0">
                <a:solidFill>
                  <a:srgbClr val="000000"/>
                </a:solidFill>
                <a:ea typeface="Times New Roman"/>
                <a:cs typeface="Times New Roman"/>
              </a:rPr>
              <a:t>ayudaba en nada, por lo que </a:t>
            </a:r>
            <a:r>
              <a:rPr lang="es-MX" sz="1200" dirty="0" err="1" smtClean="0">
                <a:solidFill>
                  <a:srgbClr val="000000"/>
                </a:solidFill>
                <a:ea typeface="Times New Roman"/>
                <a:cs typeface="Times New Roman"/>
              </a:rPr>
              <a:t>Kurt</a:t>
            </a:r>
            <a:r>
              <a:rPr lang="es-MX" sz="1200" dirty="0" smtClean="0">
                <a:solidFill>
                  <a:srgbClr val="000000"/>
                </a:solidFill>
                <a:ea typeface="Times New Roman"/>
                <a:cs typeface="Times New Roman"/>
              </a:rPr>
              <a:t> sabía que era la persona adecuada para el trabajo. </a:t>
            </a:r>
            <a:r>
              <a:rPr lang="es-MX" sz="1200" dirty="0">
                <a:solidFill>
                  <a:srgbClr val="000000"/>
                </a:solidFill>
                <a:ea typeface="Times New Roman"/>
                <a:cs typeface="Times New Roman"/>
              </a:rPr>
              <a:t>É</a:t>
            </a:r>
            <a:r>
              <a:rPr lang="es-MX" sz="1200" dirty="0" smtClean="0">
                <a:solidFill>
                  <a:srgbClr val="000000"/>
                </a:solidFill>
                <a:ea typeface="Times New Roman"/>
                <a:cs typeface="Times New Roman"/>
              </a:rPr>
              <a:t>l ayudó a su madre a subir las cosas en el carrito y a empujarlo orgullosamente hacia el aeropuerto. Era más grande de lo que Kurt pensaba que sería. Era un edificio enorme lleno de cientos de personas mirando a su alrededor y apresurándose por llegar hacia donde iban. Él sintió una energía repentina mientras caminaba hacia el </a:t>
            </a:r>
            <a:r>
              <a:rPr lang="es-MX" sz="1200" dirty="0" smtClean="0">
                <a:ea typeface="Times New Roman"/>
                <a:cs typeface="Times New Roman"/>
              </a:rPr>
              <a:t>mostrador de facturación</a:t>
            </a:r>
            <a:r>
              <a:rPr lang="es-MX" sz="1200" dirty="0" smtClean="0">
                <a:solidFill>
                  <a:srgbClr val="000000"/>
                </a:solidFill>
                <a:ea typeface="Times New Roman"/>
                <a:cs typeface="Times New Roman"/>
              </a:rPr>
              <a:t>. </a:t>
            </a:r>
            <a:endParaRPr lang="es-MX" sz="1200" dirty="0" smtClean="0">
              <a:latin typeface="Times New Roman"/>
              <a:ea typeface="Times New Roman"/>
            </a:endParaRPr>
          </a:p>
          <a:p>
            <a:r>
              <a:rPr lang="es-MX" sz="1200" dirty="0" smtClean="0">
                <a:solidFill>
                  <a:srgbClr val="000000"/>
                </a:solidFill>
                <a:ea typeface="Times New Roman"/>
                <a:cs typeface="Times New Roman"/>
              </a:rPr>
              <a:t> </a:t>
            </a:r>
            <a:endParaRPr lang="es-MX" sz="1200" dirty="0" smtClean="0">
              <a:latin typeface="Times New Roman"/>
              <a:ea typeface="Times New Roman"/>
            </a:endParaRPr>
          </a:p>
          <a:p>
            <a:r>
              <a:rPr lang="es-MX" sz="1200" dirty="0" smtClean="0">
                <a:solidFill>
                  <a:srgbClr val="000000"/>
                </a:solidFill>
                <a:ea typeface="Times New Roman"/>
                <a:cs typeface="Times New Roman"/>
              </a:rPr>
              <a:t>Él miraba mientras Val sacaba los pasaportes y se los daba a la dama amable que estaba del otro lado del mostrador. Su mamá le pidió a </a:t>
            </a:r>
            <a:r>
              <a:rPr lang="es-MX" sz="1200" dirty="0">
                <a:solidFill>
                  <a:srgbClr val="000000"/>
                </a:solidFill>
                <a:ea typeface="Times New Roman"/>
                <a:cs typeface="Times New Roman"/>
              </a:rPr>
              <a:t>Joaquín </a:t>
            </a:r>
            <a:r>
              <a:rPr lang="es-MX" sz="1200" dirty="0" smtClean="0">
                <a:solidFill>
                  <a:srgbClr val="000000"/>
                </a:solidFill>
                <a:ea typeface="Times New Roman"/>
                <a:cs typeface="Times New Roman"/>
              </a:rPr>
              <a:t>que ayudara a subir las maletas en la báscula para que las pudieran </a:t>
            </a:r>
            <a:r>
              <a:rPr lang="es-MX" sz="1200" dirty="0" smtClean="0">
                <a:ea typeface="Times New Roman"/>
                <a:cs typeface="Times New Roman"/>
              </a:rPr>
              <a:t>facturar, pero él no estaba escuchando. Kurt se deleitó mientras alzaba las maletas y las ponía en la </a:t>
            </a:r>
            <a:r>
              <a:rPr lang="es-MX" sz="1200" dirty="0">
                <a:ea typeface="Times New Roman"/>
                <a:cs typeface="Times New Roman"/>
              </a:rPr>
              <a:t>b</a:t>
            </a:r>
            <a:r>
              <a:rPr lang="es-MX" sz="1200" dirty="0" smtClean="0">
                <a:ea typeface="Times New Roman"/>
                <a:cs typeface="Times New Roman"/>
              </a:rPr>
              <a:t>áscula. La dama del mostrador estaba agradecida por su ayuda</a:t>
            </a:r>
            <a:r>
              <a:rPr lang="es-MX" sz="1200" dirty="0" smtClean="0">
                <a:solidFill>
                  <a:srgbClr val="000000"/>
                </a:solidFill>
                <a:ea typeface="Times New Roman"/>
                <a:cs typeface="Times New Roman"/>
              </a:rPr>
              <a:t>. Él se sintió muy satisfecho. </a:t>
            </a:r>
          </a:p>
          <a:p>
            <a:endParaRPr lang="es-MX" sz="1200" dirty="0" smtClean="0">
              <a:solidFill>
                <a:srgbClr val="000000"/>
              </a:solidFill>
              <a:ea typeface="Times New Roman"/>
              <a:cs typeface="Times New Roman"/>
            </a:endParaRPr>
          </a:p>
          <a:p>
            <a:r>
              <a:rPr lang="es-MX" sz="1200" dirty="0" smtClean="0">
                <a:solidFill>
                  <a:srgbClr val="000000"/>
                </a:solidFill>
                <a:ea typeface="Times New Roman"/>
                <a:cs typeface="Times New Roman"/>
              </a:rPr>
              <a:t>Val recibió los boletos. Luego se fueron al control de seguridad. Después de lo que pareció una espera muy larga en línea, el oficial de seguridad le pidió a Kurt que vaciara sus bolsillos y pasara sus maletas por el escáner grande de rayos X .</a:t>
            </a:r>
            <a:r>
              <a:rPr lang="es-MX" sz="1200" dirty="0">
                <a:solidFill>
                  <a:srgbClr val="000000"/>
                </a:solidFill>
                <a:ea typeface="Times New Roman"/>
                <a:cs typeface="Times New Roman"/>
              </a:rPr>
              <a:t> </a:t>
            </a:r>
            <a:r>
              <a:rPr lang="es-MX" sz="1200" dirty="0" smtClean="0">
                <a:solidFill>
                  <a:srgbClr val="000000"/>
                </a:solidFill>
                <a:ea typeface="Times New Roman"/>
                <a:cs typeface="Times New Roman"/>
              </a:rPr>
              <a:t>Kurt nunca había hecho esto antes y se sintió un poco nervioso. Era una máquina muy grande y atemorizante.  Ésta comenzó a sonar bien fuerte cuando una señora que estaba enfrente de él caminó a través de ella.</a:t>
            </a:r>
            <a:endParaRPr lang="es-MX" sz="1200" dirty="0">
              <a:latin typeface="Times New Roman"/>
              <a:ea typeface="Times New Roman"/>
            </a:endParaRPr>
          </a:p>
        </p:txBody>
      </p:sp>
      <p:sp>
        <p:nvSpPr>
          <p:cNvPr id="4" name="Slide Number Placeholder 3"/>
          <p:cNvSpPr>
            <a:spLocks noGrp="1"/>
          </p:cNvSpPr>
          <p:nvPr>
            <p:ph type="sldNum" sz="quarter" idx="12"/>
          </p:nvPr>
        </p:nvSpPr>
        <p:spPr/>
        <p:txBody>
          <a:bodyPr/>
          <a:lstStyle/>
          <a:p>
            <a:fld id="{CF669FE8-2A6A-4FDA-B6E7-4A7C87AD6E1D}" type="slidenum">
              <a:rPr lang="en-US" smtClean="0"/>
              <a:pPr/>
              <a:t>15</a:t>
            </a:fld>
            <a:endParaRPr lang="en-US" dirty="0"/>
          </a:p>
        </p:txBody>
      </p:sp>
      <p:sp>
        <p:nvSpPr>
          <p:cNvPr id="6" name="TextBox 5"/>
          <p:cNvSpPr txBox="1"/>
          <p:nvPr/>
        </p:nvSpPr>
        <p:spPr>
          <a:xfrm>
            <a:off x="5410200" y="247538"/>
            <a:ext cx="2057400" cy="830997"/>
          </a:xfrm>
          <a:prstGeom prst="rect">
            <a:avLst/>
          </a:prstGeom>
          <a:noFill/>
          <a:ln>
            <a:solidFill>
              <a:schemeClr val="tx1"/>
            </a:solidFill>
          </a:ln>
        </p:spPr>
        <p:txBody>
          <a:bodyPr wrap="square" rtlCol="0">
            <a:spAutoFit/>
          </a:bodyPr>
          <a:lstStyle/>
          <a:p>
            <a:r>
              <a:rPr lang="es-ES_tradnl" sz="800" dirty="0">
                <a:solidFill>
                  <a:prstClr val="black"/>
                </a:solidFill>
              </a:rPr>
              <a:t>Equivalencia de </a:t>
            </a:r>
            <a:r>
              <a:rPr lang="es-ES_tradnl" sz="800" dirty="0" smtClean="0">
                <a:solidFill>
                  <a:prstClr val="black"/>
                </a:solidFill>
              </a:rPr>
              <a:t>grado</a:t>
            </a:r>
            <a:r>
              <a:rPr lang="en-US" sz="800" dirty="0" smtClean="0"/>
              <a:t>: 4.4</a:t>
            </a:r>
          </a:p>
          <a:p>
            <a:r>
              <a:rPr lang="es-ES" sz="800" dirty="0">
                <a:solidFill>
                  <a:prstClr val="black"/>
                </a:solidFill>
              </a:rPr>
              <a:t>Escala </a:t>
            </a:r>
            <a:r>
              <a:rPr lang="es-ES" sz="800" i="1" dirty="0" err="1" smtClean="0">
                <a:solidFill>
                  <a:prstClr val="black"/>
                </a:solidFill>
              </a:rPr>
              <a:t>Lexile</a:t>
            </a:r>
            <a:r>
              <a:rPr lang="en-US" sz="800" dirty="0" smtClean="0"/>
              <a:t>: 710L</a:t>
            </a:r>
          </a:p>
          <a:p>
            <a:r>
              <a:rPr lang="es-ES" sz="800" dirty="0">
                <a:solidFill>
                  <a:prstClr val="black"/>
                </a:solidFill>
              </a:rPr>
              <a:t>Promedio del largo de la </a:t>
            </a:r>
            <a:r>
              <a:rPr lang="es-ES" sz="800" dirty="0" smtClean="0">
                <a:solidFill>
                  <a:prstClr val="black"/>
                </a:solidFill>
              </a:rPr>
              <a:t>oración</a:t>
            </a:r>
            <a:r>
              <a:rPr lang="en-US" sz="800" dirty="0" smtClean="0"/>
              <a:t>: 12.21</a:t>
            </a:r>
          </a:p>
          <a:p>
            <a:r>
              <a:rPr lang="es-ES" sz="800" dirty="0">
                <a:solidFill>
                  <a:prstClr val="black"/>
                </a:solidFill>
              </a:rPr>
              <a:t>Promedio de la frecuencia de </a:t>
            </a:r>
            <a:r>
              <a:rPr lang="es-ES" sz="800" dirty="0" smtClean="0">
                <a:solidFill>
                  <a:prstClr val="black"/>
                </a:solidFill>
              </a:rPr>
              <a:t>palabras: </a:t>
            </a:r>
            <a:r>
              <a:rPr lang="en-US" sz="800" dirty="0" smtClean="0"/>
              <a:t>3.81</a:t>
            </a:r>
          </a:p>
          <a:p>
            <a:r>
              <a:rPr lang="es-ES" sz="800" dirty="0">
                <a:solidFill>
                  <a:prstClr val="black"/>
                </a:solidFill>
              </a:rPr>
              <a:t>Numero de </a:t>
            </a:r>
            <a:r>
              <a:rPr lang="es-ES" sz="800" dirty="0" smtClean="0">
                <a:solidFill>
                  <a:prstClr val="black"/>
                </a:solidFill>
              </a:rPr>
              <a:t>palabras</a:t>
            </a:r>
            <a:r>
              <a:rPr lang="en-US" sz="800" dirty="0" smtClean="0"/>
              <a:t>: 647</a:t>
            </a:r>
          </a:p>
          <a:p>
            <a:r>
              <a:rPr lang="en-US" sz="800" b="1" dirty="0" smtClean="0"/>
              <a:t>Nota: </a:t>
            </a:r>
            <a:r>
              <a:rPr lang="en-US" sz="800" b="1" dirty="0" err="1" smtClean="0"/>
              <a:t>Basado</a:t>
            </a:r>
            <a:r>
              <a:rPr lang="en-US" sz="800" b="1" dirty="0" smtClean="0"/>
              <a:t> </a:t>
            </a:r>
            <a:r>
              <a:rPr lang="en-US" sz="800" b="1" dirty="0" err="1" smtClean="0"/>
              <a:t>en</a:t>
            </a:r>
            <a:r>
              <a:rPr lang="en-US" sz="800" b="1" dirty="0" smtClean="0"/>
              <a:t> el </a:t>
            </a:r>
            <a:r>
              <a:rPr lang="en-US" sz="800" b="1" dirty="0" err="1" smtClean="0"/>
              <a:t>texto</a:t>
            </a:r>
            <a:r>
              <a:rPr lang="en-US" sz="800" b="1" dirty="0" smtClean="0"/>
              <a:t> original  </a:t>
            </a:r>
            <a:r>
              <a:rPr lang="en-US" sz="800" b="1" dirty="0" err="1" smtClean="0"/>
              <a:t>en</a:t>
            </a:r>
            <a:r>
              <a:rPr lang="en-US" sz="800" b="1" dirty="0" smtClean="0"/>
              <a:t> </a:t>
            </a:r>
            <a:r>
              <a:rPr lang="en-US" sz="800" b="1" dirty="0" err="1" smtClean="0"/>
              <a:t>inglés</a:t>
            </a:r>
            <a:r>
              <a:rPr lang="en-US" sz="800" b="1" dirty="0" smtClean="0"/>
              <a:t>.</a:t>
            </a:r>
            <a:endParaRPr lang="en-US" sz="800" b="1" dirty="0"/>
          </a:p>
        </p:txBody>
      </p:sp>
    </p:spTree>
    <p:extLst>
      <p:ext uri="{BB962C8B-B14F-4D97-AF65-F5344CB8AC3E}">
        <p14:creationId xmlns:p14="http://schemas.microsoft.com/office/powerpoint/2010/main" val="3925132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7240" y="838200"/>
            <a:ext cx="6304280" cy="5057823"/>
          </a:xfrm>
          <a:prstGeom prst="rect">
            <a:avLst/>
          </a:prstGeom>
        </p:spPr>
        <p:txBody>
          <a:bodyPr wrap="square" lIns="101882" tIns="50941" rIns="101882" bIns="50941">
            <a:spAutoFit/>
          </a:bodyPr>
          <a:lstStyle/>
          <a:p>
            <a:r>
              <a:rPr lang="en-US" sz="1200" dirty="0"/>
              <a:t> </a:t>
            </a:r>
          </a:p>
          <a:p>
            <a:r>
              <a:rPr lang="es-MX" sz="1200" b="1" u="sng" dirty="0" smtClean="0"/>
              <a:t>Arriba en el aire</a:t>
            </a:r>
            <a:r>
              <a:rPr lang="es-MX" sz="1200" b="1" dirty="0" smtClean="0"/>
              <a:t>  </a:t>
            </a:r>
            <a:r>
              <a:rPr lang="es-MX" sz="1200" i="1" dirty="0" smtClean="0"/>
              <a:t>continuación…</a:t>
            </a:r>
          </a:p>
          <a:p>
            <a:endParaRPr lang="es-MX" sz="1200" i="1" dirty="0" smtClean="0"/>
          </a:p>
          <a:p>
            <a:pPr lvl="0"/>
            <a:r>
              <a:rPr lang="es-ES" sz="1200" dirty="0">
                <a:solidFill>
                  <a:srgbClr val="000000"/>
                </a:solidFill>
              </a:rPr>
              <a:t>Kurt </a:t>
            </a:r>
            <a:r>
              <a:rPr lang="es-ES" sz="1200" dirty="0" smtClean="0">
                <a:solidFill>
                  <a:srgbClr val="000000"/>
                </a:solidFill>
              </a:rPr>
              <a:t>tenía </a:t>
            </a:r>
            <a:r>
              <a:rPr lang="es-ES" sz="1200" dirty="0">
                <a:solidFill>
                  <a:srgbClr val="000000"/>
                </a:solidFill>
              </a:rPr>
              <a:t>menos miedo ahora, mientras caminaba a través </a:t>
            </a:r>
            <a:r>
              <a:rPr lang="es-ES" sz="1200" dirty="0" smtClean="0">
                <a:solidFill>
                  <a:srgbClr val="000000"/>
                </a:solidFill>
              </a:rPr>
              <a:t>de la máquina. Nada sonó. Él esperó </a:t>
            </a:r>
            <a:r>
              <a:rPr lang="es-ES" sz="1200" dirty="0">
                <a:solidFill>
                  <a:srgbClr val="000000"/>
                </a:solidFill>
              </a:rPr>
              <a:t>a que su familia </a:t>
            </a:r>
            <a:r>
              <a:rPr lang="es-ES" sz="1200" dirty="0" smtClean="0">
                <a:solidFill>
                  <a:srgbClr val="000000"/>
                </a:solidFill>
              </a:rPr>
              <a:t>pasará por el control de seguridad mientras agarraba su maleta. Luego, </a:t>
            </a:r>
            <a:r>
              <a:rPr lang="es-ES" sz="1200" dirty="0">
                <a:solidFill>
                  <a:srgbClr val="000000"/>
                </a:solidFill>
              </a:rPr>
              <a:t>vio el avión a través de las </a:t>
            </a:r>
            <a:r>
              <a:rPr lang="es-ES" sz="1200" dirty="0" smtClean="0">
                <a:solidFill>
                  <a:srgbClr val="000000"/>
                </a:solidFill>
              </a:rPr>
              <a:t> grandes ventanas </a:t>
            </a:r>
            <a:r>
              <a:rPr lang="es-ES" sz="1200" dirty="0">
                <a:solidFill>
                  <a:srgbClr val="000000"/>
                </a:solidFill>
              </a:rPr>
              <a:t>de </a:t>
            </a:r>
            <a:r>
              <a:rPr lang="es-ES" sz="1200" dirty="0" smtClean="0">
                <a:solidFill>
                  <a:srgbClr val="000000"/>
                </a:solidFill>
              </a:rPr>
              <a:t>cristal. ¡Era </a:t>
            </a:r>
            <a:r>
              <a:rPr lang="es-ES" sz="1200" dirty="0">
                <a:solidFill>
                  <a:srgbClr val="000000"/>
                </a:solidFill>
              </a:rPr>
              <a:t>enorme! </a:t>
            </a:r>
            <a:r>
              <a:rPr lang="es-ES" sz="1200" dirty="0" smtClean="0">
                <a:solidFill>
                  <a:srgbClr val="000000"/>
                </a:solidFill>
              </a:rPr>
              <a:t>Se veía </a:t>
            </a:r>
            <a:r>
              <a:rPr lang="es-ES" sz="1200" dirty="0">
                <a:solidFill>
                  <a:srgbClr val="000000"/>
                </a:solidFill>
              </a:rPr>
              <a:t>mucho más </a:t>
            </a:r>
            <a:r>
              <a:rPr lang="es-ES" sz="1200" dirty="0" smtClean="0">
                <a:solidFill>
                  <a:srgbClr val="000000"/>
                </a:solidFill>
              </a:rPr>
              <a:t>grande de cómo aparecía en </a:t>
            </a:r>
            <a:r>
              <a:rPr lang="es-ES" sz="1200" dirty="0">
                <a:solidFill>
                  <a:srgbClr val="000000"/>
                </a:solidFill>
              </a:rPr>
              <a:t>sus sueños.</a:t>
            </a:r>
          </a:p>
          <a:p>
            <a:pPr lvl="0"/>
            <a:endParaRPr lang="es-ES" sz="1200" dirty="0">
              <a:solidFill>
                <a:srgbClr val="000000"/>
              </a:solidFill>
            </a:endParaRPr>
          </a:p>
          <a:p>
            <a:pPr lvl="0"/>
            <a:r>
              <a:rPr lang="es-ES" sz="1200" dirty="0">
                <a:solidFill>
                  <a:srgbClr val="000000"/>
                </a:solidFill>
              </a:rPr>
              <a:t>Kurt corrió por la rampa hacia la </a:t>
            </a:r>
            <a:r>
              <a:rPr lang="es-ES" sz="1200" dirty="0" smtClean="0">
                <a:solidFill>
                  <a:srgbClr val="000000"/>
                </a:solidFill>
              </a:rPr>
              <a:t>puerta de acceso. </a:t>
            </a:r>
            <a:r>
              <a:rPr lang="es-ES" sz="1200" dirty="0">
                <a:solidFill>
                  <a:srgbClr val="000000"/>
                </a:solidFill>
              </a:rPr>
              <a:t>Después de unos minutos, el avión estaba listo para </a:t>
            </a:r>
            <a:r>
              <a:rPr lang="es-ES" sz="1200" dirty="0" smtClean="0">
                <a:solidFill>
                  <a:srgbClr val="000000"/>
                </a:solidFill>
              </a:rPr>
              <a:t>ser abordado. Todos formaron una fila y mostraron </a:t>
            </a:r>
            <a:r>
              <a:rPr lang="es-ES" sz="1200" dirty="0">
                <a:solidFill>
                  <a:srgbClr val="000000"/>
                </a:solidFill>
              </a:rPr>
              <a:t>sus boletos. </a:t>
            </a:r>
            <a:r>
              <a:rPr lang="es-ES" sz="1200" dirty="0" smtClean="0">
                <a:solidFill>
                  <a:srgbClr val="000000"/>
                </a:solidFill>
              </a:rPr>
              <a:t>Mientras caminaba por la </a:t>
            </a:r>
            <a:r>
              <a:rPr lang="es-ES" sz="1200" dirty="0">
                <a:solidFill>
                  <a:srgbClr val="000000"/>
                </a:solidFill>
              </a:rPr>
              <a:t>rampa hacia el avión, Kurt casi </a:t>
            </a:r>
            <a:r>
              <a:rPr lang="es-ES" sz="1200" dirty="0" smtClean="0">
                <a:solidFill>
                  <a:srgbClr val="000000"/>
                </a:solidFill>
              </a:rPr>
              <a:t>tropezó de tanta </a:t>
            </a:r>
            <a:r>
              <a:rPr lang="es-ES" sz="1200" dirty="0">
                <a:solidFill>
                  <a:srgbClr val="000000"/>
                </a:solidFill>
              </a:rPr>
              <a:t>emoción. </a:t>
            </a:r>
            <a:r>
              <a:rPr lang="es-ES" sz="1200" dirty="0" smtClean="0">
                <a:solidFill>
                  <a:srgbClr val="000000"/>
                </a:solidFill>
              </a:rPr>
              <a:t>Entonces </a:t>
            </a:r>
            <a:r>
              <a:rPr lang="es-ES" sz="1200" dirty="0">
                <a:solidFill>
                  <a:srgbClr val="000000"/>
                </a:solidFill>
              </a:rPr>
              <a:t>llegó, </a:t>
            </a:r>
            <a:r>
              <a:rPr lang="es-ES" sz="1200" dirty="0" smtClean="0">
                <a:solidFill>
                  <a:srgbClr val="000000"/>
                </a:solidFill>
              </a:rPr>
              <a:t>ya estaba a un pie de distancia del avión y sintiéndose como un adulto que volaría </a:t>
            </a:r>
            <a:r>
              <a:rPr lang="es-ES" sz="1200" dirty="0">
                <a:solidFill>
                  <a:srgbClr val="000000"/>
                </a:solidFill>
              </a:rPr>
              <a:t>por todo el mundo.</a:t>
            </a:r>
          </a:p>
          <a:p>
            <a:pPr lvl="0"/>
            <a:endParaRPr lang="es-ES" sz="1200" dirty="0">
              <a:solidFill>
                <a:srgbClr val="000000"/>
              </a:solidFill>
            </a:endParaRPr>
          </a:p>
          <a:p>
            <a:pPr lvl="0"/>
            <a:r>
              <a:rPr lang="es-ES" sz="1200" dirty="0">
                <a:solidFill>
                  <a:srgbClr val="000000"/>
                </a:solidFill>
              </a:rPr>
              <a:t>El </a:t>
            </a:r>
            <a:r>
              <a:rPr lang="es-ES" sz="1200" dirty="0" smtClean="0">
                <a:solidFill>
                  <a:srgbClr val="000000"/>
                </a:solidFill>
              </a:rPr>
              <a:t>auxiliar de vuelo (aeromozo) tomó </a:t>
            </a:r>
            <a:r>
              <a:rPr lang="es-ES" sz="1200" dirty="0">
                <a:solidFill>
                  <a:srgbClr val="000000"/>
                </a:solidFill>
              </a:rPr>
              <a:t>su </a:t>
            </a:r>
            <a:r>
              <a:rPr lang="es-ES" sz="1200" dirty="0" smtClean="0">
                <a:solidFill>
                  <a:srgbClr val="000000"/>
                </a:solidFill>
              </a:rPr>
              <a:t>boleto </a:t>
            </a:r>
            <a:r>
              <a:rPr lang="es-ES" sz="1200" dirty="0">
                <a:solidFill>
                  <a:srgbClr val="000000"/>
                </a:solidFill>
              </a:rPr>
              <a:t>y le </a:t>
            </a:r>
            <a:r>
              <a:rPr lang="es-ES" sz="1200" dirty="0" smtClean="0">
                <a:solidFill>
                  <a:srgbClr val="000000"/>
                </a:solidFill>
              </a:rPr>
              <a:t>mostró </a:t>
            </a:r>
            <a:r>
              <a:rPr lang="es-ES" sz="1200" dirty="0">
                <a:solidFill>
                  <a:srgbClr val="000000"/>
                </a:solidFill>
              </a:rPr>
              <a:t>su asiento. Kurt corrió </a:t>
            </a:r>
            <a:r>
              <a:rPr lang="es-ES" sz="1200" dirty="0" smtClean="0">
                <a:solidFill>
                  <a:srgbClr val="000000"/>
                </a:solidFill>
              </a:rPr>
              <a:t>delante </a:t>
            </a:r>
            <a:r>
              <a:rPr lang="es-ES" sz="1200" dirty="0">
                <a:solidFill>
                  <a:srgbClr val="000000"/>
                </a:solidFill>
              </a:rPr>
              <a:t>de su madre y </a:t>
            </a:r>
            <a:r>
              <a:rPr lang="es-ES" sz="1200" dirty="0" smtClean="0">
                <a:solidFill>
                  <a:srgbClr val="000000"/>
                </a:solidFill>
              </a:rPr>
              <a:t>hermano </a:t>
            </a:r>
            <a:r>
              <a:rPr lang="es-ES" sz="1200" dirty="0">
                <a:solidFill>
                  <a:srgbClr val="000000"/>
                </a:solidFill>
              </a:rPr>
              <a:t>y rápidamente se sentó en su asiento, </a:t>
            </a:r>
            <a:r>
              <a:rPr lang="es-ES" sz="1200" dirty="0" smtClean="0">
                <a:solidFill>
                  <a:srgbClr val="000000"/>
                </a:solidFill>
              </a:rPr>
              <a:t>abrochándose </a:t>
            </a:r>
            <a:r>
              <a:rPr lang="es-ES" sz="1200" dirty="0">
                <a:solidFill>
                  <a:srgbClr val="000000"/>
                </a:solidFill>
              </a:rPr>
              <a:t>el cinturón de seguridad. Con </a:t>
            </a:r>
            <a:r>
              <a:rPr lang="es-ES" sz="1200" dirty="0" smtClean="0">
                <a:solidFill>
                  <a:srgbClr val="000000"/>
                </a:solidFill>
              </a:rPr>
              <a:t>sus </a:t>
            </a:r>
            <a:r>
              <a:rPr lang="es-ES" sz="1200" dirty="0">
                <a:solidFill>
                  <a:srgbClr val="000000"/>
                </a:solidFill>
              </a:rPr>
              <a:t>ojos fijos en el ala del avión</a:t>
            </a:r>
            <a:r>
              <a:rPr lang="es-ES" sz="1200" dirty="0" smtClean="0">
                <a:solidFill>
                  <a:srgbClr val="000000"/>
                </a:solidFill>
              </a:rPr>
              <a:t>, él estaba </a:t>
            </a:r>
            <a:r>
              <a:rPr lang="es-ES" sz="1200" dirty="0">
                <a:solidFill>
                  <a:srgbClr val="000000"/>
                </a:solidFill>
              </a:rPr>
              <a:t>esperando </a:t>
            </a:r>
            <a:r>
              <a:rPr lang="es-ES" sz="1200" dirty="0" smtClean="0">
                <a:solidFill>
                  <a:srgbClr val="000000"/>
                </a:solidFill>
              </a:rPr>
              <a:t>a que </a:t>
            </a:r>
            <a:r>
              <a:rPr lang="es-ES" sz="1200" dirty="0">
                <a:solidFill>
                  <a:srgbClr val="000000"/>
                </a:solidFill>
              </a:rPr>
              <a:t>todos </a:t>
            </a:r>
            <a:r>
              <a:rPr lang="es-ES" sz="1200" dirty="0" smtClean="0">
                <a:solidFill>
                  <a:srgbClr val="000000"/>
                </a:solidFill>
              </a:rPr>
              <a:t>se sentaran. Él quería </a:t>
            </a:r>
            <a:r>
              <a:rPr lang="es-ES" sz="1200" dirty="0">
                <a:solidFill>
                  <a:srgbClr val="000000"/>
                </a:solidFill>
              </a:rPr>
              <a:t>saber lo que se </a:t>
            </a:r>
            <a:r>
              <a:rPr lang="es-ES" sz="1200" dirty="0" smtClean="0">
                <a:solidFill>
                  <a:srgbClr val="000000"/>
                </a:solidFill>
              </a:rPr>
              <a:t>sentía </a:t>
            </a:r>
            <a:r>
              <a:rPr lang="es-ES" sz="1200" dirty="0">
                <a:solidFill>
                  <a:srgbClr val="000000"/>
                </a:solidFill>
              </a:rPr>
              <a:t>cuando un avión despega.</a:t>
            </a:r>
          </a:p>
          <a:p>
            <a:pPr lvl="0"/>
            <a:endParaRPr lang="es-ES" sz="1200" dirty="0">
              <a:solidFill>
                <a:srgbClr val="000000"/>
              </a:solidFill>
            </a:endParaRPr>
          </a:p>
          <a:p>
            <a:pPr lvl="0"/>
            <a:r>
              <a:rPr lang="es-ES" sz="1200" dirty="0">
                <a:solidFill>
                  <a:srgbClr val="000000"/>
                </a:solidFill>
              </a:rPr>
              <a:t>El avión comenzó a </a:t>
            </a:r>
            <a:r>
              <a:rPr lang="es-ES" sz="1200" dirty="0" smtClean="0">
                <a:solidFill>
                  <a:srgbClr val="000000"/>
                </a:solidFill>
              </a:rPr>
              <a:t>moverse </a:t>
            </a:r>
            <a:r>
              <a:rPr lang="es-ES" sz="1200" dirty="0">
                <a:solidFill>
                  <a:srgbClr val="000000"/>
                </a:solidFill>
              </a:rPr>
              <a:t>y </a:t>
            </a:r>
            <a:r>
              <a:rPr lang="es-ES" sz="1200" dirty="0" smtClean="0">
                <a:solidFill>
                  <a:srgbClr val="000000"/>
                </a:solidFill>
              </a:rPr>
              <a:t>retrocedió </a:t>
            </a:r>
            <a:r>
              <a:rPr lang="es-ES" sz="1200" dirty="0">
                <a:solidFill>
                  <a:srgbClr val="000000"/>
                </a:solidFill>
              </a:rPr>
              <a:t>un poco. Moviéndose como un pájaro gigante de metal, el avión </a:t>
            </a:r>
            <a:r>
              <a:rPr lang="es-ES" sz="1200" dirty="0" smtClean="0">
                <a:solidFill>
                  <a:srgbClr val="000000"/>
                </a:solidFill>
              </a:rPr>
              <a:t>rodó </a:t>
            </a:r>
            <a:r>
              <a:rPr lang="es-ES" sz="1200" dirty="0">
                <a:solidFill>
                  <a:srgbClr val="000000"/>
                </a:solidFill>
              </a:rPr>
              <a:t>hacia la pista de aterrizaje. Kurt apretó la mano de su madre. El avión comenzó a </a:t>
            </a:r>
            <a:r>
              <a:rPr lang="es-ES" sz="1200" dirty="0" smtClean="0">
                <a:solidFill>
                  <a:srgbClr val="000000"/>
                </a:solidFill>
              </a:rPr>
              <a:t>acelerar, más </a:t>
            </a:r>
            <a:r>
              <a:rPr lang="es-ES" sz="1200" dirty="0">
                <a:solidFill>
                  <a:srgbClr val="000000"/>
                </a:solidFill>
              </a:rPr>
              <a:t>rápido </a:t>
            </a:r>
            <a:r>
              <a:rPr lang="es-ES" sz="1200" dirty="0" smtClean="0">
                <a:solidFill>
                  <a:srgbClr val="000000"/>
                </a:solidFill>
              </a:rPr>
              <a:t>de lo que </a:t>
            </a:r>
            <a:r>
              <a:rPr lang="es-ES" sz="1200" dirty="0">
                <a:solidFill>
                  <a:srgbClr val="000000"/>
                </a:solidFill>
              </a:rPr>
              <a:t>Kurt </a:t>
            </a:r>
            <a:r>
              <a:rPr lang="es-ES" sz="1200" dirty="0" smtClean="0">
                <a:solidFill>
                  <a:srgbClr val="000000"/>
                </a:solidFill>
              </a:rPr>
              <a:t>jamás había </a:t>
            </a:r>
            <a:r>
              <a:rPr lang="es-ES" sz="1200" dirty="0">
                <a:solidFill>
                  <a:srgbClr val="000000"/>
                </a:solidFill>
              </a:rPr>
              <a:t>ido </a:t>
            </a:r>
            <a:r>
              <a:rPr lang="es-ES" sz="1200" dirty="0" smtClean="0">
                <a:solidFill>
                  <a:srgbClr val="000000"/>
                </a:solidFill>
              </a:rPr>
              <a:t>en </a:t>
            </a:r>
            <a:r>
              <a:rPr lang="es-ES" sz="1200" dirty="0">
                <a:solidFill>
                  <a:srgbClr val="000000"/>
                </a:solidFill>
              </a:rPr>
              <a:t>su vida en cualquier coche o </a:t>
            </a:r>
            <a:r>
              <a:rPr lang="es-ES" sz="1200" dirty="0" smtClean="0">
                <a:solidFill>
                  <a:srgbClr val="000000"/>
                </a:solidFill>
              </a:rPr>
              <a:t>bote. Entonces</a:t>
            </a:r>
            <a:r>
              <a:rPr lang="es-ES" sz="1200" dirty="0">
                <a:solidFill>
                  <a:srgbClr val="000000"/>
                </a:solidFill>
              </a:rPr>
              <a:t>, como </a:t>
            </a:r>
            <a:r>
              <a:rPr lang="es-ES" sz="1200" dirty="0" smtClean="0">
                <a:solidFill>
                  <a:srgbClr val="000000"/>
                </a:solidFill>
              </a:rPr>
              <a:t>magia</a:t>
            </a:r>
            <a:r>
              <a:rPr lang="es-ES" sz="1200" dirty="0">
                <a:solidFill>
                  <a:srgbClr val="000000"/>
                </a:solidFill>
              </a:rPr>
              <a:t>, el </a:t>
            </a:r>
            <a:r>
              <a:rPr lang="es-ES" sz="1200" dirty="0" smtClean="0">
                <a:solidFill>
                  <a:srgbClr val="000000"/>
                </a:solidFill>
              </a:rPr>
              <a:t>avión despegó del suelo, y </a:t>
            </a:r>
            <a:r>
              <a:rPr lang="es-ES" sz="1200" dirty="0">
                <a:solidFill>
                  <a:srgbClr val="000000"/>
                </a:solidFill>
              </a:rPr>
              <a:t>Kurt </a:t>
            </a:r>
            <a:r>
              <a:rPr lang="es-ES" sz="1200" dirty="0" smtClean="0">
                <a:solidFill>
                  <a:srgbClr val="000000"/>
                </a:solidFill>
              </a:rPr>
              <a:t>supo </a:t>
            </a:r>
            <a:r>
              <a:rPr lang="es-ES" sz="1200" dirty="0">
                <a:solidFill>
                  <a:srgbClr val="000000"/>
                </a:solidFill>
              </a:rPr>
              <a:t>que </a:t>
            </a:r>
            <a:r>
              <a:rPr lang="es-ES" sz="1200" dirty="0" smtClean="0">
                <a:solidFill>
                  <a:srgbClr val="000000"/>
                </a:solidFill>
              </a:rPr>
              <a:t>ésta </a:t>
            </a:r>
            <a:r>
              <a:rPr lang="es-ES" sz="1200" dirty="0">
                <a:solidFill>
                  <a:srgbClr val="000000"/>
                </a:solidFill>
              </a:rPr>
              <a:t>sería la primera de muchas aventuras que </a:t>
            </a:r>
            <a:r>
              <a:rPr lang="es-ES" sz="1200" dirty="0" smtClean="0">
                <a:solidFill>
                  <a:srgbClr val="000000"/>
                </a:solidFill>
              </a:rPr>
              <a:t>comenzarían </a:t>
            </a:r>
            <a:r>
              <a:rPr lang="es-ES" sz="1200" dirty="0">
                <a:solidFill>
                  <a:srgbClr val="000000"/>
                </a:solidFill>
              </a:rPr>
              <a:t>de esta manera. </a:t>
            </a:r>
            <a:r>
              <a:rPr lang="es-MX" sz="1300" dirty="0" smtClean="0">
                <a:solidFill>
                  <a:srgbClr val="000000"/>
                </a:solidFill>
                <a:ea typeface="Times New Roman"/>
                <a:cs typeface="Times New Roman"/>
              </a:rPr>
              <a:t> </a:t>
            </a:r>
            <a:endParaRPr lang="es-MX" sz="1200" dirty="0" smtClean="0">
              <a:solidFill>
                <a:prstClr val="black"/>
              </a:solidFill>
              <a:latin typeface="Times New Roman"/>
              <a:ea typeface="Times New Roman"/>
            </a:endParaRPr>
          </a:p>
          <a:p>
            <a:pPr lvl="0">
              <a:lnSpc>
                <a:spcPct val="115000"/>
              </a:lnSpc>
              <a:spcAft>
                <a:spcPts val="1000"/>
              </a:spcAft>
            </a:pPr>
            <a:r>
              <a:rPr lang="en-US" sz="1100" dirty="0">
                <a:solidFill>
                  <a:prstClr val="black"/>
                </a:solidFill>
                <a:ea typeface="Calibri"/>
                <a:cs typeface="Times New Roman"/>
              </a:rPr>
              <a:t> </a:t>
            </a:r>
          </a:p>
          <a:p>
            <a:endParaRPr lang="en-US" sz="1200" dirty="0"/>
          </a:p>
        </p:txBody>
      </p:sp>
      <p:sp>
        <p:nvSpPr>
          <p:cNvPr id="4" name="Slide Number Placeholder 3"/>
          <p:cNvSpPr>
            <a:spLocks noGrp="1"/>
          </p:cNvSpPr>
          <p:nvPr>
            <p:ph type="sldNum" sz="quarter" idx="12"/>
          </p:nvPr>
        </p:nvSpPr>
        <p:spPr/>
        <p:txBody>
          <a:bodyPr/>
          <a:lstStyle/>
          <a:p>
            <a:fld id="{CF669FE8-2A6A-4FDA-B6E7-4A7C87AD6E1D}" type="slidenum">
              <a:rPr lang="en-US" smtClean="0"/>
              <a:pPr/>
              <a:t>16</a:t>
            </a:fld>
            <a:endParaRPr lang="en-US" dirty="0"/>
          </a:p>
        </p:txBody>
      </p:sp>
    </p:spTree>
    <p:extLst>
      <p:ext uri="{BB962C8B-B14F-4D97-AF65-F5344CB8AC3E}">
        <p14:creationId xmlns:p14="http://schemas.microsoft.com/office/powerpoint/2010/main" val="3001409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2212" y="484103"/>
            <a:ext cx="6436118" cy="3426844"/>
          </a:xfrm>
          <a:prstGeom prst="rect">
            <a:avLst/>
          </a:prstGeom>
        </p:spPr>
        <p:txBody>
          <a:bodyPr wrap="square" lIns="101862" tIns="50931" rIns="101862" bIns="50931">
            <a:spAutoFit/>
          </a:bodyPr>
          <a:lstStyle/>
          <a:p>
            <a:pPr marL="342900" indent="-342900">
              <a:buAutoNum type="arabicPeriod"/>
            </a:pPr>
            <a:r>
              <a:rPr lang="es-MX" sz="1800" b="1" dirty="0" smtClean="0">
                <a:latin typeface="Helvetica" pitchFamily="34" charset="0"/>
              </a:rPr>
              <a:t>¿Qué detalle del texto apoya mejor la idea de que Kurt estaba emocionado de volar por primera vez?</a:t>
            </a:r>
          </a:p>
          <a:p>
            <a:pPr marL="342900" indent="-342900">
              <a:buAutoNum type="arabicPeriod"/>
            </a:pPr>
            <a:endParaRPr lang="es-MX" dirty="0" smtClean="0">
              <a:latin typeface="Helvetica" pitchFamily="34" charset="0"/>
            </a:endParaRPr>
          </a:p>
          <a:p>
            <a:pPr marL="763588" indent="-381000">
              <a:buFont typeface="+mj-lt"/>
              <a:buAutoNum type="alphaUcPeriod"/>
            </a:pPr>
            <a:r>
              <a:rPr lang="es-MX" sz="1800" dirty="0" smtClean="0">
                <a:latin typeface="Helvetica" pitchFamily="34" charset="0"/>
              </a:rPr>
              <a:t>−¡No puedo creer que hoy es el día!, </a:t>
            </a:r>
            <a:r>
              <a:rPr lang="es-ES" sz="1800" dirty="0" smtClean="0"/>
              <a:t>−</a:t>
            </a:r>
            <a:r>
              <a:rPr lang="es-MX" sz="1800" dirty="0" smtClean="0">
                <a:latin typeface="Helvetica" pitchFamily="34" charset="0"/>
              </a:rPr>
              <a:t>dijo Kurt.</a:t>
            </a:r>
          </a:p>
          <a:p>
            <a:pPr marL="764074" indent="-382059">
              <a:buFont typeface="+mj-lt"/>
              <a:buAutoNum type="alphaUcPeriod"/>
            </a:pPr>
            <a:endParaRPr lang="es-MX" sz="1800" dirty="0" smtClean="0">
              <a:latin typeface="Helvetica" pitchFamily="34" charset="0"/>
            </a:endParaRPr>
          </a:p>
          <a:p>
            <a:pPr marL="764074" indent="-382059">
              <a:buFont typeface="+mj-lt"/>
              <a:buAutoNum type="alphaUcPeriod"/>
            </a:pPr>
            <a:r>
              <a:rPr lang="es-MX" sz="1800" dirty="0" smtClean="0">
                <a:latin typeface="Helvetica" pitchFamily="34" charset="0"/>
                <a:cs typeface="Helvetica" pitchFamily="34" charset="0"/>
              </a:rPr>
              <a:t>Llegaron al aeropuerto en solo unos minutos.</a:t>
            </a:r>
          </a:p>
          <a:p>
            <a:pPr marL="764074" indent="-382059">
              <a:buFont typeface="+mj-lt"/>
              <a:buAutoNum type="alphaUcPeriod"/>
            </a:pPr>
            <a:endParaRPr lang="es-MX" sz="1800" dirty="0" smtClean="0">
              <a:latin typeface="Helvetica" pitchFamily="34" charset="0"/>
              <a:cs typeface="Helvetica" pitchFamily="34" charset="0"/>
            </a:endParaRPr>
          </a:p>
          <a:p>
            <a:pPr marL="764074" indent="-382059">
              <a:buFont typeface="+mj-lt"/>
              <a:buAutoNum type="alphaUcPeriod"/>
            </a:pPr>
            <a:r>
              <a:rPr lang="es-MX" sz="1800" dirty="0" smtClean="0">
                <a:latin typeface="Helvetica" pitchFamily="34" charset="0"/>
                <a:cs typeface="Helvetica" pitchFamily="34" charset="0"/>
              </a:rPr>
              <a:t>El aeropuerto era un edificio enorme lleno de cientos de personas.</a:t>
            </a:r>
          </a:p>
          <a:p>
            <a:pPr marL="764074" indent="-382059">
              <a:buFont typeface="+mj-lt"/>
              <a:buAutoNum type="alphaUcPeriod"/>
            </a:pPr>
            <a:endParaRPr lang="es-MX" sz="1800" dirty="0" smtClean="0">
              <a:latin typeface="Helvetica" pitchFamily="34" charset="0"/>
              <a:cs typeface="Helvetica" pitchFamily="34" charset="0"/>
            </a:endParaRPr>
          </a:p>
          <a:p>
            <a:pPr marL="764074" indent="-382059">
              <a:buFont typeface="+mj-lt"/>
              <a:buAutoNum type="alphaUcPeriod"/>
            </a:pPr>
            <a:r>
              <a:rPr lang="es-ES" sz="1800" dirty="0">
                <a:latin typeface="Helvetica" pitchFamily="34" charset="0"/>
                <a:cs typeface="Helvetica" pitchFamily="34" charset="0"/>
              </a:rPr>
              <a:t>Kurt se deleitó mientras alzaba las </a:t>
            </a:r>
            <a:r>
              <a:rPr lang="es-ES" sz="1800" dirty="0" smtClean="0">
                <a:latin typeface="Helvetica" pitchFamily="34" charset="0"/>
                <a:cs typeface="Helvetica" pitchFamily="34" charset="0"/>
              </a:rPr>
              <a:t>maletas y </a:t>
            </a:r>
            <a:r>
              <a:rPr lang="es-ES" sz="1800" dirty="0">
                <a:latin typeface="Helvetica" pitchFamily="34" charset="0"/>
                <a:cs typeface="Helvetica" pitchFamily="34" charset="0"/>
              </a:rPr>
              <a:t>las ponía en la báscula.</a:t>
            </a:r>
            <a:endParaRPr lang="es-MX" sz="1800" dirty="0">
              <a:latin typeface="Helvetica" pitchFamily="34" charset="0"/>
              <a:cs typeface="Helvetica" pitchFamily="34" charset="0"/>
            </a:endParaRPr>
          </a:p>
        </p:txBody>
      </p:sp>
      <p:cxnSp>
        <p:nvCxnSpPr>
          <p:cNvPr id="11" name="Straight Connector 10"/>
          <p:cNvCxnSpPr/>
          <p:nvPr/>
        </p:nvCxnSpPr>
        <p:spPr>
          <a:xfrm>
            <a:off x="410118" y="45720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42212" y="5468817"/>
            <a:ext cx="6015788" cy="3426844"/>
          </a:xfrm>
          <a:prstGeom prst="rect">
            <a:avLst/>
          </a:prstGeom>
        </p:spPr>
        <p:txBody>
          <a:bodyPr wrap="square" lIns="101862" tIns="50931" rIns="101862" bIns="50931">
            <a:spAutoFit/>
          </a:bodyPr>
          <a:lstStyle/>
          <a:p>
            <a:pPr marL="342859" indent="-342859">
              <a:buAutoNum type="arabicPeriod" startAt="2"/>
            </a:pPr>
            <a:r>
              <a:rPr lang="en-US" sz="1800" b="1" dirty="0" smtClean="0">
                <a:latin typeface="Helvetica" pitchFamily="34" charset="0"/>
              </a:rPr>
              <a:t>¿</a:t>
            </a:r>
            <a:r>
              <a:rPr lang="es-MX" sz="1800" b="1" dirty="0" smtClean="0">
                <a:latin typeface="Helvetica" pitchFamily="34" charset="0"/>
              </a:rPr>
              <a:t>Cuál es la idea principal del texto </a:t>
            </a:r>
            <a:r>
              <a:rPr lang="es-MX" sz="1800" b="1" i="1" u="sng" dirty="0" smtClean="0">
                <a:latin typeface="Helvetica" pitchFamily="34" charset="0"/>
              </a:rPr>
              <a:t>Arriba en el aire</a:t>
            </a:r>
            <a:r>
              <a:rPr lang="es-MX" sz="1800" b="1" dirty="0" smtClean="0">
                <a:latin typeface="Helvetica" pitchFamily="34" charset="0"/>
              </a:rPr>
              <a:t>?</a:t>
            </a:r>
          </a:p>
          <a:p>
            <a:pPr marL="361347" indent="-361347">
              <a:buFont typeface="+mj-lt"/>
              <a:buAutoNum type="arabicPeriod" startAt="2"/>
            </a:pPr>
            <a:endParaRPr lang="es-MX" b="1" dirty="0" smtClean="0">
              <a:latin typeface="Helvetica" pitchFamily="34" charset="0"/>
            </a:endParaRPr>
          </a:p>
          <a:p>
            <a:pPr marL="763588" indent="-381000">
              <a:buFont typeface="+mj-lt"/>
              <a:buAutoNum type="alphaUcPeriod"/>
            </a:pPr>
            <a:r>
              <a:rPr lang="es-MX" sz="1800" dirty="0" smtClean="0">
                <a:latin typeface="Helvetica" pitchFamily="34" charset="0"/>
              </a:rPr>
              <a:t>Es emocionante ir a un aeropuerto.</a:t>
            </a:r>
          </a:p>
          <a:p>
            <a:pPr marL="763588" indent="-381000">
              <a:buFont typeface="+mj-lt"/>
              <a:buAutoNum type="alphaUcPeriod"/>
            </a:pPr>
            <a:endParaRPr lang="es-MX" sz="1800" dirty="0" smtClean="0">
              <a:latin typeface="Helvetica" pitchFamily="34" charset="0"/>
            </a:endParaRPr>
          </a:p>
          <a:p>
            <a:pPr marL="763588" indent="-381000">
              <a:buFont typeface="+mj-lt"/>
              <a:buAutoNum type="alphaUcPeriod"/>
            </a:pPr>
            <a:r>
              <a:rPr lang="es-MX" sz="1800" dirty="0" smtClean="0">
                <a:solidFill>
                  <a:srgbClr val="000000"/>
                </a:solidFill>
                <a:latin typeface="Helvetica" pitchFamily="34" charset="0"/>
                <a:cs typeface="Helvetica" pitchFamily="34" charset="0"/>
              </a:rPr>
              <a:t>Kurt es una persona servicial.</a:t>
            </a:r>
          </a:p>
          <a:p>
            <a:pPr marL="763588" indent="-381000">
              <a:buFont typeface="+mj-lt"/>
              <a:buAutoNum type="alphaUcPeriod"/>
            </a:pPr>
            <a:endParaRPr lang="es-MX" sz="1800" dirty="0" smtClean="0">
              <a:solidFill>
                <a:srgbClr val="000000"/>
              </a:solidFill>
              <a:latin typeface="Helvetica" pitchFamily="34" charset="0"/>
              <a:cs typeface="Helvetica" pitchFamily="34" charset="0"/>
            </a:endParaRPr>
          </a:p>
          <a:p>
            <a:pPr marL="763588" indent="-381000">
              <a:buFont typeface="+mj-lt"/>
              <a:buAutoNum type="alphaUcPeriod"/>
            </a:pPr>
            <a:r>
              <a:rPr lang="es-MX" sz="1800" dirty="0" smtClean="0">
                <a:solidFill>
                  <a:srgbClr val="000000"/>
                </a:solidFill>
                <a:latin typeface="Helvetica" pitchFamily="34" charset="0"/>
                <a:cs typeface="Helvetica" pitchFamily="34" charset="0"/>
              </a:rPr>
              <a:t>Kurt está emocionado por su primer vuelo en avión.</a:t>
            </a:r>
          </a:p>
          <a:p>
            <a:pPr marL="763588" indent="-381000">
              <a:buFont typeface="+mj-lt"/>
              <a:buAutoNum type="alphaUcPeriod"/>
            </a:pPr>
            <a:endParaRPr lang="es-MX" sz="1800" dirty="0" smtClean="0">
              <a:solidFill>
                <a:srgbClr val="000000"/>
              </a:solidFill>
              <a:latin typeface="Helvetica" pitchFamily="34" charset="0"/>
              <a:cs typeface="Helvetica" pitchFamily="34" charset="0"/>
            </a:endParaRPr>
          </a:p>
          <a:p>
            <a:pPr marL="763588" indent="-381000">
              <a:buFont typeface="+mj-lt"/>
              <a:buAutoNum type="alphaUcPeriod"/>
            </a:pPr>
            <a:r>
              <a:rPr lang="es-MX" sz="1800" dirty="0" smtClean="0">
                <a:solidFill>
                  <a:srgbClr val="000000"/>
                </a:solidFill>
                <a:latin typeface="Helvetica" pitchFamily="34" charset="0"/>
                <a:cs typeface="Helvetica" pitchFamily="34" charset="0"/>
              </a:rPr>
              <a:t>Hay muchas cosas que se deben hacer antes de abordar un avión. </a:t>
            </a:r>
            <a:endParaRPr lang="es-MX" sz="1800" dirty="0">
              <a:solidFill>
                <a:srgbClr val="000000"/>
              </a:solidFill>
              <a:latin typeface="Helvetica" pitchFamily="34" charset="0"/>
              <a:cs typeface="Helvetica" pitchFamily="34" charset="0"/>
            </a:endParaRPr>
          </a:p>
        </p:txBody>
      </p:sp>
      <p:sp>
        <p:nvSpPr>
          <p:cNvPr id="26" name="Oval 25"/>
          <p:cNvSpPr/>
          <p:nvPr/>
        </p:nvSpPr>
        <p:spPr>
          <a:xfrm>
            <a:off x="1019098" y="330925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19098" y="140997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19098" y="191834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19098" y="2489846"/>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393468174"/>
              </p:ext>
            </p:extLst>
          </p:nvPr>
        </p:nvGraphicFramePr>
        <p:xfrm>
          <a:off x="5160012" y="4229100"/>
          <a:ext cx="1964690" cy="670560"/>
        </p:xfrm>
        <a:graphic>
          <a:graphicData uri="http://schemas.openxmlformats.org/drawingml/2006/table">
            <a:tbl>
              <a:tblPr/>
              <a:tblGrid>
                <a:gridCol w="1964690"/>
              </a:tblGrid>
              <a:tr h="134112">
                <a:tc>
                  <a:txBody>
                    <a:bodyPr/>
                    <a:lstStyle/>
                    <a:p>
                      <a:pPr marL="0" marR="0" algn="l">
                        <a:lnSpc>
                          <a:spcPct val="100000"/>
                        </a:lnSpc>
                        <a:spcBef>
                          <a:spcPts val="0"/>
                        </a:spcBef>
                        <a:spcAft>
                          <a:spcPts val="0"/>
                        </a:spcAft>
                      </a:pPr>
                      <a:r>
                        <a:rPr lang="en-US" sz="800" b="1" dirty="0" err="1" smtClean="0">
                          <a:solidFill>
                            <a:srgbClr val="000000"/>
                          </a:solidFill>
                          <a:latin typeface="+mn-lt"/>
                          <a:ea typeface="Times New Roman"/>
                          <a:cs typeface="Times New Roman"/>
                        </a:rPr>
                        <a:t>Estándar</a:t>
                      </a:r>
                      <a:r>
                        <a:rPr lang="en-US" sz="800" b="1" dirty="0" smtClean="0">
                          <a:solidFill>
                            <a:srgbClr val="000000"/>
                          </a:solidFill>
                          <a:latin typeface="+mn-lt"/>
                          <a:ea typeface="Times New Roman"/>
                          <a:cs typeface="Times New Roman"/>
                        </a:rPr>
                        <a:t> RL.4.1</a:t>
                      </a:r>
                      <a:endParaRPr lang="en-US" sz="8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marL="0" marR="0" algn="l" defTabSz="966612" rtl="0" eaLnBrk="1" latinLnBrk="0" hangingPunct="1">
                        <a:lnSpc>
                          <a:spcPct val="100000"/>
                        </a:lnSpc>
                        <a:spcBef>
                          <a:spcPts val="0"/>
                        </a:spcBef>
                        <a:spcAft>
                          <a:spcPts val="0"/>
                        </a:spcAft>
                      </a:pPr>
                      <a:r>
                        <a:rPr lang="x-none" sz="800" dirty="0" smtClean="0"/>
                        <a:t>Se refieren a los detalles y ejemplos en un texto para explicar lo que dice explícitamente el texto y al hacer inferencias del mismo.</a:t>
                      </a:r>
                      <a:endParaRPr lang="en-US" sz="8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4" name="Slide Number Placeholder 13"/>
          <p:cNvSpPr>
            <a:spLocks noGrp="1"/>
          </p:cNvSpPr>
          <p:nvPr>
            <p:ph type="sldNum" sz="quarter" idx="12"/>
          </p:nvPr>
        </p:nvSpPr>
        <p:spPr/>
        <p:txBody>
          <a:bodyPr/>
          <a:lstStyle/>
          <a:p>
            <a:fld id="{CF669FE8-2A6A-4FDA-B6E7-4A7C87AD6E1D}" type="slidenum">
              <a:rPr lang="en-US" smtClean="0"/>
              <a:pPr/>
              <a:t>17</a:t>
            </a:fld>
            <a:endParaRPr lang="en-US" dirty="0"/>
          </a:p>
        </p:txBody>
      </p:sp>
      <p:sp>
        <p:nvSpPr>
          <p:cNvPr id="15" name="Oval 14"/>
          <p:cNvSpPr/>
          <p:nvPr/>
        </p:nvSpPr>
        <p:spPr>
          <a:xfrm>
            <a:off x="1019098" y="830008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6" name="Oval 15"/>
          <p:cNvSpPr/>
          <p:nvPr/>
        </p:nvSpPr>
        <p:spPr>
          <a:xfrm>
            <a:off x="1019098" y="64008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7" name="Oval 16"/>
          <p:cNvSpPr/>
          <p:nvPr/>
        </p:nvSpPr>
        <p:spPr>
          <a:xfrm>
            <a:off x="1019098" y="6909173"/>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2" name="Oval 21"/>
          <p:cNvSpPr/>
          <p:nvPr/>
        </p:nvSpPr>
        <p:spPr>
          <a:xfrm>
            <a:off x="1019098" y="748067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Tree>
    <p:extLst>
      <p:ext uri="{BB962C8B-B14F-4D97-AF65-F5344CB8AC3E}">
        <p14:creationId xmlns:p14="http://schemas.microsoft.com/office/powerpoint/2010/main" val="2171213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0421" y="213260"/>
            <a:ext cx="6399363" cy="4534839"/>
          </a:xfrm>
          <a:prstGeom prst="rect">
            <a:avLst/>
          </a:prstGeom>
        </p:spPr>
        <p:txBody>
          <a:bodyPr wrap="square" lIns="101862" tIns="50931" rIns="101862" bIns="50931">
            <a:spAutoFit/>
          </a:bodyPr>
          <a:lstStyle/>
          <a:p>
            <a:pPr marL="288925" indent="-288925"/>
            <a:r>
              <a:rPr lang="en-US" sz="1800" b="1" dirty="0">
                <a:latin typeface="Helvetica" pitchFamily="34" charset="0"/>
              </a:rPr>
              <a:t>3.  </a:t>
            </a:r>
            <a:r>
              <a:rPr lang="es-MX" sz="1800" b="1" dirty="0" smtClean="0">
                <a:latin typeface="Helvetica" pitchFamily="34" charset="0"/>
              </a:rPr>
              <a:t>Un tema del texto </a:t>
            </a:r>
            <a:r>
              <a:rPr lang="es-MX" sz="1800" b="1" i="1" u="sng" dirty="0" smtClean="0">
                <a:latin typeface="Helvetica" pitchFamily="34" charset="0"/>
              </a:rPr>
              <a:t>Arriba en el aire</a:t>
            </a:r>
            <a:r>
              <a:rPr lang="es-MX" sz="1800" b="1" i="1" dirty="0" smtClean="0">
                <a:latin typeface="Helvetica" pitchFamily="34" charset="0"/>
              </a:rPr>
              <a:t> </a:t>
            </a:r>
            <a:r>
              <a:rPr lang="es-MX" sz="1800" b="1" dirty="0" smtClean="0">
                <a:latin typeface="Helvetica" pitchFamily="34" charset="0"/>
              </a:rPr>
              <a:t>es que hacer algo por primera vez te puede ayudar a crecer como persona. Selecciona los </a:t>
            </a:r>
            <a:r>
              <a:rPr lang="es-MX" sz="1800" b="1" u="sng" dirty="0">
                <a:latin typeface="Helvetica" pitchFamily="34" charset="0"/>
              </a:rPr>
              <a:t>2</a:t>
            </a:r>
            <a:r>
              <a:rPr lang="es-MX" sz="1800" b="1" dirty="0" smtClean="0">
                <a:latin typeface="Helvetica" pitchFamily="34" charset="0"/>
              </a:rPr>
              <a:t> hechos del texto que apoyan este tema.</a:t>
            </a:r>
            <a:endParaRPr lang="es-MX" sz="1800" b="1" u="sng" dirty="0" smtClean="0">
              <a:latin typeface="Helvetica" pitchFamily="34" charset="0"/>
            </a:endParaRPr>
          </a:p>
          <a:p>
            <a:pPr marL="764074" indent="-382059">
              <a:buFont typeface="+mj-lt"/>
              <a:buAutoNum type="alphaUcPeriod"/>
            </a:pPr>
            <a:endParaRPr lang="es-MX" sz="1800" dirty="0" smtClean="0">
              <a:latin typeface="Helvetica" pitchFamily="34" charset="0"/>
            </a:endParaRPr>
          </a:p>
          <a:p>
            <a:pPr marL="764074" indent="-382059">
              <a:buFont typeface="+mj-lt"/>
              <a:buAutoNum type="alphaUcPeriod"/>
            </a:pPr>
            <a:r>
              <a:rPr lang="x-none" sz="1800" dirty="0">
                <a:latin typeface="Helvetica" pitchFamily="34" charset="0"/>
              </a:rPr>
              <a:t>Joaquín nunca ayudaba en nada, por lo que </a:t>
            </a:r>
            <a:r>
              <a:rPr lang="x-none" sz="1800" dirty="0" err="1">
                <a:latin typeface="Helvetica" pitchFamily="34" charset="0"/>
              </a:rPr>
              <a:t>Kurt</a:t>
            </a:r>
            <a:r>
              <a:rPr lang="x-none" sz="1800" dirty="0">
                <a:latin typeface="Helvetica" pitchFamily="34" charset="0"/>
              </a:rPr>
              <a:t> sabía que era la persona adecuada para el </a:t>
            </a:r>
            <a:r>
              <a:rPr lang="x-none" sz="1800" dirty="0" smtClean="0">
                <a:latin typeface="Helvetica" pitchFamily="34" charset="0"/>
              </a:rPr>
              <a:t>trabajo.</a:t>
            </a:r>
            <a:endParaRPr lang="es-ES" sz="1800" dirty="0" smtClean="0">
              <a:latin typeface="Helvetica" pitchFamily="34" charset="0"/>
            </a:endParaRPr>
          </a:p>
          <a:p>
            <a:pPr marL="764074" indent="-382059">
              <a:buFont typeface="+mj-lt"/>
              <a:buAutoNum type="alphaUcPeriod"/>
            </a:pPr>
            <a:endParaRPr lang="es-MX" sz="1800" dirty="0" smtClean="0">
              <a:latin typeface="Helvetica" pitchFamily="34" charset="0"/>
            </a:endParaRPr>
          </a:p>
          <a:p>
            <a:pPr marL="764074" indent="-382059">
              <a:buFont typeface="+mj-lt"/>
              <a:buAutoNum type="alphaUcPeriod"/>
            </a:pPr>
            <a:r>
              <a:rPr lang="es-ES" sz="1800" dirty="0">
                <a:solidFill>
                  <a:srgbClr val="000000"/>
                </a:solidFill>
                <a:latin typeface="Helvetica" pitchFamily="34" charset="0"/>
                <a:cs typeface="Helvetica" pitchFamily="34" charset="0"/>
              </a:rPr>
              <a:t>Kurt se deleitó mientras alzaba las maletas y las ponía en la báscula. </a:t>
            </a:r>
            <a:endParaRPr lang="es-ES" sz="1800" dirty="0" smtClean="0">
              <a:solidFill>
                <a:srgbClr val="000000"/>
              </a:solidFill>
              <a:latin typeface="Helvetica" pitchFamily="34" charset="0"/>
              <a:cs typeface="Helvetica" pitchFamily="34" charset="0"/>
            </a:endParaRPr>
          </a:p>
          <a:p>
            <a:pPr marL="764074" indent="-382059">
              <a:buFont typeface="+mj-lt"/>
              <a:buAutoNum type="alphaUcPeriod"/>
            </a:pPr>
            <a:endParaRPr lang="es-MX" sz="1800" dirty="0" smtClean="0">
              <a:solidFill>
                <a:srgbClr val="000000"/>
              </a:solidFill>
              <a:latin typeface="Helvetica" pitchFamily="34" charset="0"/>
              <a:cs typeface="Helvetica" pitchFamily="34" charset="0"/>
            </a:endParaRPr>
          </a:p>
          <a:p>
            <a:pPr marL="764074" indent="-382059">
              <a:buFont typeface="+mj-lt"/>
              <a:buAutoNum type="alphaUcPeriod"/>
            </a:pPr>
            <a:r>
              <a:rPr lang="x-none" sz="1800" dirty="0">
                <a:solidFill>
                  <a:srgbClr val="000000"/>
                </a:solidFill>
                <a:latin typeface="Helvetica" pitchFamily="34" charset="0"/>
                <a:cs typeface="Helvetica" pitchFamily="34" charset="0"/>
              </a:rPr>
              <a:t>Él sintió una energía repentina mientras caminaba hacia el mostrador de facturación. </a:t>
            </a:r>
            <a:r>
              <a:rPr lang="es-ES" sz="1800" dirty="0" smtClean="0">
                <a:solidFill>
                  <a:srgbClr val="000000"/>
                </a:solidFill>
                <a:latin typeface="Helvetica" pitchFamily="34" charset="0"/>
                <a:cs typeface="Helvetica" pitchFamily="34" charset="0"/>
              </a:rPr>
              <a:t> </a:t>
            </a:r>
          </a:p>
          <a:p>
            <a:pPr marL="764074" indent="-382059">
              <a:buFont typeface="+mj-lt"/>
              <a:buAutoNum type="alphaUcPeriod"/>
            </a:pPr>
            <a:endParaRPr lang="es-MX" sz="1800" dirty="0" smtClean="0">
              <a:solidFill>
                <a:srgbClr val="000000"/>
              </a:solidFill>
              <a:latin typeface="Helvetica" pitchFamily="34" charset="0"/>
              <a:cs typeface="Helvetica" pitchFamily="34" charset="0"/>
            </a:endParaRPr>
          </a:p>
          <a:p>
            <a:pPr marL="764074" indent="-382059">
              <a:buFont typeface="+mj-lt"/>
              <a:buAutoNum type="alphaUcPeriod"/>
            </a:pPr>
            <a:r>
              <a:rPr lang="x-none" sz="1800" dirty="0" err="1">
                <a:solidFill>
                  <a:srgbClr val="000000"/>
                </a:solidFill>
                <a:latin typeface="Helvetica" pitchFamily="34" charset="0"/>
                <a:cs typeface="Helvetica" pitchFamily="34" charset="0"/>
              </a:rPr>
              <a:t>Kurt</a:t>
            </a:r>
            <a:r>
              <a:rPr lang="x-none" sz="1800" dirty="0">
                <a:solidFill>
                  <a:srgbClr val="000000"/>
                </a:solidFill>
                <a:latin typeface="Helvetica" pitchFamily="34" charset="0"/>
                <a:cs typeface="Helvetica" pitchFamily="34" charset="0"/>
              </a:rPr>
              <a:t> tenía menos miedo ahora, mientras caminaba a través de la máquina. </a:t>
            </a:r>
            <a:endParaRPr lang="es-MX" sz="1800" dirty="0">
              <a:solidFill>
                <a:srgbClr val="000000"/>
              </a:solidFill>
              <a:latin typeface="Helvetica" pitchFamily="34" charset="0"/>
              <a:cs typeface="Helvetica" pitchFamily="34" charset="0"/>
            </a:endParaRPr>
          </a:p>
        </p:txBody>
      </p:sp>
      <p:cxnSp>
        <p:nvCxnSpPr>
          <p:cNvPr id="11" name="Straight Connector 10"/>
          <p:cNvCxnSpPr/>
          <p:nvPr/>
        </p:nvCxnSpPr>
        <p:spPr>
          <a:xfrm>
            <a:off x="507318" y="5020147"/>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18985" y="5265029"/>
            <a:ext cx="6402918" cy="3980841"/>
          </a:xfrm>
          <a:prstGeom prst="rect">
            <a:avLst/>
          </a:prstGeom>
        </p:spPr>
        <p:txBody>
          <a:bodyPr wrap="square" lIns="101862" tIns="50931" rIns="101862" bIns="50931">
            <a:spAutoFit/>
          </a:bodyPr>
          <a:lstStyle/>
          <a:p>
            <a:pPr marL="382059" indent="-382059">
              <a:buAutoNum type="arabicPeriod" startAt="4"/>
            </a:pPr>
            <a:r>
              <a:rPr lang="en-US" sz="1800" b="1" dirty="0" smtClean="0">
                <a:latin typeface="Helvetica" pitchFamily="34" charset="0"/>
              </a:rPr>
              <a:t>¿</a:t>
            </a:r>
            <a:r>
              <a:rPr lang="es-MX" sz="1800" b="1" dirty="0" smtClean="0">
                <a:latin typeface="Helvetica" pitchFamily="34" charset="0"/>
              </a:rPr>
              <a:t>Qué acontecimiento podrías </a:t>
            </a:r>
            <a:r>
              <a:rPr lang="es-MX" sz="1800" b="1" u="sng" dirty="0" smtClean="0">
                <a:latin typeface="Helvetica" pitchFamily="34" charset="0"/>
              </a:rPr>
              <a:t>excluir</a:t>
            </a:r>
            <a:r>
              <a:rPr lang="es-MX" sz="1800" b="1" dirty="0" smtClean="0">
                <a:latin typeface="Helvetica" pitchFamily="34" charset="0"/>
              </a:rPr>
              <a:t> (dejar fuera) si tú estuvieras resumiendo el texto?</a:t>
            </a:r>
          </a:p>
          <a:p>
            <a:pPr marL="382059" indent="-382059">
              <a:buAutoNum type="arabicPeriod" startAt="4"/>
            </a:pPr>
            <a:endParaRPr lang="es-MX" sz="1800" b="1" dirty="0" smtClean="0">
              <a:latin typeface="Helvetica" pitchFamily="34" charset="0"/>
            </a:endParaRPr>
          </a:p>
          <a:p>
            <a:pPr marL="739775" indent="-342900">
              <a:buFont typeface="+mj-lt"/>
              <a:buAutoNum type="alphaUcPeriod"/>
            </a:pPr>
            <a:r>
              <a:rPr lang="es-MX" sz="1800" dirty="0" smtClean="0">
                <a:latin typeface="Helvetica" pitchFamily="34" charset="0"/>
              </a:rPr>
              <a:t>Kurt  no podía esperar para llegar al aeropuerto y comenzar su primer viaje en avión. </a:t>
            </a:r>
          </a:p>
          <a:p>
            <a:pPr marL="739775" indent="-342900">
              <a:buFont typeface="+mj-lt"/>
              <a:buAutoNum type="alphaUcPeriod"/>
            </a:pPr>
            <a:endParaRPr lang="es-MX" sz="1800" dirty="0" smtClean="0">
              <a:latin typeface="Helvetica" pitchFamily="34" charset="0"/>
            </a:endParaRPr>
          </a:p>
          <a:p>
            <a:pPr marL="739775" indent="-342900">
              <a:buFont typeface="+mj-lt"/>
              <a:buAutoNum type="alphaUcPeriod"/>
            </a:pPr>
            <a:r>
              <a:rPr lang="es-MX" sz="1800" dirty="0" smtClean="0">
                <a:solidFill>
                  <a:srgbClr val="000000"/>
                </a:solidFill>
                <a:latin typeface="Helvetica" pitchFamily="34" charset="0"/>
                <a:cs typeface="Helvetica" pitchFamily="34" charset="0"/>
              </a:rPr>
              <a:t>Kurt ayudó a su mamá con la facturación, porque su hermano nunca ayudaba.</a:t>
            </a:r>
          </a:p>
          <a:p>
            <a:pPr marL="739775" indent="-342900">
              <a:buFont typeface="+mj-lt"/>
              <a:buAutoNum type="alphaUcPeriod"/>
            </a:pPr>
            <a:endParaRPr lang="es-MX" sz="1800" dirty="0" smtClean="0">
              <a:solidFill>
                <a:srgbClr val="000000"/>
              </a:solidFill>
              <a:latin typeface="Helvetica" pitchFamily="34" charset="0"/>
              <a:cs typeface="Helvetica" pitchFamily="34" charset="0"/>
            </a:endParaRPr>
          </a:p>
          <a:p>
            <a:pPr marL="739775" indent="-342900">
              <a:buFont typeface="+mj-lt"/>
              <a:buAutoNum type="alphaUcPeriod"/>
            </a:pPr>
            <a:r>
              <a:rPr lang="es-MX" sz="1800" dirty="0" smtClean="0">
                <a:solidFill>
                  <a:srgbClr val="000000"/>
                </a:solidFill>
                <a:latin typeface="Helvetica" pitchFamily="34" charset="0"/>
                <a:cs typeface="Helvetica" pitchFamily="34" charset="0"/>
              </a:rPr>
              <a:t>Kurt estaba nerviosos de pasar por el control de seguridad, pero todo salió bien.</a:t>
            </a:r>
          </a:p>
          <a:p>
            <a:pPr marL="739775" indent="-342900">
              <a:buFont typeface="+mj-lt"/>
              <a:buAutoNum type="alphaUcPeriod"/>
            </a:pPr>
            <a:endParaRPr lang="es-MX" sz="1800" dirty="0" smtClean="0">
              <a:solidFill>
                <a:srgbClr val="000000"/>
              </a:solidFill>
              <a:latin typeface="Helvetica" pitchFamily="34" charset="0"/>
              <a:cs typeface="Helvetica" pitchFamily="34" charset="0"/>
            </a:endParaRPr>
          </a:p>
          <a:p>
            <a:pPr marL="739775" indent="-342900">
              <a:buFont typeface="+mj-lt"/>
              <a:buAutoNum type="alphaUcPeriod"/>
            </a:pPr>
            <a:r>
              <a:rPr lang="es-ES" sz="1800" dirty="0" err="1" smtClean="0">
                <a:solidFill>
                  <a:srgbClr val="000000"/>
                </a:solidFill>
                <a:latin typeface="Helvetica" pitchFamily="34" charset="0"/>
                <a:cs typeface="Helvetica" pitchFamily="34" charset="0"/>
              </a:rPr>
              <a:t>Kurt</a:t>
            </a:r>
            <a:r>
              <a:rPr lang="es-ES" sz="1800" dirty="0" smtClean="0">
                <a:solidFill>
                  <a:srgbClr val="000000"/>
                </a:solidFill>
                <a:latin typeface="Helvetica" pitchFamily="34" charset="0"/>
                <a:cs typeface="Helvetica" pitchFamily="34" charset="0"/>
              </a:rPr>
              <a:t> esperó </a:t>
            </a:r>
            <a:r>
              <a:rPr lang="es-ES" sz="1800" dirty="0">
                <a:solidFill>
                  <a:srgbClr val="000000"/>
                </a:solidFill>
                <a:latin typeface="Helvetica" pitchFamily="34" charset="0"/>
                <a:cs typeface="Helvetica" pitchFamily="34" charset="0"/>
              </a:rPr>
              <a:t>a que su familia pasará por el control de seguridad mientras el agarraba su </a:t>
            </a:r>
            <a:r>
              <a:rPr lang="es-ES" sz="1800" dirty="0" smtClean="0">
                <a:solidFill>
                  <a:srgbClr val="000000"/>
                </a:solidFill>
                <a:latin typeface="Helvetica" pitchFamily="34" charset="0"/>
                <a:cs typeface="Helvetica" pitchFamily="34" charset="0"/>
              </a:rPr>
              <a:t>maleta.</a:t>
            </a:r>
            <a:endParaRPr lang="es-MX" sz="1800" dirty="0">
              <a:solidFill>
                <a:srgbClr val="000000"/>
              </a:solidFill>
              <a:latin typeface="Helvetica" pitchFamily="34" charset="0"/>
              <a:cs typeface="Helvetica" pitchFamily="34" charset="0"/>
            </a:endParaRPr>
          </a:p>
        </p:txBody>
      </p:sp>
      <p:sp>
        <p:nvSpPr>
          <p:cNvPr id="26" name="Oval 25"/>
          <p:cNvSpPr/>
          <p:nvPr/>
        </p:nvSpPr>
        <p:spPr>
          <a:xfrm>
            <a:off x="955886" y="414657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953934" y="1681821"/>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953934" y="2477819"/>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953934" y="327278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2126052224"/>
              </p:ext>
            </p:extLst>
          </p:nvPr>
        </p:nvGraphicFramePr>
        <p:xfrm>
          <a:off x="5292152" y="4677680"/>
          <a:ext cx="2099247" cy="536448"/>
        </p:xfrm>
        <a:graphic>
          <a:graphicData uri="http://schemas.openxmlformats.org/drawingml/2006/table">
            <a:tbl>
              <a:tblPr/>
              <a:tblGrid>
                <a:gridCol w="2099247"/>
              </a:tblGrid>
              <a:tr h="134112">
                <a:tc>
                  <a:txBody>
                    <a:bodyPr/>
                    <a:lstStyle/>
                    <a:p>
                      <a:pPr marL="0" marR="0" algn="l">
                        <a:lnSpc>
                          <a:spcPct val="100000"/>
                        </a:lnSpc>
                        <a:spcBef>
                          <a:spcPts val="0"/>
                        </a:spcBef>
                        <a:spcAft>
                          <a:spcPts val="0"/>
                        </a:spcAft>
                      </a:pPr>
                      <a:r>
                        <a:rPr lang="en-US" sz="800" b="1" dirty="0" err="1" smtClean="0">
                          <a:solidFill>
                            <a:srgbClr val="000000"/>
                          </a:solidFill>
                          <a:latin typeface="+mn-lt"/>
                          <a:ea typeface="Times New Roman"/>
                          <a:cs typeface="Times New Roman"/>
                        </a:rPr>
                        <a:t>Estándar</a:t>
                      </a:r>
                      <a:r>
                        <a:rPr lang="en-US" sz="800" b="1" dirty="0" smtClean="0">
                          <a:solidFill>
                            <a:srgbClr val="000000"/>
                          </a:solidFill>
                          <a:latin typeface="+mn-lt"/>
                          <a:ea typeface="Times New Roman"/>
                          <a:cs typeface="Times New Roman"/>
                        </a:rPr>
                        <a:t> RL.4.2</a:t>
                      </a:r>
                      <a:endParaRPr lang="en-US" sz="800" dirty="0">
                        <a:latin typeface="Calibri"/>
                        <a:ea typeface="Calibri"/>
                        <a:cs typeface="Times New Roman"/>
                      </a:endParaRPr>
                    </a:p>
                  </a:txBody>
                  <a:tcPr marL="33840" marR="338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2336">
                <a:tc>
                  <a:txBody>
                    <a:bodyPr/>
                    <a:lstStyle/>
                    <a:p>
                      <a:pPr marL="0" marR="0" algn="l" defTabSz="966612" rtl="0" eaLnBrk="1" latinLnBrk="0" hangingPunct="1">
                        <a:lnSpc>
                          <a:spcPct val="100000"/>
                        </a:lnSpc>
                        <a:spcBef>
                          <a:spcPts val="0"/>
                        </a:spcBef>
                        <a:spcAft>
                          <a:spcPts val="0"/>
                        </a:spcAft>
                      </a:pPr>
                      <a:r>
                        <a:rPr lang="x-none" sz="800" dirty="0" smtClean="0"/>
                        <a:t>Utilizando los detalles en el texto, definen el tema de un cuento, obra de teatro o poema; hacen un resumen del texto.</a:t>
                      </a:r>
                      <a:endParaRPr lang="en-US" sz="800" b="1" kern="1200" dirty="0">
                        <a:solidFill>
                          <a:srgbClr val="000000"/>
                        </a:solidFill>
                        <a:latin typeface="+mn-lt"/>
                        <a:ea typeface="Times New Roman"/>
                        <a:cs typeface="Times New Roman"/>
                      </a:endParaRPr>
                    </a:p>
                  </a:txBody>
                  <a:tcPr marL="33840" marR="3384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4" name="Slide Number Placeholder 13"/>
          <p:cNvSpPr>
            <a:spLocks noGrp="1"/>
          </p:cNvSpPr>
          <p:nvPr>
            <p:ph type="sldNum" sz="quarter" idx="12"/>
          </p:nvPr>
        </p:nvSpPr>
        <p:spPr/>
        <p:txBody>
          <a:bodyPr/>
          <a:lstStyle/>
          <a:p>
            <a:fld id="{CF669FE8-2A6A-4FDA-B6E7-4A7C87AD6E1D}" type="slidenum">
              <a:rPr lang="en-US" smtClean="0"/>
              <a:pPr/>
              <a:t>18</a:t>
            </a:fld>
            <a:endParaRPr lang="en-US" dirty="0"/>
          </a:p>
        </p:txBody>
      </p:sp>
      <p:sp>
        <p:nvSpPr>
          <p:cNvPr id="23" name="Oval 22"/>
          <p:cNvSpPr/>
          <p:nvPr/>
        </p:nvSpPr>
        <p:spPr>
          <a:xfrm>
            <a:off x="955886" y="864211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4" name="Oval 23"/>
          <p:cNvSpPr/>
          <p:nvPr/>
        </p:nvSpPr>
        <p:spPr>
          <a:xfrm>
            <a:off x="953934" y="617736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5" name="Oval 24"/>
          <p:cNvSpPr/>
          <p:nvPr/>
        </p:nvSpPr>
        <p:spPr>
          <a:xfrm>
            <a:off x="953934" y="697336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30" name="Oval 29"/>
          <p:cNvSpPr/>
          <p:nvPr/>
        </p:nvSpPr>
        <p:spPr>
          <a:xfrm>
            <a:off x="953934" y="776833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Tree>
    <p:extLst>
      <p:ext uri="{BB962C8B-B14F-4D97-AF65-F5344CB8AC3E}">
        <p14:creationId xmlns:p14="http://schemas.microsoft.com/office/powerpoint/2010/main" val="4147433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223" y="923153"/>
            <a:ext cx="6436422" cy="3703843"/>
          </a:xfrm>
          <a:prstGeom prst="rect">
            <a:avLst/>
          </a:prstGeom>
        </p:spPr>
        <p:txBody>
          <a:bodyPr wrap="square" lIns="101862" tIns="50931" rIns="101862" bIns="50931">
            <a:spAutoFit/>
          </a:bodyPr>
          <a:lstStyle/>
          <a:p>
            <a:pPr marL="342900" indent="-342900">
              <a:buAutoNum type="arabicPeriod" startAt="5"/>
            </a:pPr>
            <a:r>
              <a:rPr lang="en-US" sz="1800" b="1" dirty="0" smtClean="0">
                <a:latin typeface="Helvetica" pitchFamily="34" charset="0"/>
              </a:rPr>
              <a:t>¿</a:t>
            </a:r>
            <a:r>
              <a:rPr lang="en-US" sz="1800" b="1" dirty="0" err="1" smtClean="0">
                <a:latin typeface="Helvetica" pitchFamily="34" charset="0"/>
              </a:rPr>
              <a:t>Qué</a:t>
            </a:r>
            <a:r>
              <a:rPr lang="es-MX" sz="1800" b="1" dirty="0" smtClean="0">
                <a:latin typeface="Helvetica" pitchFamily="34" charset="0"/>
              </a:rPr>
              <a:t> </a:t>
            </a:r>
            <a:r>
              <a:rPr lang="es-MX" sz="1800" b="1" u="sng" dirty="0" smtClean="0">
                <a:latin typeface="Helvetica" pitchFamily="34" charset="0"/>
              </a:rPr>
              <a:t>dos</a:t>
            </a:r>
            <a:r>
              <a:rPr lang="es-MX" sz="1800" b="1" dirty="0" smtClean="0">
                <a:latin typeface="Helvetica" pitchFamily="34" charset="0"/>
              </a:rPr>
              <a:t> detalles apoyan la idea de que Kurt es servicial?</a:t>
            </a:r>
            <a:endParaRPr lang="es-MX" sz="1800" b="1" dirty="0">
              <a:latin typeface="Helvetica" pitchFamily="34" charset="0"/>
            </a:endParaRPr>
          </a:p>
          <a:p>
            <a:pPr marL="342900" indent="-342900">
              <a:buAutoNum type="arabicPeriod" startAt="5"/>
            </a:pPr>
            <a:endParaRPr lang="es-MX" sz="1800" dirty="0" smtClean="0">
              <a:latin typeface="Helvetica" pitchFamily="34" charset="0"/>
            </a:endParaRPr>
          </a:p>
          <a:p>
            <a:pPr marL="764074" indent="-382059">
              <a:buFont typeface="+mj-lt"/>
              <a:buAutoNum type="alphaUcPeriod"/>
            </a:pPr>
            <a:r>
              <a:rPr lang="es-MX" sz="1800" dirty="0" err="1" smtClean="0">
                <a:latin typeface="Helvetica" pitchFamily="34" charset="0"/>
              </a:rPr>
              <a:t>Kurt</a:t>
            </a:r>
            <a:r>
              <a:rPr lang="es-MX" sz="1800" dirty="0" smtClean="0">
                <a:latin typeface="Helvetica" pitchFamily="34" charset="0"/>
              </a:rPr>
              <a:t> </a:t>
            </a:r>
            <a:r>
              <a:rPr lang="es-ES" sz="1800" dirty="0" smtClean="0">
                <a:latin typeface="Helvetica" pitchFamily="34" charset="0"/>
              </a:rPr>
              <a:t>ayudó </a:t>
            </a:r>
            <a:r>
              <a:rPr lang="es-ES" sz="1800" dirty="0">
                <a:latin typeface="Helvetica" pitchFamily="34" charset="0"/>
              </a:rPr>
              <a:t>a su madre a subir las cosas en el carrito y a empujarlo hacia el </a:t>
            </a:r>
            <a:r>
              <a:rPr lang="es-ES" sz="1800" dirty="0" smtClean="0">
                <a:latin typeface="Helvetica" pitchFamily="34" charset="0"/>
              </a:rPr>
              <a:t>aeropuerto</a:t>
            </a:r>
            <a:r>
              <a:rPr lang="es-MX" sz="1800" dirty="0" smtClean="0">
                <a:latin typeface="Helvetica" pitchFamily="34" charset="0"/>
              </a:rPr>
              <a:t>.</a:t>
            </a:r>
          </a:p>
          <a:p>
            <a:pPr marL="764074" indent="-382059">
              <a:buFont typeface="+mj-lt"/>
              <a:buAutoNum type="alphaUcPeriod"/>
            </a:pPr>
            <a:endParaRPr lang="es-MX" sz="1800" dirty="0" smtClean="0">
              <a:solidFill>
                <a:srgbClr val="FF0000"/>
              </a:solidFill>
              <a:latin typeface="Helvetica" pitchFamily="34" charset="0"/>
              <a:cs typeface="Helvetica" pitchFamily="34" charset="0"/>
            </a:endParaRPr>
          </a:p>
          <a:p>
            <a:pPr marL="764074" indent="-382059">
              <a:buFont typeface="+mj-lt"/>
              <a:buAutoNum type="alphaUcPeriod"/>
            </a:pPr>
            <a:r>
              <a:rPr lang="es-MX" sz="1800" dirty="0" smtClean="0">
                <a:solidFill>
                  <a:srgbClr val="000000"/>
                </a:solidFill>
                <a:latin typeface="Helvetica" pitchFamily="34" charset="0"/>
                <a:cs typeface="Helvetica" pitchFamily="34" charset="0"/>
              </a:rPr>
              <a:t>Kurt vació sus bolsillos y pasó sus maletas por el escáner grande de rayos X. </a:t>
            </a:r>
          </a:p>
          <a:p>
            <a:pPr marL="764074" indent="-382059">
              <a:buFont typeface="+mj-lt"/>
              <a:buAutoNum type="alphaUcPeriod"/>
            </a:pPr>
            <a:endParaRPr lang="es-MX" sz="1800" dirty="0" smtClean="0">
              <a:solidFill>
                <a:srgbClr val="000000"/>
              </a:solidFill>
              <a:latin typeface="Helvetica" pitchFamily="34" charset="0"/>
              <a:cs typeface="Helvetica" pitchFamily="34" charset="0"/>
            </a:endParaRPr>
          </a:p>
          <a:p>
            <a:pPr marL="764074" indent="-382059">
              <a:buFont typeface="+mj-lt"/>
              <a:buAutoNum type="alphaUcPeriod"/>
            </a:pPr>
            <a:r>
              <a:rPr lang="es-MX" sz="1800" dirty="0" smtClean="0">
                <a:solidFill>
                  <a:srgbClr val="000000"/>
                </a:solidFill>
                <a:latin typeface="Helvetica" pitchFamily="34" charset="0"/>
                <a:cs typeface="Helvetica" pitchFamily="34" charset="0"/>
              </a:rPr>
              <a:t>Kurt alzó las maletas y las puso en la báscula. </a:t>
            </a:r>
          </a:p>
          <a:p>
            <a:pPr marL="764074" indent="-382059">
              <a:buFont typeface="+mj-lt"/>
              <a:buAutoNum type="alphaUcPeriod"/>
            </a:pPr>
            <a:endParaRPr lang="es-MX" sz="1800" dirty="0" smtClean="0">
              <a:solidFill>
                <a:srgbClr val="000000"/>
              </a:solidFill>
              <a:latin typeface="Helvetica" pitchFamily="34" charset="0"/>
              <a:cs typeface="Helvetica" pitchFamily="34" charset="0"/>
            </a:endParaRPr>
          </a:p>
          <a:p>
            <a:pPr marL="764074" indent="-382059">
              <a:buFont typeface="+mj-lt"/>
              <a:buAutoNum type="alphaUcPeriod"/>
            </a:pPr>
            <a:r>
              <a:rPr lang="es-MX" sz="1800" dirty="0" smtClean="0">
                <a:solidFill>
                  <a:srgbClr val="000000"/>
                </a:solidFill>
                <a:latin typeface="Helvetica" pitchFamily="34" charset="0"/>
                <a:cs typeface="Helvetica" pitchFamily="34" charset="0"/>
              </a:rPr>
              <a:t>Kurt se sentó en su asiento y se abrocho el cinturón de seguridad. </a:t>
            </a:r>
            <a:endParaRPr lang="es-MX" sz="1800" dirty="0">
              <a:solidFill>
                <a:srgbClr val="000000"/>
              </a:solidFill>
              <a:latin typeface="Helvetica" pitchFamily="34" charset="0"/>
            </a:endParaRPr>
          </a:p>
        </p:txBody>
      </p:sp>
      <p:cxnSp>
        <p:nvCxnSpPr>
          <p:cNvPr id="11" name="Straight Connector 10"/>
          <p:cNvCxnSpPr/>
          <p:nvPr/>
        </p:nvCxnSpPr>
        <p:spPr>
          <a:xfrm>
            <a:off x="518161" y="519684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94866" y="5513303"/>
            <a:ext cx="6088379" cy="3426844"/>
          </a:xfrm>
          <a:prstGeom prst="rect">
            <a:avLst/>
          </a:prstGeom>
        </p:spPr>
        <p:txBody>
          <a:bodyPr wrap="square" lIns="101862" tIns="50931" rIns="101862" bIns="50931">
            <a:spAutoFit/>
          </a:bodyPr>
          <a:lstStyle/>
          <a:p>
            <a:pPr marL="288925" indent="-288925">
              <a:buAutoNum type="arabicPeriod" startAt="6"/>
            </a:pPr>
            <a:r>
              <a:rPr lang="es-MX" sz="1800" b="1" dirty="0" smtClean="0">
                <a:latin typeface="Helvetica" pitchFamily="34" charset="0"/>
              </a:rPr>
              <a:t>Imagina que el cuento </a:t>
            </a:r>
            <a:r>
              <a:rPr lang="es-MX" sz="1800" b="1" i="1" u="sng" dirty="0" smtClean="0">
                <a:latin typeface="Helvetica" pitchFamily="34" charset="0"/>
              </a:rPr>
              <a:t>Arriba en el aire</a:t>
            </a:r>
            <a:r>
              <a:rPr lang="es-MX" sz="1800" b="1" i="1" dirty="0" smtClean="0">
                <a:latin typeface="Helvetica" pitchFamily="34" charset="0"/>
              </a:rPr>
              <a:t> </a:t>
            </a:r>
            <a:r>
              <a:rPr lang="es-MX" sz="1800" b="1" dirty="0" smtClean="0">
                <a:latin typeface="Helvetica" pitchFamily="34" charset="0"/>
              </a:rPr>
              <a:t>fuera escrito como drama, en vez de prosa. ¿Cuál es un ejemplo de un elemento estructural que no ocurriría en ambos tipos de escritos?</a:t>
            </a:r>
          </a:p>
          <a:p>
            <a:pPr marL="382059" indent="-382059">
              <a:buAutoNum type="arabicPeriod" startAt="6"/>
            </a:pPr>
            <a:endParaRPr lang="es-MX" sz="1800" b="1" dirty="0" smtClean="0">
              <a:latin typeface="Helvetica" pitchFamily="34" charset="0"/>
            </a:endParaRPr>
          </a:p>
          <a:p>
            <a:pPr marL="382015" indent="382015">
              <a:buFont typeface="+mj-lt"/>
              <a:buAutoNum type="alphaUcPeriod"/>
            </a:pPr>
            <a:r>
              <a:rPr lang="es-MX" sz="1800" dirty="0" smtClean="0">
                <a:solidFill>
                  <a:srgbClr val="000000"/>
                </a:solidFill>
                <a:latin typeface="Helvetica" pitchFamily="34" charset="0"/>
              </a:rPr>
              <a:t>personajes</a:t>
            </a:r>
          </a:p>
          <a:p>
            <a:pPr marL="382015" indent="382015">
              <a:buFont typeface="+mj-lt"/>
              <a:buAutoNum type="alphaUcPeriod"/>
            </a:pPr>
            <a:endParaRPr lang="es-MX" sz="1800" dirty="0" smtClean="0">
              <a:solidFill>
                <a:srgbClr val="000000"/>
              </a:solidFill>
              <a:latin typeface="Helvetica" pitchFamily="34" charset="0"/>
            </a:endParaRPr>
          </a:p>
          <a:p>
            <a:pPr marL="382015" indent="382015">
              <a:buFont typeface="+mj-lt"/>
              <a:buAutoNum type="alphaUcPeriod"/>
            </a:pPr>
            <a:r>
              <a:rPr lang="es-MX" sz="1800" dirty="0">
                <a:solidFill>
                  <a:srgbClr val="000000"/>
                </a:solidFill>
                <a:latin typeface="Helvetica" pitchFamily="34" charset="0"/>
                <a:cs typeface="Helvetica" pitchFamily="34" charset="0"/>
              </a:rPr>
              <a:t>d</a:t>
            </a:r>
            <a:r>
              <a:rPr lang="es-MX" sz="1800" dirty="0" smtClean="0">
                <a:solidFill>
                  <a:srgbClr val="000000"/>
                </a:solidFill>
                <a:latin typeface="Helvetica" pitchFamily="34" charset="0"/>
                <a:cs typeface="Helvetica" pitchFamily="34" charset="0"/>
              </a:rPr>
              <a:t>irecciones de escena</a:t>
            </a:r>
          </a:p>
          <a:p>
            <a:pPr marL="382015" indent="382015">
              <a:buFont typeface="+mj-lt"/>
              <a:buAutoNum type="alphaUcPeriod"/>
            </a:pPr>
            <a:endParaRPr lang="es-MX" sz="1800" dirty="0" smtClean="0">
              <a:solidFill>
                <a:srgbClr val="000000"/>
              </a:solidFill>
              <a:latin typeface="Helvetica" pitchFamily="34" charset="0"/>
              <a:cs typeface="Helvetica" pitchFamily="34" charset="0"/>
            </a:endParaRPr>
          </a:p>
          <a:p>
            <a:pPr marL="382015" indent="382015">
              <a:buFont typeface="+mj-lt"/>
              <a:buAutoNum type="alphaUcPeriod"/>
            </a:pPr>
            <a:r>
              <a:rPr lang="es-MX" sz="1800" dirty="0" smtClean="0">
                <a:solidFill>
                  <a:srgbClr val="000000"/>
                </a:solidFill>
                <a:latin typeface="Helvetica" pitchFamily="34" charset="0"/>
                <a:cs typeface="Helvetica" pitchFamily="34" charset="0"/>
              </a:rPr>
              <a:t>diálogo</a:t>
            </a:r>
          </a:p>
          <a:p>
            <a:pPr marL="382015" indent="382015">
              <a:buFont typeface="+mj-lt"/>
              <a:buAutoNum type="alphaUcPeriod"/>
            </a:pPr>
            <a:endParaRPr lang="es-MX" sz="1800" dirty="0" smtClean="0">
              <a:solidFill>
                <a:srgbClr val="000000"/>
              </a:solidFill>
              <a:latin typeface="Helvetica" pitchFamily="34" charset="0"/>
              <a:cs typeface="Helvetica" pitchFamily="34" charset="0"/>
            </a:endParaRPr>
          </a:p>
          <a:p>
            <a:pPr marL="382015" indent="382015">
              <a:buFont typeface="+mj-lt"/>
              <a:buAutoNum type="alphaUcPeriod"/>
            </a:pPr>
            <a:r>
              <a:rPr lang="es-MX" sz="1800" dirty="0">
                <a:solidFill>
                  <a:srgbClr val="000000"/>
                </a:solidFill>
                <a:latin typeface="Helvetica" pitchFamily="34" charset="0"/>
                <a:cs typeface="Helvetica" pitchFamily="34" charset="0"/>
              </a:rPr>
              <a:t>e</a:t>
            </a:r>
            <a:r>
              <a:rPr lang="es-MX" sz="1800" dirty="0" smtClean="0">
                <a:solidFill>
                  <a:srgbClr val="000000"/>
                </a:solidFill>
                <a:latin typeface="Helvetica" pitchFamily="34" charset="0"/>
                <a:cs typeface="Helvetica" pitchFamily="34" charset="0"/>
              </a:rPr>
              <a:t>scenario/ambiente</a:t>
            </a:r>
            <a:endParaRPr lang="es-MX" sz="1800" dirty="0">
              <a:solidFill>
                <a:srgbClr val="000000"/>
              </a:solidFill>
              <a:latin typeface="Helvetica" pitchFamily="34" charset="0"/>
              <a:cs typeface="Helvetica" pitchFamily="34" charset="0"/>
            </a:endParaRPr>
          </a:p>
        </p:txBody>
      </p:sp>
      <p:sp>
        <p:nvSpPr>
          <p:cNvPr id="26" name="Oval 25"/>
          <p:cNvSpPr/>
          <p:nvPr/>
        </p:nvSpPr>
        <p:spPr>
          <a:xfrm>
            <a:off x="1017235" y="3442963"/>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20110" y="399976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17235" y="1825679"/>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19904" y="2607121"/>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025236443"/>
              </p:ext>
            </p:extLst>
          </p:nvPr>
        </p:nvGraphicFramePr>
        <p:xfrm>
          <a:off x="4623852" y="4449849"/>
          <a:ext cx="2711450" cy="670560"/>
        </p:xfrm>
        <a:graphic>
          <a:graphicData uri="http://schemas.openxmlformats.org/drawingml/2006/table">
            <a:tbl>
              <a:tblPr/>
              <a:tblGrid>
                <a:gridCol w="2711450"/>
              </a:tblGrid>
              <a:tr h="134112">
                <a:tc>
                  <a:txBody>
                    <a:bodyPr/>
                    <a:lstStyle/>
                    <a:p>
                      <a:pPr marL="0" marR="0" algn="l">
                        <a:lnSpc>
                          <a:spcPct val="100000"/>
                        </a:lnSpc>
                        <a:spcBef>
                          <a:spcPts val="0"/>
                        </a:spcBef>
                        <a:spcAft>
                          <a:spcPts val="0"/>
                        </a:spcAft>
                      </a:pPr>
                      <a:r>
                        <a:rPr lang="en-US" sz="800" b="1" dirty="0" err="1" smtClean="0">
                          <a:solidFill>
                            <a:srgbClr val="000000"/>
                          </a:solidFill>
                          <a:latin typeface="+mn-lt"/>
                          <a:ea typeface="Times New Roman"/>
                          <a:cs typeface="Times New Roman"/>
                        </a:rPr>
                        <a:t>Estándar</a:t>
                      </a:r>
                      <a:r>
                        <a:rPr lang="en-US" sz="800" b="1" dirty="0" smtClean="0">
                          <a:solidFill>
                            <a:srgbClr val="000000"/>
                          </a:solidFill>
                          <a:latin typeface="+mn-lt"/>
                          <a:ea typeface="Times New Roman"/>
                          <a:cs typeface="Times New Roman"/>
                        </a:rPr>
                        <a:t> RL.4.3</a:t>
                      </a:r>
                      <a:endParaRPr lang="en-US" sz="8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marL="0" marR="0" algn="l" defTabSz="966612" rtl="0" eaLnBrk="1" latinLnBrk="0" hangingPunct="1">
                        <a:lnSpc>
                          <a:spcPct val="100000"/>
                        </a:lnSpc>
                        <a:spcBef>
                          <a:spcPts val="0"/>
                        </a:spcBef>
                        <a:spcAft>
                          <a:spcPts val="0"/>
                        </a:spcAft>
                      </a:pPr>
                      <a:r>
                        <a:rPr lang="x-none" sz="800" dirty="0" smtClean="0"/>
                        <a:t>Describen en profundidad un personaje, escenario o acontecimiento en un cuento u obra de teatro, basándose en detalles específicos del texto (ejemplo: los pensamientos, palabras o acciones de un personaje).</a:t>
                      </a:r>
                      <a:endParaRPr lang="en-US" sz="8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54076784"/>
              </p:ext>
            </p:extLst>
          </p:nvPr>
        </p:nvGraphicFramePr>
        <p:xfrm>
          <a:off x="4114800" y="8717281"/>
          <a:ext cx="3139441" cy="753584"/>
        </p:xfrm>
        <a:graphic>
          <a:graphicData uri="http://schemas.openxmlformats.org/drawingml/2006/table">
            <a:tbl>
              <a:tblPr/>
              <a:tblGrid>
                <a:gridCol w="3139441"/>
              </a:tblGrid>
              <a:tr h="99856">
                <a:tc>
                  <a:txBody>
                    <a:bodyPr/>
                    <a:lstStyle/>
                    <a:p>
                      <a:pPr marL="0" marR="0" algn="l">
                        <a:lnSpc>
                          <a:spcPct val="100000"/>
                        </a:lnSpc>
                        <a:spcBef>
                          <a:spcPts val="0"/>
                        </a:spcBef>
                        <a:spcAft>
                          <a:spcPts val="0"/>
                        </a:spcAft>
                      </a:pPr>
                      <a:r>
                        <a:rPr lang="en-US" sz="800" b="1" dirty="0" err="1" smtClean="0">
                          <a:solidFill>
                            <a:srgbClr val="000000"/>
                          </a:solidFill>
                          <a:latin typeface="+mn-lt"/>
                          <a:ea typeface="Times New Roman"/>
                          <a:cs typeface="Times New Roman"/>
                        </a:rPr>
                        <a:t>Estándar</a:t>
                      </a:r>
                      <a:r>
                        <a:rPr lang="en-US" sz="800" b="1" dirty="0" smtClean="0">
                          <a:solidFill>
                            <a:srgbClr val="000000"/>
                          </a:solidFill>
                          <a:latin typeface="+mn-lt"/>
                          <a:ea typeface="Times New Roman"/>
                          <a:cs typeface="Times New Roman"/>
                        </a:rPr>
                        <a:t> RL.4.5</a:t>
                      </a:r>
                      <a:endParaRPr lang="en-US" sz="8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31664">
                <a:tc>
                  <a:txBody>
                    <a:bodyPr/>
                    <a:lstStyle/>
                    <a:p>
                      <a:pPr marL="0" marR="0" algn="l" defTabSz="966612" rtl="0" eaLnBrk="1" latinLnBrk="0" hangingPunct="1">
                        <a:lnSpc>
                          <a:spcPct val="100000"/>
                        </a:lnSpc>
                        <a:spcBef>
                          <a:spcPts val="0"/>
                        </a:spcBef>
                        <a:spcAft>
                          <a:spcPts val="0"/>
                        </a:spcAft>
                      </a:pPr>
                      <a:r>
                        <a:rPr lang="x-none" sz="800" dirty="0" smtClean="0"/>
                        <a:t>Explican las diferencias principales entre poemas, teatro y prosa. Y se refieren a los elementos estructurales de los poemas (ejemplo: verso, ritmo, métrica) y teatro (ejemplo: lista de los personajes, ambiente/escenario, descripciones, diálogos, direcciones de escena), al escribir o hablar sobre un texto.</a:t>
                      </a:r>
                      <a:endParaRPr lang="en-US" sz="8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5" name="Slide Number Placeholder 14"/>
          <p:cNvSpPr>
            <a:spLocks noGrp="1"/>
          </p:cNvSpPr>
          <p:nvPr>
            <p:ph type="sldNum" sz="quarter" idx="12"/>
          </p:nvPr>
        </p:nvSpPr>
        <p:spPr/>
        <p:txBody>
          <a:bodyPr/>
          <a:lstStyle/>
          <a:p>
            <a:fld id="{CF669FE8-2A6A-4FDA-B6E7-4A7C87AD6E1D}" type="slidenum">
              <a:rPr lang="en-US" smtClean="0"/>
              <a:pPr/>
              <a:t>19</a:t>
            </a:fld>
            <a:endParaRPr lang="en-US" dirty="0"/>
          </a:p>
        </p:txBody>
      </p:sp>
      <p:sp>
        <p:nvSpPr>
          <p:cNvPr id="16" name="Oval 15"/>
          <p:cNvSpPr/>
          <p:nvPr/>
        </p:nvSpPr>
        <p:spPr>
          <a:xfrm>
            <a:off x="1017235" y="859458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7" name="Oval 16"/>
          <p:cNvSpPr/>
          <p:nvPr/>
        </p:nvSpPr>
        <p:spPr>
          <a:xfrm>
            <a:off x="1017235" y="750335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2" name="Oval 21"/>
          <p:cNvSpPr/>
          <p:nvPr/>
        </p:nvSpPr>
        <p:spPr>
          <a:xfrm>
            <a:off x="1017235" y="69342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3" name="Oval 22"/>
          <p:cNvSpPr/>
          <p:nvPr/>
        </p:nvSpPr>
        <p:spPr>
          <a:xfrm>
            <a:off x="1017235" y="805930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Tree>
    <p:extLst>
      <p:ext uri="{BB962C8B-B14F-4D97-AF65-F5344CB8AC3E}">
        <p14:creationId xmlns:p14="http://schemas.microsoft.com/office/powerpoint/2010/main" val="80937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318" y="176373"/>
            <a:ext cx="2905654" cy="134729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lIns="96352" tIns="48176" rIns="96352" bIns="48176"/>
          <a:lstStyle/>
          <a:p>
            <a:fld id="{F177B04D-AEB5-43ED-B9BA-B3D1EC9C9067}" type="slidenum">
              <a:rPr lang="en-US" smtClean="0"/>
              <a:pPr/>
              <a:t>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040897132"/>
              </p:ext>
            </p:extLst>
          </p:nvPr>
        </p:nvGraphicFramePr>
        <p:xfrm>
          <a:off x="353049" y="531490"/>
          <a:ext cx="6813762" cy="9126438"/>
        </p:xfrm>
        <a:graphic>
          <a:graphicData uri="http://schemas.openxmlformats.org/drawingml/2006/table">
            <a:tbl>
              <a:tblPr firstRow="1" bandRow="1">
                <a:tableStyleId>{5940675A-B579-460E-94D1-54222C63F5DA}</a:tableStyleId>
              </a:tblPr>
              <a:tblGrid>
                <a:gridCol w="2546562"/>
                <a:gridCol w="1905000"/>
                <a:gridCol w="2362200"/>
              </a:tblGrid>
              <a:tr h="838200">
                <a:tc gridSpan="3">
                  <a:txBody>
                    <a:bodyPr/>
                    <a:lstStyle/>
                    <a:p>
                      <a:pPr marL="0" marR="0" lvl="0" indent="463550" algn="r" defTabSz="1018824" rtl="0" eaLnBrk="1" fontAlgn="auto" latinLnBrk="0" hangingPunct="1">
                        <a:lnSpc>
                          <a:spcPct val="100000"/>
                        </a:lnSpc>
                        <a:spcBef>
                          <a:spcPts val="0"/>
                        </a:spcBef>
                        <a:spcAft>
                          <a:spcPts val="0"/>
                        </a:spcAft>
                        <a:buClrTx/>
                        <a:buSzTx/>
                        <a:buFontTx/>
                        <a:buNone/>
                        <a:tabLst>
                          <a:tab pos="633413" algn="l"/>
                        </a:tabLst>
                        <a:defRPr/>
                      </a:pPr>
                      <a:endParaRPr kumimoji="0" lang="x-none" sz="1500" b="0" i="0" u="none" strike="noStrike" kern="1200" cap="none" spc="0" normalizeH="0" baseline="0" noProof="0" dirty="0" smtClean="0">
                        <a:ln>
                          <a:noFill/>
                        </a:ln>
                        <a:solidFill>
                          <a:prstClr val="black"/>
                        </a:solidFill>
                        <a:effectLst/>
                        <a:uLnTx/>
                        <a:uFillTx/>
                        <a:latin typeface="+mn-lt"/>
                        <a:ea typeface="+mn-ea"/>
                        <a:cs typeface="+mn-cs"/>
                      </a:endParaRPr>
                    </a:p>
                    <a:p>
                      <a:pPr marL="576263" marR="0" lvl="0" indent="-55563" algn="l" defTabSz="1018824" rtl="0" eaLnBrk="1" fontAlgn="auto" latinLnBrk="0" hangingPunct="1">
                        <a:lnSpc>
                          <a:spcPct val="100000"/>
                        </a:lnSpc>
                        <a:spcBef>
                          <a:spcPts val="0"/>
                        </a:spcBef>
                        <a:spcAft>
                          <a:spcPts val="0"/>
                        </a:spcAft>
                        <a:buClrTx/>
                        <a:buSzTx/>
                        <a:buFontTx/>
                        <a:buNone/>
                        <a:tabLst/>
                        <a:defRPr/>
                      </a:pPr>
                      <a:r>
                        <a:rPr kumimoji="0" lang="x-none" sz="1500" b="1" i="0" u="none" strike="noStrike" kern="1200" cap="none" spc="0" normalizeH="0" baseline="0" noProof="0" dirty="0" smtClean="0">
                          <a:ln>
                            <a:noFill/>
                          </a:ln>
                          <a:solidFill>
                            <a:prstClr val="black"/>
                          </a:solidFill>
                          <a:effectLst/>
                          <a:uLnTx/>
                          <a:uFillTx/>
                          <a:latin typeface="+mn-lt"/>
                          <a:ea typeface="+mn-ea"/>
                          <a:cs typeface="+mn-cs"/>
                        </a:rPr>
                        <a:t>   Todas las evaluaciones ELA de primaria fueron escritas, revisadas y actualizadas por los siguientes excelentes y dedicados maestros de K-6</a:t>
                      </a:r>
                      <a:r>
                        <a:rPr kumimoji="0" lang="x-none" sz="1500" b="1" i="0" u="none" strike="noStrike" kern="1200" cap="none" spc="0" normalizeH="0" baseline="30000" noProof="0" dirty="0" smtClean="0">
                          <a:ln>
                            <a:noFill/>
                          </a:ln>
                          <a:solidFill>
                            <a:prstClr val="black"/>
                          </a:solidFill>
                          <a:effectLst/>
                          <a:uLnTx/>
                          <a:uFillTx/>
                          <a:latin typeface="+mn-lt"/>
                          <a:ea typeface="+mn-ea"/>
                          <a:cs typeface="+mn-cs"/>
                        </a:rPr>
                        <a:t>to  </a:t>
                      </a:r>
                      <a:r>
                        <a:rPr kumimoji="0" lang="x-none" sz="1500" b="1" i="0" u="none" strike="noStrike" kern="1200" cap="none" spc="0" normalizeH="0" baseline="0" noProof="0" dirty="0" smtClean="0">
                          <a:ln>
                            <a:noFill/>
                          </a:ln>
                          <a:solidFill>
                            <a:prstClr val="black"/>
                          </a:solidFill>
                          <a:effectLst/>
                          <a:uLnTx/>
                          <a:uFillTx/>
                          <a:latin typeface="+mn-lt"/>
                          <a:ea typeface="+mn-ea"/>
                          <a:cs typeface="+mn-cs"/>
                        </a:rPr>
                        <a:t>grado de HSD. </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pPr algn="ctr"/>
                      <a:endParaRPr lang="en-US" sz="1500" dirty="0"/>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14400">
                <a:tc gridSpan="2">
                  <a:txBody>
                    <a:bodyPr/>
                    <a:lstStyle/>
                    <a:p>
                      <a:pPr algn="ctr"/>
                      <a:endParaRPr kumimoji="0" lang="x-none" sz="1500" b="0" i="0" u="none" strike="noStrike" kern="1200" cap="none" spc="0" normalizeH="0" baseline="0" noProof="0" dirty="0" smtClean="0">
                        <a:ln>
                          <a:noFill/>
                        </a:ln>
                        <a:solidFill>
                          <a:prstClr val="black"/>
                        </a:solidFill>
                        <a:effectLst/>
                        <a:uLnTx/>
                        <a:uFillTx/>
                        <a:latin typeface="+mn-lt"/>
                        <a:ea typeface="+mn-ea"/>
                        <a:cs typeface="+mn-cs"/>
                      </a:endParaRPr>
                    </a:p>
                    <a:p>
                      <a:pPr algn="ctr"/>
                      <a:r>
                        <a:rPr kumimoji="0" lang="x-none" sz="1500" b="1" i="0" u="none" strike="noStrike" kern="1200" cap="none" spc="0" normalizeH="0" baseline="0" noProof="0" dirty="0" smtClean="0">
                          <a:ln>
                            <a:noFill/>
                          </a:ln>
                          <a:solidFill>
                            <a:prstClr val="black"/>
                          </a:solidFill>
                          <a:effectLst/>
                          <a:uLnTx/>
                          <a:uFillTx/>
                          <a:latin typeface="+mn-lt"/>
                          <a:ea typeface="+mn-ea"/>
                          <a:cs typeface="+mn-cs"/>
                        </a:rPr>
                        <a:t>Revisadas y actualizadas en junio de 2015 por los siguientes maestros de K-6</a:t>
                      </a:r>
                      <a:r>
                        <a:rPr kumimoji="0" lang="x-none" sz="1500" b="1" i="0" u="none" strike="noStrike" kern="1200" cap="none" spc="0" normalizeH="0" baseline="30000" noProof="0" dirty="0" smtClean="0">
                          <a:ln>
                            <a:noFill/>
                          </a:ln>
                          <a:solidFill>
                            <a:prstClr val="black"/>
                          </a:solidFill>
                          <a:effectLst/>
                          <a:uLnTx/>
                          <a:uFillTx/>
                          <a:latin typeface="+mn-lt"/>
                          <a:ea typeface="+mn-ea"/>
                          <a:cs typeface="+mn-cs"/>
                        </a:rPr>
                        <a:t>to</a:t>
                      </a:r>
                      <a:r>
                        <a:rPr kumimoji="0" lang="x-none" sz="1500" b="1" i="0" u="none" strike="noStrike" kern="1200" cap="none" spc="0" normalizeH="0" baseline="0" noProof="0" dirty="0" smtClean="0">
                          <a:ln>
                            <a:noFill/>
                          </a:ln>
                          <a:solidFill>
                            <a:prstClr val="black"/>
                          </a:solidFill>
                          <a:effectLst/>
                          <a:uLnTx/>
                          <a:uFillTx/>
                          <a:latin typeface="+mn-lt"/>
                          <a:ea typeface="+mn-ea"/>
                          <a:cs typeface="+mn-cs"/>
                        </a:rPr>
                        <a:t> grado de HSD.</a:t>
                      </a:r>
                    </a:p>
                    <a:p>
                      <a:pPr algn="ctr"/>
                      <a:endParaRPr lang="x-none" sz="800" dirty="0"/>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c>
                  <a:txBody>
                    <a:bodyP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x-none" sz="1500" b="1" i="0" u="none" strike="noStrike" kern="1200" cap="none" spc="0" normalizeH="0" baseline="0" noProof="0" dirty="0" smtClean="0">
                          <a:ln>
                            <a:noFill/>
                          </a:ln>
                          <a:solidFill>
                            <a:prstClr val="black"/>
                          </a:solidFill>
                          <a:effectLst/>
                          <a:uLnTx/>
                          <a:uFillTx/>
                          <a:latin typeface="+mn-lt"/>
                          <a:ea typeface="+mn-ea"/>
                          <a:cs typeface="+mn-cs"/>
                        </a:rPr>
                        <a:t>Escritas por los siguientes maestros de K-6</a:t>
                      </a:r>
                      <a:r>
                        <a:rPr kumimoji="0" lang="x-none" sz="1500" b="1" i="0" u="none" strike="noStrike" kern="1200" cap="none" spc="0" normalizeH="0" baseline="30000" noProof="0" dirty="0" smtClean="0">
                          <a:ln>
                            <a:noFill/>
                          </a:ln>
                          <a:solidFill>
                            <a:prstClr val="black"/>
                          </a:solidFill>
                          <a:effectLst/>
                          <a:uLnTx/>
                          <a:uFillTx/>
                          <a:latin typeface="+mn-lt"/>
                          <a:ea typeface="+mn-ea"/>
                          <a:cs typeface="+mn-cs"/>
                        </a:rPr>
                        <a:t>to</a:t>
                      </a:r>
                      <a:r>
                        <a:rPr kumimoji="0" lang="x-none" sz="1500" b="1" i="0" u="none" strike="noStrike" kern="1200" cap="none" spc="0" normalizeH="0" baseline="0" noProof="0" dirty="0" smtClean="0">
                          <a:ln>
                            <a:noFill/>
                          </a:ln>
                          <a:solidFill>
                            <a:prstClr val="black"/>
                          </a:solidFill>
                          <a:effectLst/>
                          <a:uLnTx/>
                          <a:uFillTx/>
                          <a:latin typeface="+mn-lt"/>
                          <a:ea typeface="+mn-ea"/>
                          <a:cs typeface="+mn-cs"/>
                        </a:rPr>
                        <a:t> grado de HSD en  2014.</a:t>
                      </a: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x-none"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Minter</a:t>
                      </a:r>
                      <a:r>
                        <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Tammy</a:t>
                      </a:r>
                      <a:r>
                        <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Cole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a:t>
                      </a:r>
                      <a:r>
                        <a:rPr kumimoji="0" lang="x-none" sz="105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Benson</a:t>
                      </a:r>
                      <a:endParaRPr kumimoji="0" lang="x-none"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a:t>
                      </a:r>
                      <a:r>
                        <a:rPr kumimoji="0" lang="x-none" sz="105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Union</a:t>
                      </a:r>
                      <a:endParaRPr kumimoji="0" lang="x-none"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Jamie</a:t>
                      </a:r>
                      <a:r>
                        <a:rPr kumimoji="0" lang="x-none"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x-none" sz="105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Lentz</a:t>
                      </a:r>
                      <a:endParaRPr kumimoji="0" lang="x-none"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Mooberry</a:t>
                      </a:r>
                      <a:endPar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Carrie</a:t>
                      </a:r>
                      <a:r>
                        <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Ellis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Dori</a:t>
                      </a:r>
                      <a:r>
                        <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George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Anne</a:t>
                      </a:r>
                      <a:r>
                        <a:rPr kumimoji="0" lang="x-none"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x-none" sz="105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Berg</a:t>
                      </a:r>
                      <a:endParaRPr kumimoji="0" lang="x-none"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Eastwood</a:t>
                      </a:r>
                      <a:endParaRPr kumimoji="0" lang="x-none"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a:t>
                      </a:r>
                      <a:r>
                        <a:rPr kumimoji="0" lang="x-none" sz="105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Maines</a:t>
                      </a:r>
                      <a:endParaRPr kumimoji="0" lang="x-none"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Quatama</a:t>
                      </a:r>
                      <a:endPar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Heather</a:t>
                      </a:r>
                      <a:r>
                        <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Girad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Jamie</a:t>
                      </a:r>
                      <a:r>
                        <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Goldstein</a:t>
                      </a:r>
                      <a:endPar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Aliceson</a:t>
                      </a:r>
                      <a:r>
                        <a:rPr kumimoji="0" lang="x-none"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x-none" sz="105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Brandt</a:t>
                      </a:r>
                      <a:endParaRPr kumimoji="0" lang="x-none"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Eastwood</a:t>
                      </a:r>
                      <a:endParaRPr kumimoji="0" lang="x-none"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a:t>
                      </a:r>
                      <a:r>
                        <a:rPr kumimoji="0" lang="x-none" sz="105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McLain</a:t>
                      </a:r>
                      <a:endParaRPr kumimoji="0" lang="x-none"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Raquel Lemus</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Jamie</a:t>
                      </a:r>
                      <a:r>
                        <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Lentz</a:t>
                      </a:r>
                      <a:endPar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a:t>
                      </a:r>
                      <a:r>
                        <a:rPr kumimoji="0" lang="x-none" sz="105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Carlson</a:t>
                      </a:r>
                      <a:endParaRPr kumimoji="0" lang="x-none"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Minter</a:t>
                      </a:r>
                      <a:r>
                        <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Bridge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a:t>
                      </a:r>
                      <a:r>
                        <a:rPr kumimoji="0" lang="x-none" sz="105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Portinga</a:t>
                      </a:r>
                      <a:endParaRPr kumimoji="0" lang="x-none"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Alfonso Lule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Berta Lule</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t>
                      </a:r>
                      <a:r>
                        <a:rPr kumimoji="0" lang="x-none" sz="105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Deplanche</a:t>
                      </a:r>
                      <a:endParaRPr kumimoji="0" lang="x-none"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Judy</a:t>
                      </a:r>
                      <a:r>
                        <a:rPr kumimoji="0" lang="x-none"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x-none" sz="105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Ramer</a:t>
                      </a:r>
                      <a:endParaRPr kumimoji="0" lang="x-none"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Consultant</a:t>
                      </a:r>
                      <a:endPar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a:t>
                      </a: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Maines</a:t>
                      </a:r>
                      <a:endPar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Heather</a:t>
                      </a:r>
                      <a:r>
                        <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McCullum</a:t>
                      </a:r>
                      <a:endPar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a:t>
                      </a:r>
                      <a:r>
                        <a:rPr kumimoji="0" lang="x-none" sz="105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Glasscock</a:t>
                      </a:r>
                      <a:endParaRPr kumimoji="0" lang="x-none"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Imlay</a:t>
                      </a:r>
                      <a:endParaRPr kumimoji="0" lang="x-none"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a:t>
                      </a:r>
                      <a:r>
                        <a:rPr kumimoji="0" lang="x-none" sz="105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Retzlaff</a:t>
                      </a:r>
                      <a:endParaRPr kumimoji="0" lang="x-none"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McKinney</a:t>
                      </a:r>
                      <a:endPar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a:t>
                      </a: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McLain</a:t>
                      </a:r>
                      <a:endPar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a:t>
                      </a: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Portinga</a:t>
                      </a:r>
                      <a:endPar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Sonja</a:t>
                      </a:r>
                      <a:r>
                        <a:rPr kumimoji="0" lang="x-none"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x-none" sz="105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Grabel</a:t>
                      </a:r>
                      <a:endParaRPr kumimoji="0" lang="x-none" sz="105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a:t>
                      </a:r>
                      <a:r>
                        <a:rPr kumimoji="0" lang="x-none"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x-none" sz="105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Rider</a:t>
                      </a:r>
                      <a:endParaRPr kumimoji="0" lang="x-none"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Judy</a:t>
                      </a:r>
                      <a:r>
                        <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Ramer</a:t>
                      </a:r>
                      <a:endPar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Irma </a:t>
                      </a: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Ramirez</a:t>
                      </a:r>
                      <a:endPar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a:t>
                      </a:r>
                      <a:r>
                        <a:rPr kumimoji="0" lang="x-none" sz="105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Harding</a:t>
                      </a:r>
                      <a:endParaRPr kumimoji="0" lang="x-none"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Orenco</a:t>
                      </a:r>
                      <a:endPar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a:t>
                      </a:r>
                      <a:r>
                        <a:rPr kumimoji="0" lang="x-none" sz="105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Rooke</a:t>
                      </a:r>
                      <a:endParaRPr kumimoji="0" lang="x-none"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a:t>
                      </a: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Orchards</a:t>
                      </a:r>
                      <a:endPar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a:t>
                      </a: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Retzlaff</a:t>
                      </a:r>
                      <a:endPar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Jean </a:t>
                      </a: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Summers</a:t>
                      </a:r>
                      <a:endPar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Renae</a:t>
                      </a:r>
                      <a:r>
                        <a:rPr kumimoji="0" lang="x-none"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x-none" sz="105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Iversen</a:t>
                      </a:r>
                      <a:endParaRPr kumimoji="0" lang="x-none"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Teacher</a:t>
                      </a:r>
                      <a:r>
                        <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Mentor</a:t>
                      </a: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Angela</a:t>
                      </a:r>
                      <a:r>
                        <a:rPr kumimoji="0" lang="x-none"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Witch</a:t>
                      </a:r>
                      <a:r>
                        <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Hazel</a:t>
                      </a:r>
                      <a:endPar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Nikki</a:t>
                      </a:r>
                      <a:r>
                        <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Thoen</a:t>
                      </a:r>
                      <a:endPar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5915">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Maritza </a:t>
                      </a: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Dash</a:t>
                      </a:r>
                      <a:endPar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Ginger</a:t>
                      </a:r>
                      <a:r>
                        <a:rPr kumimoji="0" lang="x-none"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x-none" sz="105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Jay</a:t>
                      </a:r>
                      <a:endParaRPr kumimoji="0" lang="x-none" sz="105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Witch</a:t>
                      </a:r>
                      <a:r>
                        <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x-none" sz="105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Hazel</a:t>
                      </a:r>
                      <a:endParaRPr kumimoji="0" lang="x-none" sz="105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x-none" sz="105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x-none" sz="1050" b="0" dirty="0" err="1" smtClean="0">
                          <a:solidFill>
                            <a:schemeClr val="tx1"/>
                          </a:solidFill>
                          <a:latin typeface="Lucida Handwriting" panose="03010101010101010101" pitchFamily="66" charset="0"/>
                        </a:rPr>
                        <a:t>Jill</a:t>
                      </a:r>
                      <a:r>
                        <a:rPr lang="x-none" sz="1050" b="0" dirty="0" smtClean="0">
                          <a:solidFill>
                            <a:schemeClr val="tx1"/>
                          </a:solidFill>
                          <a:latin typeface="Lucida Handwriting" panose="03010101010101010101" pitchFamily="66" charset="0"/>
                        </a:rPr>
                        <a:t> </a:t>
                      </a:r>
                      <a:r>
                        <a:rPr lang="x-none" sz="1050" b="0" dirty="0" err="1" smtClean="0">
                          <a:solidFill>
                            <a:schemeClr val="tx1"/>
                          </a:solidFill>
                          <a:latin typeface="Lucida Handwriting" panose="03010101010101010101" pitchFamily="66" charset="0"/>
                        </a:rPr>
                        <a:t>Russo</a:t>
                      </a:r>
                      <a:endParaRPr lang="x-none" sz="1050" b="0" dirty="0">
                        <a:solidFill>
                          <a:schemeClr val="tx1"/>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803075">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200" b="0" i="0" u="none" strike="noStrike" kern="1200" cap="none" spc="0" normalizeH="0" baseline="0" noProof="0" dirty="0" smtClean="0">
                          <a:ln>
                            <a:noFill/>
                          </a:ln>
                          <a:solidFill>
                            <a:prstClr val="black"/>
                          </a:solidFill>
                          <a:effectLst/>
                          <a:uLnTx/>
                          <a:uFillTx/>
                          <a:latin typeface="+mn-lt"/>
                          <a:ea typeface="+mn-ea"/>
                          <a:cs typeface="+mn-cs"/>
                        </a:rPr>
                        <a:t>Las actividades para la tarea de rendimiento en las clases de K − 6 fueron escritas por: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Jamie</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Lentz</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Gina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McLain</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Hayley</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Heider</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Anna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Wooley</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Gretchen</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Erlandsen</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Deborah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Deplanche</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Connie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Briceno</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Judy</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Ramer</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Carrie</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Ellis, Sandra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Maines</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Renae</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Iversen</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Anne</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Berg</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Aliceson</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Brandt</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y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Ko</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200" b="0" i="0" u="none" strike="noStrike" kern="1200" cap="none" spc="0" normalizeH="0" baseline="0" noProof="0" dirty="0" smtClean="0">
                          <a:ln>
                            <a:noFill/>
                          </a:ln>
                          <a:solidFill>
                            <a:prstClr val="black"/>
                          </a:solidFill>
                          <a:effectLst/>
                          <a:uLnTx/>
                          <a:uFillTx/>
                          <a:latin typeface="+mn-lt"/>
                          <a:ea typeface="+mn-ea"/>
                          <a:cs typeface="+mn-cs"/>
                        </a:rPr>
                        <a:t>Todas las evaluaciones fueron editadas por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Vicki</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 </a:t>
                      </a:r>
                      <a:r>
                        <a:rPr kumimoji="0" lang="x-none" sz="1200" b="0" i="0" u="none" strike="noStrike" kern="1200" cap="none" spc="0" normalizeH="0" baseline="0" noProof="0" dirty="0" err="1" smtClean="0">
                          <a:ln>
                            <a:noFill/>
                          </a:ln>
                          <a:solidFill>
                            <a:prstClr val="black"/>
                          </a:solidFill>
                          <a:effectLst/>
                          <a:uLnTx/>
                          <a:uFillTx/>
                          <a:latin typeface="+mn-lt"/>
                          <a:ea typeface="+mn-ea"/>
                          <a:cs typeface="+mn-cs"/>
                        </a:rPr>
                        <a:t>Daniels</a:t>
                      </a:r>
                      <a:r>
                        <a:rPr kumimoji="0" lang="x-none"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dirty="0" smtClean="0">
                        <a:ln>
                          <a:noFill/>
                        </a:ln>
                        <a:solidFill>
                          <a:prstClr val="black"/>
                        </a:solidFill>
                        <a:effectLst/>
                        <a:uLnTx/>
                        <a:uFillTx/>
                        <a:latin typeface="+mn-lt"/>
                        <a:ea typeface="+mn-ea"/>
                        <a:cs typeface="+mn-cs"/>
                      </a:endParaRPr>
                    </a:p>
                    <a:p>
                      <a:pPr algn="ctr"/>
                      <a:r>
                        <a:rPr lang="x-none" sz="1100" b="0" i="1" dirty="0" smtClean="0">
                          <a:latin typeface="+mn-lt"/>
                        </a:rPr>
                        <a:t>Gracias a todos los que participaron en la traducción de esta evaluación, </a:t>
                      </a:r>
                    </a:p>
                    <a:p>
                      <a:pPr marL="0" marR="0" lvl="0" indent="0" algn="ctr" defTabSz="914400" rtl="0" eaLnBrk="1" fontAlgn="auto" latinLnBrk="0" hangingPunct="1">
                        <a:lnSpc>
                          <a:spcPct val="100000"/>
                        </a:lnSpc>
                        <a:spcBef>
                          <a:spcPts val="0"/>
                        </a:spcBef>
                        <a:spcAft>
                          <a:spcPts val="0"/>
                        </a:spcAft>
                        <a:buClrTx/>
                        <a:buSzTx/>
                        <a:buFontTx/>
                        <a:buNone/>
                        <a:tabLst/>
                        <a:defRPr/>
                      </a:pPr>
                      <a:r>
                        <a:rPr lang="x-none" sz="1100" b="0" i="1" dirty="0" smtClean="0">
                          <a:latin typeface="+mn-lt"/>
                        </a:rPr>
                        <a:t>bajo la coordinación</a:t>
                      </a:r>
                      <a:r>
                        <a:rPr lang="x-none" sz="1100" b="0" i="1" baseline="0" dirty="0" smtClean="0">
                          <a:latin typeface="+mn-lt"/>
                        </a:rPr>
                        <a:t> de </a:t>
                      </a:r>
                      <a:r>
                        <a:rPr kumimoji="0" lang="x-none" sz="1100" b="0" i="1" u="none" strike="noStrike" kern="1200" cap="none" spc="0" normalizeH="0" baseline="0" dirty="0" smtClean="0">
                          <a:ln>
                            <a:noFill/>
                          </a:ln>
                          <a:solidFill>
                            <a:prstClr val="black"/>
                          </a:solidFill>
                          <a:effectLst/>
                          <a:uLnTx/>
                          <a:uFillTx/>
                          <a:latin typeface="+mn-lt"/>
                          <a:ea typeface="+mn-ea"/>
                          <a:cs typeface="+mn-cs"/>
                        </a:rPr>
                        <a:t>Z. Rosa.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200" b="0"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10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176318" y="-158908"/>
            <a:ext cx="345440" cy="3352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1874" tIns="50938" rIns="101874" bIns="50938" numCol="1" anchor="t" anchorCtr="0" compatLnSpc="1">
            <a:prstTxWarp prst="textNoShape">
              <a:avLst/>
            </a:prstTxWarp>
          </a:bodyPr>
          <a:lstStyle/>
          <a:p>
            <a:endParaRPr lang="en-US"/>
          </a:p>
        </p:txBody>
      </p:sp>
    </p:spTree>
    <p:extLst>
      <p:ext uri="{BB962C8B-B14F-4D97-AF65-F5344CB8AC3E}">
        <p14:creationId xmlns:p14="http://schemas.microsoft.com/office/powerpoint/2010/main" val="3825057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2072" y="533400"/>
            <a:ext cx="6598528" cy="3980841"/>
          </a:xfrm>
          <a:prstGeom prst="rect">
            <a:avLst/>
          </a:prstGeom>
        </p:spPr>
        <p:txBody>
          <a:bodyPr wrap="square" lIns="101862" tIns="50931" rIns="101862" bIns="50931">
            <a:spAutoFit/>
          </a:bodyPr>
          <a:lstStyle/>
          <a:p>
            <a:pPr marL="282542" indent="-282542"/>
            <a:r>
              <a:rPr lang="en-US" sz="1800" b="1" dirty="0">
                <a:latin typeface="Helvetica" pitchFamily="34" charset="0"/>
              </a:rPr>
              <a:t>7. </a:t>
            </a:r>
            <a:r>
              <a:rPr lang="en-US" sz="1800" b="1" dirty="0" smtClean="0">
                <a:latin typeface="Helvetica" pitchFamily="34" charset="0"/>
              </a:rPr>
              <a:t>¿</a:t>
            </a:r>
            <a:r>
              <a:rPr lang="en-US" sz="1800" b="1" dirty="0" err="1" smtClean="0">
                <a:latin typeface="Helvetica" pitchFamily="34" charset="0"/>
              </a:rPr>
              <a:t>Qué</a:t>
            </a:r>
            <a:r>
              <a:rPr lang="es-MX" sz="1800" b="1" dirty="0" smtClean="0">
                <a:latin typeface="Helvetica" pitchFamily="34" charset="0"/>
              </a:rPr>
              <a:t> oraciones del cuento </a:t>
            </a:r>
            <a:r>
              <a:rPr lang="es-MX" sz="1800" b="1" i="1" u="sng" dirty="0" smtClean="0">
                <a:latin typeface="Helvetica" pitchFamily="34" charset="0"/>
              </a:rPr>
              <a:t>Arriba en el aire</a:t>
            </a:r>
            <a:r>
              <a:rPr lang="es-MX" sz="1800" b="1" dirty="0" smtClean="0">
                <a:latin typeface="Helvetica" pitchFamily="34" charset="0"/>
              </a:rPr>
              <a:t> dan evidencia de que el cuento es una narración en tercera persona?</a:t>
            </a:r>
          </a:p>
          <a:p>
            <a:pPr marL="764074" indent="-382059">
              <a:buFont typeface="+mj-lt"/>
              <a:buAutoNum type="alphaUcPeriod"/>
            </a:pPr>
            <a:endParaRPr lang="en-US" sz="1800" dirty="0">
              <a:latin typeface="Helvetica" pitchFamily="34" charset="0"/>
            </a:endParaRPr>
          </a:p>
          <a:p>
            <a:pPr marL="764074" indent="-382059">
              <a:buFont typeface="+mj-lt"/>
              <a:buAutoNum type="alphaUcPeriod"/>
            </a:pPr>
            <a:r>
              <a:rPr lang="es-ES" sz="1800" dirty="0" smtClean="0">
                <a:latin typeface="Helvetica" pitchFamily="34" charset="0"/>
              </a:rPr>
              <a:t>−¡</a:t>
            </a:r>
            <a:r>
              <a:rPr lang="es-ES" sz="1800" dirty="0">
                <a:latin typeface="Helvetica" pitchFamily="34" charset="0"/>
              </a:rPr>
              <a:t>No puedo creer que hoy es el día</a:t>
            </a:r>
            <a:r>
              <a:rPr lang="es-ES" sz="1800" dirty="0" smtClean="0">
                <a:latin typeface="Helvetica" pitchFamily="34" charset="0"/>
              </a:rPr>
              <a:t>!, −dijo </a:t>
            </a:r>
            <a:r>
              <a:rPr lang="es-ES" sz="1800" dirty="0" err="1" smtClean="0">
                <a:latin typeface="Helvetica" pitchFamily="34" charset="0"/>
              </a:rPr>
              <a:t>Kurt</a:t>
            </a:r>
            <a:r>
              <a:rPr lang="es-ES" sz="1800" dirty="0" smtClean="0">
                <a:latin typeface="Helvetica" pitchFamily="34" charset="0"/>
              </a:rPr>
              <a:t>.</a:t>
            </a:r>
          </a:p>
          <a:p>
            <a:pPr marL="764074" indent="-382059">
              <a:buFont typeface="+mj-lt"/>
              <a:buAutoNum type="alphaUcPeriod"/>
            </a:pPr>
            <a:endParaRPr lang="en-US" sz="1800" dirty="0">
              <a:latin typeface="Helvetica" pitchFamily="34" charset="0"/>
            </a:endParaRPr>
          </a:p>
          <a:p>
            <a:pPr marL="764074" indent="-382059">
              <a:buFont typeface="+mj-lt"/>
              <a:buAutoNum type="alphaUcPeriod"/>
            </a:pPr>
            <a:r>
              <a:rPr lang="es-ES" sz="1800" dirty="0" smtClean="0">
                <a:solidFill>
                  <a:srgbClr val="000000"/>
                </a:solidFill>
                <a:latin typeface="Helvetica" pitchFamily="34" charset="0"/>
                <a:cs typeface="Helvetica" pitchFamily="34" charset="0"/>
              </a:rPr>
              <a:t>Él </a:t>
            </a:r>
            <a:r>
              <a:rPr lang="es-ES" sz="1800" dirty="0">
                <a:solidFill>
                  <a:srgbClr val="000000"/>
                </a:solidFill>
                <a:latin typeface="Helvetica" pitchFamily="34" charset="0"/>
                <a:cs typeface="Helvetica" pitchFamily="34" charset="0"/>
              </a:rPr>
              <a:t>sintió una energía repentina mientras caminaba hacia el mostrador de facturación. </a:t>
            </a:r>
            <a:endParaRPr lang="es-ES" sz="1800" dirty="0" smtClean="0">
              <a:solidFill>
                <a:srgbClr val="000000"/>
              </a:solidFill>
              <a:latin typeface="Helvetica" pitchFamily="34" charset="0"/>
              <a:cs typeface="Helvetica" pitchFamily="34" charset="0"/>
            </a:endParaRPr>
          </a:p>
          <a:p>
            <a:pPr marL="764074" indent="-382059">
              <a:buFont typeface="+mj-lt"/>
              <a:buAutoNum type="alphaUcPeriod"/>
            </a:pPr>
            <a:endParaRPr lang="en-US" sz="1600" dirty="0">
              <a:solidFill>
                <a:srgbClr val="000000"/>
              </a:solidFill>
              <a:latin typeface="Helvetica" pitchFamily="34" charset="0"/>
              <a:cs typeface="Helvetica" pitchFamily="34" charset="0"/>
            </a:endParaRPr>
          </a:p>
          <a:p>
            <a:pPr marL="764074" indent="-382059">
              <a:buFont typeface="+mj-lt"/>
              <a:buAutoNum type="alphaUcPeriod"/>
            </a:pPr>
            <a:r>
              <a:rPr lang="es-ES" sz="1800" dirty="0">
                <a:solidFill>
                  <a:srgbClr val="000000"/>
                </a:solidFill>
                <a:latin typeface="Helvetica" pitchFamily="34" charset="0"/>
                <a:cs typeface="Helvetica" pitchFamily="34" charset="0"/>
              </a:rPr>
              <a:t>Era un edificio enorme lleno de cientos de personas mirando a su alrededor y </a:t>
            </a:r>
            <a:r>
              <a:rPr lang="es-ES" sz="1800" dirty="0" smtClean="0">
                <a:solidFill>
                  <a:srgbClr val="000000"/>
                </a:solidFill>
                <a:latin typeface="Helvetica" pitchFamily="34" charset="0"/>
                <a:cs typeface="Helvetica" pitchFamily="34" charset="0"/>
              </a:rPr>
              <a:t>apresurándose por llegar </a:t>
            </a:r>
            <a:r>
              <a:rPr lang="es-ES" sz="1800" dirty="0">
                <a:solidFill>
                  <a:srgbClr val="000000"/>
                </a:solidFill>
                <a:latin typeface="Helvetica" pitchFamily="34" charset="0"/>
                <a:cs typeface="Helvetica" pitchFamily="34" charset="0"/>
              </a:rPr>
              <a:t>hacia donde </a:t>
            </a:r>
            <a:r>
              <a:rPr lang="es-ES" sz="1800" dirty="0" smtClean="0">
                <a:solidFill>
                  <a:srgbClr val="000000"/>
                </a:solidFill>
                <a:latin typeface="Helvetica" pitchFamily="34" charset="0"/>
                <a:cs typeface="Helvetica" pitchFamily="34" charset="0"/>
              </a:rPr>
              <a:t>iban.</a:t>
            </a:r>
          </a:p>
          <a:p>
            <a:pPr marL="764074" indent="-382059">
              <a:buFont typeface="+mj-lt"/>
              <a:buAutoNum type="alphaUcPeriod"/>
            </a:pPr>
            <a:endParaRPr lang="en-US" sz="1400" dirty="0" smtClean="0">
              <a:solidFill>
                <a:srgbClr val="000000"/>
              </a:solidFill>
              <a:latin typeface="Helvetica" pitchFamily="34" charset="0"/>
              <a:cs typeface="Helvetica" pitchFamily="34" charset="0"/>
            </a:endParaRPr>
          </a:p>
          <a:p>
            <a:pPr marL="764074" indent="-382059">
              <a:buFont typeface="+mj-lt"/>
              <a:buAutoNum type="alphaUcPeriod"/>
            </a:pPr>
            <a:r>
              <a:rPr lang="es-ES" sz="1800" dirty="0">
                <a:solidFill>
                  <a:srgbClr val="000000"/>
                </a:solidFill>
                <a:latin typeface="Helvetica" pitchFamily="34" charset="0"/>
                <a:cs typeface="Helvetica" pitchFamily="34" charset="0"/>
              </a:rPr>
              <a:t>El avión comenzó a </a:t>
            </a:r>
            <a:r>
              <a:rPr lang="es-ES" sz="1800" dirty="0" smtClean="0">
                <a:solidFill>
                  <a:srgbClr val="000000"/>
                </a:solidFill>
                <a:latin typeface="Helvetica" pitchFamily="34" charset="0"/>
                <a:cs typeface="Helvetica" pitchFamily="34" charset="0"/>
              </a:rPr>
              <a:t>moverse </a:t>
            </a:r>
            <a:r>
              <a:rPr lang="es-ES" sz="1800" dirty="0">
                <a:solidFill>
                  <a:srgbClr val="000000"/>
                </a:solidFill>
                <a:latin typeface="Helvetica" pitchFamily="34" charset="0"/>
                <a:cs typeface="Helvetica" pitchFamily="34" charset="0"/>
              </a:rPr>
              <a:t>y </a:t>
            </a:r>
            <a:r>
              <a:rPr lang="es-ES" sz="1800" dirty="0" smtClean="0">
                <a:solidFill>
                  <a:srgbClr val="000000"/>
                </a:solidFill>
                <a:latin typeface="Helvetica" pitchFamily="34" charset="0"/>
                <a:cs typeface="Helvetica" pitchFamily="34" charset="0"/>
              </a:rPr>
              <a:t>retrocedió </a:t>
            </a:r>
            <a:r>
              <a:rPr lang="es-ES" sz="1800" dirty="0">
                <a:solidFill>
                  <a:srgbClr val="000000"/>
                </a:solidFill>
                <a:latin typeface="Helvetica" pitchFamily="34" charset="0"/>
                <a:cs typeface="Helvetica" pitchFamily="34" charset="0"/>
              </a:rPr>
              <a:t>un </a:t>
            </a:r>
            <a:r>
              <a:rPr lang="es-ES" sz="1800" dirty="0" smtClean="0">
                <a:solidFill>
                  <a:srgbClr val="000000"/>
                </a:solidFill>
                <a:latin typeface="Helvetica" pitchFamily="34" charset="0"/>
                <a:cs typeface="Helvetica" pitchFamily="34" charset="0"/>
              </a:rPr>
              <a:t>poco.</a:t>
            </a:r>
            <a:endParaRPr lang="en-US" sz="1800" dirty="0">
              <a:solidFill>
                <a:srgbClr val="000000"/>
              </a:solidFill>
              <a:latin typeface="Helvetica" pitchFamily="34" charset="0"/>
              <a:cs typeface="Helvetica" pitchFamily="34" charset="0"/>
            </a:endParaRPr>
          </a:p>
        </p:txBody>
      </p:sp>
      <p:cxnSp>
        <p:nvCxnSpPr>
          <p:cNvPr id="11" name="Straight Connector 10"/>
          <p:cNvCxnSpPr/>
          <p:nvPr/>
        </p:nvCxnSpPr>
        <p:spPr>
          <a:xfrm>
            <a:off x="356188" y="494538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910404" y="4075211"/>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911481" y="1703759"/>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910404" y="2253662"/>
            <a:ext cx="242888" cy="241441"/>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910771" y="3025289"/>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443581836"/>
              </p:ext>
            </p:extLst>
          </p:nvPr>
        </p:nvGraphicFramePr>
        <p:xfrm>
          <a:off x="4572000" y="4413391"/>
          <a:ext cx="2853690" cy="487680"/>
        </p:xfrm>
        <a:graphic>
          <a:graphicData uri="http://schemas.openxmlformats.org/drawingml/2006/table">
            <a:tbl>
              <a:tblPr/>
              <a:tblGrid>
                <a:gridCol w="2853690"/>
              </a:tblGrid>
              <a:tr h="117348">
                <a:tc>
                  <a:txBody>
                    <a:bodyPr/>
                    <a:lstStyle/>
                    <a:p>
                      <a:pPr marL="0" marR="0" algn="l">
                        <a:lnSpc>
                          <a:spcPct val="100000"/>
                        </a:lnSpc>
                        <a:spcBef>
                          <a:spcPts val="0"/>
                        </a:spcBef>
                        <a:spcAft>
                          <a:spcPts val="0"/>
                        </a:spcAft>
                      </a:pPr>
                      <a:r>
                        <a:rPr lang="en-US" sz="800" b="1" dirty="0" err="1" smtClean="0">
                          <a:solidFill>
                            <a:srgbClr val="000000"/>
                          </a:solidFill>
                          <a:latin typeface="+mn-lt"/>
                          <a:ea typeface="Times New Roman"/>
                          <a:cs typeface="Times New Roman"/>
                        </a:rPr>
                        <a:t>Estándar</a:t>
                      </a:r>
                      <a:r>
                        <a:rPr lang="en-US" sz="800" b="1" dirty="0" smtClean="0">
                          <a:solidFill>
                            <a:srgbClr val="000000"/>
                          </a:solidFill>
                          <a:latin typeface="+mn-lt"/>
                          <a:ea typeface="Times New Roman"/>
                          <a:cs typeface="Times New Roman"/>
                        </a:rPr>
                        <a:t> RL.4.6</a:t>
                      </a:r>
                      <a:endParaRPr lang="en-US" sz="8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52044">
                <a:tc>
                  <a:txBody>
                    <a:bodyPr/>
                    <a:lstStyle/>
                    <a:p>
                      <a:pPr marL="0" marR="0" algn="l" defTabSz="966612" rtl="0" eaLnBrk="1" latinLnBrk="0" hangingPunct="1">
                        <a:lnSpc>
                          <a:spcPct val="100000"/>
                        </a:lnSpc>
                        <a:spcBef>
                          <a:spcPts val="0"/>
                        </a:spcBef>
                        <a:spcAft>
                          <a:spcPts val="0"/>
                        </a:spcAft>
                      </a:pPr>
                      <a:r>
                        <a:rPr lang="x-none" sz="800" dirty="0" smtClean="0"/>
                        <a:t>Comparan y contrastan el punto de vista desde el que se narran diferentes cuentos, incluyendo la diferencia entre las narraciones en primera y tercera persona.</a:t>
                      </a:r>
                      <a:endParaRPr lang="en-US" sz="8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280223422"/>
              </p:ext>
            </p:extLst>
          </p:nvPr>
        </p:nvGraphicFramePr>
        <p:xfrm>
          <a:off x="3634663" y="9296400"/>
          <a:ext cx="3573465" cy="487680"/>
        </p:xfrm>
        <a:graphic>
          <a:graphicData uri="http://schemas.openxmlformats.org/drawingml/2006/table">
            <a:tbl>
              <a:tblPr/>
              <a:tblGrid>
                <a:gridCol w="3573465"/>
              </a:tblGrid>
              <a:tr h="117348">
                <a:tc>
                  <a:txBody>
                    <a:bodyPr/>
                    <a:lstStyle/>
                    <a:p>
                      <a:pPr marL="0" marR="0" algn="l">
                        <a:lnSpc>
                          <a:spcPct val="100000"/>
                        </a:lnSpc>
                        <a:spcBef>
                          <a:spcPts val="0"/>
                        </a:spcBef>
                        <a:spcAft>
                          <a:spcPts val="0"/>
                        </a:spcAft>
                      </a:pPr>
                      <a:r>
                        <a:rPr lang="en-US" sz="800" b="1" dirty="0" err="1" smtClean="0">
                          <a:solidFill>
                            <a:srgbClr val="000000"/>
                          </a:solidFill>
                          <a:latin typeface="+mn-lt"/>
                          <a:ea typeface="Times New Roman"/>
                          <a:cs typeface="Times New Roman"/>
                        </a:rPr>
                        <a:t>Estándar</a:t>
                      </a:r>
                      <a:r>
                        <a:rPr lang="en-US" sz="800" b="1" dirty="0" smtClean="0">
                          <a:solidFill>
                            <a:srgbClr val="000000"/>
                          </a:solidFill>
                          <a:latin typeface="+mn-lt"/>
                          <a:ea typeface="Times New Roman"/>
                          <a:cs typeface="Times New Roman"/>
                        </a:rPr>
                        <a:t> RL.4.7</a:t>
                      </a:r>
                      <a:endParaRPr lang="en-US" sz="8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52044">
                <a:tc>
                  <a:txBody>
                    <a:bodyPr/>
                    <a:lstStyle/>
                    <a:p>
                      <a:pPr marL="0" marR="0" algn="l" defTabSz="966612" rtl="0" eaLnBrk="1" latinLnBrk="0" hangingPunct="1">
                        <a:lnSpc>
                          <a:spcPct val="100000"/>
                        </a:lnSpc>
                        <a:spcBef>
                          <a:spcPts val="0"/>
                        </a:spcBef>
                        <a:spcAft>
                          <a:spcPts val="0"/>
                        </a:spcAft>
                      </a:pPr>
                      <a:r>
                        <a:rPr lang="x-none" sz="800" dirty="0" smtClean="0"/>
                        <a:t>Establecen conexiones entre el texto de un cuento, de una obra de teatro y una presentación visual u oral del mismo, identificando dónde cada versión refleja las descripciones e indicaciones específicas del texto.</a:t>
                      </a:r>
                      <a:endParaRPr lang="en-US" sz="8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pSp>
        <p:nvGrpSpPr>
          <p:cNvPr id="4" name="Group 3"/>
          <p:cNvGrpSpPr/>
          <p:nvPr/>
        </p:nvGrpSpPr>
        <p:grpSpPr>
          <a:xfrm>
            <a:off x="812101" y="5019582"/>
            <a:ext cx="6258671" cy="4058615"/>
            <a:chOff x="713670" y="4539950"/>
            <a:chExt cx="5425673" cy="3689650"/>
          </a:xfrm>
        </p:grpSpPr>
        <p:sp>
          <p:nvSpPr>
            <p:cNvPr id="8" name="Rectangle 7"/>
            <p:cNvSpPr/>
            <p:nvPr/>
          </p:nvSpPr>
          <p:spPr>
            <a:xfrm>
              <a:off x="816768" y="4539950"/>
              <a:ext cx="5322575" cy="1091191"/>
            </a:xfrm>
            <a:prstGeom prst="rect">
              <a:avLst/>
            </a:prstGeom>
          </p:spPr>
          <p:txBody>
            <a:bodyPr wrap="square" lIns="91422" tIns="45711" rIns="91422" bIns="45711">
              <a:spAutoFit/>
            </a:bodyPr>
            <a:lstStyle/>
            <a:p>
              <a:pPr marL="382059" indent="-382059">
                <a:buAutoNum type="arabicPeriod" startAt="8"/>
              </a:pPr>
              <a:r>
                <a:rPr lang="es-MX" sz="1800" b="1" dirty="0" smtClean="0">
                  <a:latin typeface="Helvetica" pitchFamily="34" charset="0"/>
                </a:rPr>
                <a:t>¿Qué fotografía ilustra mejor la escena de lo que Kurt experimenta cuando primero entra al aeropuerto?</a:t>
              </a:r>
              <a:endParaRPr lang="en-US" sz="1800" b="1" dirty="0">
                <a:latin typeface="Helvetica" pitchFamily="34" charset="0"/>
              </a:endParaRPr>
            </a:p>
            <a:p>
              <a:r>
                <a:rPr lang="en-US" sz="1800" b="1" dirty="0">
                  <a:latin typeface="Helvetica" pitchFamily="34" charset="0"/>
                </a:rPr>
                <a:t>      </a:t>
              </a:r>
              <a:r>
                <a:rPr lang="en-US" sz="1800" dirty="0">
                  <a:latin typeface="Helvetica" pitchFamily="34" charset="0"/>
                </a:rPr>
                <a:t> </a:t>
              </a:r>
              <a:endParaRPr lang="en-US" sz="1800" b="1" dirty="0">
                <a:latin typeface="Helvetica" pitchFamily="34" charset="0"/>
              </a:endParaRPr>
            </a:p>
          </p:txBody>
        </p:sp>
        <p:grpSp>
          <p:nvGrpSpPr>
            <p:cNvPr id="3" name="Group 2"/>
            <p:cNvGrpSpPr/>
            <p:nvPr/>
          </p:nvGrpSpPr>
          <p:grpSpPr>
            <a:xfrm>
              <a:off x="713670" y="5261809"/>
              <a:ext cx="4985001" cy="2967791"/>
              <a:chOff x="713670" y="5261809"/>
              <a:chExt cx="4985001" cy="2967791"/>
            </a:xfrm>
          </p:grpSpPr>
          <p:pic>
            <p:nvPicPr>
              <p:cNvPr id="15" name="image04.png"/>
              <p:cNvPicPr/>
              <p:nvPr/>
            </p:nvPicPr>
            <p:blipFill>
              <a:blip r:embed="rId2" cstate="print"/>
              <a:srcRect/>
              <a:stretch>
                <a:fillRect/>
              </a:stretch>
            </p:blipFill>
            <p:spPr>
              <a:xfrm>
                <a:off x="1066800" y="5338009"/>
                <a:ext cx="1836964" cy="1155032"/>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726904" y="5262265"/>
                <a:ext cx="381000" cy="369332"/>
              </a:xfrm>
              <a:prstGeom prst="rect">
                <a:avLst/>
              </a:prstGeom>
              <a:noFill/>
            </p:spPr>
            <p:txBody>
              <a:bodyPr wrap="square" rtlCol="0">
                <a:spAutoFit/>
              </a:bodyPr>
              <a:lstStyle/>
              <a:p>
                <a:r>
                  <a:rPr lang="en-US" dirty="0" smtClean="0"/>
                  <a:t>A. </a:t>
                </a:r>
                <a:endParaRPr lang="en-US" dirty="0"/>
              </a:p>
            </p:txBody>
          </p:sp>
          <p:sp>
            <p:nvSpPr>
              <p:cNvPr id="17" name="TextBox 16"/>
              <p:cNvSpPr txBox="1"/>
              <p:nvPr/>
            </p:nvSpPr>
            <p:spPr>
              <a:xfrm>
                <a:off x="3352800" y="5261809"/>
                <a:ext cx="381000" cy="369332"/>
              </a:xfrm>
              <a:prstGeom prst="rect">
                <a:avLst/>
              </a:prstGeom>
              <a:noFill/>
            </p:spPr>
            <p:txBody>
              <a:bodyPr wrap="square" rtlCol="0">
                <a:spAutoFit/>
              </a:bodyPr>
              <a:lstStyle/>
              <a:p>
                <a:r>
                  <a:rPr lang="en-US" dirty="0"/>
                  <a:t>B</a:t>
                </a:r>
                <a:r>
                  <a:rPr lang="en-US" dirty="0" smtClean="0"/>
                  <a:t>. </a:t>
                </a:r>
                <a:endParaRPr lang="en-US" dirty="0"/>
              </a:p>
            </p:txBody>
          </p:sp>
          <p:pic>
            <p:nvPicPr>
              <p:cNvPr id="22" name="image07.png"/>
              <p:cNvPicPr/>
              <p:nvPr/>
            </p:nvPicPr>
            <p:blipFill>
              <a:blip r:embed="rId3" cstate="print"/>
              <a:srcRect/>
              <a:stretch>
                <a:fillRect/>
              </a:stretch>
            </p:blipFill>
            <p:spPr>
              <a:xfrm>
                <a:off x="3657600" y="5298021"/>
                <a:ext cx="2041071" cy="1219201"/>
              </a:xfrm>
              <a:prstGeom prst="rect">
                <a:avLst/>
              </a:prstGeom>
              <a:ln>
                <a:noFill/>
              </a:ln>
              <a:effectLst>
                <a:outerShdw blurRad="292100" dist="139700" dir="2700000" algn="tl" rotWithShape="0">
                  <a:srgbClr val="333333">
                    <a:alpha val="65000"/>
                  </a:srgbClr>
                </a:outerShdw>
              </a:effectLst>
            </p:spPr>
          </p:pic>
          <p:sp>
            <p:nvSpPr>
              <p:cNvPr id="23" name="TextBox 22"/>
              <p:cNvSpPr txBox="1"/>
              <p:nvPr/>
            </p:nvSpPr>
            <p:spPr>
              <a:xfrm>
                <a:off x="713670" y="6873677"/>
                <a:ext cx="381000" cy="369332"/>
              </a:xfrm>
              <a:prstGeom prst="rect">
                <a:avLst/>
              </a:prstGeom>
              <a:noFill/>
            </p:spPr>
            <p:txBody>
              <a:bodyPr wrap="square" rtlCol="0">
                <a:spAutoFit/>
              </a:bodyPr>
              <a:lstStyle/>
              <a:p>
                <a:r>
                  <a:rPr lang="en-US" dirty="0" smtClean="0"/>
                  <a:t>C. </a:t>
                </a:r>
                <a:endParaRPr lang="en-US" dirty="0"/>
              </a:p>
            </p:txBody>
          </p:sp>
          <p:pic>
            <p:nvPicPr>
              <p:cNvPr id="24" name="image05.png"/>
              <p:cNvPicPr/>
              <p:nvPr/>
            </p:nvPicPr>
            <p:blipFill>
              <a:blip r:embed="rId4" cstate="print"/>
              <a:srcRect/>
              <a:stretch>
                <a:fillRect/>
              </a:stretch>
            </p:blipFill>
            <p:spPr>
              <a:xfrm>
                <a:off x="1019176" y="6938210"/>
                <a:ext cx="1947522" cy="1291390"/>
              </a:xfrm>
              <a:prstGeom prst="rect">
                <a:avLst/>
              </a:prstGeom>
              <a:ln>
                <a:noFill/>
              </a:ln>
              <a:effectLst>
                <a:outerShdw blurRad="292100" dist="139700" dir="2700000" algn="tl" rotWithShape="0">
                  <a:srgbClr val="333333">
                    <a:alpha val="65000"/>
                  </a:srgbClr>
                </a:outerShdw>
              </a:effectLst>
            </p:spPr>
          </p:pic>
          <p:pic>
            <p:nvPicPr>
              <p:cNvPr id="25" name="image06.png"/>
              <p:cNvPicPr/>
              <p:nvPr/>
            </p:nvPicPr>
            <p:blipFill>
              <a:blip r:embed="rId5" cstate="print"/>
              <a:srcRect/>
              <a:stretch>
                <a:fillRect/>
              </a:stretch>
            </p:blipFill>
            <p:spPr>
              <a:xfrm>
                <a:off x="3733800" y="6938210"/>
                <a:ext cx="1905000" cy="1219200"/>
              </a:xfrm>
              <a:prstGeom prst="rect">
                <a:avLst/>
              </a:prstGeom>
              <a:ln>
                <a:noFill/>
              </a:ln>
              <a:effectLst>
                <a:outerShdw blurRad="292100" dist="139700" dir="2700000" algn="tl" rotWithShape="0">
                  <a:srgbClr val="333333">
                    <a:alpha val="65000"/>
                  </a:srgbClr>
                </a:outerShdw>
              </a:effectLst>
            </p:spPr>
          </p:pic>
          <p:sp>
            <p:nvSpPr>
              <p:cNvPr id="30" name="TextBox 29"/>
              <p:cNvSpPr txBox="1"/>
              <p:nvPr/>
            </p:nvSpPr>
            <p:spPr>
              <a:xfrm>
                <a:off x="3429000" y="6873677"/>
                <a:ext cx="381000" cy="369332"/>
              </a:xfrm>
              <a:prstGeom prst="rect">
                <a:avLst/>
              </a:prstGeom>
              <a:noFill/>
            </p:spPr>
            <p:txBody>
              <a:bodyPr wrap="square" rtlCol="0">
                <a:spAutoFit/>
              </a:bodyPr>
              <a:lstStyle/>
              <a:p>
                <a:r>
                  <a:rPr lang="en-US" dirty="0" smtClean="0"/>
                  <a:t>D. </a:t>
                </a:r>
                <a:endParaRPr lang="en-US" dirty="0"/>
              </a:p>
            </p:txBody>
          </p:sp>
        </p:grpSp>
      </p:grpSp>
      <p:sp>
        <p:nvSpPr>
          <p:cNvPr id="31" name="Slide Number Placeholder 30"/>
          <p:cNvSpPr>
            <a:spLocks noGrp="1"/>
          </p:cNvSpPr>
          <p:nvPr>
            <p:ph type="sldNum" sz="quarter" idx="12"/>
          </p:nvPr>
        </p:nvSpPr>
        <p:spPr/>
        <p:txBody>
          <a:bodyPr/>
          <a:lstStyle/>
          <a:p>
            <a:fld id="{CF669FE8-2A6A-4FDA-B6E7-4A7C87AD6E1D}" type="slidenum">
              <a:rPr lang="en-US" smtClean="0"/>
              <a:pPr/>
              <a:t>20</a:t>
            </a:fld>
            <a:endParaRPr lang="en-US" dirty="0"/>
          </a:p>
        </p:txBody>
      </p:sp>
      <p:sp>
        <p:nvSpPr>
          <p:cNvPr id="32" name="Oval 31"/>
          <p:cNvSpPr/>
          <p:nvPr/>
        </p:nvSpPr>
        <p:spPr>
          <a:xfrm>
            <a:off x="3718802" y="765766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33" name="Oval 32"/>
          <p:cNvSpPr/>
          <p:nvPr/>
        </p:nvSpPr>
        <p:spPr>
          <a:xfrm>
            <a:off x="622159" y="589633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34" name="Oval 33"/>
          <p:cNvSpPr/>
          <p:nvPr/>
        </p:nvSpPr>
        <p:spPr>
          <a:xfrm>
            <a:off x="3634663" y="5897447"/>
            <a:ext cx="242888" cy="241441"/>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35" name="Oval 34"/>
          <p:cNvSpPr/>
          <p:nvPr/>
        </p:nvSpPr>
        <p:spPr>
          <a:xfrm>
            <a:off x="601711" y="765766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Tree>
    <p:extLst>
      <p:ext uri="{BB962C8B-B14F-4D97-AF65-F5344CB8AC3E}">
        <p14:creationId xmlns:p14="http://schemas.microsoft.com/office/powerpoint/2010/main" val="721725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0880" y="335281"/>
            <a:ext cx="6548120" cy="3426844"/>
          </a:xfrm>
          <a:prstGeom prst="rect">
            <a:avLst/>
          </a:prstGeom>
        </p:spPr>
        <p:txBody>
          <a:bodyPr wrap="square" lIns="101862" tIns="50931" rIns="101862" bIns="50931">
            <a:spAutoFit/>
          </a:bodyPr>
          <a:lstStyle/>
          <a:p>
            <a:pPr marL="282542" indent="-282542"/>
            <a:r>
              <a:rPr lang="en-US" sz="1800" b="1" dirty="0">
                <a:latin typeface="Helvetica" pitchFamily="34" charset="0"/>
              </a:rPr>
              <a:t>9. </a:t>
            </a:r>
            <a:r>
              <a:rPr lang="en-US" sz="1800" b="1" dirty="0" smtClean="0">
                <a:latin typeface="Helvetica" pitchFamily="34" charset="0"/>
              </a:rPr>
              <a:t>¿</a:t>
            </a:r>
            <a:r>
              <a:rPr lang="es-MX" sz="1800" b="1" dirty="0" smtClean="0">
                <a:latin typeface="Helvetica" pitchFamily="34" charset="0"/>
              </a:rPr>
              <a:t>Qué declaración a continuación explica mejor por qué seleccionaste la fotografía en la pregunta número 8? </a:t>
            </a:r>
          </a:p>
          <a:p>
            <a:pPr marL="282542" indent="-282542"/>
            <a:endParaRPr lang="es-MX" sz="1800" dirty="0" smtClean="0">
              <a:latin typeface="Helvetica" pitchFamily="34" charset="0"/>
            </a:endParaRPr>
          </a:p>
          <a:p>
            <a:pPr marL="764074" indent="-382059">
              <a:buFont typeface="+mj-lt"/>
              <a:buAutoNum type="alphaUcPeriod"/>
            </a:pPr>
            <a:r>
              <a:rPr lang="es-MX" sz="1800" dirty="0" err="1" smtClean="0">
                <a:latin typeface="Helvetica" pitchFamily="34" charset="0"/>
              </a:rPr>
              <a:t>Kurt</a:t>
            </a:r>
            <a:r>
              <a:rPr lang="es-MX" sz="1800" dirty="0" smtClean="0">
                <a:latin typeface="Helvetica" pitchFamily="34" charset="0"/>
              </a:rPr>
              <a:t> </a:t>
            </a:r>
            <a:r>
              <a:rPr lang="x-none" sz="1800" dirty="0">
                <a:latin typeface="Helvetica" pitchFamily="34" charset="0"/>
              </a:rPr>
              <a:t>iba a elevarse por los cielos y a ver las </a:t>
            </a:r>
            <a:r>
              <a:rPr lang="x-none" sz="1800" dirty="0" smtClean="0">
                <a:latin typeface="Helvetica" pitchFamily="34" charset="0"/>
              </a:rPr>
              <a:t>nubes.</a:t>
            </a:r>
          </a:p>
          <a:p>
            <a:pPr marL="764074" indent="-382059">
              <a:buFont typeface="+mj-lt"/>
              <a:buAutoNum type="alphaUcPeriod"/>
            </a:pPr>
            <a:endParaRPr lang="es-MX" sz="1800" dirty="0" smtClean="0">
              <a:latin typeface="Helvetica" pitchFamily="34" charset="0"/>
            </a:endParaRPr>
          </a:p>
          <a:p>
            <a:pPr marL="764074" indent="-382059">
              <a:buFont typeface="+mj-lt"/>
              <a:buAutoNum type="alphaUcPeriod"/>
            </a:pPr>
            <a:r>
              <a:rPr lang="es-MX" sz="1800" dirty="0" smtClean="0">
                <a:solidFill>
                  <a:srgbClr val="000000"/>
                </a:solidFill>
                <a:latin typeface="Helvetica" pitchFamily="34" charset="0"/>
                <a:cs typeface="Helvetica" pitchFamily="34" charset="0"/>
              </a:rPr>
              <a:t>El aeropuerto era enorme y estaba lleno de cientos de personas.</a:t>
            </a:r>
          </a:p>
          <a:p>
            <a:pPr marL="764074" indent="-382059">
              <a:buFont typeface="+mj-lt"/>
              <a:buAutoNum type="alphaUcPeriod"/>
            </a:pPr>
            <a:endParaRPr lang="es-MX" sz="1800" dirty="0" smtClean="0">
              <a:solidFill>
                <a:srgbClr val="000000"/>
              </a:solidFill>
              <a:latin typeface="Helvetica" pitchFamily="34" charset="0"/>
              <a:cs typeface="Helvetica" pitchFamily="34" charset="0"/>
            </a:endParaRPr>
          </a:p>
          <a:p>
            <a:pPr marL="764074" indent="-382059">
              <a:buFont typeface="+mj-lt"/>
              <a:buAutoNum type="alphaUcPeriod"/>
            </a:pPr>
            <a:r>
              <a:rPr lang="es-MX" sz="1800" dirty="0" smtClean="0">
                <a:solidFill>
                  <a:srgbClr val="000000"/>
                </a:solidFill>
                <a:latin typeface="Helvetica" pitchFamily="34" charset="0"/>
                <a:cs typeface="Helvetica" pitchFamily="34" charset="0"/>
              </a:rPr>
              <a:t>Cuando Kurt miró el avión, éste era más grande </a:t>
            </a:r>
            <a:r>
              <a:rPr lang="x-none" sz="1800" dirty="0" smtClean="0">
                <a:solidFill>
                  <a:srgbClr val="000000"/>
                </a:solidFill>
                <a:latin typeface="Helvetica" pitchFamily="34" charset="0"/>
                <a:cs typeface="Helvetica" pitchFamily="34" charset="0"/>
              </a:rPr>
              <a:t>de </a:t>
            </a:r>
            <a:r>
              <a:rPr lang="x-none" sz="1800" dirty="0">
                <a:solidFill>
                  <a:srgbClr val="000000"/>
                </a:solidFill>
                <a:latin typeface="Helvetica" pitchFamily="34" charset="0"/>
                <a:cs typeface="Helvetica" pitchFamily="34" charset="0"/>
              </a:rPr>
              <a:t>cómo aparecía en sus sueños</a:t>
            </a:r>
            <a:r>
              <a:rPr lang="x-none" sz="1800" dirty="0" smtClean="0">
                <a:solidFill>
                  <a:srgbClr val="000000"/>
                </a:solidFill>
                <a:latin typeface="Helvetica" pitchFamily="34" charset="0"/>
                <a:cs typeface="Helvetica" pitchFamily="34" charset="0"/>
              </a:rPr>
              <a:t>.</a:t>
            </a:r>
            <a:r>
              <a:rPr lang="es-MX" sz="1800" dirty="0" smtClean="0">
                <a:solidFill>
                  <a:srgbClr val="000000"/>
                </a:solidFill>
                <a:latin typeface="Helvetica" pitchFamily="34" charset="0"/>
                <a:cs typeface="Helvetica" pitchFamily="34" charset="0"/>
              </a:rPr>
              <a:t> </a:t>
            </a:r>
          </a:p>
          <a:p>
            <a:pPr marL="764074" indent="-382059">
              <a:buFont typeface="+mj-lt"/>
              <a:buAutoNum type="alphaUcPeriod"/>
            </a:pPr>
            <a:endParaRPr lang="es-MX" sz="1800" dirty="0" smtClean="0">
              <a:solidFill>
                <a:srgbClr val="000000"/>
              </a:solidFill>
              <a:latin typeface="Helvetica" pitchFamily="34" charset="0"/>
              <a:cs typeface="Helvetica" pitchFamily="34" charset="0"/>
            </a:endParaRPr>
          </a:p>
          <a:p>
            <a:pPr marL="764074" indent="-382059">
              <a:buFont typeface="+mj-lt"/>
              <a:buAutoNum type="alphaUcPeriod"/>
            </a:pPr>
            <a:r>
              <a:rPr lang="es-MX" sz="1800" dirty="0" smtClean="0">
                <a:solidFill>
                  <a:srgbClr val="000000"/>
                </a:solidFill>
                <a:latin typeface="Helvetica" pitchFamily="34" charset="0"/>
                <a:cs typeface="Helvetica" pitchFamily="34" charset="0"/>
              </a:rPr>
              <a:t>Como si fuera magia, el avión despegó del suelo.</a:t>
            </a:r>
            <a:endParaRPr lang="es-MX" sz="1800" dirty="0">
              <a:solidFill>
                <a:srgbClr val="000000"/>
              </a:solidFill>
              <a:latin typeface="Helvetica" pitchFamily="34" charset="0"/>
              <a:cs typeface="Helvetica" pitchFamily="34" charset="0"/>
            </a:endParaRPr>
          </a:p>
        </p:txBody>
      </p:sp>
      <p:cxnSp>
        <p:nvCxnSpPr>
          <p:cNvPr id="11" name="Straight Connector 10"/>
          <p:cNvCxnSpPr/>
          <p:nvPr/>
        </p:nvCxnSpPr>
        <p:spPr>
          <a:xfrm>
            <a:off x="412719" y="477774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850294" y="2576316"/>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850294" y="1227687"/>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850294" y="343196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850294" y="1785779"/>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472683862"/>
              </p:ext>
            </p:extLst>
          </p:nvPr>
        </p:nvGraphicFramePr>
        <p:xfrm>
          <a:off x="152400" y="4861560"/>
          <a:ext cx="7513320" cy="4508611"/>
        </p:xfrm>
        <a:graphic>
          <a:graphicData uri="http://schemas.openxmlformats.org/drawingml/2006/table">
            <a:tbl>
              <a:tblPr firstRow="1" bandRow="1">
                <a:tableStyleId>{5940675A-B579-460E-94D1-54222C63F5DA}</a:tableStyleId>
              </a:tblPr>
              <a:tblGrid>
                <a:gridCol w="7513320"/>
              </a:tblGrid>
              <a:tr h="782395">
                <a:tc>
                  <a:txBody>
                    <a:bodyPr/>
                    <a:lstStyle/>
                    <a:p>
                      <a:pPr marL="403225" marR="0" indent="-403225" algn="l" defTabSz="966612" rtl="0" eaLnBrk="1" fontAlgn="auto" latinLnBrk="0" hangingPunct="1">
                        <a:lnSpc>
                          <a:spcPct val="100000"/>
                        </a:lnSpc>
                        <a:spcBef>
                          <a:spcPts val="0"/>
                        </a:spcBef>
                        <a:spcAft>
                          <a:spcPts val="0"/>
                        </a:spcAft>
                        <a:buClrTx/>
                        <a:buSzTx/>
                        <a:buFontTx/>
                        <a:buNone/>
                        <a:tabLst/>
                        <a:defRPr/>
                      </a:pPr>
                      <a:r>
                        <a:rPr lang="en-US" sz="1800" b="1" dirty="0" smtClean="0"/>
                        <a:t>10.</a:t>
                      </a:r>
                      <a:r>
                        <a:rPr lang="en-US" sz="1800" b="1" baseline="0" dirty="0" smtClean="0"/>
                        <a:t>  </a:t>
                      </a:r>
                      <a:r>
                        <a:rPr lang="es-MX" sz="1800" b="1" baseline="0" noProof="0" dirty="0" smtClean="0"/>
                        <a:t>Kurt está escribiendo una carta a sus amigos sobre la experiencia de ir al aeropuerto por primera vez. Imagina que eres Kurt y escribe la carta. </a:t>
                      </a:r>
                      <a:endParaRPr lang="en-US" sz="900" b="1" baseline="0" dirty="0" smtClean="0">
                        <a:solidFill>
                          <a:srgbClr val="002060"/>
                        </a:solidFill>
                      </a:endParaRPr>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370">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370">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370">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370">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370">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370">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370">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370">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370">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370">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370">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370">
                <a:tc>
                  <a:txBody>
                    <a:bodyPr/>
                    <a:lstStyle/>
                    <a:p>
                      <a:endParaRPr lang="en-US" sz="1300" dirty="0"/>
                    </a:p>
                  </a:txBody>
                  <a:tcPr marL="115615" marR="115615" marT="56199" marB="561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08063942"/>
              </p:ext>
            </p:extLst>
          </p:nvPr>
        </p:nvGraphicFramePr>
        <p:xfrm>
          <a:off x="5008880" y="4114800"/>
          <a:ext cx="2331720" cy="609600"/>
        </p:xfrm>
        <a:graphic>
          <a:graphicData uri="http://schemas.openxmlformats.org/drawingml/2006/table">
            <a:tbl>
              <a:tblPr/>
              <a:tblGrid>
                <a:gridCol w="2331720"/>
              </a:tblGrid>
              <a:tr h="117348">
                <a:tc>
                  <a:txBody>
                    <a:bodyPr/>
                    <a:lstStyle/>
                    <a:p>
                      <a:pPr marL="0" marR="0" algn="l">
                        <a:lnSpc>
                          <a:spcPct val="100000"/>
                        </a:lnSpc>
                        <a:spcBef>
                          <a:spcPts val="0"/>
                        </a:spcBef>
                        <a:spcAft>
                          <a:spcPts val="0"/>
                        </a:spcAft>
                      </a:pPr>
                      <a:r>
                        <a:rPr lang="en-US" sz="800" b="1" dirty="0" err="1" smtClean="0">
                          <a:solidFill>
                            <a:srgbClr val="000000"/>
                          </a:solidFill>
                          <a:latin typeface="+mn-lt"/>
                          <a:ea typeface="Times New Roman"/>
                          <a:cs typeface="Times New Roman"/>
                        </a:rPr>
                        <a:t>Estándar</a:t>
                      </a:r>
                      <a:r>
                        <a:rPr lang="en-US" sz="800" b="1" dirty="0" smtClean="0">
                          <a:solidFill>
                            <a:srgbClr val="000000"/>
                          </a:solidFill>
                          <a:latin typeface="+mn-lt"/>
                          <a:ea typeface="Times New Roman"/>
                          <a:cs typeface="Times New Roman"/>
                        </a:rPr>
                        <a:t> RL.4.7</a:t>
                      </a:r>
                      <a:endParaRPr lang="en-US" sz="8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69392">
                <a:tc>
                  <a:txBody>
                    <a:bodyPr/>
                    <a:lstStyle/>
                    <a:p>
                      <a:pPr marL="0" marR="0" algn="l" defTabSz="966612" rtl="0" eaLnBrk="1" latinLnBrk="0" hangingPunct="1">
                        <a:lnSpc>
                          <a:spcPct val="100000"/>
                        </a:lnSpc>
                        <a:spcBef>
                          <a:spcPts val="0"/>
                        </a:spcBef>
                        <a:spcAft>
                          <a:spcPts val="0"/>
                        </a:spcAft>
                      </a:pPr>
                      <a:r>
                        <a:rPr lang="x-none" sz="800" dirty="0" smtClean="0"/>
                        <a:t>Establecen conexiones entre el texto de un cuento, de una obra de teatro y una presentación visual u oral del mismo, identificando dónde cada versión refleja las descripciones e indicaciones específicas del texto.</a:t>
                      </a:r>
                      <a:endParaRPr lang="en-US" sz="8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19025222"/>
              </p:ext>
            </p:extLst>
          </p:nvPr>
        </p:nvGraphicFramePr>
        <p:xfrm>
          <a:off x="4769485" y="9386792"/>
          <a:ext cx="2498090" cy="548640"/>
        </p:xfrm>
        <a:graphic>
          <a:graphicData uri="http://schemas.openxmlformats.org/drawingml/2006/table">
            <a:tbl>
              <a:tblPr/>
              <a:tblGrid>
                <a:gridCol w="2498090"/>
              </a:tblGrid>
              <a:tr h="106680">
                <a:tc>
                  <a:txBody>
                    <a:bodyPr/>
                    <a:lstStyle/>
                    <a:p>
                      <a:pPr marL="0" marR="0" algn="l">
                        <a:lnSpc>
                          <a:spcPct val="100000"/>
                        </a:lnSpc>
                        <a:spcBef>
                          <a:spcPts val="0"/>
                        </a:spcBef>
                        <a:spcAft>
                          <a:spcPts val="0"/>
                        </a:spcAft>
                      </a:pPr>
                      <a:r>
                        <a:rPr lang="en-US" sz="800" b="1" dirty="0" err="1" smtClean="0">
                          <a:solidFill>
                            <a:srgbClr val="000000"/>
                          </a:solidFill>
                          <a:latin typeface="+mn-lt"/>
                          <a:ea typeface="Times New Roman"/>
                          <a:cs typeface="Times New Roman"/>
                        </a:rPr>
                        <a:t>Estándar</a:t>
                      </a:r>
                      <a:r>
                        <a:rPr lang="en-US" sz="800" b="1" dirty="0" smtClean="0">
                          <a:solidFill>
                            <a:srgbClr val="000000"/>
                          </a:solidFill>
                          <a:latin typeface="+mn-lt"/>
                          <a:ea typeface="Times New Roman"/>
                          <a:cs typeface="Times New Roman"/>
                        </a:rPr>
                        <a:t> RL.4.6</a:t>
                      </a:r>
                      <a:endParaRPr lang="en-US" sz="8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26720">
                <a:tc>
                  <a:txBody>
                    <a:bodyPr/>
                    <a:lstStyle/>
                    <a:p>
                      <a:pPr marL="0" marR="0" algn="l" defTabSz="966612" rtl="0" eaLnBrk="1" latinLnBrk="0" hangingPunct="1">
                        <a:lnSpc>
                          <a:spcPct val="100000"/>
                        </a:lnSpc>
                        <a:spcBef>
                          <a:spcPts val="0"/>
                        </a:spcBef>
                        <a:spcAft>
                          <a:spcPts val="0"/>
                        </a:spcAft>
                      </a:pPr>
                      <a:r>
                        <a:rPr lang="x-none" sz="800" dirty="0" smtClean="0"/>
                        <a:t>Comparan y contrastan el punto de vista desde el que se narran diferentes cuentos, incluyendo la diferencia entre las narraciones en primera y tercera persona.</a:t>
                      </a:r>
                      <a:endParaRPr lang="en-US" sz="8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2" name="Slide Number Placeholder 11"/>
          <p:cNvSpPr>
            <a:spLocks noGrp="1"/>
          </p:cNvSpPr>
          <p:nvPr>
            <p:ph type="sldNum" sz="quarter" idx="12"/>
          </p:nvPr>
        </p:nvSpPr>
        <p:spPr/>
        <p:txBody>
          <a:bodyPr/>
          <a:lstStyle/>
          <a:p>
            <a:fld id="{CF669FE8-2A6A-4FDA-B6E7-4A7C87AD6E1D}" type="slidenum">
              <a:rPr lang="en-US" smtClean="0"/>
              <a:pPr/>
              <a:t>21</a:t>
            </a:fld>
            <a:endParaRPr lang="en-US" dirty="0"/>
          </a:p>
        </p:txBody>
      </p:sp>
    </p:spTree>
    <p:extLst>
      <p:ext uri="{BB962C8B-B14F-4D97-AF65-F5344CB8AC3E}">
        <p14:creationId xmlns:p14="http://schemas.microsoft.com/office/powerpoint/2010/main" val="1934071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22</a:t>
            </a:fld>
            <a:endParaRPr lang="en-US" dirty="0"/>
          </a:p>
        </p:txBody>
      </p:sp>
      <p:sp>
        <p:nvSpPr>
          <p:cNvPr id="2" name="Rectangle 1"/>
          <p:cNvSpPr/>
          <p:nvPr/>
        </p:nvSpPr>
        <p:spPr>
          <a:xfrm>
            <a:off x="242889" y="152400"/>
            <a:ext cx="7286625" cy="10146218"/>
          </a:xfrm>
          <a:prstGeom prst="rect">
            <a:avLst/>
          </a:prstGeom>
        </p:spPr>
        <p:txBody>
          <a:bodyPr wrap="square" lIns="96371" tIns="48186" rIns="96371" bIns="48186">
            <a:spAutoFit/>
          </a:bodyPr>
          <a:lstStyle/>
          <a:p>
            <a:pPr algn="ctr"/>
            <a:r>
              <a:rPr lang="es-MX" sz="1700" b="1" u="sng" dirty="0" smtClean="0"/>
              <a:t>Amelia Earhart</a:t>
            </a:r>
          </a:p>
          <a:p>
            <a:pPr algn="ctr"/>
            <a:r>
              <a:rPr lang="es-MX" sz="1400" dirty="0" smtClean="0"/>
              <a:t>Fuente de información secundaria</a:t>
            </a:r>
          </a:p>
          <a:p>
            <a:pPr algn="ctr"/>
            <a:r>
              <a:rPr lang="es-MX" sz="1000" i="1" dirty="0" smtClean="0"/>
              <a:t>Fragmentos tomados de Bio.com </a:t>
            </a:r>
            <a:r>
              <a:rPr lang="es-MX" sz="1000" i="1" dirty="0"/>
              <a:t>y</a:t>
            </a:r>
            <a:r>
              <a:rPr lang="es-MX" sz="1000" i="1" dirty="0" smtClean="0"/>
              <a:t> AmericasLibraries.com</a:t>
            </a:r>
          </a:p>
          <a:p>
            <a:pPr algn="ctr"/>
            <a:endParaRPr lang="es-MX" sz="1000" i="1" dirty="0" smtClean="0"/>
          </a:p>
          <a:p>
            <a:r>
              <a:rPr lang="es-MX" sz="1350" b="1" u="sng" dirty="0" smtClean="0">
                <a:solidFill>
                  <a:srgbClr val="000000"/>
                </a:solidFill>
              </a:rPr>
              <a:t>Amelia Earhart aprende a volar</a:t>
            </a:r>
            <a:endParaRPr lang="es-MX" sz="1350" b="1" dirty="0" smtClean="0">
              <a:ea typeface="Times New Roman"/>
            </a:endParaRPr>
          </a:p>
          <a:p>
            <a:r>
              <a:rPr lang="es-MX" sz="1350" dirty="0" smtClean="0">
                <a:solidFill>
                  <a:srgbClr val="000000"/>
                </a:solidFill>
              </a:rPr>
              <a:t>Amelia Earhart nació en Kansas, el 24 de julio de 1897. En aquellos días, los aviones no eran tan comunes como lo son hoy.</a:t>
            </a:r>
          </a:p>
          <a:p>
            <a:endParaRPr lang="es-MX" sz="1350" dirty="0" smtClean="0">
              <a:solidFill>
                <a:srgbClr val="000000"/>
              </a:solidFill>
            </a:endParaRPr>
          </a:p>
          <a:p>
            <a:r>
              <a:rPr lang="es-MX" sz="1350" dirty="0" smtClean="0">
                <a:solidFill>
                  <a:srgbClr val="000000"/>
                </a:solidFill>
              </a:rPr>
              <a:t>Earhart tenía doce años cuando vio un </a:t>
            </a:r>
            <a:r>
              <a:rPr lang="es-MX" sz="1350" dirty="0">
                <a:solidFill>
                  <a:srgbClr val="000000"/>
                </a:solidFill>
              </a:rPr>
              <a:t>avión </a:t>
            </a:r>
            <a:r>
              <a:rPr lang="es-MX" sz="1350" dirty="0" smtClean="0">
                <a:solidFill>
                  <a:srgbClr val="000000"/>
                </a:solidFill>
              </a:rPr>
              <a:t>por primera vez. No fue hasta el 1920 que ella hizo su primer vuelo.</a:t>
            </a:r>
          </a:p>
          <a:p>
            <a:endParaRPr lang="es-MX" sz="1350" dirty="0" smtClean="0">
              <a:solidFill>
                <a:srgbClr val="000000"/>
              </a:solidFill>
            </a:endParaRPr>
          </a:p>
          <a:p>
            <a:r>
              <a:rPr lang="es-MX" sz="1350" dirty="0" smtClean="0">
                <a:solidFill>
                  <a:srgbClr val="000000"/>
                </a:solidFill>
              </a:rPr>
              <a:t>Earhart estaba tan emocionada por su primer viaje en avión que pronto comenzó a tomar cursos de vuelo. Ella escribió: "Tan pronto como despegué del suelo, sabía que tenía que volar."</a:t>
            </a:r>
          </a:p>
          <a:p>
            <a:endParaRPr lang="es-MX" sz="1350" dirty="0" smtClean="0">
              <a:solidFill>
                <a:srgbClr val="000000"/>
              </a:solidFill>
            </a:endParaRPr>
          </a:p>
          <a:p>
            <a:r>
              <a:rPr lang="es-MX" sz="1350" dirty="0" smtClean="0">
                <a:solidFill>
                  <a:srgbClr val="000000"/>
                </a:solidFill>
              </a:rPr>
              <a:t>Earhart fue una gran piloto. Su primera maestra fue Neta </a:t>
            </a:r>
            <a:r>
              <a:rPr lang="es-MX" sz="1350" dirty="0" err="1" smtClean="0">
                <a:solidFill>
                  <a:srgbClr val="000000"/>
                </a:solidFill>
              </a:rPr>
              <a:t>Snook</a:t>
            </a:r>
            <a:r>
              <a:rPr lang="es-MX" sz="1350" dirty="0" smtClean="0">
                <a:solidFill>
                  <a:srgbClr val="000000"/>
                </a:solidFill>
              </a:rPr>
              <a:t>. Ella fue una de las primeras mujeres en asistir a una escuela de pilotos.</a:t>
            </a:r>
          </a:p>
          <a:p>
            <a:endParaRPr lang="es-MX" sz="1350" dirty="0" smtClean="0">
              <a:solidFill>
                <a:srgbClr val="000000"/>
              </a:solidFill>
            </a:endParaRPr>
          </a:p>
          <a:p>
            <a:r>
              <a:rPr lang="es-MX" sz="1350" dirty="0" smtClean="0">
                <a:solidFill>
                  <a:srgbClr val="000000"/>
                </a:solidFill>
              </a:rPr>
              <a:t>La madre de Earhart </a:t>
            </a:r>
            <a:r>
              <a:rPr lang="es-MX" sz="1350" dirty="0">
                <a:solidFill>
                  <a:srgbClr val="000000"/>
                </a:solidFill>
              </a:rPr>
              <a:t> </a:t>
            </a:r>
            <a:r>
              <a:rPr lang="es-MX" sz="1350" dirty="0" smtClean="0">
                <a:solidFill>
                  <a:srgbClr val="000000"/>
                </a:solidFill>
              </a:rPr>
              <a:t>le prestó dinero para comprar un avión de dos asientos. Ella obtuvo su licencia de piloto en diciembre de 1921. En octubre de 1922,  ella estableció un nuevo récord de mujer por volar a la altura de 14,000 pies.  </a:t>
            </a:r>
            <a:endParaRPr lang="es-MX" sz="1350" dirty="0" smtClean="0">
              <a:solidFill>
                <a:srgbClr val="FF0000"/>
              </a:solidFill>
            </a:endParaRPr>
          </a:p>
          <a:p>
            <a:endParaRPr lang="es-MX" sz="1350" dirty="0" smtClean="0">
              <a:solidFill>
                <a:srgbClr val="000000"/>
              </a:solidFill>
            </a:endParaRPr>
          </a:p>
          <a:p>
            <a:r>
              <a:rPr lang="es-MX" sz="1350" dirty="0" smtClean="0">
                <a:solidFill>
                  <a:srgbClr val="000000"/>
                </a:solidFill>
              </a:rPr>
              <a:t> En 1923, Earhart recibió su licencia de piloto internacional. Ella fue solo </a:t>
            </a:r>
            <a:r>
              <a:rPr lang="es-MX" sz="1350" dirty="0">
                <a:solidFill>
                  <a:srgbClr val="000000"/>
                </a:solidFill>
              </a:rPr>
              <a:t>la </a:t>
            </a:r>
            <a:r>
              <a:rPr lang="es-MX" sz="1350" dirty="0" smtClean="0">
                <a:solidFill>
                  <a:srgbClr val="000000"/>
                </a:solidFill>
              </a:rPr>
              <a:t>16</a:t>
            </a:r>
            <a:r>
              <a:rPr lang="es-MX" sz="1350" baseline="30000" dirty="0" smtClean="0">
                <a:solidFill>
                  <a:srgbClr val="000000"/>
                </a:solidFill>
              </a:rPr>
              <a:t>ta</a:t>
            </a:r>
            <a:r>
              <a:rPr lang="es-MX" sz="1350" dirty="0" smtClean="0">
                <a:solidFill>
                  <a:srgbClr val="000000"/>
                </a:solidFill>
              </a:rPr>
              <a:t> mujer </a:t>
            </a:r>
            <a:r>
              <a:rPr lang="es-MX" sz="1350" dirty="0">
                <a:solidFill>
                  <a:srgbClr val="000000"/>
                </a:solidFill>
              </a:rPr>
              <a:t>en </a:t>
            </a:r>
            <a:r>
              <a:rPr lang="es-MX" sz="1350" dirty="0" smtClean="0">
                <a:solidFill>
                  <a:srgbClr val="000000"/>
                </a:solidFill>
              </a:rPr>
              <a:t>hacerlo. Al mismo tiempo, ella se estaba haciendo famosa por sus hazañas de vuelo.</a:t>
            </a:r>
          </a:p>
          <a:p>
            <a:r>
              <a:rPr lang="es-MX" sz="1350" dirty="0" smtClean="0">
                <a:solidFill>
                  <a:srgbClr val="000000"/>
                </a:solidFill>
              </a:rPr>
              <a:t> </a:t>
            </a:r>
          </a:p>
          <a:p>
            <a:r>
              <a:rPr lang="es-MX" sz="1350" b="1" u="sng" dirty="0" smtClean="0">
                <a:solidFill>
                  <a:srgbClr val="000000"/>
                </a:solidFill>
              </a:rPr>
              <a:t>Amelia Earhart vuela a través del Atlántico</a:t>
            </a:r>
          </a:p>
          <a:p>
            <a:r>
              <a:rPr lang="es-MX" sz="1350" dirty="0" smtClean="0">
                <a:solidFill>
                  <a:srgbClr val="000000"/>
                </a:solidFill>
              </a:rPr>
              <a:t>En 1928, Amelia Earhart recibió una llamada telefónica que cambiaría su vida. Le pidieron que fuera la primera mujer pasajera en cruzar el Océano Atlántico en un avión.</a:t>
            </a:r>
          </a:p>
          <a:p>
            <a:endParaRPr lang="es-MX" sz="1350" dirty="0" smtClean="0">
              <a:solidFill>
                <a:srgbClr val="000000"/>
              </a:solidFill>
            </a:endParaRPr>
          </a:p>
          <a:p>
            <a:r>
              <a:rPr lang="es-MX" sz="1350" dirty="0" smtClean="0">
                <a:solidFill>
                  <a:srgbClr val="000000"/>
                </a:solidFill>
              </a:rPr>
              <a:t>Sin embargo, ella no sería la piloto. "La idea de ir como ‘peso extra’ no me atrajo en absoluto”, dijo ella, pero fue de todos modos.</a:t>
            </a:r>
          </a:p>
          <a:p>
            <a:endParaRPr lang="es-MX" sz="1350" dirty="0" smtClean="0">
              <a:solidFill>
                <a:srgbClr val="000000"/>
              </a:solidFill>
            </a:endParaRPr>
          </a:p>
          <a:p>
            <a:r>
              <a:rPr lang="es-MX" sz="1350" dirty="0" smtClean="0">
                <a:solidFill>
                  <a:srgbClr val="000000"/>
                </a:solidFill>
              </a:rPr>
              <a:t>El 17 de junio, después de algunos retrasos debido al mal tiempo, Amelia Earhart voló en un avión llamado </a:t>
            </a:r>
            <a:r>
              <a:rPr lang="es-MX" sz="1350" i="1" dirty="0" err="1" smtClean="0">
                <a:solidFill>
                  <a:srgbClr val="000000"/>
                </a:solidFill>
              </a:rPr>
              <a:t>Friendship</a:t>
            </a:r>
            <a:r>
              <a:rPr lang="es-MX" sz="1350" i="1" dirty="0" smtClean="0">
                <a:solidFill>
                  <a:srgbClr val="000000"/>
                </a:solidFill>
              </a:rPr>
              <a:t> (</a:t>
            </a:r>
            <a:r>
              <a:rPr lang="es-MX" sz="1350" dirty="0" smtClean="0">
                <a:solidFill>
                  <a:srgbClr val="000000"/>
                </a:solidFill>
              </a:rPr>
              <a:t>Amistad</a:t>
            </a:r>
            <a:r>
              <a:rPr lang="es-MX" sz="1350" i="1" dirty="0" smtClean="0">
                <a:solidFill>
                  <a:srgbClr val="000000"/>
                </a:solidFill>
              </a:rPr>
              <a:t>)</a:t>
            </a:r>
            <a:r>
              <a:rPr lang="es-MX" sz="1350" dirty="0" smtClean="0">
                <a:solidFill>
                  <a:srgbClr val="000000"/>
                </a:solidFill>
              </a:rPr>
              <a:t>. Ella voló con los copilotos Bill </a:t>
            </a:r>
            <a:r>
              <a:rPr lang="es-MX" sz="1350" dirty="0" err="1" smtClean="0">
                <a:solidFill>
                  <a:srgbClr val="000000"/>
                </a:solidFill>
              </a:rPr>
              <a:t>Stultz</a:t>
            </a:r>
            <a:r>
              <a:rPr lang="es-MX" sz="1350" dirty="0" smtClean="0">
                <a:solidFill>
                  <a:srgbClr val="000000"/>
                </a:solidFill>
              </a:rPr>
              <a:t> y Louis </a:t>
            </a:r>
            <a:r>
              <a:rPr lang="es-MX" sz="1350" dirty="0" err="1" smtClean="0">
                <a:solidFill>
                  <a:srgbClr val="000000"/>
                </a:solidFill>
              </a:rPr>
              <a:t>Gorden</a:t>
            </a:r>
            <a:r>
              <a:rPr lang="es-MX" sz="1350" dirty="0" smtClean="0">
                <a:solidFill>
                  <a:srgbClr val="000000"/>
                </a:solidFill>
              </a:rPr>
              <a:t>. El avión aterrizó en Gales del Sur, con tan solo un poco de combustible.</a:t>
            </a:r>
          </a:p>
          <a:p>
            <a:endParaRPr lang="es-MX" sz="1350" dirty="0" smtClean="0">
              <a:solidFill>
                <a:srgbClr val="000000"/>
              </a:solidFill>
            </a:endParaRPr>
          </a:p>
          <a:p>
            <a:r>
              <a:rPr lang="es-MX" sz="1350" dirty="0" smtClean="0">
                <a:solidFill>
                  <a:srgbClr val="000000"/>
                </a:solidFill>
              </a:rPr>
              <a:t>¡El primer viaje de Earhart a través del Atlántico le tomó más de 20 horas! Después de ese vuelo Earhart se hizo famosa. Después del viaje, le hicieron fiestas e incluso un desfile en la Ciudad de Nueva York.</a:t>
            </a:r>
          </a:p>
          <a:p>
            <a:endParaRPr lang="es-MX" sz="1350" dirty="0" smtClean="0">
              <a:solidFill>
                <a:srgbClr val="000000"/>
              </a:solidFill>
            </a:endParaRPr>
          </a:p>
          <a:p>
            <a:r>
              <a:rPr lang="es-MX" sz="1350" dirty="0" smtClean="0">
                <a:solidFill>
                  <a:srgbClr val="000000"/>
                </a:solidFill>
              </a:rPr>
              <a:t>El Presidente </a:t>
            </a:r>
            <a:r>
              <a:rPr lang="es-MX" sz="1350" dirty="0" err="1" smtClean="0">
                <a:solidFill>
                  <a:srgbClr val="000000"/>
                </a:solidFill>
              </a:rPr>
              <a:t>Coolidge</a:t>
            </a:r>
            <a:r>
              <a:rPr lang="es-MX" sz="1350" dirty="0" smtClean="0">
                <a:solidFill>
                  <a:srgbClr val="000000"/>
                </a:solidFill>
              </a:rPr>
              <a:t> incluso la llamó para elogiarla por cruzar el Atlántico. Debido a que </a:t>
            </a:r>
            <a:r>
              <a:rPr lang="es-MX" sz="1350" dirty="0" err="1" smtClean="0">
                <a:solidFill>
                  <a:srgbClr val="000000"/>
                </a:solidFill>
              </a:rPr>
              <a:t>Earhart</a:t>
            </a:r>
            <a:r>
              <a:rPr lang="es-MX" sz="1350" dirty="0" smtClean="0">
                <a:solidFill>
                  <a:srgbClr val="000000"/>
                </a:solidFill>
              </a:rPr>
              <a:t> estableció muchos récords de vuelo y se parecía al famoso piloto Charles Lindbergh, se ganó el sobrenombre de "</a:t>
            </a:r>
            <a:r>
              <a:rPr lang="es-MX" sz="1350" i="1" dirty="0" smtClean="0">
                <a:solidFill>
                  <a:srgbClr val="000000"/>
                </a:solidFill>
              </a:rPr>
              <a:t>Lady </a:t>
            </a:r>
            <a:r>
              <a:rPr lang="es-MX" sz="1350" i="1" dirty="0" err="1" smtClean="0">
                <a:solidFill>
                  <a:srgbClr val="000000"/>
                </a:solidFill>
              </a:rPr>
              <a:t>Lindy</a:t>
            </a:r>
            <a:r>
              <a:rPr lang="es-MX" sz="1350" dirty="0" smtClean="0">
                <a:solidFill>
                  <a:srgbClr val="000000"/>
                </a:solidFill>
              </a:rPr>
              <a:t>“ (Dama </a:t>
            </a:r>
            <a:r>
              <a:rPr lang="es-MX" sz="1350" dirty="0" err="1" smtClean="0">
                <a:solidFill>
                  <a:srgbClr val="000000"/>
                </a:solidFill>
              </a:rPr>
              <a:t>Lindy</a:t>
            </a:r>
            <a:r>
              <a:rPr lang="es-MX" sz="1350" dirty="0" smtClean="0">
                <a:solidFill>
                  <a:srgbClr val="000000"/>
                </a:solidFill>
              </a:rPr>
              <a:t>).</a:t>
            </a:r>
          </a:p>
          <a:p>
            <a:endParaRPr lang="es-MX" sz="1350" dirty="0" smtClean="0">
              <a:solidFill>
                <a:srgbClr val="000000"/>
              </a:solidFill>
            </a:endParaRPr>
          </a:p>
          <a:p>
            <a:r>
              <a:rPr lang="es-MX" sz="1350" dirty="0" smtClean="0">
                <a:solidFill>
                  <a:srgbClr val="000000"/>
                </a:solidFill>
              </a:rPr>
              <a:t>Earhart escribió un libro sobre su primer vuelo a través del Atlántico, llamado </a:t>
            </a:r>
            <a:r>
              <a:rPr lang="es-MX" sz="1350" i="1" dirty="0" smtClean="0">
                <a:solidFill>
                  <a:srgbClr val="000000"/>
                </a:solidFill>
              </a:rPr>
              <a:t>20 </a:t>
            </a:r>
            <a:r>
              <a:rPr lang="es-MX" sz="1350" i="1" dirty="0" err="1" smtClean="0">
                <a:solidFill>
                  <a:srgbClr val="000000"/>
                </a:solidFill>
              </a:rPr>
              <a:t>Hrs</a:t>
            </a:r>
            <a:r>
              <a:rPr lang="es-MX" sz="1350" i="1" dirty="0" smtClean="0">
                <a:solidFill>
                  <a:srgbClr val="000000"/>
                </a:solidFill>
              </a:rPr>
              <a:t>., 40 Min</a:t>
            </a:r>
            <a:r>
              <a:rPr lang="es-MX" sz="1350" dirty="0" smtClean="0">
                <a:solidFill>
                  <a:srgbClr val="000000"/>
                </a:solidFill>
              </a:rPr>
              <a:t>. Ella siguió rompiendo récords. </a:t>
            </a:r>
            <a:r>
              <a:rPr lang="es-MX" sz="1350" dirty="0">
                <a:solidFill>
                  <a:srgbClr val="000000"/>
                </a:solidFill>
              </a:rPr>
              <a:t>S</a:t>
            </a:r>
            <a:r>
              <a:rPr lang="es-MX" sz="1350" dirty="0" smtClean="0">
                <a:solidFill>
                  <a:srgbClr val="000000"/>
                </a:solidFill>
              </a:rPr>
              <a:t>e convirtió en una buena oradora y escritora, y le dijo a las mujeres que ellas también podrían convertirse en pilotos.</a:t>
            </a:r>
            <a:r>
              <a:rPr lang="es-MX" sz="1350" dirty="0" smtClean="0">
                <a:ea typeface="Calibri"/>
                <a:cs typeface="Times New Roman"/>
              </a:rPr>
              <a:t> </a:t>
            </a:r>
            <a:r>
              <a:rPr lang="es-MX" sz="1350" dirty="0" smtClean="0"/>
              <a:t/>
            </a:r>
            <a:br>
              <a:rPr lang="es-MX" sz="1350" dirty="0" smtClean="0"/>
            </a:br>
            <a:r>
              <a:rPr lang="es-MX" sz="1400" dirty="0" smtClean="0"/>
              <a:t> </a:t>
            </a:r>
            <a:endParaRPr lang="es-MX" sz="1400" dirty="0"/>
          </a:p>
        </p:txBody>
      </p:sp>
      <p:sp>
        <p:nvSpPr>
          <p:cNvPr id="3" name="TextBox 2"/>
          <p:cNvSpPr txBox="1"/>
          <p:nvPr/>
        </p:nvSpPr>
        <p:spPr>
          <a:xfrm>
            <a:off x="5486400" y="228600"/>
            <a:ext cx="2043114" cy="830997"/>
          </a:xfrm>
          <a:prstGeom prst="rect">
            <a:avLst/>
          </a:prstGeom>
          <a:solidFill>
            <a:schemeClr val="bg1"/>
          </a:solidFill>
          <a:ln>
            <a:solidFill>
              <a:schemeClr val="bg1"/>
            </a:solidFill>
          </a:ln>
        </p:spPr>
        <p:txBody>
          <a:bodyPr wrap="square" rtlCol="0">
            <a:spAutoFit/>
          </a:bodyPr>
          <a:lstStyle/>
          <a:p>
            <a:r>
              <a:rPr lang="x-none" sz="800" dirty="0"/>
              <a:t>Equivalencia de </a:t>
            </a:r>
            <a:r>
              <a:rPr lang="x-none" sz="800" dirty="0" smtClean="0"/>
              <a:t>grado</a:t>
            </a:r>
            <a:r>
              <a:rPr lang="en-US" sz="800" dirty="0" smtClean="0"/>
              <a:t>: 5.9</a:t>
            </a:r>
          </a:p>
          <a:p>
            <a:r>
              <a:rPr lang="x-none" sz="800" dirty="0"/>
              <a:t>Escala </a:t>
            </a:r>
            <a:r>
              <a:rPr lang="x-none" sz="800" i="1" dirty="0" err="1" smtClean="0"/>
              <a:t>Lexile</a:t>
            </a:r>
            <a:r>
              <a:rPr lang="x-none" sz="800" dirty="0" smtClean="0"/>
              <a:t>: </a:t>
            </a:r>
            <a:r>
              <a:rPr lang="en-US" sz="800" dirty="0" smtClean="0">
                <a:solidFill>
                  <a:srgbClr val="333333"/>
                </a:solidFill>
              </a:rPr>
              <a:t>780L</a:t>
            </a:r>
          </a:p>
          <a:p>
            <a:r>
              <a:rPr lang="x-none" sz="800" dirty="0"/>
              <a:t>Promedio del largo de la oración: </a:t>
            </a:r>
            <a:r>
              <a:rPr lang="en-US" sz="800" dirty="0" smtClean="0">
                <a:solidFill>
                  <a:srgbClr val="333333"/>
                </a:solidFill>
              </a:rPr>
              <a:t>12.30</a:t>
            </a:r>
          </a:p>
          <a:p>
            <a:r>
              <a:rPr lang="x-none" sz="800" dirty="0"/>
              <a:t>Promedio de la frecuencia </a:t>
            </a:r>
            <a:r>
              <a:rPr lang="x-none" sz="800" dirty="0" smtClean="0"/>
              <a:t>de </a:t>
            </a:r>
            <a:r>
              <a:rPr lang="x-none" sz="800" dirty="0"/>
              <a:t>palabras: </a:t>
            </a:r>
            <a:r>
              <a:rPr lang="en-US" sz="800" dirty="0" smtClean="0">
                <a:solidFill>
                  <a:srgbClr val="333333"/>
                </a:solidFill>
              </a:rPr>
              <a:t>3.65 </a:t>
            </a:r>
            <a:r>
              <a:rPr lang="x-none" sz="800" dirty="0"/>
              <a:t>Número de palabras: </a:t>
            </a:r>
            <a:r>
              <a:rPr lang="en-US" sz="800" dirty="0" smtClean="0">
                <a:solidFill>
                  <a:srgbClr val="333333"/>
                </a:solidFill>
              </a:rPr>
              <a:t>369</a:t>
            </a:r>
          </a:p>
          <a:p>
            <a:r>
              <a:rPr lang="en-US" sz="800" b="1" dirty="0"/>
              <a:t>Nota: </a:t>
            </a:r>
            <a:r>
              <a:rPr lang="en-US" sz="800" b="1" dirty="0" err="1"/>
              <a:t>Basado</a:t>
            </a:r>
            <a:r>
              <a:rPr lang="en-US" sz="800" b="1" dirty="0"/>
              <a:t> </a:t>
            </a:r>
            <a:r>
              <a:rPr lang="en-US" sz="800" b="1" dirty="0" err="1"/>
              <a:t>en</a:t>
            </a:r>
            <a:r>
              <a:rPr lang="en-US" sz="800" b="1" dirty="0"/>
              <a:t> el </a:t>
            </a:r>
            <a:r>
              <a:rPr lang="en-US" sz="800" b="1" dirty="0" err="1"/>
              <a:t>texto</a:t>
            </a:r>
            <a:r>
              <a:rPr lang="en-US" sz="800" b="1" dirty="0"/>
              <a:t> original  </a:t>
            </a:r>
            <a:r>
              <a:rPr lang="en-US" sz="800" b="1" dirty="0" err="1"/>
              <a:t>en</a:t>
            </a:r>
            <a:r>
              <a:rPr lang="en-US" sz="800" b="1" dirty="0"/>
              <a:t> </a:t>
            </a:r>
            <a:r>
              <a:rPr lang="en-US" sz="800" b="1" dirty="0" err="1"/>
              <a:t>inglés</a:t>
            </a:r>
            <a:r>
              <a:rPr lang="en-US" sz="800" b="1" dirty="0"/>
              <a:t>.</a:t>
            </a:r>
          </a:p>
        </p:txBody>
      </p:sp>
    </p:spTree>
    <p:extLst>
      <p:ext uri="{BB962C8B-B14F-4D97-AF65-F5344CB8AC3E}">
        <p14:creationId xmlns:p14="http://schemas.microsoft.com/office/powerpoint/2010/main" val="1355080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77B04D-AEB5-43ED-B9BA-B3D1EC9C9067}" type="slidenum">
              <a:rPr lang="en-US" smtClean="0"/>
              <a:pPr/>
              <a:t>23</a:t>
            </a:fld>
            <a:endParaRPr lang="en-US" dirty="0"/>
          </a:p>
        </p:txBody>
      </p:sp>
      <p:sp>
        <p:nvSpPr>
          <p:cNvPr id="39937" name="Rectangle 1"/>
          <p:cNvSpPr>
            <a:spLocks noChangeArrowheads="1"/>
          </p:cNvSpPr>
          <p:nvPr/>
        </p:nvSpPr>
        <p:spPr bwMode="auto">
          <a:xfrm>
            <a:off x="728664" y="324240"/>
            <a:ext cx="5991225" cy="4236908"/>
          </a:xfrm>
          <a:prstGeom prst="rect">
            <a:avLst/>
          </a:prstGeom>
          <a:noFill/>
          <a:ln w="9525">
            <a:noFill/>
            <a:miter lim="800000"/>
            <a:headEnd/>
            <a:tailEnd/>
          </a:ln>
          <a:effectLst/>
        </p:spPr>
        <p:txBody>
          <a:bodyPr vert="horz" wrap="square" lIns="96371" tIns="48186" rIns="96371" bIns="48186" numCol="1" anchor="ctr" anchorCtr="0" compatLnSpc="1">
            <a:prstTxWarp prst="textNoShape">
              <a:avLst/>
            </a:prstTxWarp>
            <a:spAutoFit/>
          </a:bodyPr>
          <a:lstStyle/>
          <a:p>
            <a:pPr algn="ctr" defTabSz="963706" fontAlgn="base">
              <a:spcBef>
                <a:spcPct val="0"/>
              </a:spcBef>
              <a:spcAft>
                <a:spcPct val="0"/>
              </a:spcAft>
            </a:pPr>
            <a:r>
              <a:rPr lang="es-MX" sz="1700" b="1" u="sng" dirty="0" smtClean="0"/>
              <a:t>La entrevista con Amelia Earhart</a:t>
            </a:r>
          </a:p>
          <a:p>
            <a:pPr algn="ctr" defTabSz="963706" fontAlgn="base">
              <a:spcBef>
                <a:spcPct val="0"/>
              </a:spcBef>
              <a:spcAft>
                <a:spcPct val="0"/>
              </a:spcAft>
            </a:pPr>
            <a:r>
              <a:rPr lang="es-MX" sz="1200" i="1" dirty="0" smtClean="0"/>
              <a:t>Fuente de información primaria</a:t>
            </a:r>
            <a:endParaRPr lang="es-MX" sz="1200" i="1" dirty="0" smtClean="0">
              <a:solidFill>
                <a:srgbClr val="FF7D7D"/>
              </a:solidFill>
            </a:endParaRPr>
          </a:p>
          <a:p>
            <a:pPr defTabSz="963706" fontAlgn="base">
              <a:spcBef>
                <a:spcPct val="0"/>
              </a:spcBef>
              <a:spcAft>
                <a:spcPct val="0"/>
              </a:spcAft>
            </a:pPr>
            <a:endParaRPr lang="es-MX" sz="1200" i="1" dirty="0" smtClean="0"/>
          </a:p>
          <a:p>
            <a:pPr defTabSz="963706" fontAlgn="base">
              <a:spcBef>
                <a:spcPct val="0"/>
              </a:spcBef>
              <a:spcAft>
                <a:spcPct val="0"/>
              </a:spcAft>
            </a:pPr>
            <a:r>
              <a:rPr lang="es-MX" sz="1200" b="1" dirty="0" smtClean="0">
                <a:latin typeface="Calibri" pitchFamily="34" charset="0"/>
                <a:ea typeface="Calibri" pitchFamily="34" charset="0"/>
                <a:cs typeface="Times New Roman" pitchFamily="18" charset="0"/>
              </a:rPr>
              <a:t>Este pasaje es parte de una entrevista que le hicieron a Amelia Earhart después de su primer vuelo a través del Océano Atlántico en 1932.</a:t>
            </a:r>
          </a:p>
          <a:p>
            <a:pPr defTabSz="963706" fontAlgn="base">
              <a:spcBef>
                <a:spcPct val="0"/>
              </a:spcBef>
              <a:spcAft>
                <a:spcPct val="0"/>
              </a:spcAft>
            </a:pPr>
            <a:endParaRPr lang="es-MX" sz="1200" b="1" dirty="0" smtClean="0">
              <a:latin typeface="Arial" pitchFamily="34" charset="0"/>
            </a:endParaRPr>
          </a:p>
          <a:p>
            <a:pPr defTabSz="963706" eaLnBrk="0" fontAlgn="base" hangingPunct="0">
              <a:spcBef>
                <a:spcPct val="0"/>
              </a:spcBef>
              <a:spcAft>
                <a:spcPct val="0"/>
              </a:spcAft>
            </a:pPr>
            <a:r>
              <a:rPr lang="es-MX" sz="1200" i="1" dirty="0" smtClean="0">
                <a:latin typeface="Calibri" pitchFamily="34" charset="0"/>
                <a:ea typeface="Calibri" pitchFamily="34" charset="0"/>
                <a:cs typeface="Times New Roman" pitchFamily="18" charset="0"/>
              </a:rPr>
              <a:t>“Bueno, trataré de darle algunos puntos sobresalientes del viaje, si lo desea.</a:t>
            </a:r>
          </a:p>
          <a:p>
            <a:pPr defTabSz="963706" eaLnBrk="0" fontAlgn="base" hangingPunct="0">
              <a:spcBef>
                <a:spcPct val="0"/>
              </a:spcBef>
              <a:spcAft>
                <a:spcPct val="0"/>
              </a:spcAft>
            </a:pPr>
            <a:r>
              <a:rPr lang="es-MX" sz="1200" i="1" dirty="0" smtClean="0">
                <a:latin typeface="Calibri" pitchFamily="34" charset="0"/>
                <a:ea typeface="Calibri" pitchFamily="34" charset="0"/>
                <a:cs typeface="Times New Roman" pitchFamily="18" charset="0"/>
              </a:rPr>
              <a:t>Despegué de la famosa pista Harbor Grace en el atardecer, alrededor de 7:30, creo. Volé por un par de horas durante la puesta de sol y luego otras dos horas mientras la luna aparecía sobre un banco de nubes. Tuve un clima agradable por  4 horas. </a:t>
            </a:r>
          </a:p>
          <a:p>
            <a:pPr defTabSz="963706" eaLnBrk="0" fontAlgn="base" hangingPunct="0">
              <a:spcBef>
                <a:spcPct val="0"/>
              </a:spcBef>
              <a:spcAft>
                <a:spcPct val="0"/>
              </a:spcAft>
            </a:pPr>
            <a:endParaRPr lang="es-MX" sz="1200" i="1" dirty="0" smtClean="0">
              <a:latin typeface="Calibri" pitchFamily="34" charset="0"/>
              <a:ea typeface="Calibri" pitchFamily="34" charset="0"/>
              <a:cs typeface="Times New Roman" pitchFamily="18" charset="0"/>
            </a:endParaRPr>
          </a:p>
          <a:p>
            <a:pPr defTabSz="963706" eaLnBrk="0" fontAlgn="base" hangingPunct="0">
              <a:spcBef>
                <a:spcPct val="0"/>
              </a:spcBef>
              <a:spcAft>
                <a:spcPct val="0"/>
              </a:spcAft>
            </a:pPr>
            <a:r>
              <a:rPr lang="es-MX" sz="1200" i="1" dirty="0" smtClean="0">
                <a:latin typeface="Calibri" pitchFamily="34" charset="0"/>
                <a:ea typeface="Calibri" pitchFamily="34" charset="0"/>
                <a:cs typeface="Times New Roman" pitchFamily="18" charset="0"/>
              </a:rPr>
              <a:t>Luego me encontré una tormenta, que fue una de las más severas que he atravesado. Volé entre la tormenta probablemente por una hora y con dificultad, mantuve  mi rumbo. Toda la noche había estado preocupada por los quemadores /cámara de combustión (una parte del motor). Una soldadura se quebró poco después de despegar de Harbor Grace y podía ver el daño empeorando a medida que transcurría la noche.</a:t>
            </a:r>
          </a:p>
          <a:p>
            <a:pPr defTabSz="963706" eaLnBrk="0" fontAlgn="base" hangingPunct="0">
              <a:spcBef>
                <a:spcPct val="0"/>
              </a:spcBef>
              <a:spcAft>
                <a:spcPct val="0"/>
              </a:spcAft>
            </a:pPr>
            <a:endParaRPr lang="es-MX" sz="1200" i="1" dirty="0" smtClean="0">
              <a:latin typeface="Calibri" pitchFamily="34" charset="0"/>
              <a:ea typeface="Calibri" pitchFamily="34" charset="0"/>
              <a:cs typeface="Times New Roman" pitchFamily="18" charset="0"/>
            </a:endParaRPr>
          </a:p>
          <a:p>
            <a:pPr defTabSz="963706" eaLnBrk="0" fontAlgn="base" hangingPunct="0">
              <a:spcBef>
                <a:spcPct val="0"/>
              </a:spcBef>
              <a:spcAft>
                <a:spcPct val="0"/>
              </a:spcAft>
            </a:pPr>
            <a:r>
              <a:rPr lang="es-MX" sz="1200" i="1" dirty="0" smtClean="0">
                <a:latin typeface="Calibri" pitchFamily="34" charset="0"/>
                <a:ea typeface="Calibri" pitchFamily="34" charset="0"/>
                <a:cs typeface="Times New Roman" pitchFamily="18" charset="0"/>
              </a:rPr>
              <a:t>Encontré tormentas eléctricas probablemente a trecientas o cuatrocientas millas de la costa de Irlanda. Creo que vi tierra y decidí aterrizar… en la pastura más accesible. Aterricé sin ningún problema y [piloteé el avión] seguí hacia la puerta de entrada de la cabaña de un granjero sorprendido. Después de recibir una verdadera bienvenida irlandesa, tomé un vuelo a Londres y allí recibí una verdadera bienvenida inglesa.” </a:t>
            </a:r>
          </a:p>
        </p:txBody>
      </p:sp>
      <p:pic>
        <p:nvPicPr>
          <p:cNvPr id="3" name="Picture 2"/>
          <p:cNvPicPr>
            <a:picLocks noChangeAspect="1"/>
          </p:cNvPicPr>
          <p:nvPr/>
        </p:nvPicPr>
        <p:blipFill>
          <a:blip r:embed="rId3"/>
          <a:stretch>
            <a:fillRect/>
          </a:stretch>
        </p:blipFill>
        <p:spPr>
          <a:xfrm>
            <a:off x="403115" y="4648200"/>
            <a:ext cx="6962775" cy="4895850"/>
          </a:xfrm>
          <a:prstGeom prst="rect">
            <a:avLst/>
          </a:prstGeom>
        </p:spPr>
      </p:pic>
      <p:sp>
        <p:nvSpPr>
          <p:cNvPr id="6" name="TextBox 5"/>
          <p:cNvSpPr txBox="1"/>
          <p:nvPr/>
        </p:nvSpPr>
        <p:spPr>
          <a:xfrm rot="21369922">
            <a:off x="2620822" y="6086597"/>
            <a:ext cx="677927" cy="261610"/>
          </a:xfrm>
          <a:prstGeom prst="rect">
            <a:avLst/>
          </a:prstGeom>
          <a:noFill/>
        </p:spPr>
        <p:txBody>
          <a:bodyPr wrap="square" lIns="0" tIns="91440" rIns="0" bIns="0" rtlCol="0">
            <a:spAutoFit/>
          </a:bodyPr>
          <a:lstStyle/>
          <a:p>
            <a:r>
              <a:rPr lang="es-MX" sz="1100" b="1" dirty="0" smtClean="0"/>
              <a:t>Nueva York</a:t>
            </a:r>
            <a:endParaRPr lang="es-MX" sz="1100" b="1" dirty="0"/>
          </a:p>
        </p:txBody>
      </p:sp>
      <p:sp>
        <p:nvSpPr>
          <p:cNvPr id="8" name="TextBox 7"/>
          <p:cNvSpPr txBox="1"/>
          <p:nvPr/>
        </p:nvSpPr>
        <p:spPr>
          <a:xfrm rot="21252977">
            <a:off x="3516829" y="5860184"/>
            <a:ext cx="609600" cy="261610"/>
          </a:xfrm>
          <a:prstGeom prst="rect">
            <a:avLst/>
          </a:prstGeom>
          <a:noFill/>
        </p:spPr>
        <p:txBody>
          <a:bodyPr wrap="square" lIns="0" tIns="0" rIns="0" bIns="91440" rtlCol="0">
            <a:spAutoFit/>
          </a:bodyPr>
          <a:lstStyle/>
          <a:p>
            <a:r>
              <a:rPr lang="es-MX" sz="1100" b="1" dirty="0" smtClean="0"/>
              <a:t>Gales</a:t>
            </a:r>
            <a:endParaRPr lang="es-MX" sz="1100" b="1" dirty="0"/>
          </a:p>
        </p:txBody>
      </p:sp>
      <p:sp>
        <p:nvSpPr>
          <p:cNvPr id="9" name="TextBox 8"/>
          <p:cNvSpPr txBox="1"/>
          <p:nvPr/>
        </p:nvSpPr>
        <p:spPr>
          <a:xfrm>
            <a:off x="2350186" y="5969932"/>
            <a:ext cx="609600" cy="261610"/>
          </a:xfrm>
          <a:prstGeom prst="rect">
            <a:avLst/>
          </a:prstGeom>
          <a:noFill/>
        </p:spPr>
        <p:txBody>
          <a:bodyPr wrap="square" lIns="0" tIns="0" rIns="0" bIns="91440" rtlCol="0">
            <a:spAutoFit/>
          </a:bodyPr>
          <a:lstStyle/>
          <a:p>
            <a:r>
              <a:rPr lang="es-MX" sz="1100" b="1" dirty="0" smtClean="0"/>
              <a:t>Terranova</a:t>
            </a:r>
            <a:endParaRPr lang="es-MX" sz="1100" b="1" dirty="0"/>
          </a:p>
        </p:txBody>
      </p:sp>
      <p:sp>
        <p:nvSpPr>
          <p:cNvPr id="10" name="TextBox 9"/>
          <p:cNvSpPr txBox="1"/>
          <p:nvPr/>
        </p:nvSpPr>
        <p:spPr>
          <a:xfrm>
            <a:off x="1676400" y="6705600"/>
            <a:ext cx="609600" cy="430887"/>
          </a:xfrm>
          <a:prstGeom prst="rect">
            <a:avLst/>
          </a:prstGeom>
          <a:noFill/>
        </p:spPr>
        <p:txBody>
          <a:bodyPr wrap="square" lIns="0" tIns="0" rIns="0" bIns="91440" rtlCol="0">
            <a:spAutoFit/>
          </a:bodyPr>
          <a:lstStyle/>
          <a:p>
            <a:r>
              <a:rPr lang="es-MX" sz="1100" b="1" dirty="0" smtClean="0"/>
              <a:t>Ciudad de México</a:t>
            </a:r>
            <a:endParaRPr lang="es-MX" sz="1100" b="1" dirty="0"/>
          </a:p>
        </p:txBody>
      </p:sp>
      <p:sp>
        <p:nvSpPr>
          <p:cNvPr id="11" name="TextBox 10"/>
          <p:cNvSpPr txBox="1"/>
          <p:nvPr/>
        </p:nvSpPr>
        <p:spPr>
          <a:xfrm>
            <a:off x="1143000" y="6400464"/>
            <a:ext cx="723900" cy="261610"/>
          </a:xfrm>
          <a:prstGeom prst="rect">
            <a:avLst/>
          </a:prstGeom>
          <a:noFill/>
        </p:spPr>
        <p:txBody>
          <a:bodyPr wrap="square" lIns="0" tIns="0" rIns="0" bIns="91440" rtlCol="0">
            <a:spAutoFit/>
          </a:bodyPr>
          <a:lstStyle/>
          <a:p>
            <a:r>
              <a:rPr lang="es-MX" sz="1100" b="1" dirty="0" smtClean="0"/>
              <a:t>Los Ángeles</a:t>
            </a:r>
            <a:endParaRPr lang="es-MX" sz="1100" b="1" dirty="0"/>
          </a:p>
        </p:txBody>
      </p:sp>
      <p:sp>
        <p:nvSpPr>
          <p:cNvPr id="12" name="TextBox 11"/>
          <p:cNvSpPr txBox="1"/>
          <p:nvPr/>
        </p:nvSpPr>
        <p:spPr>
          <a:xfrm>
            <a:off x="907940" y="6790238"/>
            <a:ext cx="723900" cy="261610"/>
          </a:xfrm>
          <a:prstGeom prst="rect">
            <a:avLst/>
          </a:prstGeom>
          <a:noFill/>
        </p:spPr>
        <p:txBody>
          <a:bodyPr wrap="square" lIns="0" tIns="0" rIns="0" bIns="91440" rtlCol="0">
            <a:spAutoFit/>
          </a:bodyPr>
          <a:lstStyle/>
          <a:p>
            <a:r>
              <a:rPr lang="es-MX" sz="1100" b="1" dirty="0" smtClean="0"/>
              <a:t>Honolulú</a:t>
            </a:r>
            <a:endParaRPr lang="es-MX" sz="1100" b="1" dirty="0"/>
          </a:p>
        </p:txBody>
      </p:sp>
      <p:sp>
        <p:nvSpPr>
          <p:cNvPr id="7" name="Rectangle 6"/>
          <p:cNvSpPr/>
          <p:nvPr/>
        </p:nvSpPr>
        <p:spPr>
          <a:xfrm>
            <a:off x="927219" y="7036345"/>
            <a:ext cx="939681" cy="261610"/>
          </a:xfrm>
          <a:prstGeom prst="rect">
            <a:avLst/>
          </a:prstGeom>
        </p:spPr>
        <p:txBody>
          <a:bodyPr wrap="none">
            <a:spAutoFit/>
          </a:bodyPr>
          <a:lstStyle/>
          <a:p>
            <a:r>
              <a:rPr lang="es-MX" sz="1100" b="1" dirty="0" smtClean="0"/>
              <a:t>Isla Howland</a:t>
            </a:r>
            <a:endParaRPr lang="es-MX" sz="1100" b="1" dirty="0"/>
          </a:p>
        </p:txBody>
      </p:sp>
      <p:sp>
        <p:nvSpPr>
          <p:cNvPr id="13" name="TextBox 12"/>
          <p:cNvSpPr txBox="1"/>
          <p:nvPr/>
        </p:nvSpPr>
        <p:spPr>
          <a:xfrm>
            <a:off x="763851" y="7949986"/>
            <a:ext cx="6322749" cy="1785104"/>
          </a:xfrm>
          <a:prstGeom prst="rect">
            <a:avLst/>
          </a:prstGeom>
          <a:noFill/>
        </p:spPr>
        <p:txBody>
          <a:bodyPr wrap="square" tIns="0" rIns="274320" bIns="0" numCol="2" spcCol="91440" rtlCol="0">
            <a:spAutoFit/>
          </a:bodyPr>
          <a:lstStyle/>
          <a:p>
            <a:r>
              <a:rPr lang="es-MX" sz="1400" b="1" dirty="0" smtClean="0">
                <a:latin typeface="+mj-lt"/>
              </a:rPr>
              <a:t>Los viajes más </a:t>
            </a:r>
            <a:r>
              <a:rPr lang="es-MX" sz="1400" b="1" dirty="0">
                <a:latin typeface="+mj-lt"/>
              </a:rPr>
              <a:t>i</a:t>
            </a:r>
            <a:r>
              <a:rPr lang="es-MX" sz="1400" b="1" dirty="0" smtClean="0">
                <a:latin typeface="+mj-lt"/>
              </a:rPr>
              <a:t>mportantes de Amelia</a:t>
            </a:r>
          </a:p>
          <a:p>
            <a:pPr>
              <a:spcAft>
                <a:spcPts val="115"/>
              </a:spcAft>
            </a:pPr>
            <a:r>
              <a:rPr lang="es-MX" sz="1050" dirty="0" smtClean="0"/>
              <a:t>① 1928 Primer vuelo a través del Atlántico</a:t>
            </a:r>
          </a:p>
          <a:p>
            <a:pPr>
              <a:spcAft>
                <a:spcPts val="115"/>
              </a:spcAft>
            </a:pPr>
            <a:r>
              <a:rPr lang="es-MX" sz="1050" dirty="0" smtClean="0"/>
              <a:t>② 1928 Terranova a Gales</a:t>
            </a:r>
          </a:p>
          <a:p>
            <a:pPr>
              <a:spcAft>
                <a:spcPts val="115"/>
              </a:spcAft>
            </a:pPr>
            <a:r>
              <a:rPr lang="es-MX" sz="1050" dirty="0" smtClean="0"/>
              <a:t>③ 1928 A través de Norteamérica y de regreso</a:t>
            </a:r>
          </a:p>
          <a:p>
            <a:pPr>
              <a:spcAft>
                <a:spcPts val="115"/>
              </a:spcAft>
            </a:pPr>
            <a:r>
              <a:rPr lang="es-MX" sz="1050" dirty="0" smtClean="0"/>
              <a:t>④ 1932 Viaje sola a través del Atlántico</a:t>
            </a:r>
          </a:p>
          <a:p>
            <a:pPr>
              <a:spcAft>
                <a:spcPts val="115"/>
              </a:spcAft>
            </a:pPr>
            <a:endParaRPr lang="es-MX" sz="1050" dirty="0"/>
          </a:p>
          <a:p>
            <a:pPr>
              <a:spcAft>
                <a:spcPts val="115"/>
              </a:spcAft>
            </a:pPr>
            <a:endParaRPr lang="es-MX" sz="1050" dirty="0" smtClean="0"/>
          </a:p>
          <a:p>
            <a:pPr>
              <a:spcAft>
                <a:spcPts val="115"/>
              </a:spcAft>
            </a:pPr>
            <a:endParaRPr lang="es-MX" sz="1050" dirty="0"/>
          </a:p>
          <a:p>
            <a:pPr>
              <a:spcAft>
                <a:spcPts val="115"/>
              </a:spcAft>
            </a:pPr>
            <a:endParaRPr lang="es-MX" sz="1050" dirty="0" smtClean="0"/>
          </a:p>
          <a:p>
            <a:pPr>
              <a:spcAft>
                <a:spcPts val="115"/>
              </a:spcAft>
            </a:pPr>
            <a:endParaRPr lang="es-MX" sz="1050" dirty="0"/>
          </a:p>
          <a:p>
            <a:pPr marL="174625" indent="-174625">
              <a:spcAft>
                <a:spcPts val="115"/>
              </a:spcAft>
            </a:pPr>
            <a:r>
              <a:rPr lang="es-MX" sz="1050" dirty="0" smtClean="0"/>
              <a:t>⑤1935 Viaje sola desde Honolulú a California </a:t>
            </a:r>
          </a:p>
          <a:p>
            <a:pPr marL="174625" indent="-174625">
              <a:spcAft>
                <a:spcPts val="115"/>
              </a:spcAft>
            </a:pPr>
            <a:r>
              <a:rPr lang="es-MX" sz="1050" dirty="0" smtClean="0"/>
              <a:t>⑥1935 Desde Los Ángeles a México y a Nueva York</a:t>
            </a:r>
          </a:p>
          <a:p>
            <a:pPr marL="174625" indent="-174625">
              <a:spcAft>
                <a:spcPts val="115"/>
              </a:spcAft>
            </a:pPr>
            <a:r>
              <a:rPr lang="es-MX" sz="1050" dirty="0" smtClean="0"/>
              <a:t>⑦ 1937 Oakland a Miami; escalas en Sudamérica, África, India, SE Asia, a </a:t>
            </a:r>
            <a:r>
              <a:rPr lang="es-MX" sz="1050" dirty="0" err="1" smtClean="0"/>
              <a:t>Lae</a:t>
            </a:r>
            <a:r>
              <a:rPr lang="es-MX" sz="1050" dirty="0" smtClean="0"/>
              <a:t>, Nueva  Guinea donde despegó hacia la Isla </a:t>
            </a:r>
            <a:r>
              <a:rPr lang="es-MX" sz="1050" dirty="0" err="1" smtClean="0"/>
              <a:t>Howland</a:t>
            </a:r>
            <a:r>
              <a:rPr lang="es-MX" sz="1050" dirty="0" smtClean="0"/>
              <a:t>, pero nunca </a:t>
            </a:r>
            <a:r>
              <a:rPr lang="es-MX" sz="1050" dirty="0"/>
              <a:t>llegó </a:t>
            </a:r>
          </a:p>
          <a:p>
            <a:endParaRPr lang="es-MX" sz="1100" dirty="0" smtClean="0"/>
          </a:p>
          <a:p>
            <a:endParaRPr lang="es-MX" sz="1100" dirty="0" smtClean="0"/>
          </a:p>
          <a:p>
            <a:endParaRPr lang="es-MX" sz="1100" dirty="0"/>
          </a:p>
        </p:txBody>
      </p:sp>
      <p:sp>
        <p:nvSpPr>
          <p:cNvPr id="14" name="TextBox 13"/>
          <p:cNvSpPr txBox="1"/>
          <p:nvPr/>
        </p:nvSpPr>
        <p:spPr>
          <a:xfrm>
            <a:off x="746554" y="8976347"/>
            <a:ext cx="1774633" cy="276999"/>
          </a:xfrm>
          <a:prstGeom prst="rect">
            <a:avLst/>
          </a:prstGeom>
          <a:noFill/>
        </p:spPr>
        <p:txBody>
          <a:bodyPr wrap="square" rtlCol="0">
            <a:spAutoFit/>
          </a:bodyPr>
          <a:lstStyle/>
          <a:p>
            <a:r>
              <a:rPr lang="es-MX" sz="1200" b="1" dirty="0" smtClean="0"/>
              <a:t>Geografía en la Noticias</a:t>
            </a:r>
            <a:endParaRPr lang="es-MX" sz="1200" b="1" dirty="0"/>
          </a:p>
        </p:txBody>
      </p:sp>
      <p:sp>
        <p:nvSpPr>
          <p:cNvPr id="16" name="TextBox 15"/>
          <p:cNvSpPr txBox="1"/>
          <p:nvPr/>
        </p:nvSpPr>
        <p:spPr>
          <a:xfrm>
            <a:off x="5562600" y="152400"/>
            <a:ext cx="2043114" cy="830997"/>
          </a:xfrm>
          <a:prstGeom prst="rect">
            <a:avLst/>
          </a:prstGeom>
          <a:noFill/>
          <a:ln>
            <a:solidFill>
              <a:schemeClr val="tx1"/>
            </a:solidFill>
          </a:ln>
        </p:spPr>
        <p:txBody>
          <a:bodyPr wrap="square" rtlCol="0">
            <a:spAutoFit/>
          </a:bodyPr>
          <a:lstStyle/>
          <a:p>
            <a:r>
              <a:rPr lang="x-none" sz="800" dirty="0"/>
              <a:t>Equivalencia de </a:t>
            </a:r>
            <a:r>
              <a:rPr lang="x-none" sz="800" dirty="0" smtClean="0"/>
              <a:t>grado</a:t>
            </a:r>
            <a:r>
              <a:rPr lang="en-US" sz="800" dirty="0" smtClean="0"/>
              <a:t>: 6.8</a:t>
            </a:r>
          </a:p>
          <a:p>
            <a:r>
              <a:rPr lang="x-none" sz="800" dirty="0"/>
              <a:t>Escala </a:t>
            </a:r>
            <a:r>
              <a:rPr lang="x-none" sz="800" i="1" dirty="0" err="1" smtClean="0"/>
              <a:t>Lexile</a:t>
            </a:r>
            <a:r>
              <a:rPr lang="x-none" sz="800" dirty="0" smtClean="0"/>
              <a:t>: </a:t>
            </a:r>
            <a:r>
              <a:rPr lang="en-US" sz="800" dirty="0" smtClean="0">
                <a:solidFill>
                  <a:srgbClr val="333333"/>
                </a:solidFill>
              </a:rPr>
              <a:t>1010L</a:t>
            </a:r>
          </a:p>
          <a:p>
            <a:r>
              <a:rPr lang="x-none" sz="800" dirty="0"/>
              <a:t>Promedio del largo de la oración: </a:t>
            </a:r>
            <a:r>
              <a:rPr lang="en-US" sz="800" dirty="0" smtClean="0">
                <a:solidFill>
                  <a:srgbClr val="333333"/>
                </a:solidFill>
              </a:rPr>
              <a:t>17.31</a:t>
            </a:r>
          </a:p>
          <a:p>
            <a:r>
              <a:rPr lang="x-none" sz="800" dirty="0"/>
              <a:t>Promedio de la frecuencia </a:t>
            </a:r>
            <a:r>
              <a:rPr lang="x-none" sz="800" dirty="0" smtClean="0"/>
              <a:t>de </a:t>
            </a:r>
            <a:r>
              <a:rPr lang="x-none" sz="800" dirty="0"/>
              <a:t>palabras: </a:t>
            </a:r>
            <a:r>
              <a:rPr lang="en-US" sz="800" dirty="0" smtClean="0">
                <a:solidFill>
                  <a:srgbClr val="333333"/>
                </a:solidFill>
              </a:rPr>
              <a:t>3.70 </a:t>
            </a:r>
            <a:r>
              <a:rPr lang="x-none" sz="800" dirty="0"/>
              <a:t>Número de palabras: </a:t>
            </a:r>
            <a:r>
              <a:rPr lang="en-US" sz="800" dirty="0" smtClean="0">
                <a:solidFill>
                  <a:srgbClr val="333333"/>
                </a:solidFill>
              </a:rPr>
              <a:t>225</a:t>
            </a:r>
          </a:p>
          <a:p>
            <a:r>
              <a:rPr lang="en-US" sz="800" b="1" dirty="0"/>
              <a:t>Nota: </a:t>
            </a:r>
            <a:r>
              <a:rPr lang="en-US" sz="800" b="1" dirty="0" err="1"/>
              <a:t>Basado</a:t>
            </a:r>
            <a:r>
              <a:rPr lang="en-US" sz="800" b="1" dirty="0"/>
              <a:t> </a:t>
            </a:r>
            <a:r>
              <a:rPr lang="en-US" sz="800" b="1" dirty="0" err="1"/>
              <a:t>en</a:t>
            </a:r>
            <a:r>
              <a:rPr lang="en-US" sz="800" b="1" dirty="0"/>
              <a:t> el </a:t>
            </a:r>
            <a:r>
              <a:rPr lang="en-US" sz="800" b="1" dirty="0" err="1"/>
              <a:t>texto</a:t>
            </a:r>
            <a:r>
              <a:rPr lang="en-US" sz="800" b="1" dirty="0"/>
              <a:t> original  </a:t>
            </a:r>
            <a:r>
              <a:rPr lang="en-US" sz="800" b="1" dirty="0" err="1"/>
              <a:t>en</a:t>
            </a:r>
            <a:r>
              <a:rPr lang="en-US" sz="800" b="1" dirty="0"/>
              <a:t> </a:t>
            </a:r>
            <a:r>
              <a:rPr lang="en-US" sz="800" b="1" dirty="0" err="1"/>
              <a:t>inglés</a:t>
            </a:r>
            <a:r>
              <a:rPr lang="en-US" sz="800" b="1" dirty="0"/>
              <a:t>.</a:t>
            </a:r>
          </a:p>
        </p:txBody>
      </p:sp>
    </p:spTree>
    <p:extLst>
      <p:ext uri="{BB962C8B-B14F-4D97-AF65-F5344CB8AC3E}">
        <p14:creationId xmlns:p14="http://schemas.microsoft.com/office/powerpoint/2010/main" val="42164094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6223" y="725900"/>
            <a:ext cx="6436422" cy="2872846"/>
          </a:xfrm>
          <a:prstGeom prst="rect">
            <a:avLst/>
          </a:prstGeom>
        </p:spPr>
        <p:txBody>
          <a:bodyPr wrap="square" lIns="101862" tIns="50931" rIns="101862" bIns="50931">
            <a:spAutoFit/>
          </a:bodyPr>
          <a:lstStyle/>
          <a:p>
            <a:pPr marL="382059" indent="-382059">
              <a:buAutoNum type="arabicPeriod" startAt="11"/>
            </a:pPr>
            <a:r>
              <a:rPr lang="en-US" sz="1800" b="1" dirty="0" smtClean="0">
                <a:latin typeface="Helvetica" pitchFamily="34" charset="0"/>
              </a:rPr>
              <a:t>¿</a:t>
            </a:r>
            <a:r>
              <a:rPr lang="es-ES" sz="1800" b="1" dirty="0" smtClean="0">
                <a:latin typeface="Helvetica" pitchFamily="34" charset="0"/>
              </a:rPr>
              <a:t>Cuándo supo por primera vez Amelia Earheart que quería ser una piloto?   </a:t>
            </a:r>
          </a:p>
          <a:p>
            <a:pPr marL="382059" indent="-382059">
              <a:buAutoNum type="arabicPeriod" startAt="11"/>
            </a:pPr>
            <a:endParaRPr lang="es-ES" sz="1800" dirty="0" smtClean="0">
              <a:latin typeface="Helvetica" pitchFamily="34" charset="0"/>
            </a:endParaRPr>
          </a:p>
          <a:p>
            <a:pPr marL="382015" indent="382015">
              <a:buFont typeface="+mj-lt"/>
              <a:buAutoNum type="alphaUcPeriod"/>
            </a:pPr>
            <a:r>
              <a:rPr lang="es-ES" sz="1800" dirty="0" smtClean="0">
                <a:latin typeface="Helvetica" pitchFamily="34" charset="0"/>
              </a:rPr>
              <a:t>antes de los 12 años de edad</a:t>
            </a:r>
          </a:p>
          <a:p>
            <a:pPr marL="382015" indent="382015">
              <a:buFont typeface="+mj-lt"/>
              <a:buAutoNum type="alphaUcPeriod"/>
            </a:pPr>
            <a:endParaRPr lang="es-ES" sz="1800" dirty="0" smtClean="0">
              <a:solidFill>
                <a:srgbClr val="FF0000"/>
              </a:solidFill>
              <a:latin typeface="Helvetica" pitchFamily="34" charset="0"/>
              <a:cs typeface="Helvetica" pitchFamily="34" charset="0"/>
            </a:endParaRPr>
          </a:p>
          <a:p>
            <a:pPr marL="382015" indent="382015">
              <a:buFont typeface="+mj-lt"/>
              <a:buAutoNum type="alphaUcPeriod"/>
            </a:pPr>
            <a:r>
              <a:rPr lang="es-ES" sz="1800" dirty="0">
                <a:latin typeface="Helvetica" pitchFamily="34" charset="0"/>
                <a:cs typeface="Helvetica" pitchFamily="34" charset="0"/>
              </a:rPr>
              <a:t>d</a:t>
            </a:r>
            <a:r>
              <a:rPr lang="es-ES" sz="1800" dirty="0" smtClean="0">
                <a:latin typeface="Helvetica" pitchFamily="34" charset="0"/>
                <a:cs typeface="Helvetica" pitchFamily="34" charset="0"/>
              </a:rPr>
              <a:t>espués de su primer viaje en avión</a:t>
            </a:r>
          </a:p>
          <a:p>
            <a:pPr marL="382015" indent="382015">
              <a:buFont typeface="+mj-lt"/>
              <a:buAutoNum type="alphaUcPeriod"/>
            </a:pPr>
            <a:endParaRPr lang="es-ES" sz="1800" dirty="0" smtClean="0">
              <a:latin typeface="Helvetica" pitchFamily="34" charset="0"/>
              <a:cs typeface="Helvetica" pitchFamily="34" charset="0"/>
            </a:endParaRPr>
          </a:p>
          <a:p>
            <a:pPr marL="382015" indent="382015">
              <a:buFont typeface="+mj-lt"/>
              <a:buAutoNum type="alphaUcPeriod"/>
            </a:pPr>
            <a:r>
              <a:rPr lang="es-ES" sz="1800" dirty="0" smtClean="0">
                <a:latin typeface="Helvetica" pitchFamily="34" charset="0"/>
                <a:cs typeface="Helvetica" pitchFamily="34" charset="0"/>
              </a:rPr>
              <a:t>cuando vio un avión por primera vez</a:t>
            </a:r>
          </a:p>
          <a:p>
            <a:pPr marL="382015" indent="382015">
              <a:buFont typeface="+mj-lt"/>
              <a:buAutoNum type="alphaUcPeriod"/>
            </a:pPr>
            <a:endParaRPr lang="es-ES" sz="1800" dirty="0" smtClean="0">
              <a:latin typeface="Helvetica" pitchFamily="34" charset="0"/>
              <a:cs typeface="Helvetica" pitchFamily="34" charset="0"/>
            </a:endParaRPr>
          </a:p>
          <a:p>
            <a:pPr marL="382015" indent="382015">
              <a:buFont typeface="+mj-lt"/>
              <a:buAutoNum type="alphaUcPeriod"/>
            </a:pPr>
            <a:r>
              <a:rPr lang="es-ES" sz="1800" dirty="0">
                <a:latin typeface="Helvetica" pitchFamily="34" charset="0"/>
                <a:cs typeface="Helvetica" pitchFamily="34" charset="0"/>
              </a:rPr>
              <a:t>c</a:t>
            </a:r>
            <a:r>
              <a:rPr lang="es-ES" sz="1800" dirty="0" smtClean="0">
                <a:latin typeface="Helvetica" pitchFamily="34" charset="0"/>
                <a:cs typeface="Helvetica" pitchFamily="34" charset="0"/>
              </a:rPr>
              <a:t>uando la invitaron a cruzar el Océano Atlántico</a:t>
            </a:r>
            <a:endParaRPr lang="es-ES" sz="1800" dirty="0">
              <a:latin typeface="Helvetica" pitchFamily="34" charset="0"/>
              <a:cs typeface="Helvetica" pitchFamily="34" charset="0"/>
            </a:endParaRPr>
          </a:p>
        </p:txBody>
      </p:sp>
      <p:cxnSp>
        <p:nvCxnSpPr>
          <p:cNvPr id="11" name="Straight Connector 10"/>
          <p:cNvCxnSpPr/>
          <p:nvPr/>
        </p:nvCxnSpPr>
        <p:spPr>
          <a:xfrm>
            <a:off x="410118" y="45720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0422" y="5029200"/>
            <a:ext cx="6037578" cy="3149845"/>
          </a:xfrm>
          <a:prstGeom prst="rect">
            <a:avLst/>
          </a:prstGeom>
        </p:spPr>
        <p:txBody>
          <a:bodyPr wrap="square" lIns="101862" tIns="50931" rIns="101862" bIns="50931">
            <a:spAutoFit/>
          </a:bodyPr>
          <a:lstStyle/>
          <a:p>
            <a:pPr marL="517525" indent="-517525">
              <a:buAutoNum type="arabicPeriod" startAt="12"/>
            </a:pPr>
            <a:r>
              <a:rPr lang="en-US" sz="1800" b="1" dirty="0" smtClean="0">
                <a:latin typeface="Helvetica" pitchFamily="34" charset="0"/>
              </a:rPr>
              <a:t>¿</a:t>
            </a:r>
            <a:r>
              <a:rPr lang="es-MX" sz="1800" b="1" dirty="0" smtClean="0">
                <a:latin typeface="Helvetica" pitchFamily="34" charset="0"/>
              </a:rPr>
              <a:t>Cuál fue uno de los primeros indicadores de que Amelia sería un éxito como piloto?  </a:t>
            </a:r>
          </a:p>
          <a:p>
            <a:pPr marL="517525" indent="-517525">
              <a:buAutoNum type="arabicPeriod" startAt="12"/>
            </a:pPr>
            <a:endParaRPr lang="es-MX" sz="1800" b="1" dirty="0" smtClean="0">
              <a:latin typeface="Helvetica" pitchFamily="34" charset="0"/>
            </a:endParaRPr>
          </a:p>
          <a:p>
            <a:pPr marL="457200" indent="304800">
              <a:buFont typeface="+mj-lt"/>
              <a:buAutoNum type="alphaUcPeriod"/>
            </a:pPr>
            <a:r>
              <a:rPr lang="es-MX" sz="1800" dirty="0" smtClean="0">
                <a:latin typeface="Helvetica" pitchFamily="34" charset="0"/>
              </a:rPr>
              <a:t>En 1922 ella estableció un récord de altitud.</a:t>
            </a:r>
          </a:p>
          <a:p>
            <a:pPr marL="457200" indent="304800">
              <a:buFont typeface="+mj-lt"/>
              <a:buAutoNum type="alphaUcPeriod"/>
            </a:pPr>
            <a:endParaRPr lang="es-MX" sz="1800" dirty="0" smtClean="0">
              <a:latin typeface="Helvetica" pitchFamily="34" charset="0"/>
              <a:cs typeface="Helvetica" pitchFamily="34" charset="0"/>
            </a:endParaRPr>
          </a:p>
          <a:p>
            <a:pPr marL="457200" indent="304800">
              <a:buFont typeface="+mj-lt"/>
              <a:buAutoNum type="alphaUcPeriod"/>
            </a:pPr>
            <a:r>
              <a:rPr lang="es-MX" sz="1800" dirty="0" smtClean="0">
                <a:latin typeface="Helvetica" pitchFamily="34" charset="0"/>
                <a:cs typeface="Helvetica" pitchFamily="34" charset="0"/>
              </a:rPr>
              <a:t>Ella obtuvo su licencia de piloto en 1921.</a:t>
            </a:r>
          </a:p>
          <a:p>
            <a:pPr marL="457200" indent="304800">
              <a:buFont typeface="+mj-lt"/>
              <a:buAutoNum type="alphaUcPeriod"/>
            </a:pPr>
            <a:endParaRPr lang="es-MX" sz="1800" dirty="0" smtClean="0">
              <a:latin typeface="Helvetica" pitchFamily="34" charset="0"/>
              <a:cs typeface="Helvetica" pitchFamily="34" charset="0"/>
            </a:endParaRPr>
          </a:p>
          <a:p>
            <a:pPr marL="457200" indent="304800">
              <a:buFont typeface="+mj-lt"/>
              <a:buAutoNum type="alphaUcPeriod"/>
            </a:pPr>
            <a:r>
              <a:rPr lang="es-MX" sz="1800" dirty="0" smtClean="0">
                <a:latin typeface="Helvetica" pitchFamily="34" charset="0"/>
                <a:cs typeface="Helvetica" pitchFamily="34" charset="0"/>
              </a:rPr>
              <a:t>Ella compró un avión de dos </a:t>
            </a:r>
            <a:r>
              <a:rPr lang="es-MX" sz="1800" dirty="0" err="1" smtClean="0">
                <a:latin typeface="Helvetica" pitchFamily="34" charset="0"/>
                <a:cs typeface="Helvetica" pitchFamily="34" charset="0"/>
              </a:rPr>
              <a:t>sientos</a:t>
            </a:r>
            <a:r>
              <a:rPr lang="es-MX" sz="1800" dirty="0" smtClean="0">
                <a:latin typeface="Helvetica" pitchFamily="34" charset="0"/>
                <a:cs typeface="Helvetica" pitchFamily="34" charset="0"/>
              </a:rPr>
              <a:t>.</a:t>
            </a:r>
          </a:p>
          <a:p>
            <a:pPr marL="457200" indent="304800">
              <a:buFont typeface="+mj-lt"/>
              <a:buAutoNum type="alphaUcPeriod"/>
            </a:pPr>
            <a:endParaRPr lang="es-MX" sz="1800" dirty="0" smtClean="0">
              <a:latin typeface="Helvetica" pitchFamily="34" charset="0"/>
              <a:cs typeface="Helvetica" pitchFamily="34" charset="0"/>
            </a:endParaRPr>
          </a:p>
          <a:p>
            <a:pPr marL="796925" indent="-339725">
              <a:buFont typeface="+mj-lt"/>
              <a:buAutoNum type="alphaUcPeriod"/>
            </a:pPr>
            <a:r>
              <a:rPr lang="es-MX" sz="1800" dirty="0" smtClean="0">
                <a:latin typeface="Helvetica" pitchFamily="34" charset="0"/>
                <a:cs typeface="Helvetica" pitchFamily="34" charset="0"/>
              </a:rPr>
              <a:t>Ella voló en un avión llamado </a:t>
            </a:r>
            <a:r>
              <a:rPr lang="es-MX" sz="1800" i="1" dirty="0" err="1" smtClean="0">
                <a:latin typeface="Helvetica" pitchFamily="34" charset="0"/>
                <a:cs typeface="Helvetica" pitchFamily="34" charset="0"/>
              </a:rPr>
              <a:t>Friendship</a:t>
            </a:r>
            <a:r>
              <a:rPr lang="es-MX" sz="1800" i="1" dirty="0" smtClean="0">
                <a:latin typeface="Helvetica" pitchFamily="34" charset="0"/>
                <a:cs typeface="Helvetica" pitchFamily="34" charset="0"/>
              </a:rPr>
              <a:t> </a:t>
            </a:r>
            <a:r>
              <a:rPr lang="es-MX" sz="1800" dirty="0" smtClean="0">
                <a:latin typeface="Helvetica" pitchFamily="34" charset="0"/>
                <a:cs typeface="Helvetica" pitchFamily="34" charset="0"/>
              </a:rPr>
              <a:t>(Amistad).</a:t>
            </a:r>
            <a:endParaRPr lang="es-MX" sz="1800" dirty="0">
              <a:latin typeface="Helvetica" pitchFamily="34" charset="0"/>
              <a:cs typeface="Helvetica" pitchFamily="34" charset="0"/>
            </a:endParaRPr>
          </a:p>
        </p:txBody>
      </p:sp>
      <p:sp>
        <p:nvSpPr>
          <p:cNvPr id="26" name="Oval 25"/>
          <p:cNvSpPr/>
          <p:nvPr/>
        </p:nvSpPr>
        <p:spPr>
          <a:xfrm>
            <a:off x="1024272" y="3265715"/>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1020801" y="1640236"/>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20801" y="216699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1020801" y="273361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938189718"/>
              </p:ext>
            </p:extLst>
          </p:nvPr>
        </p:nvGraphicFramePr>
        <p:xfrm>
          <a:off x="5185843" y="4114800"/>
          <a:ext cx="1964690" cy="685800"/>
        </p:xfrm>
        <a:graphic>
          <a:graphicData uri="http://schemas.openxmlformats.org/drawingml/2006/table">
            <a:tbl>
              <a:tblPr/>
              <a:tblGrid>
                <a:gridCol w="1964690"/>
              </a:tblGrid>
              <a:tr h="134112">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RI.4.1</a:t>
                      </a:r>
                      <a:endParaRPr lang="en-US" sz="900" dirty="0">
                        <a:latin typeface="Calibri"/>
                        <a:ea typeface="Calibri"/>
                        <a:cs typeface="Times New Roman"/>
                      </a:endParaRPr>
                    </a:p>
                  </a:txBody>
                  <a:tcPr marL="33840" marR="338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36448">
                <a:tc>
                  <a:txBody>
                    <a:bodyPr/>
                    <a:lstStyle/>
                    <a:p>
                      <a:pPr marL="0" marR="0" algn="l" defTabSz="966612" rtl="0" eaLnBrk="1" latinLnBrk="0" hangingPunct="1">
                        <a:lnSpc>
                          <a:spcPct val="100000"/>
                        </a:lnSpc>
                        <a:spcBef>
                          <a:spcPts val="0"/>
                        </a:spcBef>
                        <a:spcAft>
                          <a:spcPts val="0"/>
                        </a:spcAft>
                      </a:pPr>
                      <a:r>
                        <a:rPr lang="x-none" sz="900" dirty="0" smtClean="0"/>
                        <a:t>Se refieren a los detalles y ejemplos en un texto para explicar lo que dice explícitamente el texto y para hacer inferencias del mismo.</a:t>
                      </a:r>
                      <a:endParaRPr lang="en-US" sz="900" b="1" kern="1200" dirty="0">
                        <a:solidFill>
                          <a:srgbClr val="000000"/>
                        </a:solidFill>
                        <a:latin typeface="+mn-lt"/>
                        <a:ea typeface="Times New Roman"/>
                        <a:cs typeface="Times New Roman"/>
                      </a:endParaRPr>
                    </a:p>
                  </a:txBody>
                  <a:tcPr marL="33840" marR="3384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4" name="Slide Number Placeholder 13"/>
          <p:cNvSpPr>
            <a:spLocks noGrp="1"/>
          </p:cNvSpPr>
          <p:nvPr>
            <p:ph type="sldNum" sz="quarter" idx="12"/>
          </p:nvPr>
        </p:nvSpPr>
        <p:spPr/>
        <p:txBody>
          <a:bodyPr/>
          <a:lstStyle/>
          <a:p>
            <a:fld id="{CF669FE8-2A6A-4FDA-B6E7-4A7C87AD6E1D}" type="slidenum">
              <a:rPr lang="en-US" smtClean="0"/>
              <a:pPr/>
              <a:t>24</a:t>
            </a:fld>
            <a:endParaRPr lang="en-US" dirty="0"/>
          </a:p>
        </p:txBody>
      </p:sp>
      <p:sp>
        <p:nvSpPr>
          <p:cNvPr id="15" name="Oval 14"/>
          <p:cNvSpPr/>
          <p:nvPr/>
        </p:nvSpPr>
        <p:spPr>
          <a:xfrm>
            <a:off x="1024272" y="7550751"/>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6" name="Oval 15"/>
          <p:cNvSpPr/>
          <p:nvPr/>
        </p:nvSpPr>
        <p:spPr>
          <a:xfrm>
            <a:off x="1020801" y="5925272"/>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17" name="Oval 16"/>
          <p:cNvSpPr/>
          <p:nvPr/>
        </p:nvSpPr>
        <p:spPr>
          <a:xfrm>
            <a:off x="1020801" y="6452026"/>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2" name="Oval 21"/>
          <p:cNvSpPr/>
          <p:nvPr/>
        </p:nvSpPr>
        <p:spPr>
          <a:xfrm>
            <a:off x="1020801" y="701864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Tree>
    <p:extLst>
      <p:ext uri="{BB962C8B-B14F-4D97-AF65-F5344CB8AC3E}">
        <p14:creationId xmlns:p14="http://schemas.microsoft.com/office/powerpoint/2010/main" val="2264788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13731" y="502921"/>
            <a:ext cx="7208496" cy="3980854"/>
          </a:xfrm>
          <a:prstGeom prst="rect">
            <a:avLst/>
          </a:prstGeom>
          <a:ln>
            <a:noFill/>
          </a:ln>
        </p:spPr>
        <p:txBody>
          <a:bodyPr wrap="square" lIns="101874" tIns="50937" rIns="101874" bIns="50937">
            <a:spAutoFit/>
          </a:bodyPr>
          <a:lstStyle/>
          <a:p>
            <a:pPr marL="398463" indent="-398463"/>
            <a:r>
              <a:rPr lang="en-US" sz="1800" b="1" dirty="0">
                <a:latin typeface="Helvetica" panose="020B0604020202020204" pitchFamily="34" charset="0"/>
                <a:cs typeface="Helvetica" pitchFamily="34" charset="0"/>
              </a:rPr>
              <a:t>13. </a:t>
            </a:r>
            <a:r>
              <a:rPr lang="en-US" sz="1800" b="1" dirty="0" smtClean="0">
                <a:latin typeface="Helvetica" panose="020B0604020202020204" pitchFamily="34" charset="0"/>
                <a:cs typeface="Helvetica" pitchFamily="34" charset="0"/>
              </a:rPr>
              <a:t>¿</a:t>
            </a:r>
            <a:r>
              <a:rPr lang="es-MX" sz="1800" b="1" dirty="0" smtClean="0">
                <a:latin typeface="Helvetica" panose="020B0604020202020204" pitchFamily="34" charset="0"/>
                <a:cs typeface="Helvetica" pitchFamily="34" charset="0"/>
              </a:rPr>
              <a:t>Cuál de estos sería una adición apropiada para el párrafo 3 en el pasaje </a:t>
            </a:r>
            <a:r>
              <a:rPr lang="es-MX" sz="1800" b="1" i="1" u="sng" dirty="0" smtClean="0">
                <a:latin typeface="Helvetica" panose="020B0604020202020204" pitchFamily="34" charset="0"/>
                <a:cs typeface="Helvetica" panose="020B0604020202020204" pitchFamily="34" charset="0"/>
              </a:rPr>
              <a:t>Amelia Earhart</a:t>
            </a:r>
            <a:r>
              <a:rPr lang="es-MX" sz="1800" b="1" dirty="0" smtClean="0">
                <a:latin typeface="Helvetica" panose="020B0604020202020204" pitchFamily="34" charset="0"/>
                <a:cs typeface="Helvetica" panose="020B0604020202020204" pitchFamily="34" charset="0"/>
              </a:rPr>
              <a:t>?</a:t>
            </a:r>
          </a:p>
          <a:p>
            <a:pPr marL="244273" indent="-244273"/>
            <a:endParaRPr lang="es-MX" sz="1800" dirty="0" smtClean="0">
              <a:latin typeface="Helvetica" panose="020B0604020202020204" pitchFamily="34" charset="0"/>
              <a:cs typeface="Helvetica" panose="020B0604020202020204" pitchFamily="34" charset="0"/>
            </a:endParaRPr>
          </a:p>
          <a:p>
            <a:pPr marL="870756" lvl="1" indent="-361390">
              <a:buAutoNum type="alphaUcPeriod"/>
            </a:pPr>
            <a:r>
              <a:rPr lang="es-MX" sz="1800" dirty="0" smtClean="0">
                <a:latin typeface="Helvetica" panose="020B0604020202020204" pitchFamily="34" charset="0"/>
                <a:cs typeface="Helvetica" panose="020B0604020202020204" pitchFamily="34" charset="0"/>
              </a:rPr>
              <a:t>Amelia Earhart estaba emocionada de ser la primera mujer pasajera en atravesar el Atlántico en avión.  </a:t>
            </a:r>
          </a:p>
          <a:p>
            <a:pPr marL="870756" lvl="1" indent="-361390">
              <a:buAutoNum type="alphaUcPeriod"/>
            </a:pPr>
            <a:endParaRPr lang="es-MX" sz="1800" dirty="0" smtClean="0">
              <a:solidFill>
                <a:srgbClr val="FF0000"/>
              </a:solidFill>
              <a:latin typeface="Helvetica" panose="020B0604020202020204" pitchFamily="34" charset="0"/>
              <a:cs typeface="Helvetica" panose="020B0604020202020204" pitchFamily="34" charset="0"/>
            </a:endParaRPr>
          </a:p>
          <a:p>
            <a:pPr marL="870756" lvl="1" indent="-361390">
              <a:buAutoNum type="alphaUcPeriod"/>
            </a:pPr>
            <a:r>
              <a:rPr lang="es-MX" sz="1800" dirty="0" smtClean="0">
                <a:latin typeface="Helvetica" panose="020B0604020202020204" pitchFamily="34" charset="0"/>
                <a:cs typeface="Helvetica" panose="020B0604020202020204" pitchFamily="34" charset="0"/>
              </a:rPr>
              <a:t>Amelia preferiría mejor pilotar el avión ella misma, que ser tan solo un “peso añadido”.</a:t>
            </a:r>
          </a:p>
          <a:p>
            <a:pPr marL="870756" lvl="1" indent="-361390">
              <a:buAutoNum type="alphaUcPeriod"/>
            </a:pPr>
            <a:endParaRPr lang="es-MX" sz="1800" dirty="0" smtClean="0">
              <a:latin typeface="Helvetica" panose="020B0604020202020204" pitchFamily="34" charset="0"/>
              <a:cs typeface="Helvetica" panose="020B0604020202020204" pitchFamily="34" charset="0"/>
            </a:endParaRPr>
          </a:p>
          <a:p>
            <a:pPr marL="870756" lvl="1" indent="-361390">
              <a:buAutoNum type="alphaUcPeriod"/>
            </a:pPr>
            <a:r>
              <a:rPr lang="es-MX" sz="1800" dirty="0" smtClean="0">
                <a:latin typeface="Helvetica" panose="020B0604020202020204" pitchFamily="34" charset="0"/>
                <a:cs typeface="Helvetica" panose="020B0604020202020204" pitchFamily="34" charset="0"/>
              </a:rPr>
              <a:t>Muchas personas felicitaron a Amelia por ser la primera mujer pasajera en atravesar el Atlántico en un avión.</a:t>
            </a:r>
          </a:p>
          <a:p>
            <a:pPr marL="870756" lvl="1" indent="-361390">
              <a:buAutoNum type="alphaUcPeriod"/>
            </a:pPr>
            <a:endParaRPr lang="es-MX" sz="1800" dirty="0" smtClean="0">
              <a:latin typeface="Helvetica" panose="020B0604020202020204" pitchFamily="34" charset="0"/>
              <a:cs typeface="Helvetica" panose="020B0604020202020204" pitchFamily="34" charset="0"/>
            </a:endParaRPr>
          </a:p>
          <a:p>
            <a:pPr marL="870756" lvl="1" indent="-361390">
              <a:buAutoNum type="alphaUcPeriod"/>
            </a:pPr>
            <a:r>
              <a:rPr lang="es-MX" sz="1800" dirty="0" smtClean="0">
                <a:latin typeface="Helvetica" panose="020B0604020202020204" pitchFamily="34" charset="0"/>
                <a:cs typeface="Helvetica" panose="020B0604020202020204" pitchFamily="34" charset="0"/>
              </a:rPr>
              <a:t>Amelia estaba sorprendida por aterrizar en la pastura de un granjero.</a:t>
            </a:r>
            <a:endParaRPr lang="es-MX" sz="18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25</a:t>
            </a:fld>
            <a:endParaRPr lang="en-US" dirty="0"/>
          </a:p>
        </p:txBody>
      </p:sp>
      <p:cxnSp>
        <p:nvCxnSpPr>
          <p:cNvPr id="11" name="Straight Connector 10"/>
          <p:cNvCxnSpPr/>
          <p:nvPr/>
        </p:nvCxnSpPr>
        <p:spPr>
          <a:xfrm>
            <a:off x="381000" y="48768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26250" y="1385567"/>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5" name="Oval 14"/>
          <p:cNvSpPr/>
          <p:nvPr/>
        </p:nvSpPr>
        <p:spPr>
          <a:xfrm>
            <a:off x="522450" y="2224668"/>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17" name="Oval 16"/>
          <p:cNvSpPr/>
          <p:nvPr/>
        </p:nvSpPr>
        <p:spPr>
          <a:xfrm>
            <a:off x="522447" y="305122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2" name="Oval 21"/>
          <p:cNvSpPr/>
          <p:nvPr/>
        </p:nvSpPr>
        <p:spPr>
          <a:xfrm>
            <a:off x="516725" y="3848209"/>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19" name="Rectangle 18"/>
          <p:cNvSpPr/>
          <p:nvPr/>
        </p:nvSpPr>
        <p:spPr>
          <a:xfrm>
            <a:off x="323850" y="5336144"/>
            <a:ext cx="7208496" cy="3703855"/>
          </a:xfrm>
          <a:prstGeom prst="rect">
            <a:avLst/>
          </a:prstGeom>
          <a:ln>
            <a:noFill/>
          </a:ln>
        </p:spPr>
        <p:txBody>
          <a:bodyPr wrap="square" lIns="101874" tIns="50937" rIns="101874" bIns="50937">
            <a:spAutoFit/>
          </a:bodyPr>
          <a:lstStyle/>
          <a:p>
            <a:pPr marL="443967" indent="-383829">
              <a:buAutoNum type="arabicPeriod" startAt="14"/>
            </a:pPr>
            <a:r>
              <a:rPr lang="es-MX" sz="1800" b="1" dirty="0" smtClean="0">
                <a:latin typeface="Helvetica" panose="020B0604020202020204" pitchFamily="34" charset="0"/>
                <a:cs typeface="Helvetica" panose="020B0604020202020204" pitchFamily="34" charset="0"/>
              </a:rPr>
              <a:t>¿Qué declaración resume mejor el relato del pasaje en </a:t>
            </a:r>
            <a:r>
              <a:rPr lang="es-MX" sz="1800" b="1" i="1" u="sng" dirty="0" smtClean="0">
                <a:latin typeface="Helvetica" panose="020B0604020202020204" pitchFamily="34" charset="0"/>
                <a:cs typeface="Helvetica" panose="020B0604020202020204" pitchFamily="34" charset="0"/>
              </a:rPr>
              <a:t>Amelia Earhart </a:t>
            </a:r>
            <a:r>
              <a:rPr lang="es-MX" sz="1800" b="1" dirty="0" smtClean="0">
                <a:latin typeface="Helvetica" pitchFamily="34" charset="0"/>
                <a:cs typeface="Helvetica" pitchFamily="34" charset="0"/>
              </a:rPr>
              <a:t>?</a:t>
            </a:r>
          </a:p>
          <a:p>
            <a:pPr marL="443967" indent="-383829">
              <a:buAutoNum type="arabicPeriod" startAt="14"/>
            </a:pPr>
            <a:endParaRPr lang="es-MX" sz="1800" b="1" dirty="0" smtClean="0">
              <a:latin typeface="Helvetica" pitchFamily="34" charset="0"/>
              <a:cs typeface="Helvetica" pitchFamily="34" charset="0"/>
            </a:endParaRPr>
          </a:p>
          <a:p>
            <a:pPr marL="870756" lvl="1" indent="-361390">
              <a:buAutoNum type="alphaUcPeriod"/>
            </a:pPr>
            <a:r>
              <a:rPr lang="es-MX" sz="1800" dirty="0" smtClean="0">
                <a:latin typeface="Helvetica" panose="020B0604020202020204" pitchFamily="34" charset="0"/>
                <a:cs typeface="Helvetica" panose="020B0604020202020204" pitchFamily="34" charset="0"/>
              </a:rPr>
              <a:t>Amelia Earhart sobresalió como piloto y tuvo muchos logros de vuelo.</a:t>
            </a:r>
          </a:p>
          <a:p>
            <a:pPr marL="870756" lvl="1" indent="-361390">
              <a:buAutoNum type="alphaUcPeriod"/>
            </a:pPr>
            <a:endParaRPr lang="es-MX" sz="1800" dirty="0" smtClean="0">
              <a:solidFill>
                <a:srgbClr val="FF0000"/>
              </a:solidFill>
              <a:latin typeface="Helvetica" panose="020B0604020202020204" pitchFamily="34" charset="0"/>
              <a:cs typeface="Helvetica" panose="020B0604020202020204" pitchFamily="34" charset="0"/>
            </a:endParaRPr>
          </a:p>
          <a:p>
            <a:pPr marL="870756" lvl="1" indent="-361390">
              <a:buAutoNum type="alphaUcPeriod"/>
            </a:pPr>
            <a:r>
              <a:rPr lang="es-MX" sz="1800" dirty="0" smtClean="0">
                <a:latin typeface="Helvetica" panose="020B0604020202020204" pitchFamily="34" charset="0"/>
                <a:cs typeface="Helvetica" panose="020B0604020202020204" pitchFamily="34" charset="0"/>
              </a:rPr>
              <a:t>Amelia Earhart fue la 16</a:t>
            </a:r>
            <a:r>
              <a:rPr lang="es-MX" sz="1800" baseline="30000" dirty="0" smtClean="0">
                <a:latin typeface="Helvetica" panose="020B0604020202020204" pitchFamily="34" charset="0"/>
                <a:cs typeface="Helvetica" panose="020B0604020202020204" pitchFamily="34" charset="0"/>
              </a:rPr>
              <a:t>ta</a:t>
            </a:r>
            <a:r>
              <a:rPr lang="es-MX" sz="1800" dirty="0" smtClean="0">
                <a:latin typeface="Helvetica" panose="020B0604020202020204" pitchFamily="34" charset="0"/>
                <a:cs typeface="Helvetica" panose="020B0604020202020204" pitchFamily="34" charset="0"/>
              </a:rPr>
              <a:t> mujer </a:t>
            </a:r>
            <a:r>
              <a:rPr lang="es-MX" sz="1800" dirty="0">
                <a:latin typeface="Helvetica" panose="020B0604020202020204" pitchFamily="34" charset="0"/>
                <a:cs typeface="Helvetica" panose="020B0604020202020204" pitchFamily="34" charset="0"/>
              </a:rPr>
              <a:t>en </a:t>
            </a:r>
            <a:r>
              <a:rPr lang="es-MX" sz="1800" dirty="0" smtClean="0">
                <a:latin typeface="Helvetica" panose="020B0604020202020204" pitchFamily="34" charset="0"/>
                <a:cs typeface="Helvetica" panose="020B0604020202020204" pitchFamily="34" charset="0"/>
              </a:rPr>
              <a:t>obtener una licencia de piloto internacional.</a:t>
            </a:r>
          </a:p>
          <a:p>
            <a:pPr marL="870756" lvl="1" indent="-361390">
              <a:buAutoNum type="alphaUcPeriod"/>
            </a:pPr>
            <a:endParaRPr lang="es-MX" sz="1800" dirty="0" smtClean="0">
              <a:latin typeface="Helvetica" panose="020B0604020202020204" pitchFamily="34" charset="0"/>
              <a:cs typeface="Helvetica" panose="020B0604020202020204" pitchFamily="34" charset="0"/>
            </a:endParaRPr>
          </a:p>
          <a:p>
            <a:pPr marL="870756" lvl="1" indent="-361390">
              <a:buAutoNum type="alphaUcPeriod"/>
            </a:pPr>
            <a:r>
              <a:rPr lang="es-MX" sz="1800" dirty="0" smtClean="0">
                <a:latin typeface="Helvetica" panose="020B0604020202020204" pitchFamily="34" charset="0"/>
                <a:cs typeface="Helvetica" panose="020B0604020202020204" pitchFamily="34" charset="0"/>
              </a:rPr>
              <a:t>Amelia Earhart le dijo a otras mujeres que podían ser pilotos también. </a:t>
            </a:r>
          </a:p>
          <a:p>
            <a:pPr marL="870756" lvl="1" indent="-361390">
              <a:buAutoNum type="alphaUcPeriod"/>
            </a:pPr>
            <a:endParaRPr lang="es-MX" sz="1800" dirty="0" smtClean="0">
              <a:latin typeface="Helvetica" panose="020B0604020202020204" pitchFamily="34" charset="0"/>
              <a:cs typeface="Helvetica" panose="020B0604020202020204" pitchFamily="34" charset="0"/>
            </a:endParaRPr>
          </a:p>
          <a:p>
            <a:pPr marL="870756" lvl="1" indent="-361390">
              <a:buAutoNum type="alphaUcPeriod"/>
            </a:pPr>
            <a:r>
              <a:rPr lang="es-MX" sz="1800" dirty="0" smtClean="0">
                <a:latin typeface="Helvetica" panose="020B0604020202020204" pitchFamily="34" charset="0"/>
                <a:cs typeface="Helvetica" panose="020B0604020202020204" pitchFamily="34" charset="0"/>
              </a:rPr>
              <a:t>Amelia Earhart tenia 12 años cuando vio el primer avión.</a:t>
            </a:r>
            <a:endParaRPr lang="es-MX" sz="1800" dirty="0">
              <a:latin typeface="Helvetica" panose="020B0604020202020204" pitchFamily="34" charset="0"/>
              <a:cs typeface="Helvetica" panose="020B0604020202020204" pitchFamily="34" charset="0"/>
            </a:endParaRPr>
          </a:p>
        </p:txBody>
      </p:sp>
      <p:sp>
        <p:nvSpPr>
          <p:cNvPr id="20" name="Oval 19"/>
          <p:cNvSpPr/>
          <p:nvPr/>
        </p:nvSpPr>
        <p:spPr>
          <a:xfrm>
            <a:off x="647694" y="622003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1" name="Oval 20"/>
          <p:cNvSpPr/>
          <p:nvPr/>
        </p:nvSpPr>
        <p:spPr>
          <a:xfrm>
            <a:off x="647694" y="7041289"/>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23" name="Oval 22"/>
          <p:cNvSpPr/>
          <p:nvPr/>
        </p:nvSpPr>
        <p:spPr>
          <a:xfrm>
            <a:off x="623887" y="786254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4" name="Oval 23"/>
          <p:cNvSpPr/>
          <p:nvPr/>
        </p:nvSpPr>
        <p:spPr>
          <a:xfrm>
            <a:off x="623887" y="869543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3293130912"/>
              </p:ext>
            </p:extLst>
          </p:nvPr>
        </p:nvGraphicFramePr>
        <p:xfrm>
          <a:off x="5410200" y="4602480"/>
          <a:ext cx="1939513" cy="685800"/>
        </p:xfrm>
        <a:graphic>
          <a:graphicData uri="http://schemas.openxmlformats.org/drawingml/2006/table">
            <a:tbl>
              <a:tblPr/>
              <a:tblGrid>
                <a:gridCol w="1939513"/>
              </a:tblGrid>
              <a:tr h="134112">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RI.4.2</a:t>
                      </a:r>
                      <a:endParaRPr lang="en-US" sz="900" dirty="0">
                        <a:latin typeface="Calibri"/>
                        <a:ea typeface="Calibri"/>
                        <a:cs typeface="Times New Roman"/>
                      </a:endParaRPr>
                    </a:p>
                  </a:txBody>
                  <a:tcPr marL="33840" marR="3384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233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900" dirty="0" smtClean="0"/>
                        <a:t>Determinan la idea principal de un texto y explican la forma en que los detalles clave apoyan dicha idea; hacen un resumen del texto.</a:t>
                      </a:r>
                      <a:endParaRPr lang="en-US" sz="900" b="1" kern="1200" dirty="0" smtClean="0">
                        <a:solidFill>
                          <a:srgbClr val="000000"/>
                        </a:solidFill>
                        <a:latin typeface="+mn-lt"/>
                        <a:ea typeface="Times New Roman"/>
                        <a:cs typeface="Times New Roman"/>
                      </a:endParaRPr>
                    </a:p>
                  </a:txBody>
                  <a:tcPr marL="33840" marR="3384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548549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04520" y="5168405"/>
            <a:ext cx="6908800" cy="2872858"/>
          </a:xfrm>
          <a:prstGeom prst="rect">
            <a:avLst/>
          </a:prstGeom>
          <a:noFill/>
          <a:ln>
            <a:noFill/>
          </a:ln>
        </p:spPr>
        <p:txBody>
          <a:bodyPr wrap="square" lIns="101874" tIns="50937" rIns="101874" bIns="50937">
            <a:spAutoFit/>
          </a:bodyPr>
          <a:lstStyle/>
          <a:p>
            <a:pPr marL="380291" indent="-380291"/>
            <a:r>
              <a:rPr lang="en-US" sz="1800" b="1" dirty="0">
                <a:latin typeface="Helvetica" panose="020B0604020202020204" pitchFamily="34" charset="0"/>
                <a:cs typeface="Helvetica" panose="020B0604020202020204" pitchFamily="34" charset="0"/>
              </a:rPr>
              <a:t>16. </a:t>
            </a:r>
            <a:r>
              <a:rPr lang="en-US" sz="1800" b="1" dirty="0" smtClean="0">
                <a:latin typeface="Helvetica" panose="020B0604020202020204" pitchFamily="34" charset="0"/>
                <a:cs typeface="Helvetica" panose="020B0604020202020204" pitchFamily="34" charset="0"/>
              </a:rPr>
              <a:t>¿</a:t>
            </a:r>
            <a:r>
              <a:rPr lang="es-MX" sz="1800" b="1" dirty="0" smtClean="0">
                <a:latin typeface="Helvetica" panose="020B0604020202020204" pitchFamily="34" charset="0"/>
                <a:cs typeface="Helvetica" panose="020B0604020202020204" pitchFamily="34" charset="0"/>
              </a:rPr>
              <a:t>Qué estructura utilizó el autor para organizar el pasaje </a:t>
            </a:r>
            <a:r>
              <a:rPr lang="es-MX" sz="1800" b="1" i="1" u="sng" dirty="0" smtClean="0">
                <a:latin typeface="Helvetica" panose="020B0604020202020204" pitchFamily="34" charset="0"/>
                <a:cs typeface="Helvetica" panose="020B0604020202020204" pitchFamily="34" charset="0"/>
              </a:rPr>
              <a:t>Amelia Earhart</a:t>
            </a:r>
            <a:r>
              <a:rPr lang="es-MX" sz="1800" b="1" dirty="0" smtClean="0">
                <a:latin typeface="Helvetica" panose="020B0604020202020204" pitchFamily="34" charset="0"/>
                <a:cs typeface="Helvetica" panose="020B0604020202020204" pitchFamily="34" charset="0"/>
              </a:rPr>
              <a:t>?</a:t>
            </a:r>
          </a:p>
          <a:p>
            <a:r>
              <a:rPr lang="es-MX" sz="1800" dirty="0" smtClean="0">
                <a:latin typeface="Helvetica" pitchFamily="34" charset="0"/>
                <a:cs typeface="Helvetica" pitchFamily="34" charset="0"/>
              </a:rPr>
              <a:t> </a:t>
            </a:r>
          </a:p>
          <a:p>
            <a:pPr marL="966788" lvl="1" indent="-276225">
              <a:buFont typeface="+mj-lt"/>
              <a:buAutoNum type="alphaUcPeriod"/>
            </a:pPr>
            <a:r>
              <a:rPr lang="es-MX" sz="1800" dirty="0" smtClean="0">
                <a:latin typeface="Helvetica" pitchFamily="34" charset="0"/>
                <a:cs typeface="Helvetica" pitchFamily="34" charset="0"/>
              </a:rPr>
              <a:t>cronología</a:t>
            </a:r>
          </a:p>
          <a:p>
            <a:pPr marL="966788" lvl="1" indent="-276225">
              <a:buFont typeface="+mj-lt"/>
              <a:buAutoNum type="alphaUcPeriod"/>
            </a:pPr>
            <a:endParaRPr lang="es-MX" sz="1800" dirty="0" smtClean="0">
              <a:latin typeface="Helvetica" pitchFamily="34" charset="0"/>
              <a:cs typeface="Helvetica" pitchFamily="34" charset="0"/>
            </a:endParaRPr>
          </a:p>
          <a:p>
            <a:pPr marL="966788" lvl="1" indent="-276225">
              <a:buFont typeface="+mj-lt"/>
              <a:buAutoNum type="alphaUcPeriod"/>
            </a:pPr>
            <a:r>
              <a:rPr lang="es-MX" sz="1800" dirty="0" smtClean="0">
                <a:latin typeface="Helvetica" pitchFamily="34" charset="0"/>
                <a:cs typeface="Helvetica" pitchFamily="34" charset="0"/>
              </a:rPr>
              <a:t>comparación</a:t>
            </a:r>
          </a:p>
          <a:p>
            <a:pPr marL="966788" lvl="1" indent="-276225">
              <a:buFont typeface="+mj-lt"/>
              <a:buAutoNum type="alphaUcPeriod"/>
            </a:pPr>
            <a:endParaRPr lang="es-MX" sz="1800" dirty="0" smtClean="0">
              <a:latin typeface="Helvetica" pitchFamily="34" charset="0"/>
              <a:cs typeface="Helvetica" pitchFamily="34" charset="0"/>
            </a:endParaRPr>
          </a:p>
          <a:p>
            <a:pPr marL="966788" lvl="1" indent="-276225">
              <a:buFont typeface="+mj-lt"/>
              <a:buAutoNum type="alphaUcPeriod"/>
            </a:pPr>
            <a:r>
              <a:rPr lang="es-MX" sz="1800" dirty="0">
                <a:latin typeface="Helvetica" pitchFamily="34" charset="0"/>
                <a:cs typeface="Helvetica" pitchFamily="34" charset="0"/>
              </a:rPr>
              <a:t>c</a:t>
            </a:r>
            <a:r>
              <a:rPr lang="es-MX" sz="1800" dirty="0" smtClean="0">
                <a:latin typeface="Helvetica" pitchFamily="34" charset="0"/>
                <a:cs typeface="Helvetica" pitchFamily="34" charset="0"/>
              </a:rPr>
              <a:t>ausa y efecto</a:t>
            </a:r>
          </a:p>
          <a:p>
            <a:pPr marL="966788" lvl="1" indent="-276225">
              <a:buFont typeface="+mj-lt"/>
              <a:buAutoNum type="alphaUcPeriod"/>
            </a:pPr>
            <a:endParaRPr lang="es-MX" sz="1800" dirty="0" smtClean="0">
              <a:latin typeface="Helvetica" pitchFamily="34" charset="0"/>
              <a:cs typeface="Helvetica" pitchFamily="34" charset="0"/>
            </a:endParaRPr>
          </a:p>
          <a:p>
            <a:pPr marL="966788" lvl="1" indent="-276225">
              <a:buFont typeface="+mj-lt"/>
              <a:buAutoNum type="alphaUcPeriod"/>
            </a:pPr>
            <a:r>
              <a:rPr lang="es-MX" sz="1800" dirty="0">
                <a:latin typeface="Helvetica" pitchFamily="34" charset="0"/>
                <a:cs typeface="Helvetica" pitchFamily="34" charset="0"/>
              </a:rPr>
              <a:t>p</a:t>
            </a:r>
            <a:r>
              <a:rPr lang="es-MX" sz="1800" dirty="0" smtClean="0">
                <a:latin typeface="Helvetica" pitchFamily="34" charset="0"/>
                <a:cs typeface="Helvetica" pitchFamily="34" charset="0"/>
              </a:rPr>
              <a:t>roblema y solución</a:t>
            </a:r>
            <a:endParaRPr lang="es-MX" sz="1800" dirty="0">
              <a:latin typeface="Helvetica" pitchFamily="34" charset="0"/>
              <a:cs typeface="Helvetica" pitchFamily="34" charset="0"/>
            </a:endParaRPr>
          </a:p>
        </p:txBody>
      </p:sp>
      <p:sp>
        <p:nvSpPr>
          <p:cNvPr id="5" name="Rectangle 4"/>
          <p:cNvSpPr/>
          <p:nvPr/>
        </p:nvSpPr>
        <p:spPr>
          <a:xfrm>
            <a:off x="866222" y="725900"/>
            <a:ext cx="6534038" cy="3365288"/>
          </a:xfrm>
          <a:prstGeom prst="rect">
            <a:avLst/>
          </a:prstGeom>
        </p:spPr>
        <p:txBody>
          <a:bodyPr wrap="square" lIns="101862" tIns="50931" rIns="101862" bIns="50931">
            <a:spAutoFit/>
          </a:bodyPr>
          <a:lstStyle/>
          <a:p>
            <a:pPr marL="440430" indent="-440430"/>
            <a:r>
              <a:rPr lang="en-US" sz="1800" b="1" dirty="0">
                <a:latin typeface="Helvetica" panose="020B0604020202020204" pitchFamily="34" charset="0"/>
                <a:cs typeface="Helvetica" panose="020B0604020202020204" pitchFamily="34" charset="0"/>
              </a:rPr>
              <a:t>15.  </a:t>
            </a:r>
            <a:r>
              <a:rPr lang="en-US" sz="1800" b="1" dirty="0" smtClean="0">
                <a:latin typeface="Helvetica" panose="020B0604020202020204" pitchFamily="34" charset="0"/>
                <a:cs typeface="Helvetica" panose="020B0604020202020204" pitchFamily="34" charset="0"/>
              </a:rPr>
              <a:t>¿</a:t>
            </a:r>
            <a:r>
              <a:rPr lang="es-MX" sz="1800" b="1" dirty="0" smtClean="0">
                <a:latin typeface="Helvetica" panose="020B0604020202020204" pitchFamily="34" charset="0"/>
                <a:cs typeface="Helvetica" panose="020B0604020202020204" pitchFamily="34" charset="0"/>
              </a:rPr>
              <a:t>Por qué </a:t>
            </a:r>
            <a:r>
              <a:rPr lang="es-MX" sz="1800" b="1" dirty="0">
                <a:latin typeface="Helvetica" panose="020B0604020202020204" pitchFamily="34" charset="0"/>
                <a:cs typeface="Helvetica" panose="020B0604020202020204" pitchFamily="34" charset="0"/>
              </a:rPr>
              <a:t>recibir una licencia de </a:t>
            </a:r>
            <a:r>
              <a:rPr lang="es-MX" sz="1800" b="1" dirty="0" smtClean="0">
                <a:latin typeface="Helvetica" panose="020B0604020202020204" pitchFamily="34" charset="0"/>
                <a:cs typeface="Helvetica" panose="020B0604020202020204" pitchFamily="34" charset="0"/>
              </a:rPr>
              <a:t>piloto internacional fue un gran acontecimiento para Amelia?</a:t>
            </a:r>
          </a:p>
          <a:p>
            <a:pPr marL="382015" indent="382015"/>
            <a:endParaRPr lang="es-MX" sz="1400" dirty="0" smtClean="0">
              <a:latin typeface="Helvetica" pitchFamily="34" charset="0"/>
              <a:cs typeface="Helvetica" panose="020B0604020202020204" pitchFamily="34" charset="0"/>
            </a:endParaRPr>
          </a:p>
          <a:p>
            <a:pPr marL="690563" indent="-285750">
              <a:buFont typeface="+mj-lt"/>
              <a:buAutoNum type="alphaUcPeriod"/>
            </a:pPr>
            <a:r>
              <a:rPr lang="es-MX" sz="1800" dirty="0" smtClean="0">
                <a:latin typeface="Helvetica" pitchFamily="34" charset="0"/>
                <a:cs typeface="Helvetica" panose="020B0604020202020204" pitchFamily="34" charset="0"/>
              </a:rPr>
              <a:t>Muy pocas personas tenían licencias de piloto  internacional.</a:t>
            </a:r>
          </a:p>
          <a:p>
            <a:pPr marL="381000" indent="309563">
              <a:buFont typeface="+mj-lt"/>
              <a:buAutoNum type="alphaUcPeriod"/>
            </a:pPr>
            <a:endParaRPr lang="es-MX" sz="1800" dirty="0" smtClean="0">
              <a:latin typeface="Helvetica" pitchFamily="34" charset="0"/>
              <a:cs typeface="Helvetica" panose="020B0604020202020204" pitchFamily="34" charset="0"/>
            </a:endParaRPr>
          </a:p>
          <a:p>
            <a:pPr marL="690563" indent="-285750">
              <a:buFont typeface="+mj-lt"/>
              <a:buAutoNum type="alphaUcPeriod"/>
            </a:pPr>
            <a:r>
              <a:rPr lang="es-MX" sz="1800" dirty="0" smtClean="0">
                <a:latin typeface="Helvetica" pitchFamily="34" charset="0"/>
                <a:cs typeface="Helvetica" panose="020B0604020202020204" pitchFamily="34" charset="0"/>
              </a:rPr>
              <a:t>Esto significaba que Amelia podría volar a través del océano. </a:t>
            </a:r>
          </a:p>
          <a:p>
            <a:pPr marL="381000" indent="309563">
              <a:buFont typeface="+mj-lt"/>
              <a:buAutoNum type="alphaUcPeriod"/>
            </a:pPr>
            <a:endParaRPr lang="es-MX" sz="1800" dirty="0" smtClean="0">
              <a:latin typeface="Helvetica" pitchFamily="34" charset="0"/>
              <a:cs typeface="Helvetica" panose="020B0604020202020204" pitchFamily="34" charset="0"/>
            </a:endParaRPr>
          </a:p>
          <a:p>
            <a:pPr marL="381000" indent="309563">
              <a:buFont typeface="+mj-lt"/>
              <a:buAutoNum type="alphaUcPeriod"/>
            </a:pPr>
            <a:r>
              <a:rPr lang="es-MX" sz="1800" dirty="0" smtClean="0">
                <a:latin typeface="Helvetica" pitchFamily="34" charset="0"/>
                <a:cs typeface="Helvetica" panose="020B0604020202020204" pitchFamily="34" charset="0"/>
              </a:rPr>
              <a:t>Amelia era solo la 16</a:t>
            </a:r>
            <a:r>
              <a:rPr lang="es-MX" sz="1800" baseline="30000" dirty="0" smtClean="0">
                <a:latin typeface="Helvetica" pitchFamily="34" charset="0"/>
                <a:cs typeface="Helvetica" panose="020B0604020202020204" pitchFamily="34" charset="0"/>
              </a:rPr>
              <a:t>ta</a:t>
            </a:r>
            <a:r>
              <a:rPr lang="es-MX" sz="1800" dirty="0" smtClean="0">
                <a:latin typeface="Helvetica" pitchFamily="34" charset="0"/>
                <a:cs typeface="Helvetica" panose="020B0604020202020204" pitchFamily="34" charset="0"/>
              </a:rPr>
              <a:t> mujer </a:t>
            </a:r>
            <a:r>
              <a:rPr lang="es-MX" sz="1800" dirty="0">
                <a:latin typeface="Helvetica" pitchFamily="34" charset="0"/>
                <a:cs typeface="Helvetica" panose="020B0604020202020204" pitchFamily="34" charset="0"/>
              </a:rPr>
              <a:t>en </a:t>
            </a:r>
            <a:r>
              <a:rPr lang="es-MX" sz="1800" dirty="0" smtClean="0">
                <a:latin typeface="Helvetica" pitchFamily="34" charset="0"/>
                <a:cs typeface="Helvetica" panose="020B0604020202020204" pitchFamily="34" charset="0"/>
              </a:rPr>
              <a:t>hacerlo.</a:t>
            </a:r>
          </a:p>
          <a:p>
            <a:pPr marL="381000" indent="309563">
              <a:buFont typeface="+mj-lt"/>
              <a:buAutoNum type="alphaUcPeriod"/>
            </a:pPr>
            <a:endParaRPr lang="es-MX" sz="1800" dirty="0" smtClean="0">
              <a:latin typeface="Helvetica" pitchFamily="34" charset="0"/>
              <a:cs typeface="Helvetica" panose="020B0604020202020204" pitchFamily="34" charset="0"/>
            </a:endParaRPr>
          </a:p>
          <a:p>
            <a:pPr marL="381000" indent="309563">
              <a:buFont typeface="+mj-lt"/>
              <a:buAutoNum type="alphaUcPeriod"/>
            </a:pPr>
            <a:r>
              <a:rPr lang="es-MX" sz="1800" dirty="0" smtClean="0">
                <a:latin typeface="Helvetica" pitchFamily="34" charset="0"/>
                <a:cs typeface="Helvetica" panose="020B0604020202020204" pitchFamily="34" charset="0"/>
              </a:rPr>
              <a:t>Amelia necesitaba una licencia para ser piloto.</a:t>
            </a:r>
            <a:endParaRPr lang="es-MX" sz="1800" dirty="0">
              <a:latin typeface="Helvetica" pitchFamily="34" charset="0"/>
              <a:cs typeface="Helvetica" pitchFamily="34" charset="0"/>
            </a:endParaRPr>
          </a:p>
        </p:txBody>
      </p:sp>
      <p:cxnSp>
        <p:nvCxnSpPr>
          <p:cNvPr id="11" name="Straight Connector 10"/>
          <p:cNvCxnSpPr/>
          <p:nvPr/>
        </p:nvCxnSpPr>
        <p:spPr>
          <a:xfrm>
            <a:off x="410118" y="486156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029099" y="157382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1029099" y="242174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1343281804"/>
              </p:ext>
            </p:extLst>
          </p:nvPr>
        </p:nvGraphicFramePr>
        <p:xfrm>
          <a:off x="4876800" y="4218316"/>
          <a:ext cx="2324102" cy="822960"/>
        </p:xfrm>
        <a:graphic>
          <a:graphicData uri="http://schemas.openxmlformats.org/drawingml/2006/table">
            <a:tbl>
              <a:tblPr/>
              <a:tblGrid>
                <a:gridCol w="2324102"/>
              </a:tblGrid>
              <a:tr h="122199">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RI.4.3</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63601">
                <a:tc>
                  <a:txBody>
                    <a:bodyPr/>
                    <a:lstStyle/>
                    <a:p>
                      <a:pPr marL="0" marR="0" algn="l" defTabSz="966612" rtl="0" eaLnBrk="1" latinLnBrk="0" hangingPunct="1">
                        <a:lnSpc>
                          <a:spcPct val="100000"/>
                        </a:lnSpc>
                        <a:spcBef>
                          <a:spcPts val="0"/>
                        </a:spcBef>
                        <a:spcAft>
                          <a:spcPts val="0"/>
                        </a:spcAft>
                      </a:pPr>
                      <a:r>
                        <a:rPr lang="x-none" sz="900" dirty="0" smtClean="0"/>
                        <a:t>Explican los acontecimientos, procedimientos, ideas o conceptos de un texto histórico, científico o técnico, incluyendo lo que sucedió y por qué, basándose en la información específica del texto.</a:t>
                      </a:r>
                      <a:endParaRPr lang="en-US" sz="900" b="1"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592928661"/>
              </p:ext>
            </p:extLst>
          </p:nvPr>
        </p:nvGraphicFramePr>
        <p:xfrm>
          <a:off x="5133024" y="8633460"/>
          <a:ext cx="1991677" cy="822960"/>
        </p:xfrm>
        <a:graphic>
          <a:graphicData uri="http://schemas.openxmlformats.org/drawingml/2006/table">
            <a:tbl>
              <a:tblPr/>
              <a:tblGrid>
                <a:gridCol w="1991677"/>
              </a:tblGrid>
              <a:tr h="134112">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RI.4.5</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70560">
                <a:tc>
                  <a:txBody>
                    <a:bodyPr/>
                    <a:lstStyle/>
                    <a:p>
                      <a:pPr marL="0" marR="0" algn="l" defTabSz="966612" rtl="0" eaLnBrk="1" latinLnBrk="0" hangingPunct="1">
                        <a:lnSpc>
                          <a:spcPct val="100000"/>
                        </a:lnSpc>
                        <a:spcBef>
                          <a:spcPts val="0"/>
                        </a:spcBef>
                        <a:spcAft>
                          <a:spcPts val="0"/>
                        </a:spcAft>
                      </a:pPr>
                      <a:r>
                        <a:rPr lang="x-none" sz="900" b="0" kern="1200" dirty="0" smtClean="0">
                          <a:solidFill>
                            <a:srgbClr val="000000"/>
                          </a:solidFill>
                          <a:latin typeface="+mn-lt"/>
                          <a:ea typeface="Times New Roman"/>
                          <a:cs typeface="Times New Roman"/>
                        </a:rPr>
                        <a:t>Describen la estructura general (ejemplo: cronología, comparación, causa/efecto, problema/solución) de acontecimientos, ideas, conceptos o información en un texto o parte de un texto.</a:t>
                      </a:r>
                      <a:endParaRPr lang="en-US" sz="900" b="0" kern="1200" dirty="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7" name="Slide Number Placeholder 16"/>
          <p:cNvSpPr>
            <a:spLocks noGrp="1"/>
          </p:cNvSpPr>
          <p:nvPr>
            <p:ph type="sldNum" sz="quarter" idx="12"/>
          </p:nvPr>
        </p:nvSpPr>
        <p:spPr/>
        <p:txBody>
          <a:bodyPr/>
          <a:lstStyle/>
          <a:p>
            <a:fld id="{CF669FE8-2A6A-4FDA-B6E7-4A7C87AD6E1D}" type="slidenum">
              <a:rPr lang="en-US" smtClean="0"/>
              <a:pPr/>
              <a:t>26</a:t>
            </a:fld>
            <a:endParaRPr lang="en-US" dirty="0"/>
          </a:p>
        </p:txBody>
      </p:sp>
      <p:sp>
        <p:nvSpPr>
          <p:cNvPr id="22" name="Oval 21"/>
          <p:cNvSpPr/>
          <p:nvPr/>
        </p:nvSpPr>
        <p:spPr>
          <a:xfrm>
            <a:off x="1024737" y="3748024"/>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3" name="Oval 22"/>
          <p:cNvSpPr/>
          <p:nvPr/>
        </p:nvSpPr>
        <p:spPr>
          <a:xfrm>
            <a:off x="1017930" y="3167215"/>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4" name="Oval 23"/>
          <p:cNvSpPr/>
          <p:nvPr/>
        </p:nvSpPr>
        <p:spPr>
          <a:xfrm>
            <a:off x="1024737" y="7696741"/>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5" name="Oval 24"/>
          <p:cNvSpPr/>
          <p:nvPr/>
        </p:nvSpPr>
        <p:spPr>
          <a:xfrm>
            <a:off x="1024737" y="605187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30" name="Oval 29"/>
          <p:cNvSpPr/>
          <p:nvPr/>
        </p:nvSpPr>
        <p:spPr>
          <a:xfrm>
            <a:off x="1024737" y="660764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31" name="Oval 30"/>
          <p:cNvSpPr/>
          <p:nvPr/>
        </p:nvSpPr>
        <p:spPr>
          <a:xfrm>
            <a:off x="1024737" y="7153969"/>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Tree>
    <p:extLst>
      <p:ext uri="{BB962C8B-B14F-4D97-AF65-F5344CB8AC3E}">
        <p14:creationId xmlns:p14="http://schemas.microsoft.com/office/powerpoint/2010/main" val="1293954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27</a:t>
            </a:fld>
            <a:endParaRPr lang="en-US" dirty="0"/>
          </a:p>
        </p:txBody>
      </p:sp>
      <p:sp>
        <p:nvSpPr>
          <p:cNvPr id="5" name="Rectangle 4"/>
          <p:cNvSpPr/>
          <p:nvPr/>
        </p:nvSpPr>
        <p:spPr>
          <a:xfrm>
            <a:off x="159091" y="478973"/>
            <a:ext cx="7208496" cy="3980854"/>
          </a:xfrm>
          <a:prstGeom prst="rect">
            <a:avLst/>
          </a:prstGeom>
          <a:ln>
            <a:noFill/>
          </a:ln>
        </p:spPr>
        <p:txBody>
          <a:bodyPr wrap="square" lIns="101874" tIns="50937" rIns="101874" bIns="50937">
            <a:spAutoFit/>
          </a:bodyPr>
          <a:lstStyle/>
          <a:p>
            <a:pPr marL="244273" indent="-244273"/>
            <a:r>
              <a:rPr lang="en-US" sz="1800" b="1" dirty="0">
                <a:latin typeface="Helvetica" panose="020B0604020202020204" pitchFamily="34" charset="0"/>
                <a:cs typeface="Helvetica" panose="020B0604020202020204" pitchFamily="34" charset="0"/>
              </a:rPr>
              <a:t>17. </a:t>
            </a:r>
            <a:r>
              <a:rPr lang="en-US" sz="1800" b="1" dirty="0" smtClean="0">
                <a:latin typeface="Helvetica" panose="020B0604020202020204" pitchFamily="34" charset="0"/>
                <a:cs typeface="Helvetica" panose="020B0604020202020204" pitchFamily="34" charset="0"/>
              </a:rPr>
              <a:t>¿</a:t>
            </a:r>
            <a:r>
              <a:rPr lang="es-MX" sz="1800" b="1" dirty="0" smtClean="0">
                <a:latin typeface="Helvetica" panose="020B0604020202020204" pitchFamily="34" charset="0"/>
                <a:cs typeface="Helvetica" panose="020B0604020202020204" pitchFamily="34" charset="0"/>
              </a:rPr>
              <a:t>Por qué un lector querría leer </a:t>
            </a:r>
            <a:r>
              <a:rPr lang="es-MX" sz="1800" b="1" i="1" u="sng" dirty="0" smtClean="0">
                <a:latin typeface="Helvetica" panose="020B0604020202020204" pitchFamily="34" charset="0"/>
                <a:cs typeface="Helvetica" panose="020B0604020202020204" pitchFamily="34" charset="0"/>
              </a:rPr>
              <a:t>La entrevista con Amelia </a:t>
            </a:r>
            <a:r>
              <a:rPr lang="es-MX" sz="1800" b="1" i="1" u="sng" dirty="0" err="1" smtClean="0">
                <a:latin typeface="Helvetica" panose="020B0604020202020204" pitchFamily="34" charset="0"/>
                <a:cs typeface="Helvetica" panose="020B0604020202020204" pitchFamily="34" charset="0"/>
              </a:rPr>
              <a:t>Earheart</a:t>
            </a:r>
            <a:r>
              <a:rPr lang="es-MX" sz="1800" b="1" i="1" dirty="0" smtClean="0">
                <a:latin typeface="Helvetica" panose="020B0604020202020204" pitchFamily="34" charset="0"/>
                <a:cs typeface="Helvetica" panose="020B0604020202020204" pitchFamily="34" charset="0"/>
              </a:rPr>
              <a:t> </a:t>
            </a:r>
            <a:r>
              <a:rPr lang="es-MX" sz="1800" b="1" dirty="0" smtClean="0">
                <a:latin typeface="Helvetica" panose="020B0604020202020204" pitchFamily="34" charset="0"/>
                <a:cs typeface="Helvetica" panose="020B0604020202020204" pitchFamily="34" charset="0"/>
              </a:rPr>
              <a:t> en vez de </a:t>
            </a:r>
            <a:r>
              <a:rPr lang="es-MX" sz="1800" b="1" i="1" u="sng" dirty="0" smtClean="0">
                <a:latin typeface="Helvetica" panose="020B0604020202020204" pitchFamily="34" charset="0"/>
                <a:cs typeface="Helvetica" panose="020B0604020202020204" pitchFamily="34" charset="0"/>
              </a:rPr>
              <a:t>Amelia Earhart </a:t>
            </a:r>
            <a:r>
              <a:rPr lang="es-MX" sz="1800" b="1" dirty="0" smtClean="0">
                <a:latin typeface="Helvetica" panose="020B0604020202020204" pitchFamily="34" charset="0"/>
                <a:cs typeface="Helvetica" panose="020B0604020202020204" pitchFamily="34" charset="0"/>
              </a:rPr>
              <a:t>?</a:t>
            </a:r>
          </a:p>
          <a:p>
            <a:pPr marL="244273" indent="-244273"/>
            <a:endParaRPr lang="es-MX" sz="1800" dirty="0" smtClean="0">
              <a:latin typeface="Helvetica" panose="020B0604020202020204" pitchFamily="34" charset="0"/>
              <a:cs typeface="Helvetica" panose="020B0604020202020204" pitchFamily="34" charset="0"/>
            </a:endParaRPr>
          </a:p>
          <a:p>
            <a:pPr marL="968726" indent="-361390">
              <a:buFont typeface="+mj-lt"/>
              <a:buAutoNum type="alphaUcPeriod"/>
            </a:pPr>
            <a:r>
              <a:rPr lang="es-MX" sz="1800" dirty="0" smtClean="0">
                <a:latin typeface="Helvetica" panose="020B0604020202020204" pitchFamily="34" charset="0"/>
                <a:cs typeface="Helvetica" panose="020B0604020202020204" pitchFamily="34" charset="0"/>
              </a:rPr>
              <a:t>Los lectores podrían querer escuchar a Earheart hablar de una experiencia desde su perspectiva.</a:t>
            </a:r>
          </a:p>
          <a:p>
            <a:pPr marL="968726" indent="-361390">
              <a:buFont typeface="+mj-lt"/>
              <a:buAutoNum type="alphaUcPeriod"/>
            </a:pPr>
            <a:endParaRPr lang="es-MX" sz="1800" dirty="0" smtClean="0">
              <a:latin typeface="Helvetica" panose="020B0604020202020204" pitchFamily="34" charset="0"/>
              <a:cs typeface="Helvetica" panose="020B0604020202020204" pitchFamily="34" charset="0"/>
            </a:endParaRPr>
          </a:p>
          <a:p>
            <a:pPr marL="968726" indent="-361390">
              <a:buFont typeface="+mj-lt"/>
              <a:buAutoNum type="alphaUcPeriod"/>
            </a:pPr>
            <a:r>
              <a:rPr lang="es-MX" sz="1800" dirty="0" smtClean="0">
                <a:latin typeface="Helvetica" panose="020B0604020202020204" pitchFamily="34" charset="0"/>
                <a:cs typeface="Helvetica" panose="020B0604020202020204" pitchFamily="34" charset="0"/>
              </a:rPr>
              <a:t>Los lectores </a:t>
            </a:r>
            <a:r>
              <a:rPr lang="es-MX" sz="1800" dirty="0">
                <a:latin typeface="Helvetica" panose="020B0604020202020204" pitchFamily="34" charset="0"/>
                <a:cs typeface="Helvetica" panose="020B0604020202020204" pitchFamily="34" charset="0"/>
              </a:rPr>
              <a:t>podrían querer un </a:t>
            </a:r>
            <a:r>
              <a:rPr lang="es-MX" sz="1800" dirty="0" smtClean="0">
                <a:latin typeface="Helvetica" panose="020B0604020202020204" pitchFamily="34" charset="0"/>
                <a:cs typeface="Helvetica" panose="020B0604020202020204" pitchFamily="34" charset="0"/>
              </a:rPr>
              <a:t>punto de vista neutral cuando estén aprendiendo sobre Earheart.</a:t>
            </a:r>
          </a:p>
          <a:p>
            <a:pPr marL="968726" indent="-361390">
              <a:buFont typeface="+mj-lt"/>
              <a:buAutoNum type="alphaUcPeriod"/>
            </a:pPr>
            <a:endParaRPr lang="es-MX" sz="1800" dirty="0" smtClean="0">
              <a:latin typeface="Helvetica" panose="020B0604020202020204" pitchFamily="34" charset="0"/>
              <a:cs typeface="Helvetica" panose="020B0604020202020204" pitchFamily="34" charset="0"/>
            </a:endParaRPr>
          </a:p>
          <a:p>
            <a:pPr marL="968726" indent="-361390">
              <a:buFont typeface="+mj-lt"/>
              <a:buAutoNum type="alphaUcPeriod"/>
            </a:pPr>
            <a:r>
              <a:rPr lang="es-MX" sz="1800" dirty="0" smtClean="0">
                <a:latin typeface="Helvetica" panose="020B0604020202020204" pitchFamily="34" charset="0"/>
                <a:cs typeface="Helvetica" panose="020B0604020202020204" pitchFamily="34" charset="0"/>
              </a:rPr>
              <a:t>Los lectores </a:t>
            </a:r>
            <a:r>
              <a:rPr lang="es-MX" sz="1800" dirty="0">
                <a:latin typeface="Helvetica" panose="020B0604020202020204" pitchFamily="34" charset="0"/>
                <a:cs typeface="Helvetica" panose="020B0604020202020204" pitchFamily="34" charset="0"/>
              </a:rPr>
              <a:t>podrían querer un </a:t>
            </a:r>
            <a:r>
              <a:rPr lang="es-MX" sz="1800" dirty="0" smtClean="0">
                <a:latin typeface="Helvetica" panose="020B0604020202020204" pitchFamily="34" charset="0"/>
                <a:cs typeface="Helvetica" panose="020B0604020202020204" pitchFamily="34" charset="0"/>
              </a:rPr>
              <a:t>breve relato de las experiencias de Earheart.</a:t>
            </a:r>
          </a:p>
          <a:p>
            <a:pPr marL="968726" indent="-361390">
              <a:buFont typeface="+mj-lt"/>
              <a:buAutoNum type="alphaUcPeriod"/>
            </a:pPr>
            <a:endParaRPr lang="es-MX" sz="1800" dirty="0" smtClean="0">
              <a:latin typeface="Helvetica" panose="020B0604020202020204" pitchFamily="34" charset="0"/>
              <a:cs typeface="Helvetica" panose="020B0604020202020204" pitchFamily="34" charset="0"/>
            </a:endParaRPr>
          </a:p>
          <a:p>
            <a:pPr marL="968726" indent="-361390">
              <a:buFont typeface="+mj-lt"/>
              <a:buAutoNum type="alphaUcPeriod"/>
            </a:pPr>
            <a:r>
              <a:rPr lang="es-MX" sz="1800" dirty="0" smtClean="0">
                <a:latin typeface="Helvetica" panose="020B0604020202020204" pitchFamily="34" charset="0"/>
                <a:cs typeface="Helvetica" panose="020B0604020202020204" pitchFamily="34" charset="0"/>
              </a:rPr>
              <a:t>Los lectores </a:t>
            </a:r>
            <a:r>
              <a:rPr lang="es-MX" sz="1800" dirty="0">
                <a:latin typeface="Helvetica" panose="020B0604020202020204" pitchFamily="34" charset="0"/>
                <a:cs typeface="Helvetica" panose="020B0604020202020204" pitchFamily="34" charset="0"/>
              </a:rPr>
              <a:t>podrían querer aprender </a:t>
            </a:r>
            <a:r>
              <a:rPr lang="es-MX" sz="1800" dirty="0" smtClean="0">
                <a:latin typeface="Helvetica" panose="020B0604020202020204" pitchFamily="34" charset="0"/>
                <a:cs typeface="Helvetica" panose="020B0604020202020204" pitchFamily="34" charset="0"/>
              </a:rPr>
              <a:t>sobre la vida de Earheart.</a:t>
            </a:r>
            <a:endParaRPr lang="es-MX" sz="1800" dirty="0">
              <a:latin typeface="Helvetica" panose="020B0604020202020204" pitchFamily="34" charset="0"/>
              <a:cs typeface="Helvetica" panose="020B0604020202020204" pitchFamily="34" charset="0"/>
            </a:endParaRPr>
          </a:p>
        </p:txBody>
      </p:sp>
      <p:cxnSp>
        <p:nvCxnSpPr>
          <p:cNvPr id="11" name="Straight Connector 10"/>
          <p:cNvCxnSpPr/>
          <p:nvPr/>
        </p:nvCxnSpPr>
        <p:spPr>
          <a:xfrm>
            <a:off x="410117" y="502920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66738" y="1431994"/>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15" name="Oval 14"/>
          <p:cNvSpPr/>
          <p:nvPr/>
        </p:nvSpPr>
        <p:spPr>
          <a:xfrm>
            <a:off x="566738" y="2205381"/>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17" name="Oval 16"/>
          <p:cNvSpPr/>
          <p:nvPr/>
        </p:nvSpPr>
        <p:spPr>
          <a:xfrm>
            <a:off x="566738" y="3038482"/>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2" name="Oval 21"/>
          <p:cNvSpPr/>
          <p:nvPr/>
        </p:nvSpPr>
        <p:spPr>
          <a:xfrm>
            <a:off x="564256" y="3850899"/>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19" name="Rectangle 18"/>
          <p:cNvSpPr/>
          <p:nvPr/>
        </p:nvSpPr>
        <p:spPr>
          <a:xfrm>
            <a:off x="321016" y="5348515"/>
            <a:ext cx="7208496" cy="3426856"/>
          </a:xfrm>
          <a:prstGeom prst="rect">
            <a:avLst/>
          </a:prstGeom>
          <a:ln>
            <a:noFill/>
          </a:ln>
        </p:spPr>
        <p:txBody>
          <a:bodyPr wrap="square" lIns="101874" tIns="50937" rIns="101874" bIns="50937">
            <a:spAutoFit/>
          </a:bodyPr>
          <a:lstStyle/>
          <a:p>
            <a:pPr marL="440430" indent="-440430">
              <a:buAutoNum type="arabicPeriod" startAt="18"/>
            </a:pPr>
            <a:r>
              <a:rPr lang="es-MX" sz="1800" b="1" dirty="0" smtClean="0">
                <a:latin typeface="Helvetica" panose="020B0604020202020204" pitchFamily="34" charset="0"/>
                <a:cs typeface="Helvetica" pitchFamily="34" charset="0"/>
              </a:rPr>
              <a:t>Basándote en el mapa, ¿qué era lo que Amelia </a:t>
            </a:r>
            <a:r>
              <a:rPr lang="es-MX" sz="1800" b="1" u="sng" dirty="0" smtClean="0">
                <a:latin typeface="Helvetica" panose="020B0604020202020204" pitchFamily="34" charset="0"/>
                <a:cs typeface="Helvetica" panose="020B0604020202020204" pitchFamily="34" charset="0"/>
              </a:rPr>
              <a:t>probablemente</a:t>
            </a:r>
            <a:r>
              <a:rPr lang="es-MX" sz="1800" b="1" dirty="0" smtClean="0">
                <a:latin typeface="Helvetica" panose="020B0604020202020204" pitchFamily="34" charset="0"/>
                <a:cs typeface="Helvetica" panose="020B0604020202020204" pitchFamily="34" charset="0"/>
              </a:rPr>
              <a:t> estaba tratando de lograr en su vuelo final? </a:t>
            </a:r>
          </a:p>
          <a:p>
            <a:pPr marL="440430" indent="-440430">
              <a:buAutoNum type="arabicPeriod" startAt="18"/>
            </a:pPr>
            <a:endParaRPr lang="es-MX" sz="1800" dirty="0" smtClean="0">
              <a:latin typeface="Helvetica" pitchFamily="34" charset="0"/>
              <a:cs typeface="Helvetica" pitchFamily="34" charset="0"/>
            </a:endParaRPr>
          </a:p>
          <a:p>
            <a:pPr marL="968726" indent="-361390">
              <a:buFont typeface="+mj-lt"/>
              <a:buAutoNum type="alphaUcPeriod"/>
            </a:pPr>
            <a:r>
              <a:rPr lang="es-MX" sz="1800" dirty="0" smtClean="0">
                <a:latin typeface="Helvetica" pitchFamily="34" charset="0"/>
                <a:cs typeface="Helvetica" pitchFamily="34" charset="0"/>
              </a:rPr>
              <a:t>Amelia estaba tratando de volar a tres diferentes continentes en un solo viaje.</a:t>
            </a:r>
          </a:p>
          <a:p>
            <a:pPr marL="968726" indent="-361390">
              <a:buFont typeface="+mj-lt"/>
              <a:buAutoNum type="alphaUcPeriod"/>
            </a:pPr>
            <a:endParaRPr lang="es-MX" sz="1800" dirty="0" smtClean="0">
              <a:latin typeface="Helvetica" pitchFamily="34" charset="0"/>
              <a:cs typeface="Helvetica" pitchFamily="34" charset="0"/>
            </a:endParaRPr>
          </a:p>
          <a:p>
            <a:pPr marL="968726" indent="-361390">
              <a:buFont typeface="+mj-lt"/>
              <a:buAutoNum type="alphaUcPeriod"/>
            </a:pPr>
            <a:r>
              <a:rPr lang="es-MX" sz="1800" dirty="0" smtClean="0">
                <a:latin typeface="Helvetica" pitchFamily="34" charset="0"/>
                <a:cs typeface="Helvetica" pitchFamily="34" charset="0"/>
              </a:rPr>
              <a:t>Amelia estaba tratando de lograr el viaje más largo sin escalas. </a:t>
            </a:r>
          </a:p>
          <a:p>
            <a:pPr marL="968726" indent="-361390">
              <a:buFont typeface="+mj-lt"/>
              <a:buAutoNum type="alphaUcPeriod"/>
            </a:pPr>
            <a:endParaRPr lang="es-MX" sz="1800" dirty="0" smtClean="0">
              <a:latin typeface="Helvetica" pitchFamily="34" charset="0"/>
              <a:cs typeface="Helvetica" pitchFamily="34" charset="0"/>
            </a:endParaRPr>
          </a:p>
          <a:p>
            <a:pPr marL="968726" indent="-361390">
              <a:buFont typeface="+mj-lt"/>
              <a:buAutoNum type="alphaUcPeriod"/>
            </a:pPr>
            <a:r>
              <a:rPr lang="es-MX" sz="1800" dirty="0" smtClean="0">
                <a:latin typeface="Helvetica" pitchFamily="34" charset="0"/>
                <a:cs typeface="Helvetica" pitchFamily="34" charset="0"/>
              </a:rPr>
              <a:t>Amelia estaba tratando de volar alrededor del mundo. 	</a:t>
            </a:r>
          </a:p>
          <a:p>
            <a:pPr marL="968726" indent="-361390">
              <a:buFont typeface="+mj-lt"/>
              <a:buAutoNum type="alphaUcPeriod" startAt="4"/>
            </a:pPr>
            <a:r>
              <a:rPr lang="es-MX" sz="1800" dirty="0" smtClean="0">
                <a:latin typeface="Helvetica" pitchFamily="34" charset="0"/>
                <a:cs typeface="Helvetica" pitchFamily="34" charset="0"/>
              </a:rPr>
              <a:t>Amelia quería volar a cada país. </a:t>
            </a:r>
            <a:endParaRPr lang="es-MX" sz="1800" dirty="0">
              <a:latin typeface="Helvetica" pitchFamily="34" charset="0"/>
              <a:cs typeface="Helvetica" pitchFamily="34" charset="0"/>
            </a:endParaRPr>
          </a:p>
        </p:txBody>
      </p:sp>
      <p:sp>
        <p:nvSpPr>
          <p:cNvPr id="20" name="Oval 19"/>
          <p:cNvSpPr/>
          <p:nvPr/>
        </p:nvSpPr>
        <p:spPr>
          <a:xfrm>
            <a:off x="717439" y="6218535"/>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1" name="Oval 20"/>
          <p:cNvSpPr/>
          <p:nvPr/>
        </p:nvSpPr>
        <p:spPr>
          <a:xfrm>
            <a:off x="713484" y="7072167"/>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sp>
        <p:nvSpPr>
          <p:cNvPr id="23" name="Oval 22"/>
          <p:cNvSpPr/>
          <p:nvPr/>
        </p:nvSpPr>
        <p:spPr>
          <a:xfrm>
            <a:off x="713484" y="7906700"/>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p>
        </p:txBody>
      </p:sp>
      <p:sp>
        <p:nvSpPr>
          <p:cNvPr id="24" name="Oval 23"/>
          <p:cNvSpPr/>
          <p:nvPr/>
        </p:nvSpPr>
        <p:spPr>
          <a:xfrm>
            <a:off x="713484" y="8465499"/>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1" tIns="48186" rIns="96371" bIns="48186" rtlCol="0" anchor="ctr"/>
          <a:lstStyle/>
          <a:p>
            <a:pPr algn="ctr"/>
            <a:endParaRPr lang="en-US" dirty="0">
              <a:solidFill>
                <a:srgbClr val="FF0000"/>
              </a:solidFill>
            </a:endParaRPr>
          </a:p>
        </p:txBody>
      </p:sp>
      <p:graphicFrame>
        <p:nvGraphicFramePr>
          <p:cNvPr id="25" name="Table 24"/>
          <p:cNvGraphicFramePr>
            <a:graphicFrameLocks noGrp="1"/>
          </p:cNvGraphicFramePr>
          <p:nvPr>
            <p:extLst>
              <p:ext uri="{D42A27DB-BD31-4B8C-83A1-F6EECF244321}">
                <p14:modId xmlns:p14="http://schemas.microsoft.com/office/powerpoint/2010/main" val="3062118859"/>
              </p:ext>
            </p:extLst>
          </p:nvPr>
        </p:nvGraphicFramePr>
        <p:xfrm>
          <a:off x="4343400" y="4333149"/>
          <a:ext cx="2995773" cy="685800"/>
        </p:xfrm>
        <a:graphic>
          <a:graphicData uri="http://schemas.openxmlformats.org/drawingml/2006/table">
            <a:tbl>
              <a:tblPr/>
              <a:tblGrid>
                <a:gridCol w="2995773"/>
              </a:tblGrid>
              <a:tr h="134112">
                <a:tc>
                  <a:txBody>
                    <a:bodyPr/>
                    <a:lstStyle/>
                    <a:p>
                      <a:pPr marL="0" marR="0" algn="l">
                        <a:lnSpc>
                          <a:spcPct val="100000"/>
                        </a:lnSpc>
                        <a:spcBef>
                          <a:spcPts val="0"/>
                        </a:spcBef>
                        <a:spcAft>
                          <a:spcPts val="0"/>
                        </a:spcAft>
                      </a:pPr>
                      <a:r>
                        <a:rPr lang="en-US" sz="900" b="1" dirty="0" err="1" smtClean="0">
                          <a:solidFill>
                            <a:srgbClr val="000000"/>
                          </a:solidFill>
                          <a:latin typeface="+mn-lt"/>
                          <a:ea typeface="Times New Roman"/>
                          <a:cs typeface="Times New Roman"/>
                        </a:rPr>
                        <a:t>Estándar</a:t>
                      </a:r>
                      <a:r>
                        <a:rPr lang="en-US" sz="900" b="1" dirty="0" smtClean="0">
                          <a:solidFill>
                            <a:srgbClr val="000000"/>
                          </a:solidFill>
                          <a:latin typeface="+mn-lt"/>
                          <a:ea typeface="Times New Roman"/>
                          <a:cs typeface="Times New Roman"/>
                        </a:rPr>
                        <a:t> RI.4.6</a:t>
                      </a:r>
                      <a:endParaRPr lang="en-US" sz="9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8006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900" b="0" kern="1200" dirty="0" smtClean="0">
                          <a:solidFill>
                            <a:srgbClr val="000000"/>
                          </a:solidFill>
                          <a:latin typeface="+mn-lt"/>
                          <a:ea typeface="Times New Roman"/>
                          <a:cs typeface="Times New Roman"/>
                        </a:rPr>
                        <a:t>Comparan y contrastan el recuento de un acontecimiento o tema proveniente de una fuente primaria y de una fuente secundaria; describen las diferencias en el enfoque y en la información proporcionada.</a:t>
                      </a:r>
                      <a:endParaRPr lang="en-US" sz="9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183544859"/>
              </p:ext>
            </p:extLst>
          </p:nvPr>
        </p:nvGraphicFramePr>
        <p:xfrm>
          <a:off x="4343400" y="8900160"/>
          <a:ext cx="3024187" cy="826008"/>
        </p:xfrm>
        <a:graphic>
          <a:graphicData uri="http://schemas.openxmlformats.org/drawingml/2006/table">
            <a:tbl>
              <a:tblPr/>
              <a:tblGrid>
                <a:gridCol w="3024187"/>
              </a:tblGrid>
              <a:tr h="120383">
                <a:tc>
                  <a:txBody>
                    <a:bodyPr/>
                    <a:lstStyle/>
                    <a:p>
                      <a:pPr marL="0" marR="0" algn="l">
                        <a:lnSpc>
                          <a:spcPct val="100000"/>
                        </a:lnSpc>
                        <a:spcBef>
                          <a:spcPts val="0"/>
                        </a:spcBef>
                        <a:spcAft>
                          <a:spcPts val="0"/>
                        </a:spcAft>
                      </a:pPr>
                      <a:r>
                        <a:rPr lang="en-US" sz="800" b="1" dirty="0" err="1" smtClean="0">
                          <a:solidFill>
                            <a:srgbClr val="000000"/>
                          </a:solidFill>
                          <a:latin typeface="+mn-lt"/>
                          <a:ea typeface="Times New Roman"/>
                          <a:cs typeface="Times New Roman"/>
                        </a:rPr>
                        <a:t>Estándar</a:t>
                      </a:r>
                      <a:r>
                        <a:rPr lang="en-US" sz="800" b="1" dirty="0" smtClean="0">
                          <a:solidFill>
                            <a:srgbClr val="000000"/>
                          </a:solidFill>
                          <a:latin typeface="+mn-lt"/>
                          <a:ea typeface="Times New Roman"/>
                          <a:cs typeface="Times New Roman"/>
                        </a:rPr>
                        <a:t> RI.4.7</a:t>
                      </a:r>
                      <a:endParaRPr lang="en-US" sz="8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704088">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800" b="0" kern="1200" dirty="0" smtClean="0">
                          <a:solidFill>
                            <a:srgbClr val="000000"/>
                          </a:solidFill>
                          <a:latin typeface="+mn-lt"/>
                          <a:ea typeface="Times New Roman"/>
                          <a:cs typeface="Times New Roman"/>
                        </a:rPr>
                        <a:t>Interpretan información presentada visualmente, cuantitativamente y oralmente (ejemplo: en tablas, gráficas, diagramas, líneas del tiempo, animaciones, o elementos interactivos en páginas de internet) y explican cómo la información contribuye a la comprensión del texto en el que aparece.</a:t>
                      </a: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Tree>
    <p:extLst>
      <p:ext uri="{BB962C8B-B14F-4D97-AF65-F5344CB8AC3E}">
        <p14:creationId xmlns:p14="http://schemas.microsoft.com/office/powerpoint/2010/main" val="3278890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7818" y="419100"/>
            <a:ext cx="6436422" cy="3703843"/>
          </a:xfrm>
          <a:prstGeom prst="rect">
            <a:avLst/>
          </a:prstGeom>
        </p:spPr>
        <p:txBody>
          <a:bodyPr wrap="square" lIns="101862" tIns="50931" rIns="101862" bIns="50931">
            <a:spAutoFit/>
          </a:bodyPr>
          <a:lstStyle/>
          <a:p>
            <a:pPr marL="382059" indent="-382059">
              <a:buAutoNum type="arabicPeriod" startAt="19"/>
            </a:pPr>
            <a:r>
              <a:rPr lang="es-MX" sz="1800" b="1" dirty="0" smtClean="0">
                <a:latin typeface="Helvetica" panose="020B0604020202020204" pitchFamily="34" charset="0"/>
                <a:cs typeface="Helvetica" panose="020B0604020202020204" pitchFamily="34" charset="0"/>
              </a:rPr>
              <a:t>De acuerdo al mapa, ¿cómo cambiaron los vuelos de Amelia a través del tiempo? </a:t>
            </a:r>
          </a:p>
          <a:p>
            <a:pPr marL="382059" indent="-382059">
              <a:buAutoNum type="arabicPeriod" startAt="19"/>
            </a:pPr>
            <a:endParaRPr lang="es-MX" sz="1800" dirty="0" smtClean="0">
              <a:latin typeface="Helvetica" pitchFamily="34" charset="0"/>
              <a:cs typeface="Helvetica" panose="020B0604020202020204" pitchFamily="34" charset="0"/>
            </a:endParaRPr>
          </a:p>
          <a:p>
            <a:pPr marL="382015" indent="382015">
              <a:buFont typeface="+mj-lt"/>
              <a:buAutoNum type="alphaUcPeriod"/>
            </a:pPr>
            <a:r>
              <a:rPr lang="es-MX" sz="1800" dirty="0" smtClean="0">
                <a:latin typeface="Helvetica" pitchFamily="34" charset="0"/>
                <a:cs typeface="Helvetica" panose="020B0604020202020204" pitchFamily="34" charset="0"/>
              </a:rPr>
              <a:t>Amelia estableció un récord de altitud en 1922. </a:t>
            </a:r>
          </a:p>
          <a:p>
            <a:pPr marL="382015" indent="382015">
              <a:buFont typeface="+mj-lt"/>
              <a:buAutoNum type="alphaUcPeriod"/>
            </a:pPr>
            <a:endParaRPr lang="es-MX" sz="1800" dirty="0" smtClean="0">
              <a:solidFill>
                <a:srgbClr val="FF0000"/>
              </a:solidFill>
              <a:latin typeface="Helvetica" pitchFamily="34" charset="0"/>
              <a:cs typeface="Helvetica" pitchFamily="34" charset="0"/>
            </a:endParaRPr>
          </a:p>
          <a:p>
            <a:pPr marL="742950" indent="-366713">
              <a:buFont typeface="+mj-lt"/>
              <a:buAutoNum type="alphaUcPeriod"/>
            </a:pPr>
            <a:r>
              <a:rPr lang="es-MX" sz="1800" dirty="0" smtClean="0">
                <a:latin typeface="Helvetica" pitchFamily="34" charset="0"/>
                <a:cs typeface="Helvetica" pitchFamily="34" charset="0"/>
              </a:rPr>
              <a:t>Después de establecer un récord de altitud ella obtuvo una licencia de piloto internacional.</a:t>
            </a:r>
            <a:endParaRPr lang="es-MX" sz="1800" dirty="0">
              <a:latin typeface="Helvetica" pitchFamily="34" charset="0"/>
              <a:cs typeface="Helvetica" pitchFamily="34" charset="0"/>
            </a:endParaRPr>
          </a:p>
          <a:p>
            <a:pPr marL="829564" indent="-452811">
              <a:buFont typeface="+mj-lt"/>
              <a:buAutoNum type="alphaUcPeriod"/>
            </a:pPr>
            <a:endParaRPr lang="es-MX" sz="1800" dirty="0" smtClean="0">
              <a:latin typeface="Helvetica" pitchFamily="34" charset="0"/>
              <a:cs typeface="Helvetica" pitchFamily="34" charset="0"/>
            </a:endParaRPr>
          </a:p>
          <a:p>
            <a:pPr marL="742950" indent="-366713">
              <a:buFont typeface="+mj-lt"/>
              <a:buAutoNum type="alphaUcPeriod"/>
            </a:pPr>
            <a:r>
              <a:rPr lang="es-MX" sz="1800" dirty="0" smtClean="0">
                <a:latin typeface="Helvetica" pitchFamily="34" charset="0"/>
                <a:cs typeface="Helvetica" pitchFamily="34" charset="0"/>
              </a:rPr>
              <a:t>Ella fue la primera mujer pasajera en cruzar el Atlántico.</a:t>
            </a:r>
          </a:p>
          <a:p>
            <a:pPr marL="829564" indent="-452811">
              <a:buFont typeface="+mj-lt"/>
              <a:buAutoNum type="alphaUcPeriod"/>
            </a:pPr>
            <a:endParaRPr lang="es-MX" sz="1800" dirty="0" smtClean="0">
              <a:latin typeface="Helvetica" pitchFamily="34" charset="0"/>
              <a:cs typeface="Helvetica" pitchFamily="34" charset="0"/>
            </a:endParaRPr>
          </a:p>
          <a:p>
            <a:pPr marL="742950" indent="-366713">
              <a:buFont typeface="+mj-lt"/>
              <a:buAutoNum type="alphaUcPeriod"/>
            </a:pPr>
            <a:r>
              <a:rPr lang="es-MX" sz="1800" dirty="0" smtClean="0">
                <a:latin typeface="Helvetica" pitchFamily="34" charset="0"/>
                <a:cs typeface="Helvetica" pitchFamily="34" charset="0"/>
              </a:rPr>
              <a:t>Con la mayoría de los vuelos, la distancia de viaje aumentó</a:t>
            </a:r>
            <a:r>
              <a:rPr lang="en-US" sz="1800" dirty="0" smtClean="0">
                <a:latin typeface="Helvetica" pitchFamily="34" charset="0"/>
                <a:cs typeface="Helvetica" pitchFamily="34" charset="0"/>
              </a:rPr>
              <a:t>.</a:t>
            </a:r>
            <a:endParaRPr lang="en-US" sz="1800" dirty="0">
              <a:latin typeface="Helvetica" pitchFamily="34" charset="0"/>
              <a:cs typeface="Helvetica" pitchFamily="34" charset="0"/>
            </a:endParaRPr>
          </a:p>
        </p:txBody>
      </p:sp>
      <p:cxnSp>
        <p:nvCxnSpPr>
          <p:cNvPr id="11" name="Straight Connector 10"/>
          <p:cNvCxnSpPr/>
          <p:nvPr/>
        </p:nvCxnSpPr>
        <p:spPr>
          <a:xfrm>
            <a:off x="551797" y="4777740"/>
            <a:ext cx="6714584"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996686" y="3464699"/>
            <a:ext cx="242888" cy="239485"/>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7" name="Oval 26"/>
          <p:cNvSpPr/>
          <p:nvPr/>
        </p:nvSpPr>
        <p:spPr>
          <a:xfrm>
            <a:off x="992599" y="128602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sp>
        <p:nvSpPr>
          <p:cNvPr id="28" name="Oval 27"/>
          <p:cNvSpPr/>
          <p:nvPr/>
        </p:nvSpPr>
        <p:spPr>
          <a:xfrm>
            <a:off x="992600" y="1855448"/>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rgbClr val="FF0000"/>
              </a:solidFill>
            </a:endParaRPr>
          </a:p>
        </p:txBody>
      </p:sp>
      <p:sp>
        <p:nvSpPr>
          <p:cNvPr id="29" name="Oval 28"/>
          <p:cNvSpPr/>
          <p:nvPr/>
        </p:nvSpPr>
        <p:spPr>
          <a:xfrm>
            <a:off x="996687" y="2597900"/>
            <a:ext cx="242888" cy="239485"/>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293982590"/>
              </p:ext>
            </p:extLst>
          </p:nvPr>
        </p:nvGraphicFramePr>
        <p:xfrm>
          <a:off x="323851" y="4869492"/>
          <a:ext cx="7043738" cy="4286803"/>
        </p:xfrm>
        <a:graphic>
          <a:graphicData uri="http://schemas.openxmlformats.org/drawingml/2006/table">
            <a:tbl>
              <a:tblPr firstRow="1" bandRow="1">
                <a:tableStyleId>{5940675A-B579-460E-94D1-54222C63F5DA}</a:tableStyleId>
              </a:tblPr>
              <a:tblGrid>
                <a:gridCol w="7043738"/>
              </a:tblGrid>
              <a:tr h="1254910">
                <a:tc>
                  <a:txBody>
                    <a:bodyPr/>
                    <a:lstStyle/>
                    <a:p>
                      <a:pPr marL="333375" marR="0" indent="-333375" algn="l" defTabSz="966612" rtl="0" eaLnBrk="1" fontAlgn="auto" latinLnBrk="0" hangingPunct="1">
                        <a:lnSpc>
                          <a:spcPct val="100000"/>
                        </a:lnSpc>
                        <a:spcBef>
                          <a:spcPts val="0"/>
                        </a:spcBef>
                        <a:spcAft>
                          <a:spcPts val="0"/>
                        </a:spcAft>
                        <a:buClrTx/>
                        <a:buSzTx/>
                        <a:buFontTx/>
                        <a:buNone/>
                        <a:tabLst/>
                        <a:defRPr/>
                      </a:pPr>
                      <a:r>
                        <a:rPr lang="en-US" sz="1700" b="1" dirty="0" smtClean="0">
                          <a:latin typeface="Helvetica" pitchFamily="34" charset="0"/>
                        </a:rPr>
                        <a:t>20.</a:t>
                      </a:r>
                      <a:r>
                        <a:rPr lang="en-US" sz="1700" b="1" baseline="0" dirty="0" smtClean="0">
                          <a:latin typeface="Helvetica" pitchFamily="34" charset="0"/>
                        </a:rPr>
                        <a:t> </a:t>
                      </a:r>
                      <a:r>
                        <a:rPr lang="es-ES" sz="1700" b="1" baseline="0" noProof="0" dirty="0" smtClean="0">
                          <a:latin typeface="Helvetica" pitchFamily="34" charset="0"/>
                        </a:rPr>
                        <a:t>Después de leer la información, tanto del recuento primario como del secundario, ¿qué características personales de  Amelia la ayudaron a ser una piloto exitosa? Utiliza ejemplos de </a:t>
                      </a:r>
                      <a:r>
                        <a:rPr lang="es-ES" sz="1700" b="1" u="sng" baseline="0" noProof="0" dirty="0" smtClean="0">
                          <a:latin typeface="Helvetica" pitchFamily="34" charset="0"/>
                        </a:rPr>
                        <a:t>ambos</a:t>
                      </a:r>
                      <a:r>
                        <a:rPr lang="es-ES" sz="1700" b="1" baseline="0" noProof="0" dirty="0" smtClean="0">
                          <a:latin typeface="Helvetica" pitchFamily="34" charset="0"/>
                        </a:rPr>
                        <a:t> pasajes para apoyar tu respuesta.</a:t>
                      </a:r>
                      <a:endParaRPr lang="es-MX" sz="1200" b="1" noProof="0" dirty="0" smtClean="0">
                        <a:solidFill>
                          <a:schemeClr val="tx1"/>
                        </a:solidFill>
                        <a:latin typeface="Helvetica" pitchFamily="34" charset="0"/>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877">
                <a:tc>
                  <a:txBody>
                    <a:bodyPr/>
                    <a:lstStyle/>
                    <a:p>
                      <a:r>
                        <a:rPr lang="en-US" sz="1500" dirty="0" smtClean="0">
                          <a:solidFill>
                            <a:schemeClr val="tx1"/>
                          </a:solidFill>
                        </a:rPr>
                        <a:t> </a:t>
                      </a:r>
                      <a:endParaRPr lang="en-US" sz="15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877">
                <a:tc>
                  <a:txBody>
                    <a:bodyPr/>
                    <a:lstStyle/>
                    <a:p>
                      <a:endParaRPr lang="en-US" sz="15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877">
                <a:tc>
                  <a:txBody>
                    <a:bodyPr/>
                    <a:lstStyle/>
                    <a:p>
                      <a:endParaRPr lang="en-US" sz="15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877">
                <a:tc>
                  <a:txBody>
                    <a:bodyPr/>
                    <a:lstStyle/>
                    <a:p>
                      <a:endParaRPr lang="en-US" sz="15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877">
                <a:tc>
                  <a:txBody>
                    <a:bodyPr/>
                    <a:lstStyle/>
                    <a:p>
                      <a:endParaRPr lang="en-US" sz="15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877">
                <a:tc>
                  <a:txBody>
                    <a:bodyPr/>
                    <a:lstStyle/>
                    <a:p>
                      <a:endParaRPr lang="en-US" sz="15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877">
                <a:tc>
                  <a:txBody>
                    <a:bodyPr/>
                    <a:lstStyle/>
                    <a:p>
                      <a:endParaRPr lang="en-US" sz="15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877">
                <a:tc>
                  <a:txBody>
                    <a:bodyPr/>
                    <a:lstStyle/>
                    <a:p>
                      <a:endParaRPr lang="en-US" sz="15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877">
                <a:tc>
                  <a:txBody>
                    <a:bodyPr/>
                    <a:lstStyle/>
                    <a:p>
                      <a:endParaRPr lang="en-US" sz="1500" dirty="0">
                        <a:solidFill>
                          <a:schemeClr val="tx1"/>
                        </a:solidFill>
                      </a:endParaRPr>
                    </a:p>
                  </a:txBody>
                  <a:tcPr marL="102012" marR="102012" marT="51091" marB="5109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88870645"/>
              </p:ext>
            </p:extLst>
          </p:nvPr>
        </p:nvGraphicFramePr>
        <p:xfrm>
          <a:off x="4752616" y="9248046"/>
          <a:ext cx="2501624" cy="617220"/>
        </p:xfrm>
        <a:graphic>
          <a:graphicData uri="http://schemas.openxmlformats.org/drawingml/2006/table">
            <a:tbl>
              <a:tblPr/>
              <a:tblGrid>
                <a:gridCol w="2501624"/>
              </a:tblGrid>
              <a:tr h="129540">
                <a:tc>
                  <a:txBody>
                    <a:bodyPr/>
                    <a:lstStyle/>
                    <a:p>
                      <a:pPr marL="0" marR="0" algn="l">
                        <a:lnSpc>
                          <a:spcPct val="100000"/>
                        </a:lnSpc>
                        <a:spcBef>
                          <a:spcPts val="0"/>
                        </a:spcBef>
                        <a:spcAft>
                          <a:spcPts val="0"/>
                        </a:spcAft>
                      </a:pPr>
                      <a:r>
                        <a:rPr lang="en-US" sz="800" b="1" dirty="0" err="1" smtClean="0">
                          <a:solidFill>
                            <a:srgbClr val="000000"/>
                          </a:solidFill>
                          <a:latin typeface="+mn-lt"/>
                          <a:ea typeface="Times New Roman"/>
                          <a:cs typeface="Times New Roman"/>
                        </a:rPr>
                        <a:t>Estándar</a:t>
                      </a:r>
                      <a:r>
                        <a:rPr lang="en-US" sz="800" b="1" dirty="0" smtClean="0">
                          <a:solidFill>
                            <a:srgbClr val="000000"/>
                          </a:solidFill>
                          <a:latin typeface="+mn-lt"/>
                          <a:ea typeface="Times New Roman"/>
                          <a:cs typeface="Times New Roman"/>
                        </a:rPr>
                        <a:t> RI.4.6</a:t>
                      </a:r>
                      <a:endParaRPr lang="en-US" sz="8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69392">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800" b="0" kern="1200" dirty="0" smtClean="0">
                          <a:solidFill>
                            <a:srgbClr val="000000"/>
                          </a:solidFill>
                          <a:latin typeface="+mn-lt"/>
                          <a:ea typeface="Times New Roman"/>
                          <a:cs typeface="Times New Roman"/>
                        </a:rPr>
                        <a:t>Comparan y contrastan el recuento de un acontecimiento o tema proveniente de una fuente primaria y de una fuente secundaria; describen las diferencias en el enfoque y en la información proporcionada.</a:t>
                      </a:r>
                      <a:endParaRPr lang="en-US" sz="8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626005056"/>
              </p:ext>
            </p:extLst>
          </p:nvPr>
        </p:nvGraphicFramePr>
        <p:xfrm>
          <a:off x="4800600" y="3996054"/>
          <a:ext cx="2885440" cy="758153"/>
        </p:xfrm>
        <a:graphic>
          <a:graphicData uri="http://schemas.openxmlformats.org/drawingml/2006/table">
            <a:tbl>
              <a:tblPr/>
              <a:tblGrid>
                <a:gridCol w="2885440"/>
              </a:tblGrid>
              <a:tr h="120383">
                <a:tc>
                  <a:txBody>
                    <a:bodyPr/>
                    <a:lstStyle/>
                    <a:p>
                      <a:pPr marL="0" marR="0" algn="l">
                        <a:lnSpc>
                          <a:spcPct val="100000"/>
                        </a:lnSpc>
                        <a:spcBef>
                          <a:spcPts val="0"/>
                        </a:spcBef>
                        <a:spcAft>
                          <a:spcPts val="0"/>
                        </a:spcAft>
                      </a:pPr>
                      <a:r>
                        <a:rPr lang="en-US" sz="800" b="1" dirty="0" err="1" smtClean="0">
                          <a:solidFill>
                            <a:srgbClr val="000000"/>
                          </a:solidFill>
                          <a:latin typeface="+mn-lt"/>
                          <a:ea typeface="Times New Roman"/>
                          <a:cs typeface="Times New Roman"/>
                        </a:rPr>
                        <a:t>Estándar</a:t>
                      </a:r>
                      <a:r>
                        <a:rPr lang="en-US" sz="800" b="1" dirty="0" smtClean="0">
                          <a:solidFill>
                            <a:srgbClr val="000000"/>
                          </a:solidFill>
                          <a:latin typeface="+mn-lt"/>
                          <a:ea typeface="Times New Roman"/>
                          <a:cs typeface="Times New Roman"/>
                        </a:rPr>
                        <a:t> RI.4.7</a:t>
                      </a:r>
                      <a:endParaRPr lang="en-US" sz="800" dirty="0">
                        <a:latin typeface="Calibri"/>
                        <a:ea typeface="Calibri"/>
                        <a:cs typeface="Times New Roman"/>
                      </a:endParaRPr>
                    </a:p>
                  </a:txBody>
                  <a:tcPr marL="33840" marR="3384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3623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800" b="0" kern="1200" dirty="0" smtClean="0">
                          <a:solidFill>
                            <a:srgbClr val="000000"/>
                          </a:solidFill>
                          <a:latin typeface="+mn-lt"/>
                          <a:ea typeface="Times New Roman"/>
                          <a:cs typeface="Times New Roman"/>
                        </a:rPr>
                        <a:t>Interpretan información presentada visualmente, cuantitativamente y oralmente (ejemplo: en tablas, gráficas, diagramas, líneas del tiempo, animaciones, o elementos interactivos en páginas de internet) y explican cómo la información contribuye a la comprensión del texto en el que aparece.</a:t>
                      </a:r>
                      <a:endParaRPr lang="en-US" sz="800" b="0" kern="1200" dirty="0" smtClean="0">
                        <a:solidFill>
                          <a:srgbClr val="000000"/>
                        </a:solidFill>
                        <a:latin typeface="+mn-lt"/>
                        <a:ea typeface="Times New Roman"/>
                        <a:cs typeface="Times New Roman"/>
                      </a:endParaRPr>
                    </a:p>
                  </a:txBody>
                  <a:tcPr marL="33840" marR="338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3" name="Slide Number Placeholder 12"/>
          <p:cNvSpPr>
            <a:spLocks noGrp="1"/>
          </p:cNvSpPr>
          <p:nvPr>
            <p:ph type="sldNum" sz="quarter" idx="12"/>
          </p:nvPr>
        </p:nvSpPr>
        <p:spPr/>
        <p:txBody>
          <a:bodyPr/>
          <a:lstStyle/>
          <a:p>
            <a:fld id="{CF669FE8-2A6A-4FDA-B6E7-4A7C87AD6E1D}" type="slidenum">
              <a:rPr lang="en-US" smtClean="0"/>
              <a:pPr/>
              <a:t>28</a:t>
            </a:fld>
            <a:endParaRPr lang="en-US" dirty="0"/>
          </a:p>
        </p:txBody>
      </p:sp>
    </p:spTree>
    <p:extLst>
      <p:ext uri="{BB962C8B-B14F-4D97-AF65-F5344CB8AC3E}">
        <p14:creationId xmlns:p14="http://schemas.microsoft.com/office/powerpoint/2010/main" val="9490400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29</a:t>
            </a:fld>
            <a:endParaRPr lang="en-US" dirty="0"/>
          </a:p>
        </p:txBody>
      </p:sp>
      <p:sp>
        <p:nvSpPr>
          <p:cNvPr id="5" name="TextBox 1"/>
          <p:cNvSpPr txBox="1"/>
          <p:nvPr/>
        </p:nvSpPr>
        <p:spPr>
          <a:xfrm>
            <a:off x="642652" y="6705600"/>
            <a:ext cx="6396038" cy="989861"/>
          </a:xfrm>
          <a:prstGeom prst="rect">
            <a:avLst/>
          </a:prstGeom>
          <a:noFill/>
        </p:spPr>
        <p:txBody>
          <a:bodyPr wrap="square" lIns="96367" tIns="48184" rIns="96367" bIns="48184"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r>
              <a:rPr lang="es-GT" sz="3800" b="1" dirty="0" smtClean="0">
                <a:effectLst>
                  <a:outerShdw blurRad="38100" dist="38100" dir="2700000" algn="tl">
                    <a:srgbClr val="000000">
                      <a:alpha val="43137"/>
                    </a:srgbClr>
                  </a:outerShdw>
                </a:effectLst>
              </a:rPr>
              <a:t>ALTO</a:t>
            </a:r>
          </a:p>
          <a:p>
            <a:pPr algn="ctr"/>
            <a:r>
              <a:rPr lang="es-GT" dirty="0" smtClean="0"/>
              <a:t>¡Cierra tu libro y espera las instrucciones! </a:t>
            </a:r>
            <a:endParaRPr lang="es-GT" dirty="0"/>
          </a:p>
        </p:txBody>
      </p:sp>
      <p:pic>
        <p:nvPicPr>
          <p:cNvPr id="11"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4874" y="1278502"/>
            <a:ext cx="4691594" cy="455022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 name="Picture 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0872"/>
          <a:stretch/>
        </p:blipFill>
        <p:spPr bwMode="auto">
          <a:xfrm>
            <a:off x="605121" y="1332931"/>
            <a:ext cx="60166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542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F669FE8-2A6A-4FDA-B6E7-4A7C87AD6E1D}" type="slidenum">
              <a:rPr lang="en-US" smtClean="0"/>
              <a:pPr/>
              <a:t>3</a:t>
            </a:fld>
            <a:endParaRPr lang="en-US" dirty="0"/>
          </a:p>
        </p:txBody>
      </p:sp>
      <p:sp>
        <p:nvSpPr>
          <p:cNvPr id="5" name="TextBox 4"/>
          <p:cNvSpPr txBox="1"/>
          <p:nvPr/>
        </p:nvSpPr>
        <p:spPr>
          <a:xfrm>
            <a:off x="609600" y="1117556"/>
            <a:ext cx="6553200" cy="8417689"/>
          </a:xfrm>
          <a:prstGeom prst="rect">
            <a:avLst/>
          </a:prstGeom>
          <a:solidFill>
            <a:schemeClr val="bg1">
              <a:lumMod val="85000"/>
            </a:schemeClr>
          </a:solidFill>
        </p:spPr>
        <p:txBody>
          <a:bodyPr wrap="square" rtlCol="0">
            <a:spAutoFit/>
          </a:bodyPr>
          <a:lstStyle/>
          <a:p>
            <a:endParaRPr lang="en-US" sz="1200" i="1" dirty="0" smtClean="0"/>
          </a:p>
          <a:p>
            <a:pPr lvl="0"/>
            <a:r>
              <a:rPr lang="en-US" sz="1600" dirty="0" smtClean="0"/>
              <a:t>The informational text “</a:t>
            </a:r>
            <a:r>
              <a:rPr lang="en-US" sz="1700" b="1" u="sng" dirty="0">
                <a:solidFill>
                  <a:prstClr val="black"/>
                </a:solidFill>
              </a:rPr>
              <a:t>Amelia </a:t>
            </a:r>
            <a:r>
              <a:rPr lang="en-US" sz="1700" b="1" u="sng" dirty="0" smtClean="0">
                <a:solidFill>
                  <a:prstClr val="black"/>
                </a:solidFill>
              </a:rPr>
              <a:t>Earhart </a:t>
            </a:r>
            <a:r>
              <a:rPr lang="en-US" sz="1400" dirty="0" smtClean="0">
                <a:solidFill>
                  <a:prstClr val="black"/>
                </a:solidFill>
              </a:rPr>
              <a:t>Secondhand Account </a:t>
            </a:r>
            <a:r>
              <a:rPr lang="en-US" sz="1000" i="1" dirty="0" smtClean="0">
                <a:solidFill>
                  <a:prstClr val="black"/>
                </a:solidFill>
              </a:rPr>
              <a:t>excerpts </a:t>
            </a:r>
            <a:r>
              <a:rPr lang="en-US" sz="1000" i="1" dirty="0">
                <a:solidFill>
                  <a:prstClr val="black"/>
                </a:solidFill>
              </a:rPr>
              <a:t>from Bio.com and </a:t>
            </a:r>
            <a:r>
              <a:rPr lang="en-US" sz="1000" i="1" dirty="0" smtClean="0">
                <a:solidFill>
                  <a:prstClr val="black"/>
                </a:solidFill>
              </a:rPr>
              <a:t>AmericasLibraries.com, </a:t>
            </a:r>
            <a:r>
              <a:rPr lang="en-US" sz="1600" dirty="0" smtClean="0">
                <a:solidFill>
                  <a:prstClr val="black"/>
                </a:solidFill>
              </a:rPr>
              <a:t>has a grade equivalency of 5.8.</a:t>
            </a:r>
            <a:r>
              <a:rPr lang="en-US" sz="1600" dirty="0"/>
              <a:t> </a:t>
            </a:r>
            <a:r>
              <a:rPr lang="en-US" sz="1600" dirty="0" smtClean="0"/>
              <a:t>while the lexile is 780.</a:t>
            </a:r>
          </a:p>
          <a:p>
            <a:endParaRPr lang="en-US" sz="1600" dirty="0" smtClean="0"/>
          </a:p>
          <a:p>
            <a:endParaRPr lang="en-US" sz="1600" dirty="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r>
              <a:rPr lang="en-US" sz="1600" dirty="0" smtClean="0"/>
              <a:t>The grade equivalent is in the </a:t>
            </a:r>
            <a:r>
              <a:rPr lang="en-US" sz="1600" b="1" dirty="0" smtClean="0"/>
              <a:t>middle</a:t>
            </a:r>
            <a:r>
              <a:rPr lang="en-US" sz="1600" dirty="0" smtClean="0"/>
              <a:t> band range for 4</a:t>
            </a:r>
            <a:r>
              <a:rPr lang="en-US" sz="1600" baseline="30000" dirty="0" smtClean="0"/>
              <a:t>th</a:t>
            </a:r>
            <a:r>
              <a:rPr lang="en-US" sz="1600" dirty="0" smtClean="0"/>
              <a:t> – 5</a:t>
            </a:r>
            <a:r>
              <a:rPr lang="en-US" sz="1600" baseline="30000" dirty="0" smtClean="0"/>
              <a:t>th</a:t>
            </a:r>
            <a:r>
              <a:rPr lang="en-US" sz="1600" dirty="0" smtClean="0"/>
              <a:t> grade text and at the </a:t>
            </a:r>
            <a:r>
              <a:rPr lang="en-US" sz="1600" b="1" dirty="0" smtClean="0"/>
              <a:t>lower</a:t>
            </a:r>
            <a:r>
              <a:rPr lang="en-US" sz="1600" dirty="0" smtClean="0"/>
              <a:t> band lexile level.</a:t>
            </a:r>
          </a:p>
          <a:p>
            <a:endParaRPr lang="en-US" sz="1600" dirty="0"/>
          </a:p>
          <a:p>
            <a:r>
              <a:rPr lang="en-US" sz="1600" dirty="0" smtClean="0"/>
              <a:t>However, the general vocabulary of the text is simple and straightforward. The purpose of the text is clear and the structure is predictable. These qualitative measures explain why the text was posted for 4</a:t>
            </a:r>
            <a:r>
              <a:rPr lang="en-US" sz="1600" baseline="30000" dirty="0" smtClean="0"/>
              <a:t>th</a:t>
            </a:r>
            <a:r>
              <a:rPr lang="en-US" sz="1600" dirty="0" smtClean="0"/>
              <a:t> grade.</a:t>
            </a:r>
          </a:p>
          <a:p>
            <a:endParaRPr lang="en-US" sz="1600" dirty="0"/>
          </a:p>
          <a:p>
            <a:r>
              <a:rPr lang="en-US" sz="1600" dirty="0" smtClean="0"/>
              <a:t>It is the </a:t>
            </a:r>
            <a:r>
              <a:rPr lang="en-US" sz="1600" b="1" dirty="0" smtClean="0"/>
              <a:t>content specific vocabulary </a:t>
            </a:r>
            <a:r>
              <a:rPr lang="en-US" sz="1600" dirty="0" smtClean="0"/>
              <a:t>with multiple syllables, that brings this text up to a grade equivalent of 5.8 (international, America, Amelia Earhart, President Coolidge, etc.. ).  Without these words the text measures closer to a grade four equivalent.</a:t>
            </a:r>
          </a:p>
          <a:p>
            <a:endParaRPr lang="en-US" sz="1600" dirty="0"/>
          </a:p>
          <a:p>
            <a:r>
              <a:rPr lang="en-US" sz="1600" dirty="0" smtClean="0"/>
              <a:t>Students can understand the meaning of these words within context although they may not be able to pronounce them. </a:t>
            </a:r>
          </a:p>
          <a:p>
            <a:endParaRPr lang="en-US" sz="1600" dirty="0"/>
          </a:p>
          <a:p>
            <a:r>
              <a:rPr lang="en-US" sz="1600" dirty="0" smtClean="0"/>
              <a:t>The first-hand account by Amelia Earhart is a high grade level equivalent so only one question is specifically addressed to its content that does not totally depend on readability.  It does however, provide an idea for students of a first-hand account.  The illustration of this account provides support for several questions. </a:t>
            </a:r>
          </a:p>
        </p:txBody>
      </p:sp>
      <p:graphicFrame>
        <p:nvGraphicFramePr>
          <p:cNvPr id="6" name="Table 5"/>
          <p:cNvGraphicFramePr>
            <a:graphicFrameLocks noGrp="1"/>
          </p:cNvGraphicFramePr>
          <p:nvPr>
            <p:extLst>
              <p:ext uri="{D42A27DB-BD31-4B8C-83A1-F6EECF244321}">
                <p14:modId xmlns:p14="http://schemas.microsoft.com/office/powerpoint/2010/main" val="819050939"/>
              </p:ext>
            </p:extLst>
          </p:nvPr>
        </p:nvGraphicFramePr>
        <p:xfrm>
          <a:off x="690880" y="2057400"/>
          <a:ext cx="6390640" cy="2029145"/>
        </p:xfrm>
        <a:graphic>
          <a:graphicData uri="http://schemas.openxmlformats.org/drawingml/2006/table">
            <a:tbl>
              <a:tblPr/>
              <a:tblGrid>
                <a:gridCol w="2257594"/>
                <a:gridCol w="2066163"/>
                <a:gridCol w="2066883"/>
              </a:tblGrid>
              <a:tr h="510604">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 Core Band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Lexile Framework®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320612">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nd</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230">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303848">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8</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466">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10</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385">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CCR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16" marR="7916" marT="768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571500" y="326938"/>
            <a:ext cx="6629400" cy="800219"/>
          </a:xfrm>
          <a:prstGeom prst="rect">
            <a:avLst/>
          </a:prstGeom>
          <a:noFill/>
        </p:spPr>
        <p:txBody>
          <a:bodyPr wrap="square" rtlCol="0">
            <a:spAutoFit/>
          </a:bodyPr>
          <a:lstStyle/>
          <a:p>
            <a:pPr lvl="0"/>
            <a:r>
              <a:rPr lang="x-none" sz="1800" b="1" u="sng" dirty="0" smtClean="0">
                <a:solidFill>
                  <a:prstClr val="black"/>
                </a:solidFill>
              </a:rPr>
              <a:t>Nota importante</a:t>
            </a:r>
            <a:r>
              <a:rPr lang="x-none" sz="1800" b="1" u="sng" dirty="0" smtClean="0">
                <a:solidFill>
                  <a:prstClr val="black"/>
                </a:solidFill>
                <a:sym typeface="Wingdings" panose="05000000000000000000" pitchFamily="2" charset="2"/>
              </a:rPr>
              <a:t>: </a:t>
            </a:r>
          </a:p>
          <a:p>
            <a:pPr lvl="0"/>
            <a:r>
              <a:rPr lang="x-none" sz="1400" b="1" i="1" dirty="0" smtClean="0">
                <a:solidFill>
                  <a:prstClr val="black"/>
                </a:solidFill>
                <a:sym typeface="Wingdings" panose="05000000000000000000" pitchFamily="2" charset="2"/>
              </a:rPr>
              <a:t>La siguiente información está basada en la equivalencia de grado y escala </a:t>
            </a:r>
            <a:r>
              <a:rPr lang="x-none" sz="1400" b="1" i="1" dirty="0" err="1" smtClean="0">
                <a:solidFill>
                  <a:prstClr val="black"/>
                </a:solidFill>
                <a:sym typeface="Wingdings" panose="05000000000000000000" pitchFamily="2" charset="2"/>
              </a:rPr>
              <a:t>lexile</a:t>
            </a:r>
            <a:r>
              <a:rPr lang="x-none" sz="1400" b="1" i="1" dirty="0" smtClean="0">
                <a:solidFill>
                  <a:prstClr val="black"/>
                </a:solidFill>
                <a:sym typeface="Wingdings" panose="05000000000000000000" pitchFamily="2" charset="2"/>
              </a:rPr>
              <a:t> del texto original en inglés, por lo que no concuerda con la traducción en español.</a:t>
            </a:r>
            <a:endParaRPr lang="x-none" sz="1200" b="1" i="1" dirty="0">
              <a:solidFill>
                <a:prstClr val="black"/>
              </a:solidFill>
              <a:sym typeface="Wingdings" panose="05000000000000000000" pitchFamily="2" charset="2"/>
            </a:endParaRPr>
          </a:p>
        </p:txBody>
      </p:sp>
    </p:spTree>
    <p:extLst>
      <p:ext uri="{BB962C8B-B14F-4D97-AF65-F5344CB8AC3E}">
        <p14:creationId xmlns:p14="http://schemas.microsoft.com/office/powerpoint/2010/main" val="16780977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30</a:t>
            </a:fld>
            <a:endParaRPr lang="en-US" dirty="0"/>
          </a:p>
        </p:txBody>
      </p:sp>
      <p:sp>
        <p:nvSpPr>
          <p:cNvPr id="2" name="Rectangle 1"/>
          <p:cNvSpPr/>
          <p:nvPr/>
        </p:nvSpPr>
        <p:spPr>
          <a:xfrm>
            <a:off x="380999" y="381000"/>
            <a:ext cx="6800850" cy="7453157"/>
          </a:xfrm>
          <a:prstGeom prst="rect">
            <a:avLst/>
          </a:prstGeom>
        </p:spPr>
        <p:txBody>
          <a:bodyPr wrap="square" lIns="96356" tIns="48178" rIns="96356" bIns="48178">
            <a:spAutoFit/>
          </a:bodyPr>
          <a:lstStyle/>
          <a:p>
            <a:endParaRPr lang="en-US" sz="1400" dirty="0"/>
          </a:p>
          <a:p>
            <a:r>
              <a:rPr lang="es-MX" sz="1400" b="1" u="sng" dirty="0" smtClean="0"/>
              <a:t>Parte 2</a:t>
            </a:r>
            <a:r>
              <a:rPr lang="es-MX" sz="1400" b="1" dirty="0" smtClean="0"/>
              <a:t> </a:t>
            </a:r>
          </a:p>
          <a:p>
            <a:r>
              <a:rPr lang="es-MX" sz="1400" b="1" dirty="0" smtClean="0"/>
              <a:t>Tarea de rendimiento</a:t>
            </a:r>
          </a:p>
          <a:p>
            <a:endParaRPr lang="es-MX" sz="1400" dirty="0" smtClean="0"/>
          </a:p>
          <a:p>
            <a:r>
              <a:rPr lang="es-MX" sz="1400" b="1" u="sng" dirty="0" smtClean="0"/>
              <a:t>Tú vas a: </a:t>
            </a:r>
            <a:endParaRPr lang="es-MX" sz="1400" dirty="0" smtClean="0"/>
          </a:p>
          <a:p>
            <a:pPr marL="361333" indent="-361333">
              <a:buAutoNum type="arabicPeriod"/>
            </a:pPr>
            <a:r>
              <a:rPr lang="es-MX" sz="1400" dirty="0" smtClean="0"/>
              <a:t>Planificar tu escrito. </a:t>
            </a:r>
            <a:r>
              <a:rPr lang="es-GT" sz="1400" dirty="0"/>
              <a:t>Puedes usar tus notas y respuestas.  Puedes utilizar un organizador gráfico. </a:t>
            </a:r>
            <a:endParaRPr lang="es-MX" sz="1400" dirty="0" smtClean="0"/>
          </a:p>
          <a:p>
            <a:pPr marL="361333" indent="-361333">
              <a:buAutoNum type="arabicPeriod"/>
            </a:pPr>
            <a:endParaRPr lang="es-MX" sz="1400" dirty="0" smtClean="0"/>
          </a:p>
          <a:p>
            <a:pPr marL="361333" indent="-361333">
              <a:buAutoNum type="arabicPeriod"/>
            </a:pPr>
            <a:r>
              <a:rPr lang="x-none" sz="1400" dirty="0"/>
              <a:t>Escribir, revisar y editar tu primer borrador (tu maestro te proporcionará papel</a:t>
            </a:r>
            <a:r>
              <a:rPr lang="x-none" sz="1400" dirty="0" smtClean="0"/>
              <a:t>).</a:t>
            </a:r>
          </a:p>
          <a:p>
            <a:pPr marL="361333" indent="-361333">
              <a:buAutoNum type="arabicPeriod"/>
            </a:pPr>
            <a:endParaRPr lang="es-MX" sz="1400" dirty="0" smtClean="0"/>
          </a:p>
          <a:p>
            <a:pPr marL="359660" indent="-359660">
              <a:defRPr/>
            </a:pPr>
            <a:r>
              <a:rPr lang="es-MX" sz="1400" dirty="0" smtClean="0"/>
              <a:t>3.     </a:t>
            </a:r>
            <a:r>
              <a:rPr lang="es-MX" sz="1400" b="1" u="sng" dirty="0" smtClean="0"/>
              <a:t>Tarea</a:t>
            </a:r>
            <a:r>
              <a:rPr lang="es-MX" sz="1400" b="1" dirty="0" smtClean="0"/>
              <a:t>: Parte 2 </a:t>
            </a:r>
          </a:p>
          <a:p>
            <a:pPr marL="359660" indent="-359660">
              <a:defRPr/>
            </a:pPr>
            <a:r>
              <a:rPr lang="es-MX" sz="1400" dirty="0" smtClean="0"/>
              <a:t>         Se le pidió a tu clase que escriba artículos informativos explicando cómo es viajar en avión como pasajero y cómo es viajar en avión como piloto. </a:t>
            </a:r>
          </a:p>
          <a:p>
            <a:pPr marL="359660" indent="-359660">
              <a:defRPr/>
            </a:pPr>
            <a:endParaRPr lang="es-MX" sz="1400" dirty="0" smtClean="0"/>
          </a:p>
          <a:p>
            <a:pPr marL="359660" indent="-359660">
              <a:defRPr/>
            </a:pPr>
            <a:r>
              <a:rPr lang="es-MX" sz="1400" dirty="0" smtClean="0"/>
              <a:t>         Vas a escribir un artículo informativo comparando las diferencias entre ser un pasajero y un piloto. Tu artículo será leído por los estudiantes, maestros y padres. </a:t>
            </a:r>
          </a:p>
          <a:p>
            <a:pPr marL="359660" indent="-359660">
              <a:defRPr/>
            </a:pPr>
            <a:endParaRPr lang="es-MX" sz="1400" dirty="0" smtClean="0"/>
          </a:p>
          <a:p>
            <a:pPr marL="359660" indent="-359660">
              <a:defRPr/>
            </a:pPr>
            <a:r>
              <a:rPr lang="es-MX" sz="1400" dirty="0" smtClean="0"/>
              <a:t>         Utiliza tus propias palabras excepto cuando citas directamente de las fuentes de información. Tu artículo debe dar a los lectores un entendimiento de cómo sería ser un pasajero de avión </a:t>
            </a:r>
            <a:r>
              <a:rPr lang="es-MX" sz="1400" b="1" dirty="0" smtClean="0"/>
              <a:t>y </a:t>
            </a:r>
            <a:r>
              <a:rPr lang="es-MX" sz="1400" dirty="0" smtClean="0"/>
              <a:t>un piloto de avión. </a:t>
            </a:r>
          </a:p>
          <a:p>
            <a:pPr marL="359660" indent="-359660">
              <a:defRPr/>
            </a:pPr>
            <a:endParaRPr lang="es-MX" sz="1400" dirty="0" smtClean="0"/>
          </a:p>
          <a:p>
            <a:pPr marL="359660" indent="-359660">
              <a:defRPr/>
            </a:pPr>
            <a:endParaRPr lang="es-MX" sz="1400" dirty="0" smtClean="0"/>
          </a:p>
          <a:p>
            <a:r>
              <a:rPr lang="es-MX" sz="1400" b="1" dirty="0" smtClean="0"/>
              <a:t>Cómo tu informe será calificado: </a:t>
            </a:r>
            <a:endParaRPr lang="es-MX" sz="1400" dirty="0" smtClean="0"/>
          </a:p>
          <a:p>
            <a:r>
              <a:rPr lang="es-MX" sz="1300" b="1" i="1" dirty="0" smtClean="0"/>
              <a:t>1. Declaración de propósito/enfoque</a:t>
            </a:r>
            <a:r>
              <a:rPr lang="es-MX" sz="1300" dirty="0"/>
              <a:t> – </a:t>
            </a:r>
            <a:r>
              <a:rPr lang="es-MX" sz="1300" dirty="0" smtClean="0"/>
              <a:t>cuán bien estableces con claridad y mantienes tu idea de control o idea principal</a:t>
            </a:r>
          </a:p>
          <a:p>
            <a:r>
              <a:rPr lang="es-MX" sz="1300" b="1" i="1" dirty="0" smtClean="0"/>
              <a:t>2. Organización </a:t>
            </a:r>
            <a:r>
              <a:rPr lang="es-MX" sz="1300" dirty="0" smtClean="0"/>
              <a:t>– </a:t>
            </a:r>
            <a:r>
              <a:rPr lang="es-MX" sz="1300" dirty="0"/>
              <a:t>c</a:t>
            </a:r>
            <a:r>
              <a:rPr lang="es-MX" sz="1300" dirty="0" smtClean="0"/>
              <a:t>uán bien desarrollas las ideas, desde la introducción hasta la conclusión, utilizando transiciones eficaces, y cuán bien te mantienes en tu tema a lo largo del escrito </a:t>
            </a:r>
          </a:p>
          <a:p>
            <a:r>
              <a:rPr lang="es-MX" sz="1300" b="1" i="1" dirty="0" smtClean="0"/>
              <a:t>3. Elaboración de evidencia </a:t>
            </a:r>
            <a:r>
              <a:rPr lang="es-MX" sz="1300" dirty="0" smtClean="0"/>
              <a:t>– cuán bien proporcionas evidencia tomada de fuentes de información sobre tu tema y elaboras con información específica</a:t>
            </a:r>
          </a:p>
          <a:p>
            <a:r>
              <a:rPr lang="es-MX" sz="1300" dirty="0" smtClean="0"/>
              <a:t> </a:t>
            </a:r>
            <a:r>
              <a:rPr lang="es-MX" sz="1300" b="1" i="1" dirty="0" smtClean="0"/>
              <a:t>4. Lenguaje y vocabulario </a:t>
            </a:r>
            <a:r>
              <a:rPr lang="es-MX" sz="1300" dirty="0" smtClean="0"/>
              <a:t>– cuán eficazmente expresas tus ideas usando un lenguaje preciso que es apropiado para tu audiencia y propósito</a:t>
            </a:r>
          </a:p>
          <a:p>
            <a:r>
              <a:rPr lang="es-MX" sz="1300" b="1" i="1" dirty="0" smtClean="0"/>
              <a:t>5. Convenciones </a:t>
            </a:r>
            <a:r>
              <a:rPr lang="es-MX" sz="1300" dirty="0" smtClean="0"/>
              <a:t>– cuán bien sigues las reglas de uso, puntuación, mayúsculas y ortografía</a:t>
            </a:r>
          </a:p>
          <a:p>
            <a:endParaRPr lang="es-MX" sz="1300" dirty="0" smtClean="0"/>
          </a:p>
          <a:p>
            <a:endParaRPr lang="en-US" sz="1300" dirty="0"/>
          </a:p>
        </p:txBody>
      </p:sp>
    </p:spTree>
    <p:extLst>
      <p:ext uri="{BB962C8B-B14F-4D97-AF65-F5344CB8AC3E}">
        <p14:creationId xmlns:p14="http://schemas.microsoft.com/office/powerpoint/2010/main" val="2113933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04510796"/>
              </p:ext>
            </p:extLst>
          </p:nvPr>
        </p:nvGraphicFramePr>
        <p:xfrm>
          <a:off x="566740" y="381000"/>
          <a:ext cx="6638925" cy="8382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smtClean="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pPr algn="ctr"/>
                      <a:endParaRPr lang="en-US" sz="1900" b="1" u="sng"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8995140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50944314"/>
              </p:ext>
            </p:extLst>
          </p:nvPr>
        </p:nvGraphicFramePr>
        <p:xfrm>
          <a:off x="566740" y="380999"/>
          <a:ext cx="6638925" cy="8763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225334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51164943"/>
              </p:ext>
            </p:extLst>
          </p:nvPr>
        </p:nvGraphicFramePr>
        <p:xfrm>
          <a:off x="487679" y="4426253"/>
          <a:ext cx="6873240" cy="1706880"/>
        </p:xfrm>
        <a:graphic>
          <a:graphicData uri="http://schemas.openxmlformats.org/drawingml/2006/table">
            <a:tbl>
              <a:tblPr firstRow="1" bandRow="1">
                <a:tableStyleId>{5940675A-B579-460E-94D1-54222C63F5DA}</a:tableStyleId>
              </a:tblPr>
              <a:tblGrid>
                <a:gridCol w="1592580"/>
                <a:gridCol w="880110"/>
                <a:gridCol w="880110"/>
                <a:gridCol w="880110"/>
                <a:gridCol w="880110"/>
                <a:gridCol w="880110"/>
                <a:gridCol w="880110"/>
              </a:tblGrid>
              <a:tr h="142494">
                <a:tc gridSpan="7">
                  <a:txBody>
                    <a:bodyPr/>
                    <a:lstStyle/>
                    <a:p>
                      <a:r>
                        <a:rPr lang="en-US" sz="1200" b="1" noProof="0" dirty="0" err="1" smtClean="0"/>
                        <a:t>Grado</a:t>
                      </a:r>
                      <a:r>
                        <a:rPr lang="en-US" sz="1200" b="1" noProof="0" dirty="0" smtClean="0"/>
                        <a:t> 4</a:t>
                      </a:r>
                      <a:endParaRPr lang="x-none" sz="1200" b="1" noProof="0" dirty="0"/>
                    </a:p>
                  </a:txBody>
                  <a:tcPr marL="100584" marR="100584" marT="50292" marB="50292"/>
                </a:tc>
                <a:tc hMerge="1">
                  <a:txBody>
                    <a:bodyPr/>
                    <a:lstStyle/>
                    <a:p>
                      <a:pPr algn="ctr"/>
                      <a:endParaRPr lang="x-none" sz="1200" b="1" noProof="0" dirty="0"/>
                    </a:p>
                  </a:txBody>
                  <a:tcPr marL="100584" marR="100584" marT="50292" marB="50292" anchor="ctr"/>
                </a:tc>
                <a:tc hMerge="1">
                  <a:txBody>
                    <a:bodyPr/>
                    <a:lstStyle/>
                    <a:p>
                      <a:pPr algn="ctr"/>
                      <a:endParaRPr lang="x-none" sz="1200" b="1" noProof="0" dirty="0"/>
                    </a:p>
                  </a:txBody>
                  <a:tcPr marL="100584" marR="100584" marT="50292" marB="50292" anchor="ctr"/>
                </a:tc>
                <a:tc hMerge="1">
                  <a:txBody>
                    <a:bodyPr/>
                    <a:lstStyle/>
                    <a:p>
                      <a:pPr algn="ctr"/>
                      <a:endParaRPr lang="x-none" sz="1200" b="1" noProof="0" dirty="0"/>
                    </a:p>
                  </a:txBody>
                  <a:tcPr marL="100584" marR="100584" marT="50292" marB="50292" anchor="ctr"/>
                </a:tc>
                <a:tc hMerge="1">
                  <a:txBody>
                    <a:bodyPr/>
                    <a:lstStyle/>
                    <a:p>
                      <a:pPr algn="ctr"/>
                      <a:endParaRPr lang="x-none" sz="1200" b="1" noProof="0" dirty="0"/>
                    </a:p>
                  </a:txBody>
                  <a:tcPr marL="100584" marR="100584" marT="50292" marB="50292" anchor="ctr"/>
                </a:tc>
                <a:tc hMerge="1">
                  <a:txBody>
                    <a:bodyPr/>
                    <a:lstStyle/>
                    <a:p>
                      <a:pPr algn="ctr"/>
                      <a:endParaRPr lang="x-none" sz="1200" b="1" noProof="0" dirty="0"/>
                    </a:p>
                  </a:txBody>
                  <a:tcPr marL="100584" marR="100584" marT="50292" marB="50292" anchor="ctr"/>
                </a:tc>
                <a:tc hMerge="1">
                  <a:txBody>
                    <a:bodyPr/>
                    <a:lstStyle/>
                    <a:p>
                      <a:pPr algn="ctr"/>
                      <a:endParaRPr lang="x-none" sz="1200" b="1" noProof="0" dirty="0"/>
                    </a:p>
                  </a:txBody>
                  <a:tcPr marL="100584" marR="100584" marT="50292" marB="50292" anchor="ctr"/>
                </a:tc>
              </a:tr>
              <a:tr h="142494">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x-none" sz="1200" b="1" noProof="0" dirty="0" smtClean="0"/>
                        <a:t>Estándar</a:t>
                      </a:r>
                      <a:r>
                        <a:rPr lang="x-none" sz="1200" b="1" baseline="0" noProof="0" dirty="0" smtClean="0"/>
                        <a:t> literario</a:t>
                      </a:r>
                      <a:endParaRPr lang="x-none" sz="1200" b="1" noProof="0" dirty="0" smtClean="0"/>
                    </a:p>
                  </a:txBody>
                  <a:tcPr marL="100584" marR="100584" marT="50292" marB="50292"/>
                </a:tc>
                <a:tc>
                  <a:txBody>
                    <a:bodyPr/>
                    <a:lstStyle/>
                    <a:p>
                      <a:pPr algn="ctr"/>
                      <a:r>
                        <a:rPr lang="x-none" sz="1200" b="1" noProof="0" dirty="0" smtClean="0"/>
                        <a:t>Estándar 1</a:t>
                      </a:r>
                      <a:endParaRPr lang="x-none" sz="1200" b="1" noProof="0" dirty="0"/>
                    </a:p>
                  </a:txBody>
                  <a:tcPr marL="100584" marR="100584" marT="50292" marB="50292" anchor="ctr"/>
                </a:tc>
                <a:tc>
                  <a:txBody>
                    <a:bodyPr/>
                    <a:lstStyle/>
                    <a:p>
                      <a:pPr algn="ctr"/>
                      <a:r>
                        <a:rPr lang="x-none" sz="1200" b="1" noProof="0" dirty="0" smtClean="0"/>
                        <a:t>Estándar 2</a:t>
                      </a:r>
                      <a:endParaRPr lang="x-none" sz="1200" b="1" noProof="0" dirty="0"/>
                    </a:p>
                  </a:txBody>
                  <a:tcPr marL="100584" marR="100584" marT="50292" marB="50292" anchor="ctr"/>
                </a:tc>
                <a:tc>
                  <a:txBody>
                    <a:bodyPr/>
                    <a:lstStyle/>
                    <a:p>
                      <a:pPr algn="ctr"/>
                      <a:r>
                        <a:rPr lang="x-none" sz="1200" b="1" kern="1200" noProof="0" dirty="0" smtClean="0">
                          <a:solidFill>
                            <a:schemeClr val="tx1"/>
                          </a:solidFill>
                          <a:latin typeface="+mn-lt"/>
                          <a:ea typeface="+mn-ea"/>
                          <a:cs typeface="+mn-cs"/>
                        </a:rPr>
                        <a:t>Estándar</a:t>
                      </a:r>
                      <a:r>
                        <a:rPr lang="x-none" sz="1200" b="1" noProof="0" dirty="0" smtClean="0"/>
                        <a:t> 3</a:t>
                      </a:r>
                      <a:endParaRPr lang="x-none" sz="1200" b="1" noProof="0" dirty="0"/>
                    </a:p>
                  </a:txBody>
                  <a:tcPr marL="100584" marR="100584" marT="50292" marB="50292" anchor="ctr"/>
                </a:tc>
                <a:tc>
                  <a:txBody>
                    <a:bodyPr/>
                    <a:lstStyle/>
                    <a:p>
                      <a:pPr algn="ctr"/>
                      <a:r>
                        <a:rPr lang="x-none" sz="1200" b="1" kern="1200" noProof="0" dirty="0" smtClean="0">
                          <a:solidFill>
                            <a:schemeClr val="tx1"/>
                          </a:solidFill>
                          <a:latin typeface="+mn-lt"/>
                          <a:ea typeface="+mn-ea"/>
                          <a:cs typeface="+mn-cs"/>
                        </a:rPr>
                        <a:t>Estándar</a:t>
                      </a:r>
                      <a:r>
                        <a:rPr lang="x-none" sz="1200" b="1" noProof="0" dirty="0" smtClean="0"/>
                        <a:t> 5</a:t>
                      </a:r>
                      <a:endParaRPr lang="x-none" sz="1200" b="1" noProof="0" dirty="0"/>
                    </a:p>
                  </a:txBody>
                  <a:tcPr marL="100584" marR="100584" marT="50292" marB="50292" anchor="ctr"/>
                </a:tc>
                <a:tc>
                  <a:txBody>
                    <a:bodyPr/>
                    <a:lstStyle/>
                    <a:p>
                      <a:pPr algn="ctr"/>
                      <a:r>
                        <a:rPr lang="x-none" sz="1200" b="1" kern="1200" noProof="0" dirty="0" smtClean="0">
                          <a:solidFill>
                            <a:schemeClr val="tx1"/>
                          </a:solidFill>
                          <a:latin typeface="+mn-lt"/>
                          <a:ea typeface="+mn-ea"/>
                          <a:cs typeface="+mn-cs"/>
                        </a:rPr>
                        <a:t>Estándar</a:t>
                      </a:r>
                      <a:r>
                        <a:rPr lang="x-none" sz="1200" b="1" noProof="0" dirty="0" smtClean="0"/>
                        <a:t> 6</a:t>
                      </a:r>
                      <a:endParaRPr lang="x-none" sz="1200" b="1" noProof="0" dirty="0"/>
                    </a:p>
                  </a:txBody>
                  <a:tcPr marL="100584" marR="100584" marT="50292" marB="50292" anchor="ctr"/>
                </a:tc>
                <a:tc>
                  <a:txBody>
                    <a:bodyPr/>
                    <a:lstStyle/>
                    <a:p>
                      <a:pPr algn="ctr"/>
                      <a:r>
                        <a:rPr lang="x-none" sz="1200" b="1" kern="1200" noProof="0" dirty="0" smtClean="0">
                          <a:solidFill>
                            <a:schemeClr val="tx1"/>
                          </a:solidFill>
                          <a:latin typeface="+mn-lt"/>
                          <a:ea typeface="+mn-ea"/>
                          <a:cs typeface="+mn-cs"/>
                        </a:rPr>
                        <a:t>Estándar </a:t>
                      </a:r>
                      <a:r>
                        <a:rPr lang="x-none" sz="1200" b="1" noProof="0" dirty="0" smtClean="0"/>
                        <a:t>7</a:t>
                      </a:r>
                      <a:endParaRPr lang="x-none" sz="1200" b="1" noProof="0" dirty="0"/>
                    </a:p>
                  </a:txBody>
                  <a:tcPr marL="100584" marR="100584" marT="50292" marB="50292" anchor="ctr"/>
                </a:tc>
              </a:tr>
              <a:tr h="284988">
                <a:tc>
                  <a:txBody>
                    <a:bodyPr/>
                    <a:lstStyle/>
                    <a:p>
                      <a:r>
                        <a:rPr lang="x-none" sz="1200" b="1" noProof="0" dirty="0" smtClean="0"/>
                        <a:t>Nivel DOK </a:t>
                      </a:r>
                      <a:endParaRPr lang="x-none" sz="1200" b="1" noProof="0" dirty="0"/>
                    </a:p>
                  </a:txBody>
                  <a:tcPr marL="100584" marR="100584" marT="50292" marB="50292"/>
                </a:tc>
                <a:tc>
                  <a:txBody>
                    <a:bodyPr/>
                    <a:lstStyle/>
                    <a:p>
                      <a:pPr algn="ctr"/>
                      <a:r>
                        <a:rPr lang="x-none" sz="1200" b="1" noProof="0" dirty="0" smtClean="0"/>
                        <a:t>2</a:t>
                      </a:r>
                      <a:endParaRPr lang="x-none" sz="1200" b="1" noProof="0" dirty="0"/>
                    </a:p>
                  </a:txBody>
                  <a:tcPr marL="100584" marR="100584" marT="50292" marB="50292" anchor="ctr"/>
                </a:tc>
                <a:tc>
                  <a:txBody>
                    <a:bodyPr/>
                    <a:lstStyle/>
                    <a:p>
                      <a:pPr algn="ctr"/>
                      <a:r>
                        <a:rPr lang="x-none" sz="1200" b="1" noProof="0" dirty="0" smtClean="0"/>
                        <a:t>2</a:t>
                      </a:r>
                      <a:endParaRPr lang="x-none" sz="1200" b="1" noProof="0" dirty="0"/>
                    </a:p>
                  </a:txBody>
                  <a:tcPr marL="100584" marR="100584" marT="50292" marB="50292" anchor="ctr"/>
                </a:tc>
                <a:tc>
                  <a:txBody>
                    <a:bodyPr/>
                    <a:lstStyle/>
                    <a:p>
                      <a:pPr algn="ctr"/>
                      <a:r>
                        <a:rPr lang="x-none" sz="1200" b="1" noProof="0" dirty="0" smtClean="0"/>
                        <a:t>3</a:t>
                      </a:r>
                      <a:endParaRPr lang="x-none" sz="1200" b="1" noProof="0" dirty="0"/>
                    </a:p>
                  </a:txBody>
                  <a:tcPr marL="100584" marR="100584" marT="50292" marB="50292" anchor="ctr"/>
                </a:tc>
                <a:tc>
                  <a:txBody>
                    <a:bodyPr/>
                    <a:lstStyle/>
                    <a:p>
                      <a:pPr algn="ctr"/>
                      <a:r>
                        <a:rPr lang="x-none" sz="1200" b="1" noProof="0" dirty="0" smtClean="0"/>
                        <a:t>2</a:t>
                      </a:r>
                      <a:endParaRPr lang="x-none" sz="1200" b="1" noProof="0" dirty="0"/>
                    </a:p>
                  </a:txBody>
                  <a:tcPr marL="100584" marR="100584" marT="50292" marB="50292" anchor="ctr"/>
                </a:tc>
                <a:tc>
                  <a:txBody>
                    <a:bodyPr/>
                    <a:lstStyle/>
                    <a:p>
                      <a:pPr algn="ctr"/>
                      <a:r>
                        <a:rPr lang="x-none" sz="1200" b="1" noProof="0" dirty="0" smtClean="0"/>
                        <a:t>3</a:t>
                      </a:r>
                      <a:endParaRPr lang="x-none" sz="1200" b="1" noProof="0" dirty="0"/>
                    </a:p>
                  </a:txBody>
                  <a:tcPr marL="100584" marR="100584" marT="50292" marB="50292" anchor="ctr"/>
                </a:tc>
                <a:tc>
                  <a:txBody>
                    <a:bodyPr/>
                    <a:lstStyle/>
                    <a:p>
                      <a:pPr algn="ctr"/>
                      <a:r>
                        <a:rPr lang="x-none" sz="1200" b="1" noProof="0" dirty="0" smtClean="0"/>
                        <a:t>2</a:t>
                      </a:r>
                      <a:endParaRPr lang="x-none" sz="1200" b="1" noProof="0" dirty="0"/>
                    </a:p>
                  </a:txBody>
                  <a:tcPr marL="100584" marR="100584" marT="50292" marB="50292" anchor="ctr"/>
                </a:tc>
              </a:tr>
              <a:tr h="284988">
                <a:tc gridSpan="7">
                  <a:txBody>
                    <a:bodyPr/>
                    <a:lstStyle/>
                    <a:p>
                      <a:pPr algn="ctr"/>
                      <a:endParaRPr lang="x-none" sz="1200" b="1" noProof="0" dirty="0"/>
                    </a:p>
                  </a:txBody>
                  <a:tcPr marL="100584" marR="100584" marT="50292" marB="50292" anchor="ctr">
                    <a:solidFill>
                      <a:schemeClr val="bg1">
                        <a:lumMod val="65000"/>
                      </a:schemeClr>
                    </a:solidFill>
                  </a:tcPr>
                </a:tc>
                <a:tc hMerge="1">
                  <a:txBody>
                    <a:bodyPr/>
                    <a:lstStyle/>
                    <a:p>
                      <a:endParaRPr lang="x-none"/>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c hMerge="1">
                  <a:txBody>
                    <a:bodyPr/>
                    <a:lstStyle/>
                    <a:p>
                      <a:endParaRPr lang="en-US" sz="1200" b="1" dirty="0"/>
                    </a:p>
                  </a:txBody>
                  <a:tcPr/>
                </a:tc>
              </a:tr>
              <a:tr h="284988">
                <a:tc>
                  <a:txBody>
                    <a:bodyPr/>
                    <a:lstStyle/>
                    <a:p>
                      <a:r>
                        <a:rPr lang="x-none" sz="1200" b="1" noProof="0" dirty="0" smtClean="0"/>
                        <a:t>Estándar informativo</a:t>
                      </a:r>
                      <a:endParaRPr lang="x-none" sz="1200" b="1" noProof="0" dirty="0"/>
                    </a:p>
                  </a:txBody>
                  <a:tcPr marL="100584" marR="100584" marT="50292" marB="50292"/>
                </a:tc>
                <a:tc>
                  <a:txBody>
                    <a:bodyPr/>
                    <a:lstStyle/>
                    <a:p>
                      <a:pPr algn="ctr"/>
                      <a:r>
                        <a:rPr lang="x-none" sz="1200" b="1" kern="1200" noProof="0" dirty="0" smtClean="0">
                          <a:solidFill>
                            <a:schemeClr val="tx1"/>
                          </a:solidFill>
                          <a:latin typeface="+mn-lt"/>
                          <a:ea typeface="+mn-ea"/>
                          <a:cs typeface="+mn-cs"/>
                        </a:rPr>
                        <a:t>Estándar</a:t>
                      </a:r>
                      <a:r>
                        <a:rPr lang="x-none" sz="1200" b="1" noProof="0" dirty="0" smtClean="0"/>
                        <a:t> 1</a:t>
                      </a:r>
                      <a:endParaRPr lang="x-none" sz="1200" b="1" noProof="0" dirty="0"/>
                    </a:p>
                  </a:txBody>
                  <a:tcPr marL="100584" marR="100584" marT="50292" marB="50292" anchor="ctr"/>
                </a:tc>
                <a:tc>
                  <a:txBody>
                    <a:bodyPr/>
                    <a:lstStyle/>
                    <a:p>
                      <a:pPr algn="ctr"/>
                      <a:r>
                        <a:rPr lang="x-none" sz="1200" b="1" kern="1200" noProof="0" dirty="0" smtClean="0">
                          <a:solidFill>
                            <a:schemeClr val="tx1"/>
                          </a:solidFill>
                          <a:latin typeface="+mn-lt"/>
                          <a:ea typeface="+mn-ea"/>
                          <a:cs typeface="+mn-cs"/>
                        </a:rPr>
                        <a:t>Estándar </a:t>
                      </a:r>
                      <a:r>
                        <a:rPr lang="x-none" sz="1200" b="1" noProof="0" dirty="0" smtClean="0"/>
                        <a:t>2</a:t>
                      </a:r>
                      <a:endParaRPr lang="x-none" sz="1200" b="1" noProof="0" dirty="0"/>
                    </a:p>
                  </a:txBody>
                  <a:tcPr marL="100584" marR="100584" marT="50292" marB="50292" anchor="ctr"/>
                </a:tc>
                <a:tc>
                  <a:txBody>
                    <a:bodyPr/>
                    <a:lstStyle/>
                    <a:p>
                      <a:pPr algn="ctr"/>
                      <a:r>
                        <a:rPr lang="x-none" sz="1200" b="1" kern="1200" noProof="0" dirty="0" smtClean="0">
                          <a:solidFill>
                            <a:schemeClr val="tx1"/>
                          </a:solidFill>
                          <a:latin typeface="+mn-lt"/>
                          <a:ea typeface="+mn-ea"/>
                          <a:cs typeface="+mn-cs"/>
                        </a:rPr>
                        <a:t>Estándar 3</a:t>
                      </a:r>
                      <a:endParaRPr lang="x-none" sz="1200" b="1" kern="1200" noProof="0" dirty="0">
                        <a:solidFill>
                          <a:schemeClr val="tx1"/>
                        </a:solidFill>
                        <a:latin typeface="+mn-lt"/>
                        <a:ea typeface="+mn-ea"/>
                        <a:cs typeface="+mn-cs"/>
                      </a:endParaRPr>
                    </a:p>
                  </a:txBody>
                  <a:tcPr marL="100584" marR="100584" marT="50292" marB="50292" anchor="ctr"/>
                </a:tc>
                <a:tc>
                  <a:txBody>
                    <a:bodyPr/>
                    <a:lstStyle/>
                    <a:p>
                      <a:pPr algn="ctr"/>
                      <a:r>
                        <a:rPr lang="x-none" sz="1200" b="1" noProof="0" dirty="0" smtClean="0"/>
                        <a:t>Estándar 5</a:t>
                      </a:r>
                      <a:endParaRPr lang="x-none" sz="1200" b="1" noProof="0" dirty="0"/>
                    </a:p>
                  </a:txBody>
                  <a:tcPr marL="100584" marR="100584" marT="50292" marB="50292" anchor="ctr"/>
                </a:tc>
                <a:tc>
                  <a:txBody>
                    <a:bodyPr/>
                    <a:lstStyle/>
                    <a:p>
                      <a:pPr algn="ctr"/>
                      <a:r>
                        <a:rPr lang="x-none" sz="1200" b="1" noProof="0" dirty="0" smtClean="0"/>
                        <a:t>Estándar 6</a:t>
                      </a:r>
                      <a:endParaRPr lang="x-none" sz="1200" b="1" noProof="0" dirty="0"/>
                    </a:p>
                  </a:txBody>
                  <a:tcPr marL="100584" marR="100584" marT="50292" marB="50292" anchor="ctr"/>
                </a:tc>
                <a:tc>
                  <a:txBody>
                    <a:bodyPr/>
                    <a:lstStyle/>
                    <a:p>
                      <a:pPr algn="ctr"/>
                      <a:r>
                        <a:rPr lang="x-none" sz="1200" b="1" noProof="0" dirty="0" smtClean="0"/>
                        <a:t>Estándar 7</a:t>
                      </a:r>
                      <a:endParaRPr lang="x-none" sz="1200" b="1" noProof="0" dirty="0"/>
                    </a:p>
                  </a:txBody>
                  <a:tcPr marL="100584" marR="100584" marT="50292" marB="50292" anchor="ctr"/>
                </a:tc>
              </a:tr>
              <a:tr h="284988">
                <a:tc>
                  <a:txBody>
                    <a:bodyPr/>
                    <a:lstStyle/>
                    <a:p>
                      <a:r>
                        <a:rPr lang="x-none" sz="1200" b="1" noProof="0" dirty="0" smtClean="0"/>
                        <a:t>Nivel DOK</a:t>
                      </a:r>
                      <a:endParaRPr lang="x-none" sz="1200" b="1" noProof="0" dirty="0"/>
                    </a:p>
                  </a:txBody>
                  <a:tcPr marL="100584" marR="100584" marT="50292" marB="50292"/>
                </a:tc>
                <a:tc>
                  <a:txBody>
                    <a:bodyPr/>
                    <a:lstStyle/>
                    <a:p>
                      <a:pPr algn="ctr"/>
                      <a:r>
                        <a:rPr lang="x-none" sz="1200" b="1" noProof="0" dirty="0" smtClean="0"/>
                        <a:t>2</a:t>
                      </a:r>
                      <a:endParaRPr lang="x-none" sz="1200" b="1" noProof="0" dirty="0"/>
                    </a:p>
                  </a:txBody>
                  <a:tcPr marL="100584" marR="100584" marT="50292" marB="50292" anchor="ctr"/>
                </a:tc>
                <a:tc>
                  <a:txBody>
                    <a:bodyPr/>
                    <a:lstStyle/>
                    <a:p>
                      <a:pPr algn="ctr"/>
                      <a:r>
                        <a:rPr lang="x-none" sz="1200" b="1" noProof="0" dirty="0" smtClean="0"/>
                        <a:t>2</a:t>
                      </a:r>
                      <a:endParaRPr lang="x-none" sz="1200" b="1" noProof="0" dirty="0"/>
                    </a:p>
                  </a:txBody>
                  <a:tcPr marL="100584" marR="100584" marT="50292" marB="50292" anchor="ctr"/>
                </a:tc>
                <a:tc>
                  <a:txBody>
                    <a:bodyPr/>
                    <a:lstStyle/>
                    <a:p>
                      <a:pPr algn="ctr"/>
                      <a:r>
                        <a:rPr lang="x-none" sz="1200" b="1" noProof="0" dirty="0" smtClean="0"/>
                        <a:t>3</a:t>
                      </a:r>
                      <a:endParaRPr lang="x-none" sz="1200" b="1" noProof="0" dirty="0"/>
                    </a:p>
                  </a:txBody>
                  <a:tcPr marL="100584" marR="100584" marT="50292" marB="50292" anchor="ctr"/>
                </a:tc>
                <a:tc>
                  <a:txBody>
                    <a:bodyPr/>
                    <a:lstStyle/>
                    <a:p>
                      <a:pPr algn="ctr"/>
                      <a:r>
                        <a:rPr lang="x-none" sz="1200" b="1" noProof="0" dirty="0" smtClean="0"/>
                        <a:t>2</a:t>
                      </a:r>
                      <a:endParaRPr lang="x-none" sz="1200" b="1" noProof="0" dirty="0"/>
                    </a:p>
                  </a:txBody>
                  <a:tcPr marL="100584" marR="100584" marT="50292" marB="50292" anchor="ctr"/>
                </a:tc>
                <a:tc>
                  <a:txBody>
                    <a:bodyPr/>
                    <a:lstStyle/>
                    <a:p>
                      <a:pPr algn="ctr"/>
                      <a:r>
                        <a:rPr lang="x-none" sz="1200" b="1" noProof="0" dirty="0" smtClean="0"/>
                        <a:t>3</a:t>
                      </a:r>
                      <a:endParaRPr lang="x-none" sz="1200" b="1" noProof="0" dirty="0"/>
                    </a:p>
                  </a:txBody>
                  <a:tcPr marL="100584" marR="100584" marT="50292" marB="50292" anchor="ctr"/>
                </a:tc>
                <a:tc>
                  <a:txBody>
                    <a:bodyPr/>
                    <a:lstStyle/>
                    <a:p>
                      <a:pPr algn="ctr"/>
                      <a:r>
                        <a:rPr lang="x-none" sz="1200" b="1" noProof="0" dirty="0" smtClean="0"/>
                        <a:t>2</a:t>
                      </a:r>
                      <a:endParaRPr lang="x-none" sz="1200" b="1" noProof="0" dirty="0"/>
                    </a:p>
                  </a:txBody>
                  <a:tcPr marL="100584" marR="100584" marT="50292" marB="50292" anchor="ctr"/>
                </a:tc>
              </a:tr>
            </a:tbl>
          </a:graphicData>
        </a:graphic>
      </p:graphicFrame>
      <p:graphicFrame>
        <p:nvGraphicFramePr>
          <p:cNvPr id="4" name="Table 3"/>
          <p:cNvGraphicFramePr>
            <a:graphicFrameLocks noGrp="1"/>
          </p:cNvGraphicFramePr>
          <p:nvPr>
            <p:extLst/>
          </p:nvPr>
        </p:nvGraphicFramePr>
        <p:xfrm>
          <a:off x="228599" y="167640"/>
          <a:ext cx="7391401" cy="4091940"/>
        </p:xfrm>
        <a:graphic>
          <a:graphicData uri="http://schemas.openxmlformats.org/drawingml/2006/table">
            <a:tbl>
              <a:tblPr firstRow="1" bandRow="1">
                <a:tableStyleId>{5940675A-B579-460E-94D1-54222C63F5DA}</a:tableStyleId>
              </a:tblPr>
              <a:tblGrid>
                <a:gridCol w="1828801"/>
                <a:gridCol w="1828800"/>
                <a:gridCol w="1907689"/>
                <a:gridCol w="1826111"/>
              </a:tblGrid>
              <a:tr h="1356360">
                <a:tc gridSpan="4">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x-none" sz="1300" noProof="0" dirty="0" smtClean="0">
                          <a:latin typeface="Helvetica" pitchFamily="34" charset="0"/>
                          <a:cs typeface="Helvetica" pitchFamily="34" charset="0"/>
                        </a:rPr>
                        <a:t>En HSD, </a:t>
                      </a:r>
                      <a:r>
                        <a:rPr lang="x-none" sz="1300" baseline="0" noProof="0" dirty="0" smtClean="0">
                          <a:latin typeface="Helvetica" pitchFamily="34" charset="0"/>
                          <a:cs typeface="Helvetica" pitchFamily="34" charset="0"/>
                        </a:rPr>
                        <a:t>l</a:t>
                      </a:r>
                      <a:r>
                        <a:rPr lang="x-none" sz="1300" noProof="0" dirty="0" smtClean="0">
                          <a:latin typeface="Helvetica" pitchFamily="34" charset="0"/>
                          <a:cs typeface="Helvetica" pitchFamily="34" charset="0"/>
                        </a:rPr>
                        <a:t>a evaluación de mitad de año es obligatoria. Por favor, ingrese los resultados del estudiante en </a:t>
                      </a:r>
                      <a:r>
                        <a:rPr lang="x-none" sz="1300" u="none" noProof="0" dirty="0" err="1" smtClean="0">
                          <a:latin typeface="Helvetica" pitchFamily="34" charset="0"/>
                          <a:cs typeface="Helvetica" pitchFamily="34" charset="0"/>
                        </a:rPr>
                        <a:t>Synergy</a:t>
                      </a:r>
                      <a:r>
                        <a:rPr lang="x-none" sz="1300" u="none" noProof="0" dirty="0" smtClean="0">
                          <a:latin typeface="Helvetica" pitchFamily="34" charset="0"/>
                          <a:cs typeface="Helvetica" pitchFamily="34" charset="0"/>
                        </a:rPr>
                        <a:t>.</a:t>
                      </a:r>
                    </a:p>
                    <a:p>
                      <a:pPr marL="0" marR="0" lvl="2" indent="0" algn="l" defTabSz="914400" rtl="0" eaLnBrk="1" fontAlgn="auto" latinLnBrk="0" hangingPunct="1">
                        <a:lnSpc>
                          <a:spcPct val="100000"/>
                        </a:lnSpc>
                        <a:spcBef>
                          <a:spcPts val="0"/>
                        </a:spcBef>
                        <a:spcAft>
                          <a:spcPts val="0"/>
                        </a:spcAft>
                        <a:buClrTx/>
                        <a:buSzTx/>
                        <a:buFontTx/>
                        <a:buNone/>
                        <a:tabLst/>
                        <a:defRPr/>
                      </a:pPr>
                      <a:endParaRPr lang="x-none" sz="1300" noProof="0" dirty="0" smtClean="0">
                        <a:latin typeface="Helvetica" pitchFamily="34" charset="0"/>
                        <a:cs typeface="Helvetica" pitchFamily="34" charset="0"/>
                      </a:endParaRPr>
                    </a:p>
                    <a:p>
                      <a:pPr algn="l"/>
                      <a:r>
                        <a:rPr lang="x-none" sz="1300" noProof="0" dirty="0" smtClean="0"/>
                        <a:t>Esta evaluación contiene</a:t>
                      </a:r>
                      <a:r>
                        <a:rPr lang="x-none" sz="1300" baseline="0" noProof="0" dirty="0" smtClean="0"/>
                        <a:t> 20 preguntas en total, incluyendo 18 preguntas de selección múltiple </a:t>
                      </a:r>
                      <a:r>
                        <a:rPr lang="x-none" sz="1200" baseline="0" noProof="0" dirty="0" smtClean="0"/>
                        <a:t>(</a:t>
                      </a:r>
                      <a:r>
                        <a:rPr lang="x-none" sz="1200" i="1" baseline="0" noProof="0" dirty="0" err="1" smtClean="0"/>
                        <a:t>Selected</a:t>
                      </a:r>
                      <a:r>
                        <a:rPr lang="x-none" sz="1200" i="1" baseline="0" noProof="0" dirty="0" smtClean="0"/>
                        <a:t> Responses-SR</a:t>
                      </a:r>
                      <a:r>
                        <a:rPr lang="x-none" sz="1200" baseline="0" noProof="0" dirty="0" smtClean="0"/>
                        <a:t>) </a:t>
                      </a:r>
                      <a:r>
                        <a:rPr lang="x-none" sz="1300" kern="1200" baseline="0" noProof="0" dirty="0" smtClean="0">
                          <a:solidFill>
                            <a:schemeClr val="tx1"/>
                          </a:solidFill>
                          <a:latin typeface="+mn-lt"/>
                          <a:ea typeface="+mn-ea"/>
                          <a:cs typeface="+mn-cs"/>
                        </a:rPr>
                        <a:t>y 2 preguntas de respuesta construida </a:t>
                      </a:r>
                      <a:r>
                        <a:rPr lang="x-none" sz="1200" i="1" baseline="0" noProof="0" dirty="0" smtClean="0"/>
                        <a:t>(</a:t>
                      </a:r>
                      <a:r>
                        <a:rPr lang="x-none" sz="1200" i="1" baseline="0" noProof="0" dirty="0" err="1" smtClean="0"/>
                        <a:t>Constructed</a:t>
                      </a:r>
                      <a:r>
                        <a:rPr lang="x-none" sz="1200" i="1" baseline="0" noProof="0" dirty="0" smtClean="0"/>
                        <a:t> Response-CR)</a:t>
                      </a:r>
                      <a:r>
                        <a:rPr lang="x-none" sz="1300" baseline="0" noProof="0" dirty="0" smtClean="0"/>
                        <a:t>.  Las preguntas de selección múltiple son de 1 punto cada una y las de respuesta construida son de 2 puntos cada una.  </a:t>
                      </a:r>
                      <a:endParaRPr lang="x-none" sz="1300" noProof="0" dirty="0"/>
                    </a:p>
                  </a:txBody>
                  <a:tcPr marL="100584" marR="100584" marT="50292" marB="50292">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r>
              <a:tr h="326136">
                <a:tc gridSpan="4">
                  <a:txBody>
                    <a:bodyPr/>
                    <a:lstStyle/>
                    <a:p>
                      <a:pPr algn="ctr"/>
                      <a:r>
                        <a:rPr lang="x-none" sz="1800" b="1" u="sng" noProof="0" dirty="0" smtClean="0"/>
                        <a:t>Objetivos de la evaluación</a:t>
                      </a:r>
                    </a:p>
                    <a:p>
                      <a:pPr algn="ctr"/>
                      <a:endParaRPr lang="x-none" sz="1300" noProof="0" dirty="0"/>
                    </a:p>
                  </a:txBody>
                  <a:tcPr marL="100584" marR="100584" marT="50292" marB="50292">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sz="1200"/>
                    </a:p>
                  </a:txBody>
                  <a:tcPr/>
                </a:tc>
                <a:tc hMerge="1">
                  <a:txBody>
                    <a:bodyPr/>
                    <a:lstStyle/>
                    <a:p>
                      <a:endParaRPr lang="en-US" sz="1200"/>
                    </a:p>
                  </a:txBody>
                  <a:tcPr/>
                </a:tc>
                <a:tc hMerge="1">
                  <a:txBody>
                    <a:bodyPr/>
                    <a:lstStyle/>
                    <a:p>
                      <a:endParaRPr lang="en-US" sz="1200" dirty="0"/>
                    </a:p>
                  </a:txBody>
                  <a:tcPr/>
                </a:tc>
              </a:tr>
              <a:tr h="687324">
                <a:tc>
                  <a:txBody>
                    <a:bodyPr/>
                    <a:lstStyle/>
                    <a:p>
                      <a:pPr algn="ctr"/>
                      <a:r>
                        <a:rPr lang="x-none" sz="1300" noProof="0" dirty="0" smtClean="0"/>
                        <a:t>DOK-2</a:t>
                      </a:r>
                    </a:p>
                    <a:p>
                      <a:pPr algn="ctr"/>
                      <a:r>
                        <a:rPr lang="x-none" sz="1300" b="1" u="sng" noProof="0" dirty="0" smtClean="0"/>
                        <a:t>Ideas claves-Detalles</a:t>
                      </a:r>
                    </a:p>
                    <a:p>
                      <a:pPr algn="ctr"/>
                      <a:r>
                        <a:rPr lang="x-none" sz="1200" b="1" i="1" noProof="0" dirty="0" smtClean="0"/>
                        <a:t>Estándar 1</a:t>
                      </a:r>
                      <a:endParaRPr lang="x-none" sz="1200" b="1" i="1" noProof="0" dirty="0"/>
                    </a:p>
                  </a:txBody>
                  <a:tcPr marL="100584" marR="100584" marT="50292" marB="50292">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x-none" sz="1300" noProof="0" dirty="0" smtClean="0"/>
                        <a:t>DOK-2</a:t>
                      </a:r>
                    </a:p>
                    <a:p>
                      <a:pPr marL="0" marR="0" indent="0" algn="ctr" defTabSz="914400" rtl="0" eaLnBrk="1" fontAlgn="auto" latinLnBrk="0" hangingPunct="1">
                        <a:lnSpc>
                          <a:spcPct val="100000"/>
                        </a:lnSpc>
                        <a:spcBef>
                          <a:spcPts val="0"/>
                        </a:spcBef>
                        <a:spcAft>
                          <a:spcPts val="0"/>
                        </a:spcAft>
                        <a:buClrTx/>
                        <a:buSzTx/>
                        <a:buFontTx/>
                        <a:buNone/>
                        <a:tabLst/>
                        <a:defRPr/>
                      </a:pPr>
                      <a:r>
                        <a:rPr lang="x-none" sz="1300" b="1" u="sng" noProof="0" dirty="0" smtClean="0"/>
                        <a:t>Idea Central </a:t>
                      </a:r>
                    </a:p>
                    <a:p>
                      <a:pPr marL="0" marR="0" indent="0" algn="ctr" defTabSz="914400" rtl="0" eaLnBrk="1" fontAlgn="auto" latinLnBrk="0" hangingPunct="1">
                        <a:lnSpc>
                          <a:spcPct val="100000"/>
                        </a:lnSpc>
                        <a:spcBef>
                          <a:spcPts val="0"/>
                        </a:spcBef>
                        <a:spcAft>
                          <a:spcPts val="0"/>
                        </a:spcAft>
                        <a:buClrTx/>
                        <a:buSzTx/>
                        <a:buFontTx/>
                        <a:buNone/>
                        <a:tabLst/>
                        <a:defRPr/>
                      </a:pPr>
                      <a:r>
                        <a:rPr lang="x-none" sz="1200" b="1" i="1" noProof="0" dirty="0" smtClean="0"/>
                        <a:t>Estándar 2</a:t>
                      </a:r>
                      <a:endParaRPr lang="x-none" sz="1200" b="1" i="1" noProof="0" dirty="0"/>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x-none" sz="1300" noProof="0" dirty="0" smtClean="0"/>
                        <a:t>DOK 3-4</a:t>
                      </a:r>
                    </a:p>
                    <a:p>
                      <a:pPr algn="ctr"/>
                      <a:r>
                        <a:rPr lang="x-none" sz="1300" b="1" u="sng" noProof="0" dirty="0" smtClean="0"/>
                        <a:t>Razonamiento</a:t>
                      </a:r>
                    </a:p>
                    <a:p>
                      <a:pPr algn="ctr"/>
                      <a:r>
                        <a:rPr lang="x-none" sz="1200" b="1" i="1" noProof="0" dirty="0" smtClean="0"/>
                        <a:t>Estándar</a:t>
                      </a:r>
                      <a:r>
                        <a:rPr lang="x-none" sz="1200" b="1" i="1" baseline="0" noProof="0" dirty="0" smtClean="0"/>
                        <a:t>es </a:t>
                      </a:r>
                      <a:r>
                        <a:rPr lang="x-none" sz="1200" b="1" i="1" noProof="0" dirty="0" smtClean="0"/>
                        <a:t>3,6</a:t>
                      </a:r>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x-none" sz="1300" noProof="0" dirty="0" smtClean="0"/>
                        <a:t>DOK 2-3</a:t>
                      </a:r>
                    </a:p>
                    <a:p>
                      <a:pPr algn="ctr"/>
                      <a:r>
                        <a:rPr lang="x-none" sz="1300" b="1" u="sng" noProof="0" dirty="0" smtClean="0"/>
                        <a:t>Estructuras del texto</a:t>
                      </a:r>
                    </a:p>
                    <a:p>
                      <a:pPr algn="ctr"/>
                      <a:r>
                        <a:rPr lang="x-none" sz="1200" b="1" i="1" noProof="0" dirty="0" smtClean="0"/>
                        <a:t>Estándares</a:t>
                      </a:r>
                      <a:r>
                        <a:rPr lang="x-none" sz="1200" b="1" i="1" baseline="0" noProof="0" dirty="0" smtClean="0"/>
                        <a:t> 5,7</a:t>
                      </a:r>
                      <a:endParaRPr lang="x-none" sz="1200" b="1" i="1" noProof="0" dirty="0"/>
                    </a:p>
                  </a:txBody>
                  <a:tcPr marL="100584" marR="100584" marT="50292" marB="50292">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r>
              <a:tr h="905256">
                <a:tc>
                  <a:txBody>
                    <a:bodyPr/>
                    <a:lstStyle/>
                    <a:p>
                      <a:pPr marL="114300" indent="-114300">
                        <a:buFont typeface="Arial" panose="020B0604020202020204" pitchFamily="34" charset="0"/>
                        <a:buChar char="•"/>
                      </a:pPr>
                      <a:r>
                        <a:rPr lang="x-none" sz="1200" noProof="0" dirty="0" smtClean="0"/>
                        <a:t>2 SR</a:t>
                      </a:r>
                      <a:r>
                        <a:rPr lang="x-none" sz="1200" baseline="0" noProof="0" dirty="0" smtClean="0"/>
                        <a:t> –</a:t>
                      </a:r>
                      <a:r>
                        <a:rPr lang="x-none" sz="1200" noProof="0" dirty="0" smtClean="0"/>
                        <a:t> Texto literario</a:t>
                      </a:r>
                      <a:endParaRPr lang="x-none" sz="1200" baseline="0" noProof="0" dirty="0" smtClean="0"/>
                    </a:p>
                    <a:p>
                      <a:pPr marL="114300" indent="-114300">
                        <a:buFont typeface="Arial" panose="020B0604020202020204" pitchFamily="34" charset="0"/>
                        <a:buChar char="•"/>
                      </a:pPr>
                      <a:r>
                        <a:rPr lang="x-none" sz="1200" baseline="0" noProof="0" dirty="0" smtClean="0"/>
                        <a:t>2 </a:t>
                      </a:r>
                      <a:r>
                        <a:rPr lang="x-none" sz="1200" noProof="0" dirty="0" smtClean="0"/>
                        <a:t>SR</a:t>
                      </a:r>
                      <a:r>
                        <a:rPr lang="x-none" sz="1200" baseline="0" noProof="0" dirty="0" smtClean="0"/>
                        <a:t> –</a:t>
                      </a:r>
                      <a:r>
                        <a:rPr lang="x-none" sz="1200" noProof="0" dirty="0" smtClean="0"/>
                        <a:t> Texto informativo</a:t>
                      </a:r>
                      <a:endParaRPr lang="x-none" sz="1200" noProof="0" dirty="0"/>
                    </a:p>
                  </a:txBody>
                  <a:tcPr marL="100584" marR="100584" marT="50292" marB="50292">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buFont typeface="Arial" panose="020B0604020202020204" pitchFamily="34" charset="0"/>
                        <a:buChar char="•"/>
                      </a:pPr>
                      <a:r>
                        <a:rPr lang="x-none" sz="1200" noProof="0" dirty="0" smtClean="0"/>
                        <a:t>2 SR</a:t>
                      </a:r>
                      <a:r>
                        <a:rPr lang="x-none" sz="1200" baseline="0" noProof="0" dirty="0" smtClean="0"/>
                        <a:t> –</a:t>
                      </a:r>
                      <a:r>
                        <a:rPr lang="x-none" sz="1200" noProof="0" dirty="0" smtClean="0"/>
                        <a:t> Texto literario</a:t>
                      </a:r>
                      <a:endParaRPr lang="x-none" sz="1200" baseline="0" noProof="0" dirty="0" smtClean="0"/>
                    </a:p>
                    <a:p>
                      <a:pPr marL="114300" indent="-114300">
                        <a:buFont typeface="Arial" panose="020B0604020202020204" pitchFamily="34" charset="0"/>
                        <a:buChar char="•"/>
                      </a:pPr>
                      <a:r>
                        <a:rPr lang="x-none" sz="1200" baseline="0" noProof="0" dirty="0" smtClean="0"/>
                        <a:t>2 </a:t>
                      </a:r>
                      <a:r>
                        <a:rPr lang="x-none" sz="1200" noProof="0" dirty="0" smtClean="0"/>
                        <a:t>SR</a:t>
                      </a:r>
                      <a:r>
                        <a:rPr lang="x-none" sz="1200" baseline="0" noProof="0" dirty="0" smtClean="0"/>
                        <a:t> –</a:t>
                      </a:r>
                      <a:r>
                        <a:rPr lang="x-none" sz="1200" noProof="0" dirty="0" smtClean="0"/>
                        <a:t> Texto informativo</a:t>
                      </a:r>
                      <a:endParaRPr lang="x-none" sz="1200" noProof="0" dirty="0"/>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buFont typeface="Arial" panose="020B0604020202020204" pitchFamily="34" charset="0"/>
                        <a:buChar char="•"/>
                      </a:pPr>
                      <a:r>
                        <a:rPr lang="pt-BR" sz="1200" noProof="0" dirty="0" smtClean="0"/>
                        <a:t>2 SR – Texto literario</a:t>
                      </a:r>
                    </a:p>
                    <a:p>
                      <a:pPr marL="114300" indent="-114300">
                        <a:buFont typeface="Arial" panose="020B0604020202020204" pitchFamily="34" charset="0"/>
                        <a:buChar char="•"/>
                      </a:pPr>
                      <a:r>
                        <a:rPr lang="pt-BR" sz="1200" noProof="0" dirty="0" smtClean="0"/>
                        <a:t>2 SR – Texto informativo</a:t>
                      </a:r>
                    </a:p>
                    <a:p>
                      <a:pPr marL="114300" indent="-114300">
                        <a:buFont typeface="Arial" panose="020B0604020202020204" pitchFamily="34" charset="0"/>
                        <a:buChar char="•"/>
                      </a:pPr>
                      <a:r>
                        <a:rPr lang="x-none" sz="1200" noProof="0" dirty="0" smtClean="0"/>
                        <a:t>1 CR</a:t>
                      </a:r>
                      <a:r>
                        <a:rPr lang="x-none" sz="1200" baseline="0" noProof="0" dirty="0" smtClean="0"/>
                        <a:t> –</a:t>
                      </a:r>
                      <a:r>
                        <a:rPr lang="x-none" sz="1200" noProof="0" dirty="0" smtClean="0"/>
                        <a:t> Texto literario</a:t>
                      </a:r>
                      <a:endParaRPr lang="x-none" sz="1200" baseline="0" noProof="0" dirty="0" smtClean="0"/>
                    </a:p>
                    <a:p>
                      <a:pPr marL="114300" indent="-114300">
                        <a:buFont typeface="Arial" panose="020B0604020202020204" pitchFamily="34" charset="0"/>
                        <a:buChar char="•"/>
                      </a:pPr>
                      <a:r>
                        <a:rPr lang="x-none" sz="1200" baseline="0" noProof="0" dirty="0" smtClean="0"/>
                        <a:t>1 C</a:t>
                      </a:r>
                      <a:r>
                        <a:rPr lang="x-none" sz="1200" noProof="0" dirty="0" smtClean="0"/>
                        <a:t>R</a:t>
                      </a:r>
                      <a:r>
                        <a:rPr lang="x-none" sz="1200" baseline="0" noProof="0" dirty="0" smtClean="0"/>
                        <a:t> –</a:t>
                      </a:r>
                      <a:r>
                        <a:rPr lang="x-none" sz="1200" noProof="0" dirty="0" smtClean="0"/>
                        <a:t> Texto informativo</a:t>
                      </a:r>
                      <a:endParaRPr lang="x-none" sz="1200" noProof="0" dirty="0"/>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buFont typeface="Arial" panose="020B0604020202020204" pitchFamily="34" charset="0"/>
                        <a:buChar char="•"/>
                      </a:pPr>
                      <a:r>
                        <a:rPr lang="x-none" sz="1200" noProof="0" dirty="0" smtClean="0"/>
                        <a:t>3 SR</a:t>
                      </a:r>
                      <a:r>
                        <a:rPr lang="x-none" sz="1200" baseline="0" noProof="0" dirty="0" smtClean="0"/>
                        <a:t> –</a:t>
                      </a:r>
                      <a:r>
                        <a:rPr lang="x-none" sz="1200" noProof="0" dirty="0" smtClean="0"/>
                        <a:t> Texto literario</a:t>
                      </a:r>
                      <a:endParaRPr lang="x-none" sz="1200" baseline="0" noProof="0" dirty="0" smtClean="0"/>
                    </a:p>
                    <a:p>
                      <a:pPr marL="114300" indent="-114300">
                        <a:buFont typeface="Arial" panose="020B0604020202020204" pitchFamily="34" charset="0"/>
                        <a:buChar char="•"/>
                      </a:pPr>
                      <a:r>
                        <a:rPr lang="x-none" sz="1200" baseline="0" noProof="0" dirty="0" smtClean="0"/>
                        <a:t>3 </a:t>
                      </a:r>
                      <a:r>
                        <a:rPr lang="x-none" sz="1200" noProof="0" dirty="0" smtClean="0"/>
                        <a:t>SR</a:t>
                      </a:r>
                      <a:r>
                        <a:rPr lang="x-none" sz="1200" baseline="0" noProof="0" dirty="0" smtClean="0"/>
                        <a:t> –</a:t>
                      </a:r>
                      <a:r>
                        <a:rPr lang="x-none" sz="1200" noProof="0" dirty="0" smtClean="0"/>
                        <a:t> Texto informativo</a:t>
                      </a:r>
                      <a:endParaRPr lang="x-none" sz="1200" noProof="0" dirty="0"/>
                    </a:p>
                  </a:txBody>
                  <a:tcPr marL="100584" marR="100584" marT="50292" marB="50292">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indent="0">
                        <a:buFont typeface="Arial" panose="020B0604020202020204" pitchFamily="34" charset="0"/>
                        <a:buNone/>
                      </a:pPr>
                      <a:r>
                        <a:rPr lang="x-none" sz="1300" noProof="0" dirty="0" smtClean="0"/>
                        <a:t>Total:  4 </a:t>
                      </a:r>
                      <a:endParaRPr lang="x-none" sz="1300" noProof="0" dirty="0"/>
                    </a:p>
                  </a:txBody>
                  <a:tcPr marL="100584" marR="100584" marT="50292" marB="50292">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x-none" sz="1300" noProof="0" dirty="0" smtClean="0"/>
                        <a:t>Total:  4</a:t>
                      </a:r>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x-none" sz="1300" noProof="0" dirty="0" smtClean="0"/>
                        <a:t>Total: 6</a:t>
                      </a:r>
                    </a:p>
                  </a:txBody>
                  <a:tcPr marL="100584" marR="100584" marT="50292" marB="502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x-none" sz="1300" noProof="0" dirty="0" smtClean="0"/>
                        <a:t>Total:  6</a:t>
                      </a:r>
                      <a:endParaRPr lang="x-none" sz="1300" noProof="0" dirty="0"/>
                    </a:p>
                  </a:txBody>
                  <a:tcPr marL="100584" marR="100584" marT="50292" marB="50292">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68224">
                <a:tc>
                  <a:txBody>
                    <a:bodyPr/>
                    <a:lstStyle/>
                    <a:p>
                      <a:pPr marL="0" indent="0" algn="ctr">
                        <a:buFont typeface="Arial" panose="020B0604020202020204" pitchFamily="34" charset="0"/>
                        <a:buNone/>
                      </a:pPr>
                      <a:r>
                        <a:rPr lang="x-none" sz="1100" b="1" i="1" noProof="0" dirty="0" smtClean="0"/>
                        <a:t>Puntos posibles:</a:t>
                      </a:r>
                      <a:r>
                        <a:rPr lang="x-none" sz="1100" b="1" i="1" baseline="0" noProof="0" dirty="0" smtClean="0"/>
                        <a:t>  4</a:t>
                      </a:r>
                      <a:endParaRPr lang="x-none" sz="1100" b="1" i="1" noProof="0" dirty="0"/>
                    </a:p>
                  </a:txBody>
                  <a:tcPr marL="100584" marR="100584" marT="50292" marB="50292">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x-none" sz="1100" b="1" i="1" noProof="0" dirty="0" smtClean="0"/>
                        <a:t>Puntos posibles:</a:t>
                      </a:r>
                      <a:r>
                        <a:rPr lang="x-none" sz="1100" b="1" i="1" baseline="0" noProof="0" dirty="0" smtClean="0"/>
                        <a:t>   4</a:t>
                      </a:r>
                      <a:endParaRPr lang="x-none" sz="1100" b="1" i="1" noProof="0" dirty="0" smtClean="0"/>
                    </a:p>
                  </a:txBody>
                  <a:tcPr marL="100584" marR="10058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x-none" sz="1100" b="1" i="1" noProof="0" dirty="0" smtClean="0"/>
                        <a:t>Puntos posibles:</a:t>
                      </a:r>
                      <a:r>
                        <a:rPr lang="x-none" sz="1100" b="1" i="1" baseline="0" noProof="0" dirty="0" smtClean="0"/>
                        <a:t>  8</a:t>
                      </a:r>
                      <a:endParaRPr lang="x-none" sz="1100" b="1" i="1" noProof="0" dirty="0" smtClean="0"/>
                    </a:p>
                  </a:txBody>
                  <a:tcPr marL="100584" marR="100584"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x-none" sz="1100" b="1" i="1" noProof="0" dirty="0" smtClean="0"/>
                        <a:t>Puntos posibles:</a:t>
                      </a:r>
                      <a:r>
                        <a:rPr lang="x-none" sz="1100" b="1" i="1" baseline="0" noProof="0" dirty="0" smtClean="0"/>
                        <a:t> 6</a:t>
                      </a:r>
                      <a:endParaRPr lang="x-none" sz="1100" b="1" i="1" noProof="0" dirty="0" smtClean="0"/>
                    </a:p>
                  </a:txBody>
                  <a:tcPr marL="100584" marR="100584" marT="50292" marB="50292">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Rectangle 4"/>
          <p:cNvSpPr/>
          <p:nvPr/>
        </p:nvSpPr>
        <p:spPr>
          <a:xfrm>
            <a:off x="228600" y="6154969"/>
            <a:ext cx="7315200" cy="3464025"/>
          </a:xfrm>
          <a:prstGeom prst="rect">
            <a:avLst/>
          </a:prstGeom>
        </p:spPr>
        <p:txBody>
          <a:bodyPr wrap="square">
            <a:spAutoFit/>
          </a:bodyPr>
          <a:lstStyle/>
          <a:p>
            <a:r>
              <a:rPr lang="x-none" sz="1500" b="1" u="sng" dirty="0">
                <a:cs typeface="Helvetica" pitchFamily="34" charset="0"/>
              </a:rPr>
              <a:t>Instrucciones</a:t>
            </a:r>
            <a:r>
              <a:rPr lang="x-none" sz="1500" b="1" dirty="0">
                <a:cs typeface="Helvetica" pitchFamily="34" charset="0"/>
              </a:rPr>
              <a:t>:</a:t>
            </a:r>
          </a:p>
          <a:p>
            <a:pPr marL="188595" indent="-188595">
              <a:buFont typeface="Arial" panose="020B0604020202020204" pitchFamily="34" charset="0"/>
              <a:buChar char="•"/>
            </a:pPr>
            <a:r>
              <a:rPr lang="x-none" sz="1200" dirty="0">
                <a:cs typeface="Helvetica" pitchFamily="34" charset="0"/>
              </a:rPr>
              <a:t>Los estudiantes leen los </a:t>
            </a:r>
            <a:r>
              <a:rPr lang="x-none" sz="1200" dirty="0" smtClean="0">
                <a:cs typeface="Helvetica" pitchFamily="34" charset="0"/>
              </a:rPr>
              <a:t>pasajes.</a:t>
            </a:r>
            <a:endParaRPr lang="x-none" sz="1200" dirty="0">
              <a:cs typeface="Helvetica" pitchFamily="34" charset="0"/>
            </a:endParaRPr>
          </a:p>
          <a:p>
            <a:pPr marL="188595" indent="-188595">
              <a:buFont typeface="Arial" panose="020B0604020202020204" pitchFamily="34" charset="0"/>
              <a:buChar char="•"/>
            </a:pPr>
            <a:r>
              <a:rPr lang="x-none" sz="1200" dirty="0">
                <a:cs typeface="Helvetica" pitchFamily="34" charset="0"/>
              </a:rPr>
              <a:t>Los estudiantes contestan las preguntas </a:t>
            </a:r>
            <a:r>
              <a:rPr lang="x-none" sz="1200" dirty="0" smtClean="0">
                <a:cs typeface="Helvetica" pitchFamily="34" charset="0"/>
              </a:rPr>
              <a:t>de selección múltiple (SR) </a:t>
            </a:r>
            <a:r>
              <a:rPr lang="x-none" sz="1200" dirty="0">
                <a:cs typeface="Helvetica" pitchFamily="34" charset="0"/>
              </a:rPr>
              <a:t>y </a:t>
            </a:r>
            <a:r>
              <a:rPr lang="x-none" sz="1200" dirty="0" smtClean="0">
                <a:cs typeface="Helvetica" pitchFamily="34" charset="0"/>
              </a:rPr>
              <a:t>respuesta construida (CR).</a:t>
            </a:r>
            <a:endParaRPr lang="x-none" sz="1200" dirty="0">
              <a:cs typeface="Helvetica" pitchFamily="34" charset="0"/>
            </a:endParaRPr>
          </a:p>
          <a:p>
            <a:pPr marL="188595" indent="-188595">
              <a:buFont typeface="Arial" panose="020B0604020202020204" pitchFamily="34" charset="0"/>
              <a:buChar char="•"/>
              <a:defRPr/>
            </a:pPr>
            <a:r>
              <a:rPr lang="x-none" sz="1200" b="1" i="1" dirty="0">
                <a:latin typeface="Helvetica" pitchFamily="34" charset="0"/>
                <a:cs typeface="Helvetica" pitchFamily="34" charset="0"/>
              </a:rPr>
              <a:t>*Si usted no va a hacer la tarea de rendimiento, pida a los estudiantes que contesten solamente las preguntas #1-20.</a:t>
            </a:r>
          </a:p>
          <a:p>
            <a:pPr marL="188595" indent="-188595">
              <a:buFont typeface="Arial" panose="020B0604020202020204" pitchFamily="34" charset="0"/>
              <a:buChar char="•"/>
              <a:defRPr/>
            </a:pPr>
            <a:r>
              <a:rPr lang="x-none" sz="1200" dirty="0">
                <a:latin typeface="Helvetica" pitchFamily="34" charset="0"/>
                <a:cs typeface="Helvetica" pitchFamily="34" charset="0"/>
              </a:rPr>
              <a:t>Si usted no va a hacer la tarea de rendimiento, sus estudiantes se detendrán en la señal roja de “alto”.</a:t>
            </a:r>
            <a:endParaRPr lang="x-none" sz="1200" dirty="0">
              <a:cs typeface="Helvetica" pitchFamily="34" charset="0"/>
            </a:endParaRPr>
          </a:p>
          <a:p>
            <a:endParaRPr lang="x-none" sz="1210" b="1" u="sng" dirty="0">
              <a:effectLst>
                <a:outerShdw blurRad="38100" dist="38100" dir="2700000" algn="tl">
                  <a:srgbClr val="000000">
                    <a:alpha val="43137"/>
                  </a:srgbClr>
                </a:outerShdw>
              </a:effectLst>
              <a:cs typeface="Helvetica" pitchFamily="34" charset="0"/>
            </a:endParaRPr>
          </a:p>
          <a:p>
            <a:r>
              <a:rPr lang="x-none" sz="1200" b="1" u="sng" dirty="0">
                <a:effectLst>
                  <a:outerShdw blurRad="38100" dist="38100" dir="2700000" algn="tl">
                    <a:srgbClr val="000000">
                      <a:alpha val="43137"/>
                    </a:srgbClr>
                  </a:outerShdw>
                </a:effectLst>
                <a:cs typeface="Helvetica" pitchFamily="34" charset="0"/>
              </a:rPr>
              <a:t>Grados K – 2</a:t>
            </a:r>
          </a:p>
          <a:p>
            <a:endParaRPr lang="x-none" sz="1200" b="1" u="sng" dirty="0">
              <a:solidFill>
                <a:srgbClr val="C00000"/>
              </a:solidFill>
              <a:cs typeface="Helvetica" pitchFamily="34" charset="0"/>
            </a:endParaRPr>
          </a:p>
          <a:p>
            <a:r>
              <a:rPr lang="x-none" sz="1200" dirty="0">
                <a:cs typeface="Helvetica" pitchFamily="34" charset="0"/>
              </a:rPr>
              <a:t>A los estudiantes de kínder se les deben leer los </a:t>
            </a:r>
            <a:r>
              <a:rPr lang="x-none" sz="1200" dirty="0" smtClean="0">
                <a:cs typeface="Helvetica" pitchFamily="34" charset="0"/>
              </a:rPr>
              <a:t>pasajes </a:t>
            </a:r>
            <a:r>
              <a:rPr lang="x-none" sz="1200" dirty="0">
                <a:cs typeface="Helvetica" pitchFamily="34" charset="0"/>
              </a:rPr>
              <a:t>como una evaluación de comprensión auditiva.</a:t>
            </a:r>
          </a:p>
          <a:p>
            <a:endParaRPr lang="x-none" sz="1200" dirty="0">
              <a:cs typeface="Helvetica" pitchFamily="34" charset="0"/>
            </a:endParaRPr>
          </a:p>
          <a:p>
            <a:r>
              <a:rPr lang="x-none" sz="1200" dirty="0">
                <a:cs typeface="Helvetica" pitchFamily="34" charset="0"/>
              </a:rPr>
              <a:t>Los estudiantes en los grados 1 – 2 deben leer </a:t>
            </a:r>
            <a:r>
              <a:rPr lang="x-none" sz="1200" dirty="0" smtClean="0">
                <a:cs typeface="Helvetica" pitchFamily="34" charset="0"/>
              </a:rPr>
              <a:t>los pasajes </a:t>
            </a:r>
            <a:r>
              <a:rPr lang="x-none" sz="1200" dirty="0">
                <a:cs typeface="Helvetica" pitchFamily="34" charset="0"/>
              </a:rPr>
              <a:t>independientemente si pueden hacerlo, sin embargo, a los estudiantes que no estén leyendo al nivel del grado, se les pueden leer los textos</a:t>
            </a:r>
          </a:p>
          <a:p>
            <a:endParaRPr lang="x-none" sz="1200" b="1" u="sng" dirty="0">
              <a:solidFill>
                <a:srgbClr val="C00000"/>
              </a:solidFill>
              <a:cs typeface="Helvetica" pitchFamily="34" charset="0"/>
            </a:endParaRPr>
          </a:p>
          <a:p>
            <a:r>
              <a:rPr lang="x-none" sz="1200" b="1" u="sng" dirty="0">
                <a:effectLst>
                  <a:outerShdw blurRad="38100" dist="38100" dir="2700000" algn="tl">
                    <a:srgbClr val="000000">
                      <a:alpha val="43137"/>
                    </a:srgbClr>
                  </a:outerShdw>
                </a:effectLst>
                <a:cs typeface="Helvetica" pitchFamily="34" charset="0"/>
              </a:rPr>
              <a:t>Grados 3 – 6</a:t>
            </a:r>
          </a:p>
          <a:p>
            <a:endParaRPr lang="x-none" sz="1200" b="1" u="sng" dirty="0">
              <a:cs typeface="Helvetica" pitchFamily="34" charset="0"/>
            </a:endParaRPr>
          </a:p>
          <a:p>
            <a:r>
              <a:rPr lang="x-none" sz="1200" dirty="0">
                <a:cs typeface="Helvetica" pitchFamily="34" charset="0"/>
              </a:rPr>
              <a:t>Los estudiantes en los grados 3 – 6 deben leer los textos </a:t>
            </a:r>
            <a:r>
              <a:rPr lang="x-none" sz="1200" b="1" u="sng" dirty="0">
                <a:cs typeface="Helvetica" pitchFamily="34" charset="0"/>
              </a:rPr>
              <a:t>independientemente</a:t>
            </a:r>
            <a:r>
              <a:rPr lang="x-none" sz="1200" dirty="0">
                <a:cs typeface="Helvetica" pitchFamily="34" charset="0"/>
              </a:rPr>
              <a:t>, a menos que un IEP indique otra cosa. </a:t>
            </a:r>
          </a:p>
        </p:txBody>
      </p:sp>
      <p:sp>
        <p:nvSpPr>
          <p:cNvPr id="8" name="Slide Number Placeholder 7"/>
          <p:cNvSpPr>
            <a:spLocks noGrp="1"/>
          </p:cNvSpPr>
          <p:nvPr>
            <p:ph type="sldNum" sz="quarter" idx="12"/>
          </p:nvPr>
        </p:nvSpPr>
        <p:spPr/>
        <p:txBody>
          <a:bodyPr/>
          <a:lstStyle/>
          <a:p>
            <a:fld id="{CF669FE8-2A6A-4FDA-B6E7-4A7C87AD6E1D}" type="slidenum">
              <a:rPr lang="en-US" smtClean="0"/>
              <a:pPr/>
              <a:t>4</a:t>
            </a:fld>
            <a:endParaRPr lang="en-US" dirty="0"/>
          </a:p>
        </p:txBody>
      </p:sp>
    </p:spTree>
    <p:extLst>
      <p:ext uri="{BB962C8B-B14F-4D97-AF65-F5344CB8AC3E}">
        <p14:creationId xmlns:p14="http://schemas.microsoft.com/office/powerpoint/2010/main" val="55651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7220" y="586741"/>
            <a:ext cx="6663690" cy="8074502"/>
          </a:xfrm>
          <a:prstGeom prst="rect">
            <a:avLst/>
          </a:prstGeom>
          <a:noFill/>
        </p:spPr>
        <p:txBody>
          <a:bodyPr wrap="square" lIns="100570" tIns="50284" rIns="100570" bIns="50284" rtlCol="0">
            <a:spAutoFit/>
          </a:bodyPr>
          <a:lstStyle/>
          <a:p>
            <a:pPr algn="ctr"/>
            <a:r>
              <a:rPr lang="x-none" sz="1800" b="1" dirty="0"/>
              <a:t>Opcional </a:t>
            </a:r>
          </a:p>
          <a:p>
            <a:pPr algn="ctr"/>
            <a:r>
              <a:rPr lang="x-none" sz="1800" b="1" u="sng" dirty="0"/>
              <a:t>Instrucciones para la </a:t>
            </a:r>
            <a:r>
              <a:rPr lang="x-none" sz="1800" b="1" u="sng" dirty="0" smtClean="0"/>
              <a:t>Tarea </a:t>
            </a:r>
            <a:r>
              <a:rPr lang="x-none" sz="1800" b="1" u="sng" dirty="0"/>
              <a:t>de rendimiento</a:t>
            </a:r>
          </a:p>
          <a:p>
            <a:pPr algn="ctr"/>
            <a:r>
              <a:rPr lang="x-none" sz="1200" b="1" i="1" dirty="0">
                <a:latin typeface="Helvetica" pitchFamily="34" charset="0"/>
                <a:cs typeface="Helvetica" pitchFamily="34" charset="0"/>
              </a:rPr>
              <a:t>**Si no va a hacer la tarea de rendimiento, pida a los estudiantes que contesten solamente las preguntas #1-20.</a:t>
            </a:r>
          </a:p>
          <a:p>
            <a:r>
              <a:rPr lang="x-none" sz="1200" b="1" u="sng" dirty="0"/>
              <a:t>Nota importante</a:t>
            </a:r>
            <a:r>
              <a:rPr lang="x-none" sz="1200" b="1" dirty="0"/>
              <a:t>:  </a:t>
            </a:r>
          </a:p>
          <a:p>
            <a:r>
              <a:rPr lang="x-none" sz="1200" dirty="0"/>
              <a:t>Esta evaluación tiene una Tarea de rendimiento opcional (no será registrada en </a:t>
            </a:r>
            <a:r>
              <a:rPr lang="x-none" sz="1200" dirty="0" err="1" smtClean="0"/>
              <a:t>Synergy</a:t>
            </a:r>
            <a:r>
              <a:rPr lang="x-none" sz="1200" dirty="0"/>
              <a:t>).  El propósito de la Tarea de rendimiento</a:t>
            </a:r>
            <a:r>
              <a:rPr lang="x-none" sz="1200" b="1" dirty="0"/>
              <a:t> (PT) </a:t>
            </a:r>
            <a:r>
              <a:rPr lang="x-none" sz="1200" dirty="0"/>
              <a:t>es permitirle a los maestros que así lo deseen, dar un PT a los estudiantes como una experiencia </a:t>
            </a:r>
            <a:r>
              <a:rPr lang="x-none" sz="1200" dirty="0" smtClean="0"/>
              <a:t>educativa para la evaluación SBAC, la </a:t>
            </a:r>
            <a:r>
              <a:rPr lang="x-none" sz="1200" smtClean="0"/>
              <a:t>cual incluirá un PT.</a:t>
            </a:r>
            <a:endParaRPr lang="x-none" sz="1200" dirty="0"/>
          </a:p>
          <a:p>
            <a:endParaRPr lang="x-none" sz="1200" dirty="0"/>
          </a:p>
          <a:p>
            <a:pPr>
              <a:defRPr/>
            </a:pPr>
            <a:r>
              <a:rPr lang="x-none" sz="1200" dirty="0"/>
              <a:t>Los estudiantes deben tener acceso a recursos para revisar la ortografía, pero no para revisar la gramática. Los estudiantes se pueden referir a sus textos, notas y </a:t>
            </a:r>
            <a:r>
              <a:rPr lang="x-none" sz="1200" dirty="0" smtClean="0"/>
              <a:t>a las </a:t>
            </a:r>
            <a:r>
              <a:rPr lang="x-none" sz="1200" dirty="0"/>
              <a:t>2 preguntas de investigación de respuesta construida, tantas veces como lo deseen, si están participando en  la Tarea de rendimiento.</a:t>
            </a:r>
          </a:p>
          <a:p>
            <a:pPr>
              <a:defRPr/>
            </a:pPr>
            <a:endParaRPr lang="x-none" sz="1320" b="1" u="sng" dirty="0"/>
          </a:p>
          <a:p>
            <a:r>
              <a:rPr lang="x-none" sz="1300" b="1" u="sng" dirty="0"/>
              <a:t>Instrucciones para la Tarea de </a:t>
            </a:r>
            <a:r>
              <a:rPr lang="x-none" sz="1300" b="1" u="sng" dirty="0" smtClean="0"/>
              <a:t>rendimiento:</a:t>
            </a:r>
          </a:p>
          <a:p>
            <a:r>
              <a:rPr lang="x-none" sz="1300" b="1" i="1" dirty="0" smtClean="0"/>
              <a:t>Parte1 </a:t>
            </a:r>
            <a:endParaRPr lang="x-none" sz="1300" b="1" i="1" dirty="0"/>
          </a:p>
          <a:p>
            <a:r>
              <a:rPr lang="x-none" sz="1300" b="1" dirty="0"/>
              <a:t>1.  Una actividad para toda la clase (30 minutos)</a:t>
            </a:r>
          </a:p>
          <a:p>
            <a:pPr marL="251460" indent="-62865"/>
            <a:r>
              <a:rPr lang="x-none" sz="1100" dirty="0"/>
              <a:t>  Tal vez usted desee tener una actividad de 30 minutos de duración para toda la clase. El propósito de una actividad PT es asegurar que todos los estudiantes estén familiarizados con los conceptos del tema y que conozcan y entiendan los términos clave (vocabulario) que se encuentran en </a:t>
            </a:r>
            <a:r>
              <a:rPr lang="x-none" sz="1100" dirty="0" smtClean="0"/>
              <a:t>lo más alto </a:t>
            </a:r>
            <a:r>
              <a:rPr lang="x-none" sz="1100" dirty="0"/>
              <a:t>de su nivel de grado (palabras que normalmente no conocen o no están familiarizados con su origen o cultura). ¡La actividad de la clase </a:t>
            </a:r>
            <a:r>
              <a:rPr lang="x-none" sz="1100" b="1" dirty="0"/>
              <a:t>NO </a:t>
            </a:r>
            <a:r>
              <a:rPr lang="x-none" sz="1100" dirty="0"/>
              <a:t>pre-enseña nada del contenido que será evaluado!</a:t>
            </a:r>
            <a:r>
              <a:rPr lang="x-none" sz="1100" b="1" i="1" dirty="0"/>
              <a:t> </a:t>
            </a:r>
          </a:p>
          <a:p>
            <a:pPr marL="251460" indent="-251460">
              <a:buAutoNum type="arabicPeriod" startAt="2"/>
            </a:pPr>
            <a:r>
              <a:rPr lang="x-none" sz="1300" b="1" dirty="0" smtClean="0"/>
              <a:t>Leer </a:t>
            </a:r>
            <a:r>
              <a:rPr lang="x-none" sz="1300" b="1" dirty="0"/>
              <a:t>textos literarios e informativos (30 minutos)</a:t>
            </a:r>
          </a:p>
          <a:p>
            <a:pPr marL="249714" indent="-249714"/>
            <a:r>
              <a:rPr lang="x-none" sz="1320" b="1" dirty="0"/>
              <a:t>      </a:t>
            </a:r>
            <a:r>
              <a:rPr lang="x-none" sz="1100" dirty="0"/>
              <a:t>Recuerde a los estudiantes tomar notas mientras leen.  Durante la evaluación real de SBAC, a los estudiantes se les permite conservar sus notas como una referencia para que puedan completar su tarea de rendimiento.</a:t>
            </a:r>
          </a:p>
          <a:p>
            <a:pPr marL="251460" indent="-251460">
              <a:buAutoNum type="arabicPeriod" startAt="3"/>
            </a:pPr>
            <a:r>
              <a:rPr lang="x-none" sz="1300" b="1" dirty="0" smtClean="0"/>
              <a:t>Contestar </a:t>
            </a:r>
            <a:r>
              <a:rPr lang="x-none" sz="1300" b="1" dirty="0"/>
              <a:t>las preguntas de selección múltiple y respuesta construida.  </a:t>
            </a:r>
          </a:p>
          <a:p>
            <a:r>
              <a:rPr lang="x-none" sz="1320" b="1" dirty="0"/>
              <a:t>       </a:t>
            </a:r>
            <a:endParaRPr lang="x-none" sz="1100" b="1" i="1" dirty="0"/>
          </a:p>
          <a:p>
            <a:r>
              <a:rPr lang="x-none" sz="1300" b="1" i="1" u="sng" dirty="0"/>
              <a:t>Parte 2</a:t>
            </a:r>
            <a:r>
              <a:rPr lang="x-none" sz="1320" b="1" i="1" dirty="0"/>
              <a:t> </a:t>
            </a:r>
            <a:r>
              <a:rPr lang="x-none" sz="1200" i="1" dirty="0"/>
              <a:t>(después de las preguntas #1-20)</a:t>
            </a:r>
            <a:endParaRPr lang="x-none" sz="1200" b="1" i="1" dirty="0"/>
          </a:p>
          <a:p>
            <a:pPr marL="179366" indent="-179366">
              <a:buFont typeface="Arial" panose="020B0604020202020204" pitchFamily="34" charset="0"/>
              <a:buChar char="•"/>
            </a:pPr>
            <a:r>
              <a:rPr lang="x-none" sz="1200" dirty="0"/>
              <a:t>Una composición completa (70 Minutos)</a:t>
            </a:r>
          </a:p>
          <a:p>
            <a:r>
              <a:rPr lang="x-none" sz="1200" b="1" dirty="0"/>
              <a:t>15 minutos de receso</a:t>
            </a:r>
          </a:p>
          <a:p>
            <a:r>
              <a:rPr lang="x-none" sz="1200" b="1" dirty="0"/>
              <a:t>70 minutos</a:t>
            </a:r>
          </a:p>
          <a:p>
            <a:r>
              <a:rPr lang="x-none" sz="1200" b="1" dirty="0"/>
              <a:t>4.   Los estudiantes escriben una composición completa (pieza informativa).</a:t>
            </a:r>
          </a:p>
          <a:p>
            <a:endParaRPr lang="x-none" sz="1320" dirty="0"/>
          </a:p>
          <a:p>
            <a:r>
              <a:rPr lang="x-none" sz="1300" b="1" u="sng" dirty="0"/>
              <a:t>Calificación</a:t>
            </a:r>
          </a:p>
          <a:p>
            <a:r>
              <a:rPr lang="x-none" sz="1200" dirty="0"/>
              <a:t>En esta evaluación se provee una rúbrica informativa para la Tarea de rendimiento.  Los estudiantes reciben 3 puntajes por:</a:t>
            </a:r>
          </a:p>
          <a:p>
            <a:endParaRPr lang="x-none" sz="1200" dirty="0"/>
          </a:p>
          <a:p>
            <a:pPr marL="239154" indent="-239154">
              <a:buAutoNum type="arabicPeriod"/>
            </a:pPr>
            <a:r>
              <a:rPr lang="x-none" sz="1200" dirty="0"/>
              <a:t>Organización y propósito </a:t>
            </a:r>
          </a:p>
          <a:p>
            <a:pPr marL="239154" indent="-239154">
              <a:buAutoNum type="arabicPeriod"/>
            </a:pPr>
            <a:r>
              <a:rPr lang="x-none" sz="1200" dirty="0"/>
              <a:t>Evidencia y elaboración</a:t>
            </a:r>
          </a:p>
          <a:p>
            <a:pPr marL="239154" indent="-239154">
              <a:buAutoNum type="arabicPeriod"/>
            </a:pPr>
            <a:r>
              <a:rPr lang="x-none" sz="1200" dirty="0"/>
              <a:t>Convenciones</a:t>
            </a:r>
          </a:p>
          <a:p>
            <a:endParaRPr lang="x-none" sz="1320" dirty="0"/>
          </a:p>
        </p:txBody>
      </p:sp>
      <p:sp>
        <p:nvSpPr>
          <p:cNvPr id="3" name="Slide Number Placeholder 2"/>
          <p:cNvSpPr>
            <a:spLocks noGrp="1"/>
          </p:cNvSpPr>
          <p:nvPr>
            <p:ph type="sldNum" sz="quarter" idx="12"/>
          </p:nvPr>
        </p:nvSpPr>
        <p:spPr/>
        <p:txBody>
          <a:bodyPr/>
          <a:lstStyle/>
          <a:p>
            <a:fld id="{2A5E9C3D-07D7-45D2-9B6A-FB5CA66A53EB}" type="slidenum">
              <a:rPr lang="x-none" smtClean="0"/>
              <a:pPr/>
              <a:t>5</a:t>
            </a:fld>
            <a:endParaRPr lang="x-none" dirty="0"/>
          </a:p>
        </p:txBody>
      </p:sp>
    </p:spTree>
    <p:extLst>
      <p:ext uri="{BB962C8B-B14F-4D97-AF65-F5344CB8AC3E}">
        <p14:creationId xmlns:p14="http://schemas.microsoft.com/office/powerpoint/2010/main" val="26276093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8848348"/>
          </a:xfrm>
          <a:prstGeom prst="rect">
            <a:avLst/>
          </a:prstGeom>
          <a:noFill/>
        </p:spPr>
        <p:txBody>
          <a:bodyPr wrap="square" lIns="101882" tIns="50941" rIns="101882" bIns="50941" rtlCol="0">
            <a:spAutoFit/>
          </a:bodyPr>
          <a:lstStyle/>
          <a:p>
            <a:pPr algn="ctr"/>
            <a:r>
              <a:rPr lang="x-none" sz="1600" b="1" dirty="0" smtClean="0"/>
              <a:t>Amelia </a:t>
            </a:r>
            <a:r>
              <a:rPr lang="x-none" sz="1600" b="1" dirty="0" err="1" smtClean="0"/>
              <a:t>Earhart</a:t>
            </a:r>
            <a:r>
              <a:rPr lang="x-none" sz="1600" b="1" dirty="0" smtClean="0"/>
              <a:t> </a:t>
            </a:r>
          </a:p>
          <a:p>
            <a:pPr algn="ctr"/>
            <a:r>
              <a:rPr lang="x-none" sz="1600" b="1" dirty="0" smtClean="0"/>
              <a:t>Tarea de rendimiento: Actividad de la clase</a:t>
            </a:r>
          </a:p>
          <a:p>
            <a:pPr algn="ctr"/>
            <a:endParaRPr lang="x-none" sz="1600" b="1" dirty="0" smtClean="0"/>
          </a:p>
          <a:p>
            <a:pPr lvl="0" defTabSz="1018809"/>
            <a:r>
              <a:rPr lang="x-none" sz="1100" i="1" dirty="0" smtClean="0">
                <a:solidFill>
                  <a:prstClr val="black"/>
                </a:solidFill>
              </a:rPr>
              <a:t>Esta pre-actividad para la clase sigue el diseño general de elementos contextuales, recursos, objetivos de aprendizaje, términos clave y propósito del Consorcio de </a:t>
            </a:r>
            <a:r>
              <a:rPr lang="x-none" sz="1100" i="1" dirty="0" err="1" smtClean="0">
                <a:solidFill>
                  <a:prstClr val="black"/>
                </a:solidFill>
              </a:rPr>
              <a:t>Evaluciones</a:t>
            </a:r>
            <a:r>
              <a:rPr lang="x-none" sz="1100" i="1" dirty="0" smtClean="0">
                <a:solidFill>
                  <a:prstClr val="black"/>
                </a:solidFill>
              </a:rPr>
              <a:t> </a:t>
            </a:r>
            <a:r>
              <a:rPr lang="x-none" sz="1100" i="1" dirty="0" err="1" smtClean="0">
                <a:solidFill>
                  <a:prstClr val="black"/>
                </a:solidFill>
              </a:rPr>
              <a:t>Smarter</a:t>
            </a:r>
            <a:r>
              <a:rPr lang="x-none" sz="1100" i="1" dirty="0" smtClean="0">
                <a:solidFill>
                  <a:prstClr val="black"/>
                </a:solidFill>
              </a:rPr>
              <a:t> </a:t>
            </a:r>
            <a:r>
              <a:rPr lang="x-none" sz="1100" i="1" dirty="0" err="1" smtClean="0">
                <a:solidFill>
                  <a:prstClr val="black"/>
                </a:solidFill>
              </a:rPr>
              <a:t>Balanced</a:t>
            </a:r>
            <a:r>
              <a:rPr lang="x-none" sz="1100" i="1" dirty="0" smtClean="0">
                <a:solidFill>
                  <a:prstClr val="black"/>
                </a:solidFill>
              </a:rPr>
              <a:t> (SBAC). [</a:t>
            </a:r>
            <a:r>
              <a:rPr lang="x-none" sz="1100" i="1" dirty="0" smtClean="0">
                <a:solidFill>
                  <a:prstClr val="black"/>
                </a:solidFill>
                <a:hlinkClick r:id="rId3"/>
              </a:rPr>
              <a:t>http://oaksportal.org/resources/</a:t>
            </a:r>
            <a:r>
              <a:rPr lang="x-none" sz="1100" i="1" dirty="0" smtClean="0">
                <a:solidFill>
                  <a:prstClr val="black"/>
                </a:solidFill>
              </a:rPr>
              <a:t>]</a:t>
            </a:r>
          </a:p>
          <a:p>
            <a:r>
              <a:rPr lang="x-none" sz="1100" i="1" dirty="0" smtClean="0">
                <a:solidFill>
                  <a:prstClr val="black"/>
                </a:solidFill>
              </a:rPr>
              <a:t>La actividad fue escrita por…</a:t>
            </a:r>
            <a:r>
              <a:rPr lang="x-none" sz="1100" i="1" dirty="0" err="1" smtClean="0"/>
              <a:t>Carrie</a:t>
            </a:r>
            <a:r>
              <a:rPr lang="x-none" sz="1100" i="1" dirty="0" smtClean="0"/>
              <a:t> Ellis y </a:t>
            </a:r>
            <a:r>
              <a:rPr lang="x-none" sz="1100" i="1" dirty="0" err="1" smtClean="0"/>
              <a:t>Judy</a:t>
            </a:r>
            <a:r>
              <a:rPr lang="x-none" sz="1100" i="1" dirty="0" smtClean="0"/>
              <a:t> </a:t>
            </a:r>
            <a:r>
              <a:rPr lang="x-none" sz="1100" i="1" dirty="0" err="1" smtClean="0"/>
              <a:t>Ramer</a:t>
            </a:r>
            <a:endParaRPr lang="x-none" sz="1100" i="1" dirty="0" smtClean="0"/>
          </a:p>
          <a:p>
            <a:pPr lvl="0" defTabSz="1018809"/>
            <a:endParaRPr lang="x-none" sz="1210" dirty="0" smtClean="0">
              <a:solidFill>
                <a:prstClr val="black"/>
              </a:solidFill>
            </a:endParaRPr>
          </a:p>
          <a:p>
            <a:pPr lvl="0" defTabSz="1018809"/>
            <a:r>
              <a:rPr lang="x-none" sz="1210" dirty="0" smtClean="0">
                <a:solidFill>
                  <a:prstClr val="black"/>
                </a:solidFill>
              </a:rPr>
              <a:t>La actividad en el salón de clase introduce a los estudiantes al contexto de una tarea de rendimiento, para que no estén en desventaja al demostrar las destrezas que la tarea intenta evaluar. </a:t>
            </a:r>
          </a:p>
          <a:p>
            <a:pPr lvl="0" defTabSz="1018809"/>
            <a:endParaRPr lang="x-none" sz="1210" dirty="0" smtClean="0">
              <a:solidFill>
                <a:prstClr val="black"/>
              </a:solidFill>
            </a:endParaRPr>
          </a:p>
          <a:p>
            <a:pPr lvl="0" defTabSz="1018809"/>
            <a:r>
              <a:rPr lang="x-none" sz="1210" dirty="0" smtClean="0">
                <a:solidFill>
                  <a:prstClr val="black"/>
                </a:solidFill>
              </a:rPr>
              <a:t>Los elementos contextuales incluyen:</a:t>
            </a:r>
          </a:p>
          <a:p>
            <a:pPr lvl="0" defTabSz="1018809"/>
            <a:endParaRPr lang="x-none" sz="1210" dirty="0" smtClean="0">
              <a:solidFill>
                <a:prstClr val="black"/>
              </a:solidFill>
            </a:endParaRPr>
          </a:p>
          <a:p>
            <a:pPr marL="249205" lvl="0" indent="-249205" defTabSz="1018809">
              <a:buFontTx/>
              <a:buAutoNum type="arabicPeriod"/>
            </a:pPr>
            <a:r>
              <a:rPr lang="x-none" sz="1210" dirty="0" smtClean="0">
                <a:solidFill>
                  <a:prstClr val="black"/>
                </a:solidFill>
              </a:rPr>
              <a:t>Un </a:t>
            </a:r>
            <a:r>
              <a:rPr lang="x-none" sz="1210" b="1" dirty="0" smtClean="0">
                <a:solidFill>
                  <a:prstClr val="black"/>
                </a:solidFill>
              </a:rPr>
              <a:t>entendimiento del escenario/ambiente o de la situación </a:t>
            </a:r>
            <a:r>
              <a:rPr lang="x-none" sz="1210" dirty="0" smtClean="0">
                <a:solidFill>
                  <a:prstClr val="black"/>
                </a:solidFill>
              </a:rPr>
              <a:t>en la que se sitúa la tarea. </a:t>
            </a:r>
          </a:p>
          <a:p>
            <a:pPr lvl="0" defTabSz="1018809"/>
            <a:r>
              <a:rPr lang="x-none" sz="1210" dirty="0" smtClean="0">
                <a:solidFill>
                  <a:prstClr val="black"/>
                </a:solidFill>
              </a:rPr>
              <a:t>2.    </a:t>
            </a:r>
            <a:r>
              <a:rPr lang="x-none" sz="1210" b="1" dirty="0" smtClean="0">
                <a:solidFill>
                  <a:prstClr val="black"/>
                </a:solidFill>
              </a:rPr>
              <a:t>Conceptos potencialmente desconocidos </a:t>
            </a:r>
            <a:r>
              <a:rPr lang="x-none" sz="1210" dirty="0" smtClean="0">
                <a:solidFill>
                  <a:prstClr val="black"/>
                </a:solidFill>
              </a:rPr>
              <a:t>que están asociados al escenario/ambiente</a:t>
            </a:r>
            <a:r>
              <a:rPr lang="x-none" sz="1210" b="1" dirty="0" smtClean="0">
                <a:solidFill>
                  <a:prstClr val="black"/>
                </a:solidFill>
              </a:rPr>
              <a:t>.</a:t>
            </a:r>
          </a:p>
          <a:p>
            <a:pPr marL="287338" lvl="0" indent="-287338" defTabSz="1018809"/>
            <a:r>
              <a:rPr lang="x-none" sz="1210" dirty="0" smtClean="0">
                <a:solidFill>
                  <a:prstClr val="black"/>
                </a:solidFill>
              </a:rPr>
              <a:t>3.    </a:t>
            </a:r>
            <a:r>
              <a:rPr lang="x-none" sz="1210" b="1" dirty="0" smtClean="0">
                <a:solidFill>
                  <a:prstClr val="black"/>
                </a:solidFill>
              </a:rPr>
              <a:t>Términos</a:t>
            </a:r>
            <a:r>
              <a:rPr lang="x-none" sz="1210" dirty="0" smtClean="0">
                <a:solidFill>
                  <a:prstClr val="black"/>
                </a:solidFill>
              </a:rPr>
              <a:t> </a:t>
            </a:r>
            <a:r>
              <a:rPr lang="x-none" sz="1210" b="1" dirty="0" smtClean="0">
                <a:solidFill>
                  <a:prstClr val="black"/>
                </a:solidFill>
              </a:rPr>
              <a:t>clave o vocabulario </a:t>
            </a:r>
            <a:r>
              <a:rPr lang="x-none" sz="1210" dirty="0" smtClean="0">
                <a:solidFill>
                  <a:prstClr val="black"/>
                </a:solidFill>
              </a:rPr>
              <a:t>que los estudiantes necesitarán entender con el fin de participar de manera significativa y completar la tarea de rendimiento.</a:t>
            </a:r>
          </a:p>
          <a:p>
            <a:pPr marL="249205" lvl="0" indent="-249205" defTabSz="1018809">
              <a:buFontTx/>
              <a:buAutoNum type="arabicPeriod"/>
            </a:pPr>
            <a:endParaRPr lang="x-none" sz="1210" dirty="0" smtClean="0">
              <a:solidFill>
                <a:prstClr val="black"/>
              </a:solidFill>
            </a:endParaRPr>
          </a:p>
          <a:p>
            <a:pPr lvl="0" defTabSz="1018809"/>
            <a:r>
              <a:rPr lang="x-none" sz="1210" dirty="0" smtClean="0">
                <a:solidFill>
                  <a:prstClr val="black"/>
                </a:solidFill>
              </a:rPr>
              <a:t>Con la actividad en el salón de clase también se pretende generar el interés de los estudiantes  hacia una mayor exploración de la idea clave (o las ideas claves). La actividad debe ser fácil de implementar con instrucciones claras. </a:t>
            </a:r>
          </a:p>
          <a:p>
            <a:pPr lvl="0" defTabSz="1018809"/>
            <a:endParaRPr lang="x-none" sz="1210" dirty="0" smtClean="0">
              <a:solidFill>
                <a:prstClr val="black"/>
              </a:solidFill>
            </a:endParaRPr>
          </a:p>
          <a:p>
            <a:pPr lvl="0" defTabSz="1018809"/>
            <a:r>
              <a:rPr lang="x-none" sz="1210" dirty="0" smtClean="0">
                <a:solidFill>
                  <a:prstClr val="black"/>
                </a:solidFill>
              </a:rPr>
              <a:t>Por favor, lea toda la actividad antes de comenzarla con los estudiantes,  para asegurar que se complete con antelación cualquier preparación en el salón. A lo largo de la actividad, se permite pausar y preguntar a los estudiantes si tienen pregunta</a:t>
            </a:r>
            <a:r>
              <a:rPr lang="x-none" sz="1210" dirty="0" smtClean="0">
                <a:solidFill>
                  <a:prstClr val="black"/>
                </a:solidFill>
                <a:sym typeface="Calibri"/>
              </a:rPr>
              <a:t>s.</a:t>
            </a:r>
            <a:endParaRPr lang="x-none" sz="1210" dirty="0" smtClean="0">
              <a:solidFill>
                <a:prstClr val="black"/>
              </a:solidFill>
              <a:ea typeface="Calibri"/>
              <a:cs typeface="Calibri"/>
              <a:sym typeface="Calibri"/>
            </a:endParaRPr>
          </a:p>
          <a:p>
            <a:pPr lvl="0" defTabSz="1018809"/>
            <a:endParaRPr lang="x-none" sz="440" dirty="0" smtClean="0">
              <a:solidFill>
                <a:prstClr val="black"/>
              </a:solidFill>
              <a:ea typeface="Calibri"/>
              <a:cs typeface="Calibri"/>
              <a:sym typeface="Calibri"/>
            </a:endParaRPr>
          </a:p>
          <a:p>
            <a:pPr lvl="0" defTabSz="1018809">
              <a:buSzPct val="25000"/>
            </a:pPr>
            <a:r>
              <a:rPr lang="x-none" sz="1210" b="1" u="sng" dirty="0" smtClean="0">
                <a:solidFill>
                  <a:prstClr val="black"/>
                </a:solidFill>
                <a:ea typeface="Calibri"/>
                <a:cs typeface="Calibri"/>
                <a:sym typeface="Calibri"/>
              </a:rPr>
              <a:t>Recursos necesarios: </a:t>
            </a:r>
          </a:p>
          <a:p>
            <a:endParaRPr lang="x-none" sz="600" b="1" dirty="0" smtClean="0"/>
          </a:p>
          <a:p>
            <a:pPr marL="191030" indent="-191030">
              <a:buFont typeface="Arial" panose="020B0604020202020204" pitchFamily="34" charset="0"/>
              <a:buChar char="•"/>
            </a:pPr>
            <a:r>
              <a:rPr lang="x-none" sz="1300" dirty="0" smtClean="0"/>
              <a:t>Video sobre los vuelos en la década del 1930:  </a:t>
            </a:r>
            <a:r>
              <a:rPr lang="x-none" sz="1300" dirty="0" smtClean="0">
                <a:hlinkClick r:id="rId4"/>
              </a:rPr>
              <a:t>https://www.youtube.com/watch?v=CJX7it9f0yI</a:t>
            </a:r>
            <a:endParaRPr lang="x-none" sz="1300" dirty="0" smtClean="0"/>
          </a:p>
          <a:p>
            <a:pPr marL="191030" indent="-191030">
              <a:buFont typeface="Arial" panose="020B0604020202020204" pitchFamily="34" charset="0"/>
              <a:buChar char="•"/>
            </a:pPr>
            <a:r>
              <a:rPr lang="x-none" sz="1300" dirty="0" smtClean="0"/>
              <a:t>Fotos de los aviones de Amelia </a:t>
            </a:r>
            <a:r>
              <a:rPr lang="x-none" sz="1300" dirty="0" err="1" smtClean="0"/>
              <a:t>Earhart</a:t>
            </a:r>
            <a:endParaRPr lang="x-none" sz="1300" dirty="0" smtClean="0"/>
          </a:p>
          <a:p>
            <a:endParaRPr lang="x-none" sz="600" dirty="0" smtClean="0"/>
          </a:p>
          <a:p>
            <a:endParaRPr lang="x-none" sz="600" dirty="0" smtClean="0"/>
          </a:p>
          <a:p>
            <a:r>
              <a:rPr lang="x-none" sz="1300" b="1" u="sng" dirty="0" smtClean="0"/>
              <a:t>Metas de aprendizaje</a:t>
            </a:r>
            <a:r>
              <a:rPr lang="x-none" sz="1300" u="sng" dirty="0" smtClean="0"/>
              <a:t>:</a:t>
            </a:r>
          </a:p>
          <a:p>
            <a:endParaRPr lang="x-none" sz="600" dirty="0" smtClean="0"/>
          </a:p>
          <a:p>
            <a:pPr marL="191030" indent="-191030">
              <a:buFont typeface="Arial" panose="020B0604020202020204" pitchFamily="34" charset="0"/>
              <a:buChar char="•"/>
            </a:pPr>
            <a:r>
              <a:rPr lang="x-none" sz="1300" dirty="0" smtClean="0"/>
              <a:t>Los estudiantes conocerán el propósito de los vuelos en la década del 1930.</a:t>
            </a:r>
          </a:p>
          <a:p>
            <a:pPr marL="191030" indent="-191030">
              <a:buFont typeface="Arial" panose="020B0604020202020204" pitchFamily="34" charset="0"/>
              <a:buChar char="•"/>
            </a:pPr>
            <a:r>
              <a:rPr lang="x-none" sz="1300" dirty="0" smtClean="0"/>
              <a:t>Los estudiantes aprenderán algunos datos sobre un avión de la década del 1930, como: tamaño, alcance, equipo, etc.</a:t>
            </a:r>
          </a:p>
          <a:p>
            <a:pPr marL="191030"/>
            <a:endParaRPr lang="x-none" sz="1300" dirty="0" smtClean="0"/>
          </a:p>
          <a:p>
            <a:pPr marL="191030"/>
            <a:endParaRPr lang="x-none" sz="600" dirty="0" smtClean="0"/>
          </a:p>
          <a:p>
            <a:r>
              <a:rPr lang="x-none" sz="1300" b="1" u="sng" dirty="0" smtClean="0"/>
              <a:t>Los estudiantes entenderán los términos clave:</a:t>
            </a:r>
          </a:p>
          <a:p>
            <a:r>
              <a:rPr lang="x-none" sz="1100" i="1" dirty="0" smtClean="0"/>
              <a:t>Nota: Las definiciones que se proporcionan aquí son para la conveniencia de los facilitadores. Se espera que los estudiantes entiendan estos términos clave en el contexto de la tarea, no que se memoricen las definiciones.</a:t>
            </a:r>
          </a:p>
          <a:p>
            <a:endParaRPr lang="x-none" sz="600" b="1" dirty="0" smtClean="0"/>
          </a:p>
          <a:p>
            <a:pPr marL="191030" indent="-191030">
              <a:buFont typeface="Arial" panose="020B0604020202020204" pitchFamily="34" charset="0"/>
              <a:buChar char="•"/>
            </a:pPr>
            <a:r>
              <a:rPr lang="x-none" sz="1300" dirty="0" smtClean="0"/>
              <a:t> aviación: el arte de volar u operar una nave aérea</a:t>
            </a:r>
          </a:p>
          <a:p>
            <a:pPr marL="191030" indent="-191030">
              <a:buFont typeface="Arial" panose="020B0604020202020204" pitchFamily="34" charset="0"/>
              <a:buChar char="•"/>
            </a:pPr>
            <a:endParaRPr lang="x-none" sz="1300" dirty="0" smtClean="0"/>
          </a:p>
          <a:p>
            <a:pPr marL="191030" indent="-191030">
              <a:buFont typeface="Arial" panose="020B0604020202020204" pitchFamily="34" charset="0"/>
              <a:buChar char="•"/>
            </a:pPr>
            <a:endParaRPr lang="x-none" sz="1300" b="1" dirty="0" smtClean="0"/>
          </a:p>
          <a:p>
            <a:r>
              <a:rPr lang="x-none" sz="1300" b="1" u="sng" dirty="0" smtClean="0"/>
              <a:t>[Propósito</a:t>
            </a:r>
            <a:r>
              <a:rPr lang="x-none" sz="1300" dirty="0" smtClean="0"/>
              <a:t>: La meta del facilitador es desarrollar una  conciencia del estudiante acerca del propósito de los vuelos durante la década del 1930.  Más en específico, los estudiantes aprenderán cómo se veían los aviones en ese tiempo.]</a:t>
            </a:r>
          </a:p>
          <a:p>
            <a:endParaRPr lang="x-none" sz="1300" dirty="0" smtClean="0"/>
          </a:p>
        </p:txBody>
      </p:sp>
      <p:sp>
        <p:nvSpPr>
          <p:cNvPr id="8" name="Slide Number Placeholder 7"/>
          <p:cNvSpPr>
            <a:spLocks noGrp="1"/>
          </p:cNvSpPr>
          <p:nvPr>
            <p:ph type="sldNum" sz="quarter" idx="12"/>
          </p:nvPr>
        </p:nvSpPr>
        <p:spPr/>
        <p:txBody>
          <a:bodyPr/>
          <a:lstStyle/>
          <a:p>
            <a:fld id="{CF669FE8-2A6A-4FDA-B6E7-4A7C87AD6E1D}" type="slidenum">
              <a:rPr lang="en-US" smtClean="0"/>
              <a:pPr/>
              <a:t>6</a:t>
            </a:fld>
            <a:endParaRPr lang="en-US" dirty="0"/>
          </a:p>
        </p:txBody>
      </p:sp>
    </p:spTree>
    <p:extLst>
      <p:ext uri="{BB962C8B-B14F-4D97-AF65-F5344CB8AC3E}">
        <p14:creationId xmlns:p14="http://schemas.microsoft.com/office/powerpoint/2010/main" val="300674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9459284"/>
          </a:xfrm>
          <a:prstGeom prst="rect">
            <a:avLst/>
          </a:prstGeom>
          <a:noFill/>
        </p:spPr>
        <p:txBody>
          <a:bodyPr wrap="square" lIns="101882" tIns="50941" rIns="101882" bIns="50941" rtlCol="0">
            <a:spAutoFit/>
          </a:bodyPr>
          <a:lstStyle/>
          <a:p>
            <a:r>
              <a:rPr lang="es-MX" sz="1600" b="1" dirty="0" smtClean="0"/>
              <a:t>Actividad de clase: </a:t>
            </a:r>
            <a:r>
              <a:rPr lang="es-MX" sz="1600" b="1" dirty="0"/>
              <a:t>Amelia </a:t>
            </a:r>
            <a:r>
              <a:rPr lang="es-MX" sz="1600" b="1" dirty="0" err="1"/>
              <a:t>Earhart</a:t>
            </a:r>
            <a:r>
              <a:rPr lang="es-MX" sz="1600" b="1" dirty="0"/>
              <a:t> </a:t>
            </a:r>
            <a:r>
              <a:rPr lang="es-MX" sz="1300" i="1" dirty="0" smtClean="0"/>
              <a:t>continuación…</a:t>
            </a:r>
          </a:p>
          <a:p>
            <a:endParaRPr lang="es-MX" sz="1300" i="1" dirty="0" smtClean="0"/>
          </a:p>
          <a:p>
            <a:r>
              <a:rPr lang="es-MX" sz="1300" b="1" dirty="0" smtClean="0"/>
              <a:t>El facilitador dice: </a:t>
            </a:r>
            <a:r>
              <a:rPr lang="es-ES" sz="1300" dirty="0" smtClean="0"/>
              <a:t>−Hoy </a:t>
            </a:r>
            <a:r>
              <a:rPr lang="es-ES" sz="1300" dirty="0"/>
              <a:t>nos vamos a preparar para la tarea de rendimiento sobre</a:t>
            </a:r>
            <a:r>
              <a:rPr lang="es-MX" sz="1300" dirty="0" smtClean="0"/>
              <a:t>“</a:t>
            </a:r>
            <a:r>
              <a:rPr lang="es-MX" sz="1300" i="1" dirty="0" smtClean="0"/>
              <a:t>Amelia </a:t>
            </a:r>
            <a:r>
              <a:rPr lang="es-MX" sz="1300" i="1" dirty="0" err="1" smtClean="0"/>
              <a:t>Earhart</a:t>
            </a:r>
            <a:r>
              <a:rPr lang="es-MX" sz="1300" dirty="0" smtClean="0"/>
              <a:t>”, la cual se trata de los comienzos de la aviación. Empecemos hablando de lo que saben acerca de los primeros aviones que fueron construidos. </a:t>
            </a:r>
            <a:r>
              <a:rPr lang="es-ES" sz="1300" dirty="0" smtClean="0"/>
              <a:t>Hablen, durante </a:t>
            </a:r>
            <a:r>
              <a:rPr lang="es-ES" sz="1300" dirty="0"/>
              <a:t>dos </a:t>
            </a:r>
            <a:r>
              <a:rPr lang="es-ES" sz="1300" dirty="0" smtClean="0"/>
              <a:t>minutos, con </a:t>
            </a:r>
            <a:r>
              <a:rPr lang="es-ES" sz="1300" dirty="0"/>
              <a:t>un compañero </a:t>
            </a:r>
            <a:r>
              <a:rPr lang="es-ES" sz="1300" dirty="0" smtClean="0"/>
              <a:t>o en </a:t>
            </a:r>
            <a:r>
              <a:rPr lang="es-ES" sz="1300" dirty="0"/>
              <a:t>su grupo sobre lo que saben acerca de esos </a:t>
            </a:r>
            <a:r>
              <a:rPr lang="es-ES" sz="1300" dirty="0" smtClean="0"/>
              <a:t>aviones</a:t>
            </a:r>
            <a:r>
              <a:rPr lang="es-MX" sz="1300" dirty="0" smtClean="0"/>
              <a:t>. </a:t>
            </a:r>
            <a:r>
              <a:rPr lang="es-ES" sz="1300" dirty="0" smtClean="0"/>
              <a:t>[</a:t>
            </a:r>
            <a:r>
              <a:rPr lang="es-ES" sz="1300" dirty="0"/>
              <a:t>Tenga papel y </a:t>
            </a:r>
            <a:r>
              <a:rPr lang="es-ES" sz="1300" dirty="0" smtClean="0"/>
              <a:t>lápices/pizarras </a:t>
            </a:r>
            <a:r>
              <a:rPr lang="es-ES" sz="1300" dirty="0"/>
              <a:t>disponibles para que los estudiantes escriban sus ideas si lo </a:t>
            </a:r>
            <a:r>
              <a:rPr lang="es-ES" sz="1300" dirty="0" smtClean="0"/>
              <a:t>desean].</a:t>
            </a:r>
            <a:endParaRPr lang="es-ES" sz="1300" dirty="0"/>
          </a:p>
          <a:p>
            <a:r>
              <a:rPr lang="es-MX" sz="1300" b="1" dirty="0" smtClean="0"/>
              <a:t>Pregunta de discusión: </a:t>
            </a:r>
            <a:r>
              <a:rPr lang="es-MX" sz="1300" dirty="0" smtClean="0"/>
              <a:t>¿Qué saben acerca de los primeros aviones que fueron construidos? </a:t>
            </a:r>
            <a:r>
              <a:rPr lang="es-ES" sz="1300" dirty="0" smtClean="0"/>
              <a:t>[Escriba </a:t>
            </a:r>
            <a:r>
              <a:rPr lang="es-ES" sz="1300" dirty="0"/>
              <a:t>la pregunta de discusión sobre el papel </a:t>
            </a:r>
            <a:r>
              <a:rPr lang="es-ES" sz="1300" dirty="0" smtClean="0"/>
              <a:t>afiche/pizarra </a:t>
            </a:r>
            <a:r>
              <a:rPr lang="es-ES" sz="1300" dirty="0"/>
              <a:t>para que los estudiantes lo tengan como </a:t>
            </a:r>
            <a:r>
              <a:rPr lang="es-ES" sz="1300" dirty="0" smtClean="0"/>
              <a:t>referencia.]</a:t>
            </a:r>
            <a:endParaRPr lang="es-ES" sz="1300" dirty="0"/>
          </a:p>
          <a:p>
            <a:endParaRPr lang="es-MX" sz="1300" b="1" dirty="0" smtClean="0"/>
          </a:p>
          <a:p>
            <a:r>
              <a:rPr lang="es-ES" sz="1300" b="1" dirty="0"/>
              <a:t>El facilitador dice: </a:t>
            </a:r>
            <a:r>
              <a:rPr lang="es-ES" sz="1300" dirty="0" smtClean="0"/>
              <a:t>−Cuando </a:t>
            </a:r>
            <a:r>
              <a:rPr lang="es-ES" sz="1300" dirty="0"/>
              <a:t>llame a su grupo, </a:t>
            </a:r>
            <a:r>
              <a:rPr lang="es-ES" sz="1300" dirty="0" smtClean="0"/>
              <a:t>quiero </a:t>
            </a:r>
            <a:r>
              <a:rPr lang="es-ES" sz="1300" dirty="0"/>
              <a:t>que una persona comparta con la clase lo que se discutió en su grupo. Voy a escribir sus respuestas en nuestra tabla.</a:t>
            </a:r>
          </a:p>
          <a:p>
            <a:endParaRPr lang="es-MX" sz="1300" b="1" dirty="0" smtClean="0"/>
          </a:p>
          <a:p>
            <a:r>
              <a:rPr lang="es-ES" sz="1300" b="1" dirty="0"/>
              <a:t>Posibles respuestas de los </a:t>
            </a:r>
            <a:r>
              <a:rPr lang="es-ES" sz="1300" b="1" dirty="0" smtClean="0"/>
              <a:t>estudiantes:</a:t>
            </a:r>
            <a:endParaRPr lang="es-ES" sz="1300" b="1" dirty="0"/>
          </a:p>
          <a:p>
            <a:pPr marL="191030" indent="-191030">
              <a:buFont typeface="Arial" panose="020B0604020202020204" pitchFamily="34" charset="0"/>
              <a:buChar char="•"/>
            </a:pPr>
            <a:r>
              <a:rPr lang="es-MX" sz="1300" dirty="0" smtClean="0"/>
              <a:t>Eran pequeños.</a:t>
            </a:r>
          </a:p>
          <a:p>
            <a:pPr marL="191030" indent="-191030">
              <a:buFont typeface="Arial" panose="020B0604020202020204" pitchFamily="34" charset="0"/>
              <a:buChar char="•"/>
            </a:pPr>
            <a:r>
              <a:rPr lang="es-MX" sz="1300" dirty="0" smtClean="0"/>
              <a:t>No muchas personas podían volar.</a:t>
            </a:r>
          </a:p>
          <a:p>
            <a:pPr marL="191030" indent="-191030">
              <a:buFont typeface="Arial" panose="020B0604020202020204" pitchFamily="34" charset="0"/>
              <a:buChar char="•"/>
            </a:pPr>
            <a:r>
              <a:rPr lang="es-MX" sz="1300" dirty="0" smtClean="0"/>
              <a:t>Era peligroso.</a:t>
            </a:r>
          </a:p>
          <a:p>
            <a:pPr marL="191030" indent="-191030">
              <a:buFont typeface="Arial" panose="020B0604020202020204" pitchFamily="34" charset="0"/>
              <a:buChar char="•"/>
            </a:pPr>
            <a:r>
              <a:rPr lang="es-MX" sz="1300" dirty="0" smtClean="0"/>
              <a:t>Los aviones se veían chistosos en comparación a los aviones de hoy día.</a:t>
            </a:r>
          </a:p>
          <a:p>
            <a:pPr marL="191030" indent="-191030">
              <a:buFont typeface="Arial" panose="020B0604020202020204" pitchFamily="34" charset="0"/>
              <a:buChar char="•"/>
            </a:pPr>
            <a:endParaRPr lang="es-MX" sz="1300" dirty="0" smtClean="0"/>
          </a:p>
          <a:p>
            <a:r>
              <a:rPr lang="es-ES" sz="1300" b="1" dirty="0"/>
              <a:t>El facilitador dice</a:t>
            </a:r>
            <a:r>
              <a:rPr lang="es-ES" sz="1300" b="1" dirty="0" smtClean="0"/>
              <a:t>: </a:t>
            </a:r>
            <a:r>
              <a:rPr lang="es-ES" sz="1300" dirty="0" smtClean="0"/>
              <a:t>−</a:t>
            </a:r>
            <a:r>
              <a:rPr lang="es-MX" sz="1300" dirty="0" smtClean="0"/>
              <a:t>Buenas ideas.  Veamos un video que nos muestra uno de los primeros aviones. Mientras ven el video pongan mucha atención de cómo este avión es diferente a los aviones que vemos hoy día.  [video:  </a:t>
            </a:r>
            <a:r>
              <a:rPr lang="es-MX" sz="1300" dirty="0" smtClean="0">
                <a:hlinkClick r:id="rId2"/>
              </a:rPr>
              <a:t>https://www.youtube.com/watch?v=CJX7it9f0yI</a:t>
            </a:r>
            <a:r>
              <a:rPr lang="es-MX" sz="1300" dirty="0" smtClean="0"/>
              <a:t>]</a:t>
            </a:r>
          </a:p>
          <a:p>
            <a:r>
              <a:rPr lang="es-MX" sz="1300" b="1" dirty="0" smtClean="0"/>
              <a:t>Preguntas de discusión:</a:t>
            </a:r>
          </a:p>
          <a:p>
            <a:pPr marL="191030" indent="-191030">
              <a:buFont typeface="Arial" panose="020B0604020202020204" pitchFamily="34" charset="0"/>
              <a:buChar char="•"/>
            </a:pPr>
            <a:r>
              <a:rPr lang="es-MX" sz="1300" dirty="0" smtClean="0"/>
              <a:t>¿Qué notaron en cuanto al tamaño del avión y cuántas persona podían viajar en el? </a:t>
            </a:r>
          </a:p>
          <a:p>
            <a:pPr marL="191030" indent="-191030">
              <a:buFont typeface="Arial" panose="020B0604020202020204" pitchFamily="34" charset="0"/>
              <a:buChar char="•"/>
            </a:pPr>
            <a:r>
              <a:rPr lang="es-MX" sz="1300" dirty="0" smtClean="0"/>
              <a:t>¿Qué notaron en cuanto a cómo funcionaba el avión? </a:t>
            </a:r>
          </a:p>
          <a:p>
            <a:pPr marL="191030" indent="-191030">
              <a:buFont typeface="Arial" panose="020B0604020202020204" pitchFamily="34" charset="0"/>
              <a:buChar char="•"/>
            </a:pPr>
            <a:r>
              <a:rPr lang="es-MX" sz="1300" dirty="0" smtClean="0"/>
              <a:t>¿Notaron algo del piloto o copiloto que era interesante?</a:t>
            </a:r>
          </a:p>
          <a:p>
            <a:r>
              <a:rPr lang="es-MX" sz="1300" dirty="0" smtClean="0"/>
              <a:t> [2 minutos de discusión</a:t>
            </a:r>
            <a:r>
              <a:rPr lang="es-MX" sz="1300" dirty="0"/>
              <a:t>; </a:t>
            </a:r>
            <a:r>
              <a:rPr lang="es-MX" sz="1300" dirty="0" smtClean="0"/>
              <a:t>luego compartan con los demás]</a:t>
            </a:r>
          </a:p>
          <a:p>
            <a:endParaRPr lang="es-MX" sz="1300" dirty="0" smtClean="0"/>
          </a:p>
          <a:p>
            <a:r>
              <a:rPr lang="es-ES" sz="1300" b="1" dirty="0"/>
              <a:t>El facilitador dice</a:t>
            </a:r>
            <a:r>
              <a:rPr lang="es-ES" sz="1300" b="1" dirty="0" smtClean="0"/>
              <a:t>: </a:t>
            </a:r>
            <a:r>
              <a:rPr lang="es-ES" sz="1300" dirty="0" smtClean="0"/>
              <a:t>−Ahora veamos unos aviones muy específicos que una famosa piloto, Amelia </a:t>
            </a:r>
            <a:r>
              <a:rPr lang="es-ES" sz="1300" dirty="0" err="1" smtClean="0"/>
              <a:t>Earhart</a:t>
            </a:r>
            <a:r>
              <a:rPr lang="es-ES" sz="1300" dirty="0" smtClean="0"/>
              <a:t>, voló. Noten que hay dos de ellos. </a:t>
            </a:r>
            <a:r>
              <a:rPr lang="es-MX" sz="1300" dirty="0" smtClean="0"/>
              <a:t>El primer avión fue el que ella usó para aprender a volar a principios de los años 1920.  El segundo avión es el último que ella voló al final de los años 1930.  Con un compañero, discute cómo esos dos aviones han cambiado durante esa época. </a:t>
            </a:r>
          </a:p>
          <a:p>
            <a:r>
              <a:rPr lang="es-MX" sz="1300" dirty="0" smtClean="0"/>
              <a:t>[</a:t>
            </a:r>
            <a:r>
              <a:rPr lang="es-MX" sz="1300" baseline="30000" dirty="0" smtClean="0"/>
              <a:t>1</a:t>
            </a:r>
            <a:r>
              <a:rPr lang="es-MX" sz="1300" dirty="0" smtClean="0"/>
              <a:t>Vean los aviones en el material complementario. 2 minutos de discusión; </a:t>
            </a:r>
            <a:r>
              <a:rPr lang="es-MX" sz="1300" dirty="0"/>
              <a:t>compartan con los demás]</a:t>
            </a:r>
            <a:endParaRPr lang="es-MX" sz="1300" dirty="0" smtClean="0"/>
          </a:p>
          <a:p>
            <a:endParaRPr lang="es-MX" sz="1300" dirty="0" smtClean="0"/>
          </a:p>
          <a:p>
            <a:r>
              <a:rPr lang="es-ES" sz="1300" b="1" dirty="0"/>
              <a:t>Posibles respuestas de los  estudiantes :</a:t>
            </a:r>
          </a:p>
          <a:p>
            <a:pPr marL="191030" indent="-191030">
              <a:buFont typeface="Arial" panose="020B0604020202020204" pitchFamily="34" charset="0"/>
              <a:buChar char="•"/>
            </a:pPr>
            <a:r>
              <a:rPr lang="es-MX" sz="1300" dirty="0" smtClean="0"/>
              <a:t>El primer avión tiene más alas.</a:t>
            </a:r>
          </a:p>
          <a:p>
            <a:pPr marL="191030" indent="-191030">
              <a:buFont typeface="Arial" panose="020B0604020202020204" pitchFamily="34" charset="0"/>
              <a:buChar char="•"/>
            </a:pPr>
            <a:r>
              <a:rPr lang="es-MX" sz="1300" dirty="0" smtClean="0"/>
              <a:t>En el primer avión, el asiento del piloto está expuesto al aire y en el segundo está cerrado. </a:t>
            </a:r>
          </a:p>
          <a:p>
            <a:pPr marL="191030" indent="-191030">
              <a:buFont typeface="Arial" panose="020B0604020202020204" pitchFamily="34" charset="0"/>
              <a:buChar char="•"/>
            </a:pPr>
            <a:r>
              <a:rPr lang="es-MX" sz="1300" dirty="0" smtClean="0"/>
              <a:t>En ambos se entra por la parte de arriba. </a:t>
            </a:r>
          </a:p>
          <a:p>
            <a:pPr marL="191030" indent="-191030">
              <a:buFont typeface="Arial" panose="020B0604020202020204" pitchFamily="34" charset="0"/>
              <a:buChar char="•"/>
            </a:pPr>
            <a:r>
              <a:rPr lang="es-MX" sz="1300" dirty="0" smtClean="0"/>
              <a:t>El segundo avión tiene dos hélices y el primero sólo tiene una. </a:t>
            </a:r>
          </a:p>
          <a:p>
            <a:endParaRPr lang="es-MX" sz="1300" dirty="0" smtClean="0"/>
          </a:p>
          <a:p>
            <a:endParaRPr lang="es-MX" sz="1300" dirty="0" smtClean="0"/>
          </a:p>
          <a:p>
            <a:endParaRPr lang="es-MX" sz="1300" dirty="0" smtClean="0"/>
          </a:p>
          <a:p>
            <a:r>
              <a:rPr lang="es-MX" sz="1000" baseline="30000" dirty="0" smtClean="0"/>
              <a:t>1 </a:t>
            </a:r>
            <a:r>
              <a:rPr lang="es-ES" sz="1000" dirty="0" smtClean="0"/>
              <a:t>Los </a:t>
            </a:r>
            <a:r>
              <a:rPr lang="es-ES" sz="1000" dirty="0"/>
              <a:t>facilitadores pueden decidir si quieren mostrar materiales complementarios utilizando un proyector o </a:t>
            </a:r>
            <a:r>
              <a:rPr lang="es-ES" sz="1000" dirty="0" smtClean="0"/>
              <a:t>una computadora </a:t>
            </a:r>
            <a:r>
              <a:rPr lang="es-ES" sz="1000" dirty="0"/>
              <a:t>/ Smartboard, o si quieren hacer copias y entregarlas a los estudiantes.</a:t>
            </a:r>
          </a:p>
          <a:p>
            <a:endParaRPr lang="en-US" sz="1300" dirty="0"/>
          </a:p>
        </p:txBody>
      </p:sp>
      <p:sp>
        <p:nvSpPr>
          <p:cNvPr id="3" name="Slide Number Placeholder 2"/>
          <p:cNvSpPr>
            <a:spLocks noGrp="1"/>
          </p:cNvSpPr>
          <p:nvPr>
            <p:ph type="sldNum" sz="quarter" idx="12"/>
          </p:nvPr>
        </p:nvSpPr>
        <p:spPr/>
        <p:txBody>
          <a:bodyPr/>
          <a:lstStyle/>
          <a:p>
            <a:fld id="{CF669FE8-2A6A-4FDA-B6E7-4A7C87AD6E1D}" type="slidenum">
              <a:rPr lang="en-US" smtClean="0"/>
              <a:pPr/>
              <a:t>7</a:t>
            </a:fld>
            <a:endParaRPr lang="en-US" dirty="0"/>
          </a:p>
        </p:txBody>
      </p:sp>
    </p:spTree>
    <p:extLst>
      <p:ext uri="{BB962C8B-B14F-4D97-AF65-F5344CB8AC3E}">
        <p14:creationId xmlns:p14="http://schemas.microsoft.com/office/powerpoint/2010/main" val="3307336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4750303"/>
          </a:xfrm>
          <a:prstGeom prst="rect">
            <a:avLst/>
          </a:prstGeom>
          <a:noFill/>
        </p:spPr>
        <p:txBody>
          <a:bodyPr wrap="square" lIns="101882" tIns="50941" rIns="101882" bIns="50941" rtlCol="0">
            <a:spAutoFit/>
          </a:bodyPr>
          <a:lstStyle/>
          <a:p>
            <a:r>
              <a:rPr lang="es-MX" sz="1600" b="1" dirty="0"/>
              <a:t>Actividad de clase: Amelia </a:t>
            </a:r>
            <a:r>
              <a:rPr lang="es-MX" sz="1600" b="1" dirty="0" err="1"/>
              <a:t>Earhart</a:t>
            </a:r>
            <a:r>
              <a:rPr lang="es-MX" sz="1600" b="1" dirty="0"/>
              <a:t> </a:t>
            </a:r>
            <a:r>
              <a:rPr lang="es-MX" sz="1300" i="1" dirty="0"/>
              <a:t>continuación…</a:t>
            </a:r>
          </a:p>
          <a:p>
            <a:endParaRPr lang="es-MX" sz="1300" i="1" dirty="0" smtClean="0"/>
          </a:p>
          <a:p>
            <a:r>
              <a:rPr lang="es-MX" sz="1300" b="1" dirty="0" smtClean="0"/>
              <a:t>El facilitador dice: </a:t>
            </a:r>
            <a:r>
              <a:rPr lang="es-ES" sz="1300" dirty="0" smtClean="0"/>
              <a:t>−</a:t>
            </a:r>
            <a:r>
              <a:rPr lang="es-MX" sz="1300" dirty="0" smtClean="0"/>
              <a:t>Con tu compañero, hablen acerca de cómo podrían haber sido utilizados estos aviones. </a:t>
            </a:r>
          </a:p>
          <a:p>
            <a:r>
              <a:rPr lang="es-MX" sz="1300" dirty="0"/>
              <a:t>[2 minutos de discusión; luego compartan con los demás]</a:t>
            </a:r>
          </a:p>
          <a:p>
            <a:endParaRPr lang="es-MX" sz="1300" dirty="0" smtClean="0"/>
          </a:p>
          <a:p>
            <a:r>
              <a:rPr lang="es-ES" sz="1300" b="1" dirty="0"/>
              <a:t>Posibles respuestas de los  </a:t>
            </a:r>
            <a:r>
              <a:rPr lang="es-ES" sz="1300" b="1" dirty="0" smtClean="0"/>
              <a:t>estudiantes:</a:t>
            </a:r>
            <a:endParaRPr lang="es-ES" sz="1300" b="1" dirty="0"/>
          </a:p>
          <a:p>
            <a:pPr marL="191030" indent="-191030">
              <a:buFont typeface="Arial" panose="020B0604020202020204" pitchFamily="34" charset="0"/>
              <a:buChar char="•"/>
            </a:pPr>
            <a:r>
              <a:rPr lang="es-MX" sz="1300" dirty="0" smtClean="0"/>
              <a:t>Para ver cuán lejos podían volar</a:t>
            </a:r>
          </a:p>
          <a:p>
            <a:pPr marL="191030" indent="-191030">
              <a:buFont typeface="Arial" panose="020B0604020202020204" pitchFamily="34" charset="0"/>
              <a:buChar char="•"/>
            </a:pPr>
            <a:r>
              <a:rPr lang="es-MX" sz="1300" dirty="0" smtClean="0"/>
              <a:t>Para ser un piloto en la guerra</a:t>
            </a:r>
            <a:endParaRPr lang="es-MX" sz="1300" dirty="0"/>
          </a:p>
          <a:p>
            <a:pPr marL="191030" indent="-191030">
              <a:buFont typeface="Arial" panose="020B0604020202020204" pitchFamily="34" charset="0"/>
              <a:buChar char="•"/>
            </a:pPr>
            <a:r>
              <a:rPr lang="es-MX" sz="1300" dirty="0" smtClean="0"/>
              <a:t>Para apagar incendios</a:t>
            </a:r>
          </a:p>
          <a:p>
            <a:r>
              <a:rPr lang="es-MX" sz="1300" dirty="0" smtClean="0"/>
              <a:t>[Asegúrese que ellos entienden que estos eran los primeros aviones en los inicios del desarrollo de la  aviación. Señale cuánto estos cambiaron en un periodo de poco más de 10 años, así como las computadoras cambian constantemente. También señale que el propósito principal de los aviones en esa época era para: uso militar, viajes largos de los ricos y poderosos, el desarrollo de nueva tecnología de aviación y para establecer récords de distancia.]</a:t>
            </a:r>
          </a:p>
          <a:p>
            <a:endParaRPr lang="es-MX" sz="1300" b="1" dirty="0" smtClean="0"/>
          </a:p>
          <a:p>
            <a:r>
              <a:rPr lang="es-MX" sz="1300" b="1" dirty="0"/>
              <a:t>El facilitador dice: </a:t>
            </a:r>
            <a:r>
              <a:rPr lang="es-ES" sz="1300" dirty="0" smtClean="0"/>
              <a:t>−En </a:t>
            </a:r>
            <a:r>
              <a:rPr lang="es-ES" sz="1300" dirty="0"/>
              <a:t>su tarea de rendimiento, van a aprender mas sobre </a:t>
            </a:r>
            <a:r>
              <a:rPr lang="es-ES" sz="1300" dirty="0" smtClean="0"/>
              <a:t>…</a:t>
            </a:r>
            <a:endParaRPr lang="es-MX" sz="1300" dirty="0" smtClean="0"/>
          </a:p>
          <a:p>
            <a:r>
              <a:rPr lang="x-none" sz="1300" dirty="0"/>
              <a:t>El trabajo en grupo que hicieron hoy debe ayudarles  a prepararse para la investigación y el escrito que van a hacer en la tarea de rendimiento.</a:t>
            </a:r>
          </a:p>
          <a:p>
            <a:endParaRPr lang="x-none" sz="1300" dirty="0"/>
          </a:p>
          <a:p>
            <a:r>
              <a:rPr lang="x-none" sz="1300" dirty="0"/>
              <a:t>Nota: El facilitador debe recoger las notas de los estudiantes de esta actividad.</a:t>
            </a:r>
          </a:p>
          <a:p>
            <a:endParaRPr lang="x-none" sz="1300" dirty="0"/>
          </a:p>
          <a:p>
            <a:endParaRPr lang="en-US" sz="1300" dirty="0"/>
          </a:p>
        </p:txBody>
      </p:sp>
      <p:sp>
        <p:nvSpPr>
          <p:cNvPr id="3" name="Slide Number Placeholder 2"/>
          <p:cNvSpPr>
            <a:spLocks noGrp="1"/>
          </p:cNvSpPr>
          <p:nvPr>
            <p:ph type="sldNum" sz="quarter" idx="12"/>
          </p:nvPr>
        </p:nvSpPr>
        <p:spPr/>
        <p:txBody>
          <a:bodyPr/>
          <a:lstStyle/>
          <a:p>
            <a:fld id="{CF669FE8-2A6A-4FDA-B6E7-4A7C87AD6E1D}" type="slidenum">
              <a:rPr lang="en-US" smtClean="0"/>
              <a:pPr/>
              <a:t>8</a:t>
            </a:fld>
            <a:endParaRPr lang="en-US" dirty="0"/>
          </a:p>
        </p:txBody>
      </p:sp>
    </p:spTree>
    <p:extLst>
      <p:ext uri="{BB962C8B-B14F-4D97-AF65-F5344CB8AC3E}">
        <p14:creationId xmlns:p14="http://schemas.microsoft.com/office/powerpoint/2010/main" val="12144367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4520" y="301967"/>
            <a:ext cx="6477000" cy="1718704"/>
          </a:xfrm>
          <a:prstGeom prst="rect">
            <a:avLst/>
          </a:prstGeom>
        </p:spPr>
        <p:txBody>
          <a:bodyPr wrap="square" lIns="101882" tIns="50941" rIns="101882" bIns="50941">
            <a:spAutoFit/>
          </a:bodyPr>
          <a:lstStyle/>
          <a:p>
            <a:pPr algn="ctr"/>
            <a:r>
              <a:rPr lang="x-none" dirty="0" smtClean="0"/>
              <a:t>Materiales complementarios</a:t>
            </a:r>
          </a:p>
          <a:p>
            <a:pPr algn="ctr"/>
            <a:endParaRPr lang="x-none" dirty="0" smtClean="0"/>
          </a:p>
          <a:p>
            <a:r>
              <a:rPr lang="x-none" sz="1300" b="1" u="sng" dirty="0" smtClean="0"/>
              <a:t>Video sobre vuelos en la década del 1930s</a:t>
            </a:r>
            <a:r>
              <a:rPr lang="x-none" sz="1300" dirty="0" smtClean="0"/>
              <a:t>:  </a:t>
            </a:r>
            <a:r>
              <a:rPr lang="x-none" sz="1300" dirty="0" smtClean="0">
                <a:hlinkClick r:id="rId2"/>
              </a:rPr>
              <a:t>https://www.youtube.com/watch?v=CJX7it9f0yI</a:t>
            </a:r>
            <a:endParaRPr lang="x-none" sz="1300" dirty="0" smtClean="0"/>
          </a:p>
          <a:p>
            <a:endParaRPr lang="x-none" sz="1300" dirty="0" smtClean="0"/>
          </a:p>
          <a:p>
            <a:endParaRPr lang="x-none" sz="1300" dirty="0" smtClean="0"/>
          </a:p>
          <a:p>
            <a:endParaRPr lang="x-none" sz="1300" dirty="0" smtClean="0"/>
          </a:p>
          <a:p>
            <a:endParaRPr lang="x-none" sz="13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520" y="1341120"/>
            <a:ext cx="6390640" cy="430068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520" y="5029199"/>
            <a:ext cx="6390640" cy="4317088"/>
          </a:xfrm>
          <a:prstGeom prst="rect">
            <a:avLst/>
          </a:prstGeom>
        </p:spPr>
      </p:pic>
      <p:sp>
        <p:nvSpPr>
          <p:cNvPr id="6" name="Slide Number Placeholder 5"/>
          <p:cNvSpPr>
            <a:spLocks noGrp="1"/>
          </p:cNvSpPr>
          <p:nvPr>
            <p:ph type="sldNum" sz="quarter" idx="12"/>
          </p:nvPr>
        </p:nvSpPr>
        <p:spPr/>
        <p:txBody>
          <a:bodyPr/>
          <a:lstStyle/>
          <a:p>
            <a:fld id="{CF669FE8-2A6A-4FDA-B6E7-4A7C87AD6E1D}" type="slidenum">
              <a:rPr lang="en-US" smtClean="0"/>
              <a:pPr/>
              <a:t>9</a:t>
            </a:fld>
            <a:endParaRPr lang="en-US" dirty="0"/>
          </a:p>
        </p:txBody>
      </p:sp>
    </p:spTree>
    <p:extLst>
      <p:ext uri="{BB962C8B-B14F-4D97-AF65-F5344CB8AC3E}">
        <p14:creationId xmlns:p14="http://schemas.microsoft.com/office/powerpoint/2010/main" val="34387729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25513</TotalTime>
  <Words>8007</Words>
  <Application>Microsoft Office PowerPoint</Application>
  <PresentationFormat>Custom</PresentationFormat>
  <Paragraphs>904</Paragraphs>
  <Slides>32</Slides>
  <Notes>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Hillsboro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Susan Richmond</cp:lastModifiedBy>
  <cp:revision>263</cp:revision>
  <cp:lastPrinted>2015-11-25T18:01:37Z</cp:lastPrinted>
  <dcterms:created xsi:type="dcterms:W3CDTF">2014-11-20T22:29:18Z</dcterms:created>
  <dcterms:modified xsi:type="dcterms:W3CDTF">2015-12-12T17:13:12Z</dcterms:modified>
</cp:coreProperties>
</file>