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8" r:id="rId2"/>
    <p:sldId id="335" r:id="rId3"/>
    <p:sldId id="344" r:id="rId4"/>
    <p:sldId id="345" r:id="rId5"/>
    <p:sldId id="336" r:id="rId6"/>
    <p:sldId id="337" r:id="rId7"/>
    <p:sldId id="338" r:id="rId8"/>
    <p:sldId id="339" r:id="rId9"/>
    <p:sldId id="340" r:id="rId10"/>
    <p:sldId id="341" r:id="rId11"/>
    <p:sldId id="342" r:id="rId12"/>
    <p:sldId id="343" r:id="rId13"/>
    <p:sldId id="347" r:id="rId14"/>
    <p:sldId id="313" r:id="rId15"/>
    <p:sldId id="314" r:id="rId16"/>
    <p:sldId id="348"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46" r:id="rId33"/>
    <p:sldId id="332" r:id="rId34"/>
    <p:sldId id="333" r:id="rId35"/>
    <p:sldId id="334" r:id="rId36"/>
    <p:sldId id="349" r:id="rId37"/>
  </p:sldIdLst>
  <p:sldSz cx="7772400" cy="10058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ezBolanos, Martha" initials="MM"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7DB1"/>
    <a:srgbClr val="F7994B"/>
    <a:srgbClr val="C05B08"/>
    <a:srgbClr val="255997"/>
    <a:srgbClr val="DEE9C9"/>
    <a:srgbClr val="CADBA9"/>
    <a:srgbClr val="B8CF8B"/>
    <a:srgbClr val="ACC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autoAdjust="0"/>
    <p:restoredTop sz="94648" autoAdjust="0"/>
  </p:normalViewPr>
  <p:slideViewPr>
    <p:cSldViewPr>
      <p:cViewPr>
        <p:scale>
          <a:sx n="90" d="100"/>
          <a:sy n="90" d="100"/>
        </p:scale>
        <p:origin x="-840" y="112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9A1412C-142A-4194-A62D-DB608BBB16B2}" type="datetimeFigureOut">
              <a:rPr lang="en-US" smtClean="0"/>
              <a:pPr/>
              <a:t>12/12/2015</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969183-3C48-4BE1-BAAB-2D2D3D775E94}" type="slidenum">
              <a:rPr lang="en-US" smtClean="0"/>
              <a:pPr/>
              <a:t>‹#›</a:t>
            </a:fld>
            <a:endParaRPr lang="en-US"/>
          </a:p>
        </p:txBody>
      </p:sp>
    </p:spTree>
    <p:extLst>
      <p:ext uri="{BB962C8B-B14F-4D97-AF65-F5344CB8AC3E}">
        <p14:creationId xmlns:p14="http://schemas.microsoft.com/office/powerpoint/2010/main" val="2309731065"/>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2E969183-3C48-4BE1-BAAB-2D2D3D775E94}" type="slidenum">
              <a:rPr lang="en-US" smtClean="0"/>
              <a:pPr/>
              <a:t>2</a:t>
            </a:fld>
            <a:endParaRPr lang="en-US"/>
          </a:p>
        </p:txBody>
      </p:sp>
    </p:spTree>
    <p:extLst>
      <p:ext uri="{BB962C8B-B14F-4D97-AF65-F5344CB8AC3E}">
        <p14:creationId xmlns:p14="http://schemas.microsoft.com/office/powerpoint/2010/main" val="136456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2E969183-3C48-4BE1-BAAB-2D2D3D775E94}" type="slidenum">
              <a:rPr lang="en-US" smtClean="0"/>
              <a:pPr/>
              <a:t>5</a:t>
            </a:fld>
            <a:endParaRPr lang="en-US"/>
          </a:p>
        </p:txBody>
      </p:sp>
    </p:spTree>
    <p:extLst>
      <p:ext uri="{BB962C8B-B14F-4D97-AF65-F5344CB8AC3E}">
        <p14:creationId xmlns:p14="http://schemas.microsoft.com/office/powerpoint/2010/main" val="105145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2E969183-3C48-4BE1-BAAB-2D2D3D775E94}" type="slidenum">
              <a:rPr lang="en-US" smtClean="0"/>
              <a:pPr/>
              <a:t>6</a:t>
            </a:fld>
            <a:endParaRPr lang="en-US"/>
          </a:p>
        </p:txBody>
      </p:sp>
    </p:spTree>
    <p:extLst>
      <p:ext uri="{BB962C8B-B14F-4D97-AF65-F5344CB8AC3E}">
        <p14:creationId xmlns:p14="http://schemas.microsoft.com/office/powerpoint/2010/main" val="379438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2E969183-3C48-4BE1-BAAB-2D2D3D775E94}" type="slidenum">
              <a:rPr lang="en-US" smtClean="0"/>
              <a:pPr/>
              <a:t>7</a:t>
            </a:fld>
            <a:endParaRPr lang="en-US"/>
          </a:p>
        </p:txBody>
      </p:sp>
    </p:spTree>
    <p:extLst>
      <p:ext uri="{BB962C8B-B14F-4D97-AF65-F5344CB8AC3E}">
        <p14:creationId xmlns:p14="http://schemas.microsoft.com/office/powerpoint/2010/main" val="3409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671EA-42AB-47DA-A451-AC51174DE2F4}" type="datetime1">
              <a:rPr lang="en-US" smtClean="0"/>
              <a:t>12/12/2015</a:t>
            </a:fld>
            <a:endParaRPr lang="en-US"/>
          </a:p>
        </p:txBody>
      </p:sp>
      <p:sp>
        <p:nvSpPr>
          <p:cNvPr id="5" name="Footer Placeholder 4"/>
          <p:cNvSpPr>
            <a:spLocks noGrp="1"/>
          </p:cNvSpPr>
          <p:nvPr>
            <p:ph type="ftr" sz="quarter" idx="11"/>
          </p:nvPr>
        </p:nvSpPr>
        <p:spPr/>
        <p:txBody>
          <a:bodyPr/>
          <a:lstStyle/>
          <a:p>
            <a:r>
              <a:rPr lang="en-US" smtClean="0"/>
              <a:t>HSD-OSP Susan Richmond 2015 </a:t>
            </a: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73E76-5EB9-4D15-ABB5-F868AF0D0328}" type="datetime1">
              <a:rPr lang="en-US" smtClean="0"/>
              <a:t>12/12/2015</a:t>
            </a:fld>
            <a:endParaRPr lang="en-US"/>
          </a:p>
        </p:txBody>
      </p:sp>
      <p:sp>
        <p:nvSpPr>
          <p:cNvPr id="5" name="Footer Placeholder 4"/>
          <p:cNvSpPr>
            <a:spLocks noGrp="1"/>
          </p:cNvSpPr>
          <p:nvPr>
            <p:ph type="ftr" sz="quarter" idx="11"/>
          </p:nvPr>
        </p:nvSpPr>
        <p:spPr/>
        <p:txBody>
          <a:bodyPr/>
          <a:lstStyle/>
          <a:p>
            <a:r>
              <a:rPr lang="en-US" smtClean="0"/>
              <a:t>HSD-OSP Susan Richmond 2015 </a:t>
            </a:r>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A354F-F12D-43B5-918D-31B051492689}" type="datetime1">
              <a:rPr lang="en-US" smtClean="0"/>
              <a:t>12/12/2015</a:t>
            </a:fld>
            <a:endParaRPr lang="en-US"/>
          </a:p>
        </p:txBody>
      </p:sp>
      <p:sp>
        <p:nvSpPr>
          <p:cNvPr id="5" name="Footer Placeholder 4"/>
          <p:cNvSpPr>
            <a:spLocks noGrp="1"/>
          </p:cNvSpPr>
          <p:nvPr>
            <p:ph type="ftr" sz="quarter" idx="11"/>
          </p:nvPr>
        </p:nvSpPr>
        <p:spPr/>
        <p:txBody>
          <a:bodyPr/>
          <a:lstStyle/>
          <a:p>
            <a:r>
              <a:rPr lang="en-US" smtClean="0"/>
              <a:t>HSD-OSP Susan Richmond 2015 </a:t>
            </a:r>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7F016C-D484-4623-82D3-BC98673E5E5E}" type="datetime1">
              <a:rPr lang="en-US" smtClean="0"/>
              <a:t>12/12/2015</a:t>
            </a:fld>
            <a:endParaRPr lang="en-US"/>
          </a:p>
        </p:txBody>
      </p:sp>
      <p:sp>
        <p:nvSpPr>
          <p:cNvPr id="5" name="Footer Placeholder 4"/>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E8341-EC1F-4510-A77D-43D8C7F405E5}" type="datetime1">
              <a:rPr lang="en-US" smtClean="0"/>
              <a:t>12/12/2015</a:t>
            </a:fld>
            <a:endParaRPr lang="en-US"/>
          </a:p>
        </p:txBody>
      </p:sp>
      <p:sp>
        <p:nvSpPr>
          <p:cNvPr id="5" name="Footer Placeholder 4"/>
          <p:cNvSpPr>
            <a:spLocks noGrp="1"/>
          </p:cNvSpPr>
          <p:nvPr>
            <p:ph type="ftr" sz="quarter" idx="11"/>
          </p:nvPr>
        </p:nvSpPr>
        <p:spPr/>
        <p:txBody>
          <a:bodyPr/>
          <a:lstStyle/>
          <a:p>
            <a:r>
              <a:rPr lang="en-US" smtClean="0"/>
              <a:t>HSD-OSP Susan Richmond 2015 </a:t>
            </a:r>
            <a:endParaRPr lang="en-US"/>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C059AB-67A4-417B-894E-7DA8527465AC}" type="datetime1">
              <a:rPr lang="en-US" smtClean="0"/>
              <a:t>12/12/2015</a:t>
            </a:fld>
            <a:endParaRPr lang="en-US"/>
          </a:p>
        </p:txBody>
      </p:sp>
      <p:sp>
        <p:nvSpPr>
          <p:cNvPr id="6" name="Footer Placeholder 5"/>
          <p:cNvSpPr>
            <a:spLocks noGrp="1"/>
          </p:cNvSpPr>
          <p:nvPr>
            <p:ph type="ftr" sz="quarter" idx="11"/>
          </p:nvPr>
        </p:nvSpPr>
        <p:spPr/>
        <p:txBody>
          <a:bodyPr/>
          <a:lstStyle/>
          <a:p>
            <a:r>
              <a:rPr lang="en-US" smtClean="0"/>
              <a:t>HSD-OSP Susan Richmond 2015 </a:t>
            </a:r>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041E6-97A7-4307-95D8-1F915E7DDE52}" type="datetime1">
              <a:rPr lang="en-US" smtClean="0"/>
              <a:t>12/12/2015</a:t>
            </a:fld>
            <a:endParaRPr lang="en-US"/>
          </a:p>
        </p:txBody>
      </p:sp>
      <p:sp>
        <p:nvSpPr>
          <p:cNvPr id="8" name="Footer Placeholder 7"/>
          <p:cNvSpPr>
            <a:spLocks noGrp="1"/>
          </p:cNvSpPr>
          <p:nvPr>
            <p:ph type="ftr" sz="quarter" idx="11"/>
          </p:nvPr>
        </p:nvSpPr>
        <p:spPr/>
        <p:txBody>
          <a:bodyPr/>
          <a:lstStyle/>
          <a:p>
            <a:r>
              <a:rPr lang="en-US" smtClean="0"/>
              <a:t>HSD-OSP Susan Richmond 2015 </a:t>
            </a:r>
            <a:endParaRPr lang="en-US"/>
          </a:p>
        </p:txBody>
      </p:sp>
      <p:sp>
        <p:nvSpPr>
          <p:cNvPr id="9" name="Slide Number Placeholder 8"/>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6584F3-B9C8-4BC0-8838-C3DD0628DD2C}" type="datetime1">
              <a:rPr lang="en-US" smtClean="0"/>
              <a:t>12/12/2015</a:t>
            </a:fld>
            <a:endParaRPr lang="en-US"/>
          </a:p>
        </p:txBody>
      </p:sp>
      <p:sp>
        <p:nvSpPr>
          <p:cNvPr id="4" name="Footer Placeholder 3"/>
          <p:cNvSpPr>
            <a:spLocks noGrp="1"/>
          </p:cNvSpPr>
          <p:nvPr>
            <p:ph type="ftr" sz="quarter" idx="11"/>
          </p:nvPr>
        </p:nvSpPr>
        <p:spPr/>
        <p:txBody>
          <a:bodyPr/>
          <a:lstStyle/>
          <a:p>
            <a:r>
              <a:rPr lang="en-US" smtClean="0"/>
              <a:t>HSD-OSP Susan Richmond 2015 </a:t>
            </a:r>
            <a:endParaRPr lang="en-US"/>
          </a:p>
        </p:txBody>
      </p:sp>
      <p:sp>
        <p:nvSpPr>
          <p:cNvPr id="5" name="Slide Number Placeholder 4"/>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CCD5D-7664-4D48-B285-B8F5792D86EA}" type="datetime1">
              <a:rPr lang="en-US" smtClean="0"/>
              <a:t>12/12/2015</a:t>
            </a:fld>
            <a:endParaRPr lang="en-US"/>
          </a:p>
        </p:txBody>
      </p:sp>
      <p:sp>
        <p:nvSpPr>
          <p:cNvPr id="3" name="Footer Placeholder 2"/>
          <p:cNvSpPr>
            <a:spLocks noGrp="1"/>
          </p:cNvSpPr>
          <p:nvPr>
            <p:ph type="ftr" sz="quarter" idx="11"/>
          </p:nvPr>
        </p:nvSpPr>
        <p:spPr/>
        <p:txBody>
          <a:bodyPr/>
          <a:lstStyle/>
          <a:p>
            <a:r>
              <a:rPr lang="en-US" smtClean="0"/>
              <a:t>HSD-OSP Susan Richmond 2015 </a:t>
            </a:r>
            <a:endParaRPr lang="en-US"/>
          </a:p>
        </p:txBody>
      </p:sp>
      <p:sp>
        <p:nvSpPr>
          <p:cNvPr id="4" name="Slide Number Placeholder 3"/>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F8581-0E36-4DAD-9C3A-1B3EE9D0FF34}" type="datetime1">
              <a:rPr lang="en-US" smtClean="0"/>
              <a:t>12/12/2015</a:t>
            </a:fld>
            <a:endParaRPr lang="en-US"/>
          </a:p>
        </p:txBody>
      </p:sp>
      <p:sp>
        <p:nvSpPr>
          <p:cNvPr id="6" name="Footer Placeholder 5"/>
          <p:cNvSpPr>
            <a:spLocks noGrp="1"/>
          </p:cNvSpPr>
          <p:nvPr>
            <p:ph type="ftr" sz="quarter" idx="11"/>
          </p:nvPr>
        </p:nvSpPr>
        <p:spPr/>
        <p:txBody>
          <a:bodyPr/>
          <a:lstStyle/>
          <a:p>
            <a:r>
              <a:rPr lang="en-US" smtClean="0"/>
              <a:t>HSD-OSP Susan Richmond 2015 </a:t>
            </a:r>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0F4F1-DC8E-4A79-934F-6B75676AB072}" type="datetime1">
              <a:rPr lang="en-US" smtClean="0"/>
              <a:t>12/12/2015</a:t>
            </a:fld>
            <a:endParaRPr lang="en-US"/>
          </a:p>
        </p:txBody>
      </p:sp>
      <p:sp>
        <p:nvSpPr>
          <p:cNvPr id="6" name="Footer Placeholder 5"/>
          <p:cNvSpPr>
            <a:spLocks noGrp="1"/>
          </p:cNvSpPr>
          <p:nvPr>
            <p:ph type="ftr" sz="quarter" idx="11"/>
          </p:nvPr>
        </p:nvSpPr>
        <p:spPr/>
        <p:txBody>
          <a:bodyPr/>
          <a:lstStyle/>
          <a:p>
            <a:r>
              <a:rPr lang="en-US" smtClean="0"/>
              <a:t>HSD-OSP Susan Richmond 2015 </a:t>
            </a:r>
            <a:endParaRPr lang="en-US"/>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65680E07-D8C6-4A50-9433-FD2DF84AD387}" type="datetime1">
              <a:rPr lang="en-US" smtClean="0"/>
              <a:t>12/12/2015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r>
              <a:rPr lang="en-US" smtClean="0"/>
              <a:t>HSD-OSP Susan Richmond 2015 </a:t>
            </a:r>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pPr/>
              <a:t>‹#›</a:t>
            </a:fld>
            <a:endParaRPr lang="en-US"/>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www.hsd.k12.or.u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tooter4kids.com/Space/Poems.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jrA7vFSN_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grpSp>
        <p:nvGrpSpPr>
          <p:cNvPr id="27" name="Group 26"/>
          <p:cNvGrpSpPr/>
          <p:nvPr/>
        </p:nvGrpSpPr>
        <p:grpSpPr>
          <a:xfrm>
            <a:off x="-33756" y="176370"/>
            <a:ext cx="7798307" cy="1850874"/>
            <a:chOff x="-12888" y="176370"/>
            <a:chExt cx="7873807" cy="1850874"/>
          </a:xfrm>
        </p:grpSpPr>
        <p:pic>
          <p:nvPicPr>
            <p:cNvPr id="28" name="Picture 4" descr="http://empyreanedge.com/wp-content/uploads/children-hap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238" y="198391"/>
              <a:ext cx="4141681" cy="18288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empyreanedge.com/wp-content/uploads/children-hap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88" y="176370"/>
              <a:ext cx="4141681" cy="1828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16485" y="1255959"/>
            <a:ext cx="7806944" cy="8480035"/>
            <a:chOff x="68579" y="988168"/>
            <a:chExt cx="6888480" cy="7879361"/>
          </a:xfrm>
        </p:grpSpPr>
        <p:grpSp>
          <p:nvGrpSpPr>
            <p:cNvPr id="23" name="Group 22"/>
            <p:cNvGrpSpPr/>
            <p:nvPr/>
          </p:nvGrpSpPr>
          <p:grpSpPr>
            <a:xfrm>
              <a:off x="68579" y="988168"/>
              <a:ext cx="6888480" cy="7879361"/>
              <a:chOff x="0" y="988168"/>
              <a:chExt cx="6888480" cy="7879361"/>
            </a:xfrm>
          </p:grpSpPr>
          <p:grpSp>
            <p:nvGrpSpPr>
              <p:cNvPr id="21" name="Group 20"/>
              <p:cNvGrpSpPr/>
              <p:nvPr/>
            </p:nvGrpSpPr>
            <p:grpSpPr>
              <a:xfrm>
                <a:off x="0" y="988168"/>
                <a:ext cx="6888480" cy="7879361"/>
                <a:chOff x="0" y="988168"/>
                <a:chExt cx="6888480" cy="7879361"/>
              </a:xfrm>
            </p:grpSpPr>
            <p:grpSp>
              <p:nvGrpSpPr>
                <p:cNvPr id="11" name="Group 10"/>
                <p:cNvGrpSpPr/>
                <p:nvPr/>
              </p:nvGrpSpPr>
              <p:grpSpPr>
                <a:xfrm>
                  <a:off x="0" y="988168"/>
                  <a:ext cx="6888480" cy="1648352"/>
                  <a:chOff x="0" y="988168"/>
                  <a:chExt cx="6888480" cy="1648352"/>
                </a:xfrm>
              </p:grpSpPr>
              <p:grpSp>
                <p:nvGrpSpPr>
                  <p:cNvPr id="8" name="Group 7"/>
                  <p:cNvGrpSpPr/>
                  <p:nvPr/>
                </p:nvGrpSpPr>
                <p:grpSpPr>
                  <a:xfrm>
                    <a:off x="0" y="988168"/>
                    <a:ext cx="6888480" cy="1648352"/>
                    <a:chOff x="0" y="988168"/>
                    <a:chExt cx="6888480" cy="1648352"/>
                  </a:xfrm>
                </p:grpSpPr>
                <p:sp>
                  <p:nvSpPr>
                    <p:cNvPr id="2" name="Rectangle 1"/>
                    <p:cNvSpPr/>
                    <p:nvPr/>
                  </p:nvSpPr>
                  <p:spPr>
                    <a:xfrm>
                      <a:off x="0" y="988168"/>
                      <a:ext cx="6888480" cy="76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4" name="Rectangle 3"/>
                    <p:cNvSpPr/>
                    <p:nvPr/>
                  </p:nvSpPr>
                  <p:spPr>
                    <a:xfrm>
                      <a:off x="7620" y="1143000"/>
                      <a:ext cx="6880860" cy="76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88480" cy="762000"/>
                    </a:xfrm>
                    <a:prstGeom prst="rect">
                      <a:avLst/>
                    </a:prstGeom>
                    <a:solidFill>
                      <a:srgbClr val="95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88480" cy="76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80860" cy="76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88480" cy="5029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5240" y="990600"/>
                    <a:ext cx="6858000" cy="15668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300" b="1" cap="all" dirty="0" smtClean="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Evaluación de mitad de </a:t>
                    </a:r>
                    <a:r>
                      <a:rPr lang="es-ES" sz="5300" b="1" cap="all" dirty="0" err="1" smtClean="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AñO</a:t>
                    </a:r>
                    <a:endParaRPr lang="es-ES" sz="5300" b="1" cap="all" dirty="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endParaRP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609600" y="2923752"/>
                  <a:ext cx="5791199" cy="594377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221909" y="3990101"/>
                <a:ext cx="4921826" cy="643533"/>
              </a:xfrm>
              <a:prstGeom prst="rect">
                <a:avLst/>
              </a:prstGeom>
              <a:noFill/>
            </p:spPr>
            <p:txBody>
              <a:bodyPr wrap="square" rtlCol="0">
                <a:spAutoFit/>
              </a:bodyPr>
              <a:lstStyle/>
              <a:p>
                <a:r>
                  <a:rPr lang="es-ES" sz="2800" b="1" dirty="0" smtClean="0">
                    <a:effectLst>
                      <a:outerShdw blurRad="38100" dist="38100" dir="2700000" algn="tl">
                        <a:srgbClr val="000000">
                          <a:alpha val="43137"/>
                        </a:srgbClr>
                      </a:outerShdw>
                    </a:effectLst>
                  </a:rPr>
                  <a:t>Instrucciones para el maestro</a:t>
                </a:r>
                <a:r>
                  <a:rPr lang="es-ES" sz="4000" b="1" dirty="0" smtClean="0">
                    <a:effectLst>
                      <a:outerShdw blurRad="38100" dist="38100" dir="2700000" algn="tl">
                        <a:srgbClr val="000000">
                          <a:alpha val="43137"/>
                        </a:srgbClr>
                      </a:outerShdw>
                    </a:effectLst>
                  </a:rPr>
                  <a:t> </a:t>
                </a:r>
                <a:endParaRPr lang="en-US" sz="4000" b="1" dirty="0">
                  <a:effectLst>
                    <a:outerShdw blurRad="38100" dist="38100" dir="2700000" algn="tl">
                      <a:srgbClr val="000000">
                        <a:alpha val="43137"/>
                      </a:srgbClr>
                    </a:outerShdw>
                  </a:effectLst>
                </a:endParaRPr>
              </a:p>
            </p:txBody>
          </p:sp>
        </p:grpSp>
        <p:sp>
          <p:nvSpPr>
            <p:cNvPr id="25" name="Rectangle 24"/>
            <p:cNvSpPr/>
            <p:nvPr/>
          </p:nvSpPr>
          <p:spPr>
            <a:xfrm>
              <a:off x="2088371" y="5067944"/>
              <a:ext cx="3281725" cy="825401"/>
            </a:xfrm>
            <a:prstGeom prst="rect">
              <a:avLst/>
            </a:prstGeom>
            <a:noFill/>
          </p:spPr>
          <p:txBody>
            <a:bodyPr wrap="none" lIns="91440" tIns="45720" rIns="91440" bIns="45720">
              <a:spAutoFit/>
            </a:bodyPr>
            <a:lstStyle/>
            <a:p>
              <a:pPr algn="ctr"/>
              <a:r>
                <a:rPr lang="en-US" sz="5300" b="1" i="1" dirty="0" err="1" smtClean="0">
                  <a:ln w="1905"/>
                  <a:solidFill>
                    <a:schemeClr val="bg2">
                      <a:lumMod val="10000"/>
                    </a:schemeClr>
                  </a:solidFill>
                  <a:effectLst>
                    <a:innerShdw blurRad="69850" dist="43180" dir="5400000">
                      <a:srgbClr val="000000">
                        <a:alpha val="65000"/>
                      </a:srgbClr>
                    </a:innerShdw>
                  </a:effectLst>
                </a:rPr>
                <a:t>Tercer</a:t>
              </a:r>
              <a:r>
                <a:rPr lang="en-US" sz="5300" b="1" i="1" dirty="0" smtClean="0">
                  <a:ln w="1905"/>
                  <a:solidFill>
                    <a:schemeClr val="bg2">
                      <a:lumMod val="10000"/>
                    </a:schemeClr>
                  </a:solidFill>
                  <a:effectLst>
                    <a:innerShdw blurRad="69850" dist="43180" dir="5400000">
                      <a:srgbClr val="000000">
                        <a:alpha val="65000"/>
                      </a:srgbClr>
                    </a:innerShdw>
                  </a:effectLst>
                </a:rPr>
                <a:t> </a:t>
              </a:r>
              <a:r>
                <a:rPr lang="en-US" sz="5300" b="1" i="1" dirty="0" err="1">
                  <a:ln w="1905"/>
                  <a:solidFill>
                    <a:schemeClr val="bg2">
                      <a:lumMod val="10000"/>
                    </a:schemeClr>
                  </a:solidFill>
                  <a:effectLst>
                    <a:innerShdw blurRad="69850" dist="43180" dir="5400000">
                      <a:srgbClr val="000000">
                        <a:alpha val="65000"/>
                      </a:srgbClr>
                    </a:innerShdw>
                  </a:effectLst>
                </a:rPr>
                <a:t>g</a:t>
              </a:r>
              <a:r>
                <a:rPr lang="en-US" sz="5300" b="1" i="1" dirty="0" err="1" smtClean="0">
                  <a:ln w="1905"/>
                  <a:solidFill>
                    <a:schemeClr val="bg2">
                      <a:lumMod val="10000"/>
                    </a:schemeClr>
                  </a:solidFill>
                  <a:effectLst>
                    <a:innerShdw blurRad="69850" dist="43180" dir="5400000">
                      <a:srgbClr val="000000">
                        <a:alpha val="65000"/>
                      </a:srgbClr>
                    </a:innerShdw>
                  </a:effectLst>
                </a:rPr>
                <a:t>rado</a:t>
              </a:r>
              <a:endParaRPr lang="en-US" sz="5300" b="1" i="1" dirty="0">
                <a:ln w="1905"/>
                <a:solidFill>
                  <a:schemeClr val="bg2">
                    <a:lumMod val="10000"/>
                  </a:schemeClr>
                </a:solidFill>
                <a:effectLst>
                  <a:innerShdw blurRad="69850" dist="43180" dir="5400000">
                    <a:srgbClr val="000000">
                      <a:alpha val="65000"/>
                    </a:srgbClr>
                  </a:innerShdw>
                </a:effectLst>
              </a:endParaRPr>
            </a:p>
          </p:txBody>
        </p:sp>
      </p:grpSp>
      <p:pic>
        <p:nvPicPr>
          <p:cNvPr id="1050" name="Picture 26" descr="http://www.hsd.k12.or.us/Portals/_default/Skins/DistrictSkin/images/webheadsm.png">
            <a:hlinkClick r:id="rId4"/>
          </p:cNvPr>
          <p:cNvPicPr>
            <a:picLocks noChangeAspect="1" noChangeArrowheads="1"/>
          </p:cNvPicPr>
          <p:nvPr/>
        </p:nvPicPr>
        <p:blipFill>
          <a:blip r:embed="rId5" cstate="print">
            <a:biLevel thresh="5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78055" y="9067800"/>
            <a:ext cx="3573145" cy="827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lognumbers.files.wordpress.com/2010/09/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4140" y="5173249"/>
            <a:ext cx="1067259" cy="134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07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smtClean="0"/>
              <a:t> </a:t>
            </a:r>
            <a:r>
              <a:rPr lang="es-ES" dirty="0"/>
              <a:t>Materiales complementarios</a:t>
            </a:r>
          </a:p>
        </p:txBody>
      </p:sp>
      <p:sp>
        <p:nvSpPr>
          <p:cNvPr id="3" name="TextBox 2"/>
          <p:cNvSpPr txBox="1"/>
          <p:nvPr/>
        </p:nvSpPr>
        <p:spPr>
          <a:xfrm>
            <a:off x="3106042" y="704169"/>
            <a:ext cx="866769" cy="349098"/>
          </a:xfrm>
          <a:prstGeom prst="rect">
            <a:avLst/>
          </a:prstGeom>
          <a:noFill/>
        </p:spPr>
        <p:txBody>
          <a:bodyPr wrap="none" lIns="101882" tIns="50941" rIns="101882" bIns="50941" rtlCol="0">
            <a:spAutoFit/>
          </a:bodyPr>
          <a:lstStyle/>
          <a:p>
            <a:r>
              <a:rPr lang="en-US" sz="1600" dirty="0" err="1" smtClean="0"/>
              <a:t>Figura</a:t>
            </a:r>
            <a:r>
              <a:rPr lang="en-US" sz="1600" dirty="0" smtClean="0"/>
              <a:t> </a:t>
            </a:r>
            <a:r>
              <a:rPr lang="en-US" sz="1600" dirty="0"/>
              <a:t>3</a:t>
            </a:r>
          </a:p>
        </p:txBody>
      </p:sp>
      <p:sp>
        <p:nvSpPr>
          <p:cNvPr id="5" name="Rectangle 4"/>
          <p:cNvSpPr/>
          <p:nvPr/>
        </p:nvSpPr>
        <p:spPr>
          <a:xfrm>
            <a:off x="1943100" y="1663565"/>
            <a:ext cx="3886200" cy="7412570"/>
          </a:xfrm>
          <a:prstGeom prst="rect">
            <a:avLst/>
          </a:prstGeom>
        </p:spPr>
        <p:txBody>
          <a:bodyPr lIns="101882" tIns="50941" rIns="101882" bIns="50941">
            <a:spAutoFit/>
          </a:bodyPr>
          <a:lstStyle/>
          <a:p>
            <a:r>
              <a:rPr lang="x-none" dirty="0" smtClean="0"/>
              <a:t>                   </a:t>
            </a:r>
            <a:r>
              <a:rPr lang="x-none" sz="2700" dirty="0" smtClean="0"/>
              <a:t>Cohete</a:t>
            </a:r>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r>
              <a:rPr lang="x-none" dirty="0" smtClean="0"/>
              <a:t> </a:t>
            </a:r>
            <a:r>
              <a:rPr lang="x-none" sz="2700" dirty="0" smtClean="0"/>
              <a:t>Una nave espacial que adquiere fuerza por medio de un motor lleno de propulsores químicos.</a:t>
            </a:r>
            <a:endParaRPr lang="x-none" sz="2700" dirty="0"/>
          </a:p>
        </p:txBody>
      </p:sp>
      <p:pic>
        <p:nvPicPr>
          <p:cNvPr id="4100" name="Picture 4" descr="http://i.space.com/images/i/000/011/013/i02/soyuz-rocket-globalstar-launch-071311-2.jpg?1310799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2640" y="2346961"/>
            <a:ext cx="3191722" cy="464314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CF669FE8-2A6A-4FDA-B6E7-4A7C87AD6E1D}" type="slidenum">
              <a:rPr lang="en-US" smtClean="0"/>
              <a:pPr/>
              <a:t>10</a:t>
            </a:fld>
            <a:endParaRPr lang="en-US"/>
          </a:p>
        </p:txBody>
      </p:sp>
      <p:sp>
        <p:nvSpPr>
          <p:cNvPr id="10" name="Footer Placeholder 9"/>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431954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4827" y="619579"/>
            <a:ext cx="3886200" cy="410654"/>
          </a:xfrm>
          <a:prstGeom prst="rect">
            <a:avLst/>
          </a:prstGeom>
        </p:spPr>
        <p:txBody>
          <a:bodyPr lIns="101882" tIns="50941" rIns="101882" bIns="50941">
            <a:spAutoFit/>
          </a:bodyPr>
          <a:lstStyle/>
          <a:p>
            <a:pPr algn="ctr"/>
            <a:r>
              <a:rPr lang="x-none" dirty="0" smtClean="0"/>
              <a:t> Materiales complementarios</a:t>
            </a:r>
            <a:endParaRPr lang="x-none" dirty="0"/>
          </a:p>
        </p:txBody>
      </p:sp>
      <p:sp>
        <p:nvSpPr>
          <p:cNvPr id="2" name="Rectangle 1"/>
          <p:cNvSpPr/>
          <p:nvPr/>
        </p:nvSpPr>
        <p:spPr>
          <a:xfrm>
            <a:off x="1804827" y="1257300"/>
            <a:ext cx="4758533" cy="410654"/>
          </a:xfrm>
          <a:prstGeom prst="rect">
            <a:avLst/>
          </a:prstGeom>
        </p:spPr>
        <p:txBody>
          <a:bodyPr wrap="square" lIns="101882" tIns="50941" rIns="101882" bIns="50941">
            <a:spAutoFit/>
          </a:bodyPr>
          <a:lstStyle/>
          <a:p>
            <a:r>
              <a:rPr lang="x-none" dirty="0" smtClean="0"/>
              <a:t>                 </a:t>
            </a:r>
          </a:p>
        </p:txBody>
      </p:sp>
      <p:sp>
        <p:nvSpPr>
          <p:cNvPr id="3" name="TextBox 2"/>
          <p:cNvSpPr txBox="1"/>
          <p:nvPr/>
        </p:nvSpPr>
        <p:spPr>
          <a:xfrm>
            <a:off x="3375861" y="1032465"/>
            <a:ext cx="866769" cy="349098"/>
          </a:xfrm>
          <a:prstGeom prst="rect">
            <a:avLst/>
          </a:prstGeom>
          <a:noFill/>
        </p:spPr>
        <p:txBody>
          <a:bodyPr wrap="none" lIns="101882" tIns="50941" rIns="101882" bIns="50941" rtlCol="0">
            <a:spAutoFit/>
          </a:bodyPr>
          <a:lstStyle/>
          <a:p>
            <a:r>
              <a:rPr lang="x-none" sz="1600" dirty="0" smtClean="0"/>
              <a:t>Figura 4</a:t>
            </a:r>
            <a:endParaRPr lang="x-none" sz="1600" dirty="0"/>
          </a:p>
        </p:txBody>
      </p:sp>
      <p:sp>
        <p:nvSpPr>
          <p:cNvPr id="5" name="Rectangle 4"/>
          <p:cNvSpPr/>
          <p:nvPr/>
        </p:nvSpPr>
        <p:spPr>
          <a:xfrm>
            <a:off x="1804827" y="2078608"/>
            <a:ext cx="4654705" cy="6504629"/>
          </a:xfrm>
          <a:prstGeom prst="rect">
            <a:avLst/>
          </a:prstGeom>
        </p:spPr>
        <p:txBody>
          <a:bodyPr wrap="square" lIns="101882" tIns="50941" rIns="101882" bIns="50941">
            <a:spAutoFit/>
          </a:bodyPr>
          <a:lstStyle/>
          <a:p>
            <a:r>
              <a:rPr lang="x-none" sz="2700" dirty="0" smtClean="0"/>
              <a:t>Estación espacial internacional</a:t>
            </a:r>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dirty="0" smtClean="0"/>
          </a:p>
          <a:p>
            <a:endParaRPr lang="x-none" sz="2700" dirty="0" smtClean="0"/>
          </a:p>
          <a:p>
            <a:r>
              <a:rPr lang="x-none" sz="2700" dirty="0" smtClean="0"/>
              <a:t>Un satélite en órbita, cuya construcción comenzó en el 2001 con la  cooperación de 16 naciones; utilizado para investigaciones científicas y espaciales.</a:t>
            </a:r>
            <a:endParaRPr lang="x-none" sz="2700" dirty="0"/>
          </a:p>
        </p:txBody>
      </p:sp>
      <p:pic>
        <p:nvPicPr>
          <p:cNvPr id="6146" name="Picture 2" descr="http://s.hswstatic.com/gif/international-space-station-int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092" y="2667000"/>
            <a:ext cx="4663438" cy="301752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CF669FE8-2A6A-4FDA-B6E7-4A7C87AD6E1D}" type="slidenum">
              <a:rPr lang="x-none" smtClean="0"/>
              <a:pPr/>
              <a:t>11</a:t>
            </a:fld>
            <a:endParaRPr lang="x-none" dirty="0"/>
          </a:p>
        </p:txBody>
      </p:sp>
      <p:sp>
        <p:nvSpPr>
          <p:cNvPr id="11" name="Footer Placeholder 10"/>
          <p:cNvSpPr>
            <a:spLocks noGrp="1"/>
          </p:cNvSpPr>
          <p:nvPr>
            <p:ph type="ftr" sz="quarter" idx="11"/>
          </p:nvPr>
        </p:nvSpPr>
        <p:spPr/>
        <p:txBody>
          <a:bodyPr/>
          <a:lstStyle/>
          <a:p>
            <a:r>
              <a:rPr lang="x-none" sz="1100" dirty="0" smtClean="0">
                <a:solidFill>
                  <a:prstClr val="black">
                    <a:tint val="75000"/>
                  </a:prstClr>
                </a:solidFill>
              </a:rPr>
              <a:t>HSD-OSP </a:t>
            </a:r>
            <a:r>
              <a:rPr lang="x-none" sz="1100" dirty="0" err="1" smtClean="0">
                <a:solidFill>
                  <a:prstClr val="black">
                    <a:tint val="75000"/>
                  </a:prstClr>
                </a:solidFill>
              </a:rPr>
              <a:t>Susan</a:t>
            </a:r>
            <a:r>
              <a:rPr lang="x-none" sz="1100" dirty="0" smtClean="0">
                <a:solidFill>
                  <a:prstClr val="black">
                    <a:tint val="75000"/>
                  </a:prstClr>
                </a:solidFill>
              </a:rPr>
              <a:t> Richmond 2015 </a:t>
            </a:r>
            <a:endParaRPr lang="x-none" dirty="0"/>
          </a:p>
        </p:txBody>
      </p:sp>
    </p:spTree>
    <p:extLst>
      <p:ext uri="{BB962C8B-B14F-4D97-AF65-F5344CB8AC3E}">
        <p14:creationId xmlns:p14="http://schemas.microsoft.com/office/powerpoint/2010/main" val="25305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Image result for nas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6274" y="2093855"/>
            <a:ext cx="3146304" cy="40716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s-ES" dirty="0"/>
              <a:t>Materiales complementarios</a:t>
            </a:r>
          </a:p>
        </p:txBody>
      </p:sp>
      <p:sp>
        <p:nvSpPr>
          <p:cNvPr id="2" name="Rectangle 1"/>
          <p:cNvSpPr/>
          <p:nvPr/>
        </p:nvSpPr>
        <p:spPr>
          <a:xfrm>
            <a:off x="1804827" y="1257300"/>
            <a:ext cx="4758533" cy="410654"/>
          </a:xfrm>
          <a:prstGeom prst="rect">
            <a:avLst/>
          </a:prstGeom>
        </p:spPr>
        <p:txBody>
          <a:bodyPr wrap="square" lIns="101882" tIns="50941" rIns="101882" bIns="50941">
            <a:spAutoFit/>
          </a:bodyPr>
          <a:lstStyle/>
          <a:p>
            <a:r>
              <a:rPr lang="en-US" dirty="0" smtClean="0"/>
              <a:t>                 </a:t>
            </a:r>
          </a:p>
        </p:txBody>
      </p:sp>
      <p:sp>
        <p:nvSpPr>
          <p:cNvPr id="3" name="TextBox 2"/>
          <p:cNvSpPr txBox="1"/>
          <p:nvPr/>
        </p:nvSpPr>
        <p:spPr>
          <a:xfrm>
            <a:off x="3106042" y="704169"/>
            <a:ext cx="866769" cy="349098"/>
          </a:xfrm>
          <a:prstGeom prst="rect">
            <a:avLst/>
          </a:prstGeom>
          <a:noFill/>
        </p:spPr>
        <p:txBody>
          <a:bodyPr wrap="none" lIns="101882" tIns="50941" rIns="101882" bIns="50941" rtlCol="0">
            <a:spAutoFit/>
          </a:bodyPr>
          <a:lstStyle/>
          <a:p>
            <a:r>
              <a:rPr lang="en-US" sz="1600" dirty="0" err="1" smtClean="0"/>
              <a:t>Figura</a:t>
            </a:r>
            <a:r>
              <a:rPr lang="en-US" sz="1600" dirty="0" smtClean="0"/>
              <a:t> </a:t>
            </a:r>
            <a:r>
              <a:rPr lang="en-US" sz="1600" dirty="0"/>
              <a:t>5</a:t>
            </a:r>
          </a:p>
        </p:txBody>
      </p:sp>
      <p:sp>
        <p:nvSpPr>
          <p:cNvPr id="6" name="Rectangle 5"/>
          <p:cNvSpPr/>
          <p:nvPr/>
        </p:nvSpPr>
        <p:spPr>
          <a:xfrm>
            <a:off x="1804827" y="2065781"/>
            <a:ext cx="4824573" cy="5981409"/>
          </a:xfrm>
          <a:prstGeom prst="rect">
            <a:avLst/>
          </a:prstGeom>
        </p:spPr>
        <p:txBody>
          <a:bodyPr wrap="square" lIns="101882" tIns="50941" rIns="101882" bIns="50941">
            <a:spAutoFit/>
          </a:bodyPr>
          <a:lstStyle/>
          <a:p>
            <a:r>
              <a:rPr lang="en-US" dirty="0" smtClean="0"/>
              <a:t>                      </a:t>
            </a:r>
            <a:r>
              <a:rPr lang="en-US" sz="2700" dirty="0"/>
              <a:t>NASA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x-none" sz="2700" dirty="0" smtClean="0"/>
              <a:t>Administración Nacional de Aeronáutica y el Espacio; la agencia gubernamental estadounidense dedicada a la exploración del espacio.</a:t>
            </a:r>
            <a:endParaRPr lang="x-none" sz="2700" dirty="0"/>
          </a:p>
        </p:txBody>
      </p:sp>
      <p:sp>
        <p:nvSpPr>
          <p:cNvPr id="7" name="AutoShape 2" descr="Image result for NASA"/>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8" name="AutoShape 4" descr="Image result for NASA"/>
          <p:cNvSpPr>
            <a:spLocks noChangeAspect="1" noChangeArrowheads="1"/>
          </p:cNvSpPr>
          <p:nvPr/>
        </p:nvSpPr>
        <p:spPr bwMode="auto">
          <a:xfrm>
            <a:off x="349038"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9" name="AutoShape 6" descr="Image result for NASA"/>
          <p:cNvSpPr>
            <a:spLocks noChangeAspect="1" noChangeArrowheads="1"/>
          </p:cNvSpPr>
          <p:nvPr/>
        </p:nvSpPr>
        <p:spPr bwMode="auto">
          <a:xfrm>
            <a:off x="521758"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0" name="AutoShape 8" descr="Image result for NASA"/>
          <p:cNvSpPr>
            <a:spLocks noChangeAspect="1" noChangeArrowheads="1"/>
          </p:cNvSpPr>
          <p:nvPr/>
        </p:nvSpPr>
        <p:spPr bwMode="auto">
          <a:xfrm>
            <a:off x="694478" y="34401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1" name="AutoShape 10" descr="Image result for NASA"/>
          <p:cNvSpPr>
            <a:spLocks noChangeAspect="1" noChangeArrowheads="1"/>
          </p:cNvSpPr>
          <p:nvPr/>
        </p:nvSpPr>
        <p:spPr bwMode="auto">
          <a:xfrm>
            <a:off x="867198" y="51165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2" name="AutoShape 12" descr="Image result for nasa logo"/>
          <p:cNvSpPr>
            <a:spLocks noChangeAspect="1" noChangeArrowheads="1"/>
          </p:cNvSpPr>
          <p:nvPr/>
        </p:nvSpPr>
        <p:spPr bwMode="auto">
          <a:xfrm>
            <a:off x="1039918" y="67929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3" name="AutoShape 14" descr="Image result for nasa logo"/>
          <p:cNvSpPr>
            <a:spLocks noChangeAspect="1" noChangeArrowheads="1"/>
          </p:cNvSpPr>
          <p:nvPr/>
        </p:nvSpPr>
        <p:spPr bwMode="auto">
          <a:xfrm>
            <a:off x="1212638" y="8469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4" name="AutoShape 16" descr="Image result for nasa logo"/>
          <p:cNvSpPr>
            <a:spLocks noChangeAspect="1" noChangeArrowheads="1"/>
          </p:cNvSpPr>
          <p:nvPr/>
        </p:nvSpPr>
        <p:spPr bwMode="auto">
          <a:xfrm>
            <a:off x="1385358" y="10145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7" name="Slide Number Placeholder 16"/>
          <p:cNvSpPr>
            <a:spLocks noGrp="1"/>
          </p:cNvSpPr>
          <p:nvPr>
            <p:ph type="sldNum" sz="quarter" idx="12"/>
          </p:nvPr>
        </p:nvSpPr>
        <p:spPr/>
        <p:txBody>
          <a:bodyPr/>
          <a:lstStyle/>
          <a:p>
            <a:fld id="{CF669FE8-2A6A-4FDA-B6E7-4A7C87AD6E1D}" type="slidenum">
              <a:rPr lang="en-US" smtClean="0"/>
              <a:pPr/>
              <a:t>12</a:t>
            </a:fld>
            <a:endParaRPr lang="en-US"/>
          </a:p>
        </p:txBody>
      </p:sp>
      <p:sp>
        <p:nvSpPr>
          <p:cNvPr id="19" name="Footer Placeholder 18"/>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320192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3870365"/>
              </p:ext>
            </p:extLst>
          </p:nvPr>
        </p:nvGraphicFramePr>
        <p:xfrm>
          <a:off x="229937" y="356249"/>
          <a:ext cx="7313862" cy="9172623"/>
        </p:xfrm>
        <a:graphic>
          <a:graphicData uri="http://schemas.openxmlformats.org/drawingml/2006/table">
            <a:tbl>
              <a:tblPr/>
              <a:tblGrid>
                <a:gridCol w="769595"/>
                <a:gridCol w="1241446"/>
                <a:gridCol w="1426262"/>
                <a:gridCol w="1501326"/>
                <a:gridCol w="1201061"/>
                <a:gridCol w="1174172"/>
              </a:tblGrid>
              <a:tr h="398282">
                <a:tc rowSpan="2">
                  <a:txBody>
                    <a:bodyPr/>
                    <a:lstStyle/>
                    <a:p>
                      <a:pPr marL="0" marR="0" algn="ctr">
                        <a:lnSpc>
                          <a:spcPct val="115000"/>
                        </a:lnSpc>
                        <a:spcBef>
                          <a:spcPts val="0"/>
                        </a:spcBef>
                        <a:spcAft>
                          <a:spcPts val="0"/>
                        </a:spcAft>
                      </a:pPr>
                      <a:r>
                        <a:rPr lang="es-ES_tradnl" sz="1200" b="1" noProof="0" dirty="0" smtClean="0">
                          <a:solidFill>
                            <a:srgbClr val="000000"/>
                          </a:solidFill>
                          <a:latin typeface="+mn-lt"/>
                          <a:ea typeface="Times New Roman"/>
                          <a:cs typeface="Times New Roman"/>
                        </a:rPr>
                        <a:t>Puntaje</a:t>
                      </a:r>
                      <a:endParaRPr lang="es-ES_tradnl" sz="1200" noProof="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V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VE" sz="1100" noProof="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V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VE" sz="1100" noProof="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V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-L.3.2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-L.4.2, L.4.3b</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-L.5.2</a:t>
                      </a:r>
                    </a:p>
                    <a:p>
                      <a:pPr marL="0" marR="0" algn="ctr">
                        <a:lnSpc>
                          <a:spcPct val="115000"/>
                        </a:lnSpc>
                        <a:spcBef>
                          <a:spcPts val="0"/>
                        </a:spcBef>
                        <a:spcAft>
                          <a:spcPts val="0"/>
                        </a:spcAft>
                      </a:pPr>
                      <a:endParaRPr lang="es-V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633160">
                <a:tc vMerge="1">
                  <a:txBody>
                    <a:bodyPr/>
                    <a:lstStyle/>
                    <a:p>
                      <a:endParaRPr lang="en-US"/>
                    </a:p>
                  </a:txBody>
                  <a:tcPr/>
                </a:tc>
                <a:tc>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lvl="0" algn="ctr" rtl="0">
                        <a:lnSpc>
                          <a:spcPct val="115000"/>
                        </a:lnSpc>
                        <a:spcBef>
                          <a:spcPts val="0"/>
                        </a:spcBef>
                        <a:buClr>
                          <a:schemeClr val="dk1"/>
                        </a:buClr>
                        <a:buSzPct val="25000"/>
                        <a:buFont typeface="Arial"/>
                        <a:buNone/>
                      </a:pPr>
                      <a:r>
                        <a:rPr lang="x-none" sz="600" b="1" i="1" u="sng" dirty="0" smtClean="0">
                          <a:solidFill>
                            <a:schemeClr val="dk1"/>
                          </a:solidFill>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x-none" sz="600" b="1" dirty="0" smtClean="0">
                          <a:solidFill>
                            <a:schemeClr val="dk1"/>
                          </a:solidFill>
                          <a:latin typeface="+mn-lt"/>
                          <a:ea typeface="Calibri"/>
                          <a:cs typeface="Calibri"/>
                          <a:sym typeface="Calibri"/>
                        </a:rPr>
                        <a:t>Tipos de textos y propósitos:</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-W.3.2a-b</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-W.4.2a-b</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-W.5.2a-b</a:t>
                      </a:r>
                    </a:p>
                    <a:p>
                      <a:pPr lvl="0" algn="ctr" rtl="0">
                        <a:lnSpc>
                          <a:spcPct val="115000"/>
                        </a:lnSpc>
                        <a:spcBef>
                          <a:spcPts val="0"/>
                        </a:spcBef>
                        <a:buClr>
                          <a:schemeClr val="dk1"/>
                        </a:buClr>
                        <a:buSzPct val="25000"/>
                        <a:buFont typeface="Arial"/>
                        <a:buNone/>
                      </a:pPr>
                      <a:endPar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VE" sz="12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-W.3.2c-d</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-W.4.2c-d</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-W.5.2c-d</a:t>
                      </a:r>
                    </a:p>
                    <a:p>
                      <a:pPr algn="ctr"/>
                      <a:endParaRPr lang="es-VE" sz="1200" b="1" noProof="0" dirty="0" smtClean="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V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V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algn="ctr">
                        <a:lnSpc>
                          <a:spcPct val="115000"/>
                        </a:lnSpc>
                        <a:spcBef>
                          <a:spcPts val="0"/>
                        </a:spcBef>
                        <a:spcAft>
                          <a:spcPts val="0"/>
                        </a:spcAft>
                      </a:pPr>
                      <a:r>
                        <a:rPr kumimoji="0" lang="es-VE" sz="600" b="1" i="0" u="none" strike="noStrike" kern="1200" cap="none" spc="0" normalizeH="0" baseline="0" noProof="0" dirty="0" smtClean="0">
                          <a:ln>
                            <a:noFill/>
                          </a:ln>
                          <a:solidFill>
                            <a:prstClr val="black"/>
                          </a:solidFill>
                          <a:effectLst/>
                          <a:uLnTx/>
                          <a:uFillTx/>
                          <a:latin typeface="+mn-lt"/>
                          <a:ea typeface="Calibri"/>
                          <a:cs typeface="Calibri"/>
                        </a:rPr>
                        <a:t>Investigación para desarrollar y presentar conocimiento: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-W.3.7-8</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-W.4.7-9</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-W.5.7-9</a:t>
                      </a:r>
                    </a:p>
                    <a:p>
                      <a:pPr marL="0" marR="0" algn="ctr">
                        <a:lnSpc>
                          <a:spcPct val="115000"/>
                        </a:lnSpc>
                        <a:spcBef>
                          <a:spcPts val="0"/>
                        </a:spcBef>
                        <a:spcAft>
                          <a:spcPts val="0"/>
                        </a:spcAft>
                      </a:pPr>
                      <a:endParaRPr kumimoji="0" lang="es-VE" sz="800" b="1" i="0" u="none" strike="noStrike" kern="1200" cap="none" spc="0" normalizeH="0" baseline="0" noProof="0" dirty="0" smtClean="0">
                        <a:ln>
                          <a:noFill/>
                        </a:ln>
                        <a:solidFill>
                          <a:prstClr val="black"/>
                        </a:solidFill>
                        <a:effectLst/>
                        <a:uLnTx/>
                        <a:uFillTx/>
                        <a:latin typeface="+mn-lt"/>
                        <a:ea typeface="Calibri"/>
                        <a:cs typeface="Calibri"/>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V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-L.3.1b-i, L.3.3a &amp; L.3.6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-L.4.1, L.4.3a, &amp; L.4.6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-L.5.1b-e, L.5.3a &amp; L.5.6</a:t>
                      </a: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741797">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está totalmente apoyada, y consistente e intencionalmente enfocada:</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latin typeface="+mn-lt"/>
                          <a:ea typeface="Calibri"/>
                          <a:cs typeface="Times New Roman"/>
                        </a:rPr>
                        <a:t>La idea central o idea principal de un tema está enfocada, claramente establecida y sólidamente mantenida.</a:t>
                      </a:r>
                    </a:p>
                    <a:p>
                      <a:pPr marL="58738" marR="0" indent="-58738" algn="l">
                        <a:spcBef>
                          <a:spcPts val="0"/>
                        </a:spcBef>
                        <a:spcAft>
                          <a:spcPts val="0"/>
                        </a:spcAft>
                        <a:buFont typeface="Arial" pitchFamily="34" charset="0"/>
                        <a:buChar char="•"/>
                      </a:pPr>
                      <a:endParaRPr lang="es-VE" sz="500" noProof="0" dirty="0" smtClean="0">
                        <a:latin typeface="+mn-lt"/>
                        <a:ea typeface="Calibri"/>
                        <a:cs typeface="Times New Roman"/>
                      </a:endParaRPr>
                    </a:p>
                    <a:p>
                      <a:pPr marL="58738" marR="0" indent="-58738" algn="l">
                        <a:spcBef>
                          <a:spcPts val="0"/>
                        </a:spcBef>
                        <a:spcAft>
                          <a:spcPts val="0"/>
                        </a:spcAft>
                        <a:buFont typeface="Arial" pitchFamily="34" charset="0"/>
                        <a:buChar char="•"/>
                      </a:pPr>
                      <a:r>
                        <a:rPr lang="es-VE" sz="800" noProof="0" dirty="0" smtClean="0">
                          <a:latin typeface="+mn-lt"/>
                          <a:ea typeface="Calibri"/>
                          <a:cs typeface="Times New Roman"/>
                        </a:rPr>
                        <a:t>La idea central o idea principal de un tema es introducida y se comunica claramente  dentro del contexto.</a:t>
                      </a:r>
                      <a:endParaRPr lang="es-VE" sz="800" noProof="0" dirty="0">
                        <a:latin typeface="+mn-lt"/>
                        <a:ea typeface="Calibri"/>
                        <a:cs typeface="Times New Roman"/>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clara y eficaz,</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creando unidad y totalidad: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una variedad de estrategias de transición.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Presenta</a:t>
                      </a:r>
                      <a:r>
                        <a:rPr lang="es-VE" sz="800" baseline="0" noProof="0" dirty="0" smtClean="0">
                          <a:solidFill>
                            <a:srgbClr val="000000"/>
                          </a:solidFill>
                          <a:latin typeface="+mn-lt"/>
                          <a:ea typeface="Calibri"/>
                          <a:cs typeface="Franklin Gothic Book"/>
                        </a:rPr>
                        <a:t> una </a:t>
                      </a:r>
                      <a:r>
                        <a:rPr lang="es-VE" sz="800" noProof="0" dirty="0" smtClean="0">
                          <a:solidFill>
                            <a:srgbClr val="000000"/>
                          </a:solidFill>
                          <a:latin typeface="+mn-lt"/>
                          <a:ea typeface="Calibri"/>
                          <a:cs typeface="Franklin Gothic Book"/>
                        </a:rPr>
                        <a:t>progresión lógica de ideas de principio a fin. </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 La</a:t>
                      </a:r>
                      <a:r>
                        <a:rPr lang="es-VE" sz="800" baseline="0" noProof="0" dirty="0" smtClean="0">
                          <a:solidFill>
                            <a:srgbClr val="000000"/>
                          </a:solidFill>
                          <a:latin typeface="+mn-lt"/>
                          <a:ea typeface="Calibri"/>
                          <a:cs typeface="Franklin Gothic Book"/>
                        </a:rPr>
                        <a:t> i</a:t>
                      </a:r>
                      <a:r>
                        <a:rPr lang="es-VE" sz="800" noProof="0" dirty="0" smtClean="0">
                          <a:solidFill>
                            <a:srgbClr val="000000"/>
                          </a:solidFill>
                          <a:latin typeface="+mn-lt"/>
                          <a:ea typeface="Calibri"/>
                          <a:cs typeface="Franklin Gothic Book"/>
                        </a:rPr>
                        <a:t>ntroducción y conclusión es efectiva para la audiencia y el propósito.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apoyo/evidencia exhaustiva y convincente de la idea central o idea principal, que incluye el uso eficaz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uso de evidencia tomada</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de las fuentes se integra con fluidez, es amplio y relevante.</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Usa efectivamente una variedad de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clara y eficazmente las ideas, utilizando un lenguaje preciso:</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 vocabulario académico y de dominio específico es claramente 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 fuerte dominio de las convenciones:</a:t>
                      </a:r>
                    </a:p>
                    <a:p>
                      <a:pPr marL="0" marR="0" algn="l">
                        <a:spcBef>
                          <a:spcPts val="0"/>
                        </a:spcBef>
                        <a:spcAft>
                          <a:spcPts val="0"/>
                        </a:spcAft>
                      </a:pPr>
                      <a:endParaRPr lang="es-VE" sz="500" noProof="0" dirty="0" smtClean="0">
                        <a:solidFill>
                          <a:srgbClr val="92D05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Hay pocos errores presentes, si algunos, en el uso y la formación de la oración.</a:t>
                      </a:r>
                    </a:p>
                    <a:p>
                      <a:pPr marL="58738" marR="0" indent="-58738" algn="l">
                        <a:spcBef>
                          <a:spcPts val="0"/>
                        </a:spcBef>
                        <a:spcAft>
                          <a:spcPts val="0"/>
                        </a:spcAft>
                        <a:buFont typeface="Arial" pitchFamily="34" charset="0"/>
                        <a:buChar char="•"/>
                      </a:pPr>
                      <a:endParaRPr lang="es-VE" sz="500" noProof="0" dirty="0" smtClean="0">
                        <a:solidFill>
                          <a:srgbClr val="92D05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Uso efectivo y consistente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980017">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está adecuadamente apoyada, y generalmente enfocada:</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enfoque es claro y mantenido</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en su mayor</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parte, </a:t>
                      </a:r>
                      <a:r>
                        <a:rPr lang="es-VE" sz="800" i="1" noProof="0" dirty="0" smtClean="0">
                          <a:solidFill>
                            <a:srgbClr val="000000"/>
                          </a:solidFill>
                          <a:latin typeface="+mn-lt"/>
                          <a:ea typeface="Calibri"/>
                          <a:cs typeface="Franklin Gothic Book"/>
                        </a:rPr>
                        <a:t>aunque algún material vagamente relacionado puede estar presente. </a:t>
                      </a:r>
                    </a:p>
                    <a:p>
                      <a:pPr marL="58738" marR="0" indent="-58738" algn="l">
                        <a:spcBef>
                          <a:spcPts val="0"/>
                        </a:spcBef>
                        <a:spcAft>
                          <a:spcPts val="0"/>
                        </a:spcAft>
                        <a:buFont typeface="Arial" pitchFamily="34" charset="0"/>
                        <a:buChar char="•"/>
                      </a:pPr>
                      <a:endParaRPr lang="es-VE" sz="500" i="1"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Algún contexto de la idea central o idea principal del tema es adecuado.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evidente y un sentido de totalidad, aunque puede haber errores de menor importancia y algunas ideas pueden estar un poco sueltas: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adecuadamente las estrategias de transición con un poco de variedad</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Presenta una progresión adecuada de ideas de principio a fin.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a:t>
                      </a:r>
                      <a:r>
                        <a:rPr lang="es-VE" sz="800" baseline="0" noProof="0" dirty="0" smtClean="0">
                          <a:solidFill>
                            <a:srgbClr val="000000"/>
                          </a:solidFill>
                          <a:latin typeface="+mn-lt"/>
                          <a:ea typeface="Calibri"/>
                          <a:cs typeface="Franklin Gothic Book"/>
                        </a:rPr>
                        <a:t> i</a:t>
                      </a:r>
                      <a:r>
                        <a:rPr lang="es-VE" sz="800" noProof="0" dirty="0" smtClean="0">
                          <a:solidFill>
                            <a:srgbClr val="000000"/>
                          </a:solidFill>
                          <a:latin typeface="+mn-lt"/>
                          <a:ea typeface="Calibri"/>
                          <a:cs typeface="Franklin Gothic Book"/>
                        </a:rPr>
                        <a:t>ntroducción y conclusión es adecuada.</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apoyo/evidencia adecuado de la idea central o idea principal que incluye el uso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Integra alguna evidencia de las fuentes, aunque las citas pueden ser generales o imprecisas.</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adecuadamente algunas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las ideas adecuadamente, empleando una mezcla de lenguaje preciso y más general.</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del vocabulario específico de dominio es generalmente 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 dominio adecuado de las convenciones:</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Pueden haber algunos errores en el uso y la formación de oraciones, pero no se muestra ningún patrón sistemático de errores.</a:t>
                      </a:r>
                    </a:p>
                    <a:p>
                      <a:pPr marL="58738" marR="0" indent="-58738" algn="l">
                        <a:spcBef>
                          <a:spcPts val="0"/>
                        </a:spcBef>
                        <a:spcAft>
                          <a:spcPts val="0"/>
                        </a:spcAft>
                        <a:buFont typeface="Arial" pitchFamily="34" charset="0"/>
                        <a:buChar char="•"/>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Uso adecuado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43813">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En desarrollo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 sostenida de algún modo (un poco)</a:t>
                      </a:r>
                      <a:r>
                        <a:rPr lang="es-VE" sz="800" baseline="0" noProof="0" dirty="0" smtClean="0">
                          <a:solidFill>
                            <a:srgbClr val="000000"/>
                          </a:solidFill>
                          <a:latin typeface="+mn-lt"/>
                          <a:ea typeface="Calibri"/>
                          <a:cs typeface="Franklin Gothic Book"/>
                        </a:rPr>
                        <a:t> y puede desviarse ligeramente del enfoque</a:t>
                      </a:r>
                      <a:r>
                        <a:rPr lang="es-VE" sz="800" noProof="0" dirty="0" smtClean="0">
                          <a:solidFill>
                            <a:srgbClr val="000000"/>
                          </a:solidFill>
                          <a:latin typeface="+mn-lt"/>
                          <a:ea typeface="Calibri"/>
                          <a:cs typeface="Franklin Gothic Book"/>
                        </a:rPr>
                        <a:t>:</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estar claramente enfocado en la idea central o principal, pero no está suficientemente sustentado.</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idea central o idea principal puede ser confusa y un tanto fuera de enfoque.</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inconsistente y los errores son evidentes: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Uso inconsistente de las estrategias de transición, con poca variedad</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progresión de ideas es inconsistente desde principio a fin.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introducción y la conclusión, si existen</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son débiles.</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un apoyo/evidencia irregular y breve de la idea central o idea principal que incluye el uso parcial o inconsistente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evidencia de las fuentes está débilmente integrada, y las citas, si existen, son irregulares.</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débil o irregularmente las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ideas de forma irregular, con un lenguaje simplista:</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del vocabulario específico de dominio a veces puede ser inapropiado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ES" sz="800" noProof="0" dirty="0" smtClean="0">
                          <a:solidFill>
                            <a:schemeClr val="tx1"/>
                          </a:solidFill>
                          <a:latin typeface="+mn-lt"/>
                          <a:ea typeface="Calibri"/>
                          <a:cs typeface="Franklin Gothic Book"/>
                        </a:rPr>
                        <a:t>La respuesta demuestra un dominio parcial de las convenciones:</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ES" sz="800" noProof="0" dirty="0" smtClean="0">
                          <a:solidFill>
                            <a:schemeClr val="tx1"/>
                          </a:solidFill>
                          <a:latin typeface="+mn-lt"/>
                          <a:ea typeface="Calibri"/>
                          <a:cs typeface="Franklin Gothic Book"/>
                        </a:rPr>
                        <a:t>Los errores frecuentes en el uso pueden opacar el significado.</a:t>
                      </a:r>
                    </a:p>
                    <a:p>
                      <a:pPr marL="58738" marR="0" indent="-58738" algn="l">
                        <a:spcBef>
                          <a:spcPts val="0"/>
                        </a:spcBef>
                        <a:spcAft>
                          <a:spcPts val="0"/>
                        </a:spcAft>
                        <a:buFont typeface="Arial" pitchFamily="34" charset="0"/>
                        <a:buChar char="•"/>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ES" sz="800" noProof="0" dirty="0" smtClean="0">
                          <a:solidFill>
                            <a:schemeClr val="tx1"/>
                          </a:solidFill>
                          <a:latin typeface="+mn-lt"/>
                          <a:ea typeface="Calibri"/>
                          <a:cs typeface="Franklin Gothic Book"/>
                        </a:rPr>
                        <a:t>Uso inconsistente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71600">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puede estar relacionada al tema, pero proporciona poco o ningún enfoque:</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ser muy breve, puede desviarse grandemente del enfoque.</a:t>
                      </a:r>
                    </a:p>
                    <a:p>
                      <a:pPr marL="58738" marR="0" indent="-58738" algn="l">
                        <a:spcBef>
                          <a:spcPts val="0"/>
                        </a:spcBef>
                        <a:spcAft>
                          <a:spcPts val="0"/>
                        </a:spcAft>
                        <a:buFont typeface="Arial" pitchFamily="34" charset="0"/>
                        <a:buChar char="•"/>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ser confuso o ambiguo.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poca o ninguna estructura organizativa discernible: </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Pocas o ningunas estrategias de transición son evidentes.</a:t>
                      </a:r>
                    </a:p>
                    <a:p>
                      <a:pPr marL="58738" marR="0" indent="-58738" algn="l">
                        <a:spcBef>
                          <a:spcPts val="0"/>
                        </a:spcBef>
                        <a:spcAft>
                          <a:spcPts val="0"/>
                        </a:spcAft>
                        <a:buFont typeface="Arial" pitchFamily="34" charset="0"/>
                        <a:buChar char="•"/>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inmiscuir frecuentes  ideas extrañas.</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un apoyo/evidencia mínimo de la idea central o idea principal que incluye poco o ningún uso de las fuentes, los hechos y los detalles: </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uso de la evidencia de la fuente del material es mínimo, ausente, con errores, o irrelevante.</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expresión de las ideas en la respuesta es vaga, carece de claridad, o es confusa:</a:t>
                      </a:r>
                    </a:p>
                    <a:p>
                      <a:pPr marL="0" marR="0" algn="l">
                        <a:spcBef>
                          <a:spcPts val="0"/>
                        </a:spcBef>
                        <a:spcAft>
                          <a:spcPts val="0"/>
                        </a:spcAft>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Utiliza un lenguaje o vocabulario específico de dominio</a:t>
                      </a:r>
                      <a:r>
                        <a:rPr lang="es-VE" sz="800" baseline="0" noProof="0" dirty="0" smtClean="0">
                          <a:solidFill>
                            <a:schemeClr val="tx1"/>
                          </a:solidFill>
                          <a:latin typeface="+mn-lt"/>
                          <a:ea typeface="Calibri"/>
                          <a:cs typeface="Franklin Gothic Book"/>
                        </a:rPr>
                        <a:t> limitado</a:t>
                      </a: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Puede tener poco sentido de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una falta de dominio de las convenciones:</a:t>
                      </a:r>
                    </a:p>
                    <a:p>
                      <a:pPr marL="0" marR="0" algn="l">
                        <a:spcBef>
                          <a:spcPts val="0"/>
                        </a:spcBef>
                        <a:spcAft>
                          <a:spcPts val="0"/>
                        </a:spcAft>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Los errores son frecuentes y graves.</a:t>
                      </a:r>
                    </a:p>
                    <a:p>
                      <a:pPr marL="58738" marR="0" indent="-58738" algn="l">
                        <a:spcBef>
                          <a:spcPts val="0"/>
                        </a:spcBef>
                        <a:spcAft>
                          <a:spcPts val="0"/>
                        </a:spcAft>
                        <a:buFont typeface="Arial" pitchFamily="34" charset="0"/>
                        <a:buChar char="•"/>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A menudo</a:t>
                      </a:r>
                      <a:r>
                        <a:rPr lang="es-VE" sz="800" baseline="0" noProof="0" dirty="0" smtClean="0">
                          <a:solidFill>
                            <a:schemeClr val="tx1"/>
                          </a:solidFill>
                          <a:latin typeface="+mn-lt"/>
                          <a:ea typeface="Calibri"/>
                          <a:cs typeface="Franklin Gothic Book"/>
                        </a:rPr>
                        <a:t> e</a:t>
                      </a:r>
                      <a:r>
                        <a:rPr lang="es-VE" sz="800" noProof="0" dirty="0" smtClean="0">
                          <a:solidFill>
                            <a:schemeClr val="tx1"/>
                          </a:solidFill>
                          <a:latin typeface="+mn-lt"/>
                          <a:ea typeface="Calibri"/>
                          <a:cs typeface="Franklin Gothic Book"/>
                        </a:rPr>
                        <a:t>l significado es opaco.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2075">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ES_tradnl"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x-none" sz="800" b="0" i="0" u="none" strike="noStrike" noProof="0" dirty="0" smtClean="0">
                          <a:solidFill>
                            <a:srgbClr val="000000"/>
                          </a:solidFill>
                          <a:latin typeface="+mn-lt"/>
                        </a:rPr>
                        <a:t>Una respuesta no recibe crédito si no proporciona evidencia de la habilidad para  [completar con el lenguaje clave del objetivo deseado].</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84750" y="43699"/>
            <a:ext cx="7248671" cy="344053"/>
          </a:xfrm>
          <a:prstGeom prst="rect">
            <a:avLst/>
          </a:prstGeom>
        </p:spPr>
        <p:txBody>
          <a:bodyPr wrap="square" lIns="96886" tIns="48443" rIns="96886" bIns="4844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x-none" sz="1600" b="1" dirty="0">
                <a:effectLst>
                  <a:outerShdw blurRad="38100" dist="38100" dir="2700000" algn="tl">
                    <a:srgbClr val="000000">
                      <a:alpha val="43137"/>
                    </a:srgbClr>
                  </a:outerShdw>
                </a:effectLst>
              </a:rPr>
              <a:t> </a:t>
            </a:r>
            <a:r>
              <a:rPr lang="x-none" sz="1200" b="1" dirty="0">
                <a:effectLst>
                  <a:outerShdw blurRad="38100" dist="38100" dir="2700000" algn="tl">
                    <a:srgbClr val="000000">
                      <a:alpha val="43137"/>
                    </a:srgbClr>
                  </a:outerShdw>
                </a:effectLst>
              </a:rPr>
              <a:t>Grados </a:t>
            </a:r>
            <a:r>
              <a:rPr lang="en-US" sz="1200" b="1" dirty="0" smtClean="0">
                <a:effectLst>
                  <a:outerShdw blurRad="38100" dist="38100" dir="2700000" algn="tl">
                    <a:srgbClr val="000000">
                      <a:alpha val="43137"/>
                    </a:srgbClr>
                  </a:outerShdw>
                </a:effectLst>
              </a:rPr>
              <a:t>3</a:t>
            </a:r>
            <a:r>
              <a:rPr lang="x-none" sz="1200" b="1" dirty="0" smtClean="0">
                <a:effectLst>
                  <a:outerShdw blurRad="38100" dist="38100" dir="2700000" algn="tl">
                    <a:srgbClr val="000000">
                      <a:alpha val="43137"/>
                    </a:srgbClr>
                  </a:outerShdw>
                </a:effectLst>
              </a:rPr>
              <a:t> </a:t>
            </a:r>
            <a:r>
              <a:rPr lang="x-none" sz="1200" b="1" dirty="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5</a:t>
            </a:r>
            <a:r>
              <a:rPr lang="x-none" sz="1200" b="1" dirty="0" smtClean="0">
                <a:effectLst>
                  <a:outerShdw blurRad="38100" dist="38100" dir="2700000" algn="tl">
                    <a:srgbClr val="000000">
                      <a:alpha val="43137"/>
                    </a:srgbClr>
                  </a:outerShdw>
                </a:effectLst>
              </a:rPr>
              <a:t>: </a:t>
            </a:r>
            <a:r>
              <a:rPr lang="x-none" sz="1200" b="1" dirty="0">
                <a:effectLst>
                  <a:outerShdw blurRad="38100" dist="38100" dir="2700000" algn="tl">
                    <a:srgbClr val="000000">
                      <a:alpha val="43137"/>
                    </a:srgbClr>
                  </a:outerShdw>
                </a:effectLst>
              </a:rPr>
              <a:t>Rúbrica genérica de 4 puntos para </a:t>
            </a:r>
            <a:r>
              <a:rPr lang="en-US" sz="1200" b="1" dirty="0" smtClean="0">
                <a:effectLst>
                  <a:outerShdw blurRad="38100" dist="38100" dir="2700000" algn="tl">
                    <a:srgbClr val="000000">
                      <a:alpha val="43137"/>
                    </a:srgbClr>
                  </a:outerShdw>
                </a:effectLst>
              </a:rPr>
              <a:t>el </a:t>
            </a:r>
            <a:r>
              <a:rPr lang="x-none" sz="1200" b="1" dirty="0" smtClean="0">
                <a:effectLst>
                  <a:outerShdw blurRad="38100" dist="38100" dir="2700000" algn="tl">
                    <a:srgbClr val="000000">
                      <a:alpha val="43137"/>
                    </a:srgbClr>
                  </a:outerShdw>
                </a:effectLst>
              </a:rPr>
              <a:t>Escrito informativo/explicativo</a:t>
            </a:r>
            <a:r>
              <a:rPr lang="en-US" sz="1200" b="1" dirty="0" smtClean="0">
                <a:effectLst>
                  <a:outerShdw blurRad="38100" dist="38100" dir="2700000" algn="tl">
                    <a:srgbClr val="000000">
                      <a:alpha val="43137"/>
                    </a:srgbClr>
                  </a:outerShdw>
                </a:effectLst>
              </a:rPr>
              <a:t> de la </a:t>
            </a:r>
            <a:r>
              <a:rPr lang="en-US" sz="1200" b="1" u="sng" dirty="0" err="1" smtClean="0">
                <a:effectLst>
                  <a:outerShdw blurRad="38100" dist="38100" dir="2700000" algn="tl">
                    <a:srgbClr val="000000">
                      <a:alpha val="43137"/>
                    </a:srgbClr>
                  </a:outerShdw>
                </a:effectLst>
              </a:rPr>
              <a:t>Tarea</a:t>
            </a:r>
            <a:r>
              <a:rPr lang="en-US" sz="1200" b="1" u="sng" dirty="0" smtClean="0">
                <a:effectLst>
                  <a:outerShdw blurRad="38100" dist="38100" dir="2700000" algn="tl">
                    <a:srgbClr val="000000">
                      <a:alpha val="43137"/>
                    </a:srgbClr>
                  </a:outerShdw>
                </a:effectLst>
              </a:rPr>
              <a:t> de </a:t>
            </a:r>
            <a:r>
              <a:rPr lang="en-US" sz="1200" b="1" u="sng" dirty="0" err="1" smtClean="0">
                <a:effectLst>
                  <a:outerShdw blurRad="38100" dist="38100" dir="2700000" algn="tl">
                    <a:srgbClr val="000000">
                      <a:alpha val="43137"/>
                    </a:srgbClr>
                  </a:outerShdw>
                </a:effectLst>
              </a:rPr>
              <a:t>rendimiento</a:t>
            </a:r>
            <a:r>
              <a:rPr lang="x-none" sz="1200" b="1" u="sng" dirty="0" smtClean="0">
                <a:effectLst>
                  <a:outerShdw blurRad="38100" dist="38100" dir="2700000" algn="tl">
                    <a:srgbClr val="000000">
                      <a:alpha val="43137"/>
                    </a:srgbClr>
                  </a:outerShdw>
                </a:effectLst>
              </a:rPr>
              <a:t> </a:t>
            </a:r>
            <a:endParaRPr lang="x-none" sz="1200" u="sng" dirty="0">
              <a:effectLst>
                <a:outerShdw blurRad="38100" dist="38100" dir="2700000" algn="tl">
                  <a:srgbClr val="000000">
                    <a:alpha val="43137"/>
                  </a:srgbClr>
                </a:outerShdw>
              </a:effectLst>
            </a:endParaRPr>
          </a:p>
        </p:txBody>
      </p:sp>
      <p:sp>
        <p:nvSpPr>
          <p:cNvPr id="5" name="Rectangle 4"/>
          <p:cNvSpPr/>
          <p:nvPr/>
        </p:nvSpPr>
        <p:spPr>
          <a:xfrm>
            <a:off x="369502" y="9491703"/>
            <a:ext cx="7402898" cy="216391"/>
          </a:xfrm>
          <a:prstGeom prst="rect">
            <a:avLst/>
          </a:prstGeom>
        </p:spPr>
        <p:txBody>
          <a:bodyPr wrap="square" lIns="92381" tIns="46189" rIns="92381" bIns="46189">
            <a:spAutoFit/>
          </a:bodyPr>
          <a:lstStyle/>
          <a:p>
            <a:pPr algn="ctr"/>
            <a:r>
              <a:rPr lang="en-US" sz="800" b="1" dirty="0"/>
              <a:t>Working Drafts of ELA rubrics for assessing CCSS writing </a:t>
            </a:r>
            <a:r>
              <a:rPr lang="en-US" sz="800" b="1" dirty="0" smtClean="0"/>
              <a:t>standards </a:t>
            </a:r>
            <a:r>
              <a:rPr lang="en-US" sz="800" b="1" dirty="0"/>
              <a:t>--- © (2010) Karin Hess, National Center for Assessment [khess@nciea.org</a:t>
            </a:r>
            <a:endParaRPr lang="en-US" sz="800"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13</a:t>
            </a:fld>
            <a:endParaRPr lang="en-US"/>
          </a:p>
        </p:txBody>
      </p:sp>
      <p:sp>
        <p:nvSpPr>
          <p:cNvPr id="9" name="Footer Placeholder 8"/>
          <p:cNvSpPr>
            <a:spLocks noGrp="1"/>
          </p:cNvSpPr>
          <p:nvPr>
            <p:ph type="ftr" sz="quarter" idx="11"/>
          </p:nvPr>
        </p:nvSpPr>
        <p:spPr>
          <a:xfrm>
            <a:off x="2656238" y="9477846"/>
            <a:ext cx="2461260" cy="535516"/>
          </a:xfrm>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1389573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04633258"/>
              </p:ext>
            </p:extLst>
          </p:nvPr>
        </p:nvGraphicFramePr>
        <p:xfrm>
          <a:off x="431800" y="771144"/>
          <a:ext cx="6822440" cy="736701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500" b="1" dirty="0" smtClean="0">
                          <a:effectLst/>
                        </a:rPr>
                        <a:t>Evaluación de mitad de año: </a:t>
                      </a:r>
                      <a:r>
                        <a:rPr lang="x-none" sz="1500" b="1" dirty="0" smtClean="0">
                          <a:effectLst/>
                        </a:rPr>
                        <a:t>Clave para la </a:t>
                      </a:r>
                      <a:r>
                        <a:rPr lang="x-none" sz="1500" b="1" u="sng" dirty="0" smtClean="0">
                          <a:effectLst/>
                        </a:rPr>
                        <a:t>Respuesta construida de investigación</a:t>
                      </a:r>
                    </a:p>
                  </a:txBody>
                  <a:tcPr marL="103632" marR="103632" marT="50292" marB="50292"/>
                </a:tc>
                <a:tc hMerge="1">
                  <a:txBody>
                    <a:bodyPr/>
                    <a:lstStyle/>
                    <a:p>
                      <a:endParaRPr lang="en-US"/>
                    </a:p>
                  </a:txBody>
                  <a:tcPr/>
                </a:tc>
              </a:tr>
              <a:tr h="493776">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kumimoji="0" lang="x-none" sz="1500" b="1" i="0" u="sng" strike="noStrike" kern="1200" cap="none" spc="0" normalizeH="0" baseline="0" dirty="0" smtClean="0">
                          <a:ln>
                            <a:noFill/>
                          </a:ln>
                          <a:solidFill>
                            <a:prstClr val="black"/>
                          </a:solidFill>
                          <a:effectLst/>
                          <a:uLnTx/>
                          <a:uFillTx/>
                          <a:latin typeface="+mn-lt"/>
                          <a:ea typeface="+mn-ea"/>
                          <a:cs typeface="+mn-cs"/>
                        </a:rPr>
                        <a:t>Rúbricas para la Respuesta construida de investigación - Objetivo 4</a:t>
                      </a:r>
                    </a:p>
                    <a:p>
                      <a:pPr marL="0" marR="0" indent="0" algn="ctr" defTabSz="966612" rtl="0" eaLnBrk="1" fontAlgn="auto" latinLnBrk="0" hangingPunct="1">
                        <a:lnSpc>
                          <a:spcPct val="100000"/>
                        </a:lnSpc>
                        <a:spcBef>
                          <a:spcPts val="0"/>
                        </a:spcBef>
                        <a:spcAft>
                          <a:spcPts val="0"/>
                        </a:spcAft>
                        <a:buClrTx/>
                        <a:buSzTx/>
                        <a:buFontTx/>
                        <a:buNone/>
                        <a:tabLst/>
                        <a:defRPr/>
                      </a:pPr>
                      <a:r>
                        <a:rPr lang="es-ES" sz="1200" b="1" u="none" dirty="0" smtClean="0"/>
                        <a:t>Habilidad para citar evidencia que</a:t>
                      </a:r>
                      <a:r>
                        <a:rPr lang="es-ES" sz="1200" b="1" u="none" baseline="0" dirty="0" smtClean="0"/>
                        <a:t> apoye</a:t>
                      </a:r>
                      <a:r>
                        <a:rPr lang="es-ES" sz="1200" b="1" u="none" dirty="0" smtClean="0"/>
                        <a:t> opiniones y/o</a:t>
                      </a:r>
                      <a:r>
                        <a:rPr lang="es-ES" sz="1200" b="1" u="none" baseline="0" dirty="0" smtClean="0"/>
                        <a:t> ideas</a:t>
                      </a:r>
                      <a:endParaRPr lang="en-US" sz="1200" b="1" u="none" dirty="0" smtClean="0"/>
                    </a:p>
                  </a:txBody>
                  <a:tcPr marL="103632" marR="103632" marT="50292" marB="50292"/>
                </a:tc>
                <a:tc hMerge="1">
                  <a:txBody>
                    <a:bodyPr/>
                    <a:lstStyle/>
                    <a:p>
                      <a:endParaRPr lang="en-US"/>
                    </a:p>
                  </a:txBody>
                  <a:tcPr/>
                </a:tc>
              </a:tr>
              <a:tr h="7452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500" b="1" dirty="0" smtClean="0"/>
                        <a:t>Pregunta #10</a:t>
                      </a:r>
                      <a:r>
                        <a:rPr lang="es-ES" sz="1500" b="1" baseline="0" dirty="0" smtClean="0"/>
                        <a:t> </a:t>
                      </a:r>
                      <a:r>
                        <a:rPr lang="es-ES" sz="1500" b="1" dirty="0" smtClean="0"/>
                        <a:t>:  </a:t>
                      </a:r>
                      <a:r>
                        <a:rPr lang="es-ES" sz="1500" b="1" i="1" u="none" baseline="0" dirty="0" smtClean="0"/>
                        <a:t> </a:t>
                      </a:r>
                      <a:r>
                        <a:rPr lang="x-none" sz="1500" b="1" i="1" u="sng" baseline="0" dirty="0" smtClean="0"/>
                        <a:t>El diario de un astronauta </a:t>
                      </a:r>
                      <a:r>
                        <a:rPr lang="x-none" sz="1500" b="1" i="0" u="none" baseline="0" dirty="0" smtClean="0"/>
                        <a:t>describe la vida de un astronauta. Al final el narrador expone que ésta es una vida dura.  ¿Tu estás de acuerdo o en desacuerdo con el narrador?  Usa ejemplos del diario para apoyar tu respuesta. </a:t>
                      </a:r>
                    </a:p>
                    <a:p>
                      <a:pPr marL="0" marR="0" indent="0" algn="l" defTabSz="966612" rtl="0" eaLnBrk="1" fontAlgn="auto" latinLnBrk="0" hangingPunct="1">
                        <a:lnSpc>
                          <a:spcPct val="100000"/>
                        </a:lnSpc>
                        <a:spcBef>
                          <a:spcPts val="0"/>
                        </a:spcBef>
                        <a:spcAft>
                          <a:spcPts val="0"/>
                        </a:spcAft>
                        <a:buClrTx/>
                        <a:buSzTx/>
                        <a:buFontTx/>
                        <a:buNone/>
                        <a:tabLst/>
                        <a:defRPr/>
                      </a:pPr>
                      <a:endParaRPr lang="es-ES" sz="1500" b="1" baseline="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452372">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dirty="0" smtClean="0"/>
                        <a:t>La respuesta</a:t>
                      </a:r>
                      <a:r>
                        <a:rPr lang="es-ES" sz="1100" b="1" u="sng" baseline="0" dirty="0" smtClean="0"/>
                        <a:t> da </a:t>
                      </a:r>
                      <a:r>
                        <a:rPr lang="es-ES" sz="1100" b="1" u="sng" dirty="0" smtClean="0"/>
                        <a:t>suficiente evidencia</a:t>
                      </a:r>
                      <a:r>
                        <a:rPr lang="es-ES" sz="1100" b="1" u="none" dirty="0" smtClean="0"/>
                        <a:t> </a:t>
                      </a:r>
                      <a:r>
                        <a:rPr lang="es-ES" sz="1100" b="0" u="none" dirty="0" smtClean="0"/>
                        <a:t>de</a:t>
                      </a:r>
                      <a:r>
                        <a:rPr lang="es-ES" sz="1100" b="0" u="none" baseline="0" dirty="0" smtClean="0"/>
                        <a:t> la</a:t>
                      </a:r>
                      <a:r>
                        <a:rPr lang="es-ES" sz="1100" dirty="0" smtClean="0"/>
                        <a:t> habilidad </a:t>
                      </a:r>
                      <a:r>
                        <a:rPr lang="es-ES" sz="1100" baseline="0" dirty="0" smtClean="0"/>
                        <a:t>del estudiante de citar evidencia para apoyar la respuesta .  El estudiante puede estar de acuerdo o en desacuerdo con la idea de que la vida de un astronauta es difícil, siempre y cuando utilice ejemplos del texto como apoyo.  La evidencia e</a:t>
                      </a:r>
                      <a:r>
                        <a:rPr lang="es-ES" sz="1100" baseline="0" noProof="0" dirty="0" err="1" smtClean="0"/>
                        <a:t>xtraída</a:t>
                      </a:r>
                      <a:r>
                        <a:rPr lang="es-ES" sz="1100" baseline="0" dirty="0" smtClean="0"/>
                        <a:t> del texto que apoya la idea de que la vida de un astronauta es dura puede incluir: (1) </a:t>
                      </a:r>
                      <a:r>
                        <a:rPr lang="es-ES" sz="1100" baseline="0" noProof="0" dirty="0" smtClean="0"/>
                        <a:t>había</a:t>
                      </a:r>
                      <a:r>
                        <a:rPr lang="es-ES" sz="1100" baseline="0" dirty="0" smtClean="0"/>
                        <a:t> tanto trabajo que </a:t>
                      </a:r>
                      <a:r>
                        <a:rPr lang="es-ES" sz="1100" baseline="0" noProof="0" dirty="0" smtClean="0"/>
                        <a:t>dormían</a:t>
                      </a:r>
                      <a:r>
                        <a:rPr lang="es-ES" sz="1100" baseline="0" dirty="0" smtClean="0"/>
                        <a:t> por turnos cuando se dirigían hacia la </a:t>
                      </a:r>
                      <a:r>
                        <a:rPr lang="es-ES" sz="1100" baseline="0" noProof="0" dirty="0" smtClean="0"/>
                        <a:t>estación</a:t>
                      </a:r>
                      <a:r>
                        <a:rPr lang="es-ES" sz="1100" baseline="0" dirty="0" smtClean="0"/>
                        <a:t> espacial y en la </a:t>
                      </a:r>
                      <a:r>
                        <a:rPr lang="es-ES" sz="1100" baseline="0" noProof="0" dirty="0" smtClean="0"/>
                        <a:t>estación</a:t>
                      </a:r>
                      <a:r>
                        <a:rPr lang="es-ES" sz="1100" baseline="0" dirty="0" smtClean="0"/>
                        <a:t> espacial, (2) cada persona </a:t>
                      </a:r>
                      <a:r>
                        <a:rPr lang="es-ES" sz="1100" baseline="0" noProof="0" dirty="0" smtClean="0"/>
                        <a:t>debía</a:t>
                      </a:r>
                      <a:r>
                        <a:rPr lang="es-ES" sz="1100" baseline="0" dirty="0" smtClean="0"/>
                        <a:t> turnarse para mantenerse despierta cuando se dirigían hacia la estación espacial o en la estación espacial, (3) cualquier otro detalle sobre el trabajo que tienen que hacer.  La evidencia extraída del texto que apoya la idea de que los astronautas no tienen una vida dura puede incluir: (1) ellos  tenían camas de verdad en la estación espacial, (2) compartían su trabajo, (3) tenían comida muy buena, (4) cualquier otro detalle positivo de ser un astronauta.</a:t>
                      </a:r>
                      <a:endParaRPr lang="es-E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x-none"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274064">
                <a:tc>
                  <a:txBody>
                    <a:bodyPr/>
                    <a:lstStyle/>
                    <a:p>
                      <a:pPr algn="ctr"/>
                      <a:r>
                        <a:rPr lang="es-ES" sz="2000" b="1" dirty="0" smtClean="0"/>
                        <a:t>2</a:t>
                      </a:r>
                      <a:endParaRPr lang="es-ES" sz="2000" b="1" dirty="0"/>
                    </a:p>
                  </a:txBody>
                  <a:tcPr marL="103632" marR="103632" marT="50292" marB="50292" anchor="ctr"/>
                </a:tc>
                <a:tc>
                  <a:txBody>
                    <a:bodyPr/>
                    <a:lstStyle/>
                    <a:p>
                      <a:r>
                        <a:rPr lang="es-ES" sz="1000" i="1" dirty="0" smtClean="0"/>
                        <a:t>El</a:t>
                      </a:r>
                      <a:r>
                        <a:rPr lang="es-ES" sz="1000" i="1" baseline="0" dirty="0" smtClean="0"/>
                        <a:t> estudiante establece una opinión y </a:t>
                      </a:r>
                      <a:r>
                        <a:rPr lang="es-ES" sz="1000" i="1" dirty="0" smtClean="0"/>
                        <a:t>cita </a:t>
                      </a:r>
                      <a:r>
                        <a:rPr lang="es-ES" sz="1000" i="1" baseline="0" dirty="0" smtClean="0"/>
                        <a:t>suficiente evidencia del texto para apoyar su opinión.</a:t>
                      </a:r>
                      <a:endParaRPr lang="es-ES" sz="1000" i="1" dirty="0" smtClean="0"/>
                    </a:p>
                    <a:p>
                      <a:r>
                        <a:rPr lang="es-ES" sz="1100" i="0" dirty="0" smtClean="0"/>
                        <a:t>Yo</a:t>
                      </a:r>
                      <a:r>
                        <a:rPr lang="es-ES" sz="1100" i="0" baseline="0" dirty="0" smtClean="0"/>
                        <a:t> estoy de acuerdo con que los astronautas tienen una vida dura</a:t>
                      </a:r>
                      <a:r>
                        <a:rPr lang="es-ES" sz="1100" i="0" dirty="0" smtClean="0"/>
                        <a:t>.  Para</a:t>
                      </a:r>
                      <a:r>
                        <a:rPr lang="es-ES" sz="1100" i="0" baseline="0" dirty="0" smtClean="0"/>
                        <a:t> llegar a la estación espacial ellos debían volar toda la noche </a:t>
                      </a:r>
                      <a:r>
                        <a:rPr lang="es-ES" sz="1100" i="0" dirty="0" smtClean="0"/>
                        <a:t>y</a:t>
                      </a:r>
                      <a:r>
                        <a:rPr lang="es-ES" sz="1100" i="0" baseline="0" dirty="0" smtClean="0"/>
                        <a:t> alguien debía mantenerse despierto</a:t>
                      </a:r>
                      <a:r>
                        <a:rPr lang="es-ES" sz="1100" i="0" dirty="0" smtClean="0"/>
                        <a:t>.  En</a:t>
                      </a:r>
                      <a:r>
                        <a:rPr lang="es-ES" sz="1100" i="0" baseline="0" dirty="0" smtClean="0"/>
                        <a:t> la estación espacial ellos también debían mantenerse despiertos para hacer sus trabajos.</a:t>
                      </a:r>
                      <a:r>
                        <a:rPr lang="es-ES" sz="1100" i="0" dirty="0" smtClean="0"/>
                        <a:t> Siempre</a:t>
                      </a:r>
                      <a:r>
                        <a:rPr lang="es-ES" sz="1100" i="0" baseline="0" dirty="0" smtClean="0"/>
                        <a:t> había mucho trabajo, tanto para llegar a la estación espacial, como dentro de la estación espacial. </a:t>
                      </a:r>
                    </a:p>
                    <a:p>
                      <a:r>
                        <a:rPr lang="es-ES" sz="1100" i="0" baseline="0" dirty="0" smtClean="0"/>
                        <a:t>O</a:t>
                      </a:r>
                    </a:p>
                    <a:p>
                      <a:r>
                        <a:rPr lang="es-ES" sz="1100" i="0" baseline="0" dirty="0" smtClean="0"/>
                        <a:t>Estoy en desacuerdo de que los astronautas tienen una vida dura.  En la estación espacial tenían espacio  y sus camas propias.  Tenían vegetales para comer.  También compartían su trabajo para que no fuera tan difícil.  Ellos también tienen la oportunidad de viajar por el espacio.  </a:t>
                      </a:r>
                      <a:endParaRPr lang="es-ES" sz="1100" i="0" dirty="0"/>
                    </a:p>
                  </a:txBody>
                  <a:tcPr marL="103632" marR="103632" marT="50292" marB="50292"/>
                </a:tc>
              </a:tr>
              <a:tr h="603504">
                <a:tc>
                  <a:txBody>
                    <a:bodyPr/>
                    <a:lstStyle/>
                    <a:p>
                      <a:pPr algn="ctr"/>
                      <a:r>
                        <a:rPr lang="es-ES" sz="2000" b="1" dirty="0" smtClean="0"/>
                        <a:t>1</a:t>
                      </a:r>
                      <a:endParaRPr lang="es-ES" sz="2000" b="1" dirty="0"/>
                    </a:p>
                  </a:txBody>
                  <a:tcPr marL="103632" marR="103632" marT="50292" marB="50292" anchor="ct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El estudiante establece una opinión, pero cita evidencia mínima del texto para apoyar su opinión.</a:t>
                      </a:r>
                    </a:p>
                    <a:p>
                      <a:r>
                        <a:rPr lang="es-ES" sz="1100" i="0" baseline="0" dirty="0" smtClean="0"/>
                        <a:t>Yo pienso que los astronautas tienen una vida dura.  Trabajan duro y se mantienen despiertos.  </a:t>
                      </a:r>
                    </a:p>
                    <a:p>
                      <a:r>
                        <a:rPr lang="es-ES" sz="1100" i="0" baseline="0" dirty="0" smtClean="0"/>
                        <a:t>O</a:t>
                      </a:r>
                    </a:p>
                    <a:p>
                      <a:r>
                        <a:rPr lang="es-ES" sz="1100" i="0" baseline="0" dirty="0" smtClean="0"/>
                        <a:t>Yo no pienso que ellos tenían una vida dura.  Ellos  tenían camas grandes y mucho espacio. </a:t>
                      </a:r>
                      <a:endParaRPr lang="es-ES" sz="1100" i="0" dirty="0"/>
                    </a:p>
                  </a:txBody>
                  <a:tcPr marL="103632" marR="103632" marT="50292" marB="50292"/>
                </a:tc>
              </a:tr>
              <a:tr h="603504">
                <a:tc>
                  <a:txBody>
                    <a:bodyPr/>
                    <a:lstStyle/>
                    <a:p>
                      <a:pPr algn="ctr"/>
                      <a:r>
                        <a:rPr lang="es-ES" sz="2000" b="1" dirty="0" smtClean="0"/>
                        <a:t>0</a:t>
                      </a:r>
                      <a:endParaRPr lang="es-ES" sz="2000" b="1" dirty="0"/>
                    </a:p>
                  </a:txBody>
                  <a:tcPr marL="103632" marR="103632" marT="50292" marB="50292" anchor="ct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El estudiante establece una opinión, pero no cita ninguna evidencia  u ofrece evidencia no relacionada para apoyar su opinión.</a:t>
                      </a:r>
                    </a:p>
                    <a:p>
                      <a:r>
                        <a:rPr lang="es-ES" sz="1100" i="0" dirty="0" smtClean="0"/>
                        <a:t>Sí,</a:t>
                      </a:r>
                      <a:r>
                        <a:rPr lang="es-ES" sz="1100" i="0" baseline="0" dirty="0" smtClean="0"/>
                        <a:t> tienen una vida dura.</a:t>
                      </a:r>
                      <a:endParaRPr lang="es-ES" sz="1100" i="0" dirty="0" smtClean="0"/>
                    </a:p>
                    <a:p>
                      <a:r>
                        <a:rPr lang="es-ES" sz="1100" i="0" dirty="0" smtClean="0"/>
                        <a:t>O</a:t>
                      </a:r>
                    </a:p>
                    <a:p>
                      <a:r>
                        <a:rPr lang="es-ES" sz="1100" i="0" baseline="0" dirty="0" smtClean="0"/>
                        <a:t>Ellos no trabajan mucho.</a:t>
                      </a:r>
                      <a:endParaRPr lang="es-ES" sz="1100" i="0" dirty="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7662550"/>
              </p:ext>
            </p:extLst>
          </p:nvPr>
        </p:nvGraphicFramePr>
        <p:xfrm>
          <a:off x="5029200" y="8164694"/>
          <a:ext cx="2159000" cy="565709"/>
        </p:xfrm>
        <a:graphic>
          <a:graphicData uri="http://schemas.openxmlformats.org/drawingml/2006/table">
            <a:tbl>
              <a:tblPr/>
              <a:tblGrid>
                <a:gridCol w="2159000"/>
              </a:tblGrid>
              <a:tr h="154229">
                <a:tc>
                  <a:txBody>
                    <a:bodyPr/>
                    <a:lstStyle/>
                    <a:p>
                      <a:pPr marL="0" marR="0" algn="l">
                        <a:lnSpc>
                          <a:spcPct val="115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r>
                        <a:rPr lang="x-none" sz="900" dirty="0" smtClean="0"/>
                        <a:t>Distinguen su propio punto de vista del punto de vista del narrador o del punto de vista de los personajes.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7" name="Footer Placeholder 6"/>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972997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51442563"/>
              </p:ext>
            </p:extLst>
          </p:nvPr>
        </p:nvGraphicFramePr>
        <p:xfrm>
          <a:off x="518160" y="486156"/>
          <a:ext cx="6822440" cy="824179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 sz="1500" b="1" dirty="0" smtClean="0">
                          <a:effectLst/>
                        </a:rPr>
                        <a:t>Evaluación de mitad de año: </a:t>
                      </a:r>
                      <a:r>
                        <a:rPr lang="x-none" sz="1500" b="1" dirty="0" smtClean="0">
                          <a:effectLst/>
                        </a:rPr>
                        <a:t>Clave para la </a:t>
                      </a:r>
                      <a:r>
                        <a:rPr lang="x-none" sz="1500" b="1" u="sng" dirty="0" smtClean="0">
                          <a:effectLst/>
                        </a:rPr>
                        <a:t>Respuesta construida de investigación</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x-none" sz="1500" b="1" u="sng" dirty="0" smtClean="0"/>
                        <a:t>Rúbricas para la Respuesta construida de investigación - Objetivo 2</a:t>
                      </a:r>
                    </a:p>
                    <a:p>
                      <a:pPr marL="0" marR="0" indent="0" algn="ctr" defTabSz="966612" rtl="0" eaLnBrk="1" fontAlgn="auto" latinLnBrk="0" hangingPunct="1">
                        <a:lnSpc>
                          <a:spcPct val="100000"/>
                        </a:lnSpc>
                        <a:spcBef>
                          <a:spcPts val="0"/>
                        </a:spcBef>
                        <a:spcAft>
                          <a:spcPts val="0"/>
                        </a:spcAft>
                        <a:buClrTx/>
                        <a:buSzTx/>
                        <a:buFontTx/>
                        <a:buNone/>
                        <a:tabLst/>
                        <a:defRPr/>
                      </a:pPr>
                      <a:r>
                        <a:rPr lang="x-none" sz="1500" b="1" u="none" dirty="0" smtClean="0"/>
                        <a:t>Localizar, seleccionar, interpretar e integrar la información</a:t>
                      </a:r>
                    </a:p>
                  </a:txBody>
                  <a:tcPr marL="103632" marR="103632" marT="50292" marB="50292"/>
                </a:tc>
                <a:tc hMerge="1">
                  <a:txBody>
                    <a:bodyPr/>
                    <a:lstStyle/>
                    <a:p>
                      <a:endParaRPr lang="en-US"/>
                    </a:p>
                  </a:txBody>
                  <a:tcPr/>
                </a:tc>
              </a:tr>
              <a:tr h="86868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500" b="1" dirty="0" smtClean="0"/>
                        <a:t>Pregunta #20:</a:t>
                      </a:r>
                      <a:r>
                        <a:rPr lang="es-ES" sz="1500" b="1" baseline="0" dirty="0" smtClean="0"/>
                        <a:t>   </a:t>
                      </a:r>
                      <a:r>
                        <a:rPr lang="x-none" sz="1500" b="1" baseline="0" dirty="0" smtClean="0"/>
                        <a:t>Después de leer  </a:t>
                      </a:r>
                      <a:r>
                        <a:rPr lang="x-none" sz="1500" b="1" i="1" u="sng" baseline="0" dirty="0" smtClean="0"/>
                        <a:t>Proyecto Mercurio</a:t>
                      </a:r>
                      <a:r>
                        <a:rPr lang="x-none" sz="1500" b="1" i="1" u="none" baseline="0" dirty="0" smtClean="0"/>
                        <a:t> </a:t>
                      </a:r>
                      <a:r>
                        <a:rPr lang="x-none" sz="1500" b="1" baseline="0" dirty="0" smtClean="0"/>
                        <a:t>y los inicios de los vuelos espaciales, ¿piensas que el  Proyecto Mercurio fue importante? ¿Porque sí o porque no?  Usa ejemplos del texto para apoyar tu respuesta.</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248412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dirty="0" smtClean="0"/>
                        <a:t>La respuesta da suficiente evidencia</a:t>
                      </a:r>
                      <a:r>
                        <a:rPr lang="es-ES" sz="1100" b="1" u="none" dirty="0" smtClean="0"/>
                        <a:t> </a:t>
                      </a:r>
                      <a:r>
                        <a:rPr lang="es-ES" sz="1100" b="0" u="none" dirty="0" smtClean="0"/>
                        <a:t>de</a:t>
                      </a:r>
                      <a:r>
                        <a:rPr lang="es-ES" sz="1100" b="0" u="none" baseline="0" dirty="0" smtClean="0"/>
                        <a:t> la </a:t>
                      </a:r>
                      <a:r>
                        <a:rPr lang="es-ES" sz="1100" dirty="0" smtClean="0"/>
                        <a:t> habilidad</a:t>
                      </a:r>
                      <a:r>
                        <a:rPr lang="es-ES" sz="1100" baseline="0" dirty="0" smtClean="0"/>
                        <a:t> de localizar y seleccionar </a:t>
                      </a:r>
                      <a:r>
                        <a:rPr lang="es-ES" sz="1100" dirty="0" smtClean="0"/>
                        <a:t>información apoyando</a:t>
                      </a:r>
                      <a:r>
                        <a:rPr lang="es-ES" sz="1100" baseline="0" dirty="0" smtClean="0"/>
                        <a:t> la </a:t>
                      </a:r>
                      <a:r>
                        <a:rPr lang="es-ES" sz="1100" dirty="0" smtClean="0"/>
                        <a:t>idea de</a:t>
                      </a:r>
                      <a:r>
                        <a:rPr lang="es-ES" sz="1100" baseline="0" dirty="0" smtClean="0"/>
                        <a:t> que el P</a:t>
                      </a:r>
                      <a:r>
                        <a:rPr lang="es-ES" sz="1100" dirty="0" smtClean="0"/>
                        <a:t>royecto</a:t>
                      </a:r>
                      <a:r>
                        <a:rPr lang="es-ES" sz="1100" baseline="0" dirty="0" smtClean="0"/>
                        <a:t> Mercurio fue valioso para el desarrollo de los vuelos espaciales de la NASA. La evidencia que apoya la idea de que el Proyecto Mercurio fue valioso debería incluir: (1) los primeros estadounidenses fueron al espacio como parte del Proyecto Mercurio, (2)  algunos de los astronautas  orbitaron la Tierra, (3) los vuelos de prueba ayudaron a que la NASA corrigiera sus problemas, (4) los vuelos de prueba ayudaron a que los cohetes fueran más seguros, (5) la NASA aprendió cómo las personas pueden vivir y trabajar en el espacio, (6) la NASA aprendió cómo volar una nave espacial, (7) cualquier otro detalle explicando qué aprendió la NASA del Proyecto Mercurio.</a:t>
                      </a:r>
                      <a:endParaRPr lang="es-ES" sz="1100" dirty="0" smtClean="0"/>
                    </a:p>
                    <a:p>
                      <a:pPr marL="0" marR="0" indent="0" algn="l" defTabSz="914318" rtl="0" eaLnBrk="1" fontAlgn="auto" latinLnBrk="0" hangingPunct="1">
                        <a:lnSpc>
                          <a:spcPct val="100000"/>
                        </a:lnSpc>
                        <a:spcBef>
                          <a:spcPts val="0"/>
                        </a:spcBef>
                        <a:spcAft>
                          <a:spcPts val="0"/>
                        </a:spcAft>
                        <a:buClrTx/>
                        <a:buSzTx/>
                        <a:buFontTx/>
                        <a:buNone/>
                        <a:tabLst/>
                        <a:defRPr/>
                      </a:pPr>
                      <a:endParaRPr lang="es-ES" sz="1100" b="1" i="0" u="sng"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s-ES" sz="1100" b="1" i="0" u="sng" baseline="0" dirty="0" smtClean="0"/>
                        <a:t>La</a:t>
                      </a:r>
                      <a:r>
                        <a:rPr lang="es-ES" sz="1100" b="1" i="0" u="sng" dirty="0" smtClean="0"/>
                        <a:t> respuesta da suficiente evidencia</a:t>
                      </a:r>
                      <a:r>
                        <a:rPr lang="es-ES" sz="1100" b="1" i="0" u="none" dirty="0" smtClean="0"/>
                        <a:t> </a:t>
                      </a:r>
                      <a:r>
                        <a:rPr lang="es-ES" sz="1100" b="0" i="0" u="none" dirty="0" smtClean="0"/>
                        <a:t>de</a:t>
                      </a:r>
                      <a:r>
                        <a:rPr lang="es-ES" sz="1100" b="0" i="0" u="none" baseline="0" dirty="0" smtClean="0"/>
                        <a:t> la habilidad para </a:t>
                      </a:r>
                      <a:r>
                        <a:rPr lang="es-ES" sz="1100" dirty="0" smtClean="0"/>
                        <a:t>interpretar</a:t>
                      </a:r>
                      <a:r>
                        <a:rPr lang="es-ES" sz="1100" baseline="0" dirty="0" smtClean="0"/>
                        <a:t> e </a:t>
                      </a:r>
                      <a:r>
                        <a:rPr lang="es-ES" sz="1100" dirty="0" smtClean="0"/>
                        <a:t>integrar información relacionada a</a:t>
                      </a:r>
                      <a:r>
                        <a:rPr lang="es-ES" sz="1100" baseline="0" dirty="0" smtClean="0"/>
                        <a:t> la </a:t>
                      </a:r>
                      <a:r>
                        <a:rPr lang="es-ES" sz="1100" dirty="0" smtClean="0"/>
                        <a:t> importancia</a:t>
                      </a:r>
                      <a:r>
                        <a:rPr lang="es-ES" sz="1100" baseline="0" dirty="0" smtClean="0"/>
                        <a:t> del P</a:t>
                      </a:r>
                      <a:r>
                        <a:rPr lang="es-ES" sz="1100" dirty="0" smtClean="0"/>
                        <a:t>royecto Mercurio para</a:t>
                      </a:r>
                      <a:r>
                        <a:rPr lang="es-ES" sz="1100" baseline="0" dirty="0" smtClean="0"/>
                        <a:t> la </a:t>
                      </a:r>
                      <a:r>
                        <a:rPr lang="es-ES" sz="1100" dirty="0" smtClean="0"/>
                        <a:t>NASA</a:t>
                      </a:r>
                      <a:r>
                        <a:rPr lang="es-ES" sz="1100" baseline="0" dirty="0" smtClean="0"/>
                        <a:t>  y los viajes al espacio.  El estudiante debe establecer que la NASA aprendió muchas  lecciones importantes del Proyecto Mercurio.  La evidencia a citar incluye cualquiera de los detalles previos: (1) los primeros estadounidenses  fueron al espacio como parte del Proyecto  Mercurio, (2)  algunos de los astronautas  orbitaron la Tierra, (3) los vuelos de prueba ayudaron a que la NASA corrigiera sus problemas, (4) los vuelos de prueba ayudaron a que los cohetes fueran más seguros, (5) la NASA aprendió cómo las personas pueden vivir y trabajar en el espacio, (6) la NASA aprendió cómo volar una nave espacial, (7) cualquier otro detalle explicando qué aprendió la NASA del Proyecto Mercurio, que apoye la declaración del estudiante de que el Proyecto Mercurio ayudó a la NASA a aprender sobre los vuelos al espacio .</a:t>
                      </a:r>
                      <a:endParaRPr lang="es-E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x-none"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71144">
                <a:tc>
                  <a:txBody>
                    <a:bodyPr/>
                    <a:lstStyle/>
                    <a:p>
                      <a:pPr algn="ctr"/>
                      <a:r>
                        <a:rPr lang="es-ES" sz="2000" b="1" dirty="0" smtClean="0"/>
                        <a:t>2</a:t>
                      </a:r>
                      <a:endParaRPr lang="es-ES" sz="2000" b="1" dirty="0"/>
                    </a:p>
                  </a:txBody>
                  <a:tcPr marL="103632" marR="103632" marT="50292" marB="50292" anchor="ctr"/>
                </a:tc>
                <a:tc>
                  <a:txBody>
                    <a:bodyPr/>
                    <a:lstStyle/>
                    <a:p>
                      <a:r>
                        <a:rPr lang="es-ES" sz="1000" b="0" i="1" baseline="0" dirty="0" smtClean="0"/>
                        <a:t>El estudiante puede localizar y seleccionar suficiente información que apoye una opinión establecida. El estudiante interpreta la información e integra ejemplos del texto dentro de su explicación escrita. </a:t>
                      </a:r>
                    </a:p>
                    <a:p>
                      <a:r>
                        <a:rPr lang="es-ES" sz="1100" b="0" i="0" baseline="0" dirty="0" smtClean="0"/>
                        <a:t>Yo pienso que el Proyecto Mercurio fue importante porque las personas fueron al espacio.  La  NASA aprendió mucho de esos vuelos.  Algunas de la cosas que la NASA aprendió fue como construir y volar cohetes seguros,  ¡incluyendo hacerlos orbitar la Tierra!  Cuando tuvieron problemas, aprendieron de ellos y los solucionaron para que la próxima  vez  fueran más seguros.  Ellos aprendieron cómo los astronautas pueden vivir y trabajar en el espacio.  Hasta probaron  los cohetes con un mono y dos chimpancés.  El Proyecto Mercurio ayudó a la NASA a mejorar los vuelos al espacio para el futuro. </a:t>
                      </a:r>
                    </a:p>
                  </a:txBody>
                  <a:tcPr marL="103632" marR="103632" marT="50292" marB="50292"/>
                </a:tc>
              </a:tr>
              <a:tr h="435864">
                <a:tc>
                  <a:txBody>
                    <a:bodyPr/>
                    <a:lstStyle/>
                    <a:p>
                      <a:pPr algn="ctr"/>
                      <a:r>
                        <a:rPr lang="es-ES" sz="2000" b="1" dirty="0" smtClean="0"/>
                        <a:t>1</a:t>
                      </a:r>
                      <a:endParaRPr lang="es-ES" sz="2000" b="1" dirty="0"/>
                    </a:p>
                  </a:txBody>
                  <a:tcPr marL="103632" marR="103632" marT="50292" marB="50292" anchor="ctr"/>
                </a:tc>
                <a:tc>
                  <a:txBody>
                    <a:bodyPr/>
                    <a:lstStyle/>
                    <a:p>
                      <a:r>
                        <a:rPr kumimoji="0" lang="es-ES" sz="1000" b="0" i="1" u="none" strike="noStrike" kern="1200" cap="none" spc="0" normalizeH="0" baseline="0" noProof="0" dirty="0" smtClean="0">
                          <a:ln>
                            <a:noFill/>
                          </a:ln>
                          <a:solidFill>
                            <a:prstClr val="black"/>
                          </a:solidFill>
                          <a:effectLst/>
                          <a:uLnTx/>
                          <a:uFillTx/>
                          <a:latin typeface="+mn-lt"/>
                          <a:ea typeface="+mn-ea"/>
                          <a:cs typeface="+mn-cs"/>
                        </a:rPr>
                        <a:t>El estudiante puede localizar y  seleccionar información mínima  que apoye </a:t>
                      </a:r>
                      <a:r>
                        <a:rPr lang="es-ES" sz="1000" b="0" i="1" baseline="0" dirty="0" smtClean="0"/>
                        <a:t>una opinión establecida. El estudiante interpreta la información e integra pocos o algunos ejemplos del texto dentro de su explicación escrita. </a:t>
                      </a:r>
                    </a:p>
                    <a:p>
                      <a:pPr marL="0" marR="0" indent="0" algn="l" defTabSz="966612" rtl="0" eaLnBrk="1" fontAlgn="auto" latinLnBrk="0" hangingPunct="1">
                        <a:lnSpc>
                          <a:spcPct val="100000"/>
                        </a:lnSpc>
                        <a:spcBef>
                          <a:spcPts val="0"/>
                        </a:spcBef>
                        <a:spcAft>
                          <a:spcPts val="0"/>
                        </a:spcAft>
                        <a:buClrTx/>
                        <a:buSzTx/>
                        <a:buFontTx/>
                        <a:buNone/>
                        <a:tabLst/>
                        <a:defRPr/>
                      </a:pPr>
                      <a:r>
                        <a:rPr lang="es-ES" sz="1100" b="0" i="0" baseline="0" dirty="0" smtClean="0"/>
                        <a:t>El Proyecto  Mercurio  fue importante. Ellos enviaron personas  al espacio. La  NASA tuvo muchos vuelos de prueba lo cual los ayudó a mejorar y  corregir sus  problemas, para que así  no fueran riesgosos la próxima vez.</a:t>
                      </a:r>
                    </a:p>
                  </a:txBody>
                  <a:tcPr marL="103632" marR="103632" marT="50292" marB="50292"/>
                </a:tc>
              </a:tr>
              <a:tr h="402336">
                <a:tc>
                  <a:txBody>
                    <a:bodyPr/>
                    <a:lstStyle/>
                    <a:p>
                      <a:pPr algn="ctr"/>
                      <a:r>
                        <a:rPr lang="es-ES" sz="2000" b="1" dirty="0" smtClean="0"/>
                        <a:t>0</a:t>
                      </a:r>
                      <a:endParaRPr lang="es-ES" sz="2000" b="1" dirty="0"/>
                    </a:p>
                  </a:txBody>
                  <a:tcPr marL="103632" marR="103632" marT="50292" marB="50292" anchor="ct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El estudiante no puede localizar o seleccionar información que apoye una opinión dada. La explicación escrita no demuestra una integración de la información interpretada. </a:t>
                      </a:r>
                    </a:p>
                    <a:p>
                      <a:r>
                        <a:rPr lang="es-ES" sz="1100" b="0" i="0" baseline="0" dirty="0" smtClean="0"/>
                        <a:t>El Proyecto Mercurio fue importante.  </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35940296"/>
              </p:ext>
            </p:extLst>
          </p:nvPr>
        </p:nvGraphicFramePr>
        <p:xfrm>
          <a:off x="5478462" y="8738024"/>
          <a:ext cx="1862138" cy="574547"/>
        </p:xfrm>
        <a:graphic>
          <a:graphicData uri="http://schemas.openxmlformats.org/drawingml/2006/table">
            <a:tbl>
              <a:tblPr/>
              <a:tblGrid>
                <a:gridCol w="1862138"/>
              </a:tblGrid>
              <a:tr h="289559">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4988">
                <a:tc>
                  <a:txBody>
                    <a:bodyPr/>
                    <a:lstStyle/>
                    <a:p>
                      <a:pPr>
                        <a:lnSpc>
                          <a:spcPct val="100000"/>
                        </a:lnSpc>
                      </a:pPr>
                      <a:r>
                        <a:rPr lang="x-none" sz="900" dirty="0" smtClean="0"/>
                        <a:t>Distinguen su propio punto de vista del punto de vista del autor del texto. </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7" name="Footer Placeholder 6"/>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1988998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570220" y="9590404"/>
            <a:ext cx="1813560" cy="267759"/>
          </a:xfrm>
        </p:spPr>
        <p:txBody>
          <a:bodyPr/>
          <a:lstStyle/>
          <a:p>
            <a:fld id="{F177B04D-AEB5-43ED-B9BA-B3D1EC9C9067}"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77905949"/>
              </p:ext>
            </p:extLst>
          </p:nvPr>
        </p:nvGraphicFramePr>
        <p:xfrm>
          <a:off x="172720" y="767701"/>
          <a:ext cx="7426960" cy="8347774"/>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6822440"/>
                <a:gridCol w="604520"/>
              </a:tblGrid>
              <a:tr h="205632">
                <a:tc gridSpan="2">
                  <a:txBody>
                    <a:bodyPr/>
                    <a:lstStyle/>
                    <a:p>
                      <a:pPr marL="0" marR="0" indent="0" algn="ctr" defTabSz="966612" rtl="0" eaLnBrk="1" fontAlgn="auto" latinLnBrk="0" hangingPunct="1">
                        <a:lnSpc>
                          <a:spcPct val="115000"/>
                        </a:lnSpc>
                        <a:spcBef>
                          <a:spcPts val="0"/>
                        </a:spcBef>
                        <a:spcAft>
                          <a:spcPts val="0"/>
                        </a:spcAft>
                        <a:buClrTx/>
                        <a:buSzTx/>
                        <a:buFontTx/>
                        <a:buNone/>
                        <a:tabLst/>
                        <a:defRPr/>
                      </a:pPr>
                      <a:r>
                        <a:rPr lang="x-none" sz="1800" b="1" baseline="0" dirty="0" smtClean="0">
                          <a:effectLst>
                            <a:outerShdw blurRad="38100" dist="38100" dir="2700000" algn="tl">
                              <a:srgbClr val="000000">
                                <a:alpha val="43137"/>
                              </a:srgbClr>
                            </a:outerShdw>
                          </a:effectLst>
                          <a:latin typeface="+mn-lt"/>
                        </a:rPr>
                        <a:t>Grado 3: Evaluación de mitad de año</a:t>
                      </a:r>
                    </a:p>
                    <a:p>
                      <a:pPr marL="0" marR="0" indent="0" algn="ctr" defTabSz="966612" rtl="0" eaLnBrk="1" fontAlgn="auto" latinLnBrk="0" hangingPunct="1">
                        <a:lnSpc>
                          <a:spcPct val="115000"/>
                        </a:lnSpc>
                        <a:spcBef>
                          <a:spcPts val="0"/>
                        </a:spcBef>
                        <a:spcAft>
                          <a:spcPts val="1000"/>
                        </a:spcAft>
                        <a:buClrTx/>
                        <a:buSzTx/>
                        <a:buFontTx/>
                        <a:buNone/>
                        <a:tabLst/>
                        <a:defRPr/>
                      </a:pPr>
                      <a:r>
                        <a:rPr lang="x-none" sz="1800" b="1" baseline="0" dirty="0" smtClean="0">
                          <a:effectLst>
                            <a:outerShdw blurRad="38100" dist="38100" dir="2700000" algn="tl">
                              <a:srgbClr val="000000">
                                <a:alpha val="43137"/>
                              </a:srgbClr>
                            </a:outerShdw>
                          </a:effectLst>
                          <a:latin typeface="+mn-lt"/>
                        </a:rPr>
                        <a:t>Clave para las respuestas de selección múltiple</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163570">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1</a:t>
                      </a:r>
                      <a:r>
                        <a:rPr lang="es-ES" sz="1300" b="1" u="none" dirty="0" smtClean="0">
                          <a:effectLst>
                            <a:outerShdw blurRad="38100" dist="38100" dir="2700000" algn="tl">
                              <a:srgbClr val="000000">
                                <a:alpha val="43137"/>
                              </a:srgbClr>
                            </a:outerShdw>
                          </a:effectLst>
                          <a:latin typeface="+mn-lt"/>
                          <a:ea typeface="Calibri"/>
                          <a:cs typeface="Times New Roman"/>
                        </a:rPr>
                        <a:t> </a:t>
                      </a:r>
                      <a:r>
                        <a:rPr lang="x-none" sz="1200" b="0" i="0" u="none" kern="1200" baseline="0" dirty="0" smtClean="0">
                          <a:solidFill>
                            <a:schemeClr val="dk1"/>
                          </a:solidFill>
                          <a:effectLst/>
                          <a:latin typeface="+mn-lt"/>
                          <a:ea typeface="Calibri"/>
                          <a:cs typeface="Times New Roman"/>
                        </a:rPr>
                        <a:t>¿Cuál fue la  decisión de los astronautas en el cuento </a:t>
                      </a:r>
                      <a:r>
                        <a:rPr lang="x-none" sz="1200" b="1" i="1" u="sng" kern="1200" baseline="0" dirty="0" smtClean="0">
                          <a:solidFill>
                            <a:schemeClr val="dk1"/>
                          </a:solidFill>
                          <a:effectLst/>
                          <a:latin typeface="+mn-lt"/>
                          <a:ea typeface="Calibri"/>
                          <a:cs typeface="Times New Roman"/>
                        </a:rPr>
                        <a:t>El diario de un astronauta</a:t>
                      </a:r>
                      <a:r>
                        <a:rPr lang="x-none" sz="1200" b="0" i="0" u="none" kern="1200" baseline="0" dirty="0" smtClean="0">
                          <a:solidFill>
                            <a:schemeClr val="dk1"/>
                          </a:solidFill>
                          <a:effectLst/>
                          <a:latin typeface="+mn-lt"/>
                          <a:ea typeface="Calibri"/>
                          <a:cs typeface="Times New Roman"/>
                        </a:rPr>
                        <a:t>?</a:t>
                      </a:r>
                      <a:r>
                        <a:rPr lang="es-ES" sz="1200" b="0" i="0" u="none" kern="1200" baseline="0" dirty="0" smtClean="0">
                          <a:solidFill>
                            <a:schemeClr val="dk1"/>
                          </a:solidFill>
                          <a:effectLst/>
                          <a:latin typeface="+mn-lt"/>
                          <a:ea typeface="Calibri"/>
                          <a:cs typeface="Times New Roman"/>
                        </a:rPr>
                        <a:t> </a:t>
                      </a:r>
                      <a:r>
                        <a:rPr lang="es-ES" sz="1200" b="0" dirty="0" smtClean="0">
                          <a:latin typeface="+mn-lt"/>
                        </a:rPr>
                        <a:t>RL.3.1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s-ES"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endParaRPr lang="es-E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163570">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a:t>
                      </a:r>
                      <a:r>
                        <a:rPr lang="es-ES" sz="1300" b="1" u="sng" baseline="0" dirty="0" smtClean="0">
                          <a:effectLst>
                            <a:outerShdw blurRad="38100" dist="38100" dir="2700000" algn="tl">
                              <a:srgbClr val="000000">
                                <a:alpha val="43137"/>
                              </a:srgbClr>
                            </a:outerShdw>
                          </a:effectLst>
                          <a:latin typeface="+mn-lt"/>
                          <a:ea typeface="Calibri"/>
                          <a:cs typeface="Times New Roman"/>
                        </a:rPr>
                        <a:t> </a:t>
                      </a:r>
                      <a:r>
                        <a:rPr lang="es-ES" sz="1300" b="1" u="sng" dirty="0" smtClean="0">
                          <a:effectLst>
                            <a:outerShdw blurRad="38100" dist="38100" dir="2700000" algn="tl">
                              <a:srgbClr val="000000">
                                <a:alpha val="43137"/>
                              </a:srgbClr>
                            </a:outerShdw>
                          </a:effectLst>
                          <a:latin typeface="+mn-lt"/>
                          <a:ea typeface="Calibri"/>
                          <a:cs typeface="Times New Roman"/>
                        </a:rPr>
                        <a:t>2 </a:t>
                      </a:r>
                      <a:r>
                        <a:rPr lang="es-ES" sz="1300" b="1" u="none" dirty="0" smtClean="0">
                          <a:effectLst>
                            <a:outerShdw blurRad="38100" dist="38100" dir="2700000" algn="tl">
                              <a:srgbClr val="000000">
                                <a:alpha val="43137"/>
                              </a:srgbClr>
                            </a:outerShdw>
                          </a:effectLst>
                          <a:latin typeface="+mn-lt"/>
                          <a:ea typeface="Calibri"/>
                          <a:cs typeface="Times New Roman"/>
                        </a:rPr>
                        <a:t> </a:t>
                      </a:r>
                      <a:r>
                        <a:rPr lang="es-ES" sz="1200" b="0" u="none" baseline="0" dirty="0" smtClean="0">
                          <a:effectLst/>
                          <a:latin typeface="+mn-lt"/>
                          <a:ea typeface="+mn-ea"/>
                          <a:cs typeface="+mn-cs"/>
                        </a:rPr>
                        <a:t>¿Que cosechaban en el jardín de la estación espacial? RL.3.1</a:t>
                      </a:r>
                      <a:endParaRPr lang="es-E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s-ES" sz="1300" b="1" dirty="0" smtClean="0">
                          <a:solidFill>
                            <a:schemeClr val="tx1"/>
                          </a:solidFill>
                          <a:effectLst>
                            <a:outerShdw blurRad="38100" dist="38100" dir="2700000" algn="tl">
                              <a:srgbClr val="000000">
                                <a:alpha val="43137"/>
                              </a:srgbClr>
                            </a:outerShdw>
                          </a:effectLst>
                          <a:latin typeface="+mn-lt"/>
                          <a:ea typeface="Calibri"/>
                          <a:cs typeface="Times New Roman"/>
                        </a:rPr>
                        <a:t>C</a:t>
                      </a:r>
                      <a:endParaRPr lang="es-E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260813">
                <a:tc>
                  <a:txBody>
                    <a:bodyPr/>
                    <a:lstStyle/>
                    <a:p>
                      <a:pPr marL="804863" marR="0" indent="-804863" algn="l" defTabSz="966612" rtl="0" eaLnBrk="1" fontAlgn="auto" latinLnBrk="0" hangingPunct="1">
                        <a:lnSpc>
                          <a:spcPct val="115000"/>
                        </a:lnSpc>
                        <a:spcBef>
                          <a:spcPts val="0"/>
                        </a:spcBef>
                        <a:spcAft>
                          <a:spcPts val="100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3</a:t>
                      </a:r>
                      <a:r>
                        <a:rPr lang="es-ES" sz="1300" b="1" u="none" baseline="0" dirty="0" smtClean="0">
                          <a:effectLst>
                            <a:outerShdw blurRad="38100" dist="38100" dir="2700000" algn="tl">
                              <a:srgbClr val="000000">
                                <a:alpha val="43137"/>
                              </a:srgbClr>
                            </a:outerShdw>
                          </a:effectLst>
                          <a:latin typeface="+mn-lt"/>
                          <a:ea typeface="Calibri"/>
                          <a:cs typeface="Times New Roman"/>
                        </a:rPr>
                        <a:t> </a:t>
                      </a:r>
                      <a:r>
                        <a:rPr lang="es-ES" sz="1200" b="0" u="none" baseline="0" dirty="0" smtClean="0">
                          <a:effectLst/>
                          <a:latin typeface="+mn-lt"/>
                          <a:ea typeface="Calibri"/>
                          <a:cs typeface="Times New Roman"/>
                        </a:rPr>
                        <a:t> </a:t>
                      </a:r>
                      <a:r>
                        <a:rPr lang="x-none" sz="1200" b="0" u="none" baseline="0" dirty="0" smtClean="0">
                          <a:effectLst/>
                          <a:latin typeface="+mn-lt"/>
                          <a:ea typeface="Calibri"/>
                          <a:cs typeface="Times New Roman"/>
                        </a:rPr>
                        <a:t>En el poema  </a:t>
                      </a:r>
                      <a:r>
                        <a:rPr lang="x-none" sz="1200" b="1" i="1" u="sng" baseline="0" dirty="0" smtClean="0">
                          <a:effectLst/>
                          <a:latin typeface="+mn-lt"/>
                          <a:ea typeface="Calibri"/>
                          <a:cs typeface="Times New Roman"/>
                        </a:rPr>
                        <a:t>Afuera en el espacio</a:t>
                      </a:r>
                      <a:r>
                        <a:rPr lang="x-none" sz="1200" b="0" u="none" baseline="0" dirty="0" smtClean="0">
                          <a:effectLst/>
                          <a:latin typeface="+mn-lt"/>
                          <a:ea typeface="Calibri"/>
                          <a:cs typeface="Times New Roman"/>
                        </a:rPr>
                        <a:t>, ¿qué detalles resumen mejor lo que puedes ver en el cielo desde la Tierra? </a:t>
                      </a:r>
                      <a:r>
                        <a:rPr lang="es-ES" sz="1200" b="0" u="none" baseline="0" dirty="0" smtClean="0">
                          <a:effectLst/>
                          <a:latin typeface="+mn-lt"/>
                          <a:ea typeface="Calibri"/>
                          <a:cs typeface="Times New Roman"/>
                        </a:rPr>
                        <a:t>RL.3.2</a:t>
                      </a:r>
                      <a:endParaRPr lang="es-E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s-ES" sz="1300" b="1" dirty="0" smtClean="0">
                          <a:effectLst>
                            <a:outerShdw blurRad="38100" dist="38100" dir="2700000" algn="tl">
                              <a:srgbClr val="000000">
                                <a:alpha val="43137"/>
                              </a:srgbClr>
                            </a:outerShdw>
                          </a:effectLst>
                          <a:latin typeface="+mn-lt"/>
                          <a:ea typeface="Calibri"/>
                          <a:cs typeface="Times New Roman"/>
                        </a:rPr>
                        <a:t>A</a:t>
                      </a:r>
                      <a:endParaRPr lang="es-E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163570">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4</a:t>
                      </a:r>
                      <a:r>
                        <a:rPr lang="es-ES" sz="1300" b="1" u="none" dirty="0" smtClean="0">
                          <a:effectLst>
                            <a:outerShdw blurRad="38100" dist="38100" dir="2700000" algn="tl">
                              <a:srgbClr val="000000">
                                <a:alpha val="43137"/>
                              </a:srgbClr>
                            </a:outerShdw>
                          </a:effectLst>
                          <a:latin typeface="+mn-lt"/>
                          <a:ea typeface="Calibri"/>
                          <a:cs typeface="Times New Roman"/>
                        </a:rPr>
                        <a:t>   </a:t>
                      </a:r>
                      <a:r>
                        <a:rPr lang="x-none" sz="1200" b="0" i="0" u="none" kern="1200" baseline="0" dirty="0" smtClean="0">
                          <a:solidFill>
                            <a:schemeClr val="dk1"/>
                          </a:solidFill>
                          <a:effectLst/>
                          <a:latin typeface="+mn-lt"/>
                          <a:ea typeface="Calibri"/>
                          <a:cs typeface="Times New Roman"/>
                        </a:rPr>
                        <a:t>¿Cuál es la idea principal del pasaje </a:t>
                      </a:r>
                      <a:r>
                        <a:rPr lang="x-none" sz="1200" b="1" i="1" u="sng" kern="1200" baseline="0" dirty="0" smtClean="0">
                          <a:solidFill>
                            <a:schemeClr val="dk1"/>
                          </a:solidFill>
                          <a:effectLst/>
                          <a:latin typeface="+mn-lt"/>
                          <a:ea typeface="Calibri"/>
                          <a:cs typeface="Times New Roman"/>
                        </a:rPr>
                        <a:t>El diario de un astronauta</a:t>
                      </a:r>
                      <a:r>
                        <a:rPr lang="x-none" sz="1200" b="0" i="0" u="none" kern="1200" baseline="0" dirty="0" smtClean="0">
                          <a:solidFill>
                            <a:schemeClr val="dk1"/>
                          </a:solidFill>
                          <a:effectLst/>
                          <a:latin typeface="+mn-lt"/>
                          <a:ea typeface="Calibri"/>
                          <a:cs typeface="Times New Roman"/>
                        </a:rPr>
                        <a:t>?  </a:t>
                      </a:r>
                      <a:r>
                        <a:rPr lang="es-ES" sz="1200" b="0" dirty="0" smtClean="0">
                          <a:latin typeface="+mn-lt"/>
                        </a:rPr>
                        <a:t>RL.3.2</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s-ES" sz="1300" b="1" dirty="0" smtClean="0">
                          <a:solidFill>
                            <a:schemeClr val="tx1"/>
                          </a:solidFill>
                          <a:effectLst>
                            <a:outerShdw blurRad="38100" dist="38100" dir="2700000" algn="tl">
                              <a:srgbClr val="000000">
                                <a:alpha val="43137"/>
                              </a:srgbClr>
                            </a:outerShdw>
                          </a:effectLst>
                          <a:latin typeface="+mn-lt"/>
                          <a:ea typeface="Calibri"/>
                          <a:cs typeface="Times New Roman"/>
                        </a:rPr>
                        <a:t>A</a:t>
                      </a:r>
                      <a:endParaRPr lang="es-E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260813">
                <a:tc>
                  <a:txBody>
                    <a:bodyPr/>
                    <a:lstStyle/>
                    <a:p>
                      <a:pPr marL="860425" marR="0" indent="-860425" algn="l" defTabSz="966612" rtl="0" eaLnBrk="1" fontAlgn="auto" latinLnBrk="0" hangingPunct="1">
                        <a:lnSpc>
                          <a:spcPct val="115000"/>
                        </a:lnSpc>
                        <a:spcBef>
                          <a:spcPts val="0"/>
                        </a:spcBef>
                        <a:spcAft>
                          <a:spcPts val="1000"/>
                        </a:spcAft>
                        <a:buClrTx/>
                        <a:buSzTx/>
                        <a:buFontTx/>
                        <a:buNone/>
                        <a:tabLst/>
                        <a:defRPr/>
                      </a:pPr>
                      <a:r>
                        <a:rPr lang="es-ES" sz="1300" b="1" u="sng" strike="noStrike" dirty="0" smtClean="0">
                          <a:effectLst>
                            <a:outerShdw blurRad="38100" dist="38100" dir="2700000" algn="tl">
                              <a:srgbClr val="000000">
                                <a:alpha val="43137"/>
                              </a:srgbClr>
                            </a:outerShdw>
                          </a:effectLst>
                          <a:latin typeface="+mn-lt"/>
                          <a:ea typeface="Calibri"/>
                          <a:cs typeface="Times New Roman"/>
                        </a:rPr>
                        <a:t>Pregunta 5</a:t>
                      </a:r>
                      <a:r>
                        <a:rPr lang="es-ES" sz="1300" b="1" u="none" strike="noStrike" dirty="0" smtClean="0">
                          <a:effectLst>
                            <a:outerShdw blurRad="38100" dist="38100" dir="2700000" algn="tl">
                              <a:srgbClr val="000000">
                                <a:alpha val="43137"/>
                              </a:srgbClr>
                            </a:outerShdw>
                          </a:effectLst>
                          <a:latin typeface="+mn-lt"/>
                          <a:ea typeface="Calibri"/>
                          <a:cs typeface="Times New Roman"/>
                        </a:rPr>
                        <a:t> </a:t>
                      </a:r>
                      <a:r>
                        <a:rPr lang="es-ES" sz="1300" b="1" u="none" strike="noStrike" baseline="0" dirty="0" smtClean="0">
                          <a:effectLst>
                            <a:outerShdw blurRad="38100" dist="38100" dir="2700000" algn="tl">
                              <a:srgbClr val="000000">
                                <a:alpha val="43137"/>
                              </a:srgbClr>
                            </a:outerShdw>
                          </a:effectLst>
                          <a:latin typeface="+mn-lt"/>
                          <a:ea typeface="Calibri"/>
                          <a:cs typeface="Times New Roman"/>
                        </a:rPr>
                        <a:t> </a:t>
                      </a:r>
                      <a:r>
                        <a:rPr lang="x-none" sz="1200" b="0" i="0" u="none" kern="1200" baseline="0" dirty="0" smtClean="0">
                          <a:solidFill>
                            <a:schemeClr val="dk1"/>
                          </a:solidFill>
                          <a:effectLst/>
                          <a:latin typeface="+mn-lt"/>
                          <a:ea typeface="Calibri"/>
                          <a:cs typeface="Times New Roman"/>
                        </a:rPr>
                        <a:t>¿Qué explica cómo los astronautas hicieron su trabajo una vez que llegó la nueva tripulación? </a:t>
                      </a:r>
                      <a:r>
                        <a:rPr lang="es-ES" sz="1200" b="0" i="0" u="none" strike="noStrike" baseline="0" dirty="0" smtClean="0">
                          <a:effectLst/>
                          <a:latin typeface="+mn-lt"/>
                          <a:ea typeface="+mn-ea"/>
                          <a:cs typeface="+mn-cs"/>
                        </a:rPr>
                        <a:t>RL.3.3</a:t>
                      </a:r>
                      <a:endParaRPr lang="es-ES" sz="1200" b="0" i="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ES" sz="1300" b="1" dirty="0" smtClean="0">
                          <a:solidFill>
                            <a:schemeClr val="tx1"/>
                          </a:solidFill>
                          <a:effectLst>
                            <a:outerShdw blurRad="38100" dist="38100" dir="2700000" algn="tl">
                              <a:srgbClr val="000000">
                                <a:alpha val="43137"/>
                              </a:srgbClr>
                            </a:outerShdw>
                          </a:effectLst>
                          <a:latin typeface="+mn-lt"/>
                        </a:rPr>
                        <a:t>D</a:t>
                      </a:r>
                      <a:endParaRPr lang="es-E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163570">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6</a:t>
                      </a:r>
                      <a:r>
                        <a:rPr lang="es-ES" sz="1300" b="1" u="none" baseline="0" dirty="0" smtClean="0">
                          <a:effectLst>
                            <a:outerShdw blurRad="38100" dist="38100" dir="2700000" algn="tl">
                              <a:srgbClr val="000000">
                                <a:alpha val="43137"/>
                              </a:srgbClr>
                            </a:outerShdw>
                          </a:effectLst>
                          <a:latin typeface="+mn-lt"/>
                          <a:ea typeface="Calibri"/>
                          <a:cs typeface="Times New Roman"/>
                        </a:rPr>
                        <a:t>  </a:t>
                      </a:r>
                      <a:r>
                        <a:rPr lang="x-none" sz="1200" b="0" i="0" u="none" kern="1200" baseline="0" dirty="0" smtClean="0">
                          <a:solidFill>
                            <a:schemeClr val="dk1"/>
                          </a:solidFill>
                          <a:effectLst/>
                          <a:latin typeface="+mn-lt"/>
                          <a:ea typeface="Calibri"/>
                          <a:cs typeface="Times New Roman"/>
                        </a:rPr>
                        <a:t>¿Qué podemos aprender en el párrafo 5 sobre el astronauta? </a:t>
                      </a:r>
                      <a:r>
                        <a:rPr lang="es-ES" sz="1200" b="0" i="0" u="none" baseline="0" dirty="0" smtClean="0">
                          <a:effectLst/>
                          <a:latin typeface="+mn-lt"/>
                          <a:ea typeface="Calibri"/>
                          <a:cs typeface="Times New Roman"/>
                        </a:rPr>
                        <a:t>RL.3.5</a:t>
                      </a:r>
                      <a:r>
                        <a:rPr lang="es-ES" sz="1200" b="0" u="none" baseline="0" dirty="0" smtClean="0">
                          <a:effectLst>
                            <a:outerShdw blurRad="38100" dist="38100" dir="2700000" algn="tl">
                              <a:srgbClr val="000000">
                                <a:alpha val="43137"/>
                              </a:srgbClr>
                            </a:outerShdw>
                          </a:effectLst>
                          <a:latin typeface="+mn-lt"/>
                          <a:ea typeface="Calibri"/>
                          <a:cs typeface="Times New Roman"/>
                        </a:rPr>
                        <a:t>                    </a:t>
                      </a:r>
                      <a:endParaRPr lang="es-ES" sz="1200" b="0" dirty="0">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s-ES" sz="1300" b="1" dirty="0" smtClean="0">
                          <a:effectLst>
                            <a:outerShdw blurRad="38100" dist="38100" dir="2700000" algn="tl">
                              <a:srgbClr val="000000">
                                <a:alpha val="43137"/>
                              </a:srgbClr>
                            </a:outerShdw>
                          </a:effectLst>
                          <a:latin typeface="+mn-lt"/>
                        </a:rPr>
                        <a:t>D</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0813">
                <a:tc>
                  <a:txBody>
                    <a:bodyPr/>
                    <a:lstStyle/>
                    <a:p>
                      <a:pPr marL="860425" marR="0" indent="-860425" algn="l" defTabSz="966612" rtl="0" eaLnBrk="1" fontAlgn="auto" latinLnBrk="0" hangingPunct="1">
                        <a:lnSpc>
                          <a:spcPct val="115000"/>
                        </a:lnSpc>
                        <a:spcBef>
                          <a:spcPts val="0"/>
                        </a:spcBef>
                        <a:spcAft>
                          <a:spcPts val="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7</a:t>
                      </a:r>
                      <a:r>
                        <a:rPr lang="es-ES" sz="1300" b="1" u="none" dirty="0" smtClean="0">
                          <a:effectLst>
                            <a:outerShdw blurRad="38100" dist="38100" dir="2700000" algn="tl">
                              <a:srgbClr val="000000">
                                <a:alpha val="43137"/>
                              </a:srgbClr>
                            </a:outerShdw>
                          </a:effectLst>
                          <a:latin typeface="+mn-lt"/>
                          <a:ea typeface="Calibri"/>
                          <a:cs typeface="Times New Roman"/>
                        </a:rPr>
                        <a:t>  </a:t>
                      </a:r>
                      <a:r>
                        <a:rPr lang="x-none" sz="1200" b="0" i="0" u="none" kern="1200" baseline="0" dirty="0" smtClean="0">
                          <a:solidFill>
                            <a:schemeClr val="dk1"/>
                          </a:solidFill>
                          <a:effectLst/>
                          <a:latin typeface="+mn-lt"/>
                          <a:ea typeface="Calibri"/>
                          <a:cs typeface="Times New Roman"/>
                        </a:rPr>
                        <a:t>Los nuevos miembros de la tripulación tuvieron una primera noche grandiosa.  ¿Cómo el autor explica esto? </a:t>
                      </a:r>
                      <a:r>
                        <a:rPr lang="es-ES" sz="1200" b="0" dirty="0" smtClean="0">
                          <a:latin typeface="+mn-lt"/>
                        </a:rPr>
                        <a:t>RL.3.6</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s-ES" sz="1300" b="1" dirty="0" smtClean="0">
                          <a:effectLst>
                            <a:outerShdw blurRad="38100" dist="38100" dir="2700000" algn="tl">
                              <a:srgbClr val="000000">
                                <a:alpha val="43137"/>
                              </a:srgbClr>
                            </a:outerShdw>
                          </a:effectLst>
                          <a:latin typeface="+mn-lt"/>
                        </a:rPr>
                        <a:t>C</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163570">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8</a:t>
                      </a:r>
                      <a:r>
                        <a:rPr lang="es-ES" sz="1300" b="1" u="none" dirty="0" smtClean="0">
                          <a:effectLst>
                            <a:outerShdw blurRad="38100" dist="38100" dir="2700000" algn="tl">
                              <a:srgbClr val="000000">
                                <a:alpha val="43137"/>
                              </a:srgbClr>
                            </a:outerShdw>
                          </a:effectLst>
                          <a:latin typeface="+mn-lt"/>
                          <a:ea typeface="Calibri"/>
                          <a:cs typeface="Times New Roman"/>
                        </a:rPr>
                        <a:t> </a:t>
                      </a:r>
                      <a:r>
                        <a:rPr lang="es-ES" sz="1200" b="0" u="none" baseline="0" dirty="0" smtClean="0">
                          <a:effectLst/>
                          <a:latin typeface="+mn-lt"/>
                          <a:ea typeface="+mn-ea"/>
                          <a:cs typeface="+mn-cs"/>
                        </a:rPr>
                        <a:t> En el  poema </a:t>
                      </a:r>
                      <a:r>
                        <a:rPr lang="es-ES" sz="1200" b="1" i="1" u="sng" kern="1200" baseline="0" dirty="0" smtClean="0">
                          <a:solidFill>
                            <a:schemeClr val="dk1"/>
                          </a:solidFill>
                          <a:effectLst/>
                          <a:latin typeface="+mn-lt"/>
                          <a:ea typeface="+mn-ea"/>
                          <a:cs typeface="+mn-cs"/>
                        </a:rPr>
                        <a:t>Afuera en el espacio</a:t>
                      </a:r>
                      <a:r>
                        <a:rPr lang="es-ES" sz="1200" b="0" u="none" baseline="0" dirty="0" smtClean="0">
                          <a:effectLst/>
                          <a:latin typeface="+mn-lt"/>
                          <a:ea typeface="+mn-ea"/>
                          <a:cs typeface="+mn-cs"/>
                        </a:rPr>
                        <a:t>, ¿qué ve el autor a través del telescopio? RL.3.7 </a:t>
                      </a:r>
                      <a:endParaRPr lang="es-ES" sz="1200" b="0" i="1" dirty="0" smtClean="0">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s-ES"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63570">
                <a:tc>
                  <a:txBody>
                    <a:bodyPr/>
                    <a:lstStyle/>
                    <a:p>
                      <a:pPr marL="798513" marR="0" lvl="0" indent="-798513" algn="l" defTabSz="914400" rtl="0" eaLnBrk="1" fontAlgn="auto" latinLnBrk="0" hangingPunct="1">
                        <a:lnSpc>
                          <a:spcPct val="100000"/>
                        </a:lnSpc>
                        <a:spcBef>
                          <a:spcPts val="0"/>
                        </a:spcBef>
                        <a:spcAft>
                          <a:spcPts val="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9</a:t>
                      </a:r>
                      <a:r>
                        <a:rPr lang="es-ES" sz="1300" b="1" u="none" dirty="0" smtClean="0">
                          <a:effectLst>
                            <a:outerShdw blurRad="38100" dist="38100" dir="2700000" algn="tl">
                              <a:srgbClr val="000000">
                                <a:alpha val="43137"/>
                              </a:srgbClr>
                            </a:outerShdw>
                          </a:effectLst>
                          <a:latin typeface="+mn-lt"/>
                          <a:ea typeface="Calibri"/>
                          <a:cs typeface="Times New Roman"/>
                        </a:rPr>
                        <a:t> </a:t>
                      </a:r>
                      <a:r>
                        <a:rPr lang="es-ES" sz="1200" b="0" u="none" baseline="0" dirty="0" smtClean="0">
                          <a:effectLst/>
                          <a:latin typeface="+mn-lt"/>
                          <a:ea typeface="+mn-ea"/>
                          <a:cs typeface="Times New Roman"/>
                        </a:rPr>
                        <a:t> </a:t>
                      </a:r>
                      <a:r>
                        <a:rPr lang="x-none" sz="1200" dirty="0" smtClean="0"/>
                        <a:t>¿Cómo las dos ilustraciones en </a:t>
                      </a:r>
                      <a:r>
                        <a:rPr lang="x-none" sz="1200" b="1" i="1" u="sng" dirty="0" smtClean="0"/>
                        <a:t>Afuera en el espacio</a:t>
                      </a:r>
                      <a:r>
                        <a:rPr lang="x-none" sz="1200" dirty="0" smtClean="0"/>
                        <a:t> ayudan a mostrar el significado del poema? </a:t>
                      </a:r>
                      <a:r>
                        <a:rPr lang="es-ES" sz="1200" b="0" u="none" baseline="0" dirty="0" smtClean="0">
                          <a:effectLst/>
                          <a:latin typeface="+mn-lt"/>
                          <a:ea typeface="+mn-ea"/>
                          <a:cs typeface="Times New Roman"/>
                        </a:rPr>
                        <a:t>RL.3.7</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s-ES" sz="1300" b="1" dirty="0" smtClean="0">
                          <a:effectLst>
                            <a:outerShdw blurRad="38100" dist="38100" dir="2700000" algn="tl">
                              <a:srgbClr val="000000">
                                <a:alpha val="43137"/>
                              </a:srgbClr>
                            </a:outerShdw>
                          </a:effectLst>
                          <a:latin typeface="+mn-lt"/>
                          <a:ea typeface="Calibri"/>
                          <a:cs typeface="Times New Roman"/>
                        </a:rPr>
                        <a:t>A</a:t>
                      </a:r>
                      <a:endParaRPr lang="es-E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163570">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10</a:t>
                      </a:r>
                      <a:r>
                        <a:rPr lang="es-ES" sz="1300" b="1" u="none" dirty="0" smtClean="0">
                          <a:effectLst>
                            <a:outerShdw blurRad="38100" dist="38100" dir="2700000" algn="tl">
                              <a:srgbClr val="000000">
                                <a:alpha val="43137"/>
                              </a:srgbClr>
                            </a:outerShdw>
                          </a:effectLst>
                          <a:latin typeface="+mn-lt"/>
                          <a:ea typeface="Calibri"/>
                          <a:cs typeface="Times New Roman"/>
                        </a:rPr>
                        <a:t>                                         </a:t>
                      </a:r>
                      <a:r>
                        <a:rPr lang="es-ES" sz="1300" b="1" u="sng" dirty="0" smtClean="0">
                          <a:effectLst>
                            <a:outerShdw blurRad="38100" dist="38100" dir="2700000" algn="tl">
                              <a:srgbClr val="000000">
                                <a:alpha val="43137"/>
                              </a:srgbClr>
                            </a:outerShdw>
                          </a:effectLst>
                          <a:latin typeface="+mn-lt"/>
                          <a:ea typeface="+mn-ea"/>
                          <a:cs typeface="Helvetica" pitchFamily="34" charset="0"/>
                        </a:rPr>
                        <a:t>Respuesta</a:t>
                      </a:r>
                      <a:r>
                        <a:rPr lang="es-ES" sz="1300" b="1" u="sng" baseline="0" dirty="0" smtClean="0">
                          <a:effectLst>
                            <a:outerShdw blurRad="38100" dist="38100" dir="2700000" algn="tl">
                              <a:srgbClr val="000000">
                                <a:alpha val="43137"/>
                              </a:srgbClr>
                            </a:outerShdw>
                          </a:effectLst>
                          <a:latin typeface="+mn-lt"/>
                          <a:ea typeface="+mn-ea"/>
                          <a:cs typeface="Helvetica" pitchFamily="34" charset="0"/>
                        </a:rPr>
                        <a:t> construida Texto literario</a:t>
                      </a:r>
                      <a:endParaRPr lang="es-ES" sz="1300" b="1" u="sng" dirty="0" smtClean="0">
                        <a:effectLst>
                          <a:outerShdw blurRad="38100" dist="38100" dir="2700000" algn="tl">
                            <a:srgbClr val="000000">
                              <a:alpha val="43137"/>
                            </a:srgbClr>
                          </a:outerShdw>
                        </a:effectLst>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s-ES" sz="1200" b="1" strike="noStrike" dirty="0" smtClean="0">
                          <a:solidFill>
                            <a:schemeClr val="tx1"/>
                          </a:solidFill>
                          <a:effectLst>
                            <a:outerShdw blurRad="38100" dist="38100" dir="2700000" algn="tl">
                              <a:srgbClr val="000000">
                                <a:alpha val="43137"/>
                              </a:srgbClr>
                            </a:outerShdw>
                          </a:effectLst>
                          <a:latin typeface="+mn-lt"/>
                          <a:ea typeface="Calibri"/>
                          <a:cs typeface="Times New Roman"/>
                        </a:rPr>
                        <a:t>RL.3.6</a:t>
                      </a:r>
                      <a:endParaRPr lang="es-ES" sz="1200" b="1" strike="noStrike"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63570">
                <a:tc>
                  <a:txBody>
                    <a:bodyPr/>
                    <a:lstStyle/>
                    <a:p>
                      <a:pPr marL="862013" marR="0" indent="-862013" algn="l" defTabSz="966612" rtl="0" eaLnBrk="1" fontAlgn="auto" latinLnBrk="0" hangingPunct="1">
                        <a:lnSpc>
                          <a:spcPct val="115000"/>
                        </a:lnSpc>
                        <a:spcBef>
                          <a:spcPts val="0"/>
                        </a:spcBef>
                        <a:spcAft>
                          <a:spcPts val="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11</a:t>
                      </a:r>
                      <a:r>
                        <a:rPr lang="es-ES" sz="1300" b="1" u="none" dirty="0" smtClean="0">
                          <a:effectLst>
                            <a:outerShdw blurRad="38100" dist="38100" dir="2700000" algn="tl">
                              <a:srgbClr val="000000">
                                <a:alpha val="43137"/>
                              </a:srgbClr>
                            </a:outerShdw>
                          </a:effectLst>
                          <a:latin typeface="+mn-lt"/>
                          <a:ea typeface="Calibri"/>
                          <a:cs typeface="Times New Roman"/>
                        </a:rPr>
                        <a:t> </a:t>
                      </a:r>
                      <a:r>
                        <a:rPr lang="x-none" sz="1200" kern="1200" dirty="0" smtClean="0">
                          <a:solidFill>
                            <a:schemeClr val="dk1"/>
                          </a:solidFill>
                          <a:latin typeface="+mn-lt"/>
                          <a:ea typeface="+mn-ea"/>
                          <a:cs typeface="+mn-cs"/>
                        </a:rPr>
                        <a:t>¿Qué pasó cuando el primer cohete Atlas fue lanzado con una cápsula del Proyecto  Mercurio?  </a:t>
                      </a:r>
                      <a:r>
                        <a:rPr lang="es-ES" sz="1200" b="0" u="none" dirty="0" smtClean="0">
                          <a:effectLst/>
                          <a:latin typeface="+mn-lt"/>
                          <a:ea typeface="+mn-ea"/>
                          <a:cs typeface="+mn-cs"/>
                        </a:rPr>
                        <a:t>RI.3.1</a:t>
                      </a:r>
                      <a:endParaRPr lang="es-ES" sz="1200" b="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ES" sz="1300" b="1" dirty="0" smtClean="0">
                          <a:effectLst>
                            <a:outerShdw blurRad="38100" dist="38100" dir="2700000" algn="tl">
                              <a:srgbClr val="000000">
                                <a:alpha val="43137"/>
                              </a:srgbClr>
                            </a:outerShdw>
                          </a:effectLst>
                          <a:latin typeface="+mn-lt"/>
                        </a:rPr>
                        <a:t>D</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63570">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12</a:t>
                      </a:r>
                      <a:r>
                        <a:rPr lang="es-ES" sz="1300" b="1" u="none" dirty="0" smtClean="0">
                          <a:effectLst>
                            <a:outerShdw blurRad="38100" dist="38100" dir="2700000" algn="tl">
                              <a:srgbClr val="000000">
                                <a:alpha val="43137"/>
                              </a:srgbClr>
                            </a:outerShdw>
                          </a:effectLst>
                          <a:latin typeface="+mn-lt"/>
                          <a:ea typeface="Calibri"/>
                          <a:cs typeface="Times New Roman"/>
                        </a:rPr>
                        <a:t>  </a:t>
                      </a:r>
                      <a:r>
                        <a:rPr lang="es-ES" sz="1300" dirty="0" smtClean="0"/>
                        <a:t>¿</a:t>
                      </a:r>
                      <a:r>
                        <a:rPr lang="es-ES" sz="1200" b="0" u="none" dirty="0" smtClean="0">
                          <a:effectLst/>
                          <a:latin typeface="+mn-lt"/>
                          <a:ea typeface="+mn-ea"/>
                          <a:cs typeface="Helvetica" pitchFamily="34" charset="0"/>
                        </a:rPr>
                        <a:t>Qué</a:t>
                      </a:r>
                      <a:r>
                        <a:rPr lang="es-ES" sz="1200" b="0" u="none" baseline="0" dirty="0" smtClean="0">
                          <a:effectLst/>
                          <a:latin typeface="+mn-lt"/>
                          <a:ea typeface="+mn-ea"/>
                          <a:cs typeface="Helvetica" pitchFamily="34" charset="0"/>
                        </a:rPr>
                        <a:t> era el </a:t>
                      </a:r>
                      <a:r>
                        <a:rPr lang="es-ES" sz="1200" b="0" dirty="0" smtClean="0">
                          <a:latin typeface="+mn-lt"/>
                          <a:cs typeface="Helvetica" pitchFamily="34" charset="0"/>
                        </a:rPr>
                        <a:t> Proyecto Mercurio?</a:t>
                      </a:r>
                      <a:r>
                        <a:rPr lang="es-ES" sz="1200" b="0" baseline="0" dirty="0" smtClean="0">
                          <a:latin typeface="+mn-lt"/>
                          <a:cs typeface="Helvetica" pitchFamily="34" charset="0"/>
                        </a:rPr>
                        <a:t> </a:t>
                      </a:r>
                      <a:r>
                        <a:rPr lang="es-ES" sz="1200" b="0" dirty="0" smtClean="0">
                          <a:latin typeface="+mn-lt"/>
                        </a:rPr>
                        <a:t>RI.3.1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ES" sz="1300" b="1" dirty="0" smtClean="0">
                          <a:solidFill>
                            <a:schemeClr val="tx1"/>
                          </a:solidFill>
                          <a:effectLst>
                            <a:outerShdw blurRad="38100" dist="38100" dir="2700000" algn="tl">
                              <a:srgbClr val="000000">
                                <a:alpha val="43137"/>
                              </a:srgbClr>
                            </a:outerShdw>
                          </a:effectLst>
                          <a:latin typeface="+mn-lt"/>
                        </a:rPr>
                        <a:t>B</a:t>
                      </a:r>
                      <a:endParaRPr lang="es-E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163570">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ES" sz="1300" b="1" u="sng" dirty="0" smtClean="0">
                          <a:effectLst>
                            <a:outerShdw blurRad="38100" dist="38100" dir="2700000" algn="tl">
                              <a:srgbClr val="000000">
                                <a:alpha val="43137"/>
                              </a:srgbClr>
                            </a:outerShdw>
                          </a:effectLst>
                          <a:latin typeface="+mn-lt"/>
                          <a:ea typeface="Calibri"/>
                          <a:cs typeface="Times New Roman"/>
                        </a:rPr>
                        <a:t>Pregunta 13</a:t>
                      </a:r>
                      <a:r>
                        <a:rPr lang="es-ES" sz="1300" b="1" u="none" dirty="0" smtClean="0">
                          <a:effectLst>
                            <a:outerShdw blurRad="38100" dist="38100" dir="2700000" algn="tl">
                              <a:srgbClr val="000000">
                                <a:alpha val="43137"/>
                              </a:srgbClr>
                            </a:outerShdw>
                          </a:effectLst>
                          <a:latin typeface="+mn-lt"/>
                          <a:ea typeface="Calibri"/>
                          <a:cs typeface="Times New Roman"/>
                        </a:rPr>
                        <a:t> </a:t>
                      </a:r>
                      <a:r>
                        <a:rPr lang="es-ES" sz="1300" dirty="0" smtClean="0"/>
                        <a:t>¿</a:t>
                      </a:r>
                      <a:r>
                        <a:rPr lang="es-ES" sz="1200" b="0" u="none" dirty="0" smtClean="0">
                          <a:effectLst/>
                          <a:latin typeface="+mn-lt"/>
                          <a:cs typeface="Helvetica" pitchFamily="34" charset="0"/>
                        </a:rPr>
                        <a:t>Qué </a:t>
                      </a:r>
                      <a:r>
                        <a:rPr lang="es-ES" sz="1200" b="0" u="none" baseline="0" dirty="0" smtClean="0">
                          <a:effectLst/>
                          <a:latin typeface="+mn-lt"/>
                          <a:ea typeface="Calibri"/>
                          <a:cs typeface="Helvetica" pitchFamily="34" charset="0"/>
                        </a:rPr>
                        <a:t>detalle </a:t>
                      </a:r>
                      <a:r>
                        <a:rPr lang="x-none" sz="1200" b="0" u="none" baseline="0" dirty="0" smtClean="0">
                          <a:effectLst/>
                          <a:latin typeface="+mn-lt"/>
                          <a:ea typeface="Calibri"/>
                          <a:cs typeface="Helvetica" pitchFamily="34" charset="0"/>
                        </a:rPr>
                        <a:t>se podría añadir a la sección </a:t>
                      </a:r>
                      <a:r>
                        <a:rPr lang="x-none" sz="1200" b="0" u="sng" baseline="0" dirty="0" err="1" smtClean="0">
                          <a:effectLst/>
                          <a:latin typeface="+mn-lt"/>
                          <a:ea typeface="Calibri"/>
                          <a:cs typeface="Helvetica" pitchFamily="34" charset="0"/>
                        </a:rPr>
                        <a:t>Tr</a:t>
                      </a:r>
                      <a:r>
                        <a:rPr lang="es-ES" sz="1200" b="0" i="0" u="sng" baseline="0" dirty="0" smtClean="0">
                          <a:latin typeface="+mn-lt"/>
                          <a:ea typeface="Calibri"/>
                          <a:cs typeface="Helvetica" pitchFamily="34" charset="0"/>
                        </a:rPr>
                        <a:t>es a</a:t>
                      </a:r>
                      <a:r>
                        <a:rPr lang="es-ES" sz="1200" b="0" i="0" u="sng" dirty="0" smtClean="0">
                          <a:latin typeface="+mn-lt"/>
                          <a:ea typeface="Calibri"/>
                          <a:cs typeface="Helvetica" pitchFamily="34" charset="0"/>
                        </a:rPr>
                        <a:t>stronauta especiales</a:t>
                      </a:r>
                      <a:r>
                        <a:rPr lang="es-ES" sz="1200" b="0" dirty="0" smtClean="0">
                          <a:latin typeface="+mn-lt"/>
                          <a:ea typeface="Calibri"/>
                          <a:cs typeface="Helvetica" pitchFamily="34" charset="0"/>
                        </a:rPr>
                        <a:t>? </a:t>
                      </a:r>
                      <a:r>
                        <a:rPr lang="es-ES" sz="1200" b="0" dirty="0" smtClean="0">
                          <a:latin typeface="+mn-lt"/>
                        </a:rPr>
                        <a:t>RI.3.2</a:t>
                      </a:r>
                      <a:endParaRPr lang="es-ES" sz="1200" b="0" i="1"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ES" sz="1300" b="1" dirty="0" smtClean="0">
                          <a:effectLst>
                            <a:outerShdw blurRad="38100" dist="38100" dir="2700000" algn="tl">
                              <a:srgbClr val="000000">
                                <a:alpha val="43137"/>
                              </a:srgbClr>
                            </a:outerShdw>
                          </a:effectLst>
                          <a:latin typeface="+mn-lt"/>
                        </a:rPr>
                        <a:t>B</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63570">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E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14</a:t>
                      </a:r>
                      <a:r>
                        <a:rPr kumimoji="0" lang="es-E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300" dirty="0" smtClean="0"/>
                        <a:t>¿</a:t>
                      </a:r>
                      <a:r>
                        <a:rPr kumimoji="0" lang="es-ES" sz="1200" b="0" i="0" u="none" strike="noStrike" kern="1200" cap="none" spc="0" normalizeH="0" baseline="0" noProof="0" dirty="0" smtClean="0">
                          <a:ln>
                            <a:noFill/>
                          </a:ln>
                          <a:solidFill>
                            <a:schemeClr val="dk1"/>
                          </a:solidFill>
                          <a:effectLst/>
                          <a:uLnTx/>
                          <a:uFillTx/>
                          <a:latin typeface="+mn-lt"/>
                          <a:ea typeface="Calibri"/>
                          <a:cs typeface="Helvetica" pitchFamily="34" charset="0"/>
                        </a:rPr>
                        <a:t>Cual es la idea principal del texto</a:t>
                      </a:r>
                      <a:r>
                        <a:rPr lang="es-ES" sz="1200" b="0" dirty="0" smtClean="0">
                          <a:latin typeface="+mn-lt"/>
                          <a:ea typeface="Calibri"/>
                          <a:cs typeface="Helvetica" pitchFamily="34" charset="0"/>
                        </a:rPr>
                        <a:t> </a:t>
                      </a:r>
                      <a:r>
                        <a:rPr lang="es-ES" sz="1200" b="1" i="1" u="sng" baseline="0" dirty="0" smtClean="0">
                          <a:latin typeface="+mn-lt"/>
                          <a:ea typeface="Calibri"/>
                          <a:cs typeface="Helvetica" pitchFamily="34" charset="0"/>
                        </a:rPr>
                        <a:t>P</a:t>
                      </a:r>
                      <a:r>
                        <a:rPr lang="es-ES" sz="1200" b="1" i="1" u="sng" dirty="0" smtClean="0">
                          <a:latin typeface="+mn-lt"/>
                          <a:ea typeface="Calibri"/>
                          <a:cs typeface="Helvetica" pitchFamily="34" charset="0"/>
                        </a:rPr>
                        <a:t>royecto Mercurio</a:t>
                      </a:r>
                      <a:r>
                        <a:rPr lang="es-ES" sz="1200" b="0" i="1" dirty="0" smtClean="0">
                          <a:latin typeface="+mn-lt"/>
                          <a:ea typeface="Calibri"/>
                          <a:cs typeface="Helvetica" pitchFamily="34" charset="0"/>
                        </a:rPr>
                        <a:t>?</a:t>
                      </a:r>
                      <a:r>
                        <a:rPr lang="es-ES" sz="1200" b="0" i="1" baseline="0" dirty="0" smtClean="0">
                          <a:latin typeface="+mn-lt"/>
                          <a:ea typeface="+mn-ea"/>
                          <a:cs typeface="Helvetica" pitchFamily="34" charset="0"/>
                        </a:rPr>
                        <a:t> </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RI.3.2</a:t>
                      </a:r>
                      <a:endParaRPr kumimoji="0" lang="es-E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ES" sz="1300" b="1" dirty="0" smtClean="0">
                          <a:effectLst>
                            <a:outerShdw blurRad="38100" dist="38100" dir="2700000" algn="tl">
                              <a:srgbClr val="000000">
                                <a:alpha val="43137"/>
                              </a:srgbClr>
                            </a:outerShdw>
                          </a:effectLst>
                          <a:latin typeface="+mn-lt"/>
                        </a:rPr>
                        <a:t>D</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63570">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E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15</a:t>
                      </a:r>
                      <a:r>
                        <a:rPr kumimoji="0" lang="es-E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300" dirty="0" smtClean="0"/>
                        <a:t>¿</a:t>
                      </a:r>
                      <a:r>
                        <a:rPr kumimoji="0" lang="es-ES" sz="1200" b="0" i="0" u="none" strike="noStrike" kern="1200" cap="none" spc="0" normalizeH="0" baseline="0" noProof="0" dirty="0" smtClean="0">
                          <a:ln>
                            <a:noFill/>
                          </a:ln>
                          <a:solidFill>
                            <a:schemeClr val="dk1"/>
                          </a:solidFill>
                          <a:effectLst/>
                          <a:uLnTx/>
                          <a:uFillTx/>
                          <a:latin typeface="+mn-lt"/>
                          <a:ea typeface="+mn-ea"/>
                          <a:cs typeface="Helvetica" pitchFamily="34" charset="0"/>
                        </a:rPr>
                        <a:t>Cuál fue un resultado</a:t>
                      </a:r>
                      <a:r>
                        <a:rPr lang="es-ES" sz="1200" b="0" dirty="0" smtClean="0">
                          <a:latin typeface="+mn-lt"/>
                          <a:cs typeface="Helvetica" pitchFamily="34" charset="0"/>
                        </a:rPr>
                        <a:t> importante de</a:t>
                      </a:r>
                      <a:r>
                        <a:rPr lang="es-ES" sz="1200" b="0" baseline="0" dirty="0" smtClean="0">
                          <a:latin typeface="+mn-lt"/>
                          <a:cs typeface="Helvetica" pitchFamily="34" charset="0"/>
                        </a:rPr>
                        <a:t> los vuelos de prueba del </a:t>
                      </a:r>
                      <a:r>
                        <a:rPr lang="es-ES" sz="1200" b="0" dirty="0" smtClean="0">
                          <a:latin typeface="+mn-lt"/>
                          <a:cs typeface="Helvetica" pitchFamily="34" charset="0"/>
                        </a:rPr>
                        <a:t> Proyecto Mercurio ?</a:t>
                      </a:r>
                      <a:r>
                        <a:rPr lang="es-ES" sz="1200" b="0" baseline="0" dirty="0" smtClean="0">
                          <a:latin typeface="+mn-lt"/>
                          <a:cs typeface="Helvetica" pitchFamily="34" charset="0"/>
                        </a:rPr>
                        <a:t>  </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RI.3.3</a:t>
                      </a:r>
                      <a:endParaRPr kumimoji="0" lang="es-E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ES" sz="1300" b="1" dirty="0" smtClean="0">
                          <a:effectLst>
                            <a:outerShdw blurRad="38100" dist="38100" dir="2700000" algn="tl">
                              <a:srgbClr val="000000">
                                <a:alpha val="43137"/>
                              </a:srgbClr>
                            </a:outerShdw>
                          </a:effectLst>
                          <a:latin typeface="+mn-lt"/>
                        </a:rPr>
                        <a:t>C</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260813">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E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16</a:t>
                      </a:r>
                      <a:r>
                        <a:rPr kumimoji="0" lang="es-E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300" dirty="0" smtClean="0"/>
                        <a:t>¿</a:t>
                      </a:r>
                      <a:r>
                        <a:rPr kumimoji="0" lang="es-ES" sz="1200" b="0" i="0" u="none" strike="noStrike" kern="1200" cap="none" spc="0" normalizeH="0" baseline="0" noProof="0" dirty="0" smtClean="0">
                          <a:ln>
                            <a:noFill/>
                          </a:ln>
                          <a:solidFill>
                            <a:schemeClr val="dk1"/>
                          </a:solidFill>
                          <a:effectLst/>
                          <a:uLnTx/>
                          <a:uFillTx/>
                          <a:latin typeface="+mn-lt"/>
                          <a:ea typeface="+mn-ea"/>
                          <a:cs typeface="+mn-cs"/>
                        </a:rPr>
                        <a:t>Que</a:t>
                      </a:r>
                      <a:r>
                        <a:rPr lang="es-ES" sz="1200" b="0" dirty="0" smtClean="0">
                          <a:latin typeface="+mn-lt"/>
                        </a:rPr>
                        <a:t> párrafo</a:t>
                      </a:r>
                      <a:r>
                        <a:rPr lang="es-ES" sz="1200" b="0" baseline="0" dirty="0" smtClean="0">
                          <a:latin typeface="+mn-lt"/>
                        </a:rPr>
                        <a:t> en </a:t>
                      </a:r>
                      <a:r>
                        <a:rPr lang="es-ES" sz="1200" b="1" i="1" u="sng" baseline="0" dirty="0" smtClean="0">
                          <a:latin typeface="+mn-lt"/>
                        </a:rPr>
                        <a:t>P</a:t>
                      </a:r>
                      <a:r>
                        <a:rPr lang="es-ES" sz="1200" b="1" i="1" u="sng" dirty="0" smtClean="0">
                          <a:latin typeface="+mn-lt"/>
                        </a:rPr>
                        <a:t>royecto Mercurio</a:t>
                      </a:r>
                      <a:r>
                        <a:rPr lang="es-ES" sz="1200" b="0" i="0" u="none" dirty="0" smtClean="0">
                          <a:latin typeface="+mn-lt"/>
                        </a:rPr>
                        <a:t> </a:t>
                      </a:r>
                      <a:r>
                        <a:rPr lang="es-ES" sz="1200" b="0" dirty="0" smtClean="0">
                          <a:latin typeface="+mn-lt"/>
                        </a:rPr>
                        <a:t>explica</a:t>
                      </a:r>
                      <a:r>
                        <a:rPr lang="es-ES" sz="1200" b="0" baseline="0" dirty="0" smtClean="0">
                          <a:latin typeface="+mn-lt"/>
                        </a:rPr>
                        <a:t> una de las primeras cosas que hizo la</a:t>
                      </a:r>
                      <a:r>
                        <a:rPr lang="es-ES" sz="1200" b="0" dirty="0" smtClean="0">
                          <a:latin typeface="+mn-lt"/>
                        </a:rPr>
                        <a:t> NASA </a:t>
                      </a:r>
                      <a:r>
                        <a:rPr lang="es-ES" sz="1200" b="0" baseline="0" dirty="0" smtClean="0">
                          <a:latin typeface="+mn-lt"/>
                        </a:rPr>
                        <a:t>en </a:t>
                      </a:r>
                      <a:r>
                        <a:rPr lang="es-ES" sz="1200" b="0" dirty="0" smtClean="0">
                          <a:latin typeface="+mn-lt"/>
                        </a:rPr>
                        <a:t> 1959?</a:t>
                      </a:r>
                      <a:r>
                        <a:rPr lang="es-ES" sz="1200" b="0" baseline="0" dirty="0" smtClean="0">
                          <a:latin typeface="+mn-lt"/>
                        </a:rPr>
                        <a:t>  </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RI.3.5</a:t>
                      </a:r>
                      <a:endParaRPr kumimoji="0" lang="es-E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ES" sz="1300" b="1" dirty="0" smtClean="0">
                          <a:effectLst>
                            <a:outerShdw blurRad="38100" dist="38100" dir="2700000" algn="tl">
                              <a:srgbClr val="000000">
                                <a:alpha val="43137"/>
                              </a:srgbClr>
                            </a:outerShdw>
                          </a:effectLst>
                          <a:latin typeface="+mn-lt"/>
                        </a:rPr>
                        <a:t>A</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60813">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E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17</a:t>
                      </a:r>
                      <a:r>
                        <a:rPr kumimoji="0" lang="es-E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kumimoji="0" lang="x-none" sz="1200" b="0" i="0" u="none" strike="noStrike" kern="1200" cap="none" spc="0" normalizeH="0" baseline="0" dirty="0" smtClean="0">
                          <a:ln>
                            <a:noFill/>
                          </a:ln>
                          <a:solidFill>
                            <a:schemeClr val="dk1"/>
                          </a:solidFill>
                          <a:effectLst/>
                          <a:uLnTx/>
                          <a:uFillTx/>
                          <a:latin typeface="+mn-lt"/>
                          <a:ea typeface="+mn-ea"/>
                          <a:cs typeface="+mn-cs"/>
                        </a:rPr>
                        <a:t>¿Cuál fue el punto de vista de la NASA acerca de los lanzamientos fallidos de cohetes? </a:t>
                      </a:r>
                      <a:r>
                        <a:rPr lang="es-ES" sz="1200" b="0" baseline="0" dirty="0" smtClean="0">
                          <a:latin typeface="+mn-lt"/>
                        </a:rPr>
                        <a:t> </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RI.3.6</a:t>
                      </a:r>
                      <a:endParaRPr kumimoji="0" lang="es-E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ES" sz="1300" b="1" dirty="0" smtClean="0">
                          <a:effectLst>
                            <a:outerShdw blurRad="38100" dist="38100" dir="2700000" algn="tl">
                              <a:srgbClr val="000000">
                                <a:alpha val="43137"/>
                              </a:srgbClr>
                            </a:outerShdw>
                          </a:effectLst>
                          <a:latin typeface="+mn-lt"/>
                        </a:rPr>
                        <a:t>D</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163570">
                <a:tc>
                  <a:txBody>
                    <a:bodyPr/>
                    <a:lstStyle/>
                    <a:p>
                      <a:pPr marL="914400" marR="0" lvl="0" indent="-914400" algn="l" defTabSz="966612" rtl="0" eaLnBrk="1" fontAlgn="auto" latinLnBrk="0" hangingPunct="1">
                        <a:lnSpc>
                          <a:spcPct val="115000"/>
                        </a:lnSpc>
                        <a:spcBef>
                          <a:spcPts val="0"/>
                        </a:spcBef>
                        <a:spcAft>
                          <a:spcPts val="1000"/>
                        </a:spcAft>
                        <a:buClrTx/>
                        <a:buSzTx/>
                        <a:buFontTx/>
                        <a:buNone/>
                        <a:tabLst/>
                        <a:defRPr/>
                      </a:pPr>
                      <a:r>
                        <a:rPr kumimoji="0" lang="es-E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18</a:t>
                      </a:r>
                      <a:r>
                        <a:rPr kumimoji="0" lang="es-E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300" dirty="0" smtClean="0"/>
                        <a:t>¿</a:t>
                      </a:r>
                      <a:r>
                        <a:rPr kumimoji="0" lang="x-none" sz="1200" b="0" i="0" u="none" strike="noStrike" kern="1200" cap="none" spc="0" normalizeH="0" baseline="0" noProof="0" dirty="0" smtClean="0">
                          <a:ln>
                            <a:noFill/>
                          </a:ln>
                          <a:solidFill>
                            <a:schemeClr val="dk1"/>
                          </a:solidFill>
                          <a:effectLst/>
                          <a:uLnTx/>
                          <a:uFillTx/>
                          <a:latin typeface="+mn-lt"/>
                          <a:ea typeface="+mn-ea"/>
                          <a:cs typeface="+mn-cs"/>
                        </a:rPr>
                        <a:t>En el texto  </a:t>
                      </a:r>
                      <a:r>
                        <a:rPr kumimoji="0" lang="x-none" sz="1200" b="1" i="1" u="sng" strike="noStrike" kern="1200" cap="none" spc="0" normalizeH="0" baseline="0" noProof="0" dirty="0" smtClean="0">
                          <a:ln>
                            <a:noFill/>
                          </a:ln>
                          <a:solidFill>
                            <a:schemeClr val="dk1"/>
                          </a:solidFill>
                          <a:effectLst/>
                          <a:uLnTx/>
                          <a:uFillTx/>
                          <a:latin typeface="+mn-lt"/>
                          <a:ea typeface="+mn-ea"/>
                          <a:cs typeface="+mn-cs"/>
                        </a:rPr>
                        <a:t>El primer estadounidense en el espacio</a:t>
                      </a:r>
                      <a:r>
                        <a:rPr kumimoji="0" lang="x-none" sz="1200" b="0" i="0" u="none" strike="noStrike" kern="1200" cap="none" spc="0" normalizeH="0" baseline="0" noProof="0" dirty="0" smtClean="0">
                          <a:ln>
                            <a:noFill/>
                          </a:ln>
                          <a:solidFill>
                            <a:schemeClr val="dk1"/>
                          </a:solidFill>
                          <a:effectLst/>
                          <a:uLnTx/>
                          <a:uFillTx/>
                          <a:latin typeface="+mn-lt"/>
                          <a:ea typeface="+mn-ea"/>
                          <a:cs typeface="+mn-cs"/>
                        </a:rPr>
                        <a:t>, ¿qué tipo de  nave espacial voló Alan </a:t>
                      </a:r>
                      <a:r>
                        <a:rPr kumimoji="0" lang="x-none" sz="1200" b="0" i="0" u="none" strike="noStrike" kern="1200" cap="none" spc="0" normalizeH="0" baseline="0" noProof="0" dirty="0" err="1" smtClean="0">
                          <a:ln>
                            <a:noFill/>
                          </a:ln>
                          <a:solidFill>
                            <a:schemeClr val="dk1"/>
                          </a:solidFill>
                          <a:effectLst/>
                          <a:uLnTx/>
                          <a:uFillTx/>
                          <a:latin typeface="+mn-lt"/>
                          <a:ea typeface="+mn-ea"/>
                          <a:cs typeface="+mn-cs"/>
                        </a:rPr>
                        <a:t>Shepard</a:t>
                      </a:r>
                      <a:r>
                        <a:rPr kumimoji="0" lang="x-none" sz="1200" b="0" i="0" u="none" strike="noStrike" kern="1200" cap="none" spc="0" normalizeH="0" baseline="0" noProof="0" dirty="0" smtClean="0">
                          <a:ln>
                            <a:noFill/>
                          </a:ln>
                          <a:solidFill>
                            <a:schemeClr val="dk1"/>
                          </a:solidFill>
                          <a:effectLst/>
                          <a:uLnTx/>
                          <a:uFillTx/>
                          <a:latin typeface="+mn-lt"/>
                          <a:ea typeface="+mn-ea"/>
                          <a:cs typeface="+mn-cs"/>
                        </a:rPr>
                        <a:t>? </a:t>
                      </a:r>
                      <a:r>
                        <a:rPr lang="es-ES" sz="1200" b="0" baseline="0" dirty="0" smtClean="0">
                          <a:latin typeface="+mn-lt"/>
                        </a:rPr>
                        <a:t> </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RI.3.7</a:t>
                      </a:r>
                      <a:endParaRPr kumimoji="0" lang="es-E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ES" sz="1300" b="1" dirty="0" smtClean="0">
                          <a:effectLst>
                            <a:outerShdw blurRad="38100" dist="38100" dir="2700000" algn="tl">
                              <a:srgbClr val="000000">
                                <a:alpha val="43137"/>
                              </a:srgbClr>
                            </a:outerShdw>
                          </a:effectLst>
                          <a:latin typeface="+mn-lt"/>
                        </a:rPr>
                        <a:t>B</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63570">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s-ES" sz="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19</a:t>
                      </a:r>
                      <a:r>
                        <a:rPr kumimoji="0" lang="es-E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300" dirty="0" smtClean="0"/>
                        <a:t>¿</a:t>
                      </a:r>
                      <a:r>
                        <a:rPr kumimoji="0" lang="es-ES" sz="1200" b="0" i="0" u="none" strike="noStrike" kern="1200" cap="none" spc="0" normalizeH="0" baseline="0" noProof="0" dirty="0" smtClean="0">
                          <a:ln>
                            <a:noFill/>
                          </a:ln>
                          <a:solidFill>
                            <a:schemeClr val="dk1"/>
                          </a:solidFill>
                          <a:effectLst/>
                          <a:uLnTx/>
                          <a:uFillTx/>
                          <a:latin typeface="+mn-lt"/>
                          <a:ea typeface="+mn-ea"/>
                          <a:cs typeface="+mn-cs"/>
                        </a:rPr>
                        <a:t>Cuánto tiempo le tomó a </a:t>
                      </a:r>
                      <a:r>
                        <a:rPr lang="es-ES" sz="1200" b="0" dirty="0" smtClean="0">
                          <a:latin typeface="+mn-lt"/>
                        </a:rPr>
                        <a:t> Alan </a:t>
                      </a:r>
                      <a:r>
                        <a:rPr lang="es-ES" sz="1200" b="0" dirty="0" err="1" smtClean="0">
                          <a:latin typeface="+mn-lt"/>
                        </a:rPr>
                        <a:t>Shepard</a:t>
                      </a:r>
                      <a:r>
                        <a:rPr lang="es-ES" sz="1200" b="0" dirty="0" smtClean="0">
                          <a:latin typeface="+mn-lt"/>
                        </a:rPr>
                        <a:t> volar 116 millas en</a:t>
                      </a:r>
                      <a:r>
                        <a:rPr lang="es-ES" sz="1200" b="0" baseline="0" dirty="0" smtClean="0">
                          <a:latin typeface="+mn-lt"/>
                        </a:rPr>
                        <a:t> el espacio?</a:t>
                      </a:r>
                      <a:r>
                        <a:rPr kumimoji="0" lang="es-ES"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RI.3.7</a:t>
                      </a:r>
                      <a:endParaRPr kumimoji="0" lang="es-ES"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s-ES" sz="1300" b="1" dirty="0" smtClean="0">
                          <a:effectLst>
                            <a:outerShdw blurRad="38100" dist="38100" dir="2700000" algn="tl">
                              <a:srgbClr val="000000">
                                <a:alpha val="43137"/>
                              </a:srgbClr>
                            </a:outerShdw>
                          </a:effectLst>
                          <a:latin typeface="+mn-lt"/>
                        </a:rPr>
                        <a:t>B</a:t>
                      </a:r>
                      <a:endParaRPr lang="es-E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210137">
                <a:tc>
                  <a:txBody>
                    <a:bodyPr/>
                    <a:lstStyle/>
                    <a:p>
                      <a:pPr marL="0" marR="0" algn="l">
                        <a:lnSpc>
                          <a:spcPct val="115000"/>
                        </a:lnSpc>
                        <a:spcBef>
                          <a:spcPts val="0"/>
                        </a:spcBef>
                        <a:spcAft>
                          <a:spcPts val="1000"/>
                        </a:spcAft>
                      </a:pPr>
                      <a:r>
                        <a:rPr lang="es-ES" sz="1300" b="1" u="sng" strike="noStrike" dirty="0" smtClean="0">
                          <a:effectLst>
                            <a:outerShdw blurRad="38100" dist="38100" dir="2700000" algn="tl">
                              <a:srgbClr val="000000">
                                <a:alpha val="43137"/>
                              </a:srgbClr>
                            </a:outerShdw>
                          </a:effectLst>
                          <a:latin typeface="+mn-lt"/>
                          <a:ea typeface="Calibri"/>
                          <a:cs typeface="Times New Roman"/>
                        </a:rPr>
                        <a:t>Pregunta 20</a:t>
                      </a:r>
                      <a:r>
                        <a:rPr lang="es-ES" sz="1300" b="1" u="none" strike="noStrike" dirty="0" smtClean="0">
                          <a:effectLst>
                            <a:outerShdw blurRad="38100" dist="38100" dir="2700000" algn="tl">
                              <a:srgbClr val="000000">
                                <a:alpha val="43137"/>
                              </a:srgbClr>
                            </a:outerShdw>
                          </a:effectLst>
                          <a:latin typeface="+mn-lt"/>
                          <a:ea typeface="Calibri"/>
                          <a:cs typeface="Times New Roman"/>
                        </a:rPr>
                        <a:t>                                   </a:t>
                      </a:r>
                      <a:r>
                        <a:rPr lang="es-ES" sz="1300" b="1" u="sng" strike="noStrike" dirty="0" smtClean="0">
                          <a:effectLst>
                            <a:outerShdw blurRad="38100" dist="38100" dir="2700000" algn="tl">
                              <a:srgbClr val="000000">
                                <a:alpha val="43137"/>
                              </a:srgbClr>
                            </a:outerShdw>
                          </a:effectLst>
                          <a:latin typeface="+mn-lt"/>
                          <a:ea typeface="Calibri"/>
                          <a:cs typeface="Times New Roman"/>
                        </a:rPr>
                        <a:t>Respuesta</a:t>
                      </a:r>
                      <a:r>
                        <a:rPr lang="es-ES" sz="1300" b="1" u="sng" strike="noStrike" baseline="0" dirty="0" smtClean="0">
                          <a:effectLst>
                            <a:outerShdw blurRad="38100" dist="38100" dir="2700000" algn="tl">
                              <a:srgbClr val="000000">
                                <a:alpha val="43137"/>
                              </a:srgbClr>
                            </a:outerShdw>
                          </a:effectLst>
                          <a:latin typeface="+mn-lt"/>
                          <a:ea typeface="Calibri"/>
                          <a:cs typeface="Times New Roman"/>
                        </a:rPr>
                        <a:t> c</a:t>
                      </a:r>
                      <a:r>
                        <a:rPr lang="es-ES" sz="1300" b="1" u="sng" dirty="0" smtClean="0">
                          <a:effectLst>
                            <a:outerShdw blurRad="38100" dist="38100" dir="2700000" algn="tl">
                              <a:srgbClr val="000000">
                                <a:alpha val="43137"/>
                              </a:srgbClr>
                            </a:outerShdw>
                          </a:effectLst>
                          <a:latin typeface="+mn-lt"/>
                          <a:ea typeface="Calibri"/>
                          <a:cs typeface="Times New Roman"/>
                        </a:rPr>
                        <a:t>onstruida Texto informativo</a:t>
                      </a:r>
                      <a:endParaRPr lang="es-ES" sz="1300" b="0" strike="noStrike"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s-ES" sz="1200" b="1" dirty="0" smtClean="0">
                          <a:effectLst>
                            <a:outerShdw blurRad="38100" dist="38100" dir="2700000" algn="tl">
                              <a:srgbClr val="000000">
                                <a:alpha val="43137"/>
                              </a:srgbClr>
                            </a:outerShdw>
                          </a:effectLst>
                          <a:latin typeface="+mn-lt"/>
                        </a:rPr>
                        <a:t>RI.3.6</a:t>
                      </a:r>
                      <a:endParaRPr lang="es-ES" sz="12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7" name="Footer Placeholder 6"/>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3925042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6200" y="533400"/>
            <a:ext cx="7696200" cy="4592836"/>
            <a:chOff x="-14546" y="-31574"/>
            <a:chExt cx="6950651" cy="4175306"/>
          </a:xfrm>
        </p:grpSpPr>
        <p:pic>
          <p:nvPicPr>
            <p:cNvPr id="28" name="Picture 4" descr="http://empyreanedge.com/wp-content/uploads/children-hap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1680" y="-11113"/>
              <a:ext cx="3654425" cy="1699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empyreanedge.com/wp-content/uploads/children-hap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2" y="-31574"/>
              <a:ext cx="3654425" cy="16993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4546" y="973975"/>
              <a:ext cx="6873240" cy="3169757"/>
              <a:chOff x="0" y="990600"/>
              <a:chExt cx="6873240" cy="3169757"/>
            </a:xfrm>
          </p:grpSpPr>
          <p:grpSp>
            <p:nvGrpSpPr>
              <p:cNvPr id="11" name="Group 10"/>
              <p:cNvGrpSpPr/>
              <p:nvPr/>
            </p:nvGrpSpPr>
            <p:grpSpPr>
              <a:xfrm>
                <a:off x="0" y="990600"/>
                <a:ext cx="6873240" cy="1645920"/>
                <a:chOff x="0" y="990600"/>
                <a:chExt cx="6873240"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4" name="Rectangle 3"/>
                  <p:cNvSpPr/>
                  <p:nvPr/>
                </p:nvSpPr>
                <p:spPr>
                  <a:xfrm>
                    <a:off x="0" y="1143000"/>
                    <a:ext cx="6858000" cy="76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447800"/>
                    <a:ext cx="6858000" cy="762000"/>
                  </a:xfrm>
                  <a:prstGeom prst="rect">
                    <a:avLst/>
                  </a:prstGeom>
                  <a:solidFill>
                    <a:srgbClr val="95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676400"/>
                    <a:ext cx="6858000" cy="76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874520"/>
                    <a:ext cx="6858000" cy="76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33600"/>
                    <a:ext cx="6858000" cy="5029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5240" y="990600"/>
                  <a:ext cx="6858000" cy="15668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300" b="1" cap="all" dirty="0" smtClean="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   Evaluación</a:t>
                  </a:r>
                  <a:r>
                    <a:rPr lang="en-US" sz="5300" b="1" cap="all" dirty="0" smtClean="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 de      </a:t>
                  </a:r>
                  <a:r>
                    <a:rPr lang="en-US" sz="5300" b="1" cap="all" dirty="0" err="1" smtClean="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mitad</a:t>
                  </a:r>
                  <a:r>
                    <a:rPr lang="en-US" sz="5300" b="1" cap="all" dirty="0" smtClean="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 de </a:t>
                  </a:r>
                  <a:r>
                    <a:rPr lang="en-US" sz="5300" b="1" cap="all" dirty="0" err="1" smtClean="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rPr>
                    <a:t>año</a:t>
                  </a:r>
                  <a:endParaRPr lang="en-US" sz="5300" b="1" cap="all" dirty="0">
                    <a:ln w="0"/>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endParaRPr>
                </a:p>
              </p:txBody>
            </p:sp>
          </p:grpSp>
          <p:sp>
            <p:nvSpPr>
              <p:cNvPr id="22" name="TextBox 21"/>
              <p:cNvSpPr txBox="1"/>
              <p:nvPr/>
            </p:nvSpPr>
            <p:spPr>
              <a:xfrm>
                <a:off x="3174" y="3446875"/>
                <a:ext cx="6793172" cy="713482"/>
              </a:xfrm>
              <a:prstGeom prst="rect">
                <a:avLst/>
              </a:prstGeom>
              <a:noFill/>
            </p:spPr>
            <p:txBody>
              <a:bodyPr wrap="square" rtlCol="0">
                <a:spAutoFit/>
              </a:bodyPr>
              <a:lstStyle/>
              <a:p>
                <a:r>
                  <a:rPr lang="en-US" sz="4500" b="1" dirty="0" err="1" smtClean="0">
                    <a:effectLst>
                      <a:outerShdw blurRad="38100" dist="38100" dir="2700000" algn="tl">
                        <a:srgbClr val="000000">
                          <a:alpha val="43137"/>
                        </a:srgbClr>
                      </a:outerShdw>
                    </a:effectLst>
                  </a:rPr>
                  <a:t>Nombre</a:t>
                </a:r>
                <a:r>
                  <a:rPr lang="en-US" sz="4500" b="1" dirty="0" smtClean="0">
                    <a:effectLst>
                      <a:outerShdw blurRad="38100" dist="38100" dir="2700000" algn="tl">
                        <a:srgbClr val="000000">
                          <a:alpha val="43137"/>
                        </a:srgbClr>
                      </a:outerShdw>
                    </a:effectLst>
                  </a:rPr>
                  <a:t>__________________</a:t>
                </a:r>
                <a:endParaRPr lang="en-US" sz="4500" b="1" dirty="0">
                  <a:effectLst>
                    <a:outerShdw blurRad="38100" dist="38100" dir="2700000" algn="tl">
                      <a:srgbClr val="000000">
                        <a:alpha val="43137"/>
                      </a:srgbClr>
                    </a:outerShdw>
                  </a:effectLst>
                </a:endParaRPr>
              </a:p>
            </p:txBody>
          </p:sp>
        </p:grpSp>
      </p:grpSp>
      <p:pic>
        <p:nvPicPr>
          <p:cNvPr id="1030" name="Picture 6" descr="https://blognumbers.files.wordpress.com/2010/0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18" y="1919287"/>
            <a:ext cx="905243" cy="13409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hsd.k12.or.us/Portals/_default/Skins/DistrictSkin/images/webheadsm.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5486400" y="8991600"/>
            <a:ext cx="1848103" cy="5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5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800" y="974211"/>
            <a:ext cx="6908800" cy="8812954"/>
          </a:xfrm>
          <a:prstGeom prst="rect">
            <a:avLst/>
          </a:prstGeom>
        </p:spPr>
        <p:txBody>
          <a:bodyPr wrap="square" lIns="101882" tIns="50941" rIns="101882" bIns="50941">
            <a:spAutoFit/>
          </a:bodyPr>
          <a:lstStyle/>
          <a:p>
            <a:pPr algn="ctr"/>
            <a:r>
              <a:rPr lang="x-none" sz="1600" b="1" u="sng" dirty="0" smtClean="0"/>
              <a:t>El diario de un astronauta</a:t>
            </a:r>
            <a:endParaRPr lang="x-none" sz="1600" dirty="0" smtClean="0"/>
          </a:p>
          <a:p>
            <a:pPr algn="ctr"/>
            <a:r>
              <a:rPr lang="x-none" sz="1200" dirty="0" smtClean="0"/>
              <a:t> </a:t>
            </a:r>
            <a:r>
              <a:rPr lang="x-none" sz="1200" b="1" dirty="0" smtClean="0"/>
              <a:t>por </a:t>
            </a:r>
            <a:r>
              <a:rPr lang="x-none" sz="1200" b="1" dirty="0" err="1" smtClean="0"/>
              <a:t>Depaul</a:t>
            </a:r>
            <a:r>
              <a:rPr lang="x-none" sz="1200" b="1" dirty="0" smtClean="0"/>
              <a:t> </a:t>
            </a:r>
            <a:r>
              <a:rPr lang="x-none" sz="1200" b="1" dirty="0" err="1" smtClean="0"/>
              <a:t>University</a:t>
            </a:r>
            <a:r>
              <a:rPr lang="x-none" sz="1200" b="1" dirty="0" smtClean="0"/>
              <a:t> Project</a:t>
            </a:r>
            <a:endParaRPr lang="x-none" sz="1200" dirty="0" smtClean="0"/>
          </a:p>
          <a:p>
            <a:endParaRPr lang="x-none" sz="1200" dirty="0" smtClean="0"/>
          </a:p>
          <a:p>
            <a:endParaRPr lang="x-none" sz="1200" dirty="0" smtClean="0"/>
          </a:p>
          <a:p>
            <a:r>
              <a:rPr lang="x-none" sz="1200" dirty="0" smtClean="0"/>
              <a:t>Estábamos cansados de todo el trabajo, así que dormíamos por turnos. Uno de nosotros tenía que estar despierto todo el tiempo ya que había mucho trabajo por hacer. Volamos toda la noche y finalmente llegamos a la estación espacial.  </a:t>
            </a:r>
          </a:p>
          <a:p>
            <a:r>
              <a:rPr lang="x-none" sz="1200" dirty="0" smtClean="0"/>
              <a:t> </a:t>
            </a:r>
          </a:p>
          <a:p>
            <a:r>
              <a:rPr lang="x-none" sz="1200" dirty="0" smtClean="0"/>
              <a:t>En la estación espacial, trabajaríamos mas, pero tendríamos menos estrés. La tripulación tuvo mucho trabajo que hacer todos los días en nuestra nave. Sin embargo, ahora habría mas personas para ayudarnos a completar nuestras tareas. Nuestra tripulación compartió el trabajo.   </a:t>
            </a:r>
          </a:p>
          <a:p>
            <a:r>
              <a:rPr lang="x-none" sz="1200" dirty="0" smtClean="0"/>
              <a:t> </a:t>
            </a:r>
          </a:p>
          <a:p>
            <a:r>
              <a:rPr lang="x-none" sz="1200" dirty="0" smtClean="0"/>
              <a:t>Una vez que nos mudamos a la estación espacial, yo me sentí muy bien porque había mucho mas espacio. Por fin, tendríamos camas de verdad para dormir y tendríamos mejor comida. </a:t>
            </a:r>
          </a:p>
          <a:p>
            <a:r>
              <a:rPr lang="x-none" sz="1200" dirty="0" smtClean="0"/>
              <a:t> </a:t>
            </a:r>
          </a:p>
          <a:p>
            <a:r>
              <a:rPr lang="x-none" sz="1200" dirty="0" smtClean="0"/>
              <a:t>La estación espacial  tenía un jardín grande en donde los astronautas cosechaban muchos tipos de vegetales.   Los seis  astronautas que vivían en la estación espacial estuvieron encantados de vernos. Ellos dijeron, −Estábamos esperando que llegaran.</a:t>
            </a:r>
          </a:p>
          <a:p>
            <a:r>
              <a:rPr lang="x-none" sz="1200" dirty="0" smtClean="0"/>
              <a:t> </a:t>
            </a:r>
          </a:p>
          <a:p>
            <a:r>
              <a:rPr lang="x-none" sz="1200" dirty="0" smtClean="0"/>
              <a:t>Nosotros también estábamos felices de verlos. Durante nuestro viaje habíamos estado preocupados ya que nos enteramos que uno de los miembros de la tripulación estuvo enfermo.  −¿Cómo te sientes?− le preguntamos.  −Ahora estoy mejor.  Es solo un resfrío, −ella contestó.  Nosotros nos alegramos de saber que no era nada serio.</a:t>
            </a:r>
          </a:p>
          <a:p>
            <a:r>
              <a:rPr lang="x-none" sz="1200" dirty="0" smtClean="0"/>
              <a:t> </a:t>
            </a:r>
          </a:p>
          <a:p>
            <a:r>
              <a:rPr lang="x-none" sz="1200" dirty="0" smtClean="0"/>
              <a:t>Al principio fue  muy bueno estar en la estación espacial porque para la cena la tripulación comió comida muy rica. Después de comer, esperábamos ir a dormir. </a:t>
            </a:r>
          </a:p>
          <a:p>
            <a:r>
              <a:rPr lang="x-none" sz="1200" dirty="0" smtClean="0"/>
              <a:t> </a:t>
            </a:r>
          </a:p>
          <a:p>
            <a:r>
              <a:rPr lang="x-none" sz="1200" dirty="0" smtClean="0"/>
              <a:t>Sin embargo, antes de que nos pudiéramos ir de la mesa, uno de los astronautas dijo, −Tenemos que darles un trabajo. Cada persona tiene que tomar turnos manteniéndose despierta. Aquí esta </a:t>
            </a:r>
            <a:r>
              <a:rPr lang="x-none" sz="1200" dirty="0"/>
              <a:t>el </a:t>
            </a:r>
            <a:r>
              <a:rPr lang="x-none" sz="1200" dirty="0" smtClean="0"/>
              <a:t>nuevo horario</a:t>
            </a:r>
            <a:r>
              <a:rPr lang="x-none" sz="1200" dirty="0"/>
              <a:t>.</a:t>
            </a:r>
            <a:endParaRPr lang="x-none" sz="1200" dirty="0" smtClean="0"/>
          </a:p>
          <a:p>
            <a:r>
              <a:rPr lang="x-none" sz="1200" dirty="0" smtClean="0"/>
              <a:t> </a:t>
            </a:r>
          </a:p>
          <a:p>
            <a:r>
              <a:rPr lang="x-none" sz="1200" dirty="0" smtClean="0"/>
              <a:t>Le di una ojeada al horario y vi que yo era el primero, así que tendría que mantenerme despierto esta noche. Me sentí un poco deprimido y tan cansado. ¡Yo ya había estado despierto y trabajando por más de 20 horas! </a:t>
            </a:r>
          </a:p>
          <a:p>
            <a:r>
              <a:rPr lang="x-none" sz="1200" dirty="0" smtClean="0"/>
              <a:t> </a:t>
            </a:r>
          </a:p>
          <a:p>
            <a:r>
              <a:rPr lang="x-none" sz="1200" dirty="0" smtClean="0"/>
              <a:t>Yo sabía que era mi deber como miembro del equipo, así que suspiré y dije, −Los veo mañana.   </a:t>
            </a:r>
          </a:p>
          <a:p>
            <a:r>
              <a:rPr lang="x-none" sz="1200" dirty="0" smtClean="0"/>
              <a:t> </a:t>
            </a:r>
          </a:p>
          <a:p>
            <a:r>
              <a:rPr lang="x-none" sz="1200" dirty="0" smtClean="0"/>
              <a:t>Yo quise ser un astronauta para así viajar al espacio, pero ahora que estoy aquí, he aprendido que es aún mas difícil de lo que esperaba.</a:t>
            </a:r>
          </a:p>
          <a:p>
            <a:r>
              <a:rPr lang="x-none" sz="1200" dirty="0" smtClean="0"/>
              <a:t> </a:t>
            </a:r>
          </a:p>
          <a:p>
            <a:r>
              <a:rPr lang="x-none" sz="1200" dirty="0" smtClean="0"/>
              <a:t>A pesar de que es duro, yo disfruto cada minuto como astronauta.</a:t>
            </a:r>
          </a:p>
          <a:p>
            <a:endParaRPr lang="x-none" sz="1200" dirty="0" smtClean="0"/>
          </a:p>
          <a:p>
            <a:endParaRPr lang="x-none" sz="1200" dirty="0" smtClean="0"/>
          </a:p>
          <a:p>
            <a:endParaRPr lang="x-none" sz="1200" dirty="0" smtClean="0"/>
          </a:p>
          <a:p>
            <a:endParaRPr lang="x-none" sz="1200" dirty="0" smtClean="0"/>
          </a:p>
          <a:p>
            <a:endParaRPr lang="x-none" sz="1200" dirty="0" smtClean="0"/>
          </a:p>
          <a:p>
            <a:r>
              <a:rPr lang="x-none" sz="1000" i="1" dirty="0" smtClean="0"/>
              <a:t>http://teacher.depaul.edu/Documents/TheAstronautsDiaryfiction4thgrade.pdf</a:t>
            </a:r>
            <a:endParaRPr lang="x-none" sz="1200" dirty="0"/>
          </a:p>
        </p:txBody>
      </p:sp>
      <p:sp>
        <p:nvSpPr>
          <p:cNvPr id="4" name="TextBox 3"/>
          <p:cNvSpPr txBox="1"/>
          <p:nvPr/>
        </p:nvSpPr>
        <p:spPr>
          <a:xfrm>
            <a:off x="5457329" y="228600"/>
            <a:ext cx="2039341" cy="830997"/>
          </a:xfrm>
          <a:prstGeom prst="rect">
            <a:avLst/>
          </a:prstGeom>
          <a:noFill/>
        </p:spPr>
        <p:txBody>
          <a:bodyPr wrap="none" rtlCol="0">
            <a:spAutoFit/>
          </a:bodyPr>
          <a:lstStyle/>
          <a:p>
            <a:pPr lvl="0"/>
            <a:r>
              <a:rPr lang="x-none" sz="800" dirty="0" smtClean="0">
                <a:solidFill>
                  <a:prstClr val="black"/>
                </a:solidFill>
              </a:rPr>
              <a:t>Equivalencia de grado: 3.6</a:t>
            </a:r>
          </a:p>
          <a:p>
            <a:pPr lvl="0"/>
            <a:r>
              <a:rPr lang="x-none" sz="800" dirty="0" smtClean="0">
                <a:solidFill>
                  <a:prstClr val="black"/>
                </a:solidFill>
              </a:rPr>
              <a:t>Escala </a:t>
            </a:r>
            <a:r>
              <a:rPr lang="x-none" sz="800" i="1" dirty="0" err="1" smtClean="0">
                <a:solidFill>
                  <a:prstClr val="black"/>
                </a:solidFill>
              </a:rPr>
              <a:t>Lexile</a:t>
            </a:r>
            <a:r>
              <a:rPr lang="x-none" sz="800" dirty="0" smtClean="0">
                <a:solidFill>
                  <a:prstClr val="black"/>
                </a:solidFill>
              </a:rPr>
              <a:t>: 730L</a:t>
            </a:r>
          </a:p>
          <a:p>
            <a:pPr lvl="0"/>
            <a:r>
              <a:rPr lang="x-none" sz="800" dirty="0" smtClean="0">
                <a:solidFill>
                  <a:prstClr val="black"/>
                </a:solidFill>
              </a:rPr>
              <a:t>Promedio del largo de la oración: 12.5</a:t>
            </a:r>
          </a:p>
          <a:p>
            <a:pPr lvl="0"/>
            <a:r>
              <a:rPr lang="x-none" sz="800" dirty="0" smtClean="0">
                <a:solidFill>
                  <a:prstClr val="black"/>
                </a:solidFill>
              </a:rPr>
              <a:t>Promedio de la frecuencia de palabras : 3.82</a:t>
            </a:r>
          </a:p>
          <a:p>
            <a:pPr lvl="0"/>
            <a:r>
              <a:rPr lang="x-none" sz="800" dirty="0" smtClean="0">
                <a:solidFill>
                  <a:prstClr val="black"/>
                </a:solidFill>
              </a:rPr>
              <a:t>Numero de palabras: 378</a:t>
            </a:r>
          </a:p>
          <a:p>
            <a:pPr lvl="0"/>
            <a:r>
              <a:rPr lang="x-none" sz="800" b="1" i="1" dirty="0" smtClean="0">
                <a:solidFill>
                  <a:prstClr val="black"/>
                </a:solidFill>
              </a:rPr>
              <a:t>Nota: Basado en el texto original en inglés.</a:t>
            </a:r>
            <a:endParaRPr lang="x-none" sz="800" b="1" i="1" dirty="0">
              <a:solidFill>
                <a:prstClr val="black"/>
              </a:solidFill>
            </a:endParaRPr>
          </a:p>
        </p:txBody>
      </p:sp>
      <p:sp>
        <p:nvSpPr>
          <p:cNvPr id="8" name="Slide Number Placeholder 7"/>
          <p:cNvSpPr>
            <a:spLocks noGrp="1"/>
          </p:cNvSpPr>
          <p:nvPr>
            <p:ph type="sldNum" sz="quarter" idx="12"/>
          </p:nvPr>
        </p:nvSpPr>
        <p:spPr/>
        <p:txBody>
          <a:bodyPr/>
          <a:lstStyle/>
          <a:p>
            <a:fld id="{CF669FE8-2A6A-4FDA-B6E7-4A7C87AD6E1D}" type="slidenum">
              <a:rPr lang="en-US" smtClean="0"/>
              <a:pPr/>
              <a:t>18</a:t>
            </a:fld>
            <a:endParaRPr lang="en-US" dirty="0"/>
          </a:p>
        </p:txBody>
      </p:sp>
      <p:sp>
        <p:nvSpPr>
          <p:cNvPr id="9" name="Footer Placeholder 8"/>
          <p:cNvSpPr>
            <a:spLocks noGrp="1"/>
          </p:cNvSpPr>
          <p:nvPr>
            <p:ph type="ftr" sz="quarter" idx="11"/>
          </p:nvPr>
        </p:nvSpPr>
        <p:spPr/>
        <p:txBody>
          <a:bodyPr/>
          <a:lstStyle/>
          <a:p>
            <a:r>
              <a:rPr lang="en-US" sz="1100" dirty="0" smtClean="0"/>
              <a:t>HSD-OSP Susan Richmond 2015 </a:t>
            </a:r>
            <a:endParaRPr lang="en-US" sz="1100" dirty="0"/>
          </a:p>
        </p:txBody>
      </p:sp>
    </p:spTree>
    <p:extLst>
      <p:ext uri="{BB962C8B-B14F-4D97-AF65-F5344CB8AC3E}">
        <p14:creationId xmlns:p14="http://schemas.microsoft.com/office/powerpoint/2010/main" val="3678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FzaMIyZtY4PwQ-lUsxqIE450Y4CMsMtWEhewdby4iMXaA22VFOmHpPQM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591"/>
          <a:stretch/>
        </p:blipFill>
        <p:spPr bwMode="auto">
          <a:xfrm rot="21066696">
            <a:off x="468193" y="290166"/>
            <a:ext cx="1763597" cy="16178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3600" y="838201"/>
            <a:ext cx="5699760" cy="5596689"/>
          </a:xfrm>
          <a:prstGeom prst="rect">
            <a:avLst/>
          </a:prstGeom>
          <a:noFill/>
        </p:spPr>
        <p:txBody>
          <a:bodyPr wrap="square" lIns="101882" tIns="50941" rIns="101882" bIns="50941" rtlCol="0">
            <a:spAutoFit/>
          </a:bodyPr>
          <a:lstStyle/>
          <a:p>
            <a:pPr algn="ctr"/>
            <a:r>
              <a:rPr lang="es-ES" b="1" u="sng" dirty="0" smtClean="0"/>
              <a:t>Afuera en el espacio</a:t>
            </a:r>
          </a:p>
          <a:p>
            <a:pPr algn="ctr"/>
            <a:r>
              <a:rPr lang="es-ES" sz="1300" b="1" i="1" dirty="0" smtClean="0"/>
              <a:t>por Carol Weston</a:t>
            </a:r>
          </a:p>
          <a:p>
            <a:pPr algn="ctr"/>
            <a:endParaRPr lang="es-ES" dirty="0" smtClean="0"/>
          </a:p>
          <a:p>
            <a:pPr algn="ctr"/>
            <a:r>
              <a:rPr lang="es-ES" dirty="0" smtClean="0"/>
              <a:t>Miro desde la tierra y trato de encontrar </a:t>
            </a:r>
          </a:p>
          <a:p>
            <a:pPr algn="ctr"/>
            <a:r>
              <a:rPr lang="es-ES" dirty="0" smtClean="0"/>
              <a:t> A los planetas que se me voltean a mirar.</a:t>
            </a:r>
          </a:p>
          <a:p>
            <a:pPr algn="ctr"/>
            <a:endParaRPr lang="es-ES" sz="1600" dirty="0" smtClean="0"/>
          </a:p>
          <a:p>
            <a:pPr algn="ctr"/>
            <a:r>
              <a:rPr lang="es-ES" dirty="0" smtClean="0"/>
              <a:t>Contemplo las estrellas brillantes y distantes </a:t>
            </a:r>
          </a:p>
          <a:p>
            <a:pPr algn="ctr"/>
            <a:r>
              <a:rPr lang="es-ES" dirty="0" smtClean="0"/>
              <a:t>Y busco a Mercurio, Venus, Marte.</a:t>
            </a:r>
          </a:p>
          <a:p>
            <a:pPr algn="ctr"/>
            <a:endParaRPr lang="es-ES" sz="1600" dirty="0" smtClean="0"/>
          </a:p>
          <a:p>
            <a:pPr algn="ctr"/>
            <a:r>
              <a:rPr lang="es-ES" dirty="0" smtClean="0"/>
              <a:t>Entrecierro los ojos buscando la Vía Láctea a lo lejos </a:t>
            </a:r>
          </a:p>
          <a:p>
            <a:pPr algn="ctr"/>
            <a:r>
              <a:rPr lang="es-ES" dirty="0" smtClean="0"/>
              <a:t>Y también busco a Júpiter escondido en el cielo.</a:t>
            </a:r>
          </a:p>
          <a:p>
            <a:pPr algn="ctr"/>
            <a:endParaRPr lang="es-ES" sz="1600" dirty="0" smtClean="0"/>
          </a:p>
          <a:p>
            <a:pPr algn="ctr"/>
            <a:r>
              <a:rPr lang="es-ES" dirty="0" smtClean="0"/>
              <a:t>¿Dónde están Saturno, Neptuno, Urano?</a:t>
            </a:r>
          </a:p>
          <a:p>
            <a:pPr algn="ctr"/>
            <a:r>
              <a:rPr lang="es-ES" dirty="0" smtClean="0"/>
              <a:t>Tan altos </a:t>
            </a:r>
            <a:r>
              <a:rPr lang="es-ES" dirty="0"/>
              <a:t>como la </a:t>
            </a:r>
            <a:r>
              <a:rPr lang="es-ES" dirty="0" smtClean="0"/>
              <a:t>luna, y todos muy lejanos.</a:t>
            </a:r>
          </a:p>
          <a:p>
            <a:pPr algn="ctr"/>
            <a:endParaRPr lang="es-ES" sz="1600" dirty="0" smtClean="0"/>
          </a:p>
          <a:p>
            <a:pPr algn="ctr"/>
            <a:r>
              <a:rPr lang="es-ES" dirty="0" smtClean="0"/>
              <a:t>Un telescopio sería lo ideal</a:t>
            </a:r>
          </a:p>
          <a:p>
            <a:pPr algn="ctr"/>
            <a:r>
              <a:rPr lang="es-ES" dirty="0" smtClean="0"/>
              <a:t>Para buscar a Plutón y a todos los demás.</a:t>
            </a:r>
          </a:p>
          <a:p>
            <a:pPr algn="ctr"/>
            <a:endParaRPr lang="es-ES" sz="1600" dirty="0" smtClean="0"/>
          </a:p>
          <a:p>
            <a:pPr algn="ctr"/>
            <a:r>
              <a:rPr lang="es-ES" dirty="0" smtClean="0"/>
              <a:t>Yo busco a los planetas en el cielo.</a:t>
            </a:r>
            <a:endParaRPr lang="es-ES" dirty="0"/>
          </a:p>
        </p:txBody>
      </p:sp>
      <p:sp>
        <p:nvSpPr>
          <p:cNvPr id="7" name="TextBox 6"/>
          <p:cNvSpPr txBox="1"/>
          <p:nvPr/>
        </p:nvSpPr>
        <p:spPr>
          <a:xfrm>
            <a:off x="5410200" y="184143"/>
            <a:ext cx="2090637" cy="830997"/>
          </a:xfrm>
          <a:prstGeom prst="rect">
            <a:avLst/>
          </a:prstGeom>
          <a:noFill/>
        </p:spPr>
        <p:txBody>
          <a:bodyPr wrap="none" rtlCol="0">
            <a:spAutoFit/>
          </a:bodyPr>
          <a:lstStyle/>
          <a:p>
            <a:pPr lvl="0"/>
            <a:r>
              <a:rPr lang="x-none" sz="800" dirty="0" smtClean="0">
                <a:solidFill>
                  <a:prstClr val="black"/>
                </a:solidFill>
              </a:rPr>
              <a:t>Equivalencia de grado: 2.9</a:t>
            </a:r>
          </a:p>
          <a:p>
            <a:pPr lvl="0"/>
            <a:r>
              <a:rPr lang="x-none" sz="800" dirty="0" smtClean="0">
                <a:solidFill>
                  <a:prstClr val="black"/>
                </a:solidFill>
              </a:rPr>
              <a:t>Escala </a:t>
            </a:r>
            <a:r>
              <a:rPr lang="x-none" sz="800" i="1" dirty="0" err="1" smtClean="0">
                <a:solidFill>
                  <a:prstClr val="black"/>
                </a:solidFill>
              </a:rPr>
              <a:t>Lexile</a:t>
            </a:r>
            <a:r>
              <a:rPr lang="x-none" sz="800" dirty="0" smtClean="0">
                <a:solidFill>
                  <a:prstClr val="black"/>
                </a:solidFill>
              </a:rPr>
              <a:t>: 740L</a:t>
            </a:r>
          </a:p>
          <a:p>
            <a:pPr lvl="0"/>
            <a:r>
              <a:rPr lang="x-none" sz="800" dirty="0" smtClean="0">
                <a:solidFill>
                  <a:prstClr val="black"/>
                </a:solidFill>
              </a:rPr>
              <a:t>Promedio del largo de la oración: 11.43</a:t>
            </a:r>
          </a:p>
          <a:p>
            <a:pPr lvl="0"/>
            <a:r>
              <a:rPr lang="x-none" sz="800" dirty="0" smtClean="0">
                <a:solidFill>
                  <a:prstClr val="black"/>
                </a:solidFill>
              </a:rPr>
              <a:t>Promedio de la frecuencia de palabras : 3.63</a:t>
            </a:r>
          </a:p>
          <a:p>
            <a:pPr lvl="0"/>
            <a:r>
              <a:rPr lang="x-none" sz="800" dirty="0" smtClean="0">
                <a:solidFill>
                  <a:prstClr val="black"/>
                </a:solidFill>
              </a:rPr>
              <a:t>Numero de palabras: 80</a:t>
            </a:r>
          </a:p>
          <a:p>
            <a:pPr lvl="0"/>
            <a:r>
              <a:rPr lang="x-none" sz="800" b="1" i="1" dirty="0" smtClean="0">
                <a:solidFill>
                  <a:prstClr val="black"/>
                </a:solidFill>
              </a:rPr>
              <a:t>Nota: Basado en el texto original en inglés.</a:t>
            </a:r>
            <a:endParaRPr lang="x-none" sz="800" b="1" i="1" dirty="0">
              <a:solidFill>
                <a:prstClr val="black"/>
              </a:solidFill>
            </a:endParaRPr>
          </a:p>
        </p:txBody>
      </p:sp>
      <p:pic>
        <p:nvPicPr>
          <p:cNvPr id="8" name="Picture 2" descr="http://2.bp.blogspot.com/-biwpwSfH2Y8/Uaq7-lM_cwI/AAAAAAAApSE/LGP_kCnsYc0/s1600/Planetas-para-color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259304"/>
            <a:ext cx="3003513" cy="302663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CF669FE8-2A6A-4FDA-B6E7-4A7C87AD6E1D}" type="slidenum">
              <a:rPr lang="en-US" smtClean="0"/>
              <a:pPr/>
              <a:t>19</a:t>
            </a:fld>
            <a:endParaRPr lang="en-US" dirty="0"/>
          </a:p>
        </p:txBody>
      </p:sp>
      <p:sp>
        <p:nvSpPr>
          <p:cNvPr id="11" name="Footer Placeholder 10"/>
          <p:cNvSpPr>
            <a:spLocks noGrp="1"/>
          </p:cNvSpPr>
          <p:nvPr>
            <p:ph type="ftr" sz="quarter" idx="11"/>
          </p:nvPr>
        </p:nvSpPr>
        <p:spPr>
          <a:xfrm>
            <a:off x="3356136" y="9506964"/>
            <a:ext cx="2461260" cy="535516"/>
          </a:xfrm>
        </p:spPr>
        <p:txBody>
          <a:bodyPr/>
          <a:lstStyle/>
          <a:p>
            <a:r>
              <a:rPr lang="en-US" sz="1100" dirty="0" smtClean="0">
                <a:solidFill>
                  <a:prstClr val="black">
                    <a:tint val="75000"/>
                  </a:prstClr>
                </a:solidFill>
              </a:rPr>
              <a:t>HSD-OSP Susan Richmond 2015 </a:t>
            </a:r>
            <a:endParaRPr lang="en-US" dirty="0"/>
          </a:p>
        </p:txBody>
      </p:sp>
      <p:sp>
        <p:nvSpPr>
          <p:cNvPr id="12" name="TextBox 11"/>
          <p:cNvSpPr txBox="1"/>
          <p:nvPr/>
        </p:nvSpPr>
        <p:spPr>
          <a:xfrm>
            <a:off x="409178" y="9384418"/>
            <a:ext cx="3096022" cy="461665"/>
          </a:xfrm>
          <a:prstGeom prst="rect">
            <a:avLst/>
          </a:prstGeom>
          <a:noFill/>
        </p:spPr>
        <p:txBody>
          <a:bodyPr wrap="square" rtlCol="0">
            <a:spAutoFit/>
          </a:bodyPr>
          <a:lstStyle/>
          <a:p>
            <a:r>
              <a:rPr lang="x-none" sz="800" b="1" dirty="0" smtClean="0"/>
              <a:t>Nota: </a:t>
            </a:r>
            <a:r>
              <a:rPr lang="x-none" sz="800" i="1" dirty="0" smtClean="0"/>
              <a:t>Con el fin de dar un ligero toque de rima, la traducción fue modificada levemente, pero manteniendo el significado del contenido del poema original en inglés</a:t>
            </a:r>
            <a:r>
              <a:rPr lang="x-none" sz="800" dirty="0" smtClean="0"/>
              <a:t>.   Z.  Rosa</a:t>
            </a:r>
            <a:endParaRPr lang="x-none" sz="800" dirty="0"/>
          </a:p>
        </p:txBody>
      </p:sp>
      <p:sp>
        <p:nvSpPr>
          <p:cNvPr id="5" name="Rectangle 4"/>
          <p:cNvSpPr/>
          <p:nvPr/>
        </p:nvSpPr>
        <p:spPr>
          <a:xfrm>
            <a:off x="409178" y="9137638"/>
            <a:ext cx="3454400" cy="270843"/>
          </a:xfrm>
          <a:prstGeom prst="rect">
            <a:avLst/>
          </a:prstGeom>
        </p:spPr>
        <p:txBody>
          <a:bodyPr wrap="square" lIns="101882" tIns="50941" rIns="101882" bIns="50941">
            <a:spAutoFit/>
          </a:bodyPr>
          <a:lstStyle/>
          <a:p>
            <a:r>
              <a:rPr lang="en-US" sz="1100" i="1" dirty="0">
                <a:hlinkClick r:id="rId4"/>
              </a:rPr>
              <a:t>http://www.tooter4kids.com/Space/Poems.htm</a:t>
            </a:r>
            <a:endParaRPr lang="en-US" sz="1100" i="1" dirty="0"/>
          </a:p>
        </p:txBody>
      </p:sp>
    </p:spTree>
    <p:extLst>
      <p:ext uri="{BB962C8B-B14F-4D97-AF65-F5344CB8AC3E}">
        <p14:creationId xmlns:p14="http://schemas.microsoft.com/office/powerpoint/2010/main" val="24593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18" y="176373"/>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95321233"/>
              </p:ext>
            </p:extLst>
          </p:nvPr>
        </p:nvGraphicFramePr>
        <p:xfrm>
          <a:off x="353049" y="531490"/>
          <a:ext cx="6813762" cy="9126438"/>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463550" algn="r" defTabSz="1018824" rtl="0" eaLnBrk="1" fontAlgn="auto" latinLnBrk="0" hangingPunct="1">
                        <a:lnSpc>
                          <a:spcPct val="100000"/>
                        </a:lnSpc>
                        <a:spcBef>
                          <a:spcPts val="0"/>
                        </a:spcBef>
                        <a:spcAft>
                          <a:spcPts val="0"/>
                        </a:spcAft>
                        <a:buClrTx/>
                        <a:buSzTx/>
                        <a:buFontTx/>
                        <a:buNone/>
                        <a:tabLst>
                          <a:tab pos="633413" algn="l"/>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576263" marR="0" lvl="0" indent="-55563" algn="l" defTabSz="1018824" rtl="0" eaLnBrk="1" fontAlgn="auto" latinLnBrk="0" hangingPunct="1">
                        <a:lnSpc>
                          <a:spcPct val="100000"/>
                        </a:lnSpc>
                        <a:spcBef>
                          <a:spcPts val="0"/>
                        </a:spcBef>
                        <a:spcAft>
                          <a:spcPts val="0"/>
                        </a:spcAft>
                        <a:buClrTx/>
                        <a:buSzTx/>
                        <a:buFontTx/>
                        <a:buNone/>
                        <a:tabLst/>
                        <a:defRPr/>
                      </a:pPr>
                      <a:r>
                        <a:rPr kumimoji="0" lang="x-none" sz="1500" b="1" i="0" u="none" strike="noStrike" kern="1200" cap="none" spc="0" normalizeH="0" baseline="0" noProof="0" dirty="0" smtClean="0">
                          <a:ln>
                            <a:noFill/>
                          </a:ln>
                          <a:solidFill>
                            <a:prstClr val="black"/>
                          </a:solidFill>
                          <a:effectLst/>
                          <a:uLnTx/>
                          <a:uFillTx/>
                          <a:latin typeface="+mn-lt"/>
                          <a:ea typeface="+mn-ea"/>
                          <a:cs typeface="+mn-cs"/>
                        </a:rPr>
                        <a:t>   Todas las evaluaciones ELA de primaria fueron escritas, revisadas y actualizadas por los siguientes excelentes y dedicados maestros de K-6</a:t>
                      </a:r>
                      <a:r>
                        <a:rPr kumimoji="0" lang="x-none" sz="1500" b="1" i="0" u="none" strike="noStrike" kern="1200" cap="none" spc="0" normalizeH="0" baseline="30000" noProof="0" dirty="0" smtClean="0">
                          <a:ln>
                            <a:noFill/>
                          </a:ln>
                          <a:solidFill>
                            <a:prstClr val="black"/>
                          </a:solidFill>
                          <a:effectLst/>
                          <a:uLnTx/>
                          <a:uFillTx/>
                          <a:latin typeface="+mn-lt"/>
                          <a:ea typeface="+mn-ea"/>
                          <a:cs typeface="+mn-cs"/>
                        </a:rPr>
                        <a:t>to  </a:t>
                      </a:r>
                      <a:r>
                        <a:rPr kumimoji="0" lang="x-none" sz="1500" b="1" i="0" u="none" strike="noStrike" kern="1200" cap="none" spc="0" normalizeH="0" baseline="0" noProof="0" dirty="0" smtClean="0">
                          <a:ln>
                            <a:noFill/>
                          </a:ln>
                          <a:solidFill>
                            <a:prstClr val="black"/>
                          </a:solidFill>
                          <a:effectLst/>
                          <a:uLnTx/>
                          <a:uFillTx/>
                          <a:latin typeface="+mn-lt"/>
                          <a:ea typeface="+mn-ea"/>
                          <a:cs typeface="+mn-cs"/>
                        </a:rPr>
                        <a:t>grado de HSD. </a:t>
                      </a:r>
                      <a:endParaRPr kumimoji="0" lang="en-US" sz="15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ctr"/>
                      <a:r>
                        <a:rPr kumimoji="0" lang="es-ES" sz="1500" b="1" i="0" u="none" strike="noStrike" kern="1200" cap="none" spc="0" normalizeH="0" baseline="0" noProof="0" dirty="0" smtClean="0">
                          <a:ln>
                            <a:noFill/>
                          </a:ln>
                          <a:solidFill>
                            <a:prstClr val="black"/>
                          </a:solidFill>
                          <a:effectLst/>
                          <a:uLnTx/>
                          <a:uFillTx/>
                          <a:latin typeface="+mn-lt"/>
                          <a:ea typeface="+mn-ea"/>
                          <a:cs typeface="+mn-cs"/>
                        </a:rPr>
                        <a:t>Revisadas y actualizadas en junio de 2015 por los siguientes maestros de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500" b="1" i="0" u="none" strike="noStrike" kern="1200" cap="none" spc="0" normalizeH="0" baseline="0" noProof="0" dirty="0" err="1" smtClean="0">
                          <a:ln>
                            <a:noFill/>
                          </a:ln>
                          <a:solidFill>
                            <a:prstClr val="black"/>
                          </a:solidFill>
                          <a:effectLst/>
                          <a:uLnTx/>
                          <a:uFillTx/>
                          <a:latin typeface="+mn-lt"/>
                          <a:ea typeface="+mn-ea"/>
                          <a:cs typeface="+mn-cs"/>
                        </a:rPr>
                        <a:t>grado</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de HSD.</a:t>
                      </a:r>
                    </a:p>
                    <a:p>
                      <a:pPr algn="ctr"/>
                      <a:endParaRPr lang="en-US"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smtClean="0">
                          <a:ln>
                            <a:noFill/>
                          </a:ln>
                          <a:solidFill>
                            <a:prstClr val="black"/>
                          </a:solidFill>
                          <a:effectLst/>
                          <a:uLnTx/>
                          <a:uFillTx/>
                          <a:latin typeface="+mn-lt"/>
                          <a:ea typeface="+mn-ea"/>
                          <a:cs typeface="+mn-cs"/>
                        </a:rPr>
                        <a:t>Escritas</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a:t>
                      </a:r>
                      <a:r>
                        <a:rPr kumimoji="0" lang="es-ES" sz="1500" b="1" i="0" u="none" strike="noStrike" kern="1200" cap="none" spc="0" normalizeH="0" baseline="0" noProof="0" dirty="0" smtClean="0">
                          <a:ln>
                            <a:noFill/>
                          </a:ln>
                          <a:solidFill>
                            <a:prstClr val="black"/>
                          </a:solidFill>
                          <a:effectLst/>
                          <a:uLnTx/>
                          <a:uFillTx/>
                          <a:latin typeface="+mn-lt"/>
                          <a:ea typeface="+mn-ea"/>
                          <a:cs typeface="+mn-cs"/>
                        </a:rPr>
                        <a:t>por los siguientes maestros de </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500" b="1" i="0" u="none" strike="noStrike" kern="1200" cap="none" spc="0" normalizeH="0" baseline="0" noProof="0" dirty="0" err="1" smtClean="0">
                          <a:ln>
                            <a:noFill/>
                          </a:ln>
                          <a:solidFill>
                            <a:prstClr val="black"/>
                          </a:solidFill>
                          <a:effectLst/>
                          <a:uLnTx/>
                          <a:uFillTx/>
                          <a:latin typeface="+mn-lt"/>
                          <a:ea typeface="+mn-ea"/>
                          <a:cs typeface="+mn-cs"/>
                        </a:rPr>
                        <a:t>grado</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de HSD </a:t>
                      </a:r>
                      <a:r>
                        <a:rPr kumimoji="0" lang="en-US" sz="1500" b="1"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Dori</a:t>
                      </a: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George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Girad</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Lule</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Lule</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a:t>
                      </a:r>
                      <a:r>
                        <a:rPr kumimoji="0" lang="en-US"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Thoen</a:t>
                      </a:r>
                      <a:endPar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b="0" dirty="0" smtClean="0">
                          <a:solidFill>
                            <a:schemeClr val="tx1"/>
                          </a:solidFill>
                          <a:latin typeface="Lucida Handwriting" panose="03010101010101010101" pitchFamily="66" charset="0"/>
                        </a:rPr>
                        <a:t>Jill Russo</a:t>
                      </a:r>
                      <a:endParaRPr lang="en-US" sz="1050" b="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smtClean="0">
                          <a:ln>
                            <a:noFill/>
                          </a:ln>
                          <a:solidFill>
                            <a:prstClr val="black"/>
                          </a:solidFill>
                          <a:effectLst/>
                          <a:uLnTx/>
                          <a:uFillTx/>
                          <a:latin typeface="+mn-lt"/>
                          <a:ea typeface="+mn-ea"/>
                          <a:cs typeface="+mn-cs"/>
                        </a:rPr>
                        <a:t>Las actividades para la tarea de rendimiento en las clases de K − 6 fueron escritas por: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Jamie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Lentz</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Gina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McLain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Hayley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Heider</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Anna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Wooley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Gretchen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Erlandsen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Deborah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Deplanche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Connie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Briceno</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Judy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Ramer</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Carrie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Ellis, Sandra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Maines</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Renae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Iversen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Anne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Berg</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Aliceson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Brandt</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y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Ko</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Todas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las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evaluaciones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fueron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editadas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por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Vicki Daniels.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algn="ctr"/>
                      <a:r>
                        <a:rPr lang="en-US" sz="1100" b="0" i="1" dirty="0" smtClean="0">
                          <a:latin typeface="+mn-lt"/>
                        </a:rPr>
                        <a:t>Gracias a </a:t>
                      </a:r>
                      <a:r>
                        <a:rPr lang="en-US" sz="1100" b="0" i="1" dirty="0" err="1" smtClean="0">
                          <a:latin typeface="+mn-lt"/>
                        </a:rPr>
                        <a:t>todos</a:t>
                      </a:r>
                      <a:r>
                        <a:rPr lang="en-US" sz="1100" b="0" i="1" dirty="0" smtClean="0">
                          <a:latin typeface="+mn-lt"/>
                        </a:rPr>
                        <a:t> </a:t>
                      </a:r>
                      <a:r>
                        <a:rPr lang="en-US" sz="1100" b="0" i="1" dirty="0" err="1" smtClean="0">
                          <a:latin typeface="+mn-lt"/>
                        </a:rPr>
                        <a:t>los</a:t>
                      </a:r>
                      <a:r>
                        <a:rPr lang="en-US" sz="1100" b="0" i="1" dirty="0" smtClean="0">
                          <a:latin typeface="+mn-lt"/>
                        </a:rPr>
                        <a:t> que </a:t>
                      </a:r>
                      <a:r>
                        <a:rPr lang="en-US" sz="1100" b="0" i="1" dirty="0" err="1" smtClean="0">
                          <a:latin typeface="+mn-lt"/>
                        </a:rPr>
                        <a:t>participaron</a:t>
                      </a:r>
                      <a:r>
                        <a:rPr lang="en-US" sz="1100" b="0" i="1" dirty="0" smtClean="0">
                          <a:latin typeface="+mn-lt"/>
                        </a:rPr>
                        <a:t> </a:t>
                      </a:r>
                      <a:r>
                        <a:rPr lang="en-US" sz="1100" b="0" i="1" dirty="0" err="1" smtClean="0">
                          <a:latin typeface="+mn-lt"/>
                        </a:rPr>
                        <a:t>en</a:t>
                      </a:r>
                      <a:r>
                        <a:rPr lang="en-US" sz="1100" b="0" i="1" dirty="0" smtClean="0">
                          <a:latin typeface="+mn-lt"/>
                        </a:rPr>
                        <a:t> la </a:t>
                      </a:r>
                      <a:r>
                        <a:rPr lang="en-US" sz="1100" b="0" i="1" dirty="0" err="1" smtClean="0">
                          <a:latin typeface="+mn-lt"/>
                        </a:rPr>
                        <a:t>traducción</a:t>
                      </a:r>
                      <a:r>
                        <a:rPr lang="en-US" sz="1100" b="0" i="1" dirty="0" smtClean="0">
                          <a:latin typeface="+mn-lt"/>
                        </a:rPr>
                        <a:t> de </a:t>
                      </a:r>
                      <a:r>
                        <a:rPr lang="en-US" sz="1100" b="0" i="1" dirty="0" err="1" smtClean="0">
                          <a:latin typeface="+mn-lt"/>
                        </a:rPr>
                        <a:t>esta</a:t>
                      </a:r>
                      <a:r>
                        <a:rPr lang="en-US" sz="1100" b="0" i="1" dirty="0" smtClean="0">
                          <a:latin typeface="+mn-lt"/>
                        </a:rPr>
                        <a:t> </a:t>
                      </a:r>
                      <a:r>
                        <a:rPr lang="en-US" sz="1100" b="0" i="1" dirty="0" err="1" smtClean="0">
                          <a:latin typeface="+mn-lt"/>
                        </a:rPr>
                        <a:t>evaluación</a:t>
                      </a:r>
                      <a:r>
                        <a:rPr lang="en-US" sz="1100" b="0" i="1" dirty="0" smtClean="0">
                          <a:latin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dirty="0" err="1" smtClean="0">
                          <a:latin typeface="+mn-lt"/>
                        </a:rPr>
                        <a:t>bajo</a:t>
                      </a:r>
                      <a:r>
                        <a:rPr lang="en-US" sz="1100" b="0" i="1" dirty="0" smtClean="0">
                          <a:latin typeface="+mn-lt"/>
                        </a:rPr>
                        <a:t> la </a:t>
                      </a:r>
                      <a:r>
                        <a:rPr lang="en-US" sz="1100" b="0" i="1" dirty="0" err="1" smtClean="0">
                          <a:latin typeface="+mn-lt"/>
                        </a:rPr>
                        <a:t>coordinación</a:t>
                      </a:r>
                      <a:r>
                        <a:rPr lang="en-US" sz="1100" b="0" i="1" baseline="0" dirty="0" smtClean="0">
                          <a:latin typeface="+mn-lt"/>
                        </a:rPr>
                        <a:t> de </a:t>
                      </a:r>
                      <a:r>
                        <a:rPr kumimoji="0" lang="en-US" sz="1100" b="0" i="1" u="none" strike="noStrike" kern="1200" cap="none" spc="0" normalizeH="0" baseline="0" dirty="0" smtClean="0">
                          <a:ln>
                            <a:noFill/>
                          </a:ln>
                          <a:solidFill>
                            <a:prstClr val="black"/>
                          </a:solidFill>
                          <a:effectLst/>
                          <a:uLnTx/>
                          <a:uFillTx/>
                          <a:latin typeface="+mn-lt"/>
                          <a:ea typeface="+mn-ea"/>
                          <a:cs typeface="+mn-cs"/>
                        </a:rPr>
                        <a:t>Z. Rosa.</a:t>
                      </a:r>
                      <a:endParaRPr kumimoji="0" lang="x-none" sz="1100" b="0" i="1" u="none" strike="noStrike" kern="1200" cap="none" spc="0" normalizeH="0" baseline="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
        <p:nvSpPr>
          <p:cNvPr id="8" name="Footer Placeholder 7"/>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4242628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872846"/>
          </a:xfrm>
          <a:prstGeom prst="rect">
            <a:avLst/>
          </a:prstGeom>
        </p:spPr>
        <p:txBody>
          <a:bodyPr wrap="square" lIns="101862" tIns="50931" rIns="101862" bIns="50931">
            <a:spAutoFit/>
          </a:bodyPr>
          <a:lstStyle/>
          <a:p>
            <a:pPr marL="280988" indent="-280988"/>
            <a:r>
              <a:rPr lang="es-ES" sz="1800" b="1" dirty="0" smtClean="0">
                <a:latin typeface="Helvetica" panose="020B0604020202020204" pitchFamily="34" charset="0"/>
                <a:cs typeface="Helvetica" panose="020B0604020202020204" pitchFamily="34" charset="0"/>
              </a:rPr>
              <a:t>1. ¿Cuál fue la  decisión de los astronautas en el cuento </a:t>
            </a:r>
            <a:r>
              <a:rPr lang="es-ES" sz="1800" b="1" i="1" u="sng" dirty="0" smtClean="0">
                <a:latin typeface="Helvetica" pitchFamily="34" charset="0"/>
                <a:cs typeface="Helvetica" panose="020B0604020202020204" pitchFamily="34" charset="0"/>
              </a:rPr>
              <a:t>El diario de un astronauta</a:t>
            </a:r>
            <a:r>
              <a:rPr lang="es-ES" sz="1800" b="1" dirty="0" smtClean="0">
                <a:latin typeface="Helvetica" pitchFamily="34" charset="0"/>
                <a:cs typeface="Helvetica" panose="020B0604020202020204" pitchFamily="34" charset="0"/>
              </a:rPr>
              <a:t>?</a:t>
            </a:r>
          </a:p>
          <a:p>
            <a:pPr marL="382015" indent="382015"/>
            <a:endParaRPr lang="es-ES" sz="1800" dirty="0" smtClean="0">
              <a:latin typeface="Helvetica" pitchFamily="34" charset="0"/>
            </a:endParaRPr>
          </a:p>
          <a:p>
            <a:pPr marL="764074" indent="-382059">
              <a:buFont typeface="+mj-lt"/>
              <a:buAutoNum type="alphaUcPeriod"/>
            </a:pPr>
            <a:r>
              <a:rPr lang="es-ES" sz="1800" dirty="0" smtClean="0">
                <a:latin typeface="Helvetica" pitchFamily="34" charset="0"/>
              </a:rPr>
              <a:t>Van a ir a la luna.</a:t>
            </a:r>
          </a:p>
          <a:p>
            <a:pPr marL="764074" indent="-382059">
              <a:buFont typeface="+mj-lt"/>
              <a:buAutoNum type="alphaUcPeriod"/>
            </a:pPr>
            <a:endParaRPr lang="es-ES" sz="1800" dirty="0" smtClean="0">
              <a:latin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Van a ir a la estación espacial.</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Los astronautas van en una nave.</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Los astronautas van a dormir.</a:t>
            </a:r>
            <a:endParaRPr lang="es-ES" sz="1800" dirty="0">
              <a:solidFill>
                <a:srgbClr val="000000"/>
              </a:solidFill>
              <a:latin typeface="Helvetica" pitchFamily="34" charset="0"/>
              <a:cs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339943"/>
            <a:ext cx="5748338" cy="2872846"/>
          </a:xfrm>
          <a:prstGeom prst="rect">
            <a:avLst/>
          </a:prstGeom>
        </p:spPr>
        <p:txBody>
          <a:bodyPr wrap="square" lIns="101862" tIns="50931" rIns="101862" bIns="50931">
            <a:spAutoFit/>
          </a:bodyPr>
          <a:lstStyle/>
          <a:p>
            <a:pPr marL="342859" indent="-342859">
              <a:buAutoNum type="arabicPeriod" startAt="2"/>
            </a:pPr>
            <a:r>
              <a:rPr lang="es-ES" sz="1800" b="1" dirty="0" smtClean="0">
                <a:latin typeface="Helvetica" panose="020B0604020202020204" pitchFamily="34" charset="0"/>
                <a:cs typeface="Helvetica" panose="020B0604020202020204" pitchFamily="34" charset="0"/>
              </a:rPr>
              <a:t>¿Qué cosechaban en el jardín de la estación espacial?</a:t>
            </a:r>
          </a:p>
          <a:p>
            <a:pPr marL="361347" indent="-361347">
              <a:buFont typeface="+mj-lt"/>
              <a:buAutoNum type="arabicPeriod" startAt="2"/>
            </a:pPr>
            <a:endParaRPr lang="es-ES" sz="1800" b="1" dirty="0" smtClean="0">
              <a:latin typeface="Helvetica" pitchFamily="34" charset="0"/>
            </a:endParaRPr>
          </a:p>
          <a:p>
            <a:pPr marL="764074" indent="-382059">
              <a:buFont typeface="+mj-lt"/>
              <a:buAutoNum type="alphaUcPeriod"/>
            </a:pPr>
            <a:r>
              <a:rPr lang="es-ES" sz="1800" dirty="0" smtClean="0">
                <a:latin typeface="Helvetica" pitchFamily="34" charset="0"/>
              </a:rPr>
              <a:t>Tenían mejor comida en el jardín.</a:t>
            </a:r>
          </a:p>
          <a:p>
            <a:pPr marL="764074" indent="-382059">
              <a:buFont typeface="+mj-lt"/>
              <a:buAutoNum type="alphaUcPeriod"/>
            </a:pPr>
            <a:endParaRPr lang="es-ES" sz="1800" dirty="0" smtClean="0">
              <a:latin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Cosechaban frutas en el jardín.</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Cosechaban una variedad de vegetales.</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Estaban felices de tener un jardín.</a:t>
            </a:r>
            <a:endParaRPr lang="es-ES" sz="1800" dirty="0">
              <a:solidFill>
                <a:srgbClr val="000000"/>
              </a:solidFill>
              <a:latin typeface="Helvetica" pitchFamily="34" charset="0"/>
              <a:cs typeface="Helvetica" pitchFamily="34" charset="0"/>
            </a:endParaRPr>
          </a:p>
        </p:txBody>
      </p:sp>
      <p:sp>
        <p:nvSpPr>
          <p:cNvPr id="26" name="Oval 25"/>
          <p:cNvSpPr/>
          <p:nvPr/>
        </p:nvSpPr>
        <p:spPr>
          <a:xfrm>
            <a:off x="1030839" y="327670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30839" y="162727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30839" y="215359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3140" y="269667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398538822"/>
              </p:ext>
            </p:extLst>
          </p:nvPr>
        </p:nvGraphicFramePr>
        <p:xfrm>
          <a:off x="5248358" y="4209599"/>
          <a:ext cx="2063812" cy="736994"/>
        </p:xfrm>
        <a:graphic>
          <a:graphicData uri="http://schemas.openxmlformats.org/drawingml/2006/table">
            <a:tbl>
              <a:tblPr/>
              <a:tblGrid>
                <a:gridCol w="2063812"/>
              </a:tblGrid>
              <a:tr h="188354">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RL.3.1</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a:lnSpc>
                          <a:spcPct val="100000"/>
                        </a:lnSpc>
                      </a:pPr>
                      <a:r>
                        <a:rPr lang="x-none" sz="900" dirty="0" smtClean="0"/>
                        <a:t>Hacen y contestan preguntas para demostrar comprensión de un texto, haciendo referencia explícita del texto como base para las respuestas.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Oval 13"/>
          <p:cNvSpPr/>
          <p:nvPr/>
        </p:nvSpPr>
        <p:spPr>
          <a:xfrm>
            <a:off x="990600" y="6248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5" name="Oval 14"/>
          <p:cNvSpPr/>
          <p:nvPr/>
        </p:nvSpPr>
        <p:spPr>
          <a:xfrm>
            <a:off x="990600" y="677636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990600" y="7315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990600" y="7848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20</a:t>
            </a:fld>
            <a:endParaRPr lang="en-US"/>
          </a:p>
        </p:txBody>
      </p:sp>
      <p:sp>
        <p:nvSpPr>
          <p:cNvPr id="9" name="Footer Placeholder 8"/>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2572546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3703843"/>
          </a:xfrm>
          <a:prstGeom prst="rect">
            <a:avLst/>
          </a:prstGeom>
        </p:spPr>
        <p:txBody>
          <a:bodyPr wrap="square" lIns="101862" tIns="50931" rIns="101862" bIns="50931">
            <a:spAutoFit/>
          </a:bodyPr>
          <a:lstStyle/>
          <a:p>
            <a:pPr marL="280988" indent="-280988"/>
            <a:r>
              <a:rPr lang="es-ES" sz="1800" b="1" dirty="0" smtClean="0">
                <a:latin typeface="Helvetica" panose="020B0604020202020204" pitchFamily="34" charset="0"/>
                <a:cs typeface="Helvetica" panose="020B0604020202020204" pitchFamily="34" charset="0"/>
              </a:rPr>
              <a:t>3.  En el poema  </a:t>
            </a:r>
            <a:r>
              <a:rPr lang="es-ES" sz="1800" b="1" i="1" u="sng" dirty="0">
                <a:latin typeface="Helvetica" pitchFamily="34" charset="0"/>
                <a:cs typeface="Helvetica" panose="020B0604020202020204" pitchFamily="34" charset="0"/>
              </a:rPr>
              <a:t>Afuera en el </a:t>
            </a:r>
            <a:r>
              <a:rPr lang="es-ES" sz="1800" b="1" i="1" u="sng" dirty="0" smtClean="0">
                <a:latin typeface="Helvetica" pitchFamily="34" charset="0"/>
                <a:cs typeface="Helvetica" panose="020B0604020202020204" pitchFamily="34" charset="0"/>
              </a:rPr>
              <a:t>espacio</a:t>
            </a:r>
            <a:r>
              <a:rPr lang="es-ES" sz="1800" b="1" i="1" dirty="0" smtClean="0">
                <a:latin typeface="Helvetica" pitchFamily="34" charset="0"/>
                <a:cs typeface="Helvetica" panose="020B0604020202020204" pitchFamily="34" charset="0"/>
              </a:rPr>
              <a:t>,</a:t>
            </a:r>
            <a:r>
              <a:rPr lang="es-ES" sz="1800" b="1" dirty="0" smtClean="0">
                <a:latin typeface="Helvetica" panose="020B0604020202020204" pitchFamily="34" charset="0"/>
                <a:cs typeface="Helvetica" panose="020B0604020202020204" pitchFamily="34" charset="0"/>
              </a:rPr>
              <a:t> </a:t>
            </a:r>
            <a:r>
              <a:rPr lang="es-ES" sz="1800" b="1" dirty="0">
                <a:latin typeface="Helvetica" pitchFamily="34" charset="0"/>
                <a:cs typeface="Helvetica" panose="020B0604020202020204" pitchFamily="34" charset="0"/>
              </a:rPr>
              <a:t>¿qué detalles resumen mejor lo que puedes ver en </a:t>
            </a:r>
            <a:r>
              <a:rPr lang="es-ES" sz="1800" b="1" dirty="0" smtClean="0">
                <a:latin typeface="Helvetica" pitchFamily="34" charset="0"/>
                <a:cs typeface="Helvetica" panose="020B0604020202020204" pitchFamily="34" charset="0"/>
              </a:rPr>
              <a:t>el cielo desde la Tierra? </a:t>
            </a:r>
          </a:p>
          <a:p>
            <a:pPr marL="382015" indent="382015"/>
            <a:endParaRPr lang="es-ES" sz="1800" dirty="0" smtClean="0">
              <a:latin typeface="Helvetica" pitchFamily="34" charset="0"/>
            </a:endParaRPr>
          </a:p>
          <a:p>
            <a:pPr marL="764074" indent="-382059">
              <a:buFont typeface="+mj-lt"/>
              <a:buAutoNum type="alphaUcPeriod"/>
            </a:pPr>
            <a:r>
              <a:rPr lang="es-ES" sz="1800" dirty="0" smtClean="0">
                <a:latin typeface="Helvetica" pitchFamily="34" charset="0"/>
              </a:rPr>
              <a:t>Cuando miras al cielo puedes ver los planetas, las estrellas y la luna.</a:t>
            </a:r>
          </a:p>
          <a:p>
            <a:pPr marL="724915" indent="-342900">
              <a:buFont typeface="+mj-lt"/>
              <a:buAutoNum type="alphaUcPeriod"/>
            </a:pPr>
            <a:endParaRPr lang="es-ES" sz="1800" dirty="0" smtClean="0">
              <a:latin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En el cielo puedes ver cosas brillantes.</a:t>
            </a:r>
          </a:p>
          <a:p>
            <a:pPr marL="724915" indent="-342900">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Cuando miras al cielo puedes ver la Tierra.</a:t>
            </a:r>
          </a:p>
          <a:p>
            <a:pPr marL="724915" indent="-342900">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Yo miro </a:t>
            </a:r>
            <a:r>
              <a:rPr lang="es-ES" sz="1800" dirty="0">
                <a:solidFill>
                  <a:srgbClr val="000000"/>
                </a:solidFill>
                <a:latin typeface="Helvetica" pitchFamily="34" charset="0"/>
                <a:cs typeface="Helvetica" pitchFamily="34" charset="0"/>
              </a:rPr>
              <a:t>a</a:t>
            </a:r>
            <a:r>
              <a:rPr lang="es-ES" sz="1800" dirty="0" smtClean="0">
                <a:solidFill>
                  <a:srgbClr val="000000"/>
                </a:solidFill>
                <a:latin typeface="Helvetica" pitchFamily="34" charset="0"/>
                <a:cs typeface="Helvetica" pitchFamily="34" charset="0"/>
              </a:rPr>
              <a:t>l cielo desde la Tierra y puedo ver a los astronautas.</a:t>
            </a:r>
            <a:endParaRPr lang="es-ES" sz="1800" dirty="0">
              <a:solidFill>
                <a:srgbClr val="000000"/>
              </a:solidFill>
              <a:latin typeface="Helvetica" pitchFamily="34" charset="0"/>
              <a:cs typeface="Helvetica" pitchFamily="34" charset="0"/>
            </a:endParaRPr>
          </a:p>
        </p:txBody>
      </p:sp>
      <p:cxnSp>
        <p:nvCxnSpPr>
          <p:cNvPr id="11" name="Straight Connector 10"/>
          <p:cNvCxnSpPr/>
          <p:nvPr/>
        </p:nvCxnSpPr>
        <p:spPr>
          <a:xfrm>
            <a:off x="337298" y="48615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617073"/>
            <a:ext cx="5961378" cy="3426844"/>
          </a:xfrm>
          <a:prstGeom prst="rect">
            <a:avLst/>
          </a:prstGeom>
        </p:spPr>
        <p:txBody>
          <a:bodyPr wrap="square" lIns="101862" tIns="50931" rIns="101862" bIns="50931">
            <a:spAutoFit/>
          </a:bodyPr>
          <a:lstStyle/>
          <a:p>
            <a:pPr marL="383829" indent="-383829"/>
            <a:r>
              <a:rPr lang="es-ES" sz="1800" b="1" dirty="0" smtClean="0">
                <a:latin typeface="Helvetica" panose="020B0604020202020204" pitchFamily="34" charset="0"/>
                <a:cs typeface="Helvetica" panose="020B0604020202020204" pitchFamily="34" charset="0"/>
              </a:rPr>
              <a:t>4. ¿Cuál es la idea principal del pasaje </a:t>
            </a:r>
            <a:r>
              <a:rPr lang="es-ES" sz="1800" b="1" i="1" u="sng" dirty="0" smtClean="0">
                <a:latin typeface="Helvetica" pitchFamily="34" charset="0"/>
                <a:cs typeface="Helvetica" panose="020B0604020202020204" pitchFamily="34" charset="0"/>
              </a:rPr>
              <a:t>El diario de un astronauta</a:t>
            </a:r>
            <a:r>
              <a:rPr lang="es-ES" sz="1800" dirty="0" smtClean="0">
                <a:latin typeface="Helvetica" pitchFamily="34" charset="0"/>
                <a:cs typeface="Helvetica" panose="020B0604020202020204" pitchFamily="34" charset="0"/>
              </a:rPr>
              <a:t>?</a:t>
            </a:r>
            <a:endParaRPr lang="es-ES" sz="1800" b="1" i="1" u="sng" dirty="0" smtClean="0">
              <a:latin typeface="Helvetica" pitchFamily="34" charset="0"/>
              <a:cs typeface="Helvetica" panose="020B0604020202020204" pitchFamily="34" charset="0"/>
            </a:endParaRPr>
          </a:p>
          <a:p>
            <a:endParaRPr lang="es-ES" sz="1800" b="1" dirty="0" smtClean="0">
              <a:latin typeface="Helvetica" pitchFamily="34" charset="0"/>
            </a:endParaRPr>
          </a:p>
          <a:p>
            <a:pPr marL="764074" indent="-382059">
              <a:buFont typeface="+mj-lt"/>
              <a:buAutoNum type="alphaUcPeriod"/>
            </a:pPr>
            <a:r>
              <a:rPr lang="es-ES" sz="1800" dirty="0" smtClean="0">
                <a:latin typeface="Helvetica" pitchFamily="34" charset="0"/>
              </a:rPr>
              <a:t> Ser astronauta es un trabajo duro y desafiante.</a:t>
            </a:r>
          </a:p>
          <a:p>
            <a:pPr marL="764074" indent="-382059">
              <a:buFont typeface="+mj-lt"/>
              <a:buAutoNum type="alphaUcPeriod"/>
            </a:pPr>
            <a:endParaRPr lang="es-ES" sz="1800" dirty="0" smtClean="0">
              <a:latin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Tú puedes cosechar vegetales en el espacio.</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Los astronautas se turnan para dormir cuando están en el espacio.</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Ellos estaban muy emocionados cuando los nuevos miembros de la tripulación llegaron.</a:t>
            </a:r>
            <a:endParaRPr lang="es-ES" sz="1800" dirty="0">
              <a:solidFill>
                <a:srgbClr val="000000"/>
              </a:solidFill>
              <a:latin typeface="Helvetica" pitchFamily="34" charset="0"/>
              <a:cs typeface="Helvetica" pitchFamily="34" charset="0"/>
            </a:endParaRPr>
          </a:p>
        </p:txBody>
      </p:sp>
      <p:sp>
        <p:nvSpPr>
          <p:cNvPr id="26" name="Oval 25"/>
          <p:cNvSpPr/>
          <p:nvPr/>
        </p:nvSpPr>
        <p:spPr>
          <a:xfrm>
            <a:off x="1003613" y="375133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90600" y="190959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03613" y="27005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03613" y="321090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569118315"/>
              </p:ext>
            </p:extLst>
          </p:nvPr>
        </p:nvGraphicFramePr>
        <p:xfrm>
          <a:off x="4901839" y="4499159"/>
          <a:ext cx="2400806" cy="736994"/>
        </p:xfrm>
        <a:graphic>
          <a:graphicData uri="http://schemas.openxmlformats.org/drawingml/2006/table">
            <a:tbl>
              <a:tblPr/>
              <a:tblGrid>
                <a:gridCol w="2400806"/>
              </a:tblGrid>
              <a:tr h="188354">
                <a:tc>
                  <a:txBody>
                    <a:bodyPr/>
                    <a:lstStyle/>
                    <a:p>
                      <a:pPr marL="0" marR="0" algn="l">
                        <a:lnSpc>
                          <a:spcPct val="115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RL.3.2</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r>
                        <a:rPr lang="x-none" sz="900" dirty="0" smtClean="0"/>
                        <a:t>Recuentan cuentos, incluyendo fábulas, cuentos populares y mitos de diversas culturas; identifican el mensaje principal, lección o moraleja y explican cómo se transmite en los detalles clave del texto.</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2" name="Oval 21"/>
          <p:cNvSpPr/>
          <p:nvPr/>
        </p:nvSpPr>
        <p:spPr>
          <a:xfrm>
            <a:off x="990600" y="837664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990600" y="653265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4" name="Oval 23"/>
          <p:cNvSpPr/>
          <p:nvPr/>
        </p:nvSpPr>
        <p:spPr>
          <a:xfrm>
            <a:off x="1003613" y="705661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5" name="Oval 24"/>
          <p:cNvSpPr/>
          <p:nvPr/>
        </p:nvSpPr>
        <p:spPr>
          <a:xfrm>
            <a:off x="1003613" y="759724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21</a:t>
            </a:fld>
            <a:endParaRPr lang="en-US"/>
          </a:p>
        </p:txBody>
      </p:sp>
      <p:sp>
        <p:nvSpPr>
          <p:cNvPr id="9" name="Footer Placeholder 8"/>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4136137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38463"/>
            <a:ext cx="6436422" cy="3703843"/>
          </a:xfrm>
          <a:prstGeom prst="rect">
            <a:avLst/>
          </a:prstGeom>
        </p:spPr>
        <p:txBody>
          <a:bodyPr wrap="square" lIns="101862" tIns="50931" rIns="101862" bIns="50931">
            <a:spAutoFit/>
          </a:bodyPr>
          <a:lstStyle/>
          <a:p>
            <a:pPr marL="381000" indent="-381000">
              <a:buAutoNum type="arabicPeriod" startAt="5"/>
            </a:pPr>
            <a:r>
              <a:rPr lang="es-ES" sz="1800" b="1" dirty="0" smtClean="0">
                <a:latin typeface="Helvetica" panose="020B0604020202020204" pitchFamily="34" charset="0"/>
                <a:cs typeface="Helvetica" panose="020B0604020202020204" pitchFamily="34" charset="0"/>
              </a:rPr>
              <a:t>¿Qué explica cómo los astronautas hicieron su trabajo una vez que llegó la nueva tripulación?</a:t>
            </a:r>
          </a:p>
          <a:p>
            <a:endParaRPr lang="es-ES" sz="1800" dirty="0" smtClean="0">
              <a:latin typeface="Helvetica" pitchFamily="34" charset="0"/>
            </a:endParaRPr>
          </a:p>
          <a:p>
            <a:pPr marL="763588" indent="-381000">
              <a:buFont typeface="+mj-lt"/>
              <a:buAutoNum type="alphaUcPeriod"/>
            </a:pPr>
            <a:r>
              <a:rPr lang="es-ES" sz="1800" dirty="0" smtClean="0">
                <a:latin typeface="Helvetica" pitchFamily="34" charset="0"/>
              </a:rPr>
              <a:t>Los astronautas tendrían camas de verdad para dormir y mejor comida.</a:t>
            </a:r>
          </a:p>
          <a:p>
            <a:pPr marL="724915" indent="-342900">
              <a:buFont typeface="+mj-lt"/>
              <a:buAutoNum type="alphaUcPeriod"/>
            </a:pPr>
            <a:endParaRPr lang="es-ES" sz="1800" dirty="0" smtClean="0">
              <a:latin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Algunos de los astronautas estaban enfermos.</a:t>
            </a:r>
          </a:p>
          <a:p>
            <a:pPr marL="724915" indent="-342900">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La tripulación hizo una comida muy buena con una variedad de vegetales.</a:t>
            </a:r>
          </a:p>
          <a:p>
            <a:pPr marL="724915" indent="-342900">
              <a:buFont typeface="+mj-lt"/>
              <a:buAutoNum type="alphaUcPeriod"/>
            </a:pPr>
            <a:endParaRPr lang="es-ES" sz="1800" dirty="0" smtClean="0">
              <a:solidFill>
                <a:srgbClr val="000000"/>
              </a:solidFill>
              <a:latin typeface="Helvetica" pitchFamily="34" charset="0"/>
              <a:cs typeface="Helvetica" pitchFamily="34" charset="0"/>
            </a:endParaRPr>
          </a:p>
          <a:p>
            <a:pPr marL="724915" indent="-342900">
              <a:buFont typeface="+mj-lt"/>
              <a:buAutoNum type="alphaUcPeriod"/>
            </a:pPr>
            <a:r>
              <a:rPr lang="es-ES" sz="1800" dirty="0" smtClean="0">
                <a:solidFill>
                  <a:srgbClr val="000000"/>
                </a:solidFill>
                <a:latin typeface="Helvetica" pitchFamily="34" charset="0"/>
                <a:cs typeface="Helvetica" pitchFamily="34" charset="0"/>
              </a:rPr>
              <a:t>Ellos trabajaban en equipo para que más personas pudieran ayudar a completar las tareas.</a:t>
            </a:r>
            <a:endParaRPr lang="es-ES" sz="1800" dirty="0">
              <a:solidFill>
                <a:srgbClr val="000000"/>
              </a:solidFill>
              <a:latin typeface="Helvetica" pitchFamily="34" charset="0"/>
              <a:cs typeface="Helvetica" pitchFamily="34" charset="0"/>
            </a:endParaRPr>
          </a:p>
        </p:txBody>
      </p:sp>
      <p:cxnSp>
        <p:nvCxnSpPr>
          <p:cNvPr id="11" name="Straight Connector 10"/>
          <p:cNvCxnSpPr/>
          <p:nvPr/>
        </p:nvCxnSpPr>
        <p:spPr>
          <a:xfrm>
            <a:off x="464139" y="51054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1" y="5613155"/>
            <a:ext cx="6358301" cy="3426844"/>
          </a:xfrm>
          <a:prstGeom prst="rect">
            <a:avLst/>
          </a:prstGeom>
        </p:spPr>
        <p:txBody>
          <a:bodyPr wrap="square" lIns="101862" tIns="50931" rIns="101862" bIns="50931">
            <a:spAutoFit/>
          </a:bodyPr>
          <a:lstStyle/>
          <a:p>
            <a:pPr marL="382059" indent="-382059">
              <a:buAutoNum type="arabicPeriod" startAt="6"/>
            </a:pPr>
            <a:r>
              <a:rPr lang="es-ES" sz="1800" b="1" dirty="0" smtClean="0">
                <a:latin typeface="Helvetica" panose="020B0604020202020204" pitchFamily="34" charset="0"/>
                <a:cs typeface="Helvetica" panose="020B0604020202020204" pitchFamily="34" charset="0"/>
              </a:rPr>
              <a:t>¿Qué podemos aprender </a:t>
            </a:r>
            <a:r>
              <a:rPr lang="es-ES" sz="1800" b="1" dirty="0">
                <a:latin typeface="Helvetica" pitchFamily="34" charset="0"/>
                <a:cs typeface="Helvetica" panose="020B0604020202020204" pitchFamily="34" charset="0"/>
              </a:rPr>
              <a:t>en el párrafo </a:t>
            </a:r>
            <a:r>
              <a:rPr lang="es-ES" sz="1800" b="1" dirty="0" smtClean="0">
                <a:latin typeface="Helvetica" pitchFamily="34" charset="0"/>
                <a:cs typeface="Helvetica" panose="020B0604020202020204" pitchFamily="34" charset="0"/>
              </a:rPr>
              <a:t>5 sobre el astronauta? </a:t>
            </a:r>
          </a:p>
          <a:p>
            <a:pPr marL="361347" indent="-361347">
              <a:buFont typeface="+mj-lt"/>
              <a:buAutoNum type="arabicPeriod" startAt="2"/>
            </a:pPr>
            <a:endParaRPr lang="es-ES" sz="1800" b="1" dirty="0" smtClean="0">
              <a:latin typeface="Helvetica" pitchFamily="34" charset="0"/>
            </a:endParaRPr>
          </a:p>
          <a:p>
            <a:pPr marL="404813" indent="357188">
              <a:buFont typeface="+mj-lt"/>
              <a:buAutoNum type="alphaUcPeriod"/>
            </a:pPr>
            <a:r>
              <a:rPr lang="es-ES" sz="1800" dirty="0" smtClean="0">
                <a:latin typeface="Helvetica" pitchFamily="34" charset="0"/>
              </a:rPr>
              <a:t>Que el astronauta iba a tener mejor comida.</a:t>
            </a:r>
          </a:p>
          <a:p>
            <a:pPr marL="382015" indent="382015">
              <a:buFont typeface="+mj-lt"/>
              <a:buAutoNum type="alphaUcPeriod"/>
            </a:pPr>
            <a:endParaRPr lang="es-ES" sz="1800" dirty="0" smtClean="0">
              <a:latin typeface="Helvetica" pitchFamily="34" charset="0"/>
            </a:endParaRPr>
          </a:p>
          <a:p>
            <a:pPr marL="796925" indent="-392113">
              <a:buFont typeface="+mj-lt"/>
              <a:buAutoNum type="alphaUcPeriod"/>
            </a:pPr>
            <a:r>
              <a:rPr lang="es-ES" sz="1800" dirty="0" smtClean="0">
                <a:latin typeface="Helvetica" pitchFamily="34" charset="0"/>
              </a:rPr>
              <a:t>Que el astronauta iba a tener una cama de verdad en donde dormir.</a:t>
            </a:r>
          </a:p>
          <a:p>
            <a:pPr marL="382015" indent="382015">
              <a:buFont typeface="+mj-lt"/>
              <a:buAutoNum type="alphaUcPeriod"/>
            </a:pPr>
            <a:endParaRPr lang="es-ES" sz="1800" dirty="0" smtClean="0">
              <a:latin typeface="Helvetica" pitchFamily="34" charset="0"/>
            </a:endParaRPr>
          </a:p>
          <a:p>
            <a:pPr marL="404813" indent="357188">
              <a:buFont typeface="+mj-lt"/>
              <a:buAutoNum type="alphaUcPeriod"/>
            </a:pPr>
            <a:r>
              <a:rPr lang="es-ES" sz="1800" dirty="0" smtClean="0">
                <a:latin typeface="Helvetica" pitchFamily="34" charset="0"/>
              </a:rPr>
              <a:t>Que la tripulación trabajaba en equipo.</a:t>
            </a:r>
          </a:p>
          <a:p>
            <a:pPr marL="382015"/>
            <a:endParaRPr lang="es-ES" sz="1800" dirty="0" smtClean="0">
              <a:latin typeface="Helvetica" pitchFamily="34" charset="0"/>
            </a:endParaRPr>
          </a:p>
          <a:p>
            <a:pPr marL="457200" indent="-52388">
              <a:tabLst>
                <a:tab pos="744538" algn="l"/>
              </a:tabLst>
            </a:pPr>
            <a:r>
              <a:rPr lang="es-ES" sz="1800" dirty="0" smtClean="0">
                <a:latin typeface="Helvetica" pitchFamily="34" charset="0"/>
              </a:rPr>
              <a:t>D.   Que el astronauta solo tenía un resfrío.</a:t>
            </a:r>
          </a:p>
          <a:p>
            <a:pPr marL="382015" indent="382015">
              <a:buFont typeface="+mj-lt"/>
              <a:buAutoNum type="alphaUcPeriod"/>
            </a:pPr>
            <a:endParaRPr lang="es-ES" sz="1800" dirty="0">
              <a:solidFill>
                <a:srgbClr val="000000"/>
              </a:solidFill>
              <a:latin typeface="Helvetica" pitchFamily="34" charset="0"/>
              <a:cs typeface="Helvetica" pitchFamily="34" charset="0"/>
            </a:endParaRPr>
          </a:p>
        </p:txBody>
      </p:sp>
      <p:sp>
        <p:nvSpPr>
          <p:cNvPr id="26" name="Oval 25"/>
          <p:cNvSpPr/>
          <p:nvPr/>
        </p:nvSpPr>
        <p:spPr>
          <a:xfrm>
            <a:off x="1029099" y="381296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30839" y="162146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30839" y="242394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9099" y="298247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148404530"/>
              </p:ext>
            </p:extLst>
          </p:nvPr>
        </p:nvGraphicFramePr>
        <p:xfrm>
          <a:off x="4724400" y="4755892"/>
          <a:ext cx="2578245" cy="697103"/>
        </p:xfrm>
        <a:graphic>
          <a:graphicData uri="http://schemas.openxmlformats.org/drawingml/2006/table">
            <a:tbl>
              <a:tblPr/>
              <a:tblGrid>
                <a:gridCol w="2578245"/>
              </a:tblGrid>
              <a:tr h="70865">
                <a:tc>
                  <a:txBody>
                    <a:bodyPr/>
                    <a:lstStyle/>
                    <a:p>
                      <a:pPr marL="0" marR="0" algn="l">
                        <a:lnSpc>
                          <a:spcPct val="115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RL.3.3</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3954">
                <a:tc>
                  <a:txBody>
                    <a:bodyPr/>
                    <a:lstStyle/>
                    <a:p>
                      <a:r>
                        <a:rPr lang="x-none" sz="900" dirty="0" smtClean="0"/>
                        <a:t>Describen los personajes de un cuento (ejemplo: sus características, motivaciones o sentimientos) y explican cómo sus acciones contribuyen a la secuencia de los acontecimientos.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87545277"/>
              </p:ext>
            </p:extLst>
          </p:nvPr>
        </p:nvGraphicFramePr>
        <p:xfrm>
          <a:off x="4407469" y="8669286"/>
          <a:ext cx="2895176" cy="741426"/>
        </p:xfrm>
        <a:graphic>
          <a:graphicData uri="http://schemas.openxmlformats.org/drawingml/2006/table">
            <a:tbl>
              <a:tblPr/>
              <a:tblGrid>
                <a:gridCol w="2895176"/>
              </a:tblGrid>
              <a:tr h="192786">
                <a:tc>
                  <a:txBody>
                    <a:bodyPr/>
                    <a:lstStyle/>
                    <a:p>
                      <a:pPr marL="0" marR="0" algn="l">
                        <a:lnSpc>
                          <a:spcPct val="115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RL.3.5</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23494">
                <a:tc>
                  <a:txBody>
                    <a:bodyPr/>
                    <a:lstStyle/>
                    <a:p>
                      <a:r>
                        <a:rPr lang="x-none" sz="900" dirty="0" smtClean="0"/>
                        <a:t>Se refieren a partes de los cuentos, teatro y poemas al escribir o hablar sobre un texto, utilizando términos como capítulo, escena y estrofa; describen cómo cada parte sucesiva se basa en secciones anteriores.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Oval 14"/>
          <p:cNvSpPr/>
          <p:nvPr/>
        </p:nvSpPr>
        <p:spPr>
          <a:xfrm>
            <a:off x="976528" y="839224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976528" y="65345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976528" y="706833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2" name="Oval 21"/>
          <p:cNvSpPr/>
          <p:nvPr/>
        </p:nvSpPr>
        <p:spPr>
          <a:xfrm>
            <a:off x="987978" y="785157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22</a:t>
            </a:fld>
            <a:endParaRPr lang="en-US"/>
          </a:p>
        </p:txBody>
      </p:sp>
      <p:sp>
        <p:nvSpPr>
          <p:cNvPr id="9" name="Footer Placeholder 8"/>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796595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2" y="725900"/>
            <a:ext cx="6601377" cy="4257840"/>
          </a:xfrm>
          <a:prstGeom prst="rect">
            <a:avLst/>
          </a:prstGeom>
        </p:spPr>
        <p:txBody>
          <a:bodyPr wrap="square" lIns="101862" tIns="50931" rIns="101862" bIns="50931">
            <a:spAutoFit/>
          </a:bodyPr>
          <a:lstStyle/>
          <a:p>
            <a:pPr marL="341313" indent="-341313"/>
            <a:r>
              <a:rPr lang="es-ES" sz="1800" b="1" dirty="0" smtClean="0">
                <a:latin typeface="Helvetica" pitchFamily="34" charset="0"/>
              </a:rPr>
              <a:t>7.  Los nuevos miembros de la tripulación tuvieron una primera noche grandiosa.  ¿Cómo el autor explica esto?</a:t>
            </a:r>
          </a:p>
          <a:p>
            <a:pPr marL="382015" indent="382015"/>
            <a:endParaRPr lang="es-ES" sz="1800" dirty="0" smtClean="0">
              <a:latin typeface="Helvetica" pitchFamily="34" charset="0"/>
            </a:endParaRPr>
          </a:p>
          <a:p>
            <a:pPr marL="764074" indent="-382059">
              <a:buFont typeface="+mj-lt"/>
              <a:buAutoNum type="alphaUcPeriod"/>
            </a:pPr>
            <a:r>
              <a:rPr lang="es-ES" sz="1800" dirty="0" smtClean="0">
                <a:latin typeface="Helvetica" pitchFamily="34" charset="0"/>
              </a:rPr>
              <a:t>Volamos toda la noche y finalmente llegamos a nuestro destino.</a:t>
            </a:r>
          </a:p>
          <a:p>
            <a:pPr marL="764074" indent="-382059">
              <a:buFont typeface="+mj-lt"/>
              <a:buAutoNum type="alphaUcPeriod"/>
            </a:pPr>
            <a:endParaRPr lang="es-ES" sz="1800" dirty="0" smtClean="0">
              <a:latin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La estación espacial tenía un gran jardín en el cual cosechaban una variedad de vegetales.</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La primera noche fue increíble porque la tripulación comió muy bien.</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El astronauta tuvo que mantenerse despierto toda la noche.</a:t>
            </a:r>
            <a:endParaRPr lang="es-ES" sz="1800" dirty="0">
              <a:solidFill>
                <a:srgbClr val="000000"/>
              </a:solidFill>
              <a:latin typeface="Helvetica" pitchFamily="34" charset="0"/>
              <a:cs typeface="Helvetica" pitchFamily="34" charset="0"/>
            </a:endParaRPr>
          </a:p>
        </p:txBody>
      </p:sp>
      <p:cxnSp>
        <p:nvCxnSpPr>
          <p:cNvPr id="11" name="Straight Connector 10"/>
          <p:cNvCxnSpPr/>
          <p:nvPr/>
        </p:nvCxnSpPr>
        <p:spPr>
          <a:xfrm>
            <a:off x="550499" y="51054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739661"/>
            <a:ext cx="6174739" cy="2872846"/>
          </a:xfrm>
          <a:prstGeom prst="rect">
            <a:avLst/>
          </a:prstGeom>
        </p:spPr>
        <p:txBody>
          <a:bodyPr wrap="square" lIns="101862" tIns="50931" rIns="101862" bIns="50931">
            <a:spAutoFit/>
          </a:bodyPr>
          <a:lstStyle/>
          <a:p>
            <a:pPr marL="382059" indent="-382059">
              <a:buAutoNum type="arabicPeriod" startAt="8"/>
            </a:pPr>
            <a:r>
              <a:rPr lang="es-ES" sz="1800" b="1" dirty="0" smtClean="0">
                <a:latin typeface="Helvetica" panose="020B0604020202020204" pitchFamily="34" charset="0"/>
                <a:cs typeface="Helvetica" panose="020B0604020202020204" pitchFamily="34" charset="0"/>
              </a:rPr>
              <a:t>En el poema </a:t>
            </a:r>
            <a:r>
              <a:rPr lang="es-ES" sz="1800" b="1" i="1" u="sng" dirty="0">
                <a:latin typeface="Helvetica" pitchFamily="34" charset="0"/>
                <a:cs typeface="Helvetica" panose="020B0604020202020204" pitchFamily="34" charset="0"/>
              </a:rPr>
              <a:t>Afuera en el </a:t>
            </a:r>
            <a:r>
              <a:rPr lang="es-ES" sz="1800" b="1" i="1" u="sng" dirty="0" smtClean="0">
                <a:latin typeface="Helvetica" pitchFamily="34" charset="0"/>
                <a:cs typeface="Helvetica" panose="020B0604020202020204" pitchFamily="34" charset="0"/>
              </a:rPr>
              <a:t>espacio</a:t>
            </a:r>
            <a:r>
              <a:rPr lang="es-ES" sz="1800" b="1" dirty="0" smtClean="0">
                <a:latin typeface="Helvetica" pitchFamily="34" charset="0"/>
                <a:cs typeface="Helvetica" panose="020B0604020202020204" pitchFamily="34" charset="0"/>
              </a:rPr>
              <a:t>, ¿qué ve el autor a través del telescopio? </a:t>
            </a:r>
          </a:p>
          <a:p>
            <a:pPr marL="382059" indent="-382059">
              <a:buFont typeface="+mj-lt"/>
              <a:buAutoNum type="alphaUcPeriod"/>
            </a:pPr>
            <a:endParaRPr lang="es-ES" sz="1800" b="1" dirty="0" smtClean="0">
              <a:latin typeface="Helvetica" pitchFamily="34" charset="0"/>
            </a:endParaRPr>
          </a:p>
          <a:p>
            <a:pPr marL="763588" indent="-381000">
              <a:buFont typeface="+mj-lt"/>
              <a:buAutoNum type="alphaUcPeriod"/>
            </a:pPr>
            <a:r>
              <a:rPr lang="es-ES" sz="1800" dirty="0" smtClean="0">
                <a:latin typeface="Helvetica" pitchFamily="34" charset="0"/>
              </a:rPr>
              <a:t>El autor ve la Tierra.</a:t>
            </a:r>
          </a:p>
          <a:p>
            <a:pPr marL="764074" indent="-382059">
              <a:buFont typeface="+mj-lt"/>
              <a:buAutoNum type="alphaUcPeriod"/>
            </a:pPr>
            <a:endParaRPr lang="es-ES" sz="1800" dirty="0" smtClean="0">
              <a:latin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El autor ve los planetas y las estrellas.</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A través del telescopio el autor ve pájaros.</a:t>
            </a:r>
          </a:p>
          <a:p>
            <a:pPr marL="764074" indent="-382059">
              <a:buFont typeface="+mj-lt"/>
              <a:buAutoNum type="alphaUcPeriod"/>
            </a:pP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A través del telescopio el autor ve un astronauta.</a:t>
            </a:r>
            <a:endParaRPr lang="es-ES" sz="1800" dirty="0">
              <a:solidFill>
                <a:srgbClr val="000000"/>
              </a:solidFill>
              <a:latin typeface="Helvetica" pitchFamily="34" charset="0"/>
              <a:cs typeface="Helvetica" pitchFamily="34" charset="0"/>
            </a:endParaRPr>
          </a:p>
        </p:txBody>
      </p:sp>
      <p:grpSp>
        <p:nvGrpSpPr>
          <p:cNvPr id="2" name="Group 1"/>
          <p:cNvGrpSpPr/>
          <p:nvPr/>
        </p:nvGrpSpPr>
        <p:grpSpPr>
          <a:xfrm>
            <a:off x="1017443" y="1897961"/>
            <a:ext cx="254543" cy="2683566"/>
            <a:chOff x="1029098" y="1606317"/>
            <a:chExt cx="254543" cy="2683566"/>
          </a:xfrm>
        </p:grpSpPr>
        <p:sp>
          <p:nvSpPr>
            <p:cNvPr id="26" name="Oval 25"/>
            <p:cNvSpPr/>
            <p:nvPr/>
          </p:nvSpPr>
          <p:spPr>
            <a:xfrm>
              <a:off x="1040753" y="405039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9098" y="160631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9098" y="240587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40753" y="321991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graphicFrame>
        <p:nvGraphicFramePr>
          <p:cNvPr id="13" name="Table 12"/>
          <p:cNvGraphicFramePr>
            <a:graphicFrameLocks noGrp="1"/>
          </p:cNvGraphicFramePr>
          <p:nvPr>
            <p:extLst>
              <p:ext uri="{D42A27DB-BD31-4B8C-83A1-F6EECF244321}">
                <p14:modId xmlns:p14="http://schemas.microsoft.com/office/powerpoint/2010/main" val="2478980452"/>
              </p:ext>
            </p:extLst>
          </p:nvPr>
        </p:nvGraphicFramePr>
        <p:xfrm>
          <a:off x="5138982" y="4770250"/>
          <a:ext cx="2122928" cy="548640"/>
        </p:xfrm>
        <a:graphic>
          <a:graphicData uri="http://schemas.openxmlformats.org/drawingml/2006/table">
            <a:tbl>
              <a:tblPr/>
              <a:tblGrid>
                <a:gridCol w="2122928"/>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a:lnSpc>
                          <a:spcPct val="100000"/>
                        </a:lnSpc>
                      </a:pPr>
                      <a:r>
                        <a:rPr lang="x-none" sz="900" dirty="0" smtClean="0"/>
                        <a:t>Distinguen su propio punto de vista del punto de vista del narrador o del punto de vista de los personajes.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68532176"/>
              </p:ext>
            </p:extLst>
          </p:nvPr>
        </p:nvGraphicFramePr>
        <p:xfrm>
          <a:off x="5104438" y="8616610"/>
          <a:ext cx="2192016" cy="822960"/>
        </p:xfrm>
        <a:graphic>
          <a:graphicData uri="http://schemas.openxmlformats.org/drawingml/2006/table">
            <a:tbl>
              <a:tblPr/>
              <a:tblGrid>
                <a:gridCol w="2192016"/>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a:lnSpc>
                          <a:spcPct val="100000"/>
                        </a:lnSpc>
                      </a:pPr>
                      <a:r>
                        <a:rPr lang="x-none" sz="900" dirty="0" smtClean="0"/>
                        <a:t>Explican cómo los aspectos específicos de las ilustraciones de un texto contribuyen a lo que se transmite por palabras en un cuento (ejemplo: crear el estado de ánimo, enfatizar aspectos de un personaje o escenario).</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3" name="Group 2"/>
          <p:cNvGrpSpPr/>
          <p:nvPr/>
        </p:nvGrpSpPr>
        <p:grpSpPr>
          <a:xfrm>
            <a:off x="1015434" y="6613397"/>
            <a:ext cx="244897" cy="1865310"/>
            <a:chOff x="1027089" y="6638225"/>
            <a:chExt cx="244897" cy="1865310"/>
          </a:xfrm>
        </p:grpSpPr>
        <p:sp>
          <p:nvSpPr>
            <p:cNvPr id="15" name="Oval 14"/>
            <p:cNvSpPr/>
            <p:nvPr/>
          </p:nvSpPr>
          <p:spPr>
            <a:xfrm>
              <a:off x="1029098" y="826405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1029098" y="663822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1027089" y="719827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2" name="Oval 21"/>
            <p:cNvSpPr/>
            <p:nvPr/>
          </p:nvSpPr>
          <p:spPr>
            <a:xfrm>
              <a:off x="1027089" y="773878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
        <p:nvSpPr>
          <p:cNvPr id="9" name="Slide Number Placeholder 8"/>
          <p:cNvSpPr>
            <a:spLocks noGrp="1"/>
          </p:cNvSpPr>
          <p:nvPr>
            <p:ph type="sldNum" sz="quarter" idx="12"/>
          </p:nvPr>
        </p:nvSpPr>
        <p:spPr/>
        <p:txBody>
          <a:bodyPr/>
          <a:lstStyle/>
          <a:p>
            <a:fld id="{CF669FE8-2A6A-4FDA-B6E7-4A7C87AD6E1D}" type="slidenum">
              <a:rPr lang="en-US" smtClean="0"/>
              <a:pPr/>
              <a:t>23</a:t>
            </a:fld>
            <a:endParaRPr lang="en-US"/>
          </a:p>
        </p:txBody>
      </p:sp>
      <p:sp>
        <p:nvSpPr>
          <p:cNvPr id="12" name="Footer Placeholder 11"/>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2565257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2931" y="429433"/>
            <a:ext cx="6652322" cy="3426844"/>
          </a:xfrm>
          <a:prstGeom prst="rect">
            <a:avLst/>
          </a:prstGeom>
        </p:spPr>
        <p:txBody>
          <a:bodyPr wrap="square" lIns="101862" tIns="50931" rIns="101862" bIns="50931">
            <a:spAutoFit/>
          </a:bodyPr>
          <a:lstStyle/>
          <a:p>
            <a:pPr marL="449273" indent="-449273"/>
            <a:r>
              <a:rPr lang="x-none" sz="1800" b="1" dirty="0" smtClean="0">
                <a:latin typeface="Helvetica" panose="020B0604020202020204" pitchFamily="34" charset="0"/>
                <a:cs typeface="Helvetica" panose="020B0604020202020204" pitchFamily="34" charset="0"/>
              </a:rPr>
              <a:t>9.  ¿Cómo las dos ilustraciones en </a:t>
            </a:r>
            <a:r>
              <a:rPr lang="x-none" sz="1800" b="1" i="1" u="sng" dirty="0" smtClean="0">
                <a:latin typeface="Helvetica" pitchFamily="34" charset="0"/>
                <a:cs typeface="Helvetica" panose="020B0604020202020204" pitchFamily="34" charset="0"/>
              </a:rPr>
              <a:t>Afuera en el espacio</a:t>
            </a:r>
            <a:r>
              <a:rPr lang="x-none" sz="1800" b="1" dirty="0" smtClean="0">
                <a:latin typeface="Helvetica" pitchFamily="34" charset="0"/>
                <a:cs typeface="Helvetica" panose="020B0604020202020204" pitchFamily="34" charset="0"/>
              </a:rPr>
              <a:t> ayudan a mostrar el significado del poema?</a:t>
            </a:r>
          </a:p>
          <a:p>
            <a:pPr marL="382015" indent="382015"/>
            <a:endParaRPr lang="x-none" sz="1800" dirty="0" smtClean="0">
              <a:latin typeface="Helvetica" pitchFamily="34" charset="0"/>
            </a:endParaRPr>
          </a:p>
          <a:p>
            <a:pPr marL="764074" indent="-382059">
              <a:buFont typeface="+mj-lt"/>
              <a:buAutoNum type="alphaUcPeriod"/>
            </a:pPr>
            <a:r>
              <a:rPr lang="x-none" sz="1800" dirty="0" smtClean="0">
                <a:latin typeface="Helvetica" pitchFamily="34" charset="0"/>
              </a:rPr>
              <a:t>El escritor esta mirando a los planetas a través de un telescopio.</a:t>
            </a:r>
          </a:p>
          <a:p>
            <a:pPr marL="764074" indent="-382059">
              <a:buFont typeface="+mj-lt"/>
              <a:buAutoNum type="alphaUcPeriod"/>
            </a:pPr>
            <a:endParaRPr lang="x-none" sz="1800" dirty="0" smtClean="0">
              <a:latin typeface="Helvetica" pitchFamily="34" charset="0"/>
            </a:endParaRPr>
          </a:p>
          <a:p>
            <a:pPr marL="764074" indent="-382059">
              <a:buFont typeface="+mj-lt"/>
              <a:buAutoNum type="alphaUcPeriod"/>
            </a:pPr>
            <a:r>
              <a:rPr lang="x-none" sz="1800" dirty="0" smtClean="0">
                <a:solidFill>
                  <a:srgbClr val="000000"/>
                </a:solidFill>
                <a:latin typeface="Helvetica" pitchFamily="34" charset="0"/>
                <a:cs typeface="Helvetica" pitchFamily="34" charset="0"/>
              </a:rPr>
              <a:t>Ayudan a explicar lo que es un telescopio.</a:t>
            </a:r>
          </a:p>
          <a:p>
            <a:pPr marL="764074" indent="-382059">
              <a:buFont typeface="+mj-lt"/>
              <a:buAutoNum type="alphaUcPeriod"/>
            </a:pPr>
            <a:endParaRPr lang="x-none" sz="1800" dirty="0" smtClean="0">
              <a:solidFill>
                <a:srgbClr val="000000"/>
              </a:solidFill>
              <a:latin typeface="Helvetica" pitchFamily="34" charset="0"/>
              <a:cs typeface="Helvetica" pitchFamily="34" charset="0"/>
            </a:endParaRPr>
          </a:p>
          <a:p>
            <a:pPr marL="764074" indent="-382059">
              <a:buFont typeface="+mj-lt"/>
              <a:buAutoNum type="alphaUcPeriod"/>
            </a:pPr>
            <a:r>
              <a:rPr lang="x-none" sz="1800" dirty="0" smtClean="0">
                <a:solidFill>
                  <a:srgbClr val="000000"/>
                </a:solidFill>
                <a:latin typeface="Helvetica" pitchFamily="34" charset="0"/>
                <a:cs typeface="Helvetica" pitchFamily="34" charset="0"/>
              </a:rPr>
              <a:t>Tú puedes aprender los nombres de los planetas.</a:t>
            </a:r>
          </a:p>
          <a:p>
            <a:pPr marL="764074" indent="-382059">
              <a:buFont typeface="+mj-lt"/>
              <a:buAutoNum type="alphaUcPeriod"/>
            </a:pPr>
            <a:endParaRPr lang="x-none" sz="1800" dirty="0" smtClean="0">
              <a:solidFill>
                <a:srgbClr val="000000"/>
              </a:solidFill>
              <a:latin typeface="Helvetica" pitchFamily="34" charset="0"/>
              <a:cs typeface="Helvetica" pitchFamily="34" charset="0"/>
            </a:endParaRPr>
          </a:p>
          <a:p>
            <a:pPr marL="764074" indent="-382059">
              <a:buFont typeface="+mj-lt"/>
              <a:buAutoNum type="alphaUcPeriod"/>
            </a:pPr>
            <a:r>
              <a:rPr lang="x-none" sz="1800" dirty="0" smtClean="0">
                <a:solidFill>
                  <a:srgbClr val="000000"/>
                </a:solidFill>
                <a:latin typeface="Helvetica" pitchFamily="34" charset="0"/>
                <a:cs typeface="Helvetica" pitchFamily="34" charset="0"/>
              </a:rPr>
              <a:t>El poema indica que los telescopios son la mejor manera de ver a Pluto.</a:t>
            </a:r>
            <a:endParaRPr lang="x-none" sz="1800" dirty="0">
              <a:solidFill>
                <a:srgbClr val="000000"/>
              </a:solidFill>
              <a:latin typeface="Helvetica" pitchFamily="34" charset="0"/>
              <a:cs typeface="Helvetica" pitchFamily="34" charset="0"/>
            </a:endParaRPr>
          </a:p>
        </p:txBody>
      </p:sp>
      <p:cxnSp>
        <p:nvCxnSpPr>
          <p:cNvPr id="11" name="Straight Connector 10"/>
          <p:cNvCxnSpPr/>
          <p:nvPr/>
        </p:nvCxnSpPr>
        <p:spPr>
          <a:xfrm>
            <a:off x="410117" y="427482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86210" y="263751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784468" y="321128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86210" y="131737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84470" y="214285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066568963"/>
              </p:ext>
            </p:extLst>
          </p:nvPr>
        </p:nvGraphicFramePr>
        <p:xfrm>
          <a:off x="304800" y="4308804"/>
          <a:ext cx="7284720" cy="4796064"/>
        </p:xfrm>
        <a:graphic>
          <a:graphicData uri="http://schemas.openxmlformats.org/drawingml/2006/table">
            <a:tbl>
              <a:tblPr firstRow="1" bandRow="1">
                <a:tableStyleId>{5940675A-B579-460E-94D1-54222C63F5DA}</a:tableStyleId>
              </a:tblPr>
              <a:tblGrid>
                <a:gridCol w="7284720"/>
              </a:tblGrid>
              <a:tr h="1051182">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s-ES" sz="1800" b="1" dirty="0" smtClean="0">
                          <a:solidFill>
                            <a:schemeClr val="tx1"/>
                          </a:solidFill>
                          <a:latin typeface="Helvetica" panose="020B0604020202020204" pitchFamily="34" charset="0"/>
                          <a:cs typeface="Helvetica" panose="020B0604020202020204" pitchFamily="34" charset="0"/>
                        </a:rPr>
                        <a:t>10.</a:t>
                      </a:r>
                      <a:r>
                        <a:rPr lang="es-ES" sz="1800" b="1" dirty="0" smtClean="0">
                          <a:solidFill>
                            <a:srgbClr val="FF0000"/>
                          </a:solidFill>
                          <a:latin typeface="Helvetica" panose="020B0604020202020204" pitchFamily="34" charset="0"/>
                          <a:cs typeface="Helvetica" panose="020B0604020202020204" pitchFamily="34" charset="0"/>
                        </a:rPr>
                        <a:t> </a:t>
                      </a:r>
                      <a:r>
                        <a:rPr lang="es-ES" sz="1800" b="1" i="1" u="sng" dirty="0" smtClean="0">
                          <a:solidFill>
                            <a:schemeClr val="tx1"/>
                          </a:solidFill>
                          <a:latin typeface="+mn-lt"/>
                          <a:cs typeface="Helvetica" panose="020B0604020202020204" pitchFamily="34" charset="0"/>
                        </a:rPr>
                        <a:t>El</a:t>
                      </a:r>
                      <a:r>
                        <a:rPr lang="es-ES" sz="1800" b="1" i="1" u="sng" baseline="0" dirty="0" smtClean="0">
                          <a:solidFill>
                            <a:schemeClr val="tx1"/>
                          </a:solidFill>
                          <a:latin typeface="+mn-lt"/>
                          <a:cs typeface="Helvetica" panose="020B0604020202020204" pitchFamily="34" charset="0"/>
                        </a:rPr>
                        <a:t> diario de un </a:t>
                      </a:r>
                      <a:r>
                        <a:rPr lang="es-ES" sz="1800" b="1" i="1" u="sng" dirty="0" smtClean="0">
                          <a:latin typeface="+mn-lt"/>
                          <a:cs typeface="Helvetica" panose="020B0604020202020204" pitchFamily="34" charset="0"/>
                        </a:rPr>
                        <a:t>astronauta</a:t>
                      </a:r>
                      <a:r>
                        <a:rPr lang="es-ES" sz="1800" b="1" dirty="0" smtClean="0">
                          <a:latin typeface="+mn-lt"/>
                          <a:cs typeface="Helvetica" panose="020B0604020202020204" pitchFamily="34" charset="0"/>
                        </a:rPr>
                        <a:t> describe</a:t>
                      </a:r>
                      <a:r>
                        <a:rPr lang="es-ES" sz="1800" b="1" baseline="0" dirty="0" smtClean="0">
                          <a:latin typeface="+mn-lt"/>
                          <a:cs typeface="Helvetica" panose="020B0604020202020204" pitchFamily="34" charset="0"/>
                        </a:rPr>
                        <a:t> la vida de un </a:t>
                      </a:r>
                      <a:r>
                        <a:rPr lang="es-ES" sz="1800" b="1" dirty="0" smtClean="0">
                          <a:latin typeface="+mn-lt"/>
                          <a:cs typeface="Helvetica" panose="020B0604020202020204" pitchFamily="34" charset="0"/>
                        </a:rPr>
                        <a:t>astronauta.  Al</a:t>
                      </a:r>
                      <a:r>
                        <a:rPr lang="es-ES" sz="1800" b="1" baseline="0" dirty="0" smtClean="0">
                          <a:latin typeface="+mn-lt"/>
                          <a:cs typeface="Helvetica" panose="020B0604020202020204" pitchFamily="34" charset="0"/>
                        </a:rPr>
                        <a:t> final </a:t>
                      </a:r>
                      <a:r>
                        <a:rPr lang="es-ES" sz="1800" b="1" dirty="0" smtClean="0">
                          <a:latin typeface="+mn-lt"/>
                          <a:cs typeface="Helvetica" panose="020B0604020202020204" pitchFamily="34" charset="0"/>
                        </a:rPr>
                        <a:t>el</a:t>
                      </a:r>
                      <a:r>
                        <a:rPr lang="es-ES" sz="1800" b="1" baseline="0" dirty="0" smtClean="0">
                          <a:latin typeface="+mn-lt"/>
                          <a:cs typeface="Helvetica" panose="020B0604020202020204" pitchFamily="34" charset="0"/>
                        </a:rPr>
                        <a:t> </a:t>
                      </a:r>
                      <a:r>
                        <a:rPr lang="es-ES" sz="1800" b="1" dirty="0" smtClean="0">
                          <a:latin typeface="+mn-lt"/>
                          <a:cs typeface="Helvetica" panose="020B0604020202020204" pitchFamily="34" charset="0"/>
                        </a:rPr>
                        <a:t>narrador</a:t>
                      </a:r>
                      <a:r>
                        <a:rPr lang="es-ES" sz="1800" b="1" baseline="0" dirty="0" smtClean="0">
                          <a:latin typeface="+mn-lt"/>
                          <a:cs typeface="Helvetica" panose="020B0604020202020204" pitchFamily="34" charset="0"/>
                        </a:rPr>
                        <a:t> expone que ésta es una vida dura. </a:t>
                      </a:r>
                      <a:r>
                        <a:rPr lang="es-ES" sz="1800" b="1" i="0" noProof="0" dirty="0" smtClean="0">
                          <a:latin typeface="+mn-lt"/>
                          <a:cs typeface="Helvetica" panose="020B0604020202020204" pitchFamily="34" charset="0"/>
                        </a:rPr>
                        <a:t>¿</a:t>
                      </a:r>
                      <a:r>
                        <a:rPr lang="es-ES" sz="1800" b="1" baseline="0" dirty="0" smtClean="0">
                          <a:latin typeface="+mn-lt"/>
                          <a:cs typeface="Helvetica" panose="020B0604020202020204" pitchFamily="34" charset="0"/>
                        </a:rPr>
                        <a:t>Tu estás de acuerdo o en desacuerdo con el narrador?  Usa ejemplos del diario para apoyar tu respuesta. </a:t>
                      </a:r>
                      <a:endParaRPr lang="es-ES" sz="1800" b="1" baseline="0" dirty="0" smtClean="0">
                        <a:solidFill>
                          <a:schemeClr val="tx1"/>
                        </a:solidFill>
                        <a:latin typeface="+mn-lt"/>
                        <a:cs typeface="Helvetica" panose="020B0604020202020204" pitchFamily="34" charset="0"/>
                      </a:endParaRP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s-ES" sz="900" b="1" baseline="0" dirty="0" smtClean="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solidFill>
                          <a:srgbClr val="FF000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19503626"/>
              </p:ext>
            </p:extLst>
          </p:nvPr>
        </p:nvGraphicFramePr>
        <p:xfrm>
          <a:off x="4495800" y="3581400"/>
          <a:ext cx="2819400" cy="685800"/>
        </p:xfrm>
        <a:graphic>
          <a:graphicData uri="http://schemas.openxmlformats.org/drawingml/2006/table">
            <a:tbl>
              <a:tblPr/>
              <a:tblGrid>
                <a:gridCol w="2819400"/>
              </a:tblGrid>
              <a:tr h="54919">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a:lnSpc>
                          <a:spcPct val="100000"/>
                        </a:lnSpc>
                      </a:pPr>
                      <a:r>
                        <a:rPr lang="x-none" sz="900" dirty="0" smtClean="0"/>
                        <a:t>Explican cómo los aspectos específicos de las ilustraciones de un texto contribuyen a lo que se transmite por palabras en un cuento (ejemplo: crear el estado de ánimo, enfatizar aspectos de un personaje o escenario).</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72191643"/>
              </p:ext>
            </p:extLst>
          </p:nvPr>
        </p:nvGraphicFramePr>
        <p:xfrm>
          <a:off x="304800" y="9146472"/>
          <a:ext cx="2667000" cy="469942"/>
        </p:xfrm>
        <a:graphic>
          <a:graphicData uri="http://schemas.openxmlformats.org/drawingml/2006/table">
            <a:tbl>
              <a:tblPr/>
              <a:tblGrid>
                <a:gridCol w="2667000"/>
              </a:tblGrid>
              <a:tr h="133249">
                <a:tc>
                  <a:txBody>
                    <a:bodyPr/>
                    <a:lstStyle/>
                    <a:p>
                      <a:pPr marL="0" marR="0" algn="l">
                        <a:lnSpc>
                          <a:spcPct val="115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RL.3.6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1479">
                <a:tc>
                  <a:txBody>
                    <a:bodyPr/>
                    <a:lstStyle/>
                    <a:p>
                      <a:r>
                        <a:rPr lang="x-none" sz="900" dirty="0" smtClean="0"/>
                        <a:t> Distinguen su propio punto de vista del punto de vista del narrador o del punto de vista de los personajes.</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 name="TextBox 1"/>
          <p:cNvSpPr txBox="1"/>
          <p:nvPr/>
        </p:nvSpPr>
        <p:spPr>
          <a:xfrm>
            <a:off x="4162426" y="9215260"/>
            <a:ext cx="3381374"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(Solo para maestros) </a:t>
            </a:r>
            <a:r>
              <a:rPr lang="en-US" sz="1200" i="1" dirty="0" err="1" smtClean="0">
                <a:latin typeface="Helvetica" panose="020B0604020202020204" pitchFamily="34" charset="0"/>
                <a:cs typeface="Helvetica" panose="020B0604020202020204" pitchFamily="34" charset="0"/>
              </a:rPr>
              <a:t>Puntaje</a:t>
            </a:r>
            <a:r>
              <a:rPr lang="en-US" sz="1200" i="1" dirty="0" smtClean="0">
                <a:latin typeface="Helvetica" panose="020B0604020202020204" pitchFamily="34" charset="0"/>
                <a:cs typeface="Helvetica" panose="020B0604020202020204" pitchFamily="34" charset="0"/>
              </a:rPr>
              <a:t> final  ____/2</a:t>
            </a:r>
            <a:endParaRPr lang="en-US" sz="1200" i="1" dirty="0">
              <a:latin typeface="Helvetica" panose="020B0604020202020204" pitchFamily="34" charset="0"/>
              <a:cs typeface="Helvetica" panose="020B0604020202020204" pitchFamily="34" charset="0"/>
            </a:endParaRPr>
          </a:p>
        </p:txBody>
      </p:sp>
      <p:sp>
        <p:nvSpPr>
          <p:cNvPr id="7" name="Slide Number Placeholder 6"/>
          <p:cNvSpPr>
            <a:spLocks noGrp="1"/>
          </p:cNvSpPr>
          <p:nvPr>
            <p:ph type="sldNum" sz="quarter" idx="12"/>
          </p:nvPr>
        </p:nvSpPr>
        <p:spPr/>
        <p:txBody>
          <a:bodyPr/>
          <a:lstStyle/>
          <a:p>
            <a:fld id="{CF669FE8-2A6A-4FDA-B6E7-4A7C87AD6E1D}" type="slidenum">
              <a:rPr lang="en-US" smtClean="0"/>
              <a:pPr/>
              <a:t>24</a:t>
            </a:fld>
            <a:endParaRPr lang="en-US"/>
          </a:p>
        </p:txBody>
      </p:sp>
      <p:sp>
        <p:nvSpPr>
          <p:cNvPr id="12" name="Footer Placeholder 11"/>
          <p:cNvSpPr>
            <a:spLocks noGrp="1"/>
          </p:cNvSpPr>
          <p:nvPr>
            <p:ph type="ftr" sz="quarter" idx="11"/>
          </p:nvPr>
        </p:nvSpPr>
        <p:spPr>
          <a:xfrm>
            <a:off x="2716530" y="9322648"/>
            <a:ext cx="2461260" cy="535516"/>
          </a:xfrm>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2007092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2" name="Rectangle 1"/>
          <p:cNvSpPr/>
          <p:nvPr/>
        </p:nvSpPr>
        <p:spPr>
          <a:xfrm>
            <a:off x="609600" y="914400"/>
            <a:ext cx="6774180" cy="8422669"/>
          </a:xfrm>
          <a:prstGeom prst="rect">
            <a:avLst/>
          </a:prstGeom>
        </p:spPr>
        <p:txBody>
          <a:bodyPr wrap="square" lIns="96371" tIns="48186" rIns="96371" bIns="48186">
            <a:spAutoFit/>
          </a:bodyPr>
          <a:lstStyle/>
          <a:p>
            <a:pPr algn="ctr"/>
            <a:r>
              <a:rPr lang="es-ES" sz="1900" b="1" u="sng" dirty="0" smtClean="0"/>
              <a:t>Proyecto Mercurio</a:t>
            </a:r>
          </a:p>
          <a:p>
            <a:pPr algn="ctr"/>
            <a:r>
              <a:rPr lang="es-ES" sz="1200" i="1" dirty="0" smtClean="0"/>
              <a:t>fragmento de:  NASA.gov</a:t>
            </a:r>
          </a:p>
          <a:p>
            <a:pPr algn="ctr"/>
            <a:endParaRPr lang="es-ES" sz="1700" dirty="0" smtClean="0"/>
          </a:p>
          <a:p>
            <a:r>
              <a:rPr lang="es-ES" sz="1700" b="1" u="sng" dirty="0" smtClean="0"/>
              <a:t>Proyecto Mercurio </a:t>
            </a:r>
          </a:p>
          <a:p>
            <a:r>
              <a:rPr lang="es-ES" sz="1700" dirty="0" smtClean="0"/>
              <a:t>El Proyecto Mercurio fue un programa de la NASA. Este lanzó a los primeros estadounidenses hacia el espacio.  Los astronautas hicieron seis vuelos durante el Proyecto Mercurio. Dos de ellos fueron al espacio y regresaron enseguida. Cuatro de ellos entraron en órbita y circularon la Tierra. La NASA eligió siete astronautas para el  Proyecto Mercurio en 1959. Fue una de las primeras cosas que hizo la NASA. La NASA tenía solo seis meses de existencia.</a:t>
            </a:r>
          </a:p>
          <a:p>
            <a:endParaRPr lang="es-ES" sz="1700" dirty="0" smtClean="0"/>
          </a:p>
          <a:p>
            <a:r>
              <a:rPr lang="es-ES" sz="1700" b="1" u="sng" dirty="0" smtClean="0"/>
              <a:t>Vuelos de prueba</a:t>
            </a:r>
          </a:p>
          <a:p>
            <a:r>
              <a:rPr lang="es-ES" sz="1700" dirty="0" smtClean="0"/>
              <a:t>Antes de que los astronautas volaran, la NASA tuvo vuelos de prueba. No había personas en esos lanzamientos. Los vuelos le permitían a la  NASA encontrar y arreglar problemas. El </a:t>
            </a:r>
            <a:r>
              <a:rPr lang="es-ES" sz="1700" dirty="0"/>
              <a:t>primer </a:t>
            </a:r>
            <a:r>
              <a:rPr lang="es-ES" sz="1700" dirty="0" smtClean="0"/>
              <a:t>cohete Atlas, que se lanzó con una cápsula del Proyecto Mercurio, explotó.  El primer lanzamiento de </a:t>
            </a:r>
            <a:r>
              <a:rPr lang="es-ES" sz="1700" i="1" dirty="0" smtClean="0"/>
              <a:t>Mercury-</a:t>
            </a:r>
            <a:r>
              <a:rPr lang="es-ES" sz="1700" i="1" dirty="0" err="1" smtClean="0"/>
              <a:t>Redstone</a:t>
            </a:r>
            <a:r>
              <a:rPr lang="es-ES" sz="1700" dirty="0" smtClean="0"/>
              <a:t> solo subió unas cuatro pulgadas del piso. La NASA aprendió de estos problemas. La NASA aprendió cómo solucionarlos. La NASA hizo cohetes más seguros . </a:t>
            </a:r>
          </a:p>
          <a:p>
            <a:endParaRPr lang="es-ES" sz="1700" dirty="0" smtClean="0"/>
          </a:p>
          <a:p>
            <a:r>
              <a:rPr lang="es-ES" sz="1700" b="1" u="sng" dirty="0" smtClean="0"/>
              <a:t>Tres astronautas especiales</a:t>
            </a:r>
          </a:p>
          <a:p>
            <a:r>
              <a:rPr lang="es-ES" sz="1700" dirty="0" smtClean="0"/>
              <a:t>Otros tres "astronautas" también ayudaron a hacer que el Proyecto  Mercurio fuera más seguro. Un mono </a:t>
            </a:r>
            <a:r>
              <a:rPr lang="es-ES" sz="1700" i="1" dirty="0" smtClean="0"/>
              <a:t>Rhesus</a:t>
            </a:r>
            <a:r>
              <a:rPr lang="es-ES" sz="1700" dirty="0" smtClean="0"/>
              <a:t>, Sam, y dos chimpancés, </a:t>
            </a:r>
            <a:r>
              <a:rPr lang="es-ES" sz="1700" dirty="0" err="1" smtClean="0"/>
              <a:t>Ham</a:t>
            </a:r>
            <a:r>
              <a:rPr lang="es-ES" sz="1700" dirty="0" smtClean="0"/>
              <a:t> y </a:t>
            </a:r>
            <a:r>
              <a:rPr lang="es-ES" sz="1700" dirty="0" err="1" smtClean="0"/>
              <a:t>Enos</a:t>
            </a:r>
            <a:r>
              <a:rPr lang="es-ES" sz="1700" dirty="0" smtClean="0"/>
              <a:t>, volaron en cápsulas del Proyecto Mercurio. </a:t>
            </a:r>
            <a:r>
              <a:rPr lang="es-ES" sz="1700" dirty="0" err="1" smtClean="0"/>
              <a:t>Enos</a:t>
            </a:r>
            <a:r>
              <a:rPr lang="es-ES" sz="1700" dirty="0" smtClean="0"/>
              <a:t> hasta orbitó la tierra dos veces.</a:t>
            </a:r>
          </a:p>
          <a:p>
            <a:r>
              <a:rPr lang="es-ES" sz="1700" dirty="0" smtClean="0"/>
              <a:t> </a:t>
            </a:r>
          </a:p>
          <a:p>
            <a:r>
              <a:rPr lang="es-ES" sz="1700" b="1" u="sng" dirty="0" smtClean="0"/>
              <a:t>Lecciones aprendidas </a:t>
            </a:r>
          </a:p>
          <a:p>
            <a:r>
              <a:rPr lang="es-ES" sz="1700" dirty="0" smtClean="0"/>
              <a:t>NASA aprendió muchísimo del Proyecto Mercurio. NASA aprendió cómo poner gente en órbita. Aprendió cómo la gente podría vivir y trabajar en el espacio. NASA aprendió cómo volar una nave espacial. Estas lecciones fueron muy importantes. NASA las usó en siguientes proyectos espaciales</a:t>
            </a:r>
            <a:endParaRPr lang="es-ES" sz="1700" dirty="0"/>
          </a:p>
        </p:txBody>
      </p:sp>
      <p:sp>
        <p:nvSpPr>
          <p:cNvPr id="5" name="TextBox 4"/>
          <p:cNvSpPr txBox="1"/>
          <p:nvPr/>
        </p:nvSpPr>
        <p:spPr>
          <a:xfrm>
            <a:off x="5344439" y="251712"/>
            <a:ext cx="2039341" cy="830997"/>
          </a:xfrm>
          <a:prstGeom prst="rect">
            <a:avLst/>
          </a:prstGeom>
          <a:noFill/>
        </p:spPr>
        <p:txBody>
          <a:bodyPr wrap="none" rtlCol="0">
            <a:spAutoFit/>
          </a:bodyPr>
          <a:lstStyle/>
          <a:p>
            <a:pPr lvl="0"/>
            <a:r>
              <a:rPr lang="x-none" sz="800" dirty="0" smtClean="0">
                <a:solidFill>
                  <a:prstClr val="black"/>
                </a:solidFill>
              </a:rPr>
              <a:t>Equivalencia de grado: 5.1</a:t>
            </a:r>
          </a:p>
          <a:p>
            <a:pPr lvl="0"/>
            <a:r>
              <a:rPr lang="x-none" sz="800" dirty="0" smtClean="0">
                <a:solidFill>
                  <a:prstClr val="black"/>
                </a:solidFill>
              </a:rPr>
              <a:t>Escala </a:t>
            </a:r>
            <a:r>
              <a:rPr lang="x-none" sz="800" i="1" dirty="0" err="1" smtClean="0">
                <a:solidFill>
                  <a:prstClr val="black"/>
                </a:solidFill>
              </a:rPr>
              <a:t>Lexile</a:t>
            </a:r>
            <a:r>
              <a:rPr lang="x-none" sz="800" dirty="0" smtClean="0">
                <a:solidFill>
                  <a:prstClr val="black"/>
                </a:solidFill>
              </a:rPr>
              <a:t>: 610L</a:t>
            </a:r>
          </a:p>
          <a:p>
            <a:pPr lvl="0"/>
            <a:r>
              <a:rPr lang="x-none" sz="800" dirty="0" smtClean="0">
                <a:solidFill>
                  <a:prstClr val="black"/>
                </a:solidFill>
              </a:rPr>
              <a:t>Promedio del largo de la oración: 8.28</a:t>
            </a:r>
          </a:p>
          <a:p>
            <a:pPr lvl="0"/>
            <a:r>
              <a:rPr lang="x-none" sz="800" dirty="0" smtClean="0">
                <a:solidFill>
                  <a:prstClr val="black"/>
                </a:solidFill>
              </a:rPr>
              <a:t>Promedio de la frecuencia de palabras : 3.34</a:t>
            </a:r>
          </a:p>
          <a:p>
            <a:pPr lvl="0"/>
            <a:r>
              <a:rPr lang="x-none" sz="800" dirty="0" smtClean="0">
                <a:solidFill>
                  <a:prstClr val="black"/>
                </a:solidFill>
              </a:rPr>
              <a:t>Numero de palabras: 207</a:t>
            </a:r>
          </a:p>
          <a:p>
            <a:pPr lvl="0"/>
            <a:r>
              <a:rPr lang="x-none" sz="800" b="1" i="1" dirty="0" smtClean="0">
                <a:solidFill>
                  <a:prstClr val="black"/>
                </a:solidFill>
              </a:rPr>
              <a:t>Nota: Basado en el texto original en inglés.</a:t>
            </a:r>
            <a:endParaRPr lang="x-none" sz="800" b="1" i="1" dirty="0">
              <a:solidFill>
                <a:prstClr val="black"/>
              </a:solidFill>
            </a:endParaRPr>
          </a:p>
        </p:txBody>
      </p:sp>
      <p:sp>
        <p:nvSpPr>
          <p:cNvPr id="8" name="Footer Placeholder 7"/>
          <p:cNvSpPr>
            <a:spLocks noGrp="1"/>
          </p:cNvSpPr>
          <p:nvPr>
            <p:ph type="ftr" sz="quarter" idx="11"/>
          </p:nvPr>
        </p:nvSpPr>
        <p:spPr/>
        <p:txBody>
          <a:bodyPr/>
          <a:lstStyle/>
          <a:p>
            <a:r>
              <a:rPr lang="en-US" sz="1100" dirty="0" smtClean="0"/>
              <a:t>HSD-OSP Susan Richmond 2015 </a:t>
            </a:r>
            <a:endParaRPr lang="en-US" sz="1100" dirty="0"/>
          </a:p>
        </p:txBody>
      </p:sp>
    </p:spTree>
    <p:extLst>
      <p:ext uri="{BB962C8B-B14F-4D97-AF65-F5344CB8AC3E}">
        <p14:creationId xmlns:p14="http://schemas.microsoft.com/office/powerpoint/2010/main" val="378054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5" y="4794724"/>
            <a:ext cx="6477001" cy="2308324"/>
          </a:xfrm>
          <a:prstGeom prst="rect">
            <a:avLst/>
          </a:prstGeom>
        </p:spPr>
        <p:txBody>
          <a:bodyPr wrap="square">
            <a:spAutoFit/>
          </a:bodyPr>
          <a:lstStyle/>
          <a:p>
            <a:r>
              <a:rPr lang="x-none" sz="1600" dirty="0" smtClean="0"/>
              <a:t>Alan </a:t>
            </a:r>
            <a:r>
              <a:rPr lang="x-none" sz="1600" dirty="0" err="1" smtClean="0"/>
              <a:t>Shepard</a:t>
            </a:r>
            <a:r>
              <a:rPr lang="x-none" sz="1600" dirty="0" smtClean="0"/>
              <a:t> fue un astronauta de la NASA.  El fue el primer estadounidense en ir al espacio el 5 de mayo de 1961.  El voló en una nave espacial del Proyecto Mercurio.</a:t>
            </a:r>
          </a:p>
          <a:p>
            <a:endParaRPr lang="x-none" sz="1600" dirty="0" smtClean="0"/>
          </a:p>
          <a:p>
            <a:r>
              <a:rPr lang="x-none" sz="1600" dirty="0" smtClean="0"/>
              <a:t>La nave espacial solo tenía suficiente lugar para una persona.  Él llamó a su nave  </a:t>
            </a:r>
            <a:r>
              <a:rPr lang="x-none" sz="1600" i="1" dirty="0" err="1" smtClean="0"/>
              <a:t>Freedom</a:t>
            </a:r>
            <a:r>
              <a:rPr lang="x-none" sz="1600" i="1" dirty="0" smtClean="0"/>
              <a:t> 7 (Libertad 7)</a:t>
            </a:r>
            <a:r>
              <a:rPr lang="x-none" sz="1600" dirty="0" smtClean="0"/>
              <a:t>.  La voló hasta  116 millas de altura y después bajó de regreso.</a:t>
            </a:r>
          </a:p>
          <a:p>
            <a:endParaRPr lang="x-none" sz="1600" dirty="0" smtClean="0"/>
          </a:p>
          <a:p>
            <a:r>
              <a:rPr lang="x-none" sz="1600" dirty="0" smtClean="0"/>
              <a:t>El vuelo duró alrededor de 16 minutos.</a:t>
            </a:r>
            <a:endParaRPr lang="x-none" sz="1600" dirty="0"/>
          </a:p>
        </p:txBody>
      </p:sp>
      <p:grpSp>
        <p:nvGrpSpPr>
          <p:cNvPr id="4" name="Group 3"/>
          <p:cNvGrpSpPr/>
          <p:nvPr/>
        </p:nvGrpSpPr>
        <p:grpSpPr>
          <a:xfrm>
            <a:off x="1645505" y="6711588"/>
            <a:ext cx="4457775" cy="2935020"/>
            <a:chOff x="688040" y="5654087"/>
            <a:chExt cx="3933331" cy="2651393"/>
          </a:xfrm>
        </p:grpSpPr>
        <p:pic>
          <p:nvPicPr>
            <p:cNvPr id="2056" name="Picture 8" descr="http://www.johnweeks.com/spacecraft/imerc/merc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3393" b="90179" l="19500" r="91750"/>
                      </a14:imgEffect>
                    </a14:imgLayer>
                  </a14:imgProps>
                </a:ext>
                <a:ext uri="{28A0092B-C50C-407E-A947-70E740481C1C}">
                  <a14:useLocalDpi xmlns:a14="http://schemas.microsoft.com/office/drawing/2010/main" val="0"/>
                </a:ext>
              </a:extLst>
            </a:blip>
            <a:srcRect l="20011" t="12559" r="10362" b="18908"/>
            <a:stretch/>
          </p:blipFill>
          <p:spPr bwMode="auto">
            <a:xfrm>
              <a:off x="2487772" y="5654087"/>
              <a:ext cx="2133599" cy="2651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8040" y="6395338"/>
              <a:ext cx="2133599" cy="583873"/>
            </a:xfrm>
            <a:prstGeom prst="rect">
              <a:avLst/>
            </a:prstGeom>
            <a:noFill/>
          </p:spPr>
          <p:txBody>
            <a:bodyPr wrap="square" rtlCol="0">
              <a:spAutoFit/>
            </a:bodyPr>
            <a:lstStyle/>
            <a:p>
              <a:pPr algn="ctr"/>
              <a:r>
                <a:rPr lang="x-none" b="1" dirty="0" err="1" smtClean="0"/>
                <a:t>Freedom</a:t>
              </a:r>
              <a:r>
                <a:rPr lang="x-none" b="1" dirty="0" smtClean="0"/>
                <a:t> 7</a:t>
              </a:r>
            </a:p>
            <a:p>
              <a:pPr algn="ctr"/>
              <a:r>
                <a:rPr lang="x-none" sz="1600" b="1" i="1" dirty="0" smtClean="0"/>
                <a:t>(Libertad 7)</a:t>
              </a:r>
              <a:endParaRPr lang="x-none" sz="1600" b="1" i="1" dirty="0"/>
            </a:p>
          </p:txBody>
        </p:sp>
      </p:grpSp>
      <p:grpSp>
        <p:nvGrpSpPr>
          <p:cNvPr id="6" name="Group 5"/>
          <p:cNvGrpSpPr/>
          <p:nvPr/>
        </p:nvGrpSpPr>
        <p:grpSpPr>
          <a:xfrm>
            <a:off x="990600" y="914400"/>
            <a:ext cx="4521958" cy="3654258"/>
            <a:chOff x="544605" y="199964"/>
            <a:chExt cx="3899648" cy="3231244"/>
          </a:xfrm>
        </p:grpSpPr>
        <p:pic>
          <p:nvPicPr>
            <p:cNvPr id="2054" name="Picture 6" descr="Alan Shepard wears his silver Mercury spacesuit"/>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09382" y="936837"/>
              <a:ext cx="2057400" cy="2494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4605" y="199964"/>
              <a:ext cx="3899648" cy="528265"/>
            </a:xfrm>
            <a:prstGeom prst="rect">
              <a:avLst/>
            </a:prstGeom>
            <a:noFill/>
          </p:spPr>
          <p:txBody>
            <a:bodyPr wrap="square" rtlCol="0">
              <a:spAutoFit/>
            </a:bodyPr>
            <a:lstStyle/>
            <a:p>
              <a:r>
                <a:rPr lang="x-none" b="1" u="sng" dirty="0" smtClean="0"/>
                <a:t>El primer estadounidense en el espacio </a:t>
              </a:r>
            </a:p>
            <a:p>
              <a:pPr lvl="0" algn="ctr"/>
              <a:r>
                <a:rPr lang="x-none" sz="1200" i="1" dirty="0" smtClean="0">
                  <a:solidFill>
                    <a:prstClr val="black"/>
                  </a:solidFill>
                </a:rPr>
                <a:t>fragmento de:  NASA.gov</a:t>
              </a:r>
              <a:endParaRPr lang="x-none" sz="1200" i="1" dirty="0">
                <a:solidFill>
                  <a:prstClr val="black"/>
                </a:solidFill>
              </a:endParaRPr>
            </a:p>
          </p:txBody>
        </p:sp>
      </p:grpSp>
      <p:sp>
        <p:nvSpPr>
          <p:cNvPr id="9" name="TextBox 8"/>
          <p:cNvSpPr txBox="1"/>
          <p:nvPr/>
        </p:nvSpPr>
        <p:spPr>
          <a:xfrm>
            <a:off x="4114799" y="3309911"/>
            <a:ext cx="1715225" cy="408763"/>
          </a:xfrm>
          <a:prstGeom prst="rect">
            <a:avLst/>
          </a:prstGeom>
          <a:noFill/>
        </p:spPr>
        <p:txBody>
          <a:bodyPr wrap="square" rtlCol="0">
            <a:spAutoFit/>
          </a:bodyPr>
          <a:lstStyle/>
          <a:p>
            <a:r>
              <a:rPr lang="x-none" b="1" dirty="0" smtClean="0"/>
              <a:t>Alan </a:t>
            </a:r>
            <a:r>
              <a:rPr lang="x-none" b="1" dirty="0" err="1" smtClean="0"/>
              <a:t>Shepard</a:t>
            </a:r>
            <a:endParaRPr lang="x-none" b="1" dirty="0"/>
          </a:p>
        </p:txBody>
      </p:sp>
      <p:sp>
        <p:nvSpPr>
          <p:cNvPr id="11" name="TextBox 10"/>
          <p:cNvSpPr txBox="1"/>
          <p:nvPr/>
        </p:nvSpPr>
        <p:spPr>
          <a:xfrm>
            <a:off x="5410200" y="289663"/>
            <a:ext cx="2039341" cy="830997"/>
          </a:xfrm>
          <a:prstGeom prst="rect">
            <a:avLst/>
          </a:prstGeom>
          <a:noFill/>
        </p:spPr>
        <p:txBody>
          <a:bodyPr wrap="none" rtlCol="0">
            <a:spAutoFit/>
          </a:bodyPr>
          <a:lstStyle/>
          <a:p>
            <a:pPr lvl="0"/>
            <a:r>
              <a:rPr lang="x-none" sz="800" dirty="0" smtClean="0">
                <a:solidFill>
                  <a:prstClr val="black"/>
                </a:solidFill>
              </a:rPr>
              <a:t>Equivalencia de grado: 5.1</a:t>
            </a:r>
          </a:p>
          <a:p>
            <a:pPr lvl="0"/>
            <a:r>
              <a:rPr lang="x-none" sz="800" dirty="0" smtClean="0">
                <a:solidFill>
                  <a:prstClr val="black"/>
                </a:solidFill>
              </a:rPr>
              <a:t>Escala </a:t>
            </a:r>
            <a:r>
              <a:rPr lang="x-none" sz="800" i="1" dirty="0" err="1" smtClean="0">
                <a:solidFill>
                  <a:prstClr val="black"/>
                </a:solidFill>
              </a:rPr>
              <a:t>Lexile</a:t>
            </a:r>
            <a:r>
              <a:rPr lang="x-none" sz="800" dirty="0" smtClean="0">
                <a:solidFill>
                  <a:prstClr val="black"/>
                </a:solidFill>
              </a:rPr>
              <a:t>: 640L</a:t>
            </a:r>
          </a:p>
          <a:p>
            <a:pPr lvl="0"/>
            <a:r>
              <a:rPr lang="x-none" sz="800" dirty="0" smtClean="0">
                <a:solidFill>
                  <a:prstClr val="black"/>
                </a:solidFill>
              </a:rPr>
              <a:t>Promedio del largo de la oración: 10.17</a:t>
            </a:r>
          </a:p>
          <a:p>
            <a:pPr lvl="0"/>
            <a:r>
              <a:rPr lang="x-none" sz="800" dirty="0" smtClean="0">
                <a:solidFill>
                  <a:prstClr val="black"/>
                </a:solidFill>
              </a:rPr>
              <a:t>Promedio de la frecuencia de palabras : 3.65</a:t>
            </a:r>
          </a:p>
          <a:p>
            <a:pPr lvl="0"/>
            <a:r>
              <a:rPr lang="x-none" sz="800" dirty="0" smtClean="0">
                <a:solidFill>
                  <a:prstClr val="black"/>
                </a:solidFill>
              </a:rPr>
              <a:t>Numero de palabras: 61</a:t>
            </a:r>
          </a:p>
          <a:p>
            <a:pPr lvl="0"/>
            <a:r>
              <a:rPr lang="x-none" sz="800" b="1" i="1" dirty="0" smtClean="0">
                <a:solidFill>
                  <a:prstClr val="black"/>
                </a:solidFill>
              </a:rPr>
              <a:t>Nota: Basado en el texto original en inglés.</a:t>
            </a:r>
            <a:endParaRPr lang="x-none" sz="800" b="1" i="1" dirty="0">
              <a:solidFill>
                <a:prstClr val="black"/>
              </a:solidFill>
            </a:endParaRPr>
          </a:p>
        </p:txBody>
      </p:sp>
      <p:sp>
        <p:nvSpPr>
          <p:cNvPr id="12" name="Slide Number Placeholder 11"/>
          <p:cNvSpPr>
            <a:spLocks noGrp="1"/>
          </p:cNvSpPr>
          <p:nvPr>
            <p:ph type="sldNum" sz="quarter" idx="12"/>
          </p:nvPr>
        </p:nvSpPr>
        <p:spPr/>
        <p:txBody>
          <a:bodyPr/>
          <a:lstStyle/>
          <a:p>
            <a:fld id="{CF669FE8-2A6A-4FDA-B6E7-4A7C87AD6E1D}" type="slidenum">
              <a:rPr lang="en-US" smtClean="0"/>
              <a:pPr/>
              <a:t>26</a:t>
            </a:fld>
            <a:endParaRPr lang="en-US"/>
          </a:p>
        </p:txBody>
      </p:sp>
      <p:sp>
        <p:nvSpPr>
          <p:cNvPr id="14" name="Footer Placeholder 13"/>
          <p:cNvSpPr>
            <a:spLocks noGrp="1"/>
          </p:cNvSpPr>
          <p:nvPr>
            <p:ph type="ftr" sz="quarter" idx="11"/>
          </p:nvPr>
        </p:nvSpPr>
        <p:spPr/>
        <p:txBody>
          <a:bodyPr/>
          <a:lstStyle/>
          <a:p>
            <a:r>
              <a:rPr lang="en-US" sz="1100" dirty="0" smtClean="0"/>
              <a:t>HSD-OSP Susan Richmond 2015 </a:t>
            </a:r>
            <a:endParaRPr lang="en-US" sz="1100" dirty="0"/>
          </a:p>
        </p:txBody>
      </p:sp>
    </p:spTree>
    <p:extLst>
      <p:ext uri="{BB962C8B-B14F-4D97-AF65-F5344CB8AC3E}">
        <p14:creationId xmlns:p14="http://schemas.microsoft.com/office/powerpoint/2010/main" val="2478906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63904" y="5636446"/>
            <a:ext cx="6675096" cy="2872858"/>
          </a:xfrm>
          <a:prstGeom prst="rect">
            <a:avLst/>
          </a:prstGeom>
          <a:ln>
            <a:noFill/>
          </a:ln>
        </p:spPr>
        <p:txBody>
          <a:bodyPr wrap="square" lIns="101874" tIns="50937" rIns="101874" bIns="50937">
            <a:spAutoFit/>
          </a:bodyPr>
          <a:lstStyle/>
          <a:p>
            <a:pPr marL="514719" indent="-454580"/>
            <a:r>
              <a:rPr lang="es-ES" sz="1800" b="1" dirty="0" smtClean="0">
                <a:latin typeface="Helvetica" panose="020B0604020202020204" pitchFamily="34" charset="0"/>
                <a:cs typeface="Helvetica" pitchFamily="34" charset="0"/>
              </a:rPr>
              <a:t>12. ¿Qué era el Proyecto Mercurio?</a:t>
            </a:r>
          </a:p>
          <a:p>
            <a:pPr marL="361390" indent="-361390"/>
            <a:r>
              <a:rPr lang="es-ES" sz="1800" dirty="0" smtClean="0"/>
              <a:t> </a:t>
            </a:r>
            <a:endParaRPr lang="es-ES" sz="1800" dirty="0" smtClean="0">
              <a:latin typeface="Helvetica" pitchFamily="34" charset="0"/>
              <a:cs typeface="Helvetica" pitchFamily="34" charset="0"/>
            </a:endParaRPr>
          </a:p>
          <a:p>
            <a:pPr marL="1138238" lvl="1" indent="-360363">
              <a:buFont typeface="+mj-lt"/>
              <a:buAutoNum type="alphaUcPeriod"/>
            </a:pPr>
            <a:r>
              <a:rPr lang="es-ES" sz="1800" dirty="0">
                <a:latin typeface="Helvetica" pitchFamily="34" charset="0"/>
                <a:cs typeface="Helvetica" pitchFamily="34" charset="0"/>
              </a:rPr>
              <a:t>u</a:t>
            </a:r>
            <a:r>
              <a:rPr lang="es-ES" sz="1800" dirty="0" smtClean="0">
                <a:latin typeface="Helvetica" pitchFamily="34" charset="0"/>
                <a:cs typeface="Helvetica" pitchFamily="34" charset="0"/>
              </a:rPr>
              <a:t>n lugar para lanzar cohetes</a:t>
            </a:r>
          </a:p>
          <a:p>
            <a:pPr marL="1138238" lvl="1" indent="-360363">
              <a:buFont typeface="+mj-lt"/>
              <a:buAutoNum type="alphaUcPeriod"/>
            </a:pPr>
            <a:endParaRPr lang="es-ES" sz="1800" dirty="0" smtClean="0">
              <a:latin typeface="Helvetica" pitchFamily="34" charset="0"/>
            </a:endParaRPr>
          </a:p>
          <a:p>
            <a:pPr marL="1138238" lvl="1" indent="-360363">
              <a:buFont typeface="+mj-lt"/>
              <a:buAutoNum type="alphaUcPeriod"/>
            </a:pPr>
            <a:r>
              <a:rPr lang="es-ES" sz="1800" dirty="0">
                <a:latin typeface="Helvetica" pitchFamily="34" charset="0"/>
              </a:rPr>
              <a:t>u</a:t>
            </a:r>
            <a:r>
              <a:rPr lang="es-ES" sz="1800" dirty="0" smtClean="0">
                <a:latin typeface="Helvetica" pitchFamily="34" charset="0"/>
              </a:rPr>
              <a:t>n programa de la NASA</a:t>
            </a:r>
          </a:p>
          <a:p>
            <a:pPr marL="1138238" lvl="1" indent="-360363">
              <a:buFont typeface="+mj-lt"/>
              <a:buAutoNum type="alphaUcPeriod"/>
            </a:pPr>
            <a:endParaRPr lang="es-ES" sz="1800" dirty="0" smtClean="0">
              <a:latin typeface="Helvetica" pitchFamily="34" charset="0"/>
            </a:endParaRPr>
          </a:p>
          <a:p>
            <a:pPr marL="1138238" lvl="1" indent="-360363">
              <a:buFont typeface="+mj-lt"/>
              <a:buAutoNum type="alphaUcPeriod"/>
            </a:pPr>
            <a:r>
              <a:rPr lang="es-ES" sz="1800" dirty="0">
                <a:latin typeface="Helvetica" pitchFamily="34" charset="0"/>
              </a:rPr>
              <a:t>u</a:t>
            </a:r>
            <a:r>
              <a:rPr lang="es-ES" sz="1800" dirty="0" smtClean="0">
                <a:latin typeface="Helvetica" pitchFamily="34" charset="0"/>
              </a:rPr>
              <a:t>n proyecto para aterrizar en  Mercurio</a:t>
            </a:r>
          </a:p>
          <a:p>
            <a:pPr marL="1138238" lvl="1" indent="-360363">
              <a:buFont typeface="+mj-lt"/>
              <a:buAutoNum type="alphaUcPeriod"/>
            </a:pPr>
            <a:endParaRPr lang="es-ES" sz="1800" dirty="0" smtClean="0">
              <a:latin typeface="Helvetica" pitchFamily="34" charset="0"/>
            </a:endParaRPr>
          </a:p>
          <a:p>
            <a:pPr marL="1138238" lvl="1" indent="-360363">
              <a:buFont typeface="+mj-lt"/>
              <a:buAutoNum type="alphaUcPeriod"/>
            </a:pPr>
            <a:r>
              <a:rPr lang="es-ES" sz="1800" dirty="0">
                <a:latin typeface="Helvetica" pitchFamily="34" charset="0"/>
              </a:rPr>
              <a:t>u</a:t>
            </a:r>
            <a:r>
              <a:rPr lang="es-ES" sz="1800" dirty="0" smtClean="0">
                <a:latin typeface="Helvetica" pitchFamily="34" charset="0"/>
              </a:rPr>
              <a:t>n lugar para entrenar chimpancés</a:t>
            </a:r>
          </a:p>
          <a:p>
            <a:pPr marL="1116702" lvl="1"/>
            <a:endParaRPr lang="es-ES" sz="18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Rectangle 4"/>
          <p:cNvSpPr/>
          <p:nvPr/>
        </p:nvSpPr>
        <p:spPr>
          <a:xfrm>
            <a:off x="518160" y="478972"/>
            <a:ext cx="6520275" cy="3426856"/>
          </a:xfrm>
          <a:prstGeom prst="rect">
            <a:avLst/>
          </a:prstGeom>
          <a:ln>
            <a:noFill/>
          </a:ln>
        </p:spPr>
        <p:txBody>
          <a:bodyPr wrap="square" lIns="101874" tIns="50937" rIns="101874" bIns="50937">
            <a:spAutoFit/>
          </a:bodyPr>
          <a:lstStyle/>
          <a:p>
            <a:pPr marL="512763" indent="-336550"/>
            <a:r>
              <a:rPr lang="es-ES" sz="1800" b="1" dirty="0" smtClean="0">
                <a:latin typeface="Helvetica" panose="020B0604020202020204" pitchFamily="34" charset="0"/>
                <a:cs typeface="Helvetica" pitchFamily="34" charset="0"/>
              </a:rPr>
              <a:t>11. ¿Qué pasó cuando el primer cohete Atlas </a:t>
            </a:r>
            <a:r>
              <a:rPr lang="es-ES" sz="1800" b="1" dirty="0">
                <a:latin typeface="Helvetica" pitchFamily="34" charset="0"/>
                <a:cs typeface="Helvetica" pitchFamily="34" charset="0"/>
              </a:rPr>
              <a:t>fue </a:t>
            </a:r>
            <a:r>
              <a:rPr lang="es-ES" sz="1800" b="1" dirty="0" smtClean="0">
                <a:latin typeface="Helvetica" pitchFamily="34" charset="0"/>
                <a:cs typeface="Helvetica" pitchFamily="34" charset="0"/>
              </a:rPr>
              <a:t>lanzado con una cápsula del Proyecto Mercurio?</a:t>
            </a:r>
          </a:p>
          <a:p>
            <a:pPr marL="361390" indent="-361390"/>
            <a:r>
              <a:rPr lang="es-ES" sz="1800" dirty="0" smtClean="0"/>
              <a:t> </a:t>
            </a:r>
            <a:endParaRPr lang="es-ES" sz="1800" dirty="0" smtClean="0">
              <a:latin typeface="Helvetica" pitchFamily="34" charset="0"/>
              <a:cs typeface="Helvetica" pitchFamily="34" charset="0"/>
            </a:endParaRPr>
          </a:p>
          <a:p>
            <a:pPr marL="1203325" lvl="1" indent="-360363">
              <a:buFont typeface="+mj-lt"/>
              <a:buAutoNum type="alphaUcPeriod"/>
            </a:pPr>
            <a:r>
              <a:rPr lang="es-ES" sz="1800" dirty="0" smtClean="0">
                <a:latin typeface="Helvetica" pitchFamily="34" charset="0"/>
                <a:cs typeface="Helvetica" pitchFamily="34" charset="0"/>
              </a:rPr>
              <a:t>El primer cohete Atlas subió al espacio y bajó enseguida.</a:t>
            </a:r>
          </a:p>
          <a:p>
            <a:pPr marL="1203325" lvl="1" indent="-360363">
              <a:buFont typeface="+mj-lt"/>
              <a:buAutoNum type="alphaUcPeriod"/>
            </a:pPr>
            <a:endParaRPr lang="es-ES" sz="1800" dirty="0" smtClean="0">
              <a:latin typeface="Helvetica" pitchFamily="34" charset="0"/>
              <a:cs typeface="Helvetica" pitchFamily="34" charset="0"/>
            </a:endParaRPr>
          </a:p>
          <a:p>
            <a:pPr marL="1203325" lvl="1" indent="-360363">
              <a:buFont typeface="+mj-lt"/>
              <a:buAutoNum type="alphaUcPeriod"/>
            </a:pPr>
            <a:r>
              <a:rPr lang="es-ES" sz="1800" dirty="0" smtClean="0">
                <a:latin typeface="Helvetica" pitchFamily="34" charset="0"/>
                <a:cs typeface="Helvetica" pitchFamily="34" charset="0"/>
              </a:rPr>
              <a:t>El primer cohete Atlas orbitó la tierra.</a:t>
            </a:r>
          </a:p>
          <a:p>
            <a:pPr marL="1203325" lvl="1" indent="-360363">
              <a:buFont typeface="+mj-lt"/>
              <a:buAutoNum type="alphaUcPeriod"/>
            </a:pPr>
            <a:endParaRPr lang="es-ES" sz="1800" dirty="0" smtClean="0">
              <a:latin typeface="Helvetica" pitchFamily="34" charset="0"/>
              <a:cs typeface="Helvetica" pitchFamily="34" charset="0"/>
            </a:endParaRPr>
          </a:p>
          <a:p>
            <a:pPr marL="1203325" lvl="1" indent="-360363">
              <a:buFont typeface="+mj-lt"/>
              <a:buAutoNum type="alphaUcPeriod"/>
            </a:pPr>
            <a:r>
              <a:rPr lang="es-ES" sz="1800" dirty="0" smtClean="0">
                <a:latin typeface="Helvetica" pitchFamily="34" charset="0"/>
                <a:cs typeface="Helvetica" pitchFamily="34" charset="0"/>
              </a:rPr>
              <a:t>El primer cohete Atlas solo subió unas cuatro pulgadas sobre el suelo.</a:t>
            </a:r>
          </a:p>
          <a:p>
            <a:pPr marL="1203325" lvl="1" indent="-360363">
              <a:buFont typeface="+mj-lt"/>
              <a:buAutoNum type="alphaUcPeriod"/>
            </a:pPr>
            <a:endParaRPr lang="es-ES" sz="1800" dirty="0" smtClean="0">
              <a:latin typeface="Helvetica" pitchFamily="34" charset="0"/>
              <a:cs typeface="Helvetica" pitchFamily="34" charset="0"/>
            </a:endParaRPr>
          </a:p>
          <a:p>
            <a:pPr marL="1203325" lvl="1" indent="-360363">
              <a:buFont typeface="+mj-lt"/>
              <a:buAutoNum type="alphaUcPeriod"/>
            </a:pPr>
            <a:r>
              <a:rPr lang="es-ES" sz="1800" dirty="0" smtClean="0">
                <a:latin typeface="Helvetica" pitchFamily="34" charset="0"/>
                <a:cs typeface="Helvetica" pitchFamily="34" charset="0"/>
              </a:rPr>
              <a:t>El primer cohete Atlas explotó.</a:t>
            </a:r>
            <a:endParaRPr lang="es-ES" sz="1800" dirty="0">
              <a:latin typeface="Helvetica" pitchFamily="34" charset="0"/>
            </a:endParaRPr>
          </a:p>
        </p:txBody>
      </p:sp>
      <p:cxnSp>
        <p:nvCxnSpPr>
          <p:cNvPr id="11" name="Straight Connector 10"/>
          <p:cNvCxnSpPr/>
          <p:nvPr/>
        </p:nvCxnSpPr>
        <p:spPr>
          <a:xfrm>
            <a:off x="323852" y="4949372"/>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129343" y="1372138"/>
            <a:ext cx="242888" cy="2447955"/>
            <a:chOff x="1327307" y="1343325"/>
            <a:chExt cx="242888" cy="2447955"/>
          </a:xfrm>
        </p:grpSpPr>
        <p:sp>
          <p:nvSpPr>
            <p:cNvPr id="14" name="Oval 13"/>
            <p:cNvSpPr/>
            <p:nvPr/>
          </p:nvSpPr>
          <p:spPr>
            <a:xfrm>
              <a:off x="1327307" y="134332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1327307" y="215014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1327307" y="355179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2" name="Oval 21"/>
            <p:cNvSpPr/>
            <p:nvPr/>
          </p:nvSpPr>
          <p:spPr>
            <a:xfrm>
              <a:off x="1327307" y="275024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pSp>
      <p:graphicFrame>
        <p:nvGraphicFramePr>
          <p:cNvPr id="16" name="Table 15"/>
          <p:cNvGraphicFramePr>
            <a:graphicFrameLocks noGrp="1"/>
          </p:cNvGraphicFramePr>
          <p:nvPr>
            <p:extLst>
              <p:ext uri="{D42A27DB-BD31-4B8C-83A1-F6EECF244321}">
                <p14:modId xmlns:p14="http://schemas.microsoft.com/office/powerpoint/2010/main" val="632733926"/>
              </p:ext>
            </p:extLst>
          </p:nvPr>
        </p:nvGraphicFramePr>
        <p:xfrm>
          <a:off x="5267960" y="4425696"/>
          <a:ext cx="2024063" cy="777240"/>
        </p:xfrm>
        <a:graphic>
          <a:graphicData uri="http://schemas.openxmlformats.org/drawingml/2006/table">
            <a:tbl>
              <a:tblPr/>
              <a:tblGrid>
                <a:gridCol w="2024063"/>
              </a:tblGrid>
              <a:tr h="167640">
                <a:tc>
                  <a:txBody>
                    <a:bodyPr/>
                    <a:lstStyle/>
                    <a:p>
                      <a:pPr marL="0" marR="0" algn="l">
                        <a:lnSpc>
                          <a:spcPct val="100000"/>
                        </a:lnSpc>
                        <a:spcBef>
                          <a:spcPts val="0"/>
                        </a:spcBef>
                        <a:spcAft>
                          <a:spcPts val="0"/>
                        </a:spcAft>
                      </a:pPr>
                      <a:r>
                        <a:rPr lang="en-US" sz="1100" b="1" dirty="0" err="1" smtClean="0">
                          <a:solidFill>
                            <a:srgbClr val="000000"/>
                          </a:solidFill>
                          <a:latin typeface="+mn-lt"/>
                          <a:ea typeface="Times New Roman"/>
                          <a:cs typeface="Times New Roman"/>
                        </a:rPr>
                        <a:t>Estándar</a:t>
                      </a:r>
                      <a:r>
                        <a:rPr lang="en-US" sz="1100" b="1" dirty="0" smtClean="0">
                          <a:solidFill>
                            <a:srgbClr val="000000"/>
                          </a:solidFill>
                          <a:latin typeface="+mn-lt"/>
                          <a:ea typeface="Times New Roman"/>
                          <a:cs typeface="Times New Roman"/>
                        </a:rPr>
                        <a:t> RI.3.1</a:t>
                      </a:r>
                      <a:endParaRPr lang="en-US" sz="11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350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000" dirty="0" smtClean="0"/>
                        <a:t>Hacen y contestan preguntas para demostrar comprensión de un texto, haciendo referencia explícita al texto como base para las respuestas.</a:t>
                      </a:r>
                      <a:endParaRPr lang="en-US" sz="1000" dirty="0" smtClean="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3" name="Group 2"/>
          <p:cNvGrpSpPr/>
          <p:nvPr/>
        </p:nvGrpSpPr>
        <p:grpSpPr>
          <a:xfrm>
            <a:off x="1098690" y="6248400"/>
            <a:ext cx="224917" cy="1855520"/>
            <a:chOff x="1372232" y="6279823"/>
            <a:chExt cx="224917" cy="1855520"/>
          </a:xfrm>
        </p:grpSpPr>
        <p:sp>
          <p:nvSpPr>
            <p:cNvPr id="20" name="Oval 19"/>
            <p:cNvSpPr/>
            <p:nvPr/>
          </p:nvSpPr>
          <p:spPr>
            <a:xfrm>
              <a:off x="1372232" y="6813350"/>
              <a:ext cx="224915"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1372232" y="7377881"/>
              <a:ext cx="224915"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1372232" y="7895858"/>
              <a:ext cx="224915"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1372234" y="6279823"/>
              <a:ext cx="224915"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pSp>
      <p:sp>
        <p:nvSpPr>
          <p:cNvPr id="9" name="Footer Placeholder 8"/>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1569820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91184" y="5720266"/>
            <a:ext cx="6776696" cy="3426856"/>
          </a:xfrm>
          <a:prstGeom prst="rect">
            <a:avLst/>
          </a:prstGeom>
          <a:ln>
            <a:noFill/>
          </a:ln>
        </p:spPr>
        <p:txBody>
          <a:bodyPr wrap="square" lIns="101874" tIns="50937" rIns="101874" bIns="50937">
            <a:spAutoFit/>
          </a:bodyPr>
          <a:lstStyle/>
          <a:p>
            <a:pPr marL="440430" indent="-237018"/>
            <a:r>
              <a:rPr lang="es-ES" sz="1800" b="1" dirty="0" smtClean="0">
                <a:latin typeface="Helvetica" panose="020B0604020202020204" pitchFamily="34" charset="0"/>
                <a:cs typeface="Helvetica" pitchFamily="34" charset="0"/>
              </a:rPr>
              <a:t>14. ¿Cuál es la idea principal del texto </a:t>
            </a:r>
            <a:r>
              <a:rPr lang="es-ES" sz="1800" b="1" i="1" u="sng" dirty="0" smtClean="0">
                <a:latin typeface="Helvetica" pitchFamily="34" charset="0"/>
                <a:ea typeface="Calibri"/>
                <a:cs typeface="Helvetica" pitchFamily="34" charset="0"/>
              </a:rPr>
              <a:t>Proyecto Mercurio</a:t>
            </a:r>
            <a:r>
              <a:rPr lang="es-ES" sz="1800" b="1" dirty="0" smtClean="0">
                <a:latin typeface="Helvetica" pitchFamily="34" charset="0"/>
                <a:ea typeface="Calibri"/>
                <a:cs typeface="Helvetica" pitchFamily="34" charset="0"/>
              </a:rPr>
              <a:t>?</a:t>
            </a:r>
            <a:endParaRPr lang="es-ES" sz="1800" b="1" dirty="0" smtClean="0">
              <a:latin typeface="Helvetica" pitchFamily="34" charset="0"/>
              <a:cs typeface="Helvetica" pitchFamily="34" charset="0"/>
            </a:endParaRPr>
          </a:p>
          <a:p>
            <a:pPr marL="360363" indent="-360363">
              <a:buAutoNum type="arabicPeriod"/>
            </a:pPr>
            <a:endParaRPr lang="es-ES" sz="1800" dirty="0" smtClean="0">
              <a:latin typeface="Helvetica" pitchFamily="34" charset="0"/>
              <a:cs typeface="Helvetica" pitchFamily="34" charset="0"/>
            </a:endParaRPr>
          </a:p>
          <a:p>
            <a:pPr marL="1146175" lvl="1" indent="-341313">
              <a:buFont typeface="+mj-lt"/>
              <a:buAutoNum type="alphaUcPeriod"/>
            </a:pPr>
            <a:r>
              <a:rPr lang="es-ES" sz="1800" dirty="0" smtClean="0">
                <a:latin typeface="Helvetica" pitchFamily="34" charset="0"/>
                <a:cs typeface="Helvetica" pitchFamily="34" charset="0"/>
              </a:rPr>
              <a:t>Mercurio era un cohete que explotó.</a:t>
            </a:r>
          </a:p>
          <a:p>
            <a:pPr marL="1146175" lvl="1" indent="-341313">
              <a:buFont typeface="+mj-lt"/>
              <a:buAutoNum type="alphaUcPeriod"/>
            </a:pPr>
            <a:endParaRPr lang="es-ES" sz="1800" dirty="0" smtClean="0">
              <a:latin typeface="Helvetica" pitchFamily="34" charset="0"/>
            </a:endParaRPr>
          </a:p>
          <a:p>
            <a:pPr marL="1146175" lvl="1" indent="-341313">
              <a:buFont typeface="+mj-lt"/>
              <a:buAutoNum type="alphaUcPeriod"/>
            </a:pPr>
            <a:r>
              <a:rPr lang="es-ES" sz="1800" dirty="0" smtClean="0">
                <a:latin typeface="Helvetica" pitchFamily="34" charset="0"/>
              </a:rPr>
              <a:t>La NASA tuvo muchos vuelos de prueba.</a:t>
            </a:r>
          </a:p>
          <a:p>
            <a:pPr marL="1146175" lvl="1" indent="-341313">
              <a:buFont typeface="+mj-lt"/>
              <a:buAutoNum type="alphaUcPeriod"/>
            </a:pPr>
            <a:endParaRPr lang="es-ES" sz="1800" dirty="0" smtClean="0">
              <a:latin typeface="Helvetica" pitchFamily="34" charset="0"/>
            </a:endParaRPr>
          </a:p>
          <a:p>
            <a:pPr marL="1146175" lvl="1" indent="-341313">
              <a:buFont typeface="+mj-lt"/>
              <a:buAutoNum type="alphaUcPeriod"/>
            </a:pPr>
            <a:r>
              <a:rPr lang="es-ES" sz="1800" dirty="0" smtClean="0">
                <a:latin typeface="Helvetica" pitchFamily="34" charset="0"/>
              </a:rPr>
              <a:t>Tres chimpancés ayudaron a que Mercurio fuera mas seguro.</a:t>
            </a:r>
          </a:p>
          <a:p>
            <a:pPr marL="1146175" lvl="1" indent="-341313">
              <a:buFont typeface="+mj-lt"/>
              <a:buAutoNum type="alphaUcPeriod"/>
            </a:pPr>
            <a:endParaRPr lang="es-ES" sz="1800" dirty="0" smtClean="0">
              <a:latin typeface="Helvetica" pitchFamily="34" charset="0"/>
            </a:endParaRPr>
          </a:p>
          <a:p>
            <a:pPr marL="1146175" lvl="1" indent="-341313">
              <a:buFont typeface="+mj-lt"/>
              <a:buAutoNum type="alphaUcPeriod"/>
            </a:pPr>
            <a:r>
              <a:rPr lang="es-ES" sz="1800" dirty="0" smtClean="0">
                <a:latin typeface="Helvetica" pitchFamily="34" charset="0"/>
              </a:rPr>
              <a:t>La NASA aprendió lecciones importantes enviando astronautas al espacio.</a:t>
            </a:r>
          </a:p>
          <a:p>
            <a:pPr marL="1478092" lvl="1" indent="-361390">
              <a:buFont typeface="+mj-lt"/>
              <a:buAutoNum type="alphaUcPeriod"/>
            </a:pPr>
            <a:endParaRPr lang="es-ES" sz="18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Rectangle 4"/>
          <p:cNvSpPr/>
          <p:nvPr/>
        </p:nvSpPr>
        <p:spPr>
          <a:xfrm>
            <a:off x="372334" y="399143"/>
            <a:ext cx="6795547" cy="4257852"/>
          </a:xfrm>
          <a:prstGeom prst="rect">
            <a:avLst/>
          </a:prstGeom>
          <a:ln>
            <a:noFill/>
          </a:ln>
        </p:spPr>
        <p:txBody>
          <a:bodyPr wrap="square" lIns="101874" tIns="50937" rIns="101874" bIns="50937">
            <a:spAutoFit/>
          </a:bodyPr>
          <a:lstStyle/>
          <a:p>
            <a:pPr marL="682625" indent="-442913"/>
            <a:r>
              <a:rPr lang="es-ES" sz="1800" b="1" dirty="0" smtClean="0">
                <a:latin typeface="Helvetica" panose="020B0604020202020204" pitchFamily="34" charset="0"/>
                <a:cs typeface="Helvetica" pitchFamily="34" charset="0"/>
              </a:rPr>
              <a:t>13. ¿Qué detalle se podría añadir a la sección</a:t>
            </a:r>
            <a:r>
              <a:rPr lang="es-ES" sz="1800" b="1" dirty="0" smtClean="0">
                <a:latin typeface="Helvetica" pitchFamily="34" charset="0"/>
                <a:ea typeface="Calibri"/>
                <a:cs typeface="Helvetica" pitchFamily="34" charset="0"/>
              </a:rPr>
              <a:t> </a:t>
            </a:r>
            <a:r>
              <a:rPr lang="es-ES" sz="1800" b="1" u="sng" dirty="0" smtClean="0">
                <a:latin typeface="Helvetica" pitchFamily="34" charset="0"/>
                <a:ea typeface="Calibri"/>
                <a:cs typeface="Helvetica" pitchFamily="34" charset="0"/>
              </a:rPr>
              <a:t>Tres  astronautas especiales</a:t>
            </a:r>
            <a:r>
              <a:rPr lang="es-ES" sz="1800" b="1" dirty="0" smtClean="0">
                <a:latin typeface="Helvetica" pitchFamily="34" charset="0"/>
                <a:ea typeface="Calibri"/>
                <a:cs typeface="Helvetica" pitchFamily="34" charset="0"/>
              </a:rPr>
              <a:t>? </a:t>
            </a:r>
            <a:endParaRPr lang="es-ES" sz="1800" b="1" dirty="0" smtClean="0">
              <a:latin typeface="Helvetica" pitchFamily="34" charset="0"/>
              <a:cs typeface="Helvetica" pitchFamily="34" charset="0"/>
            </a:endParaRPr>
          </a:p>
          <a:p>
            <a:pPr marL="361390" indent="-361390">
              <a:buAutoNum type="arabicPeriod"/>
            </a:pPr>
            <a:endParaRPr lang="es-ES" sz="1800" dirty="0" smtClean="0">
              <a:latin typeface="Helvetica" pitchFamily="34" charset="0"/>
              <a:cs typeface="Helvetica" pitchFamily="34" charset="0"/>
            </a:endParaRPr>
          </a:p>
          <a:p>
            <a:pPr marL="1201738" lvl="1" indent="-360363">
              <a:buFont typeface="+mj-lt"/>
              <a:buAutoNum type="alphaUcPeriod"/>
            </a:pPr>
            <a:r>
              <a:rPr lang="es-ES" sz="1800" dirty="0" smtClean="0">
                <a:latin typeface="Helvetica" pitchFamily="34" charset="0"/>
                <a:cs typeface="Helvetica" pitchFamily="34" charset="0"/>
              </a:rPr>
              <a:t>El Proyecto Mercurio era un programa de la NASA.</a:t>
            </a:r>
          </a:p>
          <a:p>
            <a:pPr marL="1201738" lvl="1" indent="-360363">
              <a:buFont typeface="+mj-lt"/>
              <a:buAutoNum type="alphaUcPeriod"/>
            </a:pPr>
            <a:endParaRPr lang="es-ES" sz="1800" dirty="0" smtClean="0">
              <a:latin typeface="Helvetica" pitchFamily="34" charset="0"/>
              <a:cs typeface="Helvetica" pitchFamily="34" charset="0"/>
            </a:endParaRPr>
          </a:p>
          <a:p>
            <a:pPr marL="1201738" lvl="1" indent="-360363">
              <a:buFont typeface="+mj-lt"/>
              <a:buAutoNum type="alphaUcPeriod"/>
            </a:pPr>
            <a:r>
              <a:rPr lang="es-ES" sz="1800" dirty="0" smtClean="0">
                <a:latin typeface="Helvetica" pitchFamily="34" charset="0"/>
                <a:cs typeface="Helvetica" pitchFamily="34" charset="0"/>
              </a:rPr>
              <a:t>Los tres “astronautas” hicieron que fuera posible el lanzamiento de los primeros estadounidenses al   espacio.</a:t>
            </a:r>
          </a:p>
          <a:p>
            <a:pPr marL="1201738" lvl="1" indent="-360363">
              <a:buFont typeface="+mj-lt"/>
              <a:buAutoNum type="alphaUcPeriod"/>
            </a:pPr>
            <a:endParaRPr lang="es-ES" sz="1800" dirty="0" smtClean="0">
              <a:latin typeface="Helvetica" pitchFamily="34" charset="0"/>
              <a:cs typeface="Helvetica" pitchFamily="34" charset="0"/>
            </a:endParaRPr>
          </a:p>
          <a:p>
            <a:pPr marL="1201738" lvl="1" indent="-360363">
              <a:buFont typeface="+mj-lt"/>
              <a:buAutoNum type="alphaUcPeriod"/>
            </a:pPr>
            <a:r>
              <a:rPr lang="es-ES" sz="1800" dirty="0" smtClean="0">
                <a:latin typeface="Helvetica" pitchFamily="34" charset="0"/>
                <a:cs typeface="Helvetica" pitchFamily="34" charset="0"/>
              </a:rPr>
              <a:t>La NASA lanzó los primeros estadounidenses al espacio con el Proyecto Mercurio.</a:t>
            </a:r>
          </a:p>
          <a:p>
            <a:pPr marL="1201738" lvl="1" indent="-360363">
              <a:buFont typeface="+mj-lt"/>
              <a:buAutoNum type="alphaUcPeriod"/>
            </a:pPr>
            <a:endParaRPr lang="es-ES" sz="1800" dirty="0" smtClean="0">
              <a:latin typeface="Helvetica" pitchFamily="34" charset="0"/>
              <a:cs typeface="Helvetica" pitchFamily="34" charset="0"/>
            </a:endParaRPr>
          </a:p>
          <a:p>
            <a:pPr marL="1201738" lvl="1" indent="-360363">
              <a:buFont typeface="+mj-lt"/>
              <a:buAutoNum type="alphaUcPeriod"/>
            </a:pPr>
            <a:r>
              <a:rPr lang="es-ES" sz="1800" dirty="0" smtClean="0">
                <a:latin typeface="Helvetica" pitchFamily="34" charset="0"/>
                <a:cs typeface="Helvetica" pitchFamily="34" charset="0"/>
              </a:rPr>
              <a:t>La NASA tenía solo seis meses de existencia cuando eligió a siete astronautas para el Proyecto Mercurio en el 1959.</a:t>
            </a:r>
            <a:endParaRPr lang="es-ES" sz="1800" dirty="0">
              <a:latin typeface="Helvetica" pitchFamily="34" charset="0"/>
            </a:endParaRPr>
          </a:p>
        </p:txBody>
      </p:sp>
      <p:cxnSp>
        <p:nvCxnSpPr>
          <p:cNvPr id="11" name="Straight Connector 10"/>
          <p:cNvCxnSpPr/>
          <p:nvPr/>
        </p:nvCxnSpPr>
        <p:spPr>
          <a:xfrm>
            <a:off x="31658" y="51562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99717" y="129409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985587" y="18727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999717" y="372602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2" name="Oval 21"/>
          <p:cNvSpPr/>
          <p:nvPr/>
        </p:nvSpPr>
        <p:spPr>
          <a:xfrm>
            <a:off x="999717" y="294258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pSp>
        <p:nvGrpSpPr>
          <p:cNvPr id="2" name="Group 1"/>
          <p:cNvGrpSpPr/>
          <p:nvPr/>
        </p:nvGrpSpPr>
        <p:grpSpPr>
          <a:xfrm>
            <a:off x="982719" y="6324600"/>
            <a:ext cx="259886" cy="2166708"/>
            <a:chOff x="968589" y="6636871"/>
            <a:chExt cx="259886" cy="2166708"/>
          </a:xfrm>
        </p:grpSpPr>
        <p:sp>
          <p:nvSpPr>
            <p:cNvPr id="20" name="Oval 19"/>
            <p:cNvSpPr/>
            <p:nvPr/>
          </p:nvSpPr>
          <p:spPr>
            <a:xfrm>
              <a:off x="985587" y="663687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968589" y="718666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970151" y="778202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chemeClr val="bg1"/>
                </a:solidFill>
              </a:endParaRPr>
            </a:p>
          </p:txBody>
        </p:sp>
        <p:sp>
          <p:nvSpPr>
            <p:cNvPr id="24" name="Oval 23"/>
            <p:cNvSpPr/>
            <p:nvPr/>
          </p:nvSpPr>
          <p:spPr>
            <a:xfrm>
              <a:off x="968589" y="85640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pSp>
      <p:graphicFrame>
        <p:nvGraphicFramePr>
          <p:cNvPr id="26" name="Table 25"/>
          <p:cNvGraphicFramePr>
            <a:graphicFrameLocks noGrp="1"/>
          </p:cNvGraphicFramePr>
          <p:nvPr>
            <p:extLst>
              <p:ext uri="{D42A27DB-BD31-4B8C-83A1-F6EECF244321}">
                <p14:modId xmlns:p14="http://schemas.microsoft.com/office/powerpoint/2010/main" val="729079148"/>
              </p:ext>
            </p:extLst>
          </p:nvPr>
        </p:nvGraphicFramePr>
        <p:xfrm>
          <a:off x="5354321" y="4693920"/>
          <a:ext cx="1862138" cy="762000"/>
        </p:xfrm>
        <a:graphic>
          <a:graphicData uri="http://schemas.openxmlformats.org/drawingml/2006/table">
            <a:tbl>
              <a:tblPr/>
              <a:tblGrid>
                <a:gridCol w="1862138"/>
              </a:tblGrid>
              <a:tr h="150876">
                <a:tc>
                  <a:txBody>
                    <a:bodyPr/>
                    <a:lstStyle/>
                    <a:p>
                      <a:pPr marL="0" marR="0" algn="l">
                        <a:lnSpc>
                          <a:spcPct val="100000"/>
                        </a:lnSpc>
                        <a:spcBef>
                          <a:spcPts val="0"/>
                        </a:spcBef>
                        <a:spcAft>
                          <a:spcPts val="0"/>
                        </a:spcAft>
                      </a:pPr>
                      <a:r>
                        <a:rPr lang="en-US" sz="1000" b="1" dirty="0" err="1" smtClean="0">
                          <a:solidFill>
                            <a:srgbClr val="000000"/>
                          </a:solidFill>
                          <a:latin typeface="+mn-lt"/>
                          <a:ea typeface="Times New Roman"/>
                          <a:cs typeface="Times New Roman"/>
                        </a:rPr>
                        <a:t>Estándar</a:t>
                      </a:r>
                      <a:r>
                        <a:rPr lang="en-US" sz="1000" b="1" dirty="0" smtClean="0">
                          <a:solidFill>
                            <a:srgbClr val="000000"/>
                          </a:solidFill>
                          <a:latin typeface="+mn-lt"/>
                          <a:ea typeface="Times New Roman"/>
                          <a:cs typeface="Times New Roman"/>
                        </a:rPr>
                        <a:t> RI.3.2</a:t>
                      </a:r>
                      <a:endParaRPr lang="en-US" sz="10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3504">
                <a:tc>
                  <a:txBody>
                    <a:bodyPr/>
                    <a:lstStyle/>
                    <a:p>
                      <a:pPr>
                        <a:lnSpc>
                          <a:spcPct val="100000"/>
                        </a:lnSpc>
                      </a:pPr>
                      <a:r>
                        <a:rPr lang="x-none" sz="1000" dirty="0" smtClean="0"/>
                        <a:t>Determinan la idea principal de un texto, recuentan los detalles clave y explican la forma en que apoyan a la idea principal.</a:t>
                      </a:r>
                      <a:endParaRPr lang="en-US" sz="10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8" name="Footer Placeholder 7"/>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1022849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0881" y="619219"/>
            <a:ext cx="6433821" cy="3703855"/>
          </a:xfrm>
          <a:prstGeom prst="rect">
            <a:avLst/>
          </a:prstGeom>
          <a:ln>
            <a:noFill/>
          </a:ln>
        </p:spPr>
        <p:txBody>
          <a:bodyPr wrap="square" lIns="101874" tIns="50937" rIns="101874" bIns="50937">
            <a:spAutoFit/>
          </a:bodyPr>
          <a:lstStyle/>
          <a:p>
            <a:pPr marL="573088" indent="-395288"/>
            <a:r>
              <a:rPr lang="es-ES" sz="1800" b="1" dirty="0" smtClean="0">
                <a:latin typeface="Helvetica" pitchFamily="34" charset="0"/>
                <a:cs typeface="Helvetica" pitchFamily="34" charset="0"/>
              </a:rPr>
              <a:t>15. ¿Cuál fue un resultado importante de los vuelos de prueba del Proyecto Mercurio?</a:t>
            </a:r>
          </a:p>
          <a:p>
            <a:r>
              <a:rPr lang="es-ES" sz="1800" dirty="0" smtClean="0">
                <a:latin typeface="Helvetica" pitchFamily="34" charset="0"/>
                <a:cs typeface="Helvetica" pitchFamily="34" charset="0"/>
              </a:rPr>
              <a:t>  </a:t>
            </a:r>
          </a:p>
          <a:p>
            <a:pPr marL="1092200" indent="-395288">
              <a:buFont typeface="+mj-lt"/>
              <a:buAutoNum type="alphaUcPeriod"/>
            </a:pPr>
            <a:r>
              <a:rPr lang="es-ES" sz="1800" dirty="0" smtClean="0">
                <a:latin typeface="Helvetica" pitchFamily="34" charset="0"/>
              </a:rPr>
              <a:t>La NASA aprendió sobre los monos </a:t>
            </a:r>
            <a:r>
              <a:rPr lang="es-ES" sz="1800" i="1" dirty="0" smtClean="0">
                <a:latin typeface="Helvetica" pitchFamily="34" charset="0"/>
              </a:rPr>
              <a:t>Rhesus</a:t>
            </a:r>
            <a:r>
              <a:rPr lang="es-ES" sz="1800" dirty="0" smtClean="0">
                <a:latin typeface="Helvetica" pitchFamily="34" charset="0"/>
              </a:rPr>
              <a:t>.</a:t>
            </a:r>
          </a:p>
          <a:p>
            <a:pPr marL="1092200" indent="-395288">
              <a:buFont typeface="+mj-lt"/>
              <a:buAutoNum type="alphaUcPeriod"/>
            </a:pPr>
            <a:endParaRPr lang="es-ES" sz="1800" dirty="0" smtClean="0">
              <a:latin typeface="Helvetica" pitchFamily="34" charset="0"/>
              <a:cs typeface="Helvetica" pitchFamily="34" charset="0"/>
            </a:endParaRPr>
          </a:p>
          <a:p>
            <a:pPr marL="1092200" indent="-395288">
              <a:buFont typeface="+mj-lt"/>
              <a:buAutoNum type="alphaUcPeriod"/>
            </a:pPr>
            <a:r>
              <a:rPr lang="es-ES" sz="1800" dirty="0" smtClean="0">
                <a:latin typeface="Helvetica" pitchFamily="34" charset="0"/>
              </a:rPr>
              <a:t>La NASA aprendió </a:t>
            </a:r>
            <a:r>
              <a:rPr lang="es-ES" sz="1800" dirty="0">
                <a:latin typeface="Helvetica" pitchFamily="34" charset="0"/>
              </a:rPr>
              <a:t>que </a:t>
            </a:r>
            <a:r>
              <a:rPr lang="es-ES" sz="1800" dirty="0" err="1">
                <a:latin typeface="Helvetica" pitchFamily="34" charset="0"/>
              </a:rPr>
              <a:t>Enos</a:t>
            </a:r>
            <a:r>
              <a:rPr lang="es-ES" sz="1800" dirty="0">
                <a:latin typeface="Helvetica" pitchFamily="34" charset="0"/>
              </a:rPr>
              <a:t> </a:t>
            </a:r>
            <a:r>
              <a:rPr lang="es-ES" sz="1800" dirty="0" smtClean="0">
                <a:latin typeface="Helvetica" pitchFamily="34" charset="0"/>
              </a:rPr>
              <a:t>hizo dos órbitas alrededor de la Tierra.</a:t>
            </a:r>
          </a:p>
          <a:p>
            <a:pPr marL="1092200" indent="-395288">
              <a:buFont typeface="+mj-lt"/>
              <a:buAutoNum type="alphaUcPeriod"/>
            </a:pPr>
            <a:endParaRPr lang="es-ES" sz="1800" dirty="0" smtClean="0">
              <a:latin typeface="Helvetica" pitchFamily="34" charset="0"/>
              <a:cs typeface="Helvetica" pitchFamily="34" charset="0"/>
            </a:endParaRPr>
          </a:p>
          <a:p>
            <a:pPr marL="1092200" indent="-395288">
              <a:buFont typeface="+mj-lt"/>
              <a:buAutoNum type="alphaUcPeriod"/>
            </a:pPr>
            <a:r>
              <a:rPr lang="es-ES" sz="1800" dirty="0" smtClean="0">
                <a:latin typeface="Helvetica" pitchFamily="34" charset="0"/>
                <a:cs typeface="Helvetica" pitchFamily="34" charset="0"/>
              </a:rPr>
              <a:t>La NASA aprendió cómo hacer que sus cohetes fueran más seguros.</a:t>
            </a:r>
          </a:p>
          <a:p>
            <a:pPr marL="1092200" indent="-395288">
              <a:buFont typeface="+mj-lt"/>
              <a:buAutoNum type="alphaUcPeriod"/>
            </a:pPr>
            <a:endParaRPr lang="es-ES" sz="1800" dirty="0" smtClean="0">
              <a:latin typeface="Helvetica" pitchFamily="34" charset="0"/>
              <a:cs typeface="Helvetica" pitchFamily="34" charset="0"/>
            </a:endParaRPr>
          </a:p>
          <a:p>
            <a:pPr marL="1092200" indent="-395288">
              <a:buFont typeface="+mj-lt"/>
              <a:buAutoNum type="alphaUcPeriod" startAt="4"/>
            </a:pPr>
            <a:r>
              <a:rPr lang="es-ES" sz="1800" dirty="0" smtClean="0">
                <a:latin typeface="Helvetica" pitchFamily="34" charset="0"/>
              </a:rPr>
              <a:t>La NASA aprendió cuántos vuelos podía hacer el  Proyecto Mercurio.</a:t>
            </a:r>
            <a:endParaRPr lang="es-ES" sz="1800" dirty="0">
              <a:latin typeface="Helvetica" pitchFamily="34" charset="0"/>
            </a:endParaRPr>
          </a:p>
        </p:txBody>
      </p:sp>
      <p:cxnSp>
        <p:nvCxnSpPr>
          <p:cNvPr id="11" name="Straight Connector 10"/>
          <p:cNvCxnSpPr/>
          <p:nvPr/>
        </p:nvCxnSpPr>
        <p:spPr>
          <a:xfrm>
            <a:off x="544642" y="52806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0" y="5819950"/>
            <a:ext cx="6088380" cy="2872846"/>
          </a:xfrm>
          <a:prstGeom prst="rect">
            <a:avLst/>
          </a:prstGeom>
        </p:spPr>
        <p:txBody>
          <a:bodyPr wrap="square" lIns="101862" tIns="50931" rIns="101862" bIns="50931">
            <a:spAutoFit/>
          </a:bodyPr>
          <a:lstStyle/>
          <a:p>
            <a:pPr marL="443967" indent="-443967"/>
            <a:r>
              <a:rPr lang="es-ES" sz="1800" b="1" dirty="0" smtClean="0">
                <a:latin typeface="Helvetica" panose="020B0604020202020204" pitchFamily="34" charset="0"/>
                <a:cs typeface="Helvetica" panose="020B0604020202020204" pitchFamily="34" charset="0"/>
              </a:rPr>
              <a:t>16. ¿Qué párrafo en  </a:t>
            </a:r>
            <a:r>
              <a:rPr lang="es-ES" sz="1800" b="1" i="1" u="sng" dirty="0">
                <a:latin typeface="Helvetica" pitchFamily="34" charset="0"/>
                <a:cs typeface="Helvetica" panose="020B0604020202020204" pitchFamily="34" charset="0"/>
              </a:rPr>
              <a:t>P</a:t>
            </a:r>
            <a:r>
              <a:rPr lang="es-ES" sz="1800" b="1" i="1" u="sng" dirty="0" smtClean="0">
                <a:latin typeface="Helvetica" pitchFamily="34" charset="0"/>
                <a:cs typeface="Helvetica" panose="020B0604020202020204" pitchFamily="34" charset="0"/>
              </a:rPr>
              <a:t>royecto  Mercurio</a:t>
            </a:r>
            <a:r>
              <a:rPr lang="es-ES" sz="1800" b="1" dirty="0" smtClean="0">
                <a:latin typeface="Helvetica" pitchFamily="34" charset="0"/>
                <a:cs typeface="Helvetica" panose="020B0604020202020204" pitchFamily="34" charset="0"/>
              </a:rPr>
              <a:t> explica una de las primeras cosas que hizo la NASA en 1959?</a:t>
            </a:r>
          </a:p>
          <a:p>
            <a:pPr marL="361347" indent="-361347">
              <a:buFont typeface="+mj-lt"/>
              <a:buAutoNum type="arabicPeriod" startAt="2"/>
            </a:pPr>
            <a:endParaRPr lang="es-ES" sz="1800" b="1" dirty="0" smtClean="0">
              <a:latin typeface="Helvetica" pitchFamily="34" charset="0"/>
            </a:endParaRPr>
          </a:p>
          <a:p>
            <a:pPr marL="573088" indent="381000">
              <a:buFont typeface="+mj-lt"/>
              <a:buAutoNum type="alphaUcPeriod"/>
            </a:pPr>
            <a:r>
              <a:rPr lang="es-ES" sz="1800" dirty="0" smtClean="0">
                <a:latin typeface="Helvetica" pitchFamily="34" charset="0"/>
              </a:rPr>
              <a:t>Proyecto Mercurio</a:t>
            </a:r>
          </a:p>
          <a:p>
            <a:pPr marL="573088" indent="381000">
              <a:buFont typeface="+mj-lt"/>
              <a:buAutoNum type="alphaUcPeriod"/>
            </a:pPr>
            <a:endParaRPr lang="es-ES" sz="1800" dirty="0" smtClean="0">
              <a:latin typeface="Helvetica" pitchFamily="34" charset="0"/>
              <a:cs typeface="Helvetica" pitchFamily="34" charset="0"/>
            </a:endParaRPr>
          </a:p>
          <a:p>
            <a:pPr marL="573088" indent="381000">
              <a:buFont typeface="+mj-lt"/>
              <a:buAutoNum type="alphaUcPeriod"/>
            </a:pPr>
            <a:r>
              <a:rPr lang="es-ES" sz="1800" dirty="0" smtClean="0">
                <a:latin typeface="Helvetica" pitchFamily="34" charset="0"/>
                <a:cs typeface="Helvetica" pitchFamily="34" charset="0"/>
              </a:rPr>
              <a:t>Vuelos de prueba</a:t>
            </a:r>
          </a:p>
          <a:p>
            <a:pPr marL="573088" indent="381000">
              <a:buFont typeface="+mj-lt"/>
              <a:buAutoNum type="alphaUcPeriod"/>
            </a:pPr>
            <a:endParaRPr lang="es-ES" sz="1800" dirty="0" smtClean="0">
              <a:latin typeface="Helvetica" pitchFamily="34" charset="0"/>
              <a:cs typeface="Helvetica" pitchFamily="34" charset="0"/>
            </a:endParaRPr>
          </a:p>
          <a:p>
            <a:pPr marL="573088" indent="381000">
              <a:buFont typeface="+mj-lt"/>
              <a:buAutoNum type="alphaUcPeriod"/>
            </a:pPr>
            <a:r>
              <a:rPr lang="es-ES" sz="1800" dirty="0" smtClean="0">
                <a:latin typeface="Helvetica" pitchFamily="34" charset="0"/>
                <a:cs typeface="Helvetica" pitchFamily="34" charset="0"/>
              </a:rPr>
              <a:t>Tres astronautas especiales</a:t>
            </a:r>
          </a:p>
          <a:p>
            <a:pPr marL="573088" indent="381000">
              <a:buFont typeface="+mj-lt"/>
              <a:buAutoNum type="alphaUcPeriod"/>
            </a:pPr>
            <a:endParaRPr lang="es-ES" sz="1800" dirty="0" smtClean="0">
              <a:latin typeface="Helvetica" pitchFamily="34" charset="0"/>
              <a:cs typeface="Helvetica" pitchFamily="34" charset="0"/>
            </a:endParaRPr>
          </a:p>
          <a:p>
            <a:pPr marL="573088" indent="381000">
              <a:buFont typeface="+mj-lt"/>
              <a:buAutoNum type="alphaUcPeriod"/>
            </a:pPr>
            <a:r>
              <a:rPr lang="es-ES" sz="1800" dirty="0" smtClean="0">
                <a:latin typeface="Helvetica" pitchFamily="34" charset="0"/>
                <a:cs typeface="Helvetica" pitchFamily="34" charset="0"/>
              </a:rPr>
              <a:t>Lecciones aprendidas</a:t>
            </a:r>
            <a:endParaRPr lang="es-ES" sz="1800" dirty="0">
              <a:latin typeface="Helvetica" pitchFamily="34" charset="0"/>
              <a:cs typeface="Helvetica" pitchFamily="34" charset="0"/>
            </a:endParaRPr>
          </a:p>
        </p:txBody>
      </p:sp>
      <p:grpSp>
        <p:nvGrpSpPr>
          <p:cNvPr id="2" name="Group 1"/>
          <p:cNvGrpSpPr/>
          <p:nvPr/>
        </p:nvGrpSpPr>
        <p:grpSpPr>
          <a:xfrm>
            <a:off x="1081973" y="1497955"/>
            <a:ext cx="265000" cy="2448023"/>
            <a:chOff x="1059861" y="1499668"/>
            <a:chExt cx="265000" cy="2448023"/>
          </a:xfrm>
        </p:grpSpPr>
        <p:sp>
          <p:nvSpPr>
            <p:cNvPr id="26" name="Oval 25"/>
            <p:cNvSpPr/>
            <p:nvPr/>
          </p:nvSpPr>
          <p:spPr>
            <a:xfrm>
              <a:off x="1081973" y="370820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66070" y="149966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66800" y="2057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59861" y="288744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graphicFrame>
        <p:nvGraphicFramePr>
          <p:cNvPr id="13" name="Table 12"/>
          <p:cNvGraphicFramePr>
            <a:graphicFrameLocks noGrp="1"/>
          </p:cNvGraphicFramePr>
          <p:nvPr>
            <p:extLst>
              <p:ext uri="{D42A27DB-BD31-4B8C-83A1-F6EECF244321}">
                <p14:modId xmlns:p14="http://schemas.microsoft.com/office/powerpoint/2010/main" val="3705858596"/>
              </p:ext>
            </p:extLst>
          </p:nvPr>
        </p:nvGraphicFramePr>
        <p:xfrm>
          <a:off x="4724400" y="4358640"/>
          <a:ext cx="2400301" cy="822960"/>
        </p:xfrm>
        <a:graphic>
          <a:graphicData uri="http://schemas.openxmlformats.org/drawingml/2006/table">
            <a:tbl>
              <a:tblPr/>
              <a:tblGrid>
                <a:gridCol w="2400301"/>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RI.3.3</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Describen la relación entre una serie de acontecimientos históricos, ideas o conceptos científicos, o pasos de los procedimientos técnicos en un texto, usando un lenguaje que se refiera al tiempo, secuencia y causa/efecto.</a:t>
                      </a:r>
                      <a:endParaRPr lang="en-US" sz="900" dirty="0" smtClean="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38863350"/>
              </p:ext>
            </p:extLst>
          </p:nvPr>
        </p:nvGraphicFramePr>
        <p:xfrm>
          <a:off x="4739956" y="8596242"/>
          <a:ext cx="2395539" cy="822960"/>
        </p:xfrm>
        <a:graphic>
          <a:graphicData uri="http://schemas.openxmlformats.org/drawingml/2006/table">
            <a:tbl>
              <a:tblPr/>
              <a:tblGrid>
                <a:gridCol w="2395539"/>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RI.3.5</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a:lnSpc>
                          <a:spcPct val="100000"/>
                        </a:lnSpc>
                      </a:pPr>
                      <a:r>
                        <a:rPr lang="x-none" sz="900" dirty="0" smtClean="0"/>
                        <a:t>Usan de manera eficiente las características del texto y herramientas de búsqueda (ejemplo: palabras clave, barras laterales, hipervínculos) para localizar información relevante para un tema determinado.</a:t>
                      </a:r>
                      <a:r>
                        <a:rPr lang="en-US" sz="900" dirty="0" smtClean="0"/>
                        <a:t>.</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16" name="Group 15"/>
          <p:cNvGrpSpPr/>
          <p:nvPr/>
        </p:nvGrpSpPr>
        <p:grpSpPr>
          <a:xfrm>
            <a:off x="1111024" y="6735295"/>
            <a:ext cx="245302" cy="1883410"/>
            <a:chOff x="1066800" y="1606710"/>
            <a:chExt cx="245302" cy="1883410"/>
          </a:xfrm>
        </p:grpSpPr>
        <p:sp>
          <p:nvSpPr>
            <p:cNvPr id="17" name="Oval 16"/>
            <p:cNvSpPr/>
            <p:nvPr/>
          </p:nvSpPr>
          <p:spPr>
            <a:xfrm>
              <a:off x="1066800" y="325063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1066800" y="160671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1066800" y="21590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4" name="Oval 23"/>
            <p:cNvSpPr/>
            <p:nvPr/>
          </p:nvSpPr>
          <p:spPr>
            <a:xfrm>
              <a:off x="1069214" y="269831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
        <p:nvSpPr>
          <p:cNvPr id="6" name="Slide Number Placeholder 5"/>
          <p:cNvSpPr>
            <a:spLocks noGrp="1"/>
          </p:cNvSpPr>
          <p:nvPr>
            <p:ph type="sldNum" sz="quarter" idx="12"/>
          </p:nvPr>
        </p:nvSpPr>
        <p:spPr/>
        <p:txBody>
          <a:bodyPr/>
          <a:lstStyle/>
          <a:p>
            <a:fld id="{CF669FE8-2A6A-4FDA-B6E7-4A7C87AD6E1D}" type="slidenum">
              <a:rPr lang="en-US" smtClean="0"/>
              <a:pPr/>
              <a:t>29</a:t>
            </a:fld>
            <a:endParaRPr lang="en-US"/>
          </a:p>
        </p:txBody>
      </p:sp>
      <p:sp>
        <p:nvSpPr>
          <p:cNvPr id="9" name="Footer Placeholder 8"/>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1128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1517153"/>
              </p:ext>
            </p:extLst>
          </p:nvPr>
        </p:nvGraphicFramePr>
        <p:xfrm>
          <a:off x="487679" y="4426253"/>
          <a:ext cx="6873240" cy="1706880"/>
        </p:xfrm>
        <a:graphic>
          <a:graphicData uri="http://schemas.openxmlformats.org/drawingml/2006/table">
            <a:tbl>
              <a:tblPr firstRow="1" bandRow="1">
                <a:tableStyleId>{5940675A-B579-460E-94D1-54222C63F5DA}</a:tableStyleId>
              </a:tblPr>
              <a:tblGrid>
                <a:gridCol w="1592580"/>
                <a:gridCol w="880110"/>
                <a:gridCol w="880110"/>
                <a:gridCol w="880110"/>
                <a:gridCol w="880110"/>
                <a:gridCol w="880110"/>
                <a:gridCol w="880110"/>
              </a:tblGrid>
              <a:tr h="142494">
                <a:tc gridSpan="7">
                  <a:txBody>
                    <a:bodyPr/>
                    <a:lstStyle/>
                    <a:p>
                      <a:r>
                        <a:rPr lang="en-US" sz="1200" b="1" noProof="0" dirty="0" err="1" smtClean="0"/>
                        <a:t>Grado</a:t>
                      </a:r>
                      <a:r>
                        <a:rPr lang="en-US" sz="1200" b="1" noProof="0" dirty="0" smtClean="0"/>
                        <a:t> 3</a:t>
                      </a:r>
                      <a:endParaRPr lang="x-none" sz="1200" b="1" noProof="0" dirty="0"/>
                    </a:p>
                  </a:txBody>
                  <a:tcPr marL="100584" marR="100584" marT="50292" marB="50292"/>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r>
              <a:tr h="142494">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x-none" sz="1200" b="1" noProof="0" dirty="0" smtClean="0"/>
                        <a:t>Estándar</a:t>
                      </a:r>
                      <a:r>
                        <a:rPr lang="x-none" sz="1200" b="1" baseline="0" noProof="0" dirty="0" smtClean="0"/>
                        <a:t> literario</a:t>
                      </a:r>
                      <a:endParaRPr lang="x-none" sz="1200" b="1" noProof="0" dirty="0" smtClean="0"/>
                    </a:p>
                  </a:txBody>
                  <a:tcPr marL="100584" marR="100584" marT="50292" marB="50292"/>
                </a:tc>
                <a:tc>
                  <a:txBody>
                    <a:bodyPr/>
                    <a:lstStyle/>
                    <a:p>
                      <a:pPr algn="ctr"/>
                      <a:r>
                        <a:rPr lang="x-none" sz="1200" b="1" noProof="0" dirty="0" smtClean="0"/>
                        <a:t>Estándar 1</a:t>
                      </a:r>
                      <a:endParaRPr lang="x-none" sz="1200" b="1" noProof="0" dirty="0"/>
                    </a:p>
                  </a:txBody>
                  <a:tcPr marL="100584" marR="100584" marT="50292" marB="50292" anchor="ctr"/>
                </a:tc>
                <a:tc>
                  <a:txBody>
                    <a:bodyPr/>
                    <a:lstStyle/>
                    <a:p>
                      <a:pPr algn="ctr"/>
                      <a:r>
                        <a:rPr lang="x-none" sz="1200" b="1" noProof="0" dirty="0" smtClean="0"/>
                        <a:t>Estándar 2</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3</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5</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6</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a:t>
                      </a:r>
                      <a:r>
                        <a:rPr lang="x-none" sz="1200" b="1" noProof="0" dirty="0" smtClean="0"/>
                        <a:t>7</a:t>
                      </a:r>
                      <a:endParaRPr lang="x-none" sz="1200" b="1" noProof="0" dirty="0"/>
                    </a:p>
                  </a:txBody>
                  <a:tcPr marL="100584" marR="100584" marT="50292" marB="50292" anchor="ctr"/>
                </a:tc>
              </a:tr>
              <a:tr h="284988">
                <a:tc>
                  <a:txBody>
                    <a:bodyPr/>
                    <a:lstStyle/>
                    <a:p>
                      <a:r>
                        <a:rPr lang="x-none" sz="1200" b="1" noProof="0" dirty="0" smtClean="0"/>
                        <a:t>Nivel DOK </a:t>
                      </a:r>
                      <a:endParaRPr lang="x-none" sz="1200" b="1" noProof="0" dirty="0"/>
                    </a:p>
                  </a:txBody>
                  <a:tcPr marL="100584" marR="100584" marT="50292" marB="50292"/>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r>
              <a:tr h="284988">
                <a:tc gridSpan="7">
                  <a:txBody>
                    <a:bodyPr/>
                    <a:lstStyle/>
                    <a:p>
                      <a:pPr algn="ctr"/>
                      <a:endParaRPr lang="x-none" sz="1200" b="1" noProof="0" dirty="0"/>
                    </a:p>
                  </a:txBody>
                  <a:tcPr marL="100584" marR="100584" marT="50292" marB="50292" anchor="ctr">
                    <a:solidFill>
                      <a:schemeClr val="bg1">
                        <a:lumMod val="65000"/>
                      </a:schemeClr>
                    </a:solidFill>
                  </a:tcPr>
                </a:tc>
                <a:tc hMerge="1">
                  <a:txBody>
                    <a:bodyPr/>
                    <a:lstStyle/>
                    <a:p>
                      <a:endParaRPr lang="x-none"/>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284988">
                <a:tc>
                  <a:txBody>
                    <a:bodyPr/>
                    <a:lstStyle/>
                    <a:p>
                      <a:r>
                        <a:rPr lang="x-none" sz="1200" b="1" noProof="0" dirty="0" smtClean="0"/>
                        <a:t>Estándar informativo</a:t>
                      </a:r>
                      <a:endParaRPr lang="x-none" sz="1200" b="1" noProof="0" dirty="0"/>
                    </a:p>
                  </a:txBody>
                  <a:tcPr marL="100584" marR="100584" marT="50292" marB="50292"/>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1</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a:t>
                      </a:r>
                      <a:r>
                        <a:rPr lang="x-none" sz="1200" b="1" noProof="0" dirty="0" smtClean="0"/>
                        <a:t>2</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3</a:t>
                      </a:r>
                      <a:endParaRPr lang="x-none" sz="1200" b="1" kern="1200" noProof="0" dirty="0">
                        <a:solidFill>
                          <a:schemeClr val="tx1"/>
                        </a:solidFill>
                        <a:latin typeface="+mn-lt"/>
                        <a:ea typeface="+mn-ea"/>
                        <a:cs typeface="+mn-cs"/>
                      </a:endParaRPr>
                    </a:p>
                  </a:txBody>
                  <a:tcPr marL="100584" marR="100584" marT="50292" marB="50292" anchor="ctr"/>
                </a:tc>
                <a:tc>
                  <a:txBody>
                    <a:bodyPr/>
                    <a:lstStyle/>
                    <a:p>
                      <a:pPr algn="ctr"/>
                      <a:r>
                        <a:rPr lang="x-none" sz="1200" b="1" noProof="0" dirty="0" smtClean="0"/>
                        <a:t>Estándar 5</a:t>
                      </a:r>
                      <a:endParaRPr lang="x-none" sz="1200" b="1" noProof="0" dirty="0"/>
                    </a:p>
                  </a:txBody>
                  <a:tcPr marL="100584" marR="100584" marT="50292" marB="50292" anchor="ctr"/>
                </a:tc>
                <a:tc>
                  <a:txBody>
                    <a:bodyPr/>
                    <a:lstStyle/>
                    <a:p>
                      <a:pPr algn="ctr"/>
                      <a:r>
                        <a:rPr lang="x-none" sz="1200" b="1" noProof="0" dirty="0" smtClean="0"/>
                        <a:t>Estándar 6</a:t>
                      </a:r>
                      <a:endParaRPr lang="x-none" sz="1200" b="1" noProof="0" dirty="0"/>
                    </a:p>
                  </a:txBody>
                  <a:tcPr marL="100584" marR="100584" marT="50292" marB="50292" anchor="ctr"/>
                </a:tc>
                <a:tc>
                  <a:txBody>
                    <a:bodyPr/>
                    <a:lstStyle/>
                    <a:p>
                      <a:pPr algn="ctr"/>
                      <a:r>
                        <a:rPr lang="x-none" sz="1200" b="1" noProof="0" dirty="0" smtClean="0"/>
                        <a:t>Estándar 7</a:t>
                      </a:r>
                      <a:endParaRPr lang="x-none" sz="1200" b="1" noProof="0" dirty="0"/>
                    </a:p>
                  </a:txBody>
                  <a:tcPr marL="100584" marR="100584" marT="50292" marB="50292" anchor="ctr"/>
                </a:tc>
              </a:tr>
              <a:tr h="284988">
                <a:tc>
                  <a:txBody>
                    <a:bodyPr/>
                    <a:lstStyle/>
                    <a:p>
                      <a:r>
                        <a:rPr lang="x-none" sz="1200" b="1" noProof="0" dirty="0" smtClean="0"/>
                        <a:t>Nivel DOK</a:t>
                      </a:r>
                      <a:endParaRPr lang="x-none" sz="1200" b="1" noProof="0" dirty="0"/>
                    </a:p>
                  </a:txBody>
                  <a:tcPr marL="100584" marR="100584" marT="50292" marB="50292"/>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35242166"/>
              </p:ext>
            </p:extLst>
          </p:nvPr>
        </p:nvGraphicFramePr>
        <p:xfrm>
          <a:off x="228599" y="167640"/>
          <a:ext cx="7391401" cy="4091940"/>
        </p:xfrm>
        <a:graphic>
          <a:graphicData uri="http://schemas.openxmlformats.org/drawingml/2006/table">
            <a:tbl>
              <a:tblPr firstRow="1" bandRow="1">
                <a:tableStyleId>{5940675A-B579-460E-94D1-54222C63F5DA}</a:tableStyleId>
              </a:tblPr>
              <a:tblGrid>
                <a:gridCol w="1828801"/>
                <a:gridCol w="1828800"/>
                <a:gridCol w="1907689"/>
                <a:gridCol w="1826111"/>
              </a:tblGrid>
              <a:tr h="1356360">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x-none" sz="1300" noProof="0" dirty="0" smtClean="0">
                          <a:latin typeface="Helvetica" pitchFamily="34" charset="0"/>
                          <a:cs typeface="Helvetica" pitchFamily="34" charset="0"/>
                        </a:rPr>
                        <a:t>En HSD, </a:t>
                      </a:r>
                      <a:r>
                        <a:rPr lang="x-none" sz="1300" baseline="0" noProof="0" dirty="0" smtClean="0">
                          <a:latin typeface="Helvetica" pitchFamily="34" charset="0"/>
                          <a:cs typeface="Helvetica" pitchFamily="34" charset="0"/>
                        </a:rPr>
                        <a:t>l</a:t>
                      </a:r>
                      <a:r>
                        <a:rPr lang="x-none" sz="1300" noProof="0" dirty="0" smtClean="0">
                          <a:latin typeface="Helvetica" pitchFamily="34" charset="0"/>
                          <a:cs typeface="Helvetica" pitchFamily="34" charset="0"/>
                        </a:rPr>
                        <a:t>a evaluación de mitad de año es obligatoria. Por favor, ingrese los resultados del estudiante en </a:t>
                      </a:r>
                      <a:r>
                        <a:rPr lang="x-none" sz="1300" u="none" noProof="0" dirty="0" err="1" smtClean="0">
                          <a:latin typeface="Helvetica" pitchFamily="34" charset="0"/>
                          <a:cs typeface="Helvetica" pitchFamily="34" charset="0"/>
                        </a:rPr>
                        <a:t>Synergy</a:t>
                      </a:r>
                      <a:r>
                        <a:rPr lang="x-none" sz="1300" u="none" noProof="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x-none" sz="1300" noProof="0" dirty="0" smtClean="0">
                        <a:latin typeface="Helvetica" pitchFamily="34" charset="0"/>
                        <a:cs typeface="Helvetica" pitchFamily="34" charset="0"/>
                      </a:endParaRPr>
                    </a:p>
                    <a:p>
                      <a:pPr algn="l"/>
                      <a:r>
                        <a:rPr lang="x-none" sz="1300" noProof="0" dirty="0" smtClean="0"/>
                        <a:t>Esta evaluación contiene</a:t>
                      </a:r>
                      <a:r>
                        <a:rPr lang="x-none" sz="1300" baseline="0" noProof="0" dirty="0" smtClean="0"/>
                        <a:t> 20 preguntas en total, incluyendo 18 preguntas de selección múltiple </a:t>
                      </a:r>
                      <a:r>
                        <a:rPr lang="x-none" sz="1200" baseline="0" noProof="0" dirty="0" smtClean="0"/>
                        <a:t>(</a:t>
                      </a:r>
                      <a:r>
                        <a:rPr lang="x-none" sz="1200" i="1" baseline="0" noProof="0" dirty="0" err="1" smtClean="0"/>
                        <a:t>Selected</a:t>
                      </a:r>
                      <a:r>
                        <a:rPr lang="x-none" sz="1200" i="1" baseline="0" noProof="0" dirty="0" smtClean="0"/>
                        <a:t> Responses-SR</a:t>
                      </a:r>
                      <a:r>
                        <a:rPr lang="x-none" sz="1200" baseline="0" noProof="0" dirty="0" smtClean="0"/>
                        <a:t>) </a:t>
                      </a:r>
                      <a:r>
                        <a:rPr lang="x-none" sz="1300" kern="1200" baseline="0" noProof="0" dirty="0" smtClean="0">
                          <a:solidFill>
                            <a:schemeClr val="tx1"/>
                          </a:solidFill>
                          <a:latin typeface="+mn-lt"/>
                          <a:ea typeface="+mn-ea"/>
                          <a:cs typeface="+mn-cs"/>
                        </a:rPr>
                        <a:t>y 2 preguntas de respuesta construida </a:t>
                      </a:r>
                      <a:r>
                        <a:rPr lang="x-none" sz="1200" i="1" baseline="0" noProof="0" dirty="0" smtClean="0"/>
                        <a:t>(</a:t>
                      </a:r>
                      <a:r>
                        <a:rPr lang="x-none" sz="1200" i="1" baseline="0" noProof="0" dirty="0" err="1" smtClean="0"/>
                        <a:t>Constructed</a:t>
                      </a:r>
                      <a:r>
                        <a:rPr lang="x-none" sz="1200" i="1" baseline="0" noProof="0" dirty="0" smtClean="0"/>
                        <a:t> Response-CR)</a:t>
                      </a:r>
                      <a:r>
                        <a:rPr lang="x-none" sz="1300" baseline="0" noProof="0" dirty="0" smtClean="0"/>
                        <a:t>.  Las preguntas de selección múltiple son de 1 punto cada una y las de respuesta construida son de 2 puntos cada una.  </a:t>
                      </a:r>
                      <a:endParaRPr lang="x-none"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326136">
                <a:tc gridSpan="4">
                  <a:txBody>
                    <a:bodyPr/>
                    <a:lstStyle/>
                    <a:p>
                      <a:pPr algn="ctr"/>
                      <a:r>
                        <a:rPr lang="x-none" sz="1800" b="1" u="sng" noProof="0" dirty="0" smtClean="0"/>
                        <a:t>Objetivos de la evaluación</a:t>
                      </a:r>
                    </a:p>
                    <a:p>
                      <a:pPr algn="ctr"/>
                      <a:endParaRPr lang="x-none"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x-none" sz="1300" noProof="0" dirty="0" smtClean="0"/>
                        <a:t>DOK-2</a:t>
                      </a:r>
                    </a:p>
                    <a:p>
                      <a:pPr algn="ctr"/>
                      <a:r>
                        <a:rPr lang="x-none" sz="1300" b="1" u="sng" noProof="0" dirty="0" smtClean="0"/>
                        <a:t>Ideas claves-Detalles</a:t>
                      </a:r>
                    </a:p>
                    <a:p>
                      <a:pPr algn="ctr"/>
                      <a:r>
                        <a:rPr lang="x-none" sz="1200" b="1" i="1" noProof="0" dirty="0" smtClean="0"/>
                        <a:t>Estándar 1</a:t>
                      </a:r>
                      <a:endParaRPr lang="x-none" sz="1200" b="1" i="1"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DOK-2</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300" b="1" u="sng" noProof="0" dirty="0" smtClean="0"/>
                        <a:t>Idea Central </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200" b="1" i="1" noProof="0" dirty="0" smtClean="0"/>
                        <a:t>Estándar 2</a:t>
                      </a:r>
                      <a:endParaRPr lang="x-none" sz="1200" b="1" i="1"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 3-4</a:t>
                      </a:r>
                    </a:p>
                    <a:p>
                      <a:pPr algn="ctr"/>
                      <a:r>
                        <a:rPr lang="x-none" sz="1300" b="1" u="sng" noProof="0" dirty="0" smtClean="0"/>
                        <a:t>Razonamiento</a:t>
                      </a:r>
                    </a:p>
                    <a:p>
                      <a:pPr algn="ctr"/>
                      <a:r>
                        <a:rPr lang="x-none" sz="1200" b="1" i="1" noProof="0" dirty="0" smtClean="0"/>
                        <a:t>Estándar</a:t>
                      </a:r>
                      <a:r>
                        <a:rPr lang="x-none" sz="1200" b="1" i="1" baseline="0" noProof="0" dirty="0" smtClean="0"/>
                        <a:t>es </a:t>
                      </a:r>
                      <a:r>
                        <a:rPr lang="x-none" sz="1200" b="1" i="1" noProof="0" dirty="0" smtClean="0"/>
                        <a:t>3,6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 2-3</a:t>
                      </a:r>
                    </a:p>
                    <a:p>
                      <a:pPr algn="ctr"/>
                      <a:r>
                        <a:rPr lang="x-none" sz="1300" b="1" u="sng" noProof="0" dirty="0" smtClean="0"/>
                        <a:t>Estructuras del texto</a:t>
                      </a:r>
                    </a:p>
                    <a:p>
                      <a:pPr algn="ctr"/>
                      <a:r>
                        <a:rPr lang="x-none" sz="1200" b="1" i="1" noProof="0" dirty="0" smtClean="0"/>
                        <a:t>Estándares</a:t>
                      </a:r>
                      <a:r>
                        <a:rPr lang="x-none" sz="1200" b="1" i="1" baseline="0" noProof="0" dirty="0" smtClean="0"/>
                        <a:t> 5,7</a:t>
                      </a:r>
                      <a:endParaRPr lang="x-none" sz="1200" b="1" i="1"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14300" indent="-114300">
                        <a:buFont typeface="Arial" panose="020B0604020202020204" pitchFamily="34" charset="0"/>
                        <a:buChar char="•"/>
                      </a:pPr>
                      <a:r>
                        <a:rPr lang="x-none" sz="1200" noProof="0" dirty="0" smtClean="0"/>
                        <a:t>2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2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x-none" sz="1200" noProof="0" dirty="0" smtClean="0"/>
                        <a:t>2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2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pt-BR" sz="1200" noProof="0" dirty="0" smtClean="0"/>
                        <a:t>2 SR – Texto literario</a:t>
                      </a:r>
                    </a:p>
                    <a:p>
                      <a:pPr marL="114300" indent="-114300">
                        <a:buFont typeface="Arial" panose="020B0604020202020204" pitchFamily="34" charset="0"/>
                        <a:buChar char="•"/>
                      </a:pPr>
                      <a:r>
                        <a:rPr lang="pt-BR" sz="1200" noProof="0" dirty="0" smtClean="0"/>
                        <a:t>2 SR – Texto informativo</a:t>
                      </a:r>
                    </a:p>
                    <a:p>
                      <a:pPr marL="114300" indent="-114300">
                        <a:buFont typeface="Arial" panose="020B0604020202020204" pitchFamily="34" charset="0"/>
                        <a:buChar char="•"/>
                      </a:pPr>
                      <a:r>
                        <a:rPr lang="x-none" sz="1200" noProof="0" dirty="0" smtClean="0"/>
                        <a:t>1 CR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1 C</a:t>
                      </a:r>
                      <a:r>
                        <a:rPr lang="x-none" sz="1200" noProof="0" dirty="0" smtClean="0"/>
                        <a:t>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x-none" sz="1200" noProof="0" dirty="0" smtClean="0"/>
                        <a:t>3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3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x-none" sz="1300" noProof="0" dirty="0" smtClean="0"/>
                        <a:t>Total:  4 </a:t>
                      </a:r>
                      <a:endParaRPr lang="x-none" sz="13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x-none" sz="1300" noProof="0" dirty="0" smtClean="0"/>
                        <a:t>Total:  4</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x-none" sz="1300" noProof="0" dirty="0" smtClean="0"/>
                        <a:t>Total: 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x-none" sz="1300" noProof="0" dirty="0" smtClean="0"/>
                        <a:t>Total:  6</a:t>
                      </a:r>
                      <a:endParaRPr lang="x-none" sz="13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x-none" sz="1100" b="1" i="1" noProof="0" dirty="0" smtClean="0"/>
                        <a:t>Puntos posibles:</a:t>
                      </a:r>
                      <a:r>
                        <a:rPr lang="x-none" sz="1100" b="1" i="1" baseline="0" noProof="0" dirty="0" smtClean="0"/>
                        <a:t>  4</a:t>
                      </a:r>
                      <a:endParaRPr lang="x-none" sz="1100" b="1" i="1" noProof="0" dirty="0"/>
                    </a:p>
                  </a:txBody>
                  <a:tcPr marL="100584" marR="100584"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100" b="1" i="1" noProof="0" dirty="0" smtClean="0"/>
                        <a:t>Puntos posibles:</a:t>
                      </a:r>
                      <a:r>
                        <a:rPr lang="x-none" sz="1100" b="1" i="1" baseline="0" noProof="0" dirty="0" smtClean="0"/>
                        <a:t>   4</a:t>
                      </a:r>
                      <a:endParaRPr lang="x-none"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100" b="1" i="1" noProof="0" dirty="0" smtClean="0"/>
                        <a:t>Puntos posibles:</a:t>
                      </a:r>
                      <a:r>
                        <a:rPr lang="x-none" sz="1100" b="1" i="1" baseline="0" noProof="0" dirty="0" smtClean="0"/>
                        <a:t>  8</a:t>
                      </a:r>
                      <a:endParaRPr lang="x-none"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100" b="1" i="1" noProof="0" dirty="0" smtClean="0"/>
                        <a:t>Puntos posibles:</a:t>
                      </a:r>
                      <a:r>
                        <a:rPr lang="x-none" sz="1100" b="1" i="1" baseline="0" noProof="0" dirty="0" smtClean="0"/>
                        <a:t> 6</a:t>
                      </a:r>
                      <a:endParaRPr lang="x-none" sz="1100" b="1" i="1" noProof="0" dirty="0" smtClean="0"/>
                    </a:p>
                  </a:txBody>
                  <a:tcPr marL="100584" marR="100584"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228600" y="6154969"/>
            <a:ext cx="7315200" cy="3464025"/>
          </a:xfrm>
          <a:prstGeom prst="rect">
            <a:avLst/>
          </a:prstGeom>
        </p:spPr>
        <p:txBody>
          <a:bodyPr wrap="square">
            <a:spAutoFit/>
          </a:bodyPr>
          <a:lstStyle/>
          <a:p>
            <a:r>
              <a:rPr lang="x-none" sz="1500" b="1" u="sng" dirty="0">
                <a:cs typeface="Helvetica" pitchFamily="34" charset="0"/>
              </a:rPr>
              <a:t>Instrucciones</a:t>
            </a:r>
            <a:r>
              <a:rPr lang="x-none" sz="1500" b="1" dirty="0">
                <a:cs typeface="Helvetica" pitchFamily="34" charset="0"/>
              </a:rPr>
              <a:t>:</a:t>
            </a:r>
          </a:p>
          <a:p>
            <a:pPr marL="188595" indent="-188595">
              <a:buFont typeface="Arial" panose="020B0604020202020204" pitchFamily="34" charset="0"/>
              <a:buChar char="•"/>
            </a:pPr>
            <a:r>
              <a:rPr lang="x-none" sz="1200" dirty="0">
                <a:cs typeface="Helvetica" pitchFamily="34" charset="0"/>
              </a:rPr>
              <a:t>Los estudiantes leen los </a:t>
            </a:r>
            <a:r>
              <a:rPr lang="x-none" sz="1200" dirty="0" smtClean="0">
                <a:cs typeface="Helvetica" pitchFamily="34" charset="0"/>
              </a:rPr>
              <a:t>pasajes.</a:t>
            </a:r>
            <a:endParaRPr lang="x-none" sz="1200" dirty="0">
              <a:cs typeface="Helvetica" pitchFamily="34" charset="0"/>
            </a:endParaRPr>
          </a:p>
          <a:p>
            <a:pPr marL="188595" indent="-188595">
              <a:buFont typeface="Arial" panose="020B0604020202020204" pitchFamily="34" charset="0"/>
              <a:buChar char="•"/>
            </a:pPr>
            <a:r>
              <a:rPr lang="x-none" sz="1200" dirty="0">
                <a:cs typeface="Helvetica" pitchFamily="34" charset="0"/>
              </a:rPr>
              <a:t>Los estudiantes contestan las preguntas </a:t>
            </a:r>
            <a:r>
              <a:rPr lang="x-none" sz="1200" dirty="0" smtClean="0">
                <a:cs typeface="Helvetica" pitchFamily="34" charset="0"/>
              </a:rPr>
              <a:t>de selección múltiple (SR) </a:t>
            </a:r>
            <a:r>
              <a:rPr lang="x-none" sz="1200" dirty="0">
                <a:cs typeface="Helvetica" pitchFamily="34" charset="0"/>
              </a:rPr>
              <a:t>y </a:t>
            </a:r>
            <a:r>
              <a:rPr lang="x-none" sz="1200" dirty="0" smtClean="0">
                <a:cs typeface="Helvetica" pitchFamily="34" charset="0"/>
              </a:rPr>
              <a:t>respuesta construida (CR).</a:t>
            </a:r>
            <a:endParaRPr lang="x-none" sz="1200" dirty="0">
              <a:cs typeface="Helvetica" pitchFamily="34" charset="0"/>
            </a:endParaRPr>
          </a:p>
          <a:p>
            <a:pPr marL="188595" indent="-188595">
              <a:buFont typeface="Arial" panose="020B0604020202020204" pitchFamily="34" charset="0"/>
              <a:buChar char="•"/>
              <a:defRPr/>
            </a:pPr>
            <a:r>
              <a:rPr lang="x-none" sz="1200" b="1" i="1" dirty="0">
                <a:latin typeface="Helvetica" pitchFamily="34" charset="0"/>
                <a:cs typeface="Helvetica" pitchFamily="34" charset="0"/>
              </a:rPr>
              <a:t>*Si usted no va a hacer la tarea de rendimiento, pida a los estudiantes que contesten solamente las preguntas #1-20.</a:t>
            </a:r>
          </a:p>
          <a:p>
            <a:pPr marL="188595" indent="-188595">
              <a:buFont typeface="Arial" panose="020B0604020202020204" pitchFamily="34" charset="0"/>
              <a:buChar char="•"/>
              <a:defRPr/>
            </a:pPr>
            <a:r>
              <a:rPr lang="x-none" sz="1200" dirty="0">
                <a:latin typeface="Helvetica" pitchFamily="34" charset="0"/>
                <a:cs typeface="Helvetica" pitchFamily="34" charset="0"/>
              </a:rPr>
              <a:t>Si usted no va a hacer la tarea de rendimiento, sus estudiantes se detendrán en la señal roja de “alto”.</a:t>
            </a:r>
            <a:endParaRPr lang="x-none" sz="1200" dirty="0">
              <a:cs typeface="Helvetica" pitchFamily="34" charset="0"/>
            </a:endParaRPr>
          </a:p>
          <a:p>
            <a:endParaRPr lang="x-none" sz="1210" b="1" u="sng" dirty="0">
              <a:effectLst>
                <a:outerShdw blurRad="38100" dist="38100" dir="2700000" algn="tl">
                  <a:srgbClr val="000000">
                    <a:alpha val="43137"/>
                  </a:srgbClr>
                </a:outerShdw>
              </a:effectLst>
              <a:cs typeface="Helvetica" pitchFamily="34" charset="0"/>
            </a:endParaRPr>
          </a:p>
          <a:p>
            <a:r>
              <a:rPr lang="x-none" sz="1200" b="1" u="sng" dirty="0">
                <a:effectLst>
                  <a:outerShdw blurRad="38100" dist="38100" dir="2700000" algn="tl">
                    <a:srgbClr val="000000">
                      <a:alpha val="43137"/>
                    </a:srgbClr>
                  </a:outerShdw>
                </a:effectLst>
                <a:cs typeface="Helvetica" pitchFamily="34" charset="0"/>
              </a:rPr>
              <a:t>Grados K – 2</a:t>
            </a:r>
          </a:p>
          <a:p>
            <a:endParaRPr lang="x-none" sz="1200" b="1" u="sng" dirty="0">
              <a:solidFill>
                <a:srgbClr val="C00000"/>
              </a:solidFill>
              <a:cs typeface="Helvetica" pitchFamily="34" charset="0"/>
            </a:endParaRPr>
          </a:p>
          <a:p>
            <a:r>
              <a:rPr lang="x-none" sz="1200" dirty="0">
                <a:cs typeface="Helvetica" pitchFamily="34" charset="0"/>
              </a:rPr>
              <a:t>A los estudiantes de kínder se les deben leer los </a:t>
            </a:r>
            <a:r>
              <a:rPr lang="x-none" sz="1200" dirty="0" smtClean="0">
                <a:cs typeface="Helvetica" pitchFamily="34" charset="0"/>
              </a:rPr>
              <a:t>pasajes </a:t>
            </a:r>
            <a:r>
              <a:rPr lang="x-none" sz="1200" dirty="0">
                <a:cs typeface="Helvetica" pitchFamily="34" charset="0"/>
              </a:rPr>
              <a:t>como una evaluación de comprensión auditiva.</a:t>
            </a:r>
          </a:p>
          <a:p>
            <a:endParaRPr lang="x-none" sz="1200" dirty="0">
              <a:cs typeface="Helvetica" pitchFamily="34" charset="0"/>
            </a:endParaRPr>
          </a:p>
          <a:p>
            <a:r>
              <a:rPr lang="x-none" sz="1200" dirty="0">
                <a:cs typeface="Helvetica" pitchFamily="34" charset="0"/>
              </a:rPr>
              <a:t>Los estudiantes en los grados 1 – 2 deben leer </a:t>
            </a:r>
            <a:r>
              <a:rPr lang="x-none" sz="1200" dirty="0" smtClean="0">
                <a:cs typeface="Helvetica" pitchFamily="34" charset="0"/>
              </a:rPr>
              <a:t>los pasajes </a:t>
            </a:r>
            <a:r>
              <a:rPr lang="x-none" sz="1200" dirty="0">
                <a:cs typeface="Helvetica" pitchFamily="34" charset="0"/>
              </a:rPr>
              <a:t>independientemente si pueden hacerlo, sin embargo, a los estudiantes que no estén leyendo al nivel del grado, se les pueden leer los textos</a:t>
            </a:r>
          </a:p>
          <a:p>
            <a:endParaRPr lang="x-none" sz="1200" b="1" u="sng" dirty="0">
              <a:solidFill>
                <a:srgbClr val="C00000"/>
              </a:solidFill>
              <a:cs typeface="Helvetica" pitchFamily="34" charset="0"/>
            </a:endParaRPr>
          </a:p>
          <a:p>
            <a:r>
              <a:rPr lang="x-none" sz="1200" b="1" u="sng" dirty="0">
                <a:effectLst>
                  <a:outerShdw blurRad="38100" dist="38100" dir="2700000" algn="tl">
                    <a:srgbClr val="000000">
                      <a:alpha val="43137"/>
                    </a:srgbClr>
                  </a:outerShdw>
                </a:effectLst>
                <a:cs typeface="Helvetica" pitchFamily="34" charset="0"/>
              </a:rPr>
              <a:t>Grados 3 – 6</a:t>
            </a:r>
          </a:p>
          <a:p>
            <a:endParaRPr lang="x-none" sz="1200" b="1" u="sng" dirty="0">
              <a:cs typeface="Helvetica" pitchFamily="34" charset="0"/>
            </a:endParaRPr>
          </a:p>
          <a:p>
            <a:r>
              <a:rPr lang="x-none" sz="1200" dirty="0">
                <a:cs typeface="Helvetica" pitchFamily="34" charset="0"/>
              </a:rPr>
              <a:t>Los estudiantes en los grados 3 – 6 deben leer los textos </a:t>
            </a:r>
            <a:r>
              <a:rPr lang="x-none" sz="1200" b="1" u="sng" dirty="0">
                <a:cs typeface="Helvetica" pitchFamily="34" charset="0"/>
              </a:rPr>
              <a:t>independientemente</a:t>
            </a:r>
            <a:r>
              <a:rPr lang="x-none" sz="1200" dirty="0">
                <a:cs typeface="Helvetica" pitchFamily="34" charset="0"/>
              </a:rPr>
              <a:t>, a menos que un IEP indique otra cosa. </a:t>
            </a:r>
          </a:p>
        </p:txBody>
      </p:sp>
      <p:sp>
        <p:nvSpPr>
          <p:cNvPr id="8" name="Slide Number Placeholder 7"/>
          <p:cNvSpPr>
            <a:spLocks noGrp="1"/>
          </p:cNvSpPr>
          <p:nvPr>
            <p:ph type="sldNum" sz="quarter" idx="12"/>
          </p:nvPr>
        </p:nvSpPr>
        <p:spPr/>
        <p:txBody>
          <a:bodyPr/>
          <a:lstStyle/>
          <a:p>
            <a:fld id="{CF669FE8-2A6A-4FDA-B6E7-4A7C87AD6E1D}" type="slidenum">
              <a:rPr lang="en-US" smtClean="0"/>
              <a:pPr/>
              <a:t>3</a:t>
            </a:fld>
            <a:endParaRPr lang="en-US" dirty="0"/>
          </a:p>
        </p:txBody>
      </p:sp>
      <p:sp>
        <p:nvSpPr>
          <p:cNvPr id="10" name="Footer Placeholder 9"/>
          <p:cNvSpPr>
            <a:spLocks noGrp="1"/>
          </p:cNvSpPr>
          <p:nvPr>
            <p:ph type="ftr" sz="quarter" idx="11"/>
          </p:nvPr>
        </p:nvSpPr>
        <p:spPr/>
        <p:txBody>
          <a:bodyPr/>
          <a:lstStyle/>
          <a:p>
            <a:r>
              <a:rPr lang="en-US" sz="1100" dirty="0" smtClean="0"/>
              <a:t>HSD-OSP Susan Richmond 2015 </a:t>
            </a:r>
            <a:endParaRPr lang="en-US" sz="1100" dirty="0"/>
          </a:p>
        </p:txBody>
      </p:sp>
    </p:spTree>
    <p:extLst>
      <p:ext uri="{BB962C8B-B14F-4D97-AF65-F5344CB8AC3E}">
        <p14:creationId xmlns:p14="http://schemas.microsoft.com/office/powerpoint/2010/main" val="2742312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3426844"/>
          </a:xfrm>
          <a:prstGeom prst="rect">
            <a:avLst/>
          </a:prstGeom>
        </p:spPr>
        <p:txBody>
          <a:bodyPr wrap="square" lIns="101862" tIns="50931" rIns="101862" bIns="50931">
            <a:spAutoFit/>
          </a:bodyPr>
          <a:lstStyle/>
          <a:p>
            <a:pPr marL="442913" indent="-442913"/>
            <a:r>
              <a:rPr lang="es-ES" sz="1800" b="1" dirty="0" smtClean="0">
                <a:latin typeface="Helvetica" panose="020B0604020202020204" pitchFamily="34" charset="0"/>
                <a:cs typeface="Helvetica" panose="020B0604020202020204" pitchFamily="34" charset="0"/>
              </a:rPr>
              <a:t>17. ¿Cuál fue el punto de vista de la NASA acerca de los lanzamientos fallidos de </a:t>
            </a:r>
            <a:r>
              <a:rPr lang="es-ES" sz="1800" b="1" dirty="0">
                <a:latin typeface="Helvetica" pitchFamily="34" charset="0"/>
                <a:cs typeface="Helvetica" panose="020B0604020202020204" pitchFamily="34" charset="0"/>
              </a:rPr>
              <a:t>cohetes?</a:t>
            </a:r>
            <a:endParaRPr lang="es-ES" sz="1800" b="1" dirty="0" smtClean="0">
              <a:latin typeface="Helvetica" pitchFamily="34" charset="0"/>
              <a:cs typeface="Helvetica" panose="020B0604020202020204" pitchFamily="34" charset="0"/>
            </a:endParaRPr>
          </a:p>
          <a:p>
            <a:pPr marL="382015" indent="382015"/>
            <a:endParaRPr lang="es-ES" sz="1800" dirty="0" smtClean="0">
              <a:latin typeface="Helvetica" pitchFamily="34" charset="0"/>
            </a:endParaRPr>
          </a:p>
          <a:p>
            <a:pPr marL="796925" indent="-331788">
              <a:buFont typeface="+mj-lt"/>
              <a:buAutoNum type="alphaUcPeriod"/>
            </a:pPr>
            <a:r>
              <a:rPr lang="es-ES" sz="1800" dirty="0" smtClean="0">
                <a:latin typeface="Helvetica" pitchFamily="34" charset="0"/>
              </a:rPr>
              <a:t>Los astronautas necesitarían más entrenamiento.</a:t>
            </a:r>
          </a:p>
          <a:p>
            <a:pPr marL="796925" indent="-331788">
              <a:buFont typeface="+mj-lt"/>
              <a:buAutoNum type="alphaUcPeriod"/>
            </a:pPr>
            <a:endParaRPr lang="es-ES" sz="1800" dirty="0" smtClean="0">
              <a:latin typeface="Helvetica" pitchFamily="34" charset="0"/>
              <a:cs typeface="Helvetica" pitchFamily="34" charset="0"/>
            </a:endParaRPr>
          </a:p>
          <a:p>
            <a:pPr marL="796925" indent="-331788">
              <a:buFont typeface="+mj-lt"/>
              <a:buAutoNum type="alphaUcPeriod"/>
            </a:pPr>
            <a:r>
              <a:rPr lang="es-ES" sz="1800" dirty="0" smtClean="0">
                <a:latin typeface="Helvetica" pitchFamily="34" charset="0"/>
                <a:cs typeface="Helvetica" pitchFamily="34" charset="0"/>
              </a:rPr>
              <a:t>La NASA decidió entrenar chimpancés para ayudar.</a:t>
            </a:r>
          </a:p>
          <a:p>
            <a:pPr marL="796925" indent="-331788">
              <a:buFont typeface="+mj-lt"/>
              <a:buAutoNum type="alphaUcPeriod"/>
            </a:pPr>
            <a:endParaRPr lang="es-ES" sz="1800" dirty="0" smtClean="0">
              <a:latin typeface="Helvetica" pitchFamily="34" charset="0"/>
              <a:cs typeface="Helvetica" pitchFamily="34" charset="0"/>
            </a:endParaRPr>
          </a:p>
          <a:p>
            <a:pPr marL="796925" indent="-331788">
              <a:buFont typeface="+mj-lt"/>
              <a:buAutoNum type="alphaUcPeriod"/>
            </a:pPr>
            <a:r>
              <a:rPr lang="es-ES" sz="1800" dirty="0" smtClean="0">
                <a:latin typeface="Helvetica" pitchFamily="34" charset="0"/>
                <a:cs typeface="Helvetica" pitchFamily="34" charset="0"/>
              </a:rPr>
              <a:t>La NASA decidió dejar de intentar lanzamientos así   nadie saldría lastimado.</a:t>
            </a:r>
          </a:p>
          <a:p>
            <a:pPr marL="796925" indent="-331788">
              <a:buFont typeface="+mj-lt"/>
              <a:buAutoNum type="alphaUcPeriod"/>
            </a:pPr>
            <a:endParaRPr lang="es-ES" sz="1800" dirty="0" smtClean="0">
              <a:latin typeface="Helvetica" pitchFamily="34" charset="0"/>
              <a:cs typeface="Helvetica" pitchFamily="34" charset="0"/>
            </a:endParaRPr>
          </a:p>
          <a:p>
            <a:pPr marL="796925" indent="-331788">
              <a:buFont typeface="+mj-lt"/>
              <a:buAutoNum type="alphaUcPeriod"/>
            </a:pPr>
            <a:r>
              <a:rPr lang="es-ES" sz="1800" dirty="0" smtClean="0">
                <a:latin typeface="Helvetica" pitchFamily="34" charset="0"/>
                <a:cs typeface="Helvetica" pitchFamily="34" charset="0"/>
              </a:rPr>
              <a:t>En vez de darse por vencida, la NASA aprendió de sus fallas.</a:t>
            </a:r>
            <a:endParaRPr lang="es-ES" sz="1800" dirty="0">
              <a:latin typeface="Helvetica" pitchFamily="34" charset="0"/>
              <a:cs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6482223" cy="2872846"/>
          </a:xfrm>
          <a:prstGeom prst="rect">
            <a:avLst/>
          </a:prstGeom>
        </p:spPr>
        <p:txBody>
          <a:bodyPr wrap="square" lIns="101862" tIns="50931" rIns="101862" bIns="50931">
            <a:spAutoFit/>
          </a:bodyPr>
          <a:lstStyle/>
          <a:p>
            <a:pPr marL="514350" indent="-514350"/>
            <a:r>
              <a:rPr lang="es-ES" sz="1800" b="1" dirty="0" smtClean="0">
                <a:latin typeface="Helvetica" panose="020B0604020202020204" pitchFamily="34" charset="0"/>
                <a:cs typeface="Helvetica" panose="020B0604020202020204" pitchFamily="34" charset="0"/>
              </a:rPr>
              <a:t>18. </a:t>
            </a:r>
            <a:r>
              <a:rPr lang="es-ES" sz="1800" b="1" dirty="0">
                <a:latin typeface="Helvetica" panose="020B0604020202020204" pitchFamily="34" charset="0"/>
                <a:cs typeface="Helvetica" panose="020B0604020202020204" pitchFamily="34" charset="0"/>
              </a:rPr>
              <a:t> </a:t>
            </a:r>
            <a:r>
              <a:rPr lang="es-ES" sz="1800" b="1" dirty="0" smtClean="0">
                <a:latin typeface="Helvetica" pitchFamily="34" charset="0"/>
                <a:cs typeface="Helvetica" panose="020B0604020202020204" pitchFamily="34" charset="0"/>
              </a:rPr>
              <a:t>En el texto </a:t>
            </a:r>
            <a:r>
              <a:rPr lang="es-ES" sz="1800" b="1" i="1" u="sng" dirty="0" smtClean="0">
                <a:latin typeface="Helvetica" pitchFamily="34" charset="0"/>
                <a:cs typeface="Helvetica" panose="020B0604020202020204" pitchFamily="34" charset="0"/>
              </a:rPr>
              <a:t>El primer estadounidense en el espacio</a:t>
            </a:r>
            <a:r>
              <a:rPr lang="es-ES" sz="1800" b="1" dirty="0" smtClean="0">
                <a:latin typeface="Helvetica" pitchFamily="34" charset="0"/>
                <a:cs typeface="Helvetica" panose="020B0604020202020204" pitchFamily="34" charset="0"/>
              </a:rPr>
              <a:t>, ¿qué tipo de nave espacial voló Alan </a:t>
            </a:r>
            <a:r>
              <a:rPr lang="es-ES" sz="1800" b="1" dirty="0" err="1" smtClean="0">
                <a:latin typeface="Helvetica" pitchFamily="34" charset="0"/>
                <a:cs typeface="Helvetica" panose="020B0604020202020204" pitchFamily="34" charset="0"/>
              </a:rPr>
              <a:t>Shepard</a:t>
            </a:r>
            <a:r>
              <a:rPr lang="es-ES" sz="1800" b="1" dirty="0" smtClean="0">
                <a:latin typeface="Helvetica" pitchFamily="34" charset="0"/>
                <a:cs typeface="Helvetica" panose="020B0604020202020204" pitchFamily="34" charset="0"/>
              </a:rPr>
              <a:t>?</a:t>
            </a:r>
          </a:p>
          <a:p>
            <a:pPr marL="361347" indent="-361347">
              <a:buFont typeface="+mj-lt"/>
              <a:buAutoNum type="arabicPeriod" startAt="2"/>
            </a:pPr>
            <a:endParaRPr lang="es-ES" sz="1800" b="1" dirty="0" smtClean="0">
              <a:latin typeface="Helvetica" pitchFamily="34" charset="0"/>
            </a:endParaRPr>
          </a:p>
          <a:p>
            <a:pPr marL="512763" indent="338138">
              <a:buFont typeface="+mj-lt"/>
              <a:buAutoNum type="alphaUcPeriod"/>
            </a:pPr>
            <a:r>
              <a:rPr lang="es-ES" sz="1800" dirty="0">
                <a:latin typeface="Helvetica" pitchFamily="34" charset="0"/>
              </a:rPr>
              <a:t>u</a:t>
            </a:r>
            <a:r>
              <a:rPr lang="es-ES" sz="1800" dirty="0" smtClean="0">
                <a:latin typeface="Helvetica" pitchFamily="34" charset="0"/>
              </a:rPr>
              <a:t>na nave espacial grande </a:t>
            </a:r>
          </a:p>
          <a:p>
            <a:pPr marL="512763" indent="338138">
              <a:buFont typeface="+mj-lt"/>
              <a:buAutoNum type="alphaUcPeriod"/>
            </a:pPr>
            <a:endParaRPr lang="es-ES" sz="1800" dirty="0" smtClean="0">
              <a:latin typeface="Helvetica" pitchFamily="34" charset="0"/>
              <a:cs typeface="Helvetica" pitchFamily="34" charset="0"/>
            </a:endParaRPr>
          </a:p>
          <a:p>
            <a:pPr marL="512763" indent="338138">
              <a:buFont typeface="+mj-lt"/>
              <a:buAutoNum type="alphaUcPeriod"/>
            </a:pPr>
            <a:r>
              <a:rPr lang="es-ES" sz="1800" dirty="0">
                <a:latin typeface="Helvetica" pitchFamily="34" charset="0"/>
                <a:cs typeface="Helvetica" pitchFamily="34" charset="0"/>
              </a:rPr>
              <a:t>u</a:t>
            </a:r>
            <a:r>
              <a:rPr lang="es-ES" sz="1800" dirty="0" smtClean="0">
                <a:latin typeface="Helvetica" pitchFamily="34" charset="0"/>
                <a:cs typeface="Helvetica" pitchFamily="34" charset="0"/>
              </a:rPr>
              <a:t>na nave espacial del Proyecto Mercurio</a:t>
            </a:r>
          </a:p>
          <a:p>
            <a:pPr marL="512763" indent="338138">
              <a:buFont typeface="+mj-lt"/>
              <a:buAutoNum type="alphaUcPeriod"/>
            </a:pPr>
            <a:endParaRPr lang="es-ES" sz="1800" dirty="0" smtClean="0">
              <a:latin typeface="Helvetica" pitchFamily="34" charset="0"/>
              <a:cs typeface="Helvetica" pitchFamily="34" charset="0"/>
            </a:endParaRPr>
          </a:p>
          <a:p>
            <a:pPr marL="512763" indent="338138">
              <a:buFont typeface="+mj-lt"/>
              <a:buAutoNum type="alphaUcPeriod"/>
            </a:pPr>
            <a:r>
              <a:rPr lang="es-ES" sz="1800" dirty="0">
                <a:latin typeface="Helvetica" pitchFamily="34" charset="0"/>
                <a:cs typeface="Helvetica" pitchFamily="34" charset="0"/>
              </a:rPr>
              <a:t>s</a:t>
            </a:r>
            <a:r>
              <a:rPr lang="es-ES" sz="1800" dirty="0" smtClean="0">
                <a:latin typeface="Helvetica" pitchFamily="34" charset="0"/>
                <a:cs typeface="Helvetica" pitchFamily="34" charset="0"/>
              </a:rPr>
              <a:t>u propia nave espacial</a:t>
            </a:r>
          </a:p>
          <a:p>
            <a:pPr marL="512763" indent="338138">
              <a:buFont typeface="+mj-lt"/>
              <a:buAutoNum type="alphaUcPeriod"/>
            </a:pPr>
            <a:endParaRPr lang="es-ES" sz="1800" dirty="0" smtClean="0">
              <a:latin typeface="Helvetica" pitchFamily="34" charset="0"/>
              <a:cs typeface="Helvetica" pitchFamily="34" charset="0"/>
            </a:endParaRPr>
          </a:p>
          <a:p>
            <a:pPr marL="512763" indent="338138">
              <a:buFont typeface="+mj-lt"/>
              <a:buAutoNum type="alphaUcPeriod"/>
            </a:pPr>
            <a:r>
              <a:rPr lang="es-ES" sz="1800" dirty="0">
                <a:latin typeface="Helvetica" pitchFamily="34" charset="0"/>
                <a:cs typeface="Helvetica" pitchFamily="34" charset="0"/>
              </a:rPr>
              <a:t>u</a:t>
            </a:r>
            <a:r>
              <a:rPr lang="es-ES" sz="1800" dirty="0" smtClean="0">
                <a:latin typeface="Helvetica" pitchFamily="34" charset="0"/>
                <a:cs typeface="Helvetica" pitchFamily="34" charset="0"/>
              </a:rPr>
              <a:t>na nave espacial hecha por el hombre</a:t>
            </a:r>
            <a:endParaRPr lang="es-ES" sz="1800" dirty="0">
              <a:latin typeface="Helvetica" pitchFamily="34" charset="0"/>
              <a:cs typeface="Helvetica" pitchFamily="34" charset="0"/>
            </a:endParaRPr>
          </a:p>
        </p:txBody>
      </p:sp>
      <p:sp>
        <p:nvSpPr>
          <p:cNvPr id="26" name="Oval 25"/>
          <p:cNvSpPr/>
          <p:nvPr/>
        </p:nvSpPr>
        <p:spPr>
          <a:xfrm>
            <a:off x="1041995" y="354083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41995" y="160479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41995" y="216971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41995" y="274463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590047622"/>
              </p:ext>
            </p:extLst>
          </p:nvPr>
        </p:nvGraphicFramePr>
        <p:xfrm>
          <a:off x="5564602" y="3939540"/>
          <a:ext cx="1706546" cy="548640"/>
        </p:xfrm>
        <a:graphic>
          <a:graphicData uri="http://schemas.openxmlformats.org/drawingml/2006/table">
            <a:tbl>
              <a:tblPr/>
              <a:tblGrid>
                <a:gridCol w="1706546"/>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8224">
                <a:tc>
                  <a:txBody>
                    <a:bodyPr/>
                    <a:lstStyle/>
                    <a:p>
                      <a:pPr>
                        <a:lnSpc>
                          <a:spcPct val="100000"/>
                        </a:lnSpc>
                      </a:pPr>
                      <a:r>
                        <a:rPr lang="x-none" sz="900" dirty="0" smtClean="0"/>
                        <a:t> Distinguen su propio punto de vista del punto de vista del autor del texto. </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07165033"/>
              </p:ext>
            </p:extLst>
          </p:nvPr>
        </p:nvGraphicFramePr>
        <p:xfrm>
          <a:off x="4876801" y="8247889"/>
          <a:ext cx="2377440" cy="822960"/>
        </p:xfrm>
        <a:graphic>
          <a:graphicData uri="http://schemas.openxmlformats.org/drawingml/2006/table">
            <a:tbl>
              <a:tblPr/>
              <a:tblGrid>
                <a:gridCol w="2377440"/>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RI.3.7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a:lnSpc>
                          <a:spcPct val="100000"/>
                        </a:lnSpc>
                      </a:pPr>
                      <a:r>
                        <a:rPr lang="x-none" sz="900" dirty="0" smtClean="0"/>
                        <a:t>Usan la información obtenida de las ilustraciones (ejemplo: mapas, fotografías) y las palabras en un texto para demostrar la comprensión del mismo (ejemplo: dónde, cuándo, por qué y cómo ocurren los acontecimientos clave).</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17" name="Group 16"/>
          <p:cNvGrpSpPr/>
          <p:nvPr/>
        </p:nvGrpSpPr>
        <p:grpSpPr>
          <a:xfrm>
            <a:off x="1019883" y="5910984"/>
            <a:ext cx="269490" cy="1896445"/>
            <a:chOff x="1059861" y="1499430"/>
            <a:chExt cx="269490" cy="1896445"/>
          </a:xfrm>
        </p:grpSpPr>
        <p:sp>
          <p:nvSpPr>
            <p:cNvPr id="22" name="Oval 21"/>
            <p:cNvSpPr/>
            <p:nvPr/>
          </p:nvSpPr>
          <p:spPr>
            <a:xfrm>
              <a:off x="1086463" y="315639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1059861" y="149943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4" name="Oval 23"/>
            <p:cNvSpPr/>
            <p:nvPr/>
          </p:nvSpPr>
          <p:spPr>
            <a:xfrm>
              <a:off x="1066800" y="2057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5" name="Oval 24"/>
            <p:cNvSpPr/>
            <p:nvPr/>
          </p:nvSpPr>
          <p:spPr>
            <a:xfrm>
              <a:off x="1081973" y="261537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sp>
        <p:nvSpPr>
          <p:cNvPr id="6" name="Slide Number Placeholder 5"/>
          <p:cNvSpPr>
            <a:spLocks noGrp="1"/>
          </p:cNvSpPr>
          <p:nvPr>
            <p:ph type="sldNum" sz="quarter" idx="12"/>
          </p:nvPr>
        </p:nvSpPr>
        <p:spPr/>
        <p:txBody>
          <a:bodyPr/>
          <a:lstStyle/>
          <a:p>
            <a:fld id="{CF669FE8-2A6A-4FDA-B6E7-4A7C87AD6E1D}" type="slidenum">
              <a:rPr lang="en-US" smtClean="0"/>
              <a:pPr/>
              <a:t>30</a:t>
            </a:fld>
            <a:endParaRPr lang="en-US"/>
          </a:p>
        </p:txBody>
      </p:sp>
      <p:sp>
        <p:nvSpPr>
          <p:cNvPr id="9" name="Footer Placeholder 8"/>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1625386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2205" y="725900"/>
            <a:ext cx="6436422" cy="3426844"/>
          </a:xfrm>
          <a:prstGeom prst="rect">
            <a:avLst/>
          </a:prstGeom>
        </p:spPr>
        <p:txBody>
          <a:bodyPr wrap="square" lIns="101862" tIns="50931" rIns="101862" bIns="50931">
            <a:spAutoFit/>
          </a:bodyPr>
          <a:lstStyle/>
          <a:p>
            <a:pPr marL="509412" indent="-509412"/>
            <a:r>
              <a:rPr lang="es-ES" sz="1800" b="1" dirty="0" smtClean="0">
                <a:latin typeface="Helvetica" pitchFamily="34" charset="0"/>
              </a:rPr>
              <a:t>19.   ¿Cuánto tiempo le tomó a  Alan </a:t>
            </a:r>
            <a:r>
              <a:rPr lang="es-ES" sz="1800" b="1" dirty="0" err="1" smtClean="0">
                <a:latin typeface="Helvetica" pitchFamily="34" charset="0"/>
              </a:rPr>
              <a:t>Shepard</a:t>
            </a:r>
            <a:r>
              <a:rPr lang="es-ES" sz="1800" b="1" dirty="0" smtClean="0">
                <a:latin typeface="Helvetica" pitchFamily="34" charset="0"/>
              </a:rPr>
              <a:t> volar 116 millas en el  espacio?</a:t>
            </a:r>
          </a:p>
          <a:p>
            <a:pPr marL="382015" indent="382015"/>
            <a:endParaRPr lang="es-ES" sz="1800" dirty="0" smtClean="0">
              <a:latin typeface="Helvetica" pitchFamily="34" charset="0"/>
            </a:endParaRPr>
          </a:p>
          <a:p>
            <a:pPr marL="690563" indent="-63500"/>
            <a:r>
              <a:rPr lang="es-ES" sz="1800" dirty="0" smtClean="0">
                <a:latin typeface="Helvetica" pitchFamily="34" charset="0"/>
              </a:rPr>
              <a:t>  A.  16 días</a:t>
            </a:r>
          </a:p>
          <a:p>
            <a:pPr marL="690563" indent="-63500">
              <a:buFont typeface="+mj-lt"/>
              <a:buAutoNum type="alphaUcPeriod"/>
            </a:pPr>
            <a:endParaRPr lang="es-ES" sz="1800" dirty="0" smtClean="0">
              <a:latin typeface="Helvetica" pitchFamily="34" charset="0"/>
              <a:cs typeface="Helvetica" pitchFamily="34" charset="0"/>
            </a:endParaRPr>
          </a:p>
          <a:p>
            <a:pPr marL="690563" indent="-63500"/>
            <a:r>
              <a:rPr lang="es-ES" sz="1800" dirty="0" smtClean="0">
                <a:latin typeface="Helvetica" pitchFamily="34" charset="0"/>
                <a:cs typeface="Helvetica" pitchFamily="34" charset="0"/>
              </a:rPr>
              <a:t>  B.  16 minutos</a:t>
            </a:r>
          </a:p>
          <a:p>
            <a:pPr marL="690563" indent="-63500">
              <a:buFont typeface="+mj-lt"/>
              <a:buAutoNum type="alphaUcPeriod"/>
            </a:pPr>
            <a:endParaRPr lang="es-ES" sz="1800" dirty="0" smtClean="0">
              <a:latin typeface="Helvetica" pitchFamily="34" charset="0"/>
              <a:cs typeface="Helvetica" pitchFamily="34" charset="0"/>
            </a:endParaRPr>
          </a:p>
          <a:p>
            <a:pPr marL="690563" indent="-63500"/>
            <a:r>
              <a:rPr lang="es-ES" sz="1800" dirty="0" smtClean="0">
                <a:latin typeface="Helvetica" pitchFamily="34" charset="0"/>
                <a:cs typeface="Helvetica" pitchFamily="34" charset="0"/>
              </a:rPr>
              <a:t>  C.  el 5 de mayo de 1961</a:t>
            </a:r>
          </a:p>
          <a:p>
            <a:pPr marL="690563" indent="-63500">
              <a:buFont typeface="+mj-lt"/>
              <a:buAutoNum type="alphaUcPeriod"/>
            </a:pPr>
            <a:endParaRPr lang="es-ES" sz="1800" dirty="0" smtClean="0">
              <a:latin typeface="Helvetica" pitchFamily="34" charset="0"/>
              <a:cs typeface="Helvetica" pitchFamily="34" charset="0"/>
            </a:endParaRPr>
          </a:p>
          <a:p>
            <a:pPr marL="690563" indent="-63500"/>
            <a:r>
              <a:rPr lang="es-ES" sz="1800" dirty="0" smtClean="0">
                <a:latin typeface="Helvetica" pitchFamily="34" charset="0"/>
                <a:cs typeface="Helvetica" pitchFamily="34" charset="0"/>
              </a:rPr>
              <a:t>  D.  mucho tiempo </a:t>
            </a:r>
          </a:p>
          <a:p>
            <a:pPr marL="382015" indent="382015">
              <a:buFont typeface="+mj-lt"/>
              <a:buAutoNum type="alphaUcPeriod"/>
            </a:pPr>
            <a:endParaRPr lang="es-ES" sz="1800" dirty="0" smtClean="0">
              <a:latin typeface="Helvetica" pitchFamily="34" charset="0"/>
              <a:cs typeface="Helvetica" pitchFamily="34" charset="0"/>
            </a:endParaRPr>
          </a:p>
          <a:p>
            <a:pPr marL="382015" indent="382015">
              <a:buFont typeface="+mj-lt"/>
              <a:buAutoNum type="alphaUcPeriod"/>
            </a:pPr>
            <a:endParaRPr lang="es-ES" sz="1800" dirty="0">
              <a:latin typeface="Helvetica" pitchFamily="34" charset="0"/>
              <a:cs typeface="Helvetica" pitchFamily="34" charset="0"/>
            </a:endParaRPr>
          </a:p>
        </p:txBody>
      </p:sp>
      <p:cxnSp>
        <p:nvCxnSpPr>
          <p:cNvPr id="11" name="Straight Connector 10"/>
          <p:cNvCxnSpPr/>
          <p:nvPr/>
        </p:nvCxnSpPr>
        <p:spPr>
          <a:xfrm>
            <a:off x="410118" y="40233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143000" y="1625831"/>
            <a:ext cx="242888" cy="1866307"/>
            <a:chOff x="867715" y="1593420"/>
            <a:chExt cx="242888" cy="1866307"/>
          </a:xfrm>
        </p:grpSpPr>
        <p:sp>
          <p:nvSpPr>
            <p:cNvPr id="26" name="Oval 25"/>
            <p:cNvSpPr/>
            <p:nvPr/>
          </p:nvSpPr>
          <p:spPr>
            <a:xfrm>
              <a:off x="867715" y="269720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67715" y="322024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67715" y="15934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67715" y="20955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graphicFrame>
        <p:nvGraphicFramePr>
          <p:cNvPr id="13" name="Table 12"/>
          <p:cNvGraphicFramePr>
            <a:graphicFrameLocks noGrp="1"/>
          </p:cNvGraphicFramePr>
          <p:nvPr>
            <p:extLst>
              <p:ext uri="{D42A27DB-BD31-4B8C-83A1-F6EECF244321}">
                <p14:modId xmlns:p14="http://schemas.microsoft.com/office/powerpoint/2010/main" val="4082962402"/>
              </p:ext>
            </p:extLst>
          </p:nvPr>
        </p:nvGraphicFramePr>
        <p:xfrm>
          <a:off x="304799" y="4442460"/>
          <a:ext cx="7162801" cy="4796064"/>
        </p:xfrm>
        <a:graphic>
          <a:graphicData uri="http://schemas.openxmlformats.org/drawingml/2006/table">
            <a:tbl>
              <a:tblPr firstRow="1" bandRow="1">
                <a:tableStyleId>{5940675A-B579-460E-94D1-54222C63F5DA}</a:tableStyleId>
              </a:tblPr>
              <a:tblGrid>
                <a:gridCol w="7162801"/>
              </a:tblGrid>
              <a:tr h="1051182">
                <a:tc>
                  <a:txBody>
                    <a:bodyPr/>
                    <a:lstStyle/>
                    <a:p>
                      <a:pPr marL="400050" marR="0" indent="-400050" algn="l" defTabSz="966612" rtl="0" eaLnBrk="1" fontAlgn="auto" latinLnBrk="0" hangingPunct="1">
                        <a:lnSpc>
                          <a:spcPct val="100000"/>
                        </a:lnSpc>
                        <a:spcBef>
                          <a:spcPts val="0"/>
                        </a:spcBef>
                        <a:spcAft>
                          <a:spcPts val="0"/>
                        </a:spcAft>
                        <a:buClrTx/>
                        <a:buSzTx/>
                        <a:buFontTx/>
                        <a:buNone/>
                        <a:tabLst/>
                        <a:defRPr/>
                      </a:pPr>
                      <a:r>
                        <a:rPr lang="es-ES" sz="1800" b="1" dirty="0" smtClean="0">
                          <a:latin typeface="Helvetica" panose="020B0604020202020204" pitchFamily="34" charset="0"/>
                          <a:cs typeface="Helvetica" panose="020B0604020202020204" pitchFamily="34" charset="0"/>
                        </a:rPr>
                        <a:t>20. </a:t>
                      </a:r>
                      <a:r>
                        <a:rPr lang="es-ES" sz="1800" b="1" baseline="0" dirty="0" smtClean="0">
                          <a:latin typeface="+mn-lt"/>
                          <a:cs typeface="Helvetica" panose="020B0604020202020204" pitchFamily="34" charset="0"/>
                        </a:rPr>
                        <a:t>Después de leer  </a:t>
                      </a:r>
                      <a:r>
                        <a:rPr lang="es-ES" sz="1800" b="1" i="1" u="sng" baseline="0" dirty="0" smtClean="0">
                          <a:latin typeface="+mn-lt"/>
                          <a:cs typeface="Helvetica" panose="020B0604020202020204" pitchFamily="34" charset="0"/>
                        </a:rPr>
                        <a:t>Proyecto Mercurio</a:t>
                      </a:r>
                      <a:r>
                        <a:rPr lang="es-ES" sz="1800" b="1" i="0" u="none" baseline="0" dirty="0" smtClean="0">
                          <a:latin typeface="+mn-lt"/>
                          <a:cs typeface="Helvetica" panose="020B0604020202020204" pitchFamily="34" charset="0"/>
                        </a:rPr>
                        <a:t> y los inicios de los vuelos espaciales</a:t>
                      </a:r>
                      <a:r>
                        <a:rPr lang="es-ES" sz="1800" b="1" baseline="0" dirty="0" smtClean="0">
                          <a:latin typeface="+mn-lt"/>
                          <a:cs typeface="Helvetica" panose="020B0604020202020204" pitchFamily="34" charset="0"/>
                        </a:rPr>
                        <a:t>, </a:t>
                      </a:r>
                      <a:r>
                        <a:rPr lang="es-ES" sz="1800" b="1" i="0" noProof="0" dirty="0" smtClean="0">
                          <a:latin typeface="+mn-lt"/>
                          <a:cs typeface="Helvetica" panose="020B0604020202020204" pitchFamily="34" charset="0"/>
                        </a:rPr>
                        <a:t>¿</a:t>
                      </a:r>
                      <a:r>
                        <a:rPr lang="es-ES" sz="1800" b="1" baseline="0" dirty="0" smtClean="0">
                          <a:latin typeface="+mn-lt"/>
                          <a:cs typeface="Helvetica" panose="020B0604020202020204" pitchFamily="34" charset="0"/>
                        </a:rPr>
                        <a:t>piensas que el  Proyecto Mercurio fue importante? </a:t>
                      </a:r>
                      <a:r>
                        <a:rPr lang="es-ES" sz="1800" b="1" i="0" noProof="0" dirty="0" smtClean="0">
                          <a:latin typeface="+mn-lt"/>
                          <a:cs typeface="Helvetica" panose="020B0604020202020204" pitchFamily="34" charset="0"/>
                        </a:rPr>
                        <a:t>¿</a:t>
                      </a:r>
                      <a:r>
                        <a:rPr lang="es-ES" sz="1800" b="1" baseline="0" noProof="0" dirty="0" smtClean="0">
                          <a:latin typeface="+mn-lt"/>
                          <a:cs typeface="Helvetica" panose="020B0604020202020204" pitchFamily="34" charset="0"/>
                        </a:rPr>
                        <a:t>Porque</a:t>
                      </a:r>
                      <a:r>
                        <a:rPr lang="es-ES" sz="1800" b="1" baseline="0" dirty="0" smtClean="0">
                          <a:latin typeface="+mn-lt"/>
                          <a:cs typeface="Helvetica" panose="020B0604020202020204" pitchFamily="34" charset="0"/>
                        </a:rPr>
                        <a:t> sí o porque no?  Usa ejemplos del texto para apoyar tu respuesta.</a:t>
                      </a:r>
                      <a:endParaRPr lang="es-ES" sz="1800" b="1" dirty="0" smtClean="0">
                        <a:latin typeface="+mn-lt"/>
                        <a:cs typeface="Helvetica" panose="020B0604020202020204" pitchFamily="34" charset="0"/>
                      </a:endParaRP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s-ES" sz="900" b="1" baseline="0" dirty="0" smtClean="0">
                        <a:solidFill>
                          <a:srgbClr val="00206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s-E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021831127"/>
              </p:ext>
            </p:extLst>
          </p:nvPr>
        </p:nvGraphicFramePr>
        <p:xfrm>
          <a:off x="4800600" y="3080658"/>
          <a:ext cx="2468517" cy="822960"/>
        </p:xfrm>
        <a:graphic>
          <a:graphicData uri="http://schemas.openxmlformats.org/drawingml/2006/table">
            <a:tbl>
              <a:tblPr/>
              <a:tblGrid>
                <a:gridCol w="2468517"/>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RI.3.7</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a:lnSpc>
                          <a:spcPct val="100000"/>
                        </a:lnSpc>
                      </a:pPr>
                      <a:r>
                        <a:rPr lang="x-none" sz="900" dirty="0" smtClean="0"/>
                        <a:t>Usan la información obtenida de las ilustraciones (ejemplo: mapas, fotografías) y las palabras en un texto para demostrar la comprensión del mismo (ejemplo: dónde, cuándo, por qué y cómo ocurren los acontecimientos clave).</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10879018"/>
              </p:ext>
            </p:extLst>
          </p:nvPr>
        </p:nvGraphicFramePr>
        <p:xfrm>
          <a:off x="5103789" y="9294671"/>
          <a:ext cx="1862138" cy="422148"/>
        </p:xfrm>
        <a:graphic>
          <a:graphicData uri="http://schemas.openxmlformats.org/drawingml/2006/table">
            <a:tbl>
              <a:tblPr/>
              <a:tblGrid>
                <a:gridCol w="1862138"/>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RI.3.6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4988">
                <a:tc>
                  <a:txBody>
                    <a:bodyPr/>
                    <a:lstStyle/>
                    <a:p>
                      <a:pPr>
                        <a:lnSpc>
                          <a:spcPct val="100000"/>
                        </a:lnSpc>
                      </a:pPr>
                      <a:r>
                        <a:rPr lang="x-none" sz="900" dirty="0" smtClean="0"/>
                        <a:t>Distinguen su propio punto de vista del punto de vista del autor del texto. </a:t>
                      </a:r>
                      <a:endParaRPr lang="en-US" sz="900" dirty="0"/>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TextBox 11"/>
          <p:cNvSpPr txBox="1"/>
          <p:nvPr/>
        </p:nvSpPr>
        <p:spPr>
          <a:xfrm>
            <a:off x="410118" y="9295636"/>
            <a:ext cx="29718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(Maestro </a:t>
            </a:r>
            <a:r>
              <a:rPr lang="en-US" sz="1200" i="1" dirty="0" err="1" smtClean="0">
                <a:latin typeface="Helvetica" panose="020B0604020202020204" pitchFamily="34" charset="0"/>
                <a:cs typeface="Helvetica" panose="020B0604020202020204" pitchFamily="34" charset="0"/>
              </a:rPr>
              <a:t>solamente</a:t>
            </a:r>
            <a:r>
              <a:rPr lang="en-US" sz="1200" i="1" dirty="0" smtClean="0">
                <a:latin typeface="Helvetica" panose="020B0604020202020204" pitchFamily="34" charset="0"/>
                <a:cs typeface="Helvetica" panose="020B0604020202020204" pitchFamily="34" charset="0"/>
              </a:rPr>
              <a:t>) </a:t>
            </a:r>
            <a:r>
              <a:rPr lang="en-US" sz="1200" i="1" dirty="0" err="1" smtClean="0">
                <a:latin typeface="Helvetica" panose="020B0604020202020204" pitchFamily="34" charset="0"/>
                <a:cs typeface="Helvetica" panose="020B0604020202020204" pitchFamily="34" charset="0"/>
              </a:rPr>
              <a:t>Puntaje</a:t>
            </a:r>
            <a:r>
              <a:rPr lang="en-US" sz="1200" i="1" dirty="0" smtClean="0">
                <a:latin typeface="Helvetica" panose="020B0604020202020204" pitchFamily="34" charset="0"/>
                <a:cs typeface="Helvetica" panose="020B0604020202020204" pitchFamily="34" charset="0"/>
              </a:rPr>
              <a:t> final ____/2</a:t>
            </a:r>
            <a:endParaRPr lang="en-US" sz="1200" i="1"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CF669FE8-2A6A-4FDA-B6E7-4A7C87AD6E1D}" type="slidenum">
              <a:rPr lang="en-US" smtClean="0"/>
              <a:pPr/>
              <a:t>31</a:t>
            </a:fld>
            <a:endParaRPr lang="en-US"/>
          </a:p>
        </p:txBody>
      </p:sp>
      <p:sp>
        <p:nvSpPr>
          <p:cNvPr id="14" name="Footer Placeholder 13"/>
          <p:cNvSpPr>
            <a:spLocks noGrp="1"/>
          </p:cNvSpPr>
          <p:nvPr>
            <p:ph type="ftr" sz="quarter" idx="11"/>
          </p:nvPr>
        </p:nvSpPr>
        <p:spPr>
          <a:xfrm>
            <a:off x="2738814" y="9407091"/>
            <a:ext cx="2461260" cy="535516"/>
          </a:xfrm>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1622151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2" name="TextBox 1"/>
          <p:cNvSpPr txBox="1"/>
          <p:nvPr/>
        </p:nvSpPr>
        <p:spPr>
          <a:xfrm>
            <a:off x="658576" y="6545943"/>
            <a:ext cx="6396038" cy="989871"/>
          </a:xfrm>
          <a:prstGeom prst="rect">
            <a:avLst/>
          </a:prstGeom>
          <a:noFill/>
        </p:spPr>
        <p:txBody>
          <a:bodyPr wrap="square" lIns="96378" tIns="48189" rIns="96378" bIns="48189" rtlCol="0">
            <a:spAutoFit/>
          </a:bodyPr>
          <a:lstStyle/>
          <a:p>
            <a:pPr algn="ctr"/>
            <a:r>
              <a:rPr lang="en-US" sz="3800" b="1" dirty="0" smtClean="0">
                <a:effectLst>
                  <a:outerShdw blurRad="38100" dist="38100" dir="2700000" algn="tl">
                    <a:srgbClr val="000000">
                      <a:alpha val="43137"/>
                    </a:srgbClr>
                  </a:outerShdw>
                </a:effectLst>
              </a:rPr>
              <a:t>ALTO</a:t>
            </a:r>
            <a:endParaRPr lang="en-US" sz="3800" b="1" dirty="0">
              <a:effectLst>
                <a:outerShdw blurRad="38100" dist="38100" dir="2700000" algn="tl">
                  <a:srgbClr val="000000">
                    <a:alpha val="43137"/>
                  </a:srgbClr>
                </a:outerShdw>
              </a:effectLst>
            </a:endParaRPr>
          </a:p>
          <a:p>
            <a:pPr algn="ctr"/>
            <a:r>
              <a:rPr lang="es-ES_tradnl" dirty="0" smtClean="0"/>
              <a:t>¡Cierra tus libros y espera instrucciones!</a:t>
            </a:r>
            <a:endParaRPr lang="es-ES_trad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363" y="1249678"/>
            <a:ext cx="4948237" cy="4948237"/>
          </a:xfrm>
          <a:prstGeom prst="rect">
            <a:avLst/>
          </a:prstGeom>
        </p:spPr>
      </p:pic>
      <p:sp>
        <p:nvSpPr>
          <p:cNvPr id="8" name="Footer Placeholder 7"/>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2173800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x-none" smtClean="0"/>
              <a:pPr/>
              <a:t>33</a:t>
            </a:fld>
            <a:endParaRPr lang="x-none" dirty="0"/>
          </a:p>
        </p:txBody>
      </p:sp>
      <p:sp>
        <p:nvSpPr>
          <p:cNvPr id="2" name="Rectangle 1"/>
          <p:cNvSpPr/>
          <p:nvPr/>
        </p:nvSpPr>
        <p:spPr>
          <a:xfrm>
            <a:off x="380999" y="381000"/>
            <a:ext cx="6800850" cy="5883496"/>
          </a:xfrm>
          <a:prstGeom prst="rect">
            <a:avLst/>
          </a:prstGeom>
        </p:spPr>
        <p:txBody>
          <a:bodyPr wrap="square" lIns="96356" tIns="48178" rIns="96356" bIns="48178">
            <a:spAutoFit/>
          </a:bodyPr>
          <a:lstStyle/>
          <a:p>
            <a:endParaRPr lang="x-none" sz="1400" dirty="0" smtClean="0"/>
          </a:p>
          <a:p>
            <a:r>
              <a:rPr lang="x-none" sz="1400" b="1" u="sng" dirty="0" smtClean="0"/>
              <a:t>Parte 2</a:t>
            </a:r>
            <a:r>
              <a:rPr lang="x-none" sz="1400" b="1" dirty="0" smtClean="0"/>
              <a:t> </a:t>
            </a:r>
          </a:p>
          <a:p>
            <a:r>
              <a:rPr lang="x-none" sz="1400" b="1" dirty="0" smtClean="0"/>
              <a:t>Tarea de rendimiento</a:t>
            </a:r>
          </a:p>
          <a:p>
            <a:endParaRPr lang="x-none" sz="1400" dirty="0" smtClean="0"/>
          </a:p>
          <a:p>
            <a:r>
              <a:rPr lang="x-none" sz="1400" b="1" u="sng" dirty="0" smtClean="0"/>
              <a:t>Tu vas a</a:t>
            </a:r>
            <a:r>
              <a:rPr lang="x-none" sz="1400" dirty="0" smtClean="0"/>
              <a:t>:</a:t>
            </a:r>
          </a:p>
          <a:p>
            <a:pPr marL="361375" indent="-361375">
              <a:buAutoNum type="arabicPeriod"/>
            </a:pPr>
            <a:r>
              <a:rPr lang="x-none" sz="1400" dirty="0" smtClean="0"/>
              <a:t>Planificar tu escrito. Puedes usar tus notas y respuestas. Puedes utilizar un organizador gráfico.</a:t>
            </a:r>
          </a:p>
          <a:p>
            <a:pPr marL="361375" indent="-361375">
              <a:lnSpc>
                <a:spcPct val="150000"/>
              </a:lnSpc>
              <a:buAutoNum type="arabicPeriod"/>
            </a:pPr>
            <a:r>
              <a:rPr lang="x-none" sz="1400" dirty="0" smtClean="0"/>
              <a:t>Escribir, revisar y editar tu primer borrador (tu maestro te proporcionará papel).  </a:t>
            </a:r>
          </a:p>
          <a:p>
            <a:pPr marL="359660" indent="-359660">
              <a:lnSpc>
                <a:spcPct val="150000"/>
              </a:lnSpc>
              <a:defRPr/>
            </a:pPr>
            <a:r>
              <a:rPr lang="x-none" sz="1400" dirty="0" smtClean="0"/>
              <a:t>3.     </a:t>
            </a:r>
            <a:r>
              <a:rPr lang="x-none" sz="1400" b="1" u="sng" dirty="0" smtClean="0"/>
              <a:t>Tarea</a:t>
            </a:r>
            <a:r>
              <a:rPr lang="x-none" sz="1400" b="1" dirty="0" smtClean="0"/>
              <a:t>: Parte 2 </a:t>
            </a:r>
          </a:p>
          <a:p>
            <a:pPr marL="359660" indent="-359660">
              <a:defRPr/>
            </a:pPr>
            <a:r>
              <a:rPr lang="x-none" sz="1400" dirty="0" smtClean="0"/>
              <a:t>         El periódico de tu escuela esta produciendo una sección de ciencia acerca de los cambios en los viajes espaciales. Se le ha pedido a los estudiantes de tu clase que contribuyan.  Escribe un artículo informativo acerca de las experiencias de los primeros </a:t>
            </a:r>
            <a:r>
              <a:rPr lang="x-none" sz="1400" dirty="0"/>
              <a:t>astronautas </a:t>
            </a:r>
            <a:r>
              <a:rPr lang="x-none" sz="1400" dirty="0" smtClean="0"/>
              <a:t>de los viajes espaciales en  </a:t>
            </a:r>
            <a:r>
              <a:rPr lang="x-none" sz="1400" b="1" i="1" u="sng" dirty="0" smtClean="0"/>
              <a:t>Proyecto Mercurio </a:t>
            </a:r>
            <a:r>
              <a:rPr lang="x-none" sz="1400" dirty="0" smtClean="0"/>
              <a:t> y Alan </a:t>
            </a:r>
            <a:r>
              <a:rPr lang="x-none" sz="1400" dirty="0" err="1" smtClean="0"/>
              <a:t>Shepard</a:t>
            </a:r>
            <a:r>
              <a:rPr lang="x-none" sz="1400" dirty="0" smtClean="0"/>
              <a:t>, </a:t>
            </a:r>
            <a:r>
              <a:rPr lang="x-none" sz="1400" b="1" i="1" u="sng" dirty="0" smtClean="0"/>
              <a:t>El primer estadounidense en el espacio</a:t>
            </a:r>
            <a:r>
              <a:rPr lang="x-none" sz="1400" dirty="0" smtClean="0"/>
              <a:t>, comparado con la  experiencia del astronauta en  </a:t>
            </a:r>
            <a:r>
              <a:rPr lang="x-none" sz="1400" b="1" i="1" u="sng" dirty="0" smtClean="0"/>
              <a:t>El diario de un  astronauta</a:t>
            </a:r>
            <a:r>
              <a:rPr lang="x-none" sz="1400" b="1" i="1" dirty="0" smtClean="0"/>
              <a:t>. </a:t>
            </a:r>
          </a:p>
          <a:p>
            <a:pPr marL="359660" indent="-359660">
              <a:defRPr/>
            </a:pPr>
            <a:endParaRPr lang="x-none" sz="1400" dirty="0" smtClean="0"/>
          </a:p>
          <a:p>
            <a:pPr marL="359660" indent="-359660">
              <a:defRPr/>
            </a:pPr>
            <a:r>
              <a:rPr lang="x-none" sz="1400" dirty="0" smtClean="0"/>
              <a:t>         Usando todas tus fuentes de información, desarrolla la idea principal acerca de las experiencias de los astronautas. Escoge la información mas importante para apoyar tu idea principal.  Luego, escribe un  artículo informativo sobre la idea principal con detalles obtenidos de tus fuentes.  Utiliza tus propias palabras, excepto cuando estés citando directamente de las fuentes de información.</a:t>
            </a:r>
          </a:p>
          <a:p>
            <a:pPr marL="359660" indent="-359660">
              <a:defRPr/>
            </a:pPr>
            <a:endParaRPr lang="x-none" sz="1400" dirty="0" smtClean="0"/>
          </a:p>
          <a:p>
            <a:pPr marL="359660" indent="-359660">
              <a:defRPr/>
            </a:pPr>
            <a:endParaRPr lang="x-none" sz="1400" dirty="0" smtClean="0"/>
          </a:p>
          <a:p>
            <a:endParaRPr lang="x-none" sz="1300" dirty="0" smtClean="0"/>
          </a:p>
          <a:p>
            <a:endParaRPr lang="x-none" sz="1300" dirty="0"/>
          </a:p>
        </p:txBody>
      </p:sp>
      <p:sp>
        <p:nvSpPr>
          <p:cNvPr id="6" name="TextBox 5"/>
          <p:cNvSpPr txBox="1"/>
          <p:nvPr/>
        </p:nvSpPr>
        <p:spPr>
          <a:xfrm>
            <a:off x="2971800" y="5985022"/>
            <a:ext cx="1866901" cy="307777"/>
          </a:xfrm>
          <a:prstGeom prst="rect">
            <a:avLst/>
          </a:prstGeom>
          <a:noFill/>
        </p:spPr>
        <p:txBody>
          <a:bodyPr wrap="square" rtlCol="0">
            <a:spAutoFit/>
          </a:bodyPr>
          <a:lstStyle/>
          <a:p>
            <a:r>
              <a:rPr lang="x-none" sz="1400" b="1" u="sng" dirty="0" smtClean="0"/>
              <a:t>Serás calificado por….</a:t>
            </a:r>
            <a:endParaRPr lang="x-none" sz="1400" b="1" u="sng" dirty="0"/>
          </a:p>
        </p:txBody>
      </p:sp>
      <p:graphicFrame>
        <p:nvGraphicFramePr>
          <p:cNvPr id="7" name="Table 6"/>
          <p:cNvGraphicFramePr>
            <a:graphicFrameLocks noGrp="1"/>
          </p:cNvGraphicFramePr>
          <p:nvPr>
            <p:extLst>
              <p:ext uri="{D42A27DB-BD31-4B8C-83A1-F6EECF244321}">
                <p14:modId xmlns:p14="http://schemas.microsoft.com/office/powerpoint/2010/main" val="4116046211"/>
              </p:ext>
            </p:extLst>
          </p:nvPr>
        </p:nvGraphicFramePr>
        <p:xfrm>
          <a:off x="887488" y="6400800"/>
          <a:ext cx="6035523" cy="1891145"/>
        </p:xfrm>
        <a:graphic>
          <a:graphicData uri="http://schemas.openxmlformats.org/drawingml/2006/table">
            <a:tbl>
              <a:tblPr firstRow="1" bandRow="1">
                <a:tableStyleId>{5940675A-B579-460E-94D1-54222C63F5DA}</a:tableStyleId>
              </a:tblPr>
              <a:tblGrid>
                <a:gridCol w="1186969"/>
                <a:gridCol w="4848554"/>
              </a:tblGrid>
              <a:tr h="290945">
                <a:tc>
                  <a:txBody>
                    <a:bodyPr/>
                    <a:lstStyle/>
                    <a:p>
                      <a:pPr algn="r"/>
                      <a:r>
                        <a:rPr lang="x-none" sz="900" b="1" i="1" noProof="0" dirty="0" smtClean="0"/>
                        <a:t>Propósito</a:t>
                      </a:r>
                      <a:endParaRPr lang="x-none" sz="900" b="1" i="1"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900" b="1" i="0" u="none" strike="noStrike" kern="1200" cap="none" spc="0" normalizeH="0" baseline="0" noProof="0" dirty="0" smtClean="0">
                          <a:ln>
                            <a:noFill/>
                          </a:ln>
                          <a:solidFill>
                            <a:prstClr val="black"/>
                          </a:solidFill>
                          <a:effectLst/>
                          <a:uLnTx/>
                          <a:uFillTx/>
                          <a:latin typeface="+mn-lt"/>
                          <a:ea typeface="+mn-ea"/>
                          <a:cs typeface="+mn-cs"/>
                        </a:rPr>
                        <a:t>Cuán bien mantienes el enfoque y estableces un ambiente/escenario, narrador y/o personajes.</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x-none" sz="900" b="1" i="1" noProof="0" dirty="0" smtClean="0"/>
                        <a:t>Organización</a:t>
                      </a:r>
                      <a:endParaRPr lang="x-none" sz="900" b="1" i="1" noProof="0" dirty="0"/>
                    </a:p>
                  </a:txBody>
                  <a:tcPr anchor="ctr">
                    <a:lnT w="12700" cap="flat" cmpd="sng" algn="ctr">
                      <a:noFill/>
                      <a:prstDash val="solid"/>
                      <a:round/>
                      <a:headEnd type="none" w="med" len="med"/>
                      <a:tailEnd type="none" w="med" len="med"/>
                    </a:lnT>
                    <a:solidFill>
                      <a:schemeClr val="bg2"/>
                    </a:solidFill>
                  </a:tcPr>
                </a:tc>
                <a:tc>
                  <a:txBody>
                    <a:bodyPr/>
                    <a:lstStyle/>
                    <a:p>
                      <a:r>
                        <a:rPr lang="x-none" sz="900" b="1" noProof="0" dirty="0" smtClean="0"/>
                        <a:t>Cuán</a:t>
                      </a:r>
                      <a:r>
                        <a:rPr lang="x-none" sz="900" b="1" baseline="0" noProof="0" dirty="0" smtClean="0"/>
                        <a:t> bien los acontecimientos fluyen de manera lógica de principio a fin, utilizando transiciones efectivas, y cuán bien te mantienes en el tema a lo largo del cuento.</a:t>
                      </a:r>
                      <a:endParaRPr lang="x-none"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x-none" sz="900" b="1" i="1"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x-none" sz="900" b="1" noProof="0" dirty="0" smtClean="0"/>
                        <a:t>Cuán bien</a:t>
                      </a:r>
                      <a:r>
                        <a:rPr lang="x-none" sz="900" b="1" baseline="0" noProof="0" dirty="0" smtClean="0"/>
                        <a:t> desarrollas tu cuento con detalles, diálogos y descripciones para continuar avanzando el cuento o ilustrar la experiencia.</a:t>
                      </a:r>
                      <a:endParaRPr lang="x-none" sz="9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x-none" sz="900" b="1" i="1" noProof="0" dirty="0" smtClean="0"/>
                        <a:t>Elaboración de lenguaje y vocabulario</a:t>
                      </a:r>
                      <a:endParaRPr lang="x-none" sz="900" b="1" i="1"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x-none" sz="900" b="1" noProof="0" dirty="0" smtClean="0"/>
                        <a:t>Cuán bien expresas experiencias o acontecimientos</a:t>
                      </a:r>
                      <a:r>
                        <a:rPr lang="x-none" sz="900" b="1" baseline="0" noProof="0" dirty="0" smtClean="0"/>
                        <a:t> con efectividad, utilizando expresiones de lenguaje sensorial, concreto y figurativo, que sean  adecuadas para tu propósito.</a:t>
                      </a:r>
                      <a:r>
                        <a:rPr lang="x-none" sz="900" b="1" noProof="0" dirty="0" smtClean="0"/>
                        <a:t>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x-none" sz="900" b="1" i="1" noProof="0" dirty="0" smtClean="0"/>
                        <a:t>Convenciones</a:t>
                      </a:r>
                      <a:endParaRPr lang="x-none" sz="900" b="1" i="1" noProof="0" dirty="0"/>
                    </a:p>
                  </a:txBody>
                  <a:tcPr anchor="ctr">
                    <a:solidFill>
                      <a:schemeClr val="accent6">
                        <a:lumMod val="20000"/>
                        <a:lumOff val="80000"/>
                      </a:schemeClr>
                    </a:solidFill>
                  </a:tcPr>
                </a:tc>
                <a:tc>
                  <a:txBody>
                    <a:bodyPr/>
                    <a:lstStyle/>
                    <a:p>
                      <a:r>
                        <a:rPr lang="x-none" sz="900" b="1" noProof="0" dirty="0" smtClean="0"/>
                        <a:t>Cuán bien sigues</a:t>
                      </a:r>
                      <a:r>
                        <a:rPr lang="x-none" sz="900" b="1" baseline="0" noProof="0" dirty="0" smtClean="0"/>
                        <a:t> las reglas de gramática, usos y mecánica (ortografía, puntuación, uso de mayúsculas, etc.).</a:t>
                      </a:r>
                      <a:endParaRPr lang="x-none" sz="900" b="1" noProof="0" dirty="0" smtClean="0"/>
                    </a:p>
                  </a:txBody>
                  <a:tcPr anchor="ctr">
                    <a:solidFill>
                      <a:schemeClr val="accent6">
                        <a:lumMod val="20000"/>
                        <a:lumOff val="80000"/>
                      </a:schemeClr>
                    </a:solidFill>
                  </a:tcPr>
                </a:tc>
              </a:tr>
            </a:tbl>
          </a:graphicData>
        </a:graphic>
      </p:graphicFrame>
      <p:sp>
        <p:nvSpPr>
          <p:cNvPr id="9" name="Footer Placeholder 8"/>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371317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52876615"/>
              </p:ext>
            </p:extLst>
          </p:nvPr>
        </p:nvGraphicFramePr>
        <p:xfrm>
          <a:off x="566740"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
        <p:nvSpPr>
          <p:cNvPr id="7" name="Footer Placeholder 6"/>
          <p:cNvSpPr>
            <a:spLocks noGrp="1"/>
          </p:cNvSpPr>
          <p:nvPr>
            <p:ph type="ftr" sz="quarter" idx="11"/>
          </p:nvPr>
        </p:nvSpPr>
        <p:spPr/>
        <p:txBody>
          <a:bodyPr/>
          <a:lstStyle/>
          <a:p>
            <a:r>
              <a:rPr lang="en-US" sz="1100" dirty="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1347516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91373614"/>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
        <p:nvSpPr>
          <p:cNvPr id="7" name="Footer Placeholder 6"/>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3735065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30886414"/>
              </p:ext>
            </p:extLst>
          </p:nvPr>
        </p:nvGraphicFramePr>
        <p:xfrm>
          <a:off x="281940" y="220113"/>
          <a:ext cx="7208520" cy="8761886"/>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6268278"/>
                <a:gridCol w="470121"/>
                <a:gridCol w="470121"/>
              </a:tblGrid>
              <a:tr h="649007">
                <a:tc gridSpan="2">
                  <a:txBody>
                    <a:bodyPr/>
                    <a:lstStyle/>
                    <a:p>
                      <a:pPr marL="0" marR="0" indent="0" algn="ctr" defTabSz="966612" rtl="0" eaLnBrk="1" fontAlgn="auto" latinLnBrk="0" hangingPunct="1">
                        <a:lnSpc>
                          <a:spcPct val="100000"/>
                        </a:lnSpc>
                        <a:spcBef>
                          <a:spcPts val="0"/>
                        </a:spcBef>
                        <a:spcAft>
                          <a:spcPts val="600"/>
                        </a:spcAft>
                        <a:buClrTx/>
                        <a:buSzTx/>
                        <a:buFontTx/>
                        <a:buNone/>
                        <a:tabLst/>
                        <a:defRPr/>
                      </a:pPr>
                      <a:r>
                        <a:rPr lang="x-none" sz="1500" b="1" dirty="0" smtClean="0">
                          <a:effectLst>
                            <a:outerShdw blurRad="38100" dist="38100" dir="2700000" algn="tl">
                              <a:srgbClr val="000000">
                                <a:alpha val="43137"/>
                              </a:srgbClr>
                            </a:outerShdw>
                          </a:effectLst>
                          <a:latin typeface="+mn-lt"/>
                        </a:rPr>
                        <a:t>Evaluación</a:t>
                      </a:r>
                      <a:r>
                        <a:rPr lang="x-none" sz="1500" b="1" baseline="0" dirty="0" smtClean="0">
                          <a:effectLst>
                            <a:outerShdw blurRad="38100" dist="38100" dir="2700000" algn="tl">
                              <a:srgbClr val="000000">
                                <a:alpha val="43137"/>
                              </a:srgbClr>
                            </a:outerShdw>
                          </a:effectLst>
                          <a:latin typeface="+mn-lt"/>
                        </a:rPr>
                        <a:t> de mitad de año </a:t>
                      </a:r>
                    </a:p>
                    <a:p>
                      <a:pPr marL="0" marR="0" indent="0" algn="ctr" defTabSz="966612" rtl="0" eaLnBrk="1" fontAlgn="auto" latinLnBrk="0" hangingPunct="1">
                        <a:lnSpc>
                          <a:spcPct val="100000"/>
                        </a:lnSpc>
                        <a:spcBef>
                          <a:spcPts val="0"/>
                        </a:spcBef>
                        <a:spcAft>
                          <a:spcPts val="600"/>
                        </a:spcAft>
                        <a:buClrTx/>
                        <a:buSzTx/>
                        <a:buFontTx/>
                        <a:buNone/>
                        <a:tabLst/>
                        <a:defRPr/>
                      </a:pPr>
                      <a:r>
                        <a:rPr lang="x-none" sz="1500" b="1" baseline="0" dirty="0" smtClean="0">
                          <a:effectLst>
                            <a:outerShdw blurRad="38100" dist="38100" dir="2700000" algn="tl">
                              <a:srgbClr val="000000">
                                <a:alpha val="43137"/>
                              </a:srgbClr>
                            </a:outerShdw>
                          </a:effectLst>
                          <a:latin typeface="+mn-lt"/>
                        </a:rPr>
                        <a:t>Clave para las respuestas de selección múltiple</a:t>
                      </a:r>
                      <a:endParaRPr lang="x-none" sz="1500" b="1" dirty="0" smtClean="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c>
                  <a:txBody>
                    <a:bodyPr/>
                    <a:lstStyle/>
                    <a:p>
                      <a:pPr marL="0" marR="0" indent="0" algn="ctr" defTabSz="966612" rtl="0" eaLnBrk="1" fontAlgn="auto" latinLnBrk="0" hangingPunct="1">
                        <a:lnSpc>
                          <a:spcPct val="100000"/>
                        </a:lnSpc>
                        <a:spcBef>
                          <a:spcPts val="0"/>
                        </a:spcBef>
                        <a:spcAft>
                          <a:spcPts val="600"/>
                        </a:spcAft>
                        <a:buClrTx/>
                        <a:buSzTx/>
                        <a:buFontTx/>
                        <a:buNone/>
                        <a:tabLst/>
                        <a:defRPr/>
                      </a:pPr>
                      <a:endParaRPr lang="x-none" sz="1500" b="1" dirty="0" smtClean="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r>
              <a:tr h="351915">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1</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1" u="none" baseline="0" dirty="0" smtClean="0">
                          <a:effectLst>
                            <a:outerShdw blurRad="38100" dist="38100" dir="2700000" algn="tl">
                              <a:srgbClr val="000000">
                                <a:alpha val="43137"/>
                              </a:srgbClr>
                            </a:outerShdw>
                          </a:effectLst>
                          <a:latin typeface="+mn-lt"/>
                          <a:ea typeface="Calibri"/>
                          <a:cs typeface="Times New Roman"/>
                        </a:rPr>
                        <a:t> </a:t>
                      </a:r>
                      <a:r>
                        <a:rPr lang="x-none" sz="1200" b="0" dirty="0" smtClean="0">
                          <a:latin typeface="+mn-lt"/>
                          <a:cs typeface="Calibri"/>
                        </a:rPr>
                        <a:t>¿Qué palabra describe mejor cómo se sentía Kevin, en el primer párrafo? </a:t>
                      </a:r>
                      <a:r>
                        <a:rPr lang="x-none" sz="1200" b="0" dirty="0" smtClean="0">
                          <a:latin typeface="+mn-lt"/>
                        </a:rPr>
                        <a:t>RL.1</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A</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13587">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2</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0" u="none" baseline="0" dirty="0" smtClean="0">
                          <a:effectLst/>
                          <a:latin typeface="+mn-lt"/>
                          <a:ea typeface="+mn-ea"/>
                          <a:cs typeface="+mn-cs"/>
                        </a:rPr>
                        <a:t> </a:t>
                      </a:r>
                      <a:r>
                        <a:rPr lang="es-ES" sz="1200" b="0" dirty="0" smtClean="0">
                          <a:latin typeface="+mn-lt"/>
                          <a:cs typeface="Calibri"/>
                        </a:rPr>
                        <a:t>¿Por qué el guía dijo que las jirafas siempre tienen suficiente para comer?</a:t>
                      </a:r>
                      <a:r>
                        <a:rPr lang="es-ES" sz="1200" b="0" baseline="0" dirty="0" smtClean="0">
                          <a:latin typeface="+mn-lt"/>
                          <a:cs typeface="Calibri"/>
                        </a:rPr>
                        <a:t> </a:t>
                      </a:r>
                      <a:r>
                        <a:rPr lang="x-none" sz="1200" b="0" u="none" baseline="0" dirty="0" smtClean="0">
                          <a:effectLst/>
                          <a:latin typeface="+mn-lt"/>
                          <a:ea typeface="+mn-ea"/>
                          <a:cs typeface="+mn-cs"/>
                        </a:rPr>
                        <a:t>RL.1</a:t>
                      </a:r>
                      <a:endParaRPr lang="x-none" sz="1200" b="0"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B</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13587">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3</a:t>
                      </a:r>
                      <a:r>
                        <a:rPr lang="x-none" sz="1200" b="1" u="none" baseline="0" dirty="0" smtClean="0">
                          <a:effectLst>
                            <a:outerShdw blurRad="38100" dist="38100" dir="2700000" algn="tl">
                              <a:srgbClr val="000000">
                                <a:alpha val="43137"/>
                              </a:srgbClr>
                            </a:outerShdw>
                          </a:effectLst>
                          <a:latin typeface="+mn-lt"/>
                          <a:ea typeface="Calibri"/>
                          <a:cs typeface="Times New Roman"/>
                        </a:rPr>
                        <a:t> </a:t>
                      </a:r>
                      <a:r>
                        <a:rPr lang="x-none" sz="1200" b="0" u="none" baseline="0" dirty="0" smtClean="0">
                          <a:effectLst/>
                          <a:latin typeface="+mn-lt"/>
                          <a:ea typeface="Calibri"/>
                          <a:cs typeface="Times New Roman"/>
                        </a:rPr>
                        <a:t> </a:t>
                      </a:r>
                      <a:r>
                        <a:rPr lang="x-none" sz="1200" b="0" dirty="0" smtClean="0">
                          <a:latin typeface="+mn-lt"/>
                          <a:cs typeface="Calibri"/>
                        </a:rPr>
                        <a:t>¿Cuál es el mensaje central del texto?</a:t>
                      </a:r>
                      <a:r>
                        <a:rPr lang="x-none" sz="1200" b="0" baseline="0" dirty="0" smtClean="0">
                          <a:latin typeface="+mn-lt"/>
                          <a:cs typeface="Calibri"/>
                        </a:rPr>
                        <a:t>  </a:t>
                      </a:r>
                      <a:r>
                        <a:rPr lang="x-none" sz="1200" b="0" u="none" baseline="0" dirty="0" smtClean="0">
                          <a:effectLst/>
                          <a:latin typeface="+mn-lt"/>
                          <a:ea typeface="Calibri"/>
                          <a:cs typeface="Times New Roman"/>
                        </a:rPr>
                        <a:t>RL.2</a:t>
                      </a:r>
                      <a:endParaRPr lang="x-none" sz="1200" b="0"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C</a:t>
                      </a:r>
                      <a:endParaRPr lang="en-US" sz="1300" b="1" dirty="0">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1</a:t>
                      </a:r>
                      <a:endParaRPr lang="en-US" sz="1300" b="1" dirty="0">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13587">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4</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0" dirty="0" smtClean="0">
                          <a:latin typeface="+mn-lt"/>
                        </a:rPr>
                        <a:t>¿Cuál es la idea principal del párrafo 5? ? RL.2</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D</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64603">
                <a:tc>
                  <a:txBody>
                    <a:bodyPr/>
                    <a:lstStyle/>
                    <a:p>
                      <a:pPr marL="685800" marR="0" indent="-685800" algn="l" defTabSz="966612" rtl="0" eaLnBrk="1" fontAlgn="auto" latinLnBrk="0" hangingPunct="1">
                        <a:lnSpc>
                          <a:spcPct val="100000"/>
                        </a:lnSpc>
                        <a:spcBef>
                          <a:spcPts val="0"/>
                        </a:spcBef>
                        <a:spcAft>
                          <a:spcPts val="0"/>
                        </a:spcAft>
                        <a:buClrTx/>
                        <a:buSzTx/>
                        <a:buFontTx/>
                        <a:buNone/>
                        <a:tabLst/>
                        <a:defRPr/>
                      </a:pPr>
                      <a:r>
                        <a:rPr lang="x-none" sz="1200" b="1" u="sng" strike="noStrike" dirty="0" smtClean="0">
                          <a:effectLst>
                            <a:outerShdw blurRad="38100" dist="38100" dir="2700000" algn="tl">
                              <a:srgbClr val="000000">
                                <a:alpha val="43137"/>
                              </a:srgbClr>
                            </a:outerShdw>
                          </a:effectLst>
                          <a:latin typeface="+mn-lt"/>
                          <a:ea typeface="Calibri"/>
                          <a:cs typeface="Times New Roman"/>
                        </a:rPr>
                        <a:t>Pregunta 5</a:t>
                      </a:r>
                      <a:r>
                        <a:rPr lang="x-none" sz="1200" b="1" u="none" strike="noStrike" dirty="0" smtClean="0">
                          <a:effectLst>
                            <a:outerShdw blurRad="38100" dist="38100" dir="2700000" algn="tl">
                              <a:srgbClr val="000000">
                                <a:alpha val="43137"/>
                              </a:srgbClr>
                            </a:outerShdw>
                          </a:effectLst>
                          <a:latin typeface="+mn-lt"/>
                          <a:ea typeface="Calibri"/>
                          <a:cs typeface="Times New Roman"/>
                        </a:rPr>
                        <a:t> </a:t>
                      </a:r>
                      <a:r>
                        <a:rPr lang="x-none" sz="1200" b="1" u="none" strike="noStrike" baseline="0" dirty="0" smtClean="0">
                          <a:effectLst>
                            <a:outerShdw blurRad="38100" dist="38100" dir="2700000" algn="tl">
                              <a:srgbClr val="000000">
                                <a:alpha val="43137"/>
                              </a:srgbClr>
                            </a:outerShdw>
                          </a:effectLst>
                          <a:latin typeface="+mn-lt"/>
                          <a:ea typeface="Calibri"/>
                          <a:cs typeface="Times New Roman"/>
                        </a:rPr>
                        <a:t> </a:t>
                      </a:r>
                      <a:r>
                        <a:rPr lang="x-none" sz="1200" b="0" u="none" strike="noStrike" baseline="0" dirty="0" smtClean="0">
                          <a:effectLst/>
                          <a:latin typeface="+mn-lt"/>
                          <a:ea typeface="Calibri"/>
                          <a:cs typeface="Times New Roman"/>
                        </a:rPr>
                        <a:t>¿Cuál de los siguientes detalles explica por qué Kevin no podía dormir al principio del cuento?</a:t>
                      </a:r>
                      <a:r>
                        <a:rPr lang="x-none" sz="1200" b="0" baseline="0" dirty="0" smtClean="0">
                          <a:effectLst/>
                          <a:latin typeface="+mn-lt"/>
                        </a:rPr>
                        <a:t> </a:t>
                      </a:r>
                      <a:r>
                        <a:rPr lang="x-none" sz="1200" b="0" i="0" u="none" strike="noStrike" baseline="0" dirty="0" smtClean="0">
                          <a:effectLst/>
                          <a:latin typeface="+mn-lt"/>
                          <a:ea typeface="+mn-ea"/>
                          <a:cs typeface="+mn-cs"/>
                        </a:rPr>
                        <a:t>RL.3</a:t>
                      </a:r>
                      <a:endParaRPr lang="x-none" sz="1200" b="0" i="0" dirty="0" smtClean="0">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B</a:t>
                      </a:r>
                      <a:endParaRPr lang="en-US" sz="1300" b="1" dirty="0">
                        <a:solidFill>
                          <a:schemeClr val="tx1"/>
                        </a:solidFill>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1</a:t>
                      </a:r>
                      <a:endParaRPr lang="en-US" sz="1300" b="1" dirty="0">
                        <a:solidFill>
                          <a:schemeClr val="tx1"/>
                        </a:solidFill>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64603">
                <a:tc>
                  <a:txBody>
                    <a:bodyPr/>
                    <a:lstStyle/>
                    <a:p>
                      <a:pPr marL="744538" indent="-744538">
                        <a:buNone/>
                      </a:pPr>
                      <a:r>
                        <a:rPr lang="x-none" sz="1200" b="1" u="sng" dirty="0" smtClean="0">
                          <a:effectLst>
                            <a:outerShdw blurRad="38100" dist="38100" dir="2700000" algn="tl">
                              <a:srgbClr val="000000">
                                <a:alpha val="43137"/>
                              </a:srgbClr>
                            </a:outerShdw>
                          </a:effectLst>
                          <a:latin typeface="+mn-lt"/>
                          <a:ea typeface="Calibri"/>
                          <a:cs typeface="Times New Roman"/>
                        </a:rPr>
                        <a:t>Pregunta 6</a:t>
                      </a:r>
                      <a:r>
                        <a:rPr lang="x-none" sz="1200" b="1" u="none" baseline="0" dirty="0" smtClean="0">
                          <a:effectLst>
                            <a:outerShdw blurRad="38100" dist="38100" dir="2700000" algn="tl">
                              <a:srgbClr val="000000">
                                <a:alpha val="43137"/>
                              </a:srgbClr>
                            </a:outerShdw>
                          </a:effectLst>
                          <a:latin typeface="+mn-lt"/>
                          <a:ea typeface="Calibri"/>
                          <a:cs typeface="Times New Roman"/>
                        </a:rPr>
                        <a:t>  </a:t>
                      </a:r>
                      <a:r>
                        <a:rPr lang="x-none" sz="1200" b="0" dirty="0" smtClean="0">
                          <a:latin typeface="+mn-lt"/>
                        </a:rPr>
                        <a:t>¿Qué detalles se encuentran en la introducción del cuento?  Escoge las dos respuestas que están correctas.</a:t>
                      </a:r>
                      <a:r>
                        <a:rPr lang="x-none" sz="1200" b="0" baseline="0" dirty="0" smtClean="0">
                          <a:latin typeface="+mn-lt"/>
                        </a:rPr>
                        <a:t>  </a:t>
                      </a:r>
                      <a:r>
                        <a:rPr lang="x-none" sz="1200" b="0" u="none" baseline="0" dirty="0" smtClean="0">
                          <a:effectLst/>
                          <a:latin typeface="+mn-lt"/>
                          <a:ea typeface="Calibri"/>
                          <a:cs typeface="Times New Roman"/>
                        </a:rPr>
                        <a:t>RL.5   </a:t>
                      </a:r>
                      <a:r>
                        <a:rPr lang="x-none" sz="1200" b="0" u="none" baseline="0" dirty="0" smtClean="0">
                          <a:effectLst>
                            <a:outerShdw blurRad="38100" dist="38100" dir="2700000" algn="tl">
                              <a:srgbClr val="000000">
                                <a:alpha val="43137"/>
                              </a:srgbClr>
                            </a:outerShdw>
                          </a:effectLst>
                          <a:latin typeface="+mn-lt"/>
                          <a:ea typeface="Calibri"/>
                          <a:cs typeface="Times New Roman"/>
                        </a:rPr>
                        <a:t>                      </a:t>
                      </a:r>
                      <a:endParaRPr lang="x-none" sz="1200" b="0" dirty="0">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A,B</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07491">
                <a:tc>
                  <a:txBody>
                    <a:bodyPr/>
                    <a:lstStyle/>
                    <a:p>
                      <a:pPr marL="744538" marR="0" indent="-744538" algn="l" defTabSz="966612" rtl="0" eaLnBrk="1" fontAlgn="auto" latinLnBrk="0" hangingPunct="1">
                        <a:lnSpc>
                          <a:spcPct val="115000"/>
                        </a:lnSpc>
                        <a:spcBef>
                          <a:spcPts val="0"/>
                        </a:spcBef>
                        <a:spcAft>
                          <a:spcPts val="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7</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0" dirty="0" smtClean="0">
                          <a:latin typeface="+mn-lt"/>
                        </a:rPr>
                        <a:t> ¿Quién dijo, “No es nada peligroso. ¡Si hablamos en voz alta, lo asustaremos y se irá!”? </a:t>
                      </a:r>
                      <a:r>
                        <a:rPr lang="x-none" sz="1200" b="0" baseline="0" dirty="0" smtClean="0">
                          <a:latin typeface="+mn-lt"/>
                        </a:rPr>
                        <a:t>RL.6</a:t>
                      </a:r>
                      <a:endParaRPr lang="x-none" sz="1200" b="0"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13587">
                <a:tc>
                  <a:txBody>
                    <a:bodyPr/>
                    <a:lstStyle/>
                    <a:p>
                      <a:pPr marL="0" indent="0">
                        <a:buNone/>
                      </a:pPr>
                      <a:r>
                        <a:rPr lang="x-none" sz="1200" b="1" u="sng" dirty="0" smtClean="0">
                          <a:effectLst>
                            <a:outerShdw blurRad="38100" dist="38100" dir="2700000" algn="tl">
                              <a:srgbClr val="000000">
                                <a:alpha val="43137"/>
                              </a:srgbClr>
                            </a:outerShdw>
                          </a:effectLst>
                          <a:latin typeface="+mn-lt"/>
                          <a:ea typeface="Calibri"/>
                          <a:cs typeface="Times New Roman"/>
                        </a:rPr>
                        <a:t>Pregunta 8</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0" dirty="0" smtClean="0">
                          <a:latin typeface="+mn-lt"/>
                        </a:rPr>
                        <a:t>Basado en la conclusión del cuento, ¿</a:t>
                      </a:r>
                      <a:r>
                        <a:rPr lang="x-none" sz="1200" b="0" smtClean="0">
                          <a:latin typeface="+mn-lt"/>
                        </a:rPr>
                        <a:t>Qué piensas </a:t>
                      </a:r>
                      <a:r>
                        <a:rPr lang="x-none" sz="1200" b="0" dirty="0" smtClean="0">
                          <a:latin typeface="+mn-lt"/>
                        </a:rPr>
                        <a:t>que Kevin hará el resto del </a:t>
                      </a:r>
                      <a:r>
                        <a:rPr lang="x-none" sz="1200" b="0" smtClean="0">
                          <a:latin typeface="+mn-lt"/>
                        </a:rPr>
                        <a:t>día?</a:t>
                      </a:r>
                      <a:r>
                        <a:rPr lang="x-none" sz="1200" b="0" baseline="0" smtClean="0">
                          <a:latin typeface="+mn-lt"/>
                        </a:rPr>
                        <a:t> </a:t>
                      </a:r>
                      <a:r>
                        <a:rPr lang="x-none" sz="1200" b="0" dirty="0" smtClean="0">
                          <a:latin typeface="+mn-lt"/>
                          <a:cs typeface="Helvetica" pitchFamily="34" charset="0"/>
                        </a:rPr>
                        <a:t>RL.7</a:t>
                      </a:r>
                      <a:endParaRPr lang="x-none" sz="1200" b="0" i="1" dirty="0" smtClean="0">
                        <a:latin typeface="+mn-lt"/>
                        <a:cs typeface="Helvetica" pitchFamily="34" charset="0"/>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D</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64603">
                <a:tc>
                  <a:txBody>
                    <a:bodyPr/>
                    <a:lstStyle/>
                    <a:p>
                      <a:pPr marL="801688" indent="-801688">
                        <a:buNone/>
                      </a:pPr>
                      <a:r>
                        <a:rPr lang="x-none" sz="1200" b="1" u="sng" dirty="0" smtClean="0">
                          <a:effectLst>
                            <a:outerShdw blurRad="38100" dist="38100" dir="2700000" algn="tl">
                              <a:srgbClr val="000000">
                                <a:alpha val="43137"/>
                              </a:srgbClr>
                            </a:outerShdw>
                          </a:effectLst>
                          <a:latin typeface="+mn-lt"/>
                          <a:ea typeface="Calibri"/>
                          <a:cs typeface="Times New Roman"/>
                        </a:rPr>
                        <a:t>Pregunta 9</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0" u="none" baseline="0" dirty="0" smtClean="0">
                          <a:effectLst/>
                          <a:latin typeface="+mn-lt"/>
                          <a:ea typeface="+mn-ea"/>
                          <a:cs typeface="Times New Roman"/>
                        </a:rPr>
                        <a:t> </a:t>
                      </a:r>
                      <a:r>
                        <a:rPr lang="x-none" sz="1200" b="0" dirty="0" smtClean="0">
                          <a:latin typeface="+mn-lt"/>
                        </a:rPr>
                        <a:t>El párrafo 2 dice: “Cuando el sol salió…” ¿Qué te dice este detalle acerca de la hora del día?</a:t>
                      </a:r>
                      <a:r>
                        <a:rPr lang="x-none" sz="1200" b="0" baseline="0" dirty="0" smtClean="0">
                          <a:latin typeface="+mn-lt"/>
                        </a:rPr>
                        <a:t>  </a:t>
                      </a:r>
                      <a:r>
                        <a:rPr lang="x-none" sz="1200" b="0" u="none" baseline="0" dirty="0" smtClean="0">
                          <a:effectLst/>
                          <a:latin typeface="+mn-lt"/>
                          <a:ea typeface="+mn-ea"/>
                          <a:cs typeface="Times New Roman"/>
                        </a:rPr>
                        <a:t>RL.7</a:t>
                      </a:r>
                      <a:endParaRPr lang="x-none" sz="1200" b="0" dirty="0" smtClean="0">
                        <a:latin typeface="+mn-lt"/>
                        <a:cs typeface="Helvetica" pitchFamily="34" charset="0"/>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B</a:t>
                      </a:r>
                      <a:endParaRPr lang="en-US" sz="1300" b="1" dirty="0">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1</a:t>
                      </a:r>
                      <a:endParaRPr lang="en-US" sz="1300" b="1" dirty="0">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10</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1" dirty="0" smtClean="0">
                          <a:effectLst>
                            <a:outerShdw blurRad="38100" dist="38100" dir="2700000" algn="tl">
                              <a:srgbClr val="000000">
                                <a:alpha val="43137"/>
                              </a:srgbClr>
                            </a:outerShdw>
                          </a:effectLst>
                          <a:latin typeface="+mn-lt"/>
                          <a:cs typeface="Helvetica" pitchFamily="34" charset="0"/>
                        </a:rPr>
                        <a:t>RL.6  Respuesta construida</a:t>
                      </a:r>
                      <a:endParaRPr lang="x-none" sz="1200" b="1" u="sng" dirty="0" smtClean="0">
                        <a:effectLst>
                          <a:outerShdw blurRad="38100" dist="38100" dir="2700000" algn="tl">
                            <a:srgbClr val="000000">
                              <a:alpha val="43137"/>
                            </a:srgbClr>
                          </a:outerShdw>
                        </a:effectLst>
                        <a:latin typeface="+mn-lt"/>
                        <a:cs typeface="Helvetica" pitchFamily="34" charset="0"/>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endParaRPr lang="en-US" sz="1300" b="1" strike="noStrike"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300" b="1" strike="noStrike"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300" b="1" strike="noStrike" dirty="0">
                        <a:solidFill>
                          <a:schemeClr val="tx1"/>
                        </a:solidFill>
                        <a:effectLst>
                          <a:outerShdw blurRad="38100" dist="38100" dir="2700000" algn="tl">
                            <a:srgbClr val="000000">
                              <a:alpha val="43137"/>
                            </a:srgbClr>
                          </a:outerShdw>
                        </a:effectLst>
                        <a:latin typeface="+mn-lt"/>
                        <a:ea typeface="Calibri"/>
                        <a:cs typeface="Times New Roman"/>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13587">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11</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0" dirty="0" smtClean="0">
                          <a:latin typeface="+mn-lt"/>
                        </a:rPr>
                        <a:t>¿Qué oración describe</a:t>
                      </a:r>
                      <a:r>
                        <a:rPr lang="x-none" sz="1200" b="0" u="none" dirty="0" smtClean="0">
                          <a:latin typeface="+mn-lt"/>
                        </a:rPr>
                        <a:t> </a:t>
                      </a:r>
                      <a:r>
                        <a:rPr lang="x-none" sz="1200" b="0" u="sng" dirty="0" smtClean="0">
                          <a:latin typeface="+mn-lt"/>
                        </a:rPr>
                        <a:t>mejor</a:t>
                      </a:r>
                      <a:r>
                        <a:rPr lang="x-none" sz="1200" b="0" dirty="0" smtClean="0">
                          <a:latin typeface="+mn-lt"/>
                        </a:rPr>
                        <a:t> a un carnívoro?</a:t>
                      </a:r>
                      <a:r>
                        <a:rPr lang="x-none" sz="1200" b="0" baseline="0" dirty="0" smtClean="0">
                          <a:latin typeface="+mn-lt"/>
                        </a:rPr>
                        <a:t> </a:t>
                      </a:r>
                      <a:r>
                        <a:rPr lang="x-none" sz="1200" b="0" u="none" dirty="0" smtClean="0">
                          <a:effectLst/>
                          <a:latin typeface="+mn-lt"/>
                          <a:ea typeface="+mn-ea"/>
                          <a:cs typeface="+mn-cs"/>
                        </a:rPr>
                        <a:t>RI.1</a:t>
                      </a:r>
                      <a:endParaRPr lang="x-none" sz="1200" b="0"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13587">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12</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0" dirty="0" smtClean="0">
                          <a:latin typeface="+mn-lt"/>
                        </a:rPr>
                        <a:t>De acuerdo al texto, ¿cómo los elefantes y las jirafas son iguales? RI.1</a:t>
                      </a: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D</a:t>
                      </a:r>
                      <a:endParaRPr lang="en-US" sz="1300" b="1" dirty="0">
                        <a:solidFill>
                          <a:schemeClr val="tx1"/>
                        </a:solidFill>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1</a:t>
                      </a:r>
                      <a:endParaRPr lang="en-US" sz="1300" b="1" dirty="0">
                        <a:solidFill>
                          <a:schemeClr val="tx1"/>
                        </a:solidFill>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69939">
                <a:tc>
                  <a:txBody>
                    <a:bodyPr/>
                    <a:lstStyle/>
                    <a:p>
                      <a:pPr marL="854075" marR="0" indent="-854075" algn="l" defTabSz="966612" rtl="0" eaLnBrk="1" fontAlgn="auto" latinLnBrk="0" hangingPunct="1">
                        <a:lnSpc>
                          <a:spcPct val="115000"/>
                        </a:lnSpc>
                        <a:spcBef>
                          <a:spcPts val="0"/>
                        </a:spcBef>
                        <a:spcAft>
                          <a:spcPts val="0"/>
                        </a:spcAft>
                        <a:buClrTx/>
                        <a:buSzTx/>
                        <a:buFontTx/>
                        <a:buNone/>
                        <a:tabLst/>
                        <a:defRPr/>
                      </a:pPr>
                      <a:r>
                        <a:rPr lang="x-none" sz="1200" b="1" u="sng" dirty="0" smtClean="0">
                          <a:effectLst>
                            <a:outerShdw blurRad="38100" dist="38100" dir="2700000" algn="tl">
                              <a:srgbClr val="000000">
                                <a:alpha val="43137"/>
                              </a:srgbClr>
                            </a:outerShdw>
                          </a:effectLst>
                          <a:latin typeface="+mn-lt"/>
                          <a:ea typeface="Calibri"/>
                          <a:cs typeface="Times New Roman"/>
                        </a:rPr>
                        <a:t>Pregunta 13</a:t>
                      </a:r>
                      <a:r>
                        <a:rPr lang="x-none" sz="1200" b="1" u="none" dirty="0" smtClean="0">
                          <a:effectLst>
                            <a:outerShdw blurRad="38100" dist="38100" dir="2700000" algn="tl">
                              <a:srgbClr val="000000">
                                <a:alpha val="43137"/>
                              </a:srgbClr>
                            </a:outerShdw>
                          </a:effectLst>
                          <a:latin typeface="+mn-lt"/>
                          <a:ea typeface="Calibri"/>
                          <a:cs typeface="Times New Roman"/>
                        </a:rPr>
                        <a:t>  </a:t>
                      </a:r>
                      <a:r>
                        <a:rPr lang="x-none" sz="1200" b="0" dirty="0" smtClean="0">
                          <a:latin typeface="+mn-lt"/>
                        </a:rPr>
                        <a:t>¿Qué información puede aprender el lector de </a:t>
                      </a:r>
                      <a:r>
                        <a:rPr lang="x-none" sz="1200" b="0" u="sng" dirty="0" smtClean="0">
                          <a:latin typeface="+mn-lt"/>
                        </a:rPr>
                        <a:t>todos</a:t>
                      </a:r>
                      <a:r>
                        <a:rPr lang="x-none" sz="1200" b="0" dirty="0" smtClean="0">
                          <a:latin typeface="+mn-lt"/>
                        </a:rPr>
                        <a:t> los párrafos del texto </a:t>
                      </a:r>
                      <a:r>
                        <a:rPr lang="x-none" sz="1200" b="0" i="1" u="sng" dirty="0" smtClean="0">
                          <a:latin typeface="+mn-lt"/>
                        </a:rPr>
                        <a:t>Animales africanos?</a:t>
                      </a:r>
                      <a:r>
                        <a:rPr lang="x-none" sz="1200" b="0" baseline="0" dirty="0" smtClean="0">
                          <a:latin typeface="+mn-lt"/>
                        </a:rPr>
                        <a:t>  </a:t>
                      </a:r>
                      <a:r>
                        <a:rPr lang="x-none" sz="1200" b="0" dirty="0" smtClean="0">
                          <a:latin typeface="+mn-lt"/>
                        </a:rPr>
                        <a:t>RI.2</a:t>
                      </a:r>
                      <a:endParaRPr lang="x-none" sz="1200" b="0" i="1" dirty="0" smtClean="0">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13587">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x-none" sz="1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14</a:t>
                      </a:r>
                      <a:r>
                        <a:rPr kumimoji="0" lang="x-none"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x-none" sz="1200" b="0" dirty="0" smtClean="0">
                          <a:latin typeface="+mn-lt"/>
                        </a:rPr>
                        <a:t>¿Cuál es el tema principal del texto </a:t>
                      </a:r>
                      <a:r>
                        <a:rPr lang="x-none" sz="1200" b="0" i="1" u="sng" dirty="0" smtClean="0">
                          <a:latin typeface="+mn-lt"/>
                        </a:rPr>
                        <a:t>Animales africanos</a:t>
                      </a:r>
                      <a:r>
                        <a:rPr lang="x-none" sz="1200" b="0" dirty="0" smtClean="0">
                          <a:latin typeface="+mn-lt"/>
                        </a:rPr>
                        <a:t>?</a:t>
                      </a:r>
                      <a:r>
                        <a:rPr lang="x-none" sz="1200" b="0" baseline="0" dirty="0" smtClean="0">
                          <a:latin typeface="+mn-lt"/>
                        </a:rPr>
                        <a:t> </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RI.2</a:t>
                      </a:r>
                      <a:endParaRPr kumimoji="0" lang="x-none"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13587">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x-none" sz="1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15</a:t>
                      </a:r>
                      <a:r>
                        <a:rPr kumimoji="0" lang="x-none"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x-none" sz="1200" b="0" dirty="0" smtClean="0">
                          <a:latin typeface="+mn-lt"/>
                        </a:rPr>
                        <a:t>¿Qué grupo de animales come más parecido a los hipopótamos? </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RI.3</a:t>
                      </a:r>
                      <a:endParaRPr kumimoji="0" lang="x-none"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507491">
                <a:tc>
                  <a:txBody>
                    <a:bodyPr/>
                    <a:lstStyle/>
                    <a:p>
                      <a:pPr marL="803275" marR="0" lvl="0" indent="-803275" algn="l" defTabSz="966612" rtl="0" eaLnBrk="1" fontAlgn="auto" latinLnBrk="0" hangingPunct="1">
                        <a:lnSpc>
                          <a:spcPct val="115000"/>
                        </a:lnSpc>
                        <a:spcBef>
                          <a:spcPts val="0"/>
                        </a:spcBef>
                        <a:spcAft>
                          <a:spcPts val="1000"/>
                        </a:spcAft>
                        <a:buClrTx/>
                        <a:buSzTx/>
                        <a:buFontTx/>
                        <a:buNone/>
                        <a:tabLst/>
                        <a:defRPr/>
                      </a:pPr>
                      <a:r>
                        <a:rPr kumimoji="0" lang="x-none" sz="1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16</a:t>
                      </a:r>
                      <a:r>
                        <a:rPr kumimoji="0" lang="x-none"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kumimoji="0" lang="x-none"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x-none" sz="1200" b="0" dirty="0" smtClean="0">
                          <a:latin typeface="+mn-lt"/>
                        </a:rPr>
                        <a:t>¿Cuáles</a:t>
                      </a:r>
                      <a:r>
                        <a:rPr lang="x-none" sz="1200" b="0" baseline="0" dirty="0" smtClean="0">
                          <a:latin typeface="+mn-lt"/>
                        </a:rPr>
                        <a:t> son las </a:t>
                      </a:r>
                      <a:r>
                        <a:rPr lang="x-none" sz="1200" b="0" dirty="0" smtClean="0">
                          <a:latin typeface="+mn-lt"/>
                        </a:rPr>
                        <a:t>dos oraciones que</a:t>
                      </a:r>
                      <a:r>
                        <a:rPr lang="x-none" sz="1200" b="0" baseline="0" dirty="0" smtClean="0">
                          <a:latin typeface="+mn-lt"/>
                        </a:rPr>
                        <a:t> a</a:t>
                      </a:r>
                      <a:r>
                        <a:rPr lang="x-none" sz="1200" b="0" dirty="0" smtClean="0">
                          <a:latin typeface="+mn-lt"/>
                        </a:rPr>
                        <a:t>poyan la figura 1?</a:t>
                      </a:r>
                      <a:r>
                        <a:rPr lang="x-none" sz="1200" b="0" baseline="0" dirty="0" smtClean="0">
                          <a:latin typeface="+mn-lt"/>
                        </a:rPr>
                        <a:t> </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RI.5                                                          (AMBAS DEBEN ESTAR CORRECTAS)</a:t>
                      </a:r>
                      <a:endParaRPr kumimoji="0" lang="x-none"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A,B</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07491">
                <a:tc>
                  <a:txBody>
                    <a:bodyPr/>
                    <a:lstStyle/>
                    <a:p>
                      <a:pPr marL="854075" marR="0" lvl="0" indent="-854075" algn="l" defTabSz="966612" rtl="0" eaLnBrk="1" fontAlgn="auto" latinLnBrk="0" hangingPunct="1">
                        <a:lnSpc>
                          <a:spcPct val="115000"/>
                        </a:lnSpc>
                        <a:spcBef>
                          <a:spcPts val="0"/>
                        </a:spcBef>
                        <a:spcAft>
                          <a:spcPts val="0"/>
                        </a:spcAft>
                        <a:buClrTx/>
                        <a:buSzTx/>
                        <a:buFontTx/>
                        <a:buNone/>
                        <a:tabLst/>
                        <a:defRPr/>
                      </a:pPr>
                      <a:r>
                        <a:rPr kumimoji="0" lang="x-none" sz="1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17</a:t>
                      </a:r>
                      <a:r>
                        <a:rPr kumimoji="0" lang="x-none"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x-none" sz="1200" b="0" dirty="0" smtClean="0">
                          <a:latin typeface="+mn-lt"/>
                        </a:rPr>
                        <a:t>¿Qué oración explica mejor el </a:t>
                      </a:r>
                      <a:r>
                        <a:rPr lang="x-none" sz="1200" b="0" u="sng" dirty="0" smtClean="0">
                          <a:latin typeface="+mn-lt"/>
                        </a:rPr>
                        <a:t>propósito principal </a:t>
                      </a:r>
                      <a:r>
                        <a:rPr lang="x-none" sz="1200" b="0" dirty="0" smtClean="0">
                          <a:latin typeface="+mn-lt"/>
                        </a:rPr>
                        <a:t>del autor para escribir el texto </a:t>
                      </a:r>
                      <a:r>
                        <a:rPr lang="x-none" sz="1200" b="0" i="1" u="sng" dirty="0" smtClean="0">
                          <a:latin typeface="+mn-lt"/>
                        </a:rPr>
                        <a:t>Animales Africanos</a:t>
                      </a:r>
                      <a:r>
                        <a:rPr lang="x-none" sz="1200" b="0" dirty="0" smtClean="0">
                          <a:latin typeface="+mn-lt"/>
                        </a:rPr>
                        <a:t>? </a:t>
                      </a:r>
                      <a:r>
                        <a:rPr lang="x-none" sz="1200" b="1" baseline="0" dirty="0" smtClean="0">
                          <a:latin typeface="+mn-lt"/>
                        </a:rPr>
                        <a:t> </a:t>
                      </a:r>
                      <a:r>
                        <a:rPr kumimoji="0" lang="x-none"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RI.6</a:t>
                      </a:r>
                      <a:endParaRPr kumimoji="0" lang="x-none"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13587">
                <a:tc>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kumimoji="0" lang="x-none" sz="1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18</a:t>
                      </a:r>
                      <a:r>
                        <a:rPr kumimoji="0" lang="x-none"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x-none" sz="1200" b="0" dirty="0" smtClean="0">
                          <a:latin typeface="+mn-lt"/>
                          <a:cs typeface="Helvetica" panose="020B0604020202020204" pitchFamily="34" charset="0"/>
                        </a:rPr>
                        <a:t>¿Qué oración de </a:t>
                      </a:r>
                      <a:r>
                        <a:rPr lang="x-none" sz="1200" b="0" i="1" u="sng" dirty="0" smtClean="0">
                          <a:latin typeface="+mn-lt"/>
                          <a:cs typeface="Helvetica" panose="020B0604020202020204" pitchFamily="34" charset="0"/>
                        </a:rPr>
                        <a:t>Animales africanos </a:t>
                      </a:r>
                      <a:r>
                        <a:rPr lang="x-none" sz="1200" b="0" dirty="0" smtClean="0">
                          <a:latin typeface="+mn-lt"/>
                          <a:cs typeface="Helvetica" panose="020B0604020202020204" pitchFamily="34" charset="0"/>
                        </a:rPr>
                        <a:t>ayuda al lector a entender la foto en la </a:t>
                      </a:r>
                      <a:r>
                        <a:rPr lang="x-none" sz="1200" b="0" u="sng" dirty="0" smtClean="0">
                          <a:latin typeface="+mn-lt"/>
                          <a:cs typeface="Helvetica" panose="020B0604020202020204" pitchFamily="34" charset="0"/>
                        </a:rPr>
                        <a:t>figura 2</a:t>
                      </a:r>
                      <a:r>
                        <a:rPr lang="x-none" sz="1200" b="0" dirty="0" smtClean="0">
                          <a:latin typeface="+mn-lt"/>
                          <a:cs typeface="Helvetica" panose="020B0604020202020204" pitchFamily="34" charset="0"/>
                        </a:rPr>
                        <a:t>?</a:t>
                      </a:r>
                      <a:r>
                        <a:rPr lang="x-none" sz="1200" b="0" baseline="0" dirty="0" smtClean="0">
                          <a:latin typeface="+mn-lt"/>
                          <a:cs typeface="Helvetica" panose="020B0604020202020204" pitchFamily="34" charset="0"/>
                        </a:rPr>
                        <a:t> </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RI.7</a:t>
                      </a:r>
                      <a:endParaRPr kumimoji="0" lang="x-none"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1</a:t>
                      </a:r>
                      <a:endParaRPr lang="en-US" sz="13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295426">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x-none" sz="1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Pregunta 19</a:t>
                      </a:r>
                      <a:r>
                        <a:rPr kumimoji="0" lang="x-none"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x-none" sz="1200" b="0" dirty="0" smtClean="0">
                          <a:latin typeface="+mn-lt"/>
                        </a:rPr>
                        <a:t>¿Por qué piensas</a:t>
                      </a:r>
                      <a:r>
                        <a:rPr lang="x-none" sz="1200" b="0" baseline="0" dirty="0" smtClean="0">
                          <a:latin typeface="+mn-lt"/>
                        </a:rPr>
                        <a:t> que e</a:t>
                      </a:r>
                      <a:r>
                        <a:rPr lang="x-none" sz="1200" b="0" dirty="0" smtClean="0">
                          <a:latin typeface="+mn-lt"/>
                        </a:rPr>
                        <a:t>l autor incluyó las figuras 1 y 2 en el  texto </a:t>
                      </a:r>
                      <a:r>
                        <a:rPr lang="x-none" sz="1200" b="0" i="1" u="sng" dirty="0" smtClean="0">
                          <a:latin typeface="+mn-lt"/>
                        </a:rPr>
                        <a:t>Animales africanos</a:t>
                      </a:r>
                      <a:r>
                        <a:rPr lang="x-none" sz="1200" b="0" dirty="0" smtClean="0">
                          <a:latin typeface="+mn-lt"/>
                        </a:rPr>
                        <a:t>?</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RI.7</a:t>
                      </a:r>
                      <a:endParaRPr kumimoji="0" lang="x-none" sz="1200" b="0" i="1" u="none" strike="noStrike" kern="1200" cap="none" spc="0" normalizeH="0" baseline="0" noProof="0" dirty="0" smtClean="0">
                        <a:ln>
                          <a:noFill/>
                        </a:ln>
                        <a:solidFill>
                          <a:prstClr val="black"/>
                        </a:solidFill>
                        <a:effectLst/>
                        <a:uLnTx/>
                        <a:uFillTx/>
                        <a:latin typeface="+mn-lt"/>
                        <a:ea typeface="+mn-ea"/>
                        <a:cs typeface="+mn-cs"/>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200" b="1" dirty="0" smtClean="0">
                          <a:effectLst>
                            <a:outerShdw blurRad="38100" dist="38100" dir="2700000" algn="tl">
                              <a:srgbClr val="000000">
                                <a:alpha val="43137"/>
                              </a:srgbClr>
                            </a:outerShdw>
                          </a:effectLst>
                          <a:latin typeface="+mn-lt"/>
                        </a:rPr>
                        <a:t>A</a:t>
                      </a:r>
                      <a:endParaRPr lang="en-US" sz="12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5000"/>
                        </a:lnSpc>
                      </a:pPr>
                      <a:r>
                        <a:rPr lang="en-US" sz="1200" b="1" dirty="0" smtClean="0">
                          <a:effectLst>
                            <a:outerShdw blurRad="38100" dist="38100" dir="2700000" algn="tl">
                              <a:srgbClr val="000000">
                                <a:alpha val="43137"/>
                              </a:srgbClr>
                            </a:outerShdw>
                          </a:effectLst>
                          <a:latin typeface="+mn-lt"/>
                        </a:rPr>
                        <a:t>1</a:t>
                      </a:r>
                      <a:endParaRPr lang="en-US" sz="12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07859">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x-none" sz="1200" b="1" u="sng" strike="noStrike" dirty="0" smtClean="0">
                          <a:effectLst>
                            <a:outerShdw blurRad="38100" dist="38100" dir="2700000" algn="tl">
                              <a:srgbClr val="000000">
                                <a:alpha val="43137"/>
                              </a:srgbClr>
                            </a:outerShdw>
                          </a:effectLst>
                          <a:latin typeface="+mn-lt"/>
                          <a:ea typeface="Calibri"/>
                          <a:cs typeface="Times New Roman"/>
                        </a:rPr>
                        <a:t>Pregunta 20</a:t>
                      </a:r>
                      <a:r>
                        <a:rPr lang="x-none" sz="1200" b="1" u="none" strike="noStrike" dirty="0" smtClean="0">
                          <a:effectLst>
                            <a:outerShdw blurRad="38100" dist="38100" dir="2700000" algn="tl">
                              <a:srgbClr val="000000">
                                <a:alpha val="43137"/>
                              </a:srgbClr>
                            </a:outerShdw>
                          </a:effectLst>
                          <a:latin typeface="+mn-lt"/>
                          <a:ea typeface="Calibri"/>
                          <a:cs typeface="Times New Roman"/>
                        </a:rPr>
                        <a:t>                                           RI.6  </a:t>
                      </a:r>
                      <a:r>
                        <a:rPr lang="x-none" sz="1200" b="1" dirty="0" smtClean="0">
                          <a:effectLst>
                            <a:outerShdw blurRad="38100" dist="38100" dir="2700000" algn="tl">
                              <a:srgbClr val="000000">
                                <a:alpha val="43137"/>
                              </a:srgbClr>
                            </a:outerShdw>
                          </a:effectLst>
                          <a:latin typeface="+mn-lt"/>
                          <a:cs typeface="Helvetica" pitchFamily="34" charset="0"/>
                        </a:rPr>
                        <a:t>RL.6  Respuesta construida</a:t>
                      </a:r>
                      <a:endParaRPr lang="x-none" sz="1200" b="1" u="sng" dirty="0" smtClean="0">
                        <a:effectLst>
                          <a:outerShdw blurRad="38100" dist="38100" dir="2700000" algn="tl">
                            <a:srgbClr val="000000">
                              <a:alpha val="43137"/>
                            </a:srgbClr>
                          </a:outerShdw>
                        </a:effectLst>
                        <a:latin typeface="+mn-lt"/>
                        <a:cs typeface="Helvetica" pitchFamily="34" charset="0"/>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endParaRPr lang="en-US" sz="12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200" b="1" dirty="0" smtClean="0">
                          <a:effectLst>
                            <a:outerShdw blurRad="38100" dist="38100" dir="2700000" algn="tl">
                              <a:srgbClr val="000000">
                                <a:alpha val="43137"/>
                              </a:srgbClr>
                            </a:outerShdw>
                          </a:effectLst>
                          <a:latin typeface="+mn-lt"/>
                        </a:rPr>
                        <a:t>2</a:t>
                      </a:r>
                      <a:endParaRPr lang="en-US" sz="1200" b="1" dirty="0">
                        <a:effectLst>
                          <a:outerShdw blurRad="38100" dist="38100" dir="2700000" algn="tl">
                            <a:srgbClr val="000000">
                              <a:alpha val="43137"/>
                            </a:srgbClr>
                          </a:outerShdw>
                        </a:effectLst>
                        <a:latin typeface="+mn-lt"/>
                      </a:endParaRPr>
                    </a:p>
                  </a:txBody>
                  <a:tcPr marL="94298" marR="94298"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274736" y="-151342"/>
            <a:ext cx="314325" cy="319315"/>
          </a:xfrm>
          <a:prstGeom prst="rect">
            <a:avLst/>
          </a:prstGeom>
          <a:noFill/>
        </p:spPr>
        <p:txBody>
          <a:bodyPr vert="horz" wrap="square" lIns="95139" tIns="47570" rIns="95139" bIns="47570" numCol="1" anchor="t" anchorCtr="0" compatLnSpc="1">
            <a:prstTxWarp prst="textNoShape">
              <a:avLst/>
            </a:prstTxWarp>
          </a:bodyPr>
          <a:lstStyle/>
          <a:p>
            <a:endParaRPr lang="en-US" sz="2207" dirty="0"/>
          </a:p>
        </p:txBody>
      </p:sp>
      <p:sp>
        <p:nvSpPr>
          <p:cNvPr id="2" name="Date Placeholder 1"/>
          <p:cNvSpPr>
            <a:spLocks noGrp="1"/>
          </p:cNvSpPr>
          <p:nvPr>
            <p:ph type="dt" sz="half" idx="10"/>
          </p:nvPr>
        </p:nvSpPr>
        <p:spPr/>
        <p:txBody>
          <a:bodyPr/>
          <a:lstStyle/>
          <a:p>
            <a:r>
              <a:rPr lang="x-none" smtClean="0"/>
              <a:t>HSD-OSP Susan Richmond 2015  </a:t>
            </a:r>
            <a:endParaRPr lang="en-US" dirty="0"/>
          </a:p>
        </p:txBody>
      </p:sp>
    </p:spTree>
    <p:extLst>
      <p:ext uri="{BB962C8B-B14F-4D97-AF65-F5344CB8AC3E}">
        <p14:creationId xmlns:p14="http://schemas.microsoft.com/office/powerpoint/2010/main" val="43874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220" y="586741"/>
            <a:ext cx="6663690" cy="8074502"/>
          </a:xfrm>
          <a:prstGeom prst="rect">
            <a:avLst/>
          </a:prstGeom>
          <a:noFill/>
        </p:spPr>
        <p:txBody>
          <a:bodyPr wrap="square" lIns="100570" tIns="50284" rIns="100570" bIns="50284" rtlCol="0">
            <a:spAutoFit/>
          </a:bodyPr>
          <a:lstStyle/>
          <a:p>
            <a:pPr algn="ctr"/>
            <a:r>
              <a:rPr lang="x-none" sz="1800" b="1" dirty="0"/>
              <a:t>Opcional </a:t>
            </a:r>
          </a:p>
          <a:p>
            <a:pPr algn="ctr"/>
            <a:r>
              <a:rPr lang="x-none" sz="1800" b="1" u="sng" dirty="0"/>
              <a:t>Instrucciones para la </a:t>
            </a:r>
            <a:r>
              <a:rPr lang="x-none" sz="1800" b="1" u="sng" dirty="0" smtClean="0"/>
              <a:t>Tarea </a:t>
            </a:r>
            <a:r>
              <a:rPr lang="x-none" sz="1800" b="1" u="sng" dirty="0"/>
              <a:t>de rendimiento</a:t>
            </a:r>
          </a:p>
          <a:p>
            <a:pPr algn="ctr"/>
            <a:r>
              <a:rPr lang="x-none" sz="1200" b="1" i="1" dirty="0">
                <a:latin typeface="Helvetica" pitchFamily="34" charset="0"/>
                <a:cs typeface="Helvetica" pitchFamily="34" charset="0"/>
              </a:rPr>
              <a:t>**Si no va a hacer la tarea de rendimiento, pida a los estudiantes que contesten solamente las preguntas #1-20.</a:t>
            </a:r>
          </a:p>
          <a:p>
            <a:r>
              <a:rPr lang="x-none" sz="1200" b="1" u="sng" dirty="0"/>
              <a:t>Nota importante</a:t>
            </a:r>
            <a:r>
              <a:rPr lang="x-none" sz="1200" b="1" dirty="0"/>
              <a:t>:  </a:t>
            </a:r>
          </a:p>
          <a:p>
            <a:r>
              <a:rPr lang="x-none" sz="1200" dirty="0"/>
              <a:t>Esta evaluación tiene una Tarea de rendimiento opcional (no será registrada en </a:t>
            </a:r>
            <a:r>
              <a:rPr lang="x-none" sz="1200" dirty="0" err="1" smtClean="0"/>
              <a:t>Synergy</a:t>
            </a:r>
            <a:r>
              <a:rPr lang="x-none" sz="1200" dirty="0"/>
              <a:t>).  El propósito de la Tarea de rendimiento</a:t>
            </a:r>
            <a:r>
              <a:rPr lang="x-none" sz="1200" b="1" dirty="0"/>
              <a:t> (PT) </a:t>
            </a:r>
            <a:r>
              <a:rPr lang="x-none" sz="1200" dirty="0"/>
              <a:t>es permitirle a los maestros que así lo deseen, dar un PT a los estudiantes como una experiencia educativa.</a:t>
            </a:r>
          </a:p>
          <a:p>
            <a:endParaRPr lang="x-none" sz="1200" dirty="0"/>
          </a:p>
          <a:p>
            <a:pPr>
              <a:defRPr/>
            </a:pPr>
            <a:r>
              <a:rPr lang="x-none" sz="1200" dirty="0"/>
              <a:t>Los estudiantes deben tener acceso a recursos para revisar la ortografía, pero no para revisar la gramática. Los estudiantes se pueden referir a sus textos, notas y </a:t>
            </a:r>
            <a:r>
              <a:rPr lang="x-none" sz="1200" dirty="0" smtClean="0"/>
              <a:t>a las </a:t>
            </a:r>
            <a:r>
              <a:rPr lang="x-none" sz="1200" dirty="0"/>
              <a:t>2 preguntas de investigación de respuesta construida, tantas veces como lo deseen, si están participando en  la Tarea de rendimiento.</a:t>
            </a:r>
          </a:p>
          <a:p>
            <a:pPr>
              <a:defRPr/>
            </a:pPr>
            <a:endParaRPr lang="x-none" sz="1320" b="1" u="sng" dirty="0"/>
          </a:p>
          <a:p>
            <a:r>
              <a:rPr lang="x-none" sz="1300" b="1" u="sng" dirty="0"/>
              <a:t>Instrucciones para la Tarea de </a:t>
            </a:r>
            <a:r>
              <a:rPr lang="x-none" sz="1300" b="1" u="sng" dirty="0" smtClean="0"/>
              <a:t>rendimiento:</a:t>
            </a:r>
          </a:p>
          <a:p>
            <a:r>
              <a:rPr lang="x-none" sz="1300" b="1" i="1" dirty="0" smtClean="0"/>
              <a:t>Parte1 </a:t>
            </a:r>
            <a:endParaRPr lang="x-none" sz="1300" b="1" i="1" dirty="0"/>
          </a:p>
          <a:p>
            <a:r>
              <a:rPr lang="x-none" sz="1300" b="1" dirty="0"/>
              <a:t>1.  Una actividad para toda la clase (30 minutos)</a:t>
            </a:r>
          </a:p>
          <a:p>
            <a:pPr marL="251460" indent="-62865"/>
            <a:r>
              <a:rPr lang="x-none" sz="1100" dirty="0"/>
              <a:t>  Tal vez usted desee tener una actividad de 30 minutos de duración para toda la clase. El propósito de una actividad PT es asegurar que todos los estudiantes estén familiarizados con los conceptos del tema y que conozcan y entiendan los términos clave (vocabulario) que se encuentran en </a:t>
            </a:r>
            <a:r>
              <a:rPr lang="x-none" sz="1100" dirty="0" smtClean="0"/>
              <a:t>lo más alto </a:t>
            </a:r>
            <a:r>
              <a:rPr lang="x-none" sz="1100" dirty="0"/>
              <a:t>de su nivel de grado (palabras que normalmente no conocen o no están familiarizados con su origen o cultura). ¡La actividad de la clase </a:t>
            </a:r>
            <a:r>
              <a:rPr lang="x-none" sz="1100" b="1" dirty="0"/>
              <a:t>NO </a:t>
            </a:r>
            <a:r>
              <a:rPr lang="x-none" sz="1100" dirty="0"/>
              <a:t>pre-enseña nada del contenido que será evaluado!</a:t>
            </a:r>
            <a:r>
              <a:rPr lang="x-none" sz="1100" b="1" i="1" dirty="0"/>
              <a:t> </a:t>
            </a:r>
          </a:p>
          <a:p>
            <a:pPr marL="251460" indent="-251460">
              <a:buAutoNum type="arabicPeriod" startAt="2"/>
            </a:pPr>
            <a:r>
              <a:rPr lang="x-none" sz="1300" b="1" dirty="0" smtClean="0"/>
              <a:t>Leer </a:t>
            </a:r>
            <a:r>
              <a:rPr lang="x-none" sz="1300" b="1" dirty="0"/>
              <a:t>textos literarios e informativos (30 minutos)</a:t>
            </a:r>
          </a:p>
          <a:p>
            <a:pPr marL="249714" indent="-249714"/>
            <a:r>
              <a:rPr lang="x-none" sz="1320" b="1" dirty="0"/>
              <a:t>      </a:t>
            </a:r>
            <a:r>
              <a:rPr lang="x-none" sz="1100" dirty="0"/>
              <a:t>Recuerde a los estudiantes tomar notas mientras leen.  Durante la evaluación real de SBAC, a los estudiantes se les permite conservar sus notas como una referencia para que puedan completar su tarea de rendimiento.</a:t>
            </a:r>
          </a:p>
          <a:p>
            <a:pPr marL="251460" indent="-251460">
              <a:buAutoNum type="arabicPeriod" startAt="3"/>
            </a:pPr>
            <a:r>
              <a:rPr lang="x-none" sz="1300" b="1" dirty="0" smtClean="0"/>
              <a:t>Contestar </a:t>
            </a:r>
            <a:r>
              <a:rPr lang="x-none" sz="1300" b="1" dirty="0"/>
              <a:t>las preguntas de selección múltiple y respuesta construida.  </a:t>
            </a:r>
          </a:p>
          <a:p>
            <a:r>
              <a:rPr lang="x-none" sz="1320" b="1" dirty="0"/>
              <a:t>       </a:t>
            </a:r>
            <a:endParaRPr lang="x-none" sz="1100" b="1" i="1" dirty="0"/>
          </a:p>
          <a:p>
            <a:r>
              <a:rPr lang="x-none" sz="1300" b="1" i="1" u="sng" dirty="0"/>
              <a:t>Parte 2</a:t>
            </a:r>
            <a:r>
              <a:rPr lang="x-none" sz="1320" b="1" i="1" dirty="0"/>
              <a:t> </a:t>
            </a:r>
            <a:r>
              <a:rPr lang="x-none" sz="1200" i="1" dirty="0"/>
              <a:t>(después de las preguntas #1-20)</a:t>
            </a:r>
            <a:endParaRPr lang="x-none" sz="1200" b="1" i="1" dirty="0"/>
          </a:p>
          <a:p>
            <a:pPr marL="179366" indent="-179366">
              <a:buFont typeface="Arial" panose="020B0604020202020204" pitchFamily="34" charset="0"/>
              <a:buChar char="•"/>
            </a:pPr>
            <a:r>
              <a:rPr lang="x-none" sz="1200" dirty="0"/>
              <a:t>Una composición completa (70 Minutos)</a:t>
            </a:r>
          </a:p>
          <a:p>
            <a:r>
              <a:rPr lang="x-none" sz="1200" b="1" dirty="0"/>
              <a:t>15 minutos de receso</a:t>
            </a:r>
          </a:p>
          <a:p>
            <a:r>
              <a:rPr lang="x-none" sz="1200" b="1" dirty="0"/>
              <a:t>70 minutos</a:t>
            </a:r>
          </a:p>
          <a:p>
            <a:r>
              <a:rPr lang="x-none" sz="1200" b="1" dirty="0"/>
              <a:t>4.   Los estudiantes escriben una composición completa (pieza informativa).</a:t>
            </a:r>
          </a:p>
          <a:p>
            <a:endParaRPr lang="x-none" sz="1320" dirty="0"/>
          </a:p>
          <a:p>
            <a:r>
              <a:rPr lang="x-none" sz="1300" b="1" u="sng" dirty="0"/>
              <a:t>Calificación</a:t>
            </a:r>
          </a:p>
          <a:p>
            <a:r>
              <a:rPr lang="x-none" sz="1200" dirty="0"/>
              <a:t>En esta evaluación se provee una rúbrica informativa para la Tarea de rendimiento.  Los estudiantes reciben 3 puntajes por:</a:t>
            </a:r>
          </a:p>
          <a:p>
            <a:endParaRPr lang="x-none" sz="1200" dirty="0"/>
          </a:p>
          <a:p>
            <a:pPr marL="239154" indent="-239154">
              <a:buAutoNum type="arabicPeriod"/>
            </a:pPr>
            <a:r>
              <a:rPr lang="x-none" sz="1200" dirty="0"/>
              <a:t>Organización y propósito </a:t>
            </a:r>
          </a:p>
          <a:p>
            <a:pPr marL="239154" indent="-239154">
              <a:buAutoNum type="arabicPeriod"/>
            </a:pPr>
            <a:r>
              <a:rPr lang="x-none" sz="1200" dirty="0"/>
              <a:t>Evidencia y elaboración</a:t>
            </a:r>
          </a:p>
          <a:p>
            <a:pPr marL="239154" indent="-239154">
              <a:buAutoNum type="arabicPeriod"/>
            </a:pPr>
            <a:r>
              <a:rPr lang="x-none" sz="1200" dirty="0"/>
              <a:t>Convenciones</a:t>
            </a:r>
          </a:p>
          <a:p>
            <a:endParaRPr lang="x-none" sz="1320" dirty="0"/>
          </a:p>
        </p:txBody>
      </p:sp>
      <p:sp>
        <p:nvSpPr>
          <p:cNvPr id="3" name="Slide Number Placeholder 2"/>
          <p:cNvSpPr>
            <a:spLocks noGrp="1"/>
          </p:cNvSpPr>
          <p:nvPr>
            <p:ph type="sldNum" sz="quarter" idx="12"/>
          </p:nvPr>
        </p:nvSpPr>
        <p:spPr/>
        <p:txBody>
          <a:bodyPr/>
          <a:lstStyle/>
          <a:p>
            <a:fld id="{2A5E9C3D-07D7-45D2-9B6A-FB5CA66A53EB}" type="slidenum">
              <a:rPr lang="x-none" smtClean="0"/>
              <a:pPr/>
              <a:t>4</a:t>
            </a:fld>
            <a:endParaRPr lang="x-none" dirty="0"/>
          </a:p>
        </p:txBody>
      </p:sp>
      <p:sp>
        <p:nvSpPr>
          <p:cNvPr id="7" name="Footer Placeholder 6"/>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3335883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066549"/>
          </a:xfrm>
          <a:prstGeom prst="rect">
            <a:avLst/>
          </a:prstGeom>
          <a:noFill/>
        </p:spPr>
        <p:txBody>
          <a:bodyPr wrap="square" lIns="101882" tIns="50941" rIns="101882" bIns="50941" rtlCol="0">
            <a:spAutoFit/>
          </a:bodyPr>
          <a:lstStyle/>
          <a:p>
            <a:pPr algn="ctr"/>
            <a:r>
              <a:rPr lang="es-ES" sz="1600" b="1" dirty="0" smtClean="0"/>
              <a:t>Exploración del  Espacio</a:t>
            </a:r>
          </a:p>
          <a:p>
            <a:pPr algn="ctr"/>
            <a:r>
              <a:rPr lang="es-ES" sz="1600" b="1" dirty="0" smtClean="0"/>
              <a:t>Tarea de rendimiento: Actividad de la clase</a:t>
            </a:r>
          </a:p>
          <a:p>
            <a:pPr algn="ctr"/>
            <a:endParaRPr lang="es-ES" sz="1600" b="1" dirty="0" smtClean="0"/>
          </a:p>
          <a:p>
            <a:pPr lvl="0" defTabSz="1018809"/>
            <a:r>
              <a:rPr lang="es-ES_tradnl" sz="1100" i="1" dirty="0">
                <a:solidFill>
                  <a:prstClr val="black"/>
                </a:solidFill>
              </a:rPr>
              <a:t>Esta pre-actividad para la clase sigue el diseño general de elementos contextuales, recursos, objetivos de aprendizaje, términos clave y propósito del Consorcio de </a:t>
            </a:r>
            <a:r>
              <a:rPr lang="es-ES_tradnl" sz="1100" i="1" dirty="0" err="1">
                <a:solidFill>
                  <a:prstClr val="black"/>
                </a:solidFill>
              </a:rPr>
              <a:t>Evaluciones</a:t>
            </a:r>
            <a:r>
              <a:rPr lang="es-ES_tradnl" sz="1100" i="1" dirty="0">
                <a:solidFill>
                  <a:prstClr val="black"/>
                </a:solidFill>
              </a:rPr>
              <a:t> </a:t>
            </a:r>
            <a:r>
              <a:rPr lang="es-ES_tradnl" sz="1100" i="1" dirty="0" err="1">
                <a:solidFill>
                  <a:prstClr val="black"/>
                </a:solidFill>
              </a:rPr>
              <a:t>Smarter</a:t>
            </a:r>
            <a:r>
              <a:rPr lang="es-ES_tradnl" sz="1100" i="1" dirty="0">
                <a:solidFill>
                  <a:prstClr val="black"/>
                </a:solidFill>
              </a:rPr>
              <a:t> </a:t>
            </a:r>
            <a:r>
              <a:rPr lang="es-ES_tradnl" sz="1100" i="1" dirty="0" err="1">
                <a:solidFill>
                  <a:prstClr val="black"/>
                </a:solidFill>
              </a:rPr>
              <a:t>Balanced</a:t>
            </a:r>
            <a:r>
              <a:rPr lang="es-ES_tradnl" sz="1100" i="1" dirty="0">
                <a:solidFill>
                  <a:prstClr val="black"/>
                </a:solidFill>
              </a:rPr>
              <a:t> (SBAC). [</a:t>
            </a:r>
            <a:r>
              <a:rPr lang="es-ES_tradnl" sz="1100" i="1" dirty="0">
                <a:solidFill>
                  <a:prstClr val="black"/>
                </a:solidFill>
                <a:hlinkClick r:id="rId3"/>
              </a:rPr>
              <a:t>http://oaksportal.org/resources/</a:t>
            </a:r>
            <a:r>
              <a:rPr lang="es-ES_tradnl" sz="1100" i="1" dirty="0">
                <a:solidFill>
                  <a:prstClr val="black"/>
                </a:solidFill>
              </a:rPr>
              <a:t>]</a:t>
            </a:r>
          </a:p>
          <a:p>
            <a:pPr lvl="0" defTabSz="1018809"/>
            <a:r>
              <a:rPr lang="es-ES_tradnl" sz="1100" i="1" dirty="0">
                <a:solidFill>
                  <a:prstClr val="black"/>
                </a:solidFill>
              </a:rPr>
              <a:t>La actividad fue escrita por </a:t>
            </a:r>
            <a:r>
              <a:rPr lang="es-ES_tradnl" sz="1100" b="1" i="1" dirty="0">
                <a:solidFill>
                  <a:prstClr val="black"/>
                </a:solidFill>
              </a:rPr>
              <a:t>Connie Briceño </a:t>
            </a:r>
            <a:r>
              <a:rPr lang="es-ES_tradnl" sz="1100" i="1" dirty="0">
                <a:solidFill>
                  <a:prstClr val="black"/>
                </a:solidFill>
              </a:rPr>
              <a:t>y </a:t>
            </a:r>
            <a:r>
              <a:rPr lang="es-ES_tradnl" sz="1100" b="1" i="1" dirty="0">
                <a:solidFill>
                  <a:prstClr val="black"/>
                </a:solidFill>
              </a:rPr>
              <a:t>Deborah </a:t>
            </a:r>
            <a:r>
              <a:rPr lang="es-ES_tradnl" sz="1100" b="1" i="1" dirty="0" err="1">
                <a:solidFill>
                  <a:prstClr val="black"/>
                </a:solidFill>
              </a:rPr>
              <a:t>Delplanche</a:t>
            </a:r>
            <a:r>
              <a:rPr lang="es-ES_tradnl" sz="1100" i="1" dirty="0">
                <a:solidFill>
                  <a:prstClr val="black"/>
                </a:solidFill>
              </a:rPr>
              <a:t>.</a:t>
            </a:r>
          </a:p>
          <a:p>
            <a:pPr lvl="0" defTabSz="1018809"/>
            <a:endParaRPr lang="es-ES_tradnl" sz="1068" i="1" dirty="0">
              <a:solidFill>
                <a:prstClr val="black"/>
              </a:solidFill>
            </a:endParaRPr>
          </a:p>
          <a:p>
            <a:pPr lvl="0" defTabSz="1018809"/>
            <a:r>
              <a:rPr lang="es-ES_tradnl" sz="1300" dirty="0">
                <a:solidFill>
                  <a:prstClr val="black"/>
                </a:solidFill>
              </a:rPr>
              <a:t>La actividad en el salón de clase introduce a los estudiantes al contexto de una tarea de rendimiento, para que no estén en desventaja al demostrar las destrezas que la tarea intenta evaluar. </a:t>
            </a:r>
          </a:p>
          <a:p>
            <a:pPr lvl="0" defTabSz="1018809"/>
            <a:endParaRPr lang="es-ES_tradnl" sz="1210" dirty="0">
              <a:solidFill>
                <a:prstClr val="black"/>
              </a:solidFill>
            </a:endParaRPr>
          </a:p>
          <a:p>
            <a:pPr lvl="0" defTabSz="1018809"/>
            <a:r>
              <a:rPr lang="es-ES_tradnl" sz="1300" dirty="0">
                <a:solidFill>
                  <a:prstClr val="black"/>
                </a:solidFill>
              </a:rPr>
              <a:t>Los elementos contextuales incluyen:</a:t>
            </a:r>
          </a:p>
          <a:p>
            <a:pPr lvl="0" defTabSz="1018809"/>
            <a:endParaRPr lang="es-ES_tradnl" sz="1210" dirty="0">
              <a:solidFill>
                <a:prstClr val="black"/>
              </a:solidFill>
            </a:endParaRPr>
          </a:p>
          <a:p>
            <a:pPr marL="249205" lvl="0" indent="-249205" defTabSz="1018809">
              <a:buFontTx/>
              <a:buAutoNum type="arabicPeriod"/>
            </a:pPr>
            <a:r>
              <a:rPr lang="es-ES_tradnl" sz="1300" dirty="0">
                <a:solidFill>
                  <a:prstClr val="black"/>
                </a:solidFill>
              </a:rPr>
              <a:t>Un </a:t>
            </a:r>
            <a:r>
              <a:rPr lang="es-ES_tradnl" sz="1300" b="1" dirty="0">
                <a:solidFill>
                  <a:prstClr val="black"/>
                </a:solidFill>
              </a:rPr>
              <a:t>entendimiento del escenario/ambiente o de la situación </a:t>
            </a:r>
            <a:r>
              <a:rPr lang="es-ES_tradnl" sz="1300" dirty="0">
                <a:solidFill>
                  <a:prstClr val="black"/>
                </a:solidFill>
              </a:rPr>
              <a:t>en la que se sitúa la tarea. </a:t>
            </a:r>
          </a:p>
          <a:p>
            <a:pPr lvl="0" defTabSz="1018809"/>
            <a:r>
              <a:rPr lang="es-ES_tradnl" sz="1300" dirty="0">
                <a:solidFill>
                  <a:prstClr val="black"/>
                </a:solidFill>
              </a:rPr>
              <a:t>2.    </a:t>
            </a:r>
            <a:r>
              <a:rPr lang="es-ES_tradnl" sz="1300" b="1" dirty="0">
                <a:solidFill>
                  <a:prstClr val="black"/>
                </a:solidFill>
              </a:rPr>
              <a:t>Conceptos potencialmente desconocidos </a:t>
            </a:r>
            <a:r>
              <a:rPr lang="es-ES_tradnl" sz="1300" dirty="0">
                <a:solidFill>
                  <a:prstClr val="black"/>
                </a:solidFill>
              </a:rPr>
              <a:t>que están asociados al escenario/ambiente</a:t>
            </a:r>
            <a:r>
              <a:rPr lang="es-ES_tradnl" sz="1300" b="1" dirty="0">
                <a:solidFill>
                  <a:prstClr val="black"/>
                </a:solidFill>
              </a:rPr>
              <a:t>.</a:t>
            </a:r>
          </a:p>
          <a:p>
            <a:pPr marL="287338" lvl="0" indent="-287338" defTabSz="1018809"/>
            <a:r>
              <a:rPr lang="es-ES_tradnl" sz="1300" dirty="0">
                <a:solidFill>
                  <a:prstClr val="black"/>
                </a:solidFill>
              </a:rPr>
              <a:t>3.    </a:t>
            </a:r>
            <a:r>
              <a:rPr lang="es-ES_tradnl" sz="1300" b="1" dirty="0">
                <a:solidFill>
                  <a:prstClr val="black"/>
                </a:solidFill>
              </a:rPr>
              <a:t>Términos</a:t>
            </a:r>
            <a:r>
              <a:rPr lang="es-ES_tradnl" sz="1300" dirty="0">
                <a:solidFill>
                  <a:prstClr val="black"/>
                </a:solidFill>
              </a:rPr>
              <a:t> </a:t>
            </a:r>
            <a:r>
              <a:rPr lang="es-ES_tradnl" sz="1300" b="1" dirty="0">
                <a:solidFill>
                  <a:prstClr val="black"/>
                </a:solidFill>
              </a:rPr>
              <a:t>clave o vocabulario </a:t>
            </a:r>
            <a:r>
              <a:rPr lang="es-ES_tradnl" sz="1300" dirty="0">
                <a:solidFill>
                  <a:prstClr val="black"/>
                </a:solidFill>
              </a:rPr>
              <a:t>que los estudiantes necesitarán entender con el fin de participar de manera significativa y completar la tarea de rendimiento.</a:t>
            </a:r>
          </a:p>
          <a:p>
            <a:pPr marL="249205" lvl="0" indent="-249205" defTabSz="1018809">
              <a:buFontTx/>
              <a:buAutoNum type="arabicPeriod"/>
            </a:pPr>
            <a:endParaRPr lang="es-ES_tradnl" sz="1210" dirty="0">
              <a:solidFill>
                <a:prstClr val="black"/>
              </a:solidFill>
            </a:endParaRPr>
          </a:p>
          <a:p>
            <a:pPr lvl="0" defTabSz="1018809"/>
            <a:r>
              <a:rPr lang="es-ES_tradnl" sz="1300" dirty="0">
                <a:solidFill>
                  <a:prstClr val="black"/>
                </a:solidFill>
              </a:rPr>
              <a:t>Con la actividad en el salón de clase también se pretende generar el interés de los estudiantes  hacia una mayor exploración de la idea clave </a:t>
            </a:r>
            <a:r>
              <a:rPr lang="es-ES_tradnl" sz="1300" dirty="0" smtClean="0">
                <a:solidFill>
                  <a:prstClr val="black"/>
                </a:solidFill>
              </a:rPr>
              <a:t>(o las </a:t>
            </a:r>
            <a:r>
              <a:rPr lang="es-ES_tradnl" sz="1300" dirty="0">
                <a:solidFill>
                  <a:prstClr val="black"/>
                </a:solidFill>
              </a:rPr>
              <a:t>ideas claves). La actividad debe ser fácil de implementar con instrucciones claras. </a:t>
            </a:r>
          </a:p>
          <a:p>
            <a:pPr lvl="0" defTabSz="1018809"/>
            <a:endParaRPr lang="es-ES_tradnl" sz="1210" dirty="0">
              <a:solidFill>
                <a:prstClr val="black"/>
              </a:solidFill>
            </a:endParaRPr>
          </a:p>
          <a:p>
            <a:pPr lvl="0" defTabSz="1018809"/>
            <a:r>
              <a:rPr lang="es-ES_tradnl" sz="1300" dirty="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ES_tradnl" sz="1300" dirty="0">
                <a:solidFill>
                  <a:prstClr val="black"/>
                </a:solidFill>
                <a:sym typeface="Calibri"/>
              </a:rPr>
              <a:t>s.</a:t>
            </a:r>
            <a:endParaRPr lang="es-ES_tradnl" sz="1300" dirty="0">
              <a:solidFill>
                <a:prstClr val="black"/>
              </a:solidFill>
              <a:ea typeface="Calibri"/>
              <a:cs typeface="Calibri"/>
              <a:sym typeface="Calibri"/>
            </a:endParaRPr>
          </a:p>
          <a:p>
            <a:pPr lvl="0" defTabSz="1018809"/>
            <a:endParaRPr lang="es-ES_tradnl" sz="440" dirty="0">
              <a:solidFill>
                <a:prstClr val="black"/>
              </a:solidFill>
              <a:ea typeface="Calibri"/>
              <a:cs typeface="Calibri"/>
              <a:sym typeface="Calibri"/>
            </a:endParaRPr>
          </a:p>
          <a:p>
            <a:pPr lvl="0" defTabSz="1018809">
              <a:buSzPct val="25000"/>
            </a:pPr>
            <a:r>
              <a:rPr lang="es-ES_tradnl" sz="1300" b="1" dirty="0">
                <a:solidFill>
                  <a:prstClr val="black"/>
                </a:solidFill>
                <a:ea typeface="Calibri"/>
                <a:cs typeface="Calibri"/>
                <a:sym typeface="Calibri"/>
              </a:rPr>
              <a:t>Recursos necesarios</a:t>
            </a:r>
            <a:r>
              <a:rPr lang="es-ES_tradnl" sz="1300" b="1" dirty="0" smtClean="0">
                <a:solidFill>
                  <a:prstClr val="black"/>
                </a:solidFill>
                <a:ea typeface="Calibri"/>
                <a:cs typeface="Calibri"/>
                <a:sym typeface="Calibri"/>
              </a:rPr>
              <a:t>: </a:t>
            </a:r>
            <a:endParaRPr lang="es-ES_tradnl" sz="1300" b="1" dirty="0">
              <a:solidFill>
                <a:prstClr val="black"/>
              </a:solidFill>
              <a:ea typeface="Calibri"/>
              <a:cs typeface="Calibri"/>
              <a:sym typeface="Calibri"/>
            </a:endParaRPr>
          </a:p>
          <a:p>
            <a:endParaRPr lang="es-ES" sz="600" b="1" dirty="0" smtClean="0"/>
          </a:p>
          <a:p>
            <a:pPr marL="191030" indent="-191030">
              <a:buFont typeface="Arial" panose="020B0604020202020204" pitchFamily="34" charset="0"/>
              <a:buChar char="•"/>
            </a:pPr>
            <a:r>
              <a:rPr lang="es-ES" sz="1300" dirty="0" smtClean="0"/>
              <a:t>Elmo para presentar los materiales complementarios</a:t>
            </a:r>
          </a:p>
          <a:p>
            <a:endParaRPr lang="es-ES" sz="1300" dirty="0" smtClean="0"/>
          </a:p>
          <a:p>
            <a:endParaRPr lang="es-ES" sz="600" dirty="0" smtClean="0"/>
          </a:p>
          <a:p>
            <a:r>
              <a:rPr lang="es-ES" sz="1300" b="1" dirty="0" smtClean="0"/>
              <a:t>Metas de aprendizaje</a:t>
            </a:r>
            <a:r>
              <a:rPr lang="es-ES" sz="1300" dirty="0" smtClean="0"/>
              <a:t>:</a:t>
            </a:r>
          </a:p>
          <a:p>
            <a:endParaRPr lang="es-ES" sz="600" dirty="0" smtClean="0"/>
          </a:p>
          <a:p>
            <a:pPr marL="191030" indent="-191030">
              <a:buFont typeface="Arial" panose="020B0604020202020204" pitchFamily="34" charset="0"/>
              <a:buChar char="•"/>
            </a:pPr>
            <a:r>
              <a:rPr lang="es-ES" sz="1300" dirty="0" smtClean="0"/>
              <a:t>Los estudiantes:</a:t>
            </a:r>
          </a:p>
          <a:p>
            <a:pPr marL="191030" indent="60139">
              <a:buFont typeface="Courier New" panose="02070309020205020404" pitchFamily="49" charset="0"/>
              <a:buChar char="o"/>
            </a:pPr>
            <a:r>
              <a:rPr lang="es-ES" sz="1300" dirty="0" smtClean="0"/>
              <a:t>      aprenderán términos clave sobre la  exploración del espacio</a:t>
            </a:r>
          </a:p>
          <a:p>
            <a:pPr marL="191030" indent="60139">
              <a:buFont typeface="Courier New" panose="02070309020205020404" pitchFamily="49" charset="0"/>
              <a:buChar char="o"/>
            </a:pPr>
            <a:r>
              <a:rPr lang="es-ES" sz="1300" dirty="0" smtClean="0"/>
              <a:t>      describirán a los astronautas, sus equipos y las </a:t>
            </a:r>
            <a:r>
              <a:rPr lang="es-ES" sz="1300" dirty="0"/>
              <a:t>diferentes cosas que </a:t>
            </a:r>
            <a:r>
              <a:rPr lang="es-ES" sz="1300" dirty="0" smtClean="0"/>
              <a:t>exploran en el espacio</a:t>
            </a:r>
          </a:p>
          <a:p>
            <a:pPr marL="191030"/>
            <a:endParaRPr lang="es-ES" sz="1300" dirty="0" smtClean="0"/>
          </a:p>
          <a:p>
            <a:pPr marL="191030"/>
            <a:endParaRPr lang="es-ES" sz="600" dirty="0" smtClean="0"/>
          </a:p>
          <a:p>
            <a:r>
              <a:rPr lang="es-ES" sz="1300" dirty="0" smtClean="0"/>
              <a:t>Los estudiantes entenderán los términos claves:</a:t>
            </a:r>
          </a:p>
          <a:p>
            <a:r>
              <a:rPr lang="es-ES" sz="1100" i="1" dirty="0" smtClean="0"/>
              <a:t>Nota: </a:t>
            </a:r>
            <a:r>
              <a:rPr lang="es-ES" sz="1100" i="1" dirty="0"/>
              <a:t>L</a:t>
            </a:r>
            <a:r>
              <a:rPr lang="es-ES" sz="1100" i="1" dirty="0" smtClean="0"/>
              <a:t>as definiciones son provistas en los  materiales complementarios.</a:t>
            </a:r>
            <a:endParaRPr lang="es-ES" sz="1300" dirty="0" smtClean="0"/>
          </a:p>
          <a:p>
            <a:endParaRPr lang="es-ES" sz="600" b="1" dirty="0" smtClean="0"/>
          </a:p>
          <a:p>
            <a:pPr marL="191030" indent="-191030">
              <a:buFont typeface="Arial" panose="020B0604020202020204" pitchFamily="34" charset="0"/>
              <a:buChar char="•"/>
            </a:pPr>
            <a:r>
              <a:rPr lang="es-ES" sz="1300" dirty="0" smtClean="0"/>
              <a:t>Exploración del espacio</a:t>
            </a:r>
          </a:p>
          <a:p>
            <a:pPr marL="191030" indent="-191030">
              <a:buFont typeface="Arial" panose="020B0604020202020204" pitchFamily="34" charset="0"/>
              <a:buChar char="•"/>
            </a:pPr>
            <a:r>
              <a:rPr lang="es-ES" sz="1300" dirty="0" smtClean="0"/>
              <a:t>Astronauta/Tripulación </a:t>
            </a:r>
          </a:p>
          <a:p>
            <a:pPr marL="191030" indent="-191030">
              <a:buFont typeface="Arial" panose="020B0604020202020204" pitchFamily="34" charset="0"/>
              <a:buChar char="•"/>
            </a:pPr>
            <a:r>
              <a:rPr lang="es-ES" sz="1300" dirty="0" smtClean="0"/>
              <a:t>Nave espacial</a:t>
            </a:r>
          </a:p>
          <a:p>
            <a:pPr marL="191030" indent="-191030">
              <a:buFont typeface="Arial" panose="020B0604020202020204" pitchFamily="34" charset="0"/>
              <a:buChar char="•"/>
            </a:pPr>
            <a:r>
              <a:rPr lang="es-ES" sz="1300" dirty="0" smtClean="0"/>
              <a:t>Estación espacial internacional </a:t>
            </a:r>
          </a:p>
          <a:p>
            <a:pPr marL="191030" indent="-191030">
              <a:buFont typeface="Arial" panose="020B0604020202020204" pitchFamily="34" charset="0"/>
              <a:buChar char="•"/>
            </a:pPr>
            <a:r>
              <a:rPr lang="es-ES" sz="1300" dirty="0" smtClean="0"/>
              <a:t>NASA</a:t>
            </a:r>
          </a:p>
          <a:p>
            <a:pPr marL="191030" indent="-191030">
              <a:buFont typeface="Arial" panose="020B0604020202020204" pitchFamily="34" charset="0"/>
              <a:buChar char="•"/>
            </a:pPr>
            <a:endParaRPr lang="es-ES" sz="1300" dirty="0" smtClean="0"/>
          </a:p>
          <a:p>
            <a:pPr marL="191030" indent="-191030">
              <a:buFont typeface="Arial" panose="020B0604020202020204" pitchFamily="34" charset="0"/>
              <a:buChar char="•"/>
            </a:pPr>
            <a:endParaRPr lang="es-ES" sz="1300" dirty="0" smtClean="0"/>
          </a:p>
          <a:p>
            <a:r>
              <a:rPr lang="es-ES_tradnl" sz="1000" dirty="0" smtClean="0"/>
              <a:t>*Los </a:t>
            </a:r>
            <a:r>
              <a:rPr lang="es-ES_tradnl" sz="1000" dirty="0"/>
              <a:t>facilitadores pueden decidir si quieren mostrar materiales complementarios utilizando un proyector o un computador / </a:t>
            </a:r>
            <a:r>
              <a:rPr lang="es-ES_tradnl" sz="1000" dirty="0" err="1"/>
              <a:t>Smartboard</a:t>
            </a:r>
            <a:r>
              <a:rPr lang="es-ES_tradnl" sz="1000" dirty="0"/>
              <a:t>, o si quieren hacer copias y entregarlas a los estudiantes.</a:t>
            </a:r>
            <a:endParaRPr lang="en-US" sz="1000" dirty="0"/>
          </a:p>
        </p:txBody>
      </p:sp>
      <p:sp>
        <p:nvSpPr>
          <p:cNvPr id="8" name="Slide Number Placeholder 7"/>
          <p:cNvSpPr>
            <a:spLocks noGrp="1"/>
          </p:cNvSpPr>
          <p:nvPr>
            <p:ph type="sldNum" sz="quarter" idx="12"/>
          </p:nvPr>
        </p:nvSpPr>
        <p:spPr/>
        <p:txBody>
          <a:bodyPr/>
          <a:lstStyle/>
          <a:p>
            <a:fld id="{CF669FE8-2A6A-4FDA-B6E7-4A7C87AD6E1D}" type="slidenum">
              <a:rPr lang="en-US" smtClean="0"/>
              <a:pPr/>
              <a:t>5</a:t>
            </a:fld>
            <a:endParaRPr lang="en-US" dirty="0"/>
          </a:p>
        </p:txBody>
      </p:sp>
      <p:sp>
        <p:nvSpPr>
          <p:cNvPr id="9" name="Footer Placeholder 8"/>
          <p:cNvSpPr>
            <a:spLocks noGrp="1"/>
          </p:cNvSpPr>
          <p:nvPr>
            <p:ph type="ftr" sz="quarter" idx="11"/>
          </p:nvPr>
        </p:nvSpPr>
        <p:spPr/>
        <p:txBody>
          <a:bodyPr/>
          <a:lstStyle/>
          <a:p>
            <a:r>
              <a:rPr lang="en-US" sz="1100" dirty="0" smtClean="0"/>
              <a:t>HSD-OSP Susan Richmond 2015 </a:t>
            </a:r>
            <a:endParaRPr lang="en-US" sz="1100" dirty="0"/>
          </a:p>
        </p:txBody>
      </p:sp>
    </p:spTree>
    <p:extLst>
      <p:ext uri="{BB962C8B-B14F-4D97-AF65-F5344CB8AC3E}">
        <p14:creationId xmlns:p14="http://schemas.microsoft.com/office/powerpoint/2010/main" val="3688341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404" y="251459"/>
            <a:ext cx="7081520" cy="9351563"/>
          </a:xfrm>
          <a:prstGeom prst="rect">
            <a:avLst/>
          </a:prstGeom>
          <a:noFill/>
        </p:spPr>
        <p:txBody>
          <a:bodyPr wrap="square" lIns="101882" tIns="50941" rIns="101882" bIns="50941" rtlCol="0">
            <a:spAutoFit/>
          </a:bodyPr>
          <a:lstStyle/>
          <a:p>
            <a:r>
              <a:rPr lang="es-ES" sz="1600" b="1" dirty="0" smtClean="0"/>
              <a:t>Título: </a:t>
            </a:r>
            <a:r>
              <a:rPr lang="es-ES" sz="1600" i="1" dirty="0" smtClean="0"/>
              <a:t> Actividad de clase - Exploración del espacio</a:t>
            </a:r>
            <a:endParaRPr lang="es-ES" sz="1300" i="1" dirty="0" smtClean="0"/>
          </a:p>
          <a:p>
            <a:r>
              <a:rPr lang="es-ES" sz="1300" i="1" dirty="0" smtClean="0"/>
              <a:t> </a:t>
            </a:r>
            <a:r>
              <a:rPr lang="es-ES" sz="1300" dirty="0" smtClean="0"/>
              <a:t>[Propósito: La meta del facilitador es ayudar a que los estudiantes aprendan los términos claves sobre la exploración del espacio. Esta actividad también preparará a los estudiantes para que puedan describir a los astronautas, sus equipos y las cosas diferentes que ellos exploran en el espacio.]</a:t>
            </a:r>
          </a:p>
          <a:p>
            <a:r>
              <a:rPr lang="es-ES" sz="1300" dirty="0" smtClean="0"/>
              <a:t> </a:t>
            </a:r>
            <a:endParaRPr lang="es-ES" sz="1300" i="1" dirty="0" smtClean="0"/>
          </a:p>
          <a:p>
            <a:r>
              <a:rPr lang="es-ES" sz="1300" b="1" dirty="0" smtClean="0"/>
              <a:t>Facilitador dice:</a:t>
            </a:r>
            <a:r>
              <a:rPr lang="es-ES" sz="1300" dirty="0" smtClean="0"/>
              <a:t> −Hoy nos vamos a preparar para la tarea de rendimiento sobre la Exploración del espacio. Empecemos hablando sobre las diferentes cosas que podemos ver en el cielo por la noche.  Voltéate hacia tu compañero y hablen sobre  las cosas que ustedes pueden ver en el cielo de noche.</a:t>
            </a:r>
          </a:p>
          <a:p>
            <a:endParaRPr lang="es-ES" sz="1300" b="1" dirty="0" smtClean="0"/>
          </a:p>
          <a:p>
            <a:r>
              <a:rPr lang="es-ES" sz="1300" dirty="0" smtClean="0"/>
              <a:t>[Permita que los estudiantes compartan sus ideas por un minuto. Después, compartan las ideas en voz alta con todo el grupo.]</a:t>
            </a:r>
          </a:p>
          <a:p>
            <a:endParaRPr lang="es-ES" sz="1300" b="1" dirty="0" smtClean="0"/>
          </a:p>
          <a:p>
            <a:r>
              <a:rPr lang="es-ES" sz="1300" b="1" dirty="0" smtClean="0"/>
              <a:t>Pregunta de discusión: </a:t>
            </a:r>
            <a:r>
              <a:rPr lang="es-ES" sz="1300" dirty="0" smtClean="0"/>
              <a:t>−¿Cómo piensas que la gente explora el espacio?</a:t>
            </a:r>
          </a:p>
          <a:p>
            <a:endParaRPr lang="es-ES" sz="1300" b="1" dirty="0" smtClean="0"/>
          </a:p>
          <a:p>
            <a:r>
              <a:rPr lang="es-ES" sz="1300" b="1" dirty="0" smtClean="0"/>
              <a:t>Posible respuestas del  estudiante:</a:t>
            </a:r>
          </a:p>
          <a:p>
            <a:pPr marL="191030" indent="-191030">
              <a:buFont typeface="Arial" panose="020B0604020202020204" pitchFamily="34" charset="0"/>
              <a:buChar char="•"/>
            </a:pPr>
            <a:r>
              <a:rPr lang="es-ES" sz="1300" dirty="0" smtClean="0"/>
              <a:t>Los astronautas ascienden en una nave espacial</a:t>
            </a:r>
          </a:p>
          <a:p>
            <a:pPr marL="191030" indent="-191030">
              <a:buFont typeface="Arial" panose="020B0604020202020204" pitchFamily="34" charset="0"/>
              <a:buChar char="•"/>
            </a:pPr>
            <a:r>
              <a:rPr lang="es-ES" sz="1300" dirty="0" smtClean="0"/>
              <a:t>Mirando a través de un telescopio</a:t>
            </a:r>
          </a:p>
          <a:p>
            <a:pPr marL="191030" indent="-191030">
              <a:buFont typeface="Arial" panose="020B0604020202020204" pitchFamily="34" charset="0"/>
              <a:buChar char="•"/>
            </a:pPr>
            <a:r>
              <a:rPr lang="es-ES" sz="1300" dirty="0" smtClean="0"/>
              <a:t>Utilizando satélites y  vehículos lunares</a:t>
            </a:r>
          </a:p>
          <a:p>
            <a:endParaRPr lang="es-ES" sz="1300" b="1" dirty="0" smtClean="0"/>
          </a:p>
          <a:p>
            <a:r>
              <a:rPr lang="es-ES" sz="1300" b="1" dirty="0" smtClean="0"/>
              <a:t>El facilitador dice:</a:t>
            </a:r>
            <a:r>
              <a:rPr lang="es-ES" sz="1300" dirty="0" smtClean="0"/>
              <a:t> −Cuando la gente quiere aprender más sobre el espacio hacen algo llamado exploración espacial. Nosotros vamos a hablar de la gente involucrada y del  equipo que se utiliza en la   exploración espacial.</a:t>
            </a:r>
          </a:p>
          <a:p>
            <a:endParaRPr lang="es-ES" sz="1300" b="1" dirty="0" smtClean="0"/>
          </a:p>
          <a:p>
            <a:r>
              <a:rPr lang="es-ES" sz="1300" dirty="0" smtClean="0"/>
              <a:t>[Muestre la figura número 1 de los materiales complementarios.]</a:t>
            </a:r>
          </a:p>
          <a:p>
            <a:endParaRPr lang="es-ES" sz="1300" b="1" dirty="0" smtClean="0"/>
          </a:p>
          <a:p>
            <a:r>
              <a:rPr lang="es-ES" sz="1300" b="1" dirty="0" smtClean="0"/>
              <a:t>El facilitador dice:</a:t>
            </a:r>
            <a:r>
              <a:rPr lang="es-ES" sz="1300" dirty="0" smtClean="0"/>
              <a:t> −Esto es lo que significa exploración espacial. Leamos la  definición juntos.</a:t>
            </a:r>
          </a:p>
          <a:p>
            <a:endParaRPr lang="es-ES" sz="1300" b="1" dirty="0" smtClean="0"/>
          </a:p>
          <a:p>
            <a:r>
              <a:rPr lang="es-ES" sz="1300" dirty="0" smtClean="0"/>
              <a:t>[Hablen sobre la imagen y elaboren sobre el vocabulario según sea necesario.]</a:t>
            </a:r>
          </a:p>
          <a:p>
            <a:endParaRPr lang="es-ES" sz="1300" b="1" dirty="0" smtClean="0"/>
          </a:p>
          <a:p>
            <a:r>
              <a:rPr lang="es-ES" sz="1300" b="1" dirty="0"/>
              <a:t>Pregunta de discusión :</a:t>
            </a:r>
            <a:r>
              <a:rPr lang="es-ES" sz="1300" dirty="0"/>
              <a:t> </a:t>
            </a:r>
            <a:r>
              <a:rPr lang="es-ES" sz="1300" dirty="0" smtClean="0"/>
              <a:t>−¿Quienes son la personas que exploran el espacio y cómo se visten?</a:t>
            </a:r>
          </a:p>
          <a:p>
            <a:endParaRPr lang="es-ES" sz="1300" dirty="0" smtClean="0"/>
          </a:p>
          <a:p>
            <a:r>
              <a:rPr lang="es-ES" sz="1300" dirty="0"/>
              <a:t>[Permita que los estudiantes compartan sus ideas por un </a:t>
            </a:r>
            <a:r>
              <a:rPr lang="es-ES" sz="1300" dirty="0" smtClean="0"/>
              <a:t>minuto con sus compañero y luego  muestre la figura 2 y lean las definiciones juntos.]</a:t>
            </a:r>
          </a:p>
          <a:p>
            <a:endParaRPr lang="es-ES" sz="1300" dirty="0" smtClean="0"/>
          </a:p>
          <a:p>
            <a:r>
              <a:rPr lang="es-ES" sz="1300" b="1" dirty="0"/>
              <a:t>Pregunta de discusión :</a:t>
            </a:r>
            <a:r>
              <a:rPr lang="es-ES" sz="1300" dirty="0" smtClean="0"/>
              <a:t> −¿Cómo viajan los astronautas al espacio?</a:t>
            </a:r>
          </a:p>
          <a:p>
            <a:endParaRPr lang="es-ES" sz="1300" dirty="0" smtClean="0"/>
          </a:p>
          <a:p>
            <a:r>
              <a:rPr lang="es-ES" sz="1300" dirty="0" smtClean="0"/>
              <a:t>[Los estudiantes se voltean y dialogan. Luego, muestre la figura 3 y lean la definición juntos.]</a:t>
            </a:r>
          </a:p>
          <a:p>
            <a:endParaRPr lang="es-ES" sz="1300" dirty="0" smtClean="0"/>
          </a:p>
          <a:p>
            <a:r>
              <a:rPr lang="es-ES" sz="1300" b="1" dirty="0" smtClean="0"/>
              <a:t>El facilitador dice:</a:t>
            </a:r>
            <a:r>
              <a:rPr lang="es-ES" sz="1300" dirty="0" smtClean="0"/>
              <a:t> −Cuando los astronautas de diferentes países se reúnen en el espacio, ellos tienen un lugar especial dónde hacen investigaciones </a:t>
            </a:r>
            <a:r>
              <a:rPr lang="es-ES" sz="1300" dirty="0"/>
              <a:t>juntos. ¿</a:t>
            </a:r>
            <a:r>
              <a:rPr lang="es-ES" sz="1300" dirty="0" smtClean="0"/>
              <a:t>Alguien sabe cómo se llama ese lugar?</a:t>
            </a:r>
          </a:p>
          <a:p>
            <a:endParaRPr lang="es-ES" sz="1300" dirty="0" smtClean="0"/>
          </a:p>
          <a:p>
            <a:r>
              <a:rPr lang="es-ES" sz="1300" dirty="0" smtClean="0"/>
              <a:t>[Llame a algún estudiante para que conteste la pregunta. Entonces muestre la figura 4 y lean la definición juntos.]</a:t>
            </a:r>
          </a:p>
          <a:p>
            <a:endParaRPr lang="es-ES" sz="1300" dirty="0" smtClean="0"/>
          </a:p>
          <a:p>
            <a:endParaRPr lang="es-ES" sz="1300"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6</a:t>
            </a:fld>
            <a:endParaRPr lang="en-US" dirty="0"/>
          </a:p>
        </p:txBody>
      </p:sp>
      <p:sp>
        <p:nvSpPr>
          <p:cNvPr id="8" name="Footer Placeholder 7"/>
          <p:cNvSpPr>
            <a:spLocks noGrp="1"/>
          </p:cNvSpPr>
          <p:nvPr>
            <p:ph type="ftr" sz="quarter" idx="11"/>
          </p:nvPr>
        </p:nvSpPr>
        <p:spPr/>
        <p:txBody>
          <a:bodyPr/>
          <a:lstStyle/>
          <a:p>
            <a:r>
              <a:rPr lang="en-US" sz="1100" dirty="0" smtClean="0"/>
              <a:t>HSD-OSP Susan Richmond 2015 </a:t>
            </a:r>
            <a:endParaRPr lang="en-US" sz="1100" dirty="0"/>
          </a:p>
        </p:txBody>
      </p:sp>
    </p:spTree>
    <p:extLst>
      <p:ext uri="{BB962C8B-B14F-4D97-AF65-F5344CB8AC3E}">
        <p14:creationId xmlns:p14="http://schemas.microsoft.com/office/powerpoint/2010/main" val="1911551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7104794"/>
          </a:xfrm>
          <a:prstGeom prst="rect">
            <a:avLst/>
          </a:prstGeom>
          <a:noFill/>
        </p:spPr>
        <p:txBody>
          <a:bodyPr wrap="square" lIns="101882" tIns="50941" rIns="101882" bIns="50941" rtlCol="0">
            <a:spAutoFit/>
          </a:bodyPr>
          <a:lstStyle/>
          <a:p>
            <a:r>
              <a:rPr lang="es-ES" sz="1300" b="1" dirty="0" smtClean="0"/>
              <a:t>El facilitador dice:</a:t>
            </a:r>
            <a:r>
              <a:rPr lang="es-ES" sz="1300" dirty="0" smtClean="0"/>
              <a:t> −¿Alguien sabe el nombre de la organización que apoya la  exploración espacial en América (Estados Unidos)?</a:t>
            </a:r>
            <a:endParaRPr lang="es-ES" sz="1300" b="1" dirty="0" smtClean="0"/>
          </a:p>
          <a:p>
            <a:endParaRPr lang="es-ES" sz="1300" b="1" dirty="0" smtClean="0"/>
          </a:p>
          <a:p>
            <a:r>
              <a:rPr lang="es-ES" sz="1300" dirty="0" smtClean="0"/>
              <a:t>[Llame a un estudiante para que conteste la pregunta. Entonces muestre la figura 5 y lean la  definición juntos.]</a:t>
            </a:r>
          </a:p>
          <a:p>
            <a:endParaRPr lang="es-ES" sz="1300" b="1" dirty="0" smtClean="0"/>
          </a:p>
          <a:p>
            <a:r>
              <a:rPr lang="es-ES" sz="1300" b="1" dirty="0"/>
              <a:t>Pregunta de discusión : </a:t>
            </a:r>
            <a:r>
              <a:rPr lang="es-ES" sz="1300" dirty="0" smtClean="0"/>
              <a:t>−¿Por qué piensas que es importante que los astronautas exploren el espacio?</a:t>
            </a:r>
          </a:p>
          <a:p>
            <a:endParaRPr lang="es-ES" sz="1300" dirty="0" smtClean="0"/>
          </a:p>
          <a:p>
            <a:r>
              <a:rPr lang="es-ES" sz="1300" b="1" dirty="0" smtClean="0"/>
              <a:t>  Posibles respuestas de los estudiantes :</a:t>
            </a:r>
            <a:endParaRPr lang="es-ES" sz="1300" dirty="0" smtClean="0"/>
          </a:p>
          <a:p>
            <a:pPr marL="191030" indent="-191030">
              <a:buFont typeface="Arial" panose="020B0604020202020204" pitchFamily="34" charset="0"/>
              <a:buChar char="•"/>
            </a:pPr>
            <a:r>
              <a:rPr lang="es-ES" sz="1300" dirty="0" smtClean="0"/>
              <a:t>Para buscar otras formas de vida</a:t>
            </a:r>
          </a:p>
          <a:p>
            <a:pPr marL="191030" indent="-191030">
              <a:buFont typeface="Arial" panose="020B0604020202020204" pitchFamily="34" charset="0"/>
              <a:buChar char="•"/>
            </a:pPr>
            <a:r>
              <a:rPr lang="es-ES" sz="1300" dirty="0" smtClean="0"/>
              <a:t>Para descubrir nuevas galaxias</a:t>
            </a:r>
          </a:p>
          <a:p>
            <a:pPr marL="191030" indent="-191030">
              <a:buFont typeface="Arial" panose="020B0604020202020204" pitchFamily="34" charset="0"/>
              <a:buChar char="•"/>
            </a:pPr>
            <a:r>
              <a:rPr lang="es-ES" sz="1300" dirty="0" smtClean="0"/>
              <a:t>Para estudiar las estrellas</a:t>
            </a:r>
          </a:p>
          <a:p>
            <a:pPr marL="191030" indent="-191030">
              <a:buFont typeface="Arial" panose="020B0604020202020204" pitchFamily="34" charset="0"/>
              <a:buChar char="•"/>
            </a:pPr>
            <a:r>
              <a:rPr lang="es-ES" sz="1300" dirty="0" smtClean="0"/>
              <a:t>Para explorar los planetas</a:t>
            </a:r>
            <a:endParaRPr lang="es-ES" sz="1300" b="1" dirty="0" smtClean="0"/>
          </a:p>
          <a:p>
            <a:endParaRPr lang="es-ES" sz="1300" b="1" dirty="0" smtClean="0"/>
          </a:p>
          <a:p>
            <a:r>
              <a:rPr lang="es-ES" sz="1300" b="1" dirty="0" smtClean="0"/>
              <a:t>El facilitador dice: </a:t>
            </a:r>
            <a:r>
              <a:rPr lang="es-ES" sz="1300" dirty="0" smtClean="0"/>
              <a:t>−Ahora vamos a ver un  corto video del lanzamiento actual de un transbordador espacial. ¡Disfruten de este evento increíble!</a:t>
            </a:r>
            <a:endParaRPr lang="es-ES" sz="1300" b="1" dirty="0" smtClean="0"/>
          </a:p>
          <a:p>
            <a:endParaRPr lang="es-ES" sz="1300" b="1" dirty="0" smtClean="0">
              <a:hlinkClick r:id="rId3"/>
            </a:endParaRPr>
          </a:p>
          <a:p>
            <a:r>
              <a:rPr lang="es-ES" sz="1300" i="1" dirty="0" err="1" smtClean="0">
                <a:hlinkClick r:id="rId3"/>
              </a:rPr>
              <a:t>Space</a:t>
            </a:r>
            <a:r>
              <a:rPr lang="es-ES" sz="1300" i="1" dirty="0" smtClean="0">
                <a:hlinkClick r:id="rId3"/>
              </a:rPr>
              <a:t> </a:t>
            </a:r>
            <a:r>
              <a:rPr lang="es-ES" sz="1300" i="1" dirty="0" err="1" smtClean="0">
                <a:hlinkClick r:id="rId3"/>
              </a:rPr>
              <a:t>shuttle</a:t>
            </a:r>
            <a:r>
              <a:rPr lang="es-ES" sz="1300" i="1" dirty="0" smtClean="0">
                <a:hlinkClick r:id="rId3"/>
              </a:rPr>
              <a:t> </a:t>
            </a:r>
            <a:r>
              <a:rPr lang="es-ES" sz="1300" i="1" dirty="0" err="1" smtClean="0">
                <a:hlinkClick r:id="rId3"/>
              </a:rPr>
              <a:t>launch</a:t>
            </a:r>
            <a:r>
              <a:rPr lang="es-ES" sz="1300" i="1" dirty="0" smtClean="0">
                <a:hlinkClick r:id="rId3"/>
              </a:rPr>
              <a:t> video</a:t>
            </a:r>
            <a:r>
              <a:rPr lang="es-ES" sz="1300" i="1" dirty="0" smtClean="0"/>
              <a:t> </a:t>
            </a:r>
            <a:r>
              <a:rPr lang="es-ES" sz="1300" dirty="0" smtClean="0"/>
              <a:t>[Pulse sobre el enlace (</a:t>
            </a:r>
            <a:r>
              <a:rPr lang="es-ES" sz="1300" i="1" dirty="0" err="1" smtClean="0"/>
              <a:t>right</a:t>
            </a:r>
            <a:r>
              <a:rPr lang="es-ES" sz="1300" i="1" dirty="0" smtClean="0"/>
              <a:t> </a:t>
            </a:r>
            <a:r>
              <a:rPr lang="es-ES" sz="1300" i="1" dirty="0" err="1" smtClean="0"/>
              <a:t>click</a:t>
            </a:r>
            <a:r>
              <a:rPr lang="es-ES" sz="1300" dirty="0" smtClean="0"/>
              <a:t>), y luego pulse sobre </a:t>
            </a:r>
            <a:r>
              <a:rPr lang="es-ES" sz="1300" i="1" dirty="0" smtClean="0"/>
              <a:t>open </a:t>
            </a:r>
            <a:r>
              <a:rPr lang="es-ES" sz="1300" i="1" dirty="0" err="1" smtClean="0"/>
              <a:t>hyper</a:t>
            </a:r>
            <a:r>
              <a:rPr lang="es-ES" sz="1300" i="1" dirty="0" smtClean="0"/>
              <a:t> link </a:t>
            </a:r>
            <a:r>
              <a:rPr lang="es-ES" sz="1300" dirty="0" smtClean="0"/>
              <a:t>para acceder al video]  Duración: 1:22</a:t>
            </a:r>
          </a:p>
          <a:p>
            <a:endParaRPr lang="es-ES" sz="1300" dirty="0" smtClean="0"/>
          </a:p>
          <a:p>
            <a:r>
              <a:rPr lang="es-ES" sz="1300" b="1" dirty="0" smtClean="0"/>
              <a:t>El facilitador dice: </a:t>
            </a:r>
            <a:r>
              <a:rPr lang="es-ES" sz="1300" dirty="0" smtClean="0"/>
              <a:t>−Habla con tu compañero de lo que observaron  en el video.</a:t>
            </a:r>
          </a:p>
          <a:p>
            <a:endParaRPr lang="es-ES" sz="1300" dirty="0" smtClean="0"/>
          </a:p>
          <a:p>
            <a:r>
              <a:rPr lang="es-ES" sz="1300" b="1" dirty="0" smtClean="0"/>
              <a:t>El facilitador dice: −En su tarea de rendimiento, van a aprender mas sobre las experiencias de los  diferentes astronautas. </a:t>
            </a:r>
            <a:r>
              <a:rPr lang="x-none" sz="1300" b="1" dirty="0"/>
              <a:t>El trabajo en grupo que hicieron hoy debe ayudarles  a prepararse para la investigación y el escrito que van a hacer en la tarea de rendimiento.</a:t>
            </a:r>
          </a:p>
          <a:p>
            <a:endParaRPr lang="x-none" sz="1300" b="1" dirty="0"/>
          </a:p>
          <a:p>
            <a:r>
              <a:rPr lang="x-none" sz="1300" b="1" dirty="0"/>
              <a:t>Nota: El facilitador debe recoger las notas de los estudiantes de esta actividad.</a:t>
            </a:r>
          </a:p>
          <a:p>
            <a:endParaRPr lang="es-ES" sz="1300" dirty="0" smtClean="0"/>
          </a:p>
          <a:p>
            <a:endParaRPr lang="es-ES" sz="1300" dirty="0" smtClean="0"/>
          </a:p>
          <a:p>
            <a:endParaRPr lang="es-ES" sz="1300" dirty="0" smtClean="0"/>
          </a:p>
          <a:p>
            <a:endParaRPr lang="es-ES" sz="1300" dirty="0" smtClean="0"/>
          </a:p>
          <a:p>
            <a:endParaRPr lang="es-ES" sz="1300" dirty="0" smtClean="0"/>
          </a:p>
          <a:p>
            <a:endParaRPr lang="es-ES" sz="1300" b="1" dirty="0" smtClean="0"/>
          </a:p>
          <a:p>
            <a:endParaRPr lang="es-ES" sz="1300"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7</a:t>
            </a:fld>
            <a:endParaRPr lang="en-US" dirty="0"/>
          </a:p>
        </p:txBody>
      </p:sp>
      <p:sp>
        <p:nvSpPr>
          <p:cNvPr id="8" name="Footer Placeholder 7"/>
          <p:cNvSpPr>
            <a:spLocks noGrp="1"/>
          </p:cNvSpPr>
          <p:nvPr>
            <p:ph type="ftr" sz="quarter" idx="11"/>
          </p:nvPr>
        </p:nvSpPr>
        <p:spPr/>
        <p:txBody>
          <a:bodyPr/>
          <a:lstStyle/>
          <a:p>
            <a:r>
              <a:rPr lang="en-US" sz="1100" dirty="0" smtClean="0"/>
              <a:t>HSD-OSP Susan Richmond 2015 </a:t>
            </a:r>
            <a:endParaRPr lang="en-US" sz="1100" dirty="0"/>
          </a:p>
        </p:txBody>
      </p:sp>
    </p:spTree>
    <p:extLst>
      <p:ext uri="{BB962C8B-B14F-4D97-AF65-F5344CB8AC3E}">
        <p14:creationId xmlns:p14="http://schemas.microsoft.com/office/powerpoint/2010/main" val="227613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9710" y="293515"/>
            <a:ext cx="3886200" cy="410654"/>
          </a:xfrm>
          <a:prstGeom prst="rect">
            <a:avLst/>
          </a:prstGeom>
        </p:spPr>
        <p:txBody>
          <a:bodyPr lIns="101882" tIns="50941" rIns="101882" bIns="50941">
            <a:spAutoFit/>
          </a:bodyPr>
          <a:lstStyle/>
          <a:p>
            <a:pPr algn="ctr"/>
            <a:r>
              <a:rPr lang="en-US" dirty="0" err="1" smtClean="0"/>
              <a:t>Materiales</a:t>
            </a:r>
            <a:r>
              <a:rPr lang="en-US" dirty="0" smtClean="0"/>
              <a:t> </a:t>
            </a:r>
            <a:r>
              <a:rPr lang="en-US" dirty="0" err="1" smtClean="0"/>
              <a:t>complementarios</a:t>
            </a:r>
            <a:endParaRPr lang="en-US" dirty="0"/>
          </a:p>
        </p:txBody>
      </p:sp>
      <p:sp>
        <p:nvSpPr>
          <p:cNvPr id="2" name="Rectangle 1"/>
          <p:cNvSpPr/>
          <p:nvPr/>
        </p:nvSpPr>
        <p:spPr>
          <a:xfrm>
            <a:off x="1346806" y="1295400"/>
            <a:ext cx="5252006" cy="7997346"/>
          </a:xfrm>
          <a:prstGeom prst="rect">
            <a:avLst/>
          </a:prstGeom>
        </p:spPr>
        <p:txBody>
          <a:bodyPr wrap="square" lIns="101882" tIns="50941" rIns="101882" bIns="50941">
            <a:spAutoFit/>
          </a:bodyPr>
          <a:lstStyle/>
          <a:p>
            <a:pPr algn="ctr"/>
            <a:r>
              <a:rPr lang="es-ES" dirty="0" smtClean="0"/>
              <a:t>  </a:t>
            </a:r>
            <a:r>
              <a:rPr lang="es-ES" sz="2700" dirty="0" smtClean="0"/>
              <a:t>Exploración del espacio</a:t>
            </a:r>
          </a:p>
          <a:p>
            <a:endParaRPr lang="es-ES" sz="2700" dirty="0" smtClean="0"/>
          </a:p>
          <a:p>
            <a:endParaRPr lang="es-ES" sz="2700" dirty="0" smtClean="0"/>
          </a:p>
          <a:p>
            <a:endParaRPr lang="es-ES" sz="2700" dirty="0" smtClean="0"/>
          </a:p>
          <a:p>
            <a:endParaRPr lang="es-ES" sz="2700" dirty="0" smtClean="0"/>
          </a:p>
          <a:p>
            <a:endParaRPr lang="es-ES" sz="2700" dirty="0" smtClean="0"/>
          </a:p>
          <a:p>
            <a:endParaRPr lang="es-ES" sz="2700" dirty="0" smtClean="0"/>
          </a:p>
          <a:p>
            <a:r>
              <a:rPr lang="es-ES" sz="2700" dirty="0" smtClean="0"/>
              <a:t> </a:t>
            </a:r>
          </a:p>
          <a:p>
            <a:endParaRPr lang="es-ES" sz="2700" dirty="0" smtClean="0"/>
          </a:p>
          <a:p>
            <a:endParaRPr lang="es-ES" sz="2700" dirty="0" smtClean="0"/>
          </a:p>
          <a:p>
            <a:endParaRPr lang="es-ES" sz="2700" dirty="0" smtClean="0"/>
          </a:p>
          <a:p>
            <a:endParaRPr lang="es-ES" sz="2700" dirty="0" smtClean="0"/>
          </a:p>
          <a:p>
            <a:r>
              <a:rPr lang="es-ES" sz="2700" dirty="0" smtClean="0"/>
              <a:t>Es la investigación de las condiciones físicas en el espacio </a:t>
            </a:r>
            <a:r>
              <a:rPr lang="es-ES" sz="2700" dirty="0"/>
              <a:t>y</a:t>
            </a:r>
            <a:r>
              <a:rPr lang="es-ES" sz="2700" dirty="0" smtClean="0"/>
              <a:t> las estrellas, planetas, y otros cuerpos celestes por medio del  uso  de satélites, sonda espacial, o naves espaciales con tripulaciones humanas.</a:t>
            </a:r>
            <a:endParaRPr lang="es-ES" sz="2700" dirty="0"/>
          </a:p>
        </p:txBody>
      </p:sp>
      <p:pic>
        <p:nvPicPr>
          <p:cNvPr id="3076" name="Picture 4" descr="Image result for outer sp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741" y="2133600"/>
            <a:ext cx="5710139" cy="3688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39425" y="699698"/>
            <a:ext cx="866769" cy="349098"/>
          </a:xfrm>
          <a:prstGeom prst="rect">
            <a:avLst/>
          </a:prstGeom>
          <a:noFill/>
        </p:spPr>
        <p:txBody>
          <a:bodyPr wrap="none" lIns="101882" tIns="50941" rIns="101882" bIns="50941" rtlCol="0">
            <a:spAutoFit/>
          </a:bodyPr>
          <a:lstStyle/>
          <a:p>
            <a:r>
              <a:rPr lang="en-US" sz="1600" dirty="0" err="1" smtClean="0"/>
              <a:t>Figura</a:t>
            </a:r>
            <a:r>
              <a:rPr lang="en-US" sz="1600" dirty="0" smtClean="0"/>
              <a:t> </a:t>
            </a:r>
            <a:r>
              <a:rPr lang="en-US" sz="1600" dirty="0"/>
              <a:t>1</a:t>
            </a:r>
          </a:p>
        </p:txBody>
      </p:sp>
      <p:sp>
        <p:nvSpPr>
          <p:cNvPr id="8" name="Slide Number Placeholder 7"/>
          <p:cNvSpPr>
            <a:spLocks noGrp="1"/>
          </p:cNvSpPr>
          <p:nvPr>
            <p:ph type="sldNum" sz="quarter" idx="12"/>
          </p:nvPr>
        </p:nvSpPr>
        <p:spPr/>
        <p:txBody>
          <a:bodyPr/>
          <a:lstStyle/>
          <a:p>
            <a:fld id="{CF669FE8-2A6A-4FDA-B6E7-4A7C87AD6E1D}" type="slidenum">
              <a:rPr lang="en-US" smtClean="0"/>
              <a:pPr/>
              <a:t>8</a:t>
            </a:fld>
            <a:endParaRPr lang="en-US"/>
          </a:p>
        </p:txBody>
      </p:sp>
      <p:sp>
        <p:nvSpPr>
          <p:cNvPr id="10" name="Footer Placeholder 9"/>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3869512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s-ES" dirty="0" smtClean="0"/>
              <a:t> Materiales complementarios</a:t>
            </a:r>
            <a:endParaRPr lang="es-ES" dirty="0"/>
          </a:p>
        </p:txBody>
      </p:sp>
      <p:sp>
        <p:nvSpPr>
          <p:cNvPr id="2" name="Rectangle 1"/>
          <p:cNvSpPr/>
          <p:nvPr/>
        </p:nvSpPr>
        <p:spPr>
          <a:xfrm>
            <a:off x="1627539" y="1303285"/>
            <a:ext cx="4758533" cy="3796196"/>
          </a:xfrm>
          <a:prstGeom prst="rect">
            <a:avLst/>
          </a:prstGeom>
        </p:spPr>
        <p:txBody>
          <a:bodyPr wrap="square" lIns="101882" tIns="50941" rIns="101882" bIns="50941">
            <a:spAutoFit/>
          </a:bodyPr>
          <a:lstStyle/>
          <a:p>
            <a:r>
              <a:rPr lang="es-ES" dirty="0" smtClean="0"/>
              <a:t>                         Astronauta</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a:p>
            <a:r>
              <a:rPr lang="es-ES" dirty="0" smtClean="0"/>
              <a:t>Un científico que viaja hacia el espacio.</a:t>
            </a:r>
            <a:endParaRPr lang="es-ES" dirty="0"/>
          </a:p>
        </p:txBody>
      </p:sp>
      <p:sp>
        <p:nvSpPr>
          <p:cNvPr id="3" name="TextBox 2"/>
          <p:cNvSpPr txBox="1"/>
          <p:nvPr/>
        </p:nvSpPr>
        <p:spPr>
          <a:xfrm>
            <a:off x="3106042" y="704169"/>
            <a:ext cx="913255" cy="349098"/>
          </a:xfrm>
          <a:prstGeom prst="rect">
            <a:avLst/>
          </a:prstGeom>
          <a:noFill/>
        </p:spPr>
        <p:txBody>
          <a:bodyPr wrap="none" lIns="101882" tIns="50941" rIns="101882" bIns="50941" rtlCol="0">
            <a:spAutoFit/>
          </a:bodyPr>
          <a:lstStyle/>
          <a:p>
            <a:r>
              <a:rPr lang="es-ES" sz="1600" dirty="0" smtClean="0"/>
              <a:t>Figura 2 </a:t>
            </a:r>
            <a:endParaRPr lang="es-ES" sz="1600" dirty="0"/>
          </a:p>
        </p:txBody>
      </p:sp>
      <p:pic>
        <p:nvPicPr>
          <p:cNvPr id="7170" name="Picture 2" descr="http://study.com/cimages/multimages/16/astronaut-floating-sp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635" y="1786920"/>
            <a:ext cx="4048125" cy="28289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alesofcuriosity.com/v/Man_On_The_Moon/i/The_Crew_of_Apollo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 y="5867400"/>
            <a:ext cx="5311140" cy="2899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69765" y="5532120"/>
            <a:ext cx="1353632" cy="410654"/>
          </a:xfrm>
          <a:prstGeom prst="rect">
            <a:avLst/>
          </a:prstGeom>
          <a:noFill/>
        </p:spPr>
        <p:txBody>
          <a:bodyPr wrap="none" lIns="101882" tIns="50941" rIns="101882" bIns="50941" rtlCol="0">
            <a:spAutoFit/>
          </a:bodyPr>
          <a:lstStyle/>
          <a:p>
            <a:r>
              <a:rPr lang="es-ES" dirty="0" smtClean="0"/>
              <a:t>Tripulación</a:t>
            </a:r>
            <a:endParaRPr lang="es-ES" dirty="0"/>
          </a:p>
        </p:txBody>
      </p:sp>
      <p:sp>
        <p:nvSpPr>
          <p:cNvPr id="6" name="TextBox 5"/>
          <p:cNvSpPr txBox="1"/>
          <p:nvPr/>
        </p:nvSpPr>
        <p:spPr>
          <a:xfrm>
            <a:off x="1554480" y="9017068"/>
            <a:ext cx="4938396" cy="410654"/>
          </a:xfrm>
          <a:prstGeom prst="rect">
            <a:avLst/>
          </a:prstGeom>
          <a:noFill/>
        </p:spPr>
        <p:txBody>
          <a:bodyPr wrap="none" lIns="101882" tIns="50941" rIns="101882" bIns="50941" rtlCol="0">
            <a:spAutoFit/>
          </a:bodyPr>
          <a:lstStyle/>
          <a:p>
            <a:r>
              <a:rPr lang="es-ES" dirty="0" smtClean="0"/>
              <a:t>Un grupo de astronautas que trabajan juntos.</a:t>
            </a:r>
            <a:endParaRPr lang="es-ES" dirty="0"/>
          </a:p>
        </p:txBody>
      </p:sp>
      <p:sp>
        <p:nvSpPr>
          <p:cNvPr id="10" name="Slide Number Placeholder 9"/>
          <p:cNvSpPr>
            <a:spLocks noGrp="1"/>
          </p:cNvSpPr>
          <p:nvPr>
            <p:ph type="sldNum" sz="quarter" idx="12"/>
          </p:nvPr>
        </p:nvSpPr>
        <p:spPr/>
        <p:txBody>
          <a:bodyPr/>
          <a:lstStyle/>
          <a:p>
            <a:fld id="{CF669FE8-2A6A-4FDA-B6E7-4A7C87AD6E1D}" type="slidenum">
              <a:rPr lang="en-US" smtClean="0"/>
              <a:pPr/>
              <a:t>9</a:t>
            </a:fld>
            <a:endParaRPr lang="en-US"/>
          </a:p>
        </p:txBody>
      </p:sp>
      <p:sp>
        <p:nvSpPr>
          <p:cNvPr id="12" name="Footer Placeholder 11"/>
          <p:cNvSpPr>
            <a:spLocks noGrp="1"/>
          </p:cNvSpPr>
          <p:nvPr>
            <p:ph type="ftr" sz="quarter" idx="11"/>
          </p:nvPr>
        </p:nvSpPr>
        <p:spPr/>
        <p:txBody>
          <a:bodyPr/>
          <a:lstStyle/>
          <a:p>
            <a:r>
              <a:rPr lang="en-US" sz="1100" smtClean="0">
                <a:solidFill>
                  <a:prstClr val="black">
                    <a:tint val="75000"/>
                  </a:prstClr>
                </a:solidFill>
              </a:rPr>
              <a:t>HSD-OSP Susan Richmond 2015 </a:t>
            </a:r>
            <a:endParaRPr lang="en-US" dirty="0"/>
          </a:p>
        </p:txBody>
      </p:sp>
    </p:spTree>
    <p:extLst>
      <p:ext uri="{BB962C8B-B14F-4D97-AF65-F5344CB8AC3E}">
        <p14:creationId xmlns:p14="http://schemas.microsoft.com/office/powerpoint/2010/main" val="406434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26252</TotalTime>
  <Words>7947</Words>
  <Application>Microsoft Office PowerPoint</Application>
  <PresentationFormat>Custom</PresentationFormat>
  <Paragraphs>1057</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335</cp:revision>
  <cp:lastPrinted>2015-11-25T15:40:25Z</cp:lastPrinted>
  <dcterms:created xsi:type="dcterms:W3CDTF">2014-11-20T22:29:18Z</dcterms:created>
  <dcterms:modified xsi:type="dcterms:W3CDTF">2015-12-12T17:12:48Z</dcterms:modified>
</cp:coreProperties>
</file>