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handoutMasterIdLst>
    <p:handoutMasterId r:id="rId38"/>
  </p:handoutMasterIdLst>
  <p:sldIdLst>
    <p:sldId id="263" r:id="rId2"/>
    <p:sldId id="317" r:id="rId3"/>
    <p:sldId id="318" r:id="rId4"/>
    <p:sldId id="319" r:id="rId5"/>
    <p:sldId id="309" r:id="rId6"/>
    <p:sldId id="328" r:id="rId7"/>
    <p:sldId id="329" r:id="rId8"/>
    <p:sldId id="330" r:id="rId9"/>
    <p:sldId id="331" r:id="rId10"/>
    <p:sldId id="332" r:id="rId11"/>
    <p:sldId id="325" r:id="rId12"/>
    <p:sldId id="326" r:id="rId13"/>
    <p:sldId id="327" r:id="rId14"/>
    <p:sldId id="306" r:id="rId15"/>
    <p:sldId id="271" r:id="rId16"/>
    <p:sldId id="294" r:id="rId17"/>
    <p:sldId id="333" r:id="rId18"/>
    <p:sldId id="297" r:id="rId19"/>
    <p:sldId id="258" r:id="rId20"/>
    <p:sldId id="299" r:id="rId21"/>
    <p:sldId id="300" r:id="rId22"/>
    <p:sldId id="301" r:id="rId23"/>
    <p:sldId id="302" r:id="rId24"/>
    <p:sldId id="303" r:id="rId25"/>
    <p:sldId id="312" r:id="rId26"/>
    <p:sldId id="313" r:id="rId27"/>
    <p:sldId id="285" r:id="rId28"/>
    <p:sldId id="286" r:id="rId29"/>
    <p:sldId id="288" r:id="rId30"/>
    <p:sldId id="287" r:id="rId31"/>
    <p:sldId id="280" r:id="rId32"/>
    <p:sldId id="311" r:id="rId33"/>
    <p:sldId id="296" r:id="rId34"/>
    <p:sldId id="304" r:id="rId35"/>
    <p:sldId id="305" r:id="rId36"/>
  </p:sldIdLst>
  <p:sldSz cx="7772400" cy="10058400"/>
  <p:notesSz cx="7010400" cy="9296400"/>
  <p:defaultTextStyle>
    <a:defPPr>
      <a:defRPr lang="en-US"/>
    </a:defPPr>
    <a:lvl1pPr marL="0" algn="l" defTabSz="1018705" rtl="0" eaLnBrk="1" latinLnBrk="0" hangingPunct="1">
      <a:defRPr sz="2006" kern="1200">
        <a:solidFill>
          <a:schemeClr val="tx1"/>
        </a:solidFill>
        <a:latin typeface="+mn-lt"/>
        <a:ea typeface="+mn-ea"/>
        <a:cs typeface="+mn-cs"/>
      </a:defRPr>
    </a:lvl1pPr>
    <a:lvl2pPr marL="509352" algn="l" defTabSz="1018705" rtl="0" eaLnBrk="1" latinLnBrk="0" hangingPunct="1">
      <a:defRPr sz="2006" kern="1200">
        <a:solidFill>
          <a:schemeClr val="tx1"/>
        </a:solidFill>
        <a:latin typeface="+mn-lt"/>
        <a:ea typeface="+mn-ea"/>
        <a:cs typeface="+mn-cs"/>
      </a:defRPr>
    </a:lvl2pPr>
    <a:lvl3pPr marL="1018705" algn="l" defTabSz="1018705" rtl="0" eaLnBrk="1" latinLnBrk="0" hangingPunct="1">
      <a:defRPr sz="2006" kern="1200">
        <a:solidFill>
          <a:schemeClr val="tx1"/>
        </a:solidFill>
        <a:latin typeface="+mn-lt"/>
        <a:ea typeface="+mn-ea"/>
        <a:cs typeface="+mn-cs"/>
      </a:defRPr>
    </a:lvl3pPr>
    <a:lvl4pPr marL="1528058" algn="l" defTabSz="1018705" rtl="0" eaLnBrk="1" latinLnBrk="0" hangingPunct="1">
      <a:defRPr sz="2006" kern="1200">
        <a:solidFill>
          <a:schemeClr val="tx1"/>
        </a:solidFill>
        <a:latin typeface="+mn-lt"/>
        <a:ea typeface="+mn-ea"/>
        <a:cs typeface="+mn-cs"/>
      </a:defRPr>
    </a:lvl4pPr>
    <a:lvl5pPr marL="2037411" algn="l" defTabSz="1018705" rtl="0" eaLnBrk="1" latinLnBrk="0" hangingPunct="1">
      <a:defRPr sz="2006" kern="1200">
        <a:solidFill>
          <a:schemeClr val="tx1"/>
        </a:solidFill>
        <a:latin typeface="+mn-lt"/>
        <a:ea typeface="+mn-ea"/>
        <a:cs typeface="+mn-cs"/>
      </a:defRPr>
    </a:lvl5pPr>
    <a:lvl6pPr marL="2546764" algn="l" defTabSz="1018705" rtl="0" eaLnBrk="1" latinLnBrk="0" hangingPunct="1">
      <a:defRPr sz="2006" kern="1200">
        <a:solidFill>
          <a:schemeClr val="tx1"/>
        </a:solidFill>
        <a:latin typeface="+mn-lt"/>
        <a:ea typeface="+mn-ea"/>
        <a:cs typeface="+mn-cs"/>
      </a:defRPr>
    </a:lvl6pPr>
    <a:lvl7pPr marL="3056116" algn="l" defTabSz="1018705" rtl="0" eaLnBrk="1" latinLnBrk="0" hangingPunct="1">
      <a:defRPr sz="2006" kern="1200">
        <a:solidFill>
          <a:schemeClr val="tx1"/>
        </a:solidFill>
        <a:latin typeface="+mn-lt"/>
        <a:ea typeface="+mn-ea"/>
        <a:cs typeface="+mn-cs"/>
      </a:defRPr>
    </a:lvl7pPr>
    <a:lvl8pPr marL="3565469" algn="l" defTabSz="1018705" rtl="0" eaLnBrk="1" latinLnBrk="0" hangingPunct="1">
      <a:defRPr sz="2006" kern="1200">
        <a:solidFill>
          <a:schemeClr val="tx1"/>
        </a:solidFill>
        <a:latin typeface="+mn-lt"/>
        <a:ea typeface="+mn-ea"/>
        <a:cs typeface="+mn-cs"/>
      </a:defRPr>
    </a:lvl8pPr>
    <a:lvl9pPr marL="4074821" algn="l" defTabSz="1018705"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68" userDrawn="1">
          <p15:clr>
            <a:srgbClr val="A4A3A4"/>
          </p15:clr>
        </p15:guide>
        <p15:guide id="2" pos="244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avez" initials="c"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260"/>
    <a:srgbClr val="13AA50"/>
    <a:srgbClr val="F7994B"/>
    <a:srgbClr val="91D9F8"/>
    <a:srgbClr val="F9993D"/>
    <a:srgbClr val="D1972A"/>
    <a:srgbClr val="EFAC03"/>
    <a:srgbClr val="C05B08"/>
    <a:srgbClr val="255997"/>
    <a:srgbClr val="DEE9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04" autoAdjust="0"/>
    <p:restoredTop sz="94648" autoAdjust="0"/>
  </p:normalViewPr>
  <p:slideViewPr>
    <p:cSldViewPr>
      <p:cViewPr>
        <p:scale>
          <a:sx n="110" d="100"/>
          <a:sy n="110" d="100"/>
        </p:scale>
        <p:origin x="-355" y="1762"/>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E9AA6F0-EDF9-472D-9D5F-B3179A874299}" type="datetimeFigureOut">
              <a:rPr lang="es-MX" smtClean="0"/>
              <a:t>12/12/2015</a:t>
            </a:fld>
            <a:endParaRPr lang="es-MX"/>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r>
              <a:rPr lang="es-MX" smtClean="0"/>
              <a:t>HSD-OSP Susan Richmond 2015</a:t>
            </a:r>
            <a:endParaRPr lang="es-MX"/>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98877CEF-7008-4A97-934E-B659C9004B87}" type="slidenum">
              <a:rPr lang="es-MX" smtClean="0"/>
              <a:t>‹#›</a:t>
            </a:fld>
            <a:endParaRPr lang="es-MX"/>
          </a:p>
        </p:txBody>
      </p:sp>
    </p:spTree>
    <p:extLst>
      <p:ext uri="{BB962C8B-B14F-4D97-AF65-F5344CB8AC3E}">
        <p14:creationId xmlns:p14="http://schemas.microsoft.com/office/powerpoint/2010/main" val="26987976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AAF3DFC-6E40-4F90-9118-F736B43CEC03}" type="datetimeFigureOut">
              <a:rPr lang="en-US" smtClean="0"/>
              <a:t>12/12/2015</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HSD-OSP Susan Richmond 2015</a:t>
            </a: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72FEB79-F0D0-4C20-92F0-0057A2D926F4}" type="slidenum">
              <a:rPr lang="en-US" smtClean="0"/>
              <a:t>‹#›</a:t>
            </a:fld>
            <a:endParaRPr lang="en-US" dirty="0"/>
          </a:p>
        </p:txBody>
      </p:sp>
    </p:spTree>
    <p:extLst>
      <p:ext uri="{BB962C8B-B14F-4D97-AF65-F5344CB8AC3E}">
        <p14:creationId xmlns:p14="http://schemas.microsoft.com/office/powerpoint/2010/main" val="4050678081"/>
      </p:ext>
    </p:extLst>
  </p:cSld>
  <p:clrMap bg1="lt1" tx1="dk1" bg2="lt2" tx2="dk2" accent1="accent1" accent2="accent2" accent3="accent3" accent4="accent4" accent5="accent5" accent6="accent6" hlink="hlink" folHlink="folHlink"/>
  <p:hf hdr="0" dt="0"/>
  <p:notesStyle>
    <a:lvl1pPr marL="0" algn="l" defTabSz="1018705" rtl="0" eaLnBrk="1" latinLnBrk="0" hangingPunct="1">
      <a:defRPr sz="1337" kern="1200">
        <a:solidFill>
          <a:schemeClr val="tx1"/>
        </a:solidFill>
        <a:latin typeface="+mn-lt"/>
        <a:ea typeface="+mn-ea"/>
        <a:cs typeface="+mn-cs"/>
      </a:defRPr>
    </a:lvl1pPr>
    <a:lvl2pPr marL="509352" algn="l" defTabSz="1018705" rtl="0" eaLnBrk="1" latinLnBrk="0" hangingPunct="1">
      <a:defRPr sz="1337" kern="1200">
        <a:solidFill>
          <a:schemeClr val="tx1"/>
        </a:solidFill>
        <a:latin typeface="+mn-lt"/>
        <a:ea typeface="+mn-ea"/>
        <a:cs typeface="+mn-cs"/>
      </a:defRPr>
    </a:lvl2pPr>
    <a:lvl3pPr marL="1018705" algn="l" defTabSz="1018705" rtl="0" eaLnBrk="1" latinLnBrk="0" hangingPunct="1">
      <a:defRPr sz="1337" kern="1200">
        <a:solidFill>
          <a:schemeClr val="tx1"/>
        </a:solidFill>
        <a:latin typeface="+mn-lt"/>
        <a:ea typeface="+mn-ea"/>
        <a:cs typeface="+mn-cs"/>
      </a:defRPr>
    </a:lvl3pPr>
    <a:lvl4pPr marL="1528058" algn="l" defTabSz="1018705" rtl="0" eaLnBrk="1" latinLnBrk="0" hangingPunct="1">
      <a:defRPr sz="1337" kern="1200">
        <a:solidFill>
          <a:schemeClr val="tx1"/>
        </a:solidFill>
        <a:latin typeface="+mn-lt"/>
        <a:ea typeface="+mn-ea"/>
        <a:cs typeface="+mn-cs"/>
      </a:defRPr>
    </a:lvl4pPr>
    <a:lvl5pPr marL="2037411" algn="l" defTabSz="1018705" rtl="0" eaLnBrk="1" latinLnBrk="0" hangingPunct="1">
      <a:defRPr sz="1337" kern="1200">
        <a:solidFill>
          <a:schemeClr val="tx1"/>
        </a:solidFill>
        <a:latin typeface="+mn-lt"/>
        <a:ea typeface="+mn-ea"/>
        <a:cs typeface="+mn-cs"/>
      </a:defRPr>
    </a:lvl5pPr>
    <a:lvl6pPr marL="2546764" algn="l" defTabSz="1018705" rtl="0" eaLnBrk="1" latinLnBrk="0" hangingPunct="1">
      <a:defRPr sz="1337" kern="1200">
        <a:solidFill>
          <a:schemeClr val="tx1"/>
        </a:solidFill>
        <a:latin typeface="+mn-lt"/>
        <a:ea typeface="+mn-ea"/>
        <a:cs typeface="+mn-cs"/>
      </a:defRPr>
    </a:lvl6pPr>
    <a:lvl7pPr marL="3056116" algn="l" defTabSz="1018705" rtl="0" eaLnBrk="1" latinLnBrk="0" hangingPunct="1">
      <a:defRPr sz="1337" kern="1200">
        <a:solidFill>
          <a:schemeClr val="tx1"/>
        </a:solidFill>
        <a:latin typeface="+mn-lt"/>
        <a:ea typeface="+mn-ea"/>
        <a:cs typeface="+mn-cs"/>
      </a:defRPr>
    </a:lvl7pPr>
    <a:lvl8pPr marL="3565469" algn="l" defTabSz="1018705" rtl="0" eaLnBrk="1" latinLnBrk="0" hangingPunct="1">
      <a:defRPr sz="1337" kern="1200">
        <a:solidFill>
          <a:schemeClr val="tx1"/>
        </a:solidFill>
        <a:latin typeface="+mn-lt"/>
        <a:ea typeface="+mn-ea"/>
        <a:cs typeface="+mn-cs"/>
      </a:defRPr>
    </a:lvl8pPr>
    <a:lvl9pPr marL="4074821" algn="l" defTabSz="1018705" rtl="0" eaLnBrk="1" latinLnBrk="0" hangingPunct="1">
      <a:defRPr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10"/>
          </p:nvPr>
        </p:nvSpPr>
        <p:spPr/>
        <p:txBody>
          <a:bodyPr/>
          <a:lstStyle/>
          <a:p>
            <a:fld id="{572FEB79-F0D0-4C20-92F0-0057A2D926F4}" type="slidenum">
              <a:rPr lang="en-US" smtClean="0"/>
              <a:t>1</a:t>
            </a:fld>
            <a:endParaRPr lang="en-US" dirty="0"/>
          </a:p>
        </p:txBody>
      </p:sp>
      <p:sp>
        <p:nvSpPr>
          <p:cNvPr id="5" name="Footer Placeholder 4"/>
          <p:cNvSpPr>
            <a:spLocks noGrp="1"/>
          </p:cNvSpPr>
          <p:nvPr>
            <p:ph type="ftr" sz="quarter" idx="11"/>
          </p:nvPr>
        </p:nvSpPr>
        <p:spPr/>
        <p:txBody>
          <a:bodyPr/>
          <a:lstStyle/>
          <a:p>
            <a:r>
              <a:rPr lang="en-US" smtClean="0"/>
              <a:t>HSD-OSP Susan Richmond 2015</a:t>
            </a:r>
            <a:endParaRPr lang="en-US" dirty="0"/>
          </a:p>
        </p:txBody>
      </p:sp>
    </p:spTree>
    <p:extLst>
      <p:ext uri="{BB962C8B-B14F-4D97-AF65-F5344CB8AC3E}">
        <p14:creationId xmlns:p14="http://schemas.microsoft.com/office/powerpoint/2010/main" val="17044378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Footer Placeholder 3"/>
          <p:cNvSpPr>
            <a:spLocks noGrp="1"/>
          </p:cNvSpPr>
          <p:nvPr>
            <p:ph type="ftr" sz="quarter" idx="10"/>
          </p:nvPr>
        </p:nvSpPr>
        <p:spPr/>
        <p:txBody>
          <a:bodyPr/>
          <a:lstStyle/>
          <a:p>
            <a:r>
              <a:rPr lang="en-US" smtClean="0"/>
              <a:t>HSD-OSP Susan Richmond 2015</a:t>
            </a:r>
            <a:endParaRPr lang="en-US" dirty="0"/>
          </a:p>
        </p:txBody>
      </p:sp>
      <p:sp>
        <p:nvSpPr>
          <p:cNvPr id="5" name="Slide Number Placeholder 4"/>
          <p:cNvSpPr>
            <a:spLocks noGrp="1"/>
          </p:cNvSpPr>
          <p:nvPr>
            <p:ph type="sldNum" sz="quarter" idx="11"/>
          </p:nvPr>
        </p:nvSpPr>
        <p:spPr/>
        <p:txBody>
          <a:bodyPr/>
          <a:lstStyle/>
          <a:p>
            <a:fld id="{572FEB79-F0D0-4C20-92F0-0057A2D926F4}" type="slidenum">
              <a:rPr lang="en-US" smtClean="0"/>
              <a:t>19</a:t>
            </a:fld>
            <a:endParaRPr lang="en-US" dirty="0"/>
          </a:p>
        </p:txBody>
      </p:sp>
    </p:spTree>
    <p:extLst>
      <p:ext uri="{BB962C8B-B14F-4D97-AF65-F5344CB8AC3E}">
        <p14:creationId xmlns:p14="http://schemas.microsoft.com/office/powerpoint/2010/main" val="876775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Footer Placeholder 3"/>
          <p:cNvSpPr>
            <a:spLocks noGrp="1"/>
          </p:cNvSpPr>
          <p:nvPr>
            <p:ph type="ftr" sz="quarter" idx="10"/>
          </p:nvPr>
        </p:nvSpPr>
        <p:spPr/>
        <p:txBody>
          <a:bodyPr/>
          <a:lstStyle/>
          <a:p>
            <a:r>
              <a:rPr lang="en-US" smtClean="0"/>
              <a:t>HSD-OSP Susan Richmond 2015</a:t>
            </a:r>
            <a:endParaRPr lang="en-US" dirty="0"/>
          </a:p>
        </p:txBody>
      </p:sp>
      <p:sp>
        <p:nvSpPr>
          <p:cNvPr id="5" name="Slide Number Placeholder 4"/>
          <p:cNvSpPr>
            <a:spLocks noGrp="1"/>
          </p:cNvSpPr>
          <p:nvPr>
            <p:ph type="sldNum" sz="quarter" idx="11"/>
          </p:nvPr>
        </p:nvSpPr>
        <p:spPr/>
        <p:txBody>
          <a:bodyPr/>
          <a:lstStyle/>
          <a:p>
            <a:fld id="{572FEB79-F0D0-4C20-92F0-0057A2D926F4}" type="slidenum">
              <a:rPr lang="en-US" smtClean="0"/>
              <a:t>33</a:t>
            </a:fld>
            <a:endParaRPr lang="en-US" dirty="0"/>
          </a:p>
        </p:txBody>
      </p:sp>
    </p:spTree>
    <p:extLst>
      <p:ext uri="{BB962C8B-B14F-4D97-AF65-F5344CB8AC3E}">
        <p14:creationId xmlns:p14="http://schemas.microsoft.com/office/powerpoint/2010/main" val="1839900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10"/>
          </p:nvPr>
        </p:nvSpPr>
        <p:spPr/>
        <p:txBody>
          <a:bodyPr/>
          <a:lstStyle/>
          <a:p>
            <a:fld id="{2E969183-3C48-4BE1-BAAB-2D2D3D775E94}"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HSD-OSP Susan Richmond 2015</a:t>
            </a:r>
            <a:endParaRPr lang="en-US" dirty="0"/>
          </a:p>
        </p:txBody>
      </p:sp>
    </p:spTree>
    <p:extLst>
      <p:ext uri="{BB962C8B-B14F-4D97-AF65-F5344CB8AC3E}">
        <p14:creationId xmlns:p14="http://schemas.microsoft.com/office/powerpoint/2010/main" val="3481434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Footer Placeholder 3"/>
          <p:cNvSpPr>
            <a:spLocks noGrp="1"/>
          </p:cNvSpPr>
          <p:nvPr>
            <p:ph type="ftr" sz="quarter" idx="10"/>
          </p:nvPr>
        </p:nvSpPr>
        <p:spPr/>
        <p:txBody>
          <a:bodyPr/>
          <a:lstStyle/>
          <a:p>
            <a:r>
              <a:rPr lang="en-US" smtClean="0"/>
              <a:t>HSD-OSP Susan Richmond 2015</a:t>
            </a:r>
            <a:endParaRPr lang="en-US" dirty="0"/>
          </a:p>
        </p:txBody>
      </p:sp>
      <p:sp>
        <p:nvSpPr>
          <p:cNvPr id="5" name="Slide Number Placeholder 4"/>
          <p:cNvSpPr>
            <a:spLocks noGrp="1"/>
          </p:cNvSpPr>
          <p:nvPr>
            <p:ph type="sldNum" sz="quarter" idx="11"/>
          </p:nvPr>
        </p:nvSpPr>
        <p:spPr/>
        <p:txBody>
          <a:bodyPr/>
          <a:lstStyle/>
          <a:p>
            <a:fld id="{572FEB79-F0D0-4C20-92F0-0057A2D926F4}" type="slidenum">
              <a:rPr lang="en-US" smtClean="0"/>
              <a:t>5</a:t>
            </a:fld>
            <a:endParaRPr lang="en-US" dirty="0"/>
          </a:p>
        </p:txBody>
      </p:sp>
    </p:spTree>
    <p:extLst>
      <p:ext uri="{BB962C8B-B14F-4D97-AF65-F5344CB8AC3E}">
        <p14:creationId xmlns:p14="http://schemas.microsoft.com/office/powerpoint/2010/main" val="3682193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00" name="Shape 300"/>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 name="Footer Placeholder 1"/>
          <p:cNvSpPr>
            <a:spLocks noGrp="1"/>
          </p:cNvSpPr>
          <p:nvPr>
            <p:ph type="ftr" sz="quarter" idx="10"/>
          </p:nvPr>
        </p:nvSpPr>
        <p:spPr/>
        <p:txBody>
          <a:bodyPr/>
          <a:lstStyle/>
          <a:p>
            <a:r>
              <a:rPr lang="en-US" smtClean="0"/>
              <a:t>HSD-OSP Susan Richmond 2015</a:t>
            </a:r>
            <a:endParaRPr lang="en-US" dirty="0"/>
          </a:p>
        </p:txBody>
      </p:sp>
    </p:spTree>
    <p:extLst>
      <p:ext uri="{BB962C8B-B14F-4D97-AF65-F5344CB8AC3E}">
        <p14:creationId xmlns:p14="http://schemas.microsoft.com/office/powerpoint/2010/main" val="426197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Shape 30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05" name="Shape 305"/>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 name="Footer Placeholder 1"/>
          <p:cNvSpPr>
            <a:spLocks noGrp="1"/>
          </p:cNvSpPr>
          <p:nvPr>
            <p:ph type="ftr" sz="quarter" idx="10"/>
          </p:nvPr>
        </p:nvSpPr>
        <p:spPr/>
        <p:txBody>
          <a:bodyPr/>
          <a:lstStyle/>
          <a:p>
            <a:r>
              <a:rPr lang="en-US" smtClean="0"/>
              <a:t>HSD-OSP Susan Richmond 2015</a:t>
            </a:r>
            <a:endParaRPr lang="en-US" dirty="0"/>
          </a:p>
        </p:txBody>
      </p:sp>
    </p:spTree>
    <p:extLst>
      <p:ext uri="{BB962C8B-B14F-4D97-AF65-F5344CB8AC3E}">
        <p14:creationId xmlns:p14="http://schemas.microsoft.com/office/powerpoint/2010/main" val="3839944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10" name="Shape 3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 name="Footer Placeholder 1"/>
          <p:cNvSpPr>
            <a:spLocks noGrp="1"/>
          </p:cNvSpPr>
          <p:nvPr>
            <p:ph type="ftr" sz="quarter" idx="10"/>
          </p:nvPr>
        </p:nvSpPr>
        <p:spPr/>
        <p:txBody>
          <a:bodyPr/>
          <a:lstStyle/>
          <a:p>
            <a:r>
              <a:rPr lang="en-US" smtClean="0"/>
              <a:t>HSD-OSP Susan Richmond 2015</a:t>
            </a:r>
            <a:endParaRPr lang="en-US" dirty="0"/>
          </a:p>
        </p:txBody>
      </p:sp>
    </p:spTree>
    <p:extLst>
      <p:ext uri="{BB962C8B-B14F-4D97-AF65-F5344CB8AC3E}">
        <p14:creationId xmlns:p14="http://schemas.microsoft.com/office/powerpoint/2010/main" val="4124326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Shape 314"/>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15" name="Shape 3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 name="Footer Placeholder 1"/>
          <p:cNvSpPr>
            <a:spLocks noGrp="1"/>
          </p:cNvSpPr>
          <p:nvPr>
            <p:ph type="ftr" sz="quarter" idx="10"/>
          </p:nvPr>
        </p:nvSpPr>
        <p:spPr/>
        <p:txBody>
          <a:bodyPr/>
          <a:lstStyle/>
          <a:p>
            <a:r>
              <a:rPr lang="en-US" smtClean="0"/>
              <a:t>HSD-OSP Susan Richmond 2015</a:t>
            </a:r>
            <a:endParaRPr lang="en-US" dirty="0"/>
          </a:p>
        </p:txBody>
      </p:sp>
    </p:spTree>
    <p:extLst>
      <p:ext uri="{BB962C8B-B14F-4D97-AF65-F5344CB8AC3E}">
        <p14:creationId xmlns:p14="http://schemas.microsoft.com/office/powerpoint/2010/main" val="3223484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Shape 319"/>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20" name="Shape 3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 name="Footer Placeholder 1"/>
          <p:cNvSpPr>
            <a:spLocks noGrp="1"/>
          </p:cNvSpPr>
          <p:nvPr>
            <p:ph type="ftr" sz="quarter" idx="10"/>
          </p:nvPr>
        </p:nvSpPr>
        <p:spPr/>
        <p:txBody>
          <a:bodyPr/>
          <a:lstStyle/>
          <a:p>
            <a:r>
              <a:rPr lang="en-US" smtClean="0"/>
              <a:t>HSD-OSP Susan Richmond 2015</a:t>
            </a:r>
            <a:endParaRPr lang="en-US" dirty="0"/>
          </a:p>
        </p:txBody>
      </p:sp>
    </p:spTree>
    <p:extLst>
      <p:ext uri="{BB962C8B-B14F-4D97-AF65-F5344CB8AC3E}">
        <p14:creationId xmlns:p14="http://schemas.microsoft.com/office/powerpoint/2010/main" val="71221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28" name="Shape 328"/>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 name="Footer Placeholder 1"/>
          <p:cNvSpPr>
            <a:spLocks noGrp="1"/>
          </p:cNvSpPr>
          <p:nvPr>
            <p:ph type="ftr" sz="quarter" idx="10"/>
          </p:nvPr>
        </p:nvSpPr>
        <p:spPr/>
        <p:txBody>
          <a:bodyPr/>
          <a:lstStyle/>
          <a:p>
            <a:r>
              <a:rPr lang="en-US" smtClean="0"/>
              <a:t>HSD-OSP Susan Richmond 2015</a:t>
            </a:r>
            <a:endParaRPr lang="en-US" dirty="0"/>
          </a:p>
        </p:txBody>
      </p:sp>
    </p:spTree>
    <p:extLst>
      <p:ext uri="{BB962C8B-B14F-4D97-AF65-F5344CB8AC3E}">
        <p14:creationId xmlns:p14="http://schemas.microsoft.com/office/powerpoint/2010/main" val="3795723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7"/>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2920" indent="0" algn="ctr">
              <a:buNone/>
              <a:defRPr>
                <a:solidFill>
                  <a:schemeClr val="tx1">
                    <a:tint val="75000"/>
                  </a:schemeClr>
                </a:solidFill>
              </a:defRPr>
            </a:lvl2pPr>
            <a:lvl3pPr marL="1005840" indent="0" algn="ctr">
              <a:buNone/>
              <a:defRPr>
                <a:solidFill>
                  <a:schemeClr val="tx1">
                    <a:tint val="75000"/>
                  </a:schemeClr>
                </a:solidFill>
              </a:defRPr>
            </a:lvl3pPr>
            <a:lvl4pPr marL="1508760" indent="0" algn="ctr">
              <a:buNone/>
              <a:defRPr>
                <a:solidFill>
                  <a:schemeClr val="tx1">
                    <a:tint val="75000"/>
                  </a:schemeClr>
                </a:solidFill>
              </a:defRPr>
            </a:lvl4pPr>
            <a:lvl5pPr marL="2011680" indent="0" algn="ctr">
              <a:buNone/>
              <a:defRPr>
                <a:solidFill>
                  <a:schemeClr val="tx1">
                    <a:tint val="75000"/>
                  </a:schemeClr>
                </a:solidFill>
              </a:defRPr>
            </a:lvl5pPr>
            <a:lvl6pPr marL="2514600" indent="0" algn="ctr">
              <a:buNone/>
              <a:defRPr>
                <a:solidFill>
                  <a:schemeClr val="tx1">
                    <a:tint val="75000"/>
                  </a:schemeClr>
                </a:solidFill>
              </a:defRPr>
            </a:lvl6pPr>
            <a:lvl7pPr marL="3017520" indent="0" algn="ctr">
              <a:buNone/>
              <a:defRPr>
                <a:solidFill>
                  <a:schemeClr val="tx1">
                    <a:tint val="75000"/>
                  </a:schemeClr>
                </a:solidFill>
              </a:defRPr>
            </a:lvl7pPr>
            <a:lvl8pPr marL="3520440" indent="0" algn="ctr">
              <a:buNone/>
              <a:defRPr>
                <a:solidFill>
                  <a:schemeClr val="tx1">
                    <a:tint val="75000"/>
                  </a:schemeClr>
                </a:solidFill>
              </a:defRPr>
            </a:lvl8pPr>
            <a:lvl9pPr marL="402336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388620" y="9322648"/>
            <a:ext cx="3040380" cy="535516"/>
          </a:xfrm>
          <a:prstGeom prst="rect">
            <a:avLst/>
          </a:prstGeom>
        </p:spPr>
        <p:txBody>
          <a:bodyPr anchor="b"/>
          <a:lstStyle>
            <a:lvl1pPr>
              <a:defRPr sz="1100"/>
            </a:lvl1pPr>
          </a:lstStyle>
          <a:p>
            <a:r>
              <a:rPr lang="x-none" smtClean="0"/>
              <a:t>HSD-OSP Susan Richmond 2015  </a:t>
            </a:r>
            <a:endParaRPr lang="en-US" dirty="0"/>
          </a:p>
        </p:txBody>
      </p:sp>
      <p:sp>
        <p:nvSpPr>
          <p:cNvPr id="6" name="Slide Number Placeholder 5"/>
          <p:cNvSpPr>
            <a:spLocks noGrp="1"/>
          </p:cNvSpPr>
          <p:nvPr>
            <p:ph type="sldNum" sz="quarter" idx="12"/>
          </p:nvPr>
        </p:nvSpPr>
        <p:spPr/>
        <p:txBody>
          <a:bodyPr/>
          <a:lstStyle>
            <a:lvl1pPr>
              <a:defRPr sz="1200"/>
            </a:lvl1p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426620416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z="1200"/>
            </a:lvl1pPr>
          </a:lstStyle>
          <a:p>
            <a:fld id="{CF669FE8-2A6A-4FDA-B6E7-4A7C87AD6E1D}" type="slidenum">
              <a:rPr lang="en-US" smtClean="0"/>
              <a:pPr/>
              <a:t>‹#›</a:t>
            </a:fld>
            <a:endParaRPr lang="en-US" dirty="0"/>
          </a:p>
        </p:txBody>
      </p:sp>
      <p:sp>
        <p:nvSpPr>
          <p:cNvPr id="7" name="Date Placeholder 3"/>
          <p:cNvSpPr>
            <a:spLocks noGrp="1"/>
          </p:cNvSpPr>
          <p:nvPr>
            <p:ph type="dt" sz="half" idx="10"/>
          </p:nvPr>
        </p:nvSpPr>
        <p:spPr>
          <a:xfrm>
            <a:off x="388620" y="9322648"/>
            <a:ext cx="2266950" cy="535516"/>
          </a:xfrm>
          <a:prstGeom prst="rect">
            <a:avLst/>
          </a:prstGeom>
        </p:spPr>
        <p:txBody>
          <a:bodyPr anchor="b"/>
          <a:lstStyle>
            <a:lvl1pPr>
              <a:defRPr sz="1100"/>
            </a:lvl1pPr>
          </a:lstStyle>
          <a:p>
            <a:r>
              <a:rPr lang="x-none" smtClean="0"/>
              <a:t>HSD-OSP Susan Richmond 2015  </a:t>
            </a:r>
            <a:endParaRPr lang="en-US" dirty="0"/>
          </a:p>
        </p:txBody>
      </p:sp>
    </p:spTree>
    <p:extLst>
      <p:ext uri="{BB962C8B-B14F-4D97-AF65-F5344CB8AC3E}">
        <p14:creationId xmlns:p14="http://schemas.microsoft.com/office/powerpoint/2010/main" val="353819511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7"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z="1200"/>
            </a:lvl1pPr>
          </a:lstStyle>
          <a:p>
            <a:fld id="{CF669FE8-2A6A-4FDA-B6E7-4A7C87AD6E1D}" type="slidenum">
              <a:rPr lang="en-US" smtClean="0"/>
              <a:pPr/>
              <a:t>‹#›</a:t>
            </a:fld>
            <a:endParaRPr lang="en-US" dirty="0"/>
          </a:p>
        </p:txBody>
      </p:sp>
      <p:sp>
        <p:nvSpPr>
          <p:cNvPr id="7" name="Date Placeholder 3"/>
          <p:cNvSpPr>
            <a:spLocks noGrp="1"/>
          </p:cNvSpPr>
          <p:nvPr>
            <p:ph type="dt" sz="half" idx="10"/>
          </p:nvPr>
        </p:nvSpPr>
        <p:spPr>
          <a:xfrm>
            <a:off x="388620" y="9322648"/>
            <a:ext cx="2266950" cy="535516"/>
          </a:xfrm>
          <a:prstGeom prst="rect">
            <a:avLst/>
          </a:prstGeom>
        </p:spPr>
        <p:txBody>
          <a:bodyPr anchor="b"/>
          <a:lstStyle>
            <a:lvl1pPr>
              <a:defRPr sz="1100"/>
            </a:lvl1pPr>
          </a:lstStyle>
          <a:p>
            <a:r>
              <a:rPr lang="x-none" smtClean="0"/>
              <a:t>HSD-OSP Susan Richmond 2015  </a:t>
            </a:r>
            <a:endParaRPr lang="en-US" dirty="0"/>
          </a:p>
        </p:txBody>
      </p:sp>
    </p:spTree>
    <p:extLst>
      <p:ext uri="{BB962C8B-B14F-4D97-AF65-F5344CB8AC3E}">
        <p14:creationId xmlns:p14="http://schemas.microsoft.com/office/powerpoint/2010/main" val="14260125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88620" y="9322648"/>
            <a:ext cx="2506980" cy="535516"/>
          </a:xfrm>
          <a:prstGeom prst="rect">
            <a:avLst/>
          </a:prstGeom>
        </p:spPr>
        <p:txBody>
          <a:bodyPr anchor="ctr"/>
          <a:lstStyle>
            <a:lvl1pPr>
              <a:defRPr sz="1100"/>
            </a:lvl1pPr>
          </a:lstStyle>
          <a:p>
            <a:r>
              <a:rPr lang="x-none" smtClean="0"/>
              <a:t>HSD-OSP Susan Richmond 2015  </a:t>
            </a:r>
            <a:endParaRPr lang="en-US" dirty="0"/>
          </a:p>
        </p:txBody>
      </p:sp>
      <p:sp>
        <p:nvSpPr>
          <p:cNvPr id="6" name="Slide Number Placeholder 5"/>
          <p:cNvSpPr>
            <a:spLocks noGrp="1"/>
          </p:cNvSpPr>
          <p:nvPr>
            <p:ph type="sldNum" sz="quarter" idx="12"/>
          </p:nvPr>
        </p:nvSpPr>
        <p:spPr/>
        <p:txBody>
          <a:bodyPr/>
          <a:lstStyle>
            <a:lvl1pPr>
              <a:defRPr sz="1200"/>
            </a:lvl1p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32217941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88620" y="9322648"/>
            <a:ext cx="2266950" cy="535516"/>
          </a:xfrm>
          <a:prstGeom prst="rect">
            <a:avLst/>
          </a:prstGeom>
        </p:spPr>
        <p:txBody>
          <a:bodyPr anchor="b"/>
          <a:lstStyle>
            <a:lvl1pPr>
              <a:defRPr sz="1100"/>
            </a:lvl1pPr>
          </a:lstStyle>
          <a:p>
            <a:r>
              <a:rPr lang="x-none" smtClean="0"/>
              <a:t>HSD-OSP Susan Richmond 2015  </a:t>
            </a:r>
            <a:endParaRPr lang="en-US" dirty="0"/>
          </a:p>
        </p:txBody>
      </p:sp>
      <p:sp>
        <p:nvSpPr>
          <p:cNvPr id="6" name="Slide Number Placeholder 5"/>
          <p:cNvSpPr>
            <a:spLocks noGrp="1"/>
          </p:cNvSpPr>
          <p:nvPr>
            <p:ph type="sldNum" sz="quarter" idx="12"/>
          </p:nvPr>
        </p:nvSpPr>
        <p:spPr/>
        <p:txBody>
          <a:bodyPr/>
          <a:lstStyle>
            <a:lvl1pPr>
              <a:defRPr sz="1200"/>
            </a:lvl1p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14076146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7" y="3129282"/>
            <a:ext cx="2558415" cy="8849996"/>
          </a:xfrm>
        </p:spPr>
        <p:txBody>
          <a:bodyPr/>
          <a:lstStyle>
            <a:lvl1pPr>
              <a:defRPr sz="3080"/>
            </a:lvl1pPr>
            <a:lvl2pPr>
              <a:defRPr sz="2640"/>
            </a:lvl2pPr>
            <a:lvl3pPr>
              <a:defRPr sz="2200"/>
            </a:lvl3pPr>
            <a:lvl4pPr>
              <a:defRPr sz="1980"/>
            </a:lvl4pPr>
            <a:lvl5pPr>
              <a:defRPr sz="1980"/>
            </a:lvl5pPr>
            <a:lvl6pPr>
              <a:defRPr sz="1980"/>
            </a:lvl6pPr>
            <a:lvl7pPr>
              <a:defRPr sz="1980"/>
            </a:lvl7pPr>
            <a:lvl8pPr>
              <a:defRPr sz="1980"/>
            </a:lvl8pPr>
            <a:lvl9pPr>
              <a:defRPr sz="19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2" y="3129282"/>
            <a:ext cx="2558415" cy="8849996"/>
          </a:xfrm>
        </p:spPr>
        <p:txBody>
          <a:bodyPr/>
          <a:lstStyle>
            <a:lvl1pPr>
              <a:defRPr sz="3080"/>
            </a:lvl1pPr>
            <a:lvl2pPr>
              <a:defRPr sz="2640"/>
            </a:lvl2pPr>
            <a:lvl3pPr>
              <a:defRPr sz="2200"/>
            </a:lvl3pPr>
            <a:lvl4pPr>
              <a:defRPr sz="1980"/>
            </a:lvl4pPr>
            <a:lvl5pPr>
              <a:defRPr sz="1980"/>
            </a:lvl5pPr>
            <a:lvl6pPr>
              <a:defRPr sz="1980"/>
            </a:lvl6pPr>
            <a:lvl7pPr>
              <a:defRPr sz="1980"/>
            </a:lvl7pPr>
            <a:lvl8pPr>
              <a:defRPr sz="1980"/>
            </a:lvl8pPr>
            <a:lvl9pPr>
              <a:defRPr sz="19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z="1200"/>
            </a:lvl1pPr>
          </a:lstStyle>
          <a:p>
            <a:fld id="{CF669FE8-2A6A-4FDA-B6E7-4A7C87AD6E1D}" type="slidenum">
              <a:rPr lang="en-US" smtClean="0"/>
              <a:pPr/>
              <a:t>‹#›</a:t>
            </a:fld>
            <a:endParaRPr lang="en-US" dirty="0"/>
          </a:p>
        </p:txBody>
      </p:sp>
      <p:sp>
        <p:nvSpPr>
          <p:cNvPr id="8" name="Date Placeholder 3"/>
          <p:cNvSpPr>
            <a:spLocks noGrp="1"/>
          </p:cNvSpPr>
          <p:nvPr>
            <p:ph type="dt" sz="half" idx="10"/>
          </p:nvPr>
        </p:nvSpPr>
        <p:spPr>
          <a:xfrm>
            <a:off x="388620" y="9322648"/>
            <a:ext cx="2266950" cy="535516"/>
          </a:xfrm>
          <a:prstGeom prst="rect">
            <a:avLst/>
          </a:prstGeom>
        </p:spPr>
        <p:txBody>
          <a:bodyPr anchor="b"/>
          <a:lstStyle>
            <a:lvl1pPr>
              <a:defRPr sz="1100"/>
            </a:lvl1pPr>
          </a:lstStyle>
          <a:p>
            <a:r>
              <a:rPr lang="x-none" smtClean="0"/>
              <a:t>HSD-OSP Susan Richmond 2015  </a:t>
            </a:r>
            <a:endParaRPr lang="en-US" dirty="0"/>
          </a:p>
        </p:txBody>
      </p:sp>
    </p:spTree>
    <p:extLst>
      <p:ext uri="{BB962C8B-B14F-4D97-AF65-F5344CB8AC3E}">
        <p14:creationId xmlns:p14="http://schemas.microsoft.com/office/powerpoint/2010/main" val="284312168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640"/>
            </a:lvl1pPr>
            <a:lvl2pPr>
              <a:defRPr sz="2200"/>
            </a:lvl2pPr>
            <a:lvl3pPr>
              <a:defRPr sz="1980"/>
            </a:lvl3pPr>
            <a:lvl4pPr>
              <a:defRPr sz="1760"/>
            </a:lvl4pPr>
            <a:lvl5pPr>
              <a:defRPr sz="1760"/>
            </a:lvl5pPr>
            <a:lvl6pPr>
              <a:defRPr sz="1760"/>
            </a:lvl6pPr>
            <a:lvl7pPr>
              <a:defRPr sz="1760"/>
            </a:lvl7pPr>
            <a:lvl8pPr>
              <a:defRPr sz="1760"/>
            </a:lvl8pPr>
            <a:lvl9pPr>
              <a:defRPr sz="176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640"/>
            </a:lvl1pPr>
            <a:lvl2pPr>
              <a:defRPr sz="2200"/>
            </a:lvl2pPr>
            <a:lvl3pPr>
              <a:defRPr sz="1980"/>
            </a:lvl3pPr>
            <a:lvl4pPr>
              <a:defRPr sz="1760"/>
            </a:lvl4pPr>
            <a:lvl5pPr>
              <a:defRPr sz="1760"/>
            </a:lvl5pPr>
            <a:lvl6pPr>
              <a:defRPr sz="1760"/>
            </a:lvl6pPr>
            <a:lvl7pPr>
              <a:defRPr sz="1760"/>
            </a:lvl7pPr>
            <a:lvl8pPr>
              <a:defRPr sz="1760"/>
            </a:lvl8pPr>
            <a:lvl9pPr>
              <a:defRPr sz="176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sz="1200"/>
            </a:lvl1pPr>
          </a:lstStyle>
          <a:p>
            <a:fld id="{CF669FE8-2A6A-4FDA-B6E7-4A7C87AD6E1D}" type="slidenum">
              <a:rPr lang="en-US" smtClean="0"/>
              <a:pPr/>
              <a:t>‹#›</a:t>
            </a:fld>
            <a:endParaRPr lang="en-US" dirty="0"/>
          </a:p>
        </p:txBody>
      </p:sp>
      <p:sp>
        <p:nvSpPr>
          <p:cNvPr id="10" name="Date Placeholder 3"/>
          <p:cNvSpPr>
            <a:spLocks noGrp="1"/>
          </p:cNvSpPr>
          <p:nvPr>
            <p:ph type="dt" sz="half" idx="10"/>
          </p:nvPr>
        </p:nvSpPr>
        <p:spPr>
          <a:xfrm>
            <a:off x="388620" y="9322648"/>
            <a:ext cx="2266950" cy="535516"/>
          </a:xfrm>
          <a:prstGeom prst="rect">
            <a:avLst/>
          </a:prstGeom>
        </p:spPr>
        <p:txBody>
          <a:bodyPr anchor="b"/>
          <a:lstStyle>
            <a:lvl1pPr>
              <a:defRPr sz="1100"/>
            </a:lvl1pPr>
          </a:lstStyle>
          <a:p>
            <a:r>
              <a:rPr lang="x-none" smtClean="0"/>
              <a:t>HSD-OSP Susan Richmond 2015  </a:t>
            </a:r>
            <a:endParaRPr lang="en-US" dirty="0"/>
          </a:p>
        </p:txBody>
      </p:sp>
    </p:spTree>
    <p:extLst>
      <p:ext uri="{BB962C8B-B14F-4D97-AF65-F5344CB8AC3E}">
        <p14:creationId xmlns:p14="http://schemas.microsoft.com/office/powerpoint/2010/main" val="94969685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sz="1200"/>
            </a:lvl1pPr>
          </a:lstStyle>
          <a:p>
            <a:fld id="{CF669FE8-2A6A-4FDA-B6E7-4A7C87AD6E1D}" type="slidenum">
              <a:rPr lang="en-US" smtClean="0"/>
              <a:pPr/>
              <a:t>‹#›</a:t>
            </a:fld>
            <a:endParaRPr lang="en-US" dirty="0"/>
          </a:p>
        </p:txBody>
      </p:sp>
      <p:sp>
        <p:nvSpPr>
          <p:cNvPr id="6" name="Date Placeholder 3"/>
          <p:cNvSpPr>
            <a:spLocks noGrp="1"/>
          </p:cNvSpPr>
          <p:nvPr>
            <p:ph type="dt" sz="half" idx="10"/>
          </p:nvPr>
        </p:nvSpPr>
        <p:spPr>
          <a:xfrm>
            <a:off x="388620" y="9322648"/>
            <a:ext cx="2266950" cy="535516"/>
          </a:xfrm>
          <a:prstGeom prst="rect">
            <a:avLst/>
          </a:prstGeom>
        </p:spPr>
        <p:txBody>
          <a:bodyPr anchor="b"/>
          <a:lstStyle>
            <a:lvl1pPr>
              <a:defRPr sz="1100"/>
            </a:lvl1pPr>
          </a:lstStyle>
          <a:p>
            <a:r>
              <a:rPr lang="x-none" smtClean="0"/>
              <a:t>HSD-OSP Susan Richmond 2015  </a:t>
            </a:r>
            <a:endParaRPr lang="en-US" dirty="0"/>
          </a:p>
        </p:txBody>
      </p:sp>
    </p:spTree>
    <p:extLst>
      <p:ext uri="{BB962C8B-B14F-4D97-AF65-F5344CB8AC3E}">
        <p14:creationId xmlns:p14="http://schemas.microsoft.com/office/powerpoint/2010/main" val="27557777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z="1200"/>
            </a:lvl1pPr>
          </a:lstStyle>
          <a:p>
            <a:fld id="{CF669FE8-2A6A-4FDA-B6E7-4A7C87AD6E1D}" type="slidenum">
              <a:rPr lang="en-US" smtClean="0"/>
              <a:pPr/>
              <a:t>‹#›</a:t>
            </a:fld>
            <a:endParaRPr lang="en-US" dirty="0"/>
          </a:p>
        </p:txBody>
      </p:sp>
      <p:sp>
        <p:nvSpPr>
          <p:cNvPr id="5" name="Date Placeholder 3"/>
          <p:cNvSpPr>
            <a:spLocks noGrp="1"/>
          </p:cNvSpPr>
          <p:nvPr>
            <p:ph type="dt" sz="half" idx="10"/>
          </p:nvPr>
        </p:nvSpPr>
        <p:spPr>
          <a:xfrm>
            <a:off x="388620" y="9322648"/>
            <a:ext cx="2266950" cy="535516"/>
          </a:xfrm>
          <a:prstGeom prst="rect">
            <a:avLst/>
          </a:prstGeom>
        </p:spPr>
        <p:txBody>
          <a:bodyPr anchor="b"/>
          <a:lstStyle>
            <a:lvl1pPr>
              <a:defRPr sz="1100"/>
            </a:lvl1pPr>
          </a:lstStyle>
          <a:p>
            <a:r>
              <a:rPr lang="x-none" smtClean="0"/>
              <a:t>HSD-OSP Susan Richmond 2015  </a:t>
            </a:r>
            <a:endParaRPr lang="en-US" dirty="0"/>
          </a:p>
        </p:txBody>
      </p:sp>
    </p:spTree>
    <p:extLst>
      <p:ext uri="{BB962C8B-B14F-4D97-AF65-F5344CB8AC3E}">
        <p14:creationId xmlns:p14="http://schemas.microsoft.com/office/powerpoint/2010/main" val="102859375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2"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4" y="400474"/>
            <a:ext cx="4344988" cy="8584566"/>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2" y="2104814"/>
            <a:ext cx="2557066" cy="6880226"/>
          </a:xfrm>
        </p:spPr>
        <p:txBody>
          <a:bodyPr/>
          <a:lstStyle>
            <a:lvl1pPr marL="0" indent="0">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z="1200"/>
            </a:lvl1pPr>
          </a:lstStyle>
          <a:p>
            <a:fld id="{CF669FE8-2A6A-4FDA-B6E7-4A7C87AD6E1D}" type="slidenum">
              <a:rPr lang="en-US" smtClean="0"/>
              <a:pPr/>
              <a:t>‹#›</a:t>
            </a:fld>
            <a:endParaRPr lang="en-US" dirty="0"/>
          </a:p>
        </p:txBody>
      </p:sp>
      <p:sp>
        <p:nvSpPr>
          <p:cNvPr id="8" name="Date Placeholder 3"/>
          <p:cNvSpPr>
            <a:spLocks noGrp="1"/>
          </p:cNvSpPr>
          <p:nvPr>
            <p:ph type="dt" sz="half" idx="10"/>
          </p:nvPr>
        </p:nvSpPr>
        <p:spPr>
          <a:xfrm>
            <a:off x="388620" y="9322648"/>
            <a:ext cx="2266950" cy="535516"/>
          </a:xfrm>
          <a:prstGeom prst="rect">
            <a:avLst/>
          </a:prstGeom>
        </p:spPr>
        <p:txBody>
          <a:bodyPr anchor="b"/>
          <a:lstStyle>
            <a:lvl1pPr>
              <a:defRPr sz="1100"/>
            </a:lvl1pPr>
          </a:lstStyle>
          <a:p>
            <a:r>
              <a:rPr lang="x-none" smtClean="0"/>
              <a:t>HSD-OSP Susan Richmond 2015  </a:t>
            </a:r>
            <a:endParaRPr lang="en-US" dirty="0"/>
          </a:p>
        </p:txBody>
      </p:sp>
    </p:spTree>
    <p:extLst>
      <p:ext uri="{BB962C8B-B14F-4D97-AF65-F5344CB8AC3E}">
        <p14:creationId xmlns:p14="http://schemas.microsoft.com/office/powerpoint/2010/main" val="298396375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2"/>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endParaRPr lang="en-US" dirty="0"/>
          </a:p>
        </p:txBody>
      </p:sp>
      <p:sp>
        <p:nvSpPr>
          <p:cNvPr id="4" name="Text Placeholder 3"/>
          <p:cNvSpPr>
            <a:spLocks noGrp="1"/>
          </p:cNvSpPr>
          <p:nvPr>
            <p:ph type="body" sz="half" idx="2"/>
          </p:nvPr>
        </p:nvSpPr>
        <p:spPr>
          <a:xfrm>
            <a:off x="1523445" y="7872098"/>
            <a:ext cx="4663440" cy="1180464"/>
          </a:xfrm>
        </p:spPr>
        <p:txBody>
          <a:bodyPr/>
          <a:lstStyle>
            <a:lvl1pPr marL="0" indent="0">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z="1200"/>
            </a:lvl1pPr>
          </a:lstStyle>
          <a:p>
            <a:fld id="{CF669FE8-2A6A-4FDA-B6E7-4A7C87AD6E1D}" type="slidenum">
              <a:rPr lang="en-US" smtClean="0"/>
              <a:pPr/>
              <a:t>‹#›</a:t>
            </a:fld>
            <a:endParaRPr lang="en-US" dirty="0"/>
          </a:p>
        </p:txBody>
      </p:sp>
      <p:sp>
        <p:nvSpPr>
          <p:cNvPr id="8" name="Date Placeholder 3"/>
          <p:cNvSpPr>
            <a:spLocks noGrp="1"/>
          </p:cNvSpPr>
          <p:nvPr>
            <p:ph type="dt" sz="half" idx="10"/>
          </p:nvPr>
        </p:nvSpPr>
        <p:spPr>
          <a:xfrm>
            <a:off x="388620" y="9322648"/>
            <a:ext cx="2266950" cy="535516"/>
          </a:xfrm>
          <a:prstGeom prst="rect">
            <a:avLst/>
          </a:prstGeom>
        </p:spPr>
        <p:txBody>
          <a:bodyPr anchor="b"/>
          <a:lstStyle>
            <a:lvl1pPr>
              <a:defRPr sz="1100"/>
            </a:lvl1pPr>
          </a:lstStyle>
          <a:p>
            <a:r>
              <a:rPr lang="x-none" smtClean="0"/>
              <a:t>HSD-OSP Susan Richmond 2015  </a:t>
            </a:r>
            <a:endParaRPr lang="en-US" dirty="0"/>
          </a:p>
        </p:txBody>
      </p:sp>
    </p:spTree>
    <p:extLst>
      <p:ext uri="{BB962C8B-B14F-4D97-AF65-F5344CB8AC3E}">
        <p14:creationId xmlns:p14="http://schemas.microsoft.com/office/powerpoint/2010/main" val="20857860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3"/>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91440" tIns="45720" rIns="91440" bIns="45720" rtlCol="0" anchor="ctr"/>
          <a:lstStyle>
            <a:lvl1pPr algn="r">
              <a:defRPr sz="1320">
                <a:solidFill>
                  <a:schemeClr val="tx1">
                    <a:tint val="75000"/>
                  </a:schemeClr>
                </a:solidFill>
              </a:defRPr>
            </a:lvl1pPr>
          </a:lstStyle>
          <a:p>
            <a:fld id="{CF669FE8-2A6A-4FDA-B6E7-4A7C87AD6E1D}" type="slidenum">
              <a:rPr lang="en-US" smtClean="0"/>
              <a:t>‹#›</a:t>
            </a:fld>
            <a:endParaRPr lang="en-US" dirty="0"/>
          </a:p>
        </p:txBody>
      </p:sp>
      <p:sp>
        <p:nvSpPr>
          <p:cNvPr id="7" name="Date Placeholder 3"/>
          <p:cNvSpPr>
            <a:spLocks noGrp="1"/>
          </p:cNvSpPr>
          <p:nvPr>
            <p:ph type="dt" sz="half" idx="2"/>
          </p:nvPr>
        </p:nvSpPr>
        <p:spPr>
          <a:xfrm>
            <a:off x="388620" y="9322648"/>
            <a:ext cx="2266950" cy="535516"/>
          </a:xfrm>
          <a:prstGeom prst="rect">
            <a:avLst/>
          </a:prstGeom>
        </p:spPr>
        <p:txBody>
          <a:bodyPr anchor="b"/>
          <a:lstStyle>
            <a:lvl1pPr>
              <a:defRPr sz="1100"/>
            </a:lvl1pPr>
          </a:lstStyle>
          <a:p>
            <a:r>
              <a:rPr lang="x-none" smtClean="0"/>
              <a:t>HSD-OSP Susan Richmond 2015  </a:t>
            </a:r>
            <a:endParaRPr lang="en-US" dirty="0"/>
          </a:p>
        </p:txBody>
      </p:sp>
    </p:spTree>
    <p:extLst>
      <p:ext uri="{BB962C8B-B14F-4D97-AF65-F5344CB8AC3E}">
        <p14:creationId xmlns:p14="http://schemas.microsoft.com/office/powerpoint/2010/main" val="3741178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p:txStyles>
    <p:titleStyle>
      <a:lvl1pPr algn="ctr" defTabSz="1005840" rtl="0" eaLnBrk="1" latinLnBrk="0" hangingPunct="1">
        <a:spcBef>
          <a:spcPct val="0"/>
        </a:spcBef>
        <a:buNone/>
        <a:defRPr sz="4840" kern="1200">
          <a:solidFill>
            <a:schemeClr val="tx1"/>
          </a:solidFill>
          <a:latin typeface="+mj-lt"/>
          <a:ea typeface="+mj-ea"/>
          <a:cs typeface="+mj-cs"/>
        </a:defRPr>
      </a:lvl1pPr>
    </p:titleStyle>
    <p:bodyStyle>
      <a:lvl1pPr marL="377190" indent="-377190" algn="l" defTabSz="1005840" rtl="0" eaLnBrk="1" latinLnBrk="0" hangingPunct="1">
        <a:spcBef>
          <a:spcPct val="20000"/>
        </a:spcBef>
        <a:buFont typeface="Arial" panose="020B0604020202020204" pitchFamily="34" charset="0"/>
        <a:buChar char="•"/>
        <a:defRPr sz="3520" kern="1200">
          <a:solidFill>
            <a:schemeClr val="tx1"/>
          </a:solidFill>
          <a:latin typeface="+mn-lt"/>
          <a:ea typeface="+mn-ea"/>
          <a:cs typeface="+mn-cs"/>
        </a:defRPr>
      </a:lvl1pPr>
      <a:lvl2pPr marL="817245" indent="-314325" algn="l" defTabSz="1005840" rtl="0" eaLnBrk="1" latinLnBrk="0" hangingPunct="1">
        <a:spcBef>
          <a:spcPct val="20000"/>
        </a:spcBef>
        <a:buFont typeface="Arial" panose="020B0604020202020204" pitchFamily="34" charset="0"/>
        <a:buChar char="–"/>
        <a:defRPr sz="3080" kern="1200">
          <a:solidFill>
            <a:schemeClr val="tx1"/>
          </a:solidFill>
          <a:latin typeface="+mn-lt"/>
          <a:ea typeface="+mn-ea"/>
          <a:cs typeface="+mn-cs"/>
        </a:defRPr>
      </a:lvl2pPr>
      <a:lvl3pPr marL="1257300" indent="-251460" algn="l" defTabSz="1005840" rtl="0" eaLnBrk="1" latinLnBrk="0" hangingPunct="1">
        <a:spcBef>
          <a:spcPct val="20000"/>
        </a:spcBef>
        <a:buFont typeface="Arial" panose="020B0604020202020204" pitchFamily="34" charset="0"/>
        <a:buChar char="•"/>
        <a:defRPr sz="2640" kern="1200">
          <a:solidFill>
            <a:schemeClr val="tx1"/>
          </a:solidFill>
          <a:latin typeface="+mn-lt"/>
          <a:ea typeface="+mn-ea"/>
          <a:cs typeface="+mn-cs"/>
        </a:defRPr>
      </a:lvl3pPr>
      <a:lvl4pPr marL="1760220" indent="-251460" algn="l" defTabSz="100584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63140" indent="-251460" algn="l" defTabSz="100584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766060" indent="-251460" algn="l" defTabSz="100584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268980" indent="-251460" algn="l" defTabSz="100584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771900" indent="-251460" algn="l" defTabSz="100584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274820" indent="-251460" algn="l" defTabSz="100584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wbNeIn3vVKM&amp;list=W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www.youtube.com/watch?v=OdYbV53TF9I"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oaksportal.org/resources/"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utoShape 4" descr="data:image/jpeg;base64,/9j/4AAQSkZJRgABAQAAAQABAAD/2wCEAAkGBxMSDxQUEhIRFBQUFBQUFBQUFhgVFA8UFBQWFhQUFBQYHyggGBolHBQUITEhJSkrLi4uFx8zODMsOCgtLiwBCgoKDg0OFw8PGiwcHBwsLCwsLCwsLCwsLCwsLCwsLCwsLSwsLCwsLCwsLCwsLCwsLCwsLCwsLC0sLCwtLCwsLP/AABEIAQAAxQMBIgACEQEDEQH/xAAbAAADAQEBAQEAAAAAAAAAAAAAAQIDBQQGB//EAEgQAAECAgcECAMFBgQEBwAAAAEAAgMRBBITUVKR0SFhkqEFIjEyQWKi4RQjQhVTcoHSVGNxlMHTJDSx8AdDk7MGM0SCwsPj/8QAFwEBAQEBAAAAAAAAAAAAAAAAAAECA//EABsRAQACAwEBAAAAAAAAAAAAAAABQQIRITED/9oADAMBAAIRAxEAPwD9jpfSMNjqlY19mxrXOqz7K1UGrPbKcprwx+kYlo1rGFzZgPJrtLQTKberVdLtO0Lm9KPf8YA2VT4hlat22ohAzaB9NWoNp7ezeU2DS3UyC5lJgMgCdrBq/Mjdsg2c5bR2gjkrj1l9AIhvKdobyoCaKmPGcAJE95gze0HkStLQ3lYUruj8cP8A7jVqqtKtDeUWhvUoVZVaG8otDeVKE0LtDeUrQ3lShQVaG8otDeVKEFWhvKLQ3lQhBdob0WpvUpop2pvKLU3lSUIijFN6Vqb1LkFFVam9Fqb1CER6qO8mc0KaJ2FCkq+X6bb/AI5hcS012BuwNa6GGmZrjaXBznbCdg7AJknm9KOoH2xRbR0Y0uTrCTiYYNU1q0uzZ4HZ2b10+mQG01plWnEhkuDTWYQ2Qh1+xwlMyB2Vjs601FN6RpQp0FkOhtdR3TtaQ4gPhbD3WzmZ7PDxTGOJb6QLwUnpqjw4wgvjQ2xXSqwy4BxncF62xRv4Tovyn/xP/wAMo9K6VdSRHaIUSKxziQ+0hsaxrS1rasi7qkAzlIjskrqR+q0ruj8cP/uNWq88d4qjt70PwONu5a2g38J0V11qZ4tCi0Hm4XaItBv4ToqytCm0G/hOiLQb+E6IKQorjfkdE6435HRNCpJJB435HRFoN/CdFNCgiSmuN+R0RXG/I6JoWhRaDfkdEWg35HRTSqKFNoN+R0RaDfkdE0KKSRiDfkUrQXqoopKbVt4zStm4m5hND2UTsKFNCeCDIg/wM0LMq+X6af8A41tUAERIdZtYzeS3ZEszIAdjawPWqkHuhZdKwIpp1GiGmmCxpP8AhZMHxfgBMv2yJHYCvR0+XfFww50haMMPrANq7A/qgh1aczMzEpSIMwuL07GoP2tQ4ceE+JSya1HiCuYcIgkzcK4GwtHgZbFcPIR9qHnC7lqmXnC706oFby5HVPrXtyOq0Mo7zIdV3eZhxt3rUvOE8tVlSK1UbR34fgfvG71rJ27I6qWtCucJ9OqKxwnlqnJ14yOqJOvbkdVUKscLvTqiscJ5ap9a9uR1RJ17cjqgVY4Ty1TrHCeWqJOvbkdUpOvbkdUDrHCcwiscJzGqJOvbkdUSde3hOqArHCeWqKxwnlqiTr25HVEnXtyOqArnCeWqK5wnlqiTrxkdUdby80BWOF3LVKucLvTqn1vLzR1t3NQIvOF3LVFc4XenVBJuGfsgk3DP2QFc4XctUq+53JOZuGfsiZuGfsg9NEdOew/mhFEnIzAzmhZkfL9LgfGNq1iDGh1jUHVe1oAaHkisJSMpGRJ2jsSp8XpEU6A2DChGhkfPiuLa7Np2NbMHaKvgUumSPjWbGsNqztrAxuqPmdoaZbGzEyJSmOxePpagNPSlGiO6UMGTZChB0viu9+8ExtH0k7O3slcPC31oYcR5aIqHEeWigBuL1HVPq4vUdVRNIaao6x78O77xu5a1TiPLRYR6tUbfqZ9XnbvWsm3+r3S1pVU4jy0SqnEfTolJt/q90pNvHF7qoqocTsm6IqHE7JuimTbxxe6Orf6vdBVQ4nZN0TqHE706KOpiHF7p9TEOL3VFVTiPLRFQ4jy0U9TF6jqiTcXqOqC6hxH06JVDid6dEpNxeo6p1W3niOqAqHE706IqHE706IqC88R1RZi93E7VQBYcTvToiocRyboizF7uJ2qLIXu4naoEWnEchogtOLkE7P8AFxHVBh/izKgUjfyRI3jL3RU3uzKdTec0Hoog2GaaVFEge1NZkfL9OOlTIYe6YMRhYBElVbKRrQtnjM19vbLZ48zpmk0FvSlFbEokWLSDKzjsY4sgEl3fMxdOcjyXT6VIFLaWCIRbstO5UtAz6Z9etVq9vV/OamlxukvjoNlDgihS+dXItp9aZZI/h2S/PbsYeDvB7bjwnRO0bv4Toi0OB3p1RaHC706rYzjxGyGw95n0uxt3LS1FzuF2iikPMh1Xd5mHG3etK5wO9OqLRWguPC7RFoLjwu0TrnA706ornA706ogtBceF2iLQXHhdogPOF3p1RXOF3p1VBajzcLtEWo83C7ROucLvTqiucLvTqgVqLncDtECK253A7ROucLvTqgRDhd6dUCtG3Hgdoiu248LtFVocLvTqiucLvTqgisy70nRE2Xek6K65wu9OqK5wu5aqCPl3Dh9lPy7m5ey2r+V3LVTX8ruWqozNn5OSfy/JyVGLudknabnZFQZzh/u+SJw/JyV2oudwlFqPNwnRB6KHVkZS/KSE6K6YPbkR/qhYkfMdLVjTWGo1pD2ta6zM4jZE7Y4MpT+iUxKe0LnUyiQ/tmC9/SDmxxD6tCESTYwqxBMt7CJFxlKfV7buh0s3/GwwYjXExA4ND3V4Tapl8na2Xb19h2gbe1cylUqijpuDCNDivpBhlzKUGAshNk+ZIPZ2SrS8ZJh4PspuubmdETdc3iOiKhxHIIqnEchotDOkF1UbB3ofj527lp1rm5lZUhpqjrHvQ/AfeNWtU4jkEhaHWubmdETdc3M6IqnEchoiqcRyGiqCbrm5nRE3XNzOiKpxHIaILTiOQ0VDm65uZ0QC65uZ0RVOI5BFU4uQQE3XNzOic3XNzOiQacXIIqnFyCBguubmdE5uubmdEg04uQRI4uSgc3XDiOiJuubxHREjeMvdEnXjL3QFZ1zeI6JEuwt4vZOTrxl7pSde3hOqCS52EcXsmXOwji9kEOvbwnVEnXt4TqgVd2Hn7JVnYeYVSde3I6pSde3L3QeminYdkkIos5GcvyQsSPlukHMNNY1leYjAvbXbVrGG7aGTrsMvEANO3tTjQ+kftGHUsfgKvzJuda1qru6Z9s6nhKXiq6UfENLhB7QGCL1DIGYs3mZdXn/7ag/iVyqV0fQz01CiGnFsdsOTaJWAbFbUftLfHYSZduyaYeD7KyF7uI6pWQvdxHVR8vyckTh+Tkt9CpELYO93mfU7G3etrL8XE7VeakCHVHc70O7G1a9S5uSnVpdkPNxO1RZi93E7VRNnlyCJw/JyV6jSzF7uI6osvxcTtVE4fk5I+X5OSouy/FxO1RY/i4naqPl+TkiUPyckF2P4uJ2qYhfi4jqspQ/3fJAEL936UGtlvdmdU7Le7MrKrD/d+lMNh/u/Sg1st7s0We92azlD/d8kSh+TkoNLPzO5aKbM4nctFNWH5OSQDL25qizDOJ3p0Sszid6dEqrbxmnVbf6jqoFUOJ3p0RUOI5DRFQXniOqKgvPEdUHpoo2HaTl/RCKK2QPbmShYkfLU8SpzPnNifNmYcyXwpw4ktleqG9n0A7yvDFptH+2oUM9HRDHsiW0yp1YYqPJbW7Bsm2c/qkvdTIkP46G1jXteIrnEF1VkT5cSs5sIu2mZHXq/ntTinpL7RZVFG+Aq9cEm1rVXSqmXbWq7pKYeK74ieV3LVFp5XctUg52FvF7L8wpn/FtzOknUcUMmBDjmjvilxr1hEsy8CUgJ9jTtI8R2LY/S6TE6o2O78O7G3etbTc7JZUkukNg78P6v3jdy1m64cR0Qo7Tc7lqlaeV3LVE3XDP2RN1wz9lUFp5XctUxE8rsvdE3YRn7JVnXDP2QO03OyRa7ncJRWdcM/ZFZ2EZ+yBWu53CUxF3O4Sis7CM/ZFY4eaAtRc7hKoRR5uE6Ka5w8wnXOE5jVA7Qb+E6ItRv4XaJ1zhd6dUVzhd6dUEmKN/C7RK0G/hdonaHC706otDhdy1QIxBv4Togvb/tp0QYhwu9OqZiHC706oIrt/2Doglm7JVaeV3LVFp5XctVRvQyJGUvyQnRHTnsI/ihc5HzXSBjGmQg6zay1NmWzLpiDE78yO0VtgH5rmvoED7ZZF+PcKS1lX4SsAyIDDdtMOc3ADrduwgFe+nQ2/Gs+c9xMQ1odYOEH5T5FrAOrtA2m9c98ej/AGyxnwUe3szKmWYqNaWE1S+XVn1hPfvT5rL61ofe3hP6lyI//hajvpApDobLUGtWAcA47Nrm1pOOwdty64hHE7loqszidy0WhlSA6Q2t77PpONu9ayde3hOqypEMyHWd3mXYxuWtmcTuWiE+CTr28J/UlJ17eE/qTqHE7lonUOJ3LRVC617eE6o617eE6p1Did6dEqhxOybogJOvbkdU+te3I6pVDid6dE6hxH06ICTr25HVEnXtyOqKhxHloiqcR5aIHJ3lyOqOt5cjqgNOI8tEBhxHlogfW8vNHW8vNAacRyGidU4jkEEzdc3M6Im65uZ0TqHEcglUOLkEAS65vEdEEuwt4joiq7FyQWuvGXuoFWdhbxHRE3XN4joiTrxl7ok69vCdVR6KITIzA/Iz/ohFEBkZyP8AAS/qhYkfLU1zPj2AQHNeHmcV0Oq2KLKJsEUdvhsNymrTPtETNG+Bs9onKKIkthGyZ23mUivVTmxvjIdYw7KuS2qHWjTZRO9OYIO3skuQIdG+2g4U6P8AECCT8J1rJ7asi4zbIkTBkDMSBvmwWX1Qs725p/LvZmFQijfwu0TEUb+F2i2jz0gQ5Dud5niMYWny728XulSIgkO3vM+k4xuWtqN/CdFOrSOpe3i90+peOJXaDfwnRFcb8joqiepeM05NvGfunXFx4Toiu270nRAurf6vdEhf6jqisP8AYOidYf7BQMAXniOqA0XniOqU27skTbuyUFVN5zOqdT+PEVHVuGSJs8uSosM3nMp2e92ZWYLPLyRNnk5INLPe7MpWf4syorMvZyR1PLyQVZb3ZlBh73ZlQanl5Jmp5eSgdnvdmipvOanqeXkg1fLyVHrogkDtJ/ihTRJSMpdvghYkfMU90D7Qb84viAkuo4i16os3SfYk9TbV60h2ryOpkH7Xa37OiW1mZUyzFVgqnqGJ2CYmO3x3rq9IRn/FQ2tgkScZRHuYGO+W+YAa4vnIntaOxect6Q+PBrUf4KzkWy+YIkthbsn23nxOzYmCy7YiHC7lqnaHAcxqpFfy5HVPr+XmtIypMQ1R1Hd5mHG3etbQ4HenVY0utVG1vfh+B+8bvW3X8vNRqlCIcLuWqK5wu5apCv5eafW8vNVkWhwu5aornC7lqjreXmjrXNzKArnC7lqnXOF3LVKbrm5nRFZ1zeI6IornC7lqnX3HlqlN2FvF7IrOubxeyIqvuPJFfcUTdcMzolM3DP2RVV9xRX3HJIE3DP2TrG4Z+yILTcckrTcciis64cXsis64Z+yBGJuORTri45FSXOwjP2TrHDzRRaC45FIxBceE6J1jh5pVjh5qj00R0we3t8QR/qhFEOwzEtqFiRwukYUT4mGbSTKxkAwAt+W87XEmfZLsHauLDo9G+16wp0X4my/y8+o5lXa6RbJx7PHZV3FdHpNkH4xhquL65rSEQ/8ALdKRlIbap2XLxsjwz0nZ/BvDxDn8XOYAwF3aJ9bsJ8L0wSX0ghnG7Juidmcbsm6KWwhe7jdqmIYxO43arYilwzVHXd34fg37xu5a2ZxuybosaVDFUbXd+H9bvvG71rZC93G7VS1pVmcbsm6J1Djdk3RTYi93G7VOxF7+N2qqHUOI5DROqcXIJWAvfxO1RYi93E7VQOqcXIIqnFyRZb3cR1RZb3cRQEjeMkSdeMvdFnvdmUWe92ZQOTr25HVEnXjI6os97s0VN7uWiKcnXjI6oIdeMjqiobzy0RU3u5aIEQ69vCf1Ik69vCf1IqHE7lolZnE706IhEPvbwn9SqTr28J1UmGcTvTonZnG706ICTr25HVHWvbkdUrM4nenRFmcbsm6Ir1UQGRnLt8EJUNpAMyTt8Zf0AQsyPn+lIkT4qGLOHUrGq8vJJNk+c4dTZsrePgL9nmZR6T8a5zokM0Wrsh2QrB8u0ODZgdmwk+O6V9KMlTGuNJiEFxnCnBAhCzftb1a+0yG131LwQW0T7Uc5rovxVnth7WtqEOE57A76u0nu+VMEl9G0Q8I4DorBZcOE6IbEOF3p1VCIcLvTqtjGlFlUdX62fQcbdy0FnhHAdFNLiGqOq7vw8P3jd61EQ4HenVRqiFncOH2TlDwt4fZO0OF3LVVaHC7lqjLOrDwt4fZOrDubkFVocLuWqdocLuWqKmrDuZkESh3M5K7Tyu5aotPK5BEofk5IlD8nJXX8rskWm52SCJQ/JyR1PJmFdpudki0FzsignqXtzCfUvbmqtPxZHRFoLjwnRBHUvbml1L25qzEFzuE6ItB5uF2iDM1MQ4vdOTLxxHVUYguPC7RFcXHhOiCZMv8AV7pVWX+o6q64uPCdFJe270nRB66CBIyM9t5P+qSdClIyvukhZkfMdJvHxzatGcXg/wDmljA2KDDf1REnMkdsiPpWbKRE+OLPg2BtUE0kH6qrpDuAkSEpz+qUu1b9KQqQaWz5sJsMvNnKG60YRCiVq7i+q4ETlsEpjtWbaPH+MJ+LBhVWix6lbuum4yb2zLd0h2bSmBLsNL7m5nRUC65uZ0WbYbsbsm6KhDdjdk3RaRFKLqo7vfh+J+8atg51zczovPSYZqjru78Pwb943ct6hxuybopbVKBdc3M6Jzdc3M6KahxHJuidQ4jkNFUObrm8R0TDnXN4vZTUOI5DROq7FyCCqzrm8R0TrOubxHRSA7EMk5OxDJA6zsLeI6IrOwt4j+lKTsQ4fdEnYm8J/UgKzsLeI/pTrOwji9kpOvbwn9SJOvbwnVA6zsPP2RWOHmjrXt4TqiTr28J/UgKxw80Vjh5hKTr28J/UiTr28J/UgC84TmE65wnMKSHXt4TqiTr28J1QFc4TmNUq5wu9OqDWvbkdUiXeXmg9tDMwdhG3d/RCKFOqZy7fBCzI+P6WfRftEB0Q2tYWjTEiNDW2L6gbtAE+rMNv29qwBoX2hsrtjlrdu0MIqRara47Nhimrv/gun0pSIopkMGEKlc1HBwNoTBfOsO1sutskezt2yXn+LjCl1TAaYMh80NdWaar5gjbMTDB2fUeyW1gkurDDMZ/6jtV+Y9OdH9IN6dtYcZ7oT+4BFNVjBDAsyyfZXE5jYe2fav05kVtx4HaK7Vtx4HaLfRnSQyrsee/D+sn/AJjd62kzF6zqsqREbVGw96H9LvvG7lratuPA7RS2qOTMXrOqcm4jxnVK0bceB2iLRtx4HaK9ZOTcR4zqmGtxHjOqm1bceB2iK7bjwO0U6rQMF7uI6p2QvdxO1WM2YfQdFXy8PoOivTbWyF7uJ2qLLe7iOqy+Xh9B0R8vCOA6JobWW92ZSst7syspQ7mZJ/LuZkFBrZ+Z3+/yTszidy0WUofkyCr5fk5IKszidy0QYRxO5aKDZ+TkpNn5OSCzDOJ3p0Tszidy0WLjDvZmEEw8TOIaoNCw4nenRKocTsm6LOtDxN4vdKcPEOP3VHSoI6pmZ7d39EKej5VTIz23zQsSPlelA0U5pbSYhNp121gWwfluk1ocC1p23T638Fh/68ltId3WToxiEhwlGk4Nd2TMzMdtkLjP6rpDotr3tiVW12mc5DrbCJOMpy2r5F1D6TdGtHULo+s3un4mLMSDh90Z7HO8PEqYc9SX0LXuw8wrD3Yea4s+lf2Sg/zUT+wi06W/YqF/Nv8A7K1uB1473VR1fqZ4+dq1D3YRxey4L3dLEf5OhdrT/m3+BB+53KjF6W8KFQv5t/8AZTcNU7td2EcXsnXdhHF7LgCL0v8AsVB/mn/2kW3S/wCxUH+af/aTcI79d2HmnaOw8wuAI3S/7DQf5t/9pUI/Sv7BQ/5x39lNwO3anAcxqrEU4HenVcRtI6U8ej6N/PH+wtW0rpHx6PgflTf/AMFR17U4HenVFocDvTquY2lU/wAaBDH8KWD/APUtG0imeNBypEM//EKDoWhwu5aotDhdy1XiFJpP7E/8o0I/6kKhSaR40KL/ANSB+tB7LQ4XctU7Tyu5aryClRv2OPx0f+6n8VG/Y6Rx0f8AvIPSYnldy1SMXyu5arD4mL+yUjio/wDdVWkT9njcUH+4m4Fui+V2SRi+V2SK0T7mIPzh/wBHqw15+hw/NuqbgZmKLncJStRc7hdotrN2E8tUhCdhdy1TcD09HOBaZT7fEEf6oVUBhDesJE7ZbJjZ2GWyf8EKSP/Z"/>
          <p:cNvSpPr>
            <a:spLocks noChangeAspect="1" noChangeArrowheads="1"/>
          </p:cNvSpPr>
          <p:nvPr/>
        </p:nvSpPr>
        <p:spPr bwMode="auto">
          <a:xfrm>
            <a:off x="114300" y="-158908"/>
            <a:ext cx="33528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0584" tIns="50292" rIns="100584" bIns="50292" numCol="1" anchor="t" anchorCtr="0" compatLnSpc="1">
            <a:prstTxWarp prst="textNoShape">
              <a:avLst/>
            </a:prstTxWarp>
          </a:bodyPr>
          <a:lstStyle/>
          <a:p>
            <a:endParaRPr lang="en-US" sz="2207" dirty="0"/>
          </a:p>
        </p:txBody>
      </p:sp>
      <p:sp>
        <p:nvSpPr>
          <p:cNvPr id="16" name="AutoShape 12" descr="data:image/jpeg;base64,/9j/4AAQSkZJRgABAQAAAQABAAD/2wCEAAkGBhIGERAIBw0QDxANEBIQEA8PFhQSDw8RFhAXFRkTHhcXJycfIxkjGRcSHzskIygpLS84Fyo9NTAqODI3LCkBCQoKBQUFDQUFDSkYEhgpKSkpKSkpKSkpKSkpKSkpKSkpKSkpKSkpKSkpKSkpKSkpKSkpKSkpKSkpKSkpKSkpKf/AABEIAOEA4QMBIgACEQEDEQH/xAAcAAEBAQEAAwEBAAAAAAAAAAAABwgGAwQFAQL/xABEEAABAwEDBA4JAgQHAQAAAAAAAQIDBAUGEQcIITESFRYiM0FRYXFzgZGz0RM1VFVygpKTtBQyQlJToSQ0RGKDorIj/8QAFAEBAAAAAAAAAAAAAAAAAAAAAP/EABQRAQAAAAAAAAAAAAAAAAAAAAD/2gAMAwEAAhEDEQA/ALiAAAAA8U9UymwWeRjMdWzVG4954ttYPaIfrZ5kizleAoOum8NpAwNs7awe0Q/WzzG2sHtEP1s8zEwA2ztrB7RD9bPMbawe0Q/WzzMTADbO2sHtEP1s8zzxStmRHxORzV1OaqKi9qGIDVuRr1LQfBL+TIB2oAAAAD+ZJUhRXyuRrU1q5URE7VPX21g9oh+tnmRXOEvvs1ZdaifobsZqvBePXHEv9nr0tIgBtnbWD2iH62eY21g9oh+tnmYmAG2dtYPaIfrZ5jbWD2iH62eZiYAbZ21g9oh+tnmeSCsjqcUgkY9U1oxyOw7jEaadCGqckNyNxtC1almFVV4S1GP7m6N5F8qKva5QO5AAAAAAAAAAAAARjOV4Cg66bw2kDL5nK8BQddN4bSBgAAAAAA1dka9S0HwS/kyGUTV2Rr1LQfBL+TIB2oAAHxL5XnjufRzWtU4L6NuEbP6krtDGdq9yIqn2zNeXa++6Cr2no3409nuVrsNUlRqevy/s+rlAnNo2hJassldWPV8s73SPcv8AE5y4qp6wAAAAAD2KChfacsdFRsV8kz2xsYmtznLgiAUPIdcfdLWbaVjMaagVr9Kb2SfWxnQn7l6E5TTB8K5N1WXNo4bKp8FVibKWREw9LM7S9/foTmREPugAAAAAAAAAAAAAEYzleAoOum8NpAy+ZyvAUHXTeG0gYAAAAAANXZGvUtB8Ev5MhlE1dka9S0HwS/kyAdqAfjnIxFc5URETFVXQiJygcblXvruLoHzQORKmpxhpk40cqb6ToYmnpVOUyg52yXZOXFV0qq61Owyp31W+tc+ohcq00GMNMnErEXTJhyvXT0YJxHHAAAAAAAt2b5cf0ivvTXM0N2UVIi8btUkvZpYnzchKbo3akvbVw2TSaFldv38UcaaXvXobj06ENg2VZkdjQxWfQs2EUDGxsbyNRMO/jx5wPaAAAAAAAAAAAAAAABGM5XgKDrpvDaQMvmcrwFB103htIGAAAAAADV2Rr1LQfBL+TIZRNXZGvUtB8Ev5MgHakty8X22hpEsWjfhUV7VR+GuOm1OX513vRsikWnaMdkQy19a9GRQMdI9y8TWpivbzGP733mkvdWTWtVYp6V28ZrSOJNDGdiYdK4rxgfGAAAAAADsslVyVvrXMhmav6anwmqV4lYi6I8eV66OjFeICv5CLj7QUi23WswqK9qKzHXHTa2p0vXfdGxKkfjWoxEa1ERETBETQiIfoAAAAAAAAAAAAAAAAEYzleAoOum8NpAy+ZyvAUHXTeG0gYAAAAAANXZGvUtB8Ev5MhlE0rcm80d0bs09rVWC+iil2DNSySrUyIxnauHQmKgc5nCX3/Zdahf8AyzVaovbHEv8AZ6/KQ09q07RkteaWvrXq+Wd7pHuXjc5cV7OY9UAAAAAA/pjFkVGMRVVVRERNKqq8WBrHJbcpLk0LKeVqfqZ8JqlePZqmiPHkamjpxXjJDkGuPt5VLbtazGCgcno0XVJU4Yt+hMHdKtNHAAAAAAAAAAAAAAAAAAABGM5XgKDrpvDaQMvmcrwFB103htIGAAAAAADo7cva606Gz7AixSGgZI56f1J3yvdsuhrHIidLjnAAAAAAAD3LIsuS254rOoW7KWoe2Nic6rrXmTWq8x6Z2mR+222Ha1LLUI3YTK6nVzkxViypsWuReLfbFMeRVA0xdS7kd06SCyaP9sLMHOwwWSRdLnrzq7FT64AAAAAAAAAAAAAAAAAAAARjOV4Cg66bw2kDL5nK8BQddN4bSBgAAAAAAAAAAAAAA/WuVio5q4Ki4oqa0XlPwAbFuLeFL00FLamO+liRJeaVu8f/ANkd3n3iHZuF5P8ANXfmXkqoU7mSJ4S95cQAAAAAAAAAAAAAAAAAAAjGcrwFB103htIGXzOV4Cg66bw2kDAAAAAAAAAAAAAAAAA+/cS8S3VtCltTFUZHKiS4ccT94/8A6qq9iGw2OR6I5q4oqYoqalTlMOmrMjl5N0dlwOkdjLSf4WXlxjRNivbGrNPLiB24AAAAAAAAAAAAAAAAAAjGcrwFB103htIGXzOV4Cg66bw2kDAAAAAAAAAA7bJPcXdtWtZUtVaWlwlqV04OTHexY8rlRexFPgXtsJbs1tVZT/8ATzOa1V/ijVcWO7WK1e0D5AAAAAAVjN5vJtdXS2PKu8ro8WddEiuTvYsnchJz3LGtR9iVENo0v76eVkredWuRcOhdXaBtcHrWZaDLWhir6VcY6iNkrF/2vajk/sp7IAAAAAAAAAAAAAAAAEYzleAoOum8NpAy+ZyvAUHXTeG0gYAAAAAAPJT07qt7Kenar3yORjGt0uc5y4I1E5VVUQ8ZZs3+4v6yR16K9m8gVY6VF1OlwwdJ0NRcE51XkAquTm5rbkUUdnpgsz//AK1L0/jmciYpj/K1MGp0Y8ZKM427v6eemt2Fu9qGLBKqf1I9LVXnViqn/GX85DKvd3dLZdVTsbjJC39RFy7OLfYJzq3Zt+YDJYAAAAAAANI5v15NtbPdZUrsZLPk2KIuv0MmLm9zvSJ2IVIyzkUvJuftSGOV2EVai0r8dWyeqLGv1o1Mf9ympgAAAAAAAAAAAAAAAAIxnK8BQddN4bSBl8zleAoOum8NpAwAAAAAAauyNepaD4JfyZDKJq7I16loPgl/JkA7ULpAAx9lBu9uXtGrs1qYMZKr4uT0T9+zuaqJ2HOlyzkLu/5S34m8tLKvfJGvip3ENAAAAAAP7ikWFySRqqOaqK1U1oqLiimxrm3gS9FDS2s3DGeJFeiamypvXt7Ho4xsXfNwvJ6RlVd+ZdLFSphTj2K4MkToRfRr8ygWwAAAAAAAAAAAAAAAEYzleAoOum8NpAy+ZyvAUHXTeG0gYAAAAAANXZGvUtB8Ev5MhlE1dka9S0HwS/kyAdqAAOdyg3d3U2dV2a1MXvjV8XL6Vm/Z3uRE7TH66DcRkvKvd3c1alVTsTCOZ36iLk2Eu+wTmR2zb8oHIAAAAAB0eT28e5W0aW0nLhG2RGTdS/eP7kXZfKc4ANxIuOlD9ONySXk3TWXTTSO2UtOn6abHXs40REVedWbBe07IAAAAAAAAAAAAAAjGcrwFB103htIGXzOV4Cg66bw2kDAAAAAABq7I16loPgl/JkMomrsjXqWg+CX8mQDtQAAI3nG3d/U09NbsLd9TvWCVU1+jk0tVeZHoqf8AIWQ+Re2wkvNRVVlSYf4iJzWqupsmtjux6NXsAxmD+5Ylgc6KVFa5qq1zV0KiouCp3n8AAAAAAFdzdryfoauaxJnbysj9JGi/1okVVROliu+hDQxiuwbXfYFTBadN++mlZIifzbF2Kt6FTFO02bQVrLRijrKZ2yjnjZIx3KxzUci9yoB5wAAAAAAAAAAAAEYzleAoOum8NpAzbNdZcNpoja+nimRqqrUlY2RGqvGmyRT1NydF7upPsReQGMQbO3J0Xu6k+xF5DcnRe7qT7EXkBjEGztydF7upPsReQ3J0Xu6k+xF5AYxNXZGvUtB8Ev5Mh0G5Oi93Un2IvI+hS0rKJqQUsbI2N/ayNqNY3FcdCJo1qoHlAAAAAZYy1Xd2gtWd8aYR1qJVM6XqqPT7iPXtQ4M2vXWPBaatdX00MysRUassbJFai68Nki4cR625Oi93Un2IvIDGINnbk6L3dSfYi8huTovd1J9iLyAxiDZ25Oi93Un2IvIbk6L3dSfYi8gMYmlsgV5NuLOWzpVxks+T0fP6J+L2L/7b8h3G5Oi93Un2IvI9mhseCzFc6gpoYVeiI5Yo2Rq5E1IuxRMeMD3AAAAAAAAAAAAAAAAAAAAAAAAAAAAAAAAAAAAAAAAAAAAAAAAf/9k="/>
          <p:cNvSpPr>
            <a:spLocks noChangeAspect="1" noChangeArrowheads="1"/>
          </p:cNvSpPr>
          <p:nvPr/>
        </p:nvSpPr>
        <p:spPr bwMode="auto">
          <a:xfrm>
            <a:off x="281940" y="8734"/>
            <a:ext cx="33528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0584" tIns="50292" rIns="100584" bIns="50292" numCol="1" anchor="t" anchorCtr="0" compatLnSpc="1">
            <a:prstTxWarp prst="textNoShape">
              <a:avLst/>
            </a:prstTxWarp>
          </a:bodyPr>
          <a:lstStyle/>
          <a:p>
            <a:endParaRPr lang="en-US" sz="2207" dirty="0"/>
          </a:p>
        </p:txBody>
      </p:sp>
      <p:sp>
        <p:nvSpPr>
          <p:cNvPr id="17" name="AutoShape 14" descr="data:image/jpeg;base64,/9j/4AAQSkZJRgABAQAAAQABAAD/2wCEAAkGBhIGERAIBw0QDxANEBIQEA8PFhQSDw8RFhAXFRkTHhcXJycfIxkjGRcSHzskIygpLS84Fyo9NTAqODI3LCkBCQoKBQUFDQUFDSkYEhgpKSkpKSkpKSkpKSkpKSkpKSkpKSkpKSkpKSkpKSkpKSkpKSkpKSkpKSkpKSkpKSkpKf/AABEIAOEA4QMBIgACEQEDEQH/xAAcAAEBAQEAAwEBAAAAAAAAAAAABwgGAwQFAQL/xABEEAABAwEDBA4JAgQHAQAAAAAAAQIDBAUGEQcIITESFRYiM0FRYXFzgZGz0RM1VFVygpKTtBQyQlJToSQ0RGKDorIj/8QAFAEBAAAAAAAAAAAAAAAAAAAAAP/EABQRAQAAAAAAAAAAAAAAAAAAAAD/2gAMAwEAAhEDEQA/ALiAAAAA8U9UymwWeRjMdWzVG4954ttYPaIfrZ5kizleAoOum8NpAwNs7awe0Q/WzzG2sHtEP1s8zEwA2ztrB7RD9bPMbawe0Q/WzzMTADbO2sHtEP1s8zzxStmRHxORzV1OaqKi9qGIDVuRr1LQfBL+TIB2oAAAAD+ZJUhRXyuRrU1q5URE7VPX21g9oh+tnmRXOEvvs1ZdaifobsZqvBePXHEv9nr0tIgBtnbWD2iH62eY21g9oh+tnmYmAG2dtYPaIfrZ5jbWD2iH62eZiYAbZ21g9oh+tnmeSCsjqcUgkY9U1oxyOw7jEaadCGqckNyNxtC1almFVV4S1GP7m6N5F8qKva5QO5AAAAAAAAAAAAARjOV4Cg66bw2kDL5nK8BQddN4bSBgAAAAAA1dka9S0HwS/kyGUTV2Rr1LQfBL+TIB2oAAHxL5XnjufRzWtU4L6NuEbP6krtDGdq9yIqn2zNeXa++6Cr2no3409nuVrsNUlRqevy/s+rlAnNo2hJassldWPV8s73SPcv8AE5y4qp6wAAAAAD2KChfacsdFRsV8kz2xsYmtznLgiAUPIdcfdLWbaVjMaagVr9Kb2SfWxnQn7l6E5TTB8K5N1WXNo4bKp8FVibKWREw9LM7S9/foTmREPugAAAAAAAAAAAAAEYzleAoOum8NpAy+ZyvAUHXTeG0gYAAAAAANXZGvUtB8Ev5MhlE1dka9S0HwS/kyAdqAfjnIxFc5URETFVXQiJygcblXvruLoHzQORKmpxhpk40cqb6ToYmnpVOUyg52yXZOXFV0qq61Owyp31W+tc+ohcq00GMNMnErEXTJhyvXT0YJxHHAAAAAAAt2b5cf0ivvTXM0N2UVIi8btUkvZpYnzchKbo3akvbVw2TSaFldv38UcaaXvXobj06ENg2VZkdjQxWfQs2EUDGxsbyNRMO/jx5wPaAAAAAAAAAAAAAAABGM5XgKDrpvDaQMvmcrwFB103htIGAAAAAADV2Rr1LQfBL+TIZRNXZGvUtB8Ev5MgHakty8X22hpEsWjfhUV7VR+GuOm1OX513vRsikWnaMdkQy19a9GRQMdI9y8TWpivbzGP733mkvdWTWtVYp6V28ZrSOJNDGdiYdK4rxgfGAAAAAADsslVyVvrXMhmav6anwmqV4lYi6I8eV66OjFeICv5CLj7QUi23WswqK9qKzHXHTa2p0vXfdGxKkfjWoxEa1ERETBETQiIfoAAAAAAAAAAAAAAAAEYzleAoOum8NpAy+ZyvAUHXTeG0gYAAAAAANXZGvUtB8Ev5MhlE0rcm80d0bs09rVWC+iil2DNSySrUyIxnauHQmKgc5nCX3/Zdahf8AyzVaovbHEv8AZ6/KQ09q07RkteaWvrXq+Wd7pHuXjc5cV7OY9UAAAAAA/pjFkVGMRVVVRERNKqq8WBrHJbcpLk0LKeVqfqZ8JqlePZqmiPHkamjpxXjJDkGuPt5VLbtazGCgcno0XVJU4Yt+hMHdKtNHAAAAAAAAAAAAAAAAAAABGM5XgKDrpvDaQMvmcrwFB103htIGAAAAAADo7cva606Gz7AixSGgZI56f1J3yvdsuhrHIidLjnAAAAAAAD3LIsuS254rOoW7KWoe2Nic6rrXmTWq8x6Z2mR+222Ha1LLUI3YTK6nVzkxViypsWuReLfbFMeRVA0xdS7kd06SCyaP9sLMHOwwWSRdLnrzq7FT64AAAAAAAAAAAAAAAAAAAARjOV4Cg66bw2kDL5nK8BQddN4bSBgAAAAAAAAAAAAAA/WuVio5q4Ki4oqa0XlPwAbFuLeFL00FLamO+liRJeaVu8f/ANkd3n3iHZuF5P8ANXfmXkqoU7mSJ4S95cQAAAAAAAAAAAAAAAAAAAjGcrwFB103htIGXzOV4Cg66bw2kDAAAAAAAAAAAAAAAAA+/cS8S3VtCltTFUZHKiS4ccT94/8A6qq9iGw2OR6I5q4oqYoqalTlMOmrMjl5N0dlwOkdjLSf4WXlxjRNivbGrNPLiB24AAAAAAAAAAAAAAAAAAjGcrwFB103htIGXzOV4Cg66bw2kDAAAAAAAAAA7bJPcXdtWtZUtVaWlwlqV04OTHexY8rlRexFPgXtsJbs1tVZT/8ATzOa1V/ijVcWO7WK1e0D5AAAAAAVjN5vJtdXS2PKu8ro8WddEiuTvYsnchJz3LGtR9iVENo0v76eVkredWuRcOhdXaBtcHrWZaDLWhir6VcY6iNkrF/2vajk/sp7IAAAAAAAAAAAAAAAAEYzleAoOum8NpAy+ZyvAUHXTeG0gYAAAAAAPJT07qt7Kenar3yORjGt0uc5y4I1E5VVUQ8ZZs3+4v6yR16K9m8gVY6VF1OlwwdJ0NRcE51XkAquTm5rbkUUdnpgsz//AK1L0/jmciYpj/K1MGp0Y8ZKM427v6eemt2Fu9qGLBKqf1I9LVXnViqn/GX85DKvd3dLZdVTsbjJC39RFy7OLfYJzq3Zt+YDJYAAAAAAANI5v15NtbPdZUrsZLPk2KIuv0MmLm9zvSJ2IVIyzkUvJuftSGOV2EVai0r8dWyeqLGv1o1Mf9ympgAAAAAAAAAAAAAAAAIxnK8BQddN4bSBl8zleAoOum8NpAwAAAAAAauyNepaD4JfyZDKJq7I16loPgl/JkA7ULpAAx9lBu9uXtGrs1qYMZKr4uT0T9+zuaqJ2HOlyzkLu/5S34m8tLKvfJGvip3ENAAAAAAP7ikWFySRqqOaqK1U1oqLiimxrm3gS9FDS2s3DGeJFeiamypvXt7Ho4xsXfNwvJ6RlVd+ZdLFSphTj2K4MkToRfRr8ygWwAAAAAAAAAAAAAAAEYzleAoOum8NpAy+ZyvAUHXTeG0gYAAAAAANXZGvUtB8Ev5MhlE1dka9S0HwS/kyAdqAAOdyg3d3U2dV2a1MXvjV8XL6Vm/Z3uRE7TH66DcRkvKvd3c1alVTsTCOZ36iLk2Eu+wTmR2zb8oHIAAAAAB0eT28e5W0aW0nLhG2RGTdS/eP7kXZfKc4ANxIuOlD9ONySXk3TWXTTSO2UtOn6abHXs40REVedWbBe07IAAAAAAAAAAAAAAjGcrwFB103htIGXzOV4Cg66bw2kDAAAAAABq7I16loPgl/JkMomrsjXqWg+CX8mQDtQAAI3nG3d/U09NbsLd9TvWCVU1+jk0tVeZHoqf8AIWQ+Re2wkvNRVVlSYf4iJzWqupsmtjux6NXsAxmD+5Ylgc6KVFa5qq1zV0KiouCp3n8AAAAAAFdzdryfoauaxJnbysj9JGi/1okVVROliu+hDQxiuwbXfYFTBadN++mlZIifzbF2Kt6FTFO02bQVrLRijrKZ2yjnjZIx3KxzUci9yoB5wAAAAAAAAAAAAEYzleAoOum8NpAzbNdZcNpoja+nimRqqrUlY2RGqvGmyRT1NydF7upPsReQGMQbO3J0Xu6k+xF5DcnRe7qT7EXkBjEGztydF7upPsReQ3J0Xu6k+xF5AYxNXZGvUtB8Ev5Mh0G5Oi93Un2IvI+hS0rKJqQUsbI2N/ayNqNY3FcdCJo1qoHlAAAAAZYy1Xd2gtWd8aYR1qJVM6XqqPT7iPXtQ4M2vXWPBaatdX00MysRUassbJFai68Nki4cR625Oi93Un2IvIDGINnbk6L3dSfYi8huTovd1J9iLyAxiDZ25Oi93Un2IvIbk6L3dSfYi8gMYmlsgV5NuLOWzpVxks+T0fP6J+L2L/7b8h3G5Oi93Un2IvI9mhseCzFc6gpoYVeiI5Yo2Rq5E1IuxRMeMD3AAAAAAAAAAAAAAAAAAAAAAAAAAAAAAAAAAAAAAAAAAAAAAAAf/9k="/>
          <p:cNvSpPr>
            <a:spLocks noChangeAspect="1" noChangeArrowheads="1"/>
          </p:cNvSpPr>
          <p:nvPr/>
        </p:nvSpPr>
        <p:spPr bwMode="auto">
          <a:xfrm>
            <a:off x="449580" y="176374"/>
            <a:ext cx="33528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0584" tIns="50292" rIns="100584" bIns="50292" numCol="1" anchor="t" anchorCtr="0" compatLnSpc="1">
            <a:prstTxWarp prst="textNoShape">
              <a:avLst/>
            </a:prstTxWarp>
          </a:bodyPr>
          <a:lstStyle/>
          <a:p>
            <a:endParaRPr lang="en-US" sz="2207" dirty="0"/>
          </a:p>
        </p:txBody>
      </p:sp>
      <p:grpSp>
        <p:nvGrpSpPr>
          <p:cNvPr id="12" name="Group 11"/>
          <p:cNvGrpSpPr/>
          <p:nvPr/>
        </p:nvGrpSpPr>
        <p:grpSpPr>
          <a:xfrm>
            <a:off x="275799" y="120566"/>
            <a:ext cx="7101840" cy="9222475"/>
            <a:chOff x="-14546" y="-19007"/>
            <a:chExt cx="6873240" cy="8869911"/>
          </a:xfrm>
        </p:grpSpPr>
        <p:pic>
          <p:nvPicPr>
            <p:cNvPr id="1028" name="Picture 4" descr="https://encrypted-tbn0.gstatic.com/images?q=tbn:ANd9GcRANVX5RUC30XJmn0Q0opbZV2mAfhBmaFaSOAjt5NzM163sl6L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35" y="-19007"/>
              <a:ext cx="6836419" cy="1271588"/>
            </a:xfrm>
            <a:prstGeom prst="rect">
              <a:avLst/>
            </a:prstGeom>
            <a:noFill/>
            <a:extLst>
              <a:ext uri="{909E8E84-426E-40DD-AFC4-6F175D3DCCD1}">
                <a14:hiddenFill xmlns:a14="http://schemas.microsoft.com/office/drawing/2010/main">
                  <a:solidFill>
                    <a:srgbClr val="FFFFFF"/>
                  </a:solidFill>
                </a14:hiddenFill>
              </a:ext>
            </a:extLst>
          </p:spPr>
        </p:pic>
        <p:grpSp>
          <p:nvGrpSpPr>
            <p:cNvPr id="26" name="Group 25"/>
            <p:cNvGrpSpPr/>
            <p:nvPr/>
          </p:nvGrpSpPr>
          <p:grpSpPr>
            <a:xfrm>
              <a:off x="-14546" y="973975"/>
              <a:ext cx="6873240" cy="7876929"/>
              <a:chOff x="68579" y="990600"/>
              <a:chExt cx="6873240" cy="7876929"/>
            </a:xfrm>
          </p:grpSpPr>
          <p:grpSp>
            <p:nvGrpSpPr>
              <p:cNvPr id="21" name="Group 20"/>
              <p:cNvGrpSpPr/>
              <p:nvPr/>
            </p:nvGrpSpPr>
            <p:grpSpPr>
              <a:xfrm>
                <a:off x="68579" y="990600"/>
                <a:ext cx="6873240" cy="7876929"/>
                <a:chOff x="0" y="990600"/>
                <a:chExt cx="6873240" cy="7876929"/>
              </a:xfrm>
            </p:grpSpPr>
            <p:grpSp>
              <p:nvGrpSpPr>
                <p:cNvPr id="11" name="Group 10"/>
                <p:cNvGrpSpPr/>
                <p:nvPr/>
              </p:nvGrpSpPr>
              <p:grpSpPr>
                <a:xfrm>
                  <a:off x="0" y="990600"/>
                  <a:ext cx="6873240" cy="1660620"/>
                  <a:chOff x="0" y="990600"/>
                  <a:chExt cx="6873240" cy="1660620"/>
                </a:xfrm>
              </p:grpSpPr>
              <p:grpSp>
                <p:nvGrpSpPr>
                  <p:cNvPr id="8" name="Group 7"/>
                  <p:cNvGrpSpPr/>
                  <p:nvPr/>
                </p:nvGrpSpPr>
                <p:grpSpPr>
                  <a:xfrm>
                    <a:off x="0" y="990600"/>
                    <a:ext cx="6858000" cy="1645920"/>
                    <a:chOff x="0" y="990600"/>
                    <a:chExt cx="6858000" cy="1645920"/>
                  </a:xfrm>
                </p:grpSpPr>
                <p:sp>
                  <p:nvSpPr>
                    <p:cNvPr id="2" name="Rectangle 1"/>
                    <p:cNvSpPr/>
                    <p:nvPr/>
                  </p:nvSpPr>
                  <p:spPr>
                    <a:xfrm>
                      <a:off x="0" y="990600"/>
                      <a:ext cx="6858000" cy="762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dirty="0">
                        <a:solidFill>
                          <a:schemeClr val="accent6">
                            <a:lumMod val="50000"/>
                          </a:schemeClr>
                        </a:solidFill>
                      </a:endParaRPr>
                    </a:p>
                  </p:txBody>
                </p:sp>
                <p:sp>
                  <p:nvSpPr>
                    <p:cNvPr id="4" name="Rectangle 3"/>
                    <p:cNvSpPr/>
                    <p:nvPr/>
                  </p:nvSpPr>
                  <p:spPr>
                    <a:xfrm>
                      <a:off x="0" y="1143000"/>
                      <a:ext cx="6858000" cy="762000"/>
                    </a:xfrm>
                    <a:prstGeom prst="rect">
                      <a:avLst/>
                    </a:prstGeom>
                    <a:solidFill>
                      <a:srgbClr val="C05B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dirty="0"/>
                    </a:p>
                  </p:txBody>
                </p:sp>
                <p:sp>
                  <p:nvSpPr>
                    <p:cNvPr id="5" name="Rectangle 4"/>
                    <p:cNvSpPr/>
                    <p:nvPr/>
                  </p:nvSpPr>
                  <p:spPr>
                    <a:xfrm>
                      <a:off x="0" y="1447800"/>
                      <a:ext cx="6858000" cy="762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dirty="0"/>
                    </a:p>
                  </p:txBody>
                </p:sp>
                <p:sp>
                  <p:nvSpPr>
                    <p:cNvPr id="6" name="Rectangle 5"/>
                    <p:cNvSpPr/>
                    <p:nvPr/>
                  </p:nvSpPr>
                  <p:spPr>
                    <a:xfrm>
                      <a:off x="0" y="1676400"/>
                      <a:ext cx="6858000" cy="762000"/>
                    </a:xfrm>
                    <a:prstGeom prst="rect">
                      <a:avLst/>
                    </a:prstGeom>
                    <a:solidFill>
                      <a:srgbClr val="F799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dirty="0"/>
                    </a:p>
                  </p:txBody>
                </p:sp>
                <p:sp>
                  <p:nvSpPr>
                    <p:cNvPr id="3" name="Rectangle 2"/>
                    <p:cNvSpPr/>
                    <p:nvPr/>
                  </p:nvSpPr>
                  <p:spPr>
                    <a:xfrm>
                      <a:off x="0" y="1874520"/>
                      <a:ext cx="6858000" cy="762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dirty="0"/>
                    </a:p>
                  </p:txBody>
                </p:sp>
                <p:sp>
                  <p:nvSpPr>
                    <p:cNvPr id="7" name="Rectangle 6"/>
                    <p:cNvSpPr/>
                    <p:nvPr/>
                  </p:nvSpPr>
                  <p:spPr>
                    <a:xfrm>
                      <a:off x="0" y="2133600"/>
                      <a:ext cx="6858000" cy="50292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dirty="0"/>
                    </a:p>
                  </p:txBody>
                </p:sp>
              </p:grpSp>
              <p:sp>
                <p:nvSpPr>
                  <p:cNvPr id="10" name="Rectangle 9"/>
                  <p:cNvSpPr/>
                  <p:nvPr/>
                </p:nvSpPr>
                <p:spPr>
                  <a:xfrm>
                    <a:off x="15240" y="990600"/>
                    <a:ext cx="6858000" cy="1660620"/>
                  </a:xfrm>
                  <a:prstGeom prst="rect">
                    <a:avLst/>
                  </a:prstGeom>
                  <a:noFill/>
                </p:spPr>
                <p:txBody>
                  <a:bodyPr wrap="square" lIns="100584" tIns="50292" rIns="100584" bIns="50292">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ES" sz="5280" b="1" cap="all" dirty="0">
                        <a:ln w="0"/>
                        <a:solidFill>
                          <a:schemeClr val="tx1">
                            <a:lumMod val="95000"/>
                            <a:lumOff val="5000"/>
                          </a:schemeClr>
                        </a:solidFill>
                        <a:effectLst>
                          <a:reflection blurRad="12700" stA="50000" endPos="50000" dist="5000" dir="5400000" sy="-100000" rotWithShape="0"/>
                        </a:effectLst>
                        <a:latin typeface="Comic Sans MS" panose="030F0702030302020204" pitchFamily="66" charset="0"/>
                      </a:rPr>
                      <a:t>Evaluación de mitad de </a:t>
                    </a:r>
                    <a:r>
                      <a:rPr lang="es-ES" sz="5280" b="1" cap="all" dirty="0" smtClean="0">
                        <a:ln w="0"/>
                        <a:solidFill>
                          <a:schemeClr val="tx1">
                            <a:lumMod val="95000"/>
                            <a:lumOff val="5000"/>
                          </a:schemeClr>
                        </a:solidFill>
                        <a:effectLst>
                          <a:reflection blurRad="12700" stA="50000" endPos="50000" dist="5000" dir="5400000" sy="-100000" rotWithShape="0"/>
                        </a:effectLst>
                        <a:latin typeface="Comic Sans MS" panose="030F0702030302020204" pitchFamily="66" charset="0"/>
                      </a:rPr>
                      <a:t>Año</a:t>
                    </a:r>
                    <a:endParaRPr lang="es-ES" sz="5280" b="1" cap="all" dirty="0">
                      <a:ln w="0"/>
                      <a:solidFill>
                        <a:schemeClr val="tx1">
                          <a:lumMod val="95000"/>
                          <a:lumOff val="5000"/>
                        </a:schemeClr>
                      </a:solidFill>
                      <a:effectLst>
                        <a:reflection blurRad="12700" stA="50000" endPos="50000" dist="5000" dir="5400000" sy="-100000" rotWithShape="0"/>
                      </a:effectLst>
                      <a:latin typeface="Comic Sans MS" panose="030F0702030302020204" pitchFamily="66" charset="0"/>
                    </a:endParaRPr>
                  </a:p>
                </p:txBody>
              </p:sp>
            </p:grpSp>
            <p:pic>
              <p:nvPicPr>
                <p:cNvPr id="1046" name="Picture 22" descr="https://encrypted-tbn0.gstatic.com/images?q=tbn:ANd9GcR670A4_NsEz0rkw5S0fSUFOZdfd06A1vBExtciEnjTubFApCQoFg"/>
                <p:cNvPicPr>
                  <a:picLocks noChangeAspect="1" noChangeArrowheads="1"/>
                </p:cNvPicPr>
                <p:nvPr/>
              </p:nvPicPr>
              <p:blipFill rotWithShape="1">
                <a:blip r:embed="rId4">
                  <a:duotone>
                    <a:schemeClr val="accent6">
                      <a:shade val="45000"/>
                      <a:satMod val="135000"/>
                    </a:schemeClr>
                    <a:prstClr val="white"/>
                  </a:duotone>
                  <a:extLst>
                    <a:ext uri="{28A0092B-C50C-407E-A947-70E740481C1C}">
                      <a14:useLocalDpi xmlns:a14="http://schemas.microsoft.com/office/drawing/2010/main" val="0"/>
                    </a:ext>
                  </a:extLst>
                </a:blip>
                <a:srcRect l="7720" r="3589"/>
                <a:stretch/>
              </p:blipFill>
              <p:spPr bwMode="auto">
                <a:xfrm>
                  <a:off x="609600" y="2923752"/>
                  <a:ext cx="6248400" cy="5943777"/>
                </a:xfrm>
                <a:prstGeom prst="rect">
                  <a:avLst/>
                </a:prstGeom>
                <a:noFill/>
                <a:extLst>
                  <a:ext uri="{909E8E84-426E-40DD-AFC4-6F175D3DCCD1}">
                    <a14:hiddenFill xmlns:a14="http://schemas.microsoft.com/office/drawing/2010/main">
                      <a:solidFill>
                        <a:srgbClr val="FFFFFF"/>
                      </a:solidFill>
                    </a14:hiddenFill>
                  </a:ext>
                </a:extLst>
              </p:spPr>
            </p:pic>
          </p:grpSp>
          <p:sp>
            <p:nvSpPr>
              <p:cNvPr id="25" name="Rectangle 24"/>
              <p:cNvSpPr/>
              <p:nvPr/>
            </p:nvSpPr>
            <p:spPr>
              <a:xfrm>
                <a:off x="2074840" y="4866299"/>
                <a:ext cx="4315573" cy="879151"/>
              </a:xfrm>
              <a:prstGeom prst="rect">
                <a:avLst/>
              </a:prstGeom>
              <a:noFill/>
            </p:spPr>
            <p:txBody>
              <a:bodyPr wrap="none" lIns="100584" tIns="50292" rIns="100584" bIns="50292">
                <a:spAutoFit/>
              </a:bodyPr>
              <a:lstStyle/>
              <a:p>
                <a:pPr algn="ctr"/>
                <a:r>
                  <a:rPr lang="en-US" sz="5280" b="1" i="1" dirty="0">
                    <a:ln w="1905"/>
                    <a:solidFill>
                      <a:schemeClr val="bg2">
                        <a:lumMod val="10000"/>
                      </a:schemeClr>
                    </a:solidFill>
                    <a:effectLst>
                      <a:innerShdw blurRad="69850" dist="43180" dir="5400000">
                        <a:srgbClr val="000000">
                          <a:alpha val="65000"/>
                        </a:srgbClr>
                      </a:innerShdw>
                    </a:effectLst>
                  </a:rPr>
                  <a:t>Segundo </a:t>
                </a:r>
                <a:r>
                  <a:rPr lang="es-MX" sz="5280" b="1" i="1" dirty="0" smtClean="0">
                    <a:ln w="1905"/>
                    <a:solidFill>
                      <a:schemeClr val="bg2">
                        <a:lumMod val="10000"/>
                      </a:schemeClr>
                    </a:solidFill>
                    <a:effectLst>
                      <a:innerShdw blurRad="69850" dist="43180" dir="5400000">
                        <a:srgbClr val="000000">
                          <a:alpha val="65000"/>
                        </a:srgbClr>
                      </a:innerShdw>
                    </a:effectLst>
                  </a:rPr>
                  <a:t>grado</a:t>
                </a:r>
                <a:endParaRPr lang="es-MX" sz="5280" b="1" i="1" dirty="0">
                  <a:ln w="1905"/>
                  <a:solidFill>
                    <a:schemeClr val="bg2">
                      <a:lumMod val="10000"/>
                    </a:schemeClr>
                  </a:solidFill>
                  <a:effectLst>
                    <a:innerShdw blurRad="69850" dist="43180" dir="5400000">
                      <a:srgbClr val="000000">
                        <a:alpha val="65000"/>
                      </a:srgbClr>
                    </a:innerShdw>
                  </a:effectLst>
                </a:endParaRPr>
              </a:p>
            </p:txBody>
          </p:sp>
        </p:grpSp>
      </p:grpSp>
      <p:pic>
        <p:nvPicPr>
          <p:cNvPr id="9" name="Picture 2" descr="https://encrypted-tbn2.gstatic.com/images?q=tbn:ANd9GcQjIUktC17n-xeWhJgmGOT7dzrX3mTaX41xJfrFEEScgtTDSsuc7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03483" y="5146994"/>
            <a:ext cx="942752" cy="138610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 descr="http://www.hsd.k12.or.us/Portals/_default/Skins/DistrictSkin/images/webheadsm.png"/>
          <p:cNvPicPr>
            <a:picLocks noChangeAspect="1" noChangeArrowheads="1"/>
          </p:cNvPicPr>
          <p:nvPr/>
        </p:nvPicPr>
        <p:blipFill>
          <a:blip r:embed="rId6" cstate="print">
            <a:biLevel thresh="75000"/>
            <a:extLst>
              <a:ext uri="{28A0092B-C50C-407E-A947-70E740481C1C}">
                <a14:useLocalDpi xmlns:a14="http://schemas.microsoft.com/office/drawing/2010/main" val="0"/>
              </a:ext>
            </a:extLst>
          </a:blip>
          <a:srcRect/>
          <a:stretch>
            <a:fillRect/>
          </a:stretch>
        </p:blipFill>
        <p:spPr bwMode="auto">
          <a:xfrm>
            <a:off x="4518818" y="9235517"/>
            <a:ext cx="2457703" cy="586740"/>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p:cNvSpPr txBox="1"/>
          <p:nvPr/>
        </p:nvSpPr>
        <p:spPr>
          <a:xfrm>
            <a:off x="1371600" y="4087748"/>
            <a:ext cx="5215038" cy="523220"/>
          </a:xfrm>
          <a:prstGeom prst="rect">
            <a:avLst/>
          </a:prstGeom>
          <a:noFill/>
        </p:spPr>
        <p:txBody>
          <a:bodyPr wrap="square" rtlCol="0">
            <a:spAutoFit/>
          </a:bodyPr>
          <a:lstStyle/>
          <a:p>
            <a:r>
              <a:rPr lang="es-MX" sz="2800" b="1" i="1" dirty="0" smtClean="0">
                <a:effectLst>
                  <a:outerShdw blurRad="38100" dist="38100" dir="2700000" algn="tl">
                    <a:srgbClr val="000000">
                      <a:alpha val="43137"/>
                    </a:srgbClr>
                  </a:outerShdw>
                </a:effectLst>
              </a:rPr>
              <a:t>Instrucciones para el maestro</a:t>
            </a:r>
            <a:endParaRPr lang="es-MX" sz="6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95928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Shape 317"/>
          <p:cNvSpPr txBox="1"/>
          <p:nvPr/>
        </p:nvSpPr>
        <p:spPr>
          <a:xfrm>
            <a:off x="484095" y="739590"/>
            <a:ext cx="6656294" cy="4659406"/>
          </a:xfrm>
          <a:prstGeom prst="rect">
            <a:avLst/>
          </a:prstGeom>
          <a:noFill/>
          <a:ln>
            <a:noFill/>
          </a:ln>
        </p:spPr>
        <p:txBody>
          <a:bodyPr lIns="98870" tIns="98870" rIns="98870" bIns="98870" anchor="t" anchorCtr="0">
            <a:noAutofit/>
          </a:bodyPr>
          <a:lstStyle/>
          <a:p>
            <a:r>
              <a:rPr lang="es-MX" sz="1747" b="1" dirty="0" smtClean="0">
                <a:solidFill>
                  <a:schemeClr val="dk1"/>
                </a:solidFill>
                <a:latin typeface="Calibri"/>
                <a:ea typeface="Calibri"/>
                <a:cs typeface="Calibri"/>
                <a:sym typeface="Calibri"/>
              </a:rPr>
              <a:t>Viaje al extranjero </a:t>
            </a:r>
            <a:r>
              <a:rPr lang="es-MX" sz="1262" i="1" dirty="0" smtClean="0">
                <a:solidFill>
                  <a:schemeClr val="dk1"/>
                </a:solidFill>
                <a:latin typeface="Calibri"/>
                <a:ea typeface="Calibri"/>
                <a:cs typeface="Calibri"/>
                <a:sym typeface="Calibri"/>
              </a:rPr>
              <a:t>continuación…</a:t>
            </a:r>
          </a:p>
          <a:p>
            <a:endParaRPr lang="es-MX" sz="1262" i="1" dirty="0" smtClean="0">
              <a:solidFill>
                <a:schemeClr val="dk1"/>
              </a:solidFill>
              <a:latin typeface="Calibri"/>
              <a:ea typeface="Calibri"/>
              <a:cs typeface="Calibri"/>
              <a:sym typeface="Calibri"/>
            </a:endParaRPr>
          </a:p>
          <a:p>
            <a:r>
              <a:rPr lang="es-MX" sz="1300" b="1" dirty="0" smtClean="0">
                <a:solidFill>
                  <a:schemeClr val="dk1"/>
                </a:solidFill>
                <a:ea typeface="Calibri"/>
                <a:cs typeface="Calibri"/>
                <a:sym typeface="Calibri"/>
              </a:rPr>
              <a:t>El facilitador dice: —</a:t>
            </a:r>
            <a:r>
              <a:rPr lang="es-MX" sz="1300" dirty="0" smtClean="0">
                <a:solidFill>
                  <a:schemeClr val="dk1"/>
                </a:solidFill>
                <a:ea typeface="Calibri"/>
                <a:cs typeface="Calibri"/>
                <a:sym typeface="Calibri"/>
              </a:rPr>
              <a:t>En su tarea de rendimiento, van a aprender más acerca de cómo crear un póster que informe al lector acerca de un lugar nuevo. </a:t>
            </a:r>
          </a:p>
          <a:p>
            <a:r>
              <a:rPr lang="es-ES" sz="1300" dirty="0">
                <a:solidFill>
                  <a:schemeClr val="dk1"/>
                </a:solidFill>
                <a:ea typeface="Calibri"/>
                <a:cs typeface="Calibri"/>
                <a:sym typeface="Calibri"/>
              </a:rPr>
              <a:t>El trabajo en grupo que hicieron hoy debe ayudarles  a prepararse para la investigación y el escrito que van a hacer en la tarea de rendimiento.</a:t>
            </a:r>
          </a:p>
          <a:p>
            <a:endParaRPr lang="es-MX" sz="1300" dirty="0" smtClean="0">
              <a:solidFill>
                <a:schemeClr val="dk1"/>
              </a:solidFill>
              <a:ea typeface="Calibri"/>
              <a:cs typeface="Calibri"/>
              <a:sym typeface="Calibri"/>
            </a:endParaRPr>
          </a:p>
          <a:p>
            <a:endParaRPr lang="es-MX" sz="1300" dirty="0" smtClean="0">
              <a:solidFill>
                <a:schemeClr val="dk1"/>
              </a:solidFill>
              <a:ea typeface="Calibri"/>
              <a:cs typeface="Calibri"/>
              <a:sym typeface="Calibri"/>
            </a:endParaRPr>
          </a:p>
          <a:p>
            <a:r>
              <a:rPr lang="es-MX" sz="1300" dirty="0" smtClean="0">
                <a:solidFill>
                  <a:schemeClr val="dk1"/>
                </a:solidFill>
                <a:ea typeface="Calibri"/>
                <a:cs typeface="Calibri"/>
                <a:sym typeface="Calibri"/>
              </a:rPr>
              <a:t>Nota: El facilitador  debe recoger las notas de los estudiantes de esta actividad. </a:t>
            </a:r>
          </a:p>
          <a:p>
            <a:endParaRPr lang="es-MX" sz="1262" b="1" dirty="0" smtClean="0">
              <a:solidFill>
                <a:schemeClr val="dk1"/>
              </a:solidFill>
              <a:latin typeface="Calibri"/>
              <a:ea typeface="Calibri"/>
              <a:cs typeface="Calibri"/>
              <a:sym typeface="Calibri"/>
            </a:endParaRPr>
          </a:p>
          <a:p>
            <a:endParaRPr lang="es-MX" sz="1262" b="1" dirty="0" smtClean="0">
              <a:solidFill>
                <a:schemeClr val="dk1"/>
              </a:solidFill>
              <a:latin typeface="Calibri"/>
              <a:ea typeface="Calibri"/>
              <a:cs typeface="Calibri"/>
              <a:sym typeface="Calibri"/>
            </a:endParaRPr>
          </a:p>
          <a:p>
            <a:endParaRPr lang="es-MX" sz="1262" b="1" dirty="0" smtClean="0">
              <a:solidFill>
                <a:schemeClr val="dk1"/>
              </a:solidFill>
              <a:latin typeface="Calibri"/>
              <a:ea typeface="Calibri"/>
              <a:cs typeface="Calibri"/>
              <a:sym typeface="Calibri"/>
            </a:endParaRPr>
          </a:p>
          <a:p>
            <a:endParaRPr sz="1262" b="1" dirty="0">
              <a:solidFill>
                <a:schemeClr val="dk1"/>
              </a:solidFill>
              <a:latin typeface="Calibri"/>
              <a:ea typeface="Calibri"/>
              <a:cs typeface="Calibri"/>
              <a:sym typeface="Calibri"/>
            </a:endParaRPr>
          </a:p>
          <a:p>
            <a:endParaRPr sz="1262" b="1" dirty="0">
              <a:solidFill>
                <a:schemeClr val="dk1"/>
              </a:solidFill>
              <a:latin typeface="Calibri"/>
              <a:ea typeface="Calibri"/>
              <a:cs typeface="Calibri"/>
              <a:sym typeface="Calibri"/>
            </a:endParaRPr>
          </a:p>
          <a:p>
            <a:endParaRPr sz="1262" b="1" dirty="0">
              <a:solidFill>
                <a:schemeClr val="dk1"/>
              </a:solidFill>
              <a:latin typeface="Calibri"/>
              <a:ea typeface="Calibri"/>
              <a:cs typeface="Calibri"/>
              <a:sym typeface="Calibri"/>
            </a:endParaRPr>
          </a:p>
          <a:p>
            <a:endParaRPr sz="1262" b="1" dirty="0">
              <a:solidFill>
                <a:schemeClr val="dk1"/>
              </a:solidFill>
              <a:latin typeface="Calibri"/>
              <a:ea typeface="Calibri"/>
              <a:cs typeface="Calibri"/>
              <a:sym typeface="Calibri"/>
            </a:endParaRPr>
          </a:p>
          <a:p>
            <a:endParaRPr sz="1262" b="1" dirty="0">
              <a:solidFill>
                <a:schemeClr val="dk1"/>
              </a:solidFill>
              <a:latin typeface="Calibri"/>
              <a:ea typeface="Calibri"/>
              <a:cs typeface="Calibri"/>
              <a:sym typeface="Calibri"/>
            </a:endParaRPr>
          </a:p>
          <a:p>
            <a:endParaRPr sz="1262" b="1" dirty="0">
              <a:solidFill>
                <a:schemeClr val="dk1"/>
              </a:solidFill>
              <a:latin typeface="Calibri"/>
              <a:ea typeface="Calibri"/>
              <a:cs typeface="Calibri"/>
              <a:sym typeface="Calibri"/>
            </a:endParaRPr>
          </a:p>
          <a:p>
            <a:endParaRPr sz="1262" b="1" dirty="0">
              <a:solidFill>
                <a:schemeClr val="dk1"/>
              </a:solidFill>
              <a:latin typeface="Calibri"/>
              <a:ea typeface="Calibri"/>
              <a:cs typeface="Calibri"/>
              <a:sym typeface="Calibri"/>
            </a:endParaRPr>
          </a:p>
          <a:p>
            <a:endParaRPr sz="1262" b="1" dirty="0">
              <a:solidFill>
                <a:schemeClr val="dk1"/>
              </a:solidFill>
              <a:latin typeface="Calibri"/>
              <a:ea typeface="Calibri"/>
              <a:cs typeface="Calibri"/>
              <a:sym typeface="Calibri"/>
            </a:endParaRPr>
          </a:p>
          <a:p>
            <a:endParaRPr sz="1262" b="1" dirty="0">
              <a:solidFill>
                <a:schemeClr val="dk1"/>
              </a:solidFill>
              <a:latin typeface="Calibri"/>
              <a:ea typeface="Calibri"/>
              <a:cs typeface="Calibri"/>
              <a:sym typeface="Calibri"/>
            </a:endParaRPr>
          </a:p>
          <a:p>
            <a:endParaRPr sz="1262" b="1" dirty="0">
              <a:solidFill>
                <a:schemeClr val="dk1"/>
              </a:solidFill>
              <a:latin typeface="Calibri"/>
              <a:ea typeface="Calibri"/>
              <a:cs typeface="Calibri"/>
              <a:sym typeface="Calibri"/>
            </a:endParaRPr>
          </a:p>
          <a:p>
            <a:endParaRPr sz="1262" b="1" dirty="0">
              <a:solidFill>
                <a:schemeClr val="dk1"/>
              </a:solidFill>
              <a:latin typeface="Calibri"/>
              <a:ea typeface="Calibri"/>
              <a:cs typeface="Calibri"/>
              <a:sym typeface="Calibri"/>
            </a:endParaRPr>
          </a:p>
          <a:p>
            <a:endParaRPr sz="1262" b="1" dirty="0">
              <a:solidFill>
                <a:schemeClr val="dk1"/>
              </a:solidFill>
              <a:latin typeface="Calibri"/>
              <a:ea typeface="Calibri"/>
              <a:cs typeface="Calibri"/>
              <a:sym typeface="Calibri"/>
            </a:endParaRPr>
          </a:p>
          <a:p>
            <a:endParaRPr sz="1262" b="1" dirty="0">
              <a:solidFill>
                <a:schemeClr val="dk1"/>
              </a:solidFill>
              <a:latin typeface="Calibri"/>
              <a:ea typeface="Calibri"/>
              <a:cs typeface="Calibri"/>
              <a:sym typeface="Calibri"/>
            </a:endParaRPr>
          </a:p>
          <a:p>
            <a:endParaRPr sz="1262" b="1" dirty="0">
              <a:solidFill>
                <a:schemeClr val="dk1"/>
              </a:solidFill>
              <a:latin typeface="Calibri"/>
              <a:ea typeface="Calibri"/>
              <a:cs typeface="Calibri"/>
              <a:sym typeface="Calibri"/>
            </a:endParaRPr>
          </a:p>
        </p:txBody>
      </p:sp>
      <p:sp>
        <p:nvSpPr>
          <p:cNvPr id="6" name="Slide Number Placeholder 2"/>
          <p:cNvSpPr>
            <a:spLocks noGrp="1"/>
          </p:cNvSpPr>
          <p:nvPr>
            <p:ph type="sldNum" sz="quarter" idx="12"/>
          </p:nvPr>
        </p:nvSpPr>
        <p:spPr>
          <a:xfrm>
            <a:off x="5570220" y="9322648"/>
            <a:ext cx="1813560" cy="535516"/>
          </a:xfrm>
        </p:spPr>
        <p:txBody>
          <a:bodyPr/>
          <a:lstStyle/>
          <a:p>
            <a:r>
              <a:rPr lang="en-US" dirty="0" smtClean="0"/>
              <a:t>10</a:t>
            </a:r>
            <a:endParaRPr lang="x-none" dirty="0"/>
          </a:p>
        </p:txBody>
      </p:sp>
      <p:sp>
        <p:nvSpPr>
          <p:cNvPr id="7" name="Date Placeholder 1"/>
          <p:cNvSpPr>
            <a:spLocks noGrp="1"/>
          </p:cNvSpPr>
          <p:nvPr>
            <p:ph type="dt" sz="half" idx="10"/>
          </p:nvPr>
        </p:nvSpPr>
        <p:spPr>
          <a:xfrm>
            <a:off x="388620" y="9322648"/>
            <a:ext cx="2506980" cy="535516"/>
          </a:xfrm>
        </p:spPr>
        <p:txBody>
          <a:bodyPr anchor="ctr"/>
          <a:lstStyle/>
          <a:p>
            <a:r>
              <a:rPr lang="x-none" dirty="0" smtClean="0"/>
              <a:t>HSD-OSP </a:t>
            </a:r>
            <a:r>
              <a:rPr lang="x-none" dirty="0" err="1" smtClean="0"/>
              <a:t>Susan</a:t>
            </a:r>
            <a:r>
              <a:rPr lang="x-none" dirty="0" smtClean="0"/>
              <a:t> Richmond 2015  </a:t>
            </a:r>
            <a:endParaRPr lang="en-US" dirty="0"/>
          </a:p>
        </p:txBody>
      </p:sp>
    </p:spTree>
    <p:extLst>
      <p:ext uri="{BB962C8B-B14F-4D97-AF65-F5344CB8AC3E}">
        <p14:creationId xmlns:p14="http://schemas.microsoft.com/office/powerpoint/2010/main" val="3786205883"/>
      </p:ext>
    </p:extLst>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Shape 322"/>
          <p:cNvSpPr/>
          <p:nvPr/>
        </p:nvSpPr>
        <p:spPr>
          <a:xfrm>
            <a:off x="1874520" y="441006"/>
            <a:ext cx="3771900" cy="394316"/>
          </a:xfrm>
          <a:prstGeom prst="rect">
            <a:avLst/>
          </a:prstGeom>
          <a:noFill/>
          <a:ln>
            <a:noFill/>
          </a:ln>
        </p:spPr>
        <p:txBody>
          <a:bodyPr lIns="98870" tIns="49422" rIns="98870" bIns="49422" anchor="t" anchorCtr="0">
            <a:noAutofit/>
          </a:bodyPr>
          <a:lstStyle/>
          <a:p>
            <a:pPr algn="ctr">
              <a:buSzPct val="25000"/>
            </a:pPr>
            <a:r>
              <a:rPr lang="es-MX" sz="1747" dirty="0" smtClean="0">
                <a:solidFill>
                  <a:schemeClr val="dk1"/>
                </a:solidFill>
                <a:latin typeface="Calibri"/>
                <a:ea typeface="Calibri"/>
                <a:cs typeface="Calibri"/>
                <a:sym typeface="Calibri"/>
              </a:rPr>
              <a:t>Materiales</a:t>
            </a:r>
            <a:r>
              <a:rPr lang="en-US" sz="1747" dirty="0" smtClean="0">
                <a:solidFill>
                  <a:schemeClr val="dk1"/>
                </a:solidFill>
                <a:latin typeface="Calibri"/>
                <a:ea typeface="Calibri"/>
                <a:cs typeface="Calibri"/>
                <a:sym typeface="Calibri"/>
              </a:rPr>
              <a:t> </a:t>
            </a:r>
            <a:r>
              <a:rPr lang="es-MX" sz="1747" dirty="0" smtClean="0">
                <a:solidFill>
                  <a:schemeClr val="dk1"/>
                </a:solidFill>
                <a:latin typeface="Calibri"/>
                <a:ea typeface="Calibri"/>
                <a:cs typeface="Calibri"/>
                <a:sym typeface="Calibri"/>
              </a:rPr>
              <a:t>complementarios</a:t>
            </a:r>
            <a:endParaRPr lang="es-MX" sz="1747" dirty="0">
              <a:solidFill>
                <a:schemeClr val="dk1"/>
              </a:solidFill>
              <a:latin typeface="Calibri"/>
              <a:ea typeface="Calibri"/>
              <a:cs typeface="Calibri"/>
              <a:sym typeface="Calibri"/>
            </a:endParaRPr>
          </a:p>
        </p:txBody>
      </p:sp>
      <p:sp>
        <p:nvSpPr>
          <p:cNvPr id="323" name="Shape 323"/>
          <p:cNvSpPr txBox="1"/>
          <p:nvPr/>
        </p:nvSpPr>
        <p:spPr>
          <a:xfrm>
            <a:off x="869010" y="1399870"/>
            <a:ext cx="6394740" cy="1145372"/>
          </a:xfrm>
          <a:prstGeom prst="rect">
            <a:avLst/>
          </a:prstGeom>
          <a:noFill/>
          <a:ln>
            <a:noFill/>
          </a:ln>
        </p:spPr>
        <p:txBody>
          <a:bodyPr lIns="98870" tIns="98870" rIns="98870" bIns="98870" anchor="t" anchorCtr="0">
            <a:noAutofit/>
          </a:bodyPr>
          <a:lstStyle/>
          <a:p>
            <a:r>
              <a:rPr lang="en-US" sz="1747" u="sng" dirty="0">
                <a:solidFill>
                  <a:schemeClr val="hlink"/>
                </a:solidFill>
                <a:hlinkClick r:id="rId3"/>
              </a:rPr>
              <a:t>Great Barrier Reef Video: </a:t>
            </a:r>
            <a:r>
              <a:rPr lang="en-US" sz="1747" dirty="0"/>
              <a:t>https://www.youtube.com/watch?v=wbNeIn3vVKM&amp;list=WL</a:t>
            </a:r>
          </a:p>
          <a:p>
            <a:r>
              <a:rPr lang="en-US" sz="1747" u="sng" dirty="0">
                <a:solidFill>
                  <a:schemeClr val="hlink"/>
                </a:solidFill>
                <a:hlinkClick r:id="rId4"/>
              </a:rPr>
              <a:t>Video de la Gran Barrera de Coral:</a:t>
            </a:r>
            <a:r>
              <a:rPr lang="en-US" sz="1747" dirty="0"/>
              <a:t> https://www.youtube.com/watch?v=OdYbV53TF9I</a:t>
            </a:r>
          </a:p>
        </p:txBody>
      </p:sp>
      <p:pic>
        <p:nvPicPr>
          <p:cNvPr id="324" name="Shape 324"/>
          <p:cNvPicPr preferRelativeResize="0"/>
          <p:nvPr/>
        </p:nvPicPr>
        <p:blipFill>
          <a:blip r:embed="rId5">
            <a:alphaModFix/>
          </a:blip>
          <a:stretch>
            <a:fillRect/>
          </a:stretch>
        </p:blipFill>
        <p:spPr>
          <a:xfrm>
            <a:off x="609600" y="3832389"/>
            <a:ext cx="6330223" cy="3567659"/>
          </a:xfrm>
          <a:prstGeom prst="rect">
            <a:avLst/>
          </a:prstGeom>
          <a:noFill/>
          <a:ln>
            <a:noFill/>
          </a:ln>
        </p:spPr>
      </p:pic>
      <p:sp>
        <p:nvSpPr>
          <p:cNvPr id="325" name="Shape 325"/>
          <p:cNvSpPr txBox="1"/>
          <p:nvPr/>
        </p:nvSpPr>
        <p:spPr>
          <a:xfrm>
            <a:off x="2471490" y="8077200"/>
            <a:ext cx="2577959" cy="772550"/>
          </a:xfrm>
          <a:prstGeom prst="rect">
            <a:avLst/>
          </a:prstGeom>
          <a:noFill/>
          <a:ln>
            <a:noFill/>
          </a:ln>
        </p:spPr>
        <p:txBody>
          <a:bodyPr lIns="98870" tIns="98870" rIns="98870" bIns="98870" anchor="t" anchorCtr="0">
            <a:noAutofit/>
          </a:bodyPr>
          <a:lstStyle/>
          <a:p>
            <a:pPr algn="ctr"/>
            <a:r>
              <a:rPr lang="es-MX" sz="1747" dirty="0" smtClean="0"/>
              <a:t>Mapa del mundo con los continentes y océanos </a:t>
            </a:r>
            <a:endParaRPr lang="es-MX" sz="1747" dirty="0"/>
          </a:p>
        </p:txBody>
      </p:sp>
      <p:sp>
        <p:nvSpPr>
          <p:cNvPr id="3" name="Slide Number Placeholder 2"/>
          <p:cNvSpPr>
            <a:spLocks noGrp="1"/>
          </p:cNvSpPr>
          <p:nvPr>
            <p:ph type="sldNum" sz="quarter" idx="12"/>
          </p:nvPr>
        </p:nvSpPr>
        <p:spPr/>
        <p:txBody>
          <a:bodyPr/>
          <a:lstStyle/>
          <a:p>
            <a:fld id="{CF669FE8-2A6A-4FDA-B6E7-4A7C87AD6E1D}" type="slidenum">
              <a:rPr lang="en-US" smtClean="0"/>
              <a:t>11</a:t>
            </a:fld>
            <a:endParaRPr lang="en-US" dirty="0"/>
          </a:p>
        </p:txBody>
      </p:sp>
      <p:sp>
        <p:nvSpPr>
          <p:cNvPr id="4" name="TextBox 3"/>
          <p:cNvSpPr txBox="1"/>
          <p:nvPr/>
        </p:nvSpPr>
        <p:spPr>
          <a:xfrm>
            <a:off x="3759597" y="7150383"/>
            <a:ext cx="864962" cy="184666"/>
          </a:xfrm>
          <a:prstGeom prst="rect">
            <a:avLst/>
          </a:prstGeom>
          <a:solidFill>
            <a:schemeClr val="bg1"/>
          </a:solidFill>
        </p:spPr>
        <p:txBody>
          <a:bodyPr wrap="square" lIns="91440" tIns="0" rIns="0" bIns="0" rtlCol="0">
            <a:spAutoFit/>
          </a:bodyPr>
          <a:lstStyle/>
          <a:p>
            <a:r>
              <a:rPr lang="es-MX" sz="1200" b="1" dirty="0" smtClean="0"/>
              <a:t>Antártica</a:t>
            </a:r>
            <a:endParaRPr lang="es-MX" sz="1400" b="1" dirty="0"/>
          </a:p>
        </p:txBody>
      </p:sp>
      <p:sp>
        <p:nvSpPr>
          <p:cNvPr id="10" name="TextBox 9"/>
          <p:cNvSpPr txBox="1"/>
          <p:nvPr/>
        </p:nvSpPr>
        <p:spPr>
          <a:xfrm>
            <a:off x="3859438" y="4322574"/>
            <a:ext cx="526811" cy="215444"/>
          </a:xfrm>
          <a:prstGeom prst="rect">
            <a:avLst/>
          </a:prstGeom>
          <a:solidFill>
            <a:srgbClr val="D1972A"/>
          </a:solidFill>
        </p:spPr>
        <p:txBody>
          <a:bodyPr wrap="none" lIns="0" tIns="0" rIns="0" bIns="0" rtlCol="0">
            <a:spAutoFit/>
          </a:bodyPr>
          <a:lstStyle/>
          <a:p>
            <a:r>
              <a:rPr lang="es-MX" sz="1400" b="1" dirty="0" smtClean="0">
                <a:solidFill>
                  <a:schemeClr val="bg1"/>
                </a:solidFill>
              </a:rPr>
              <a:t>Europa</a:t>
            </a:r>
            <a:endParaRPr lang="es-MX" sz="1600" b="1" dirty="0">
              <a:solidFill>
                <a:schemeClr val="bg1"/>
              </a:solidFill>
            </a:endParaRPr>
          </a:p>
        </p:txBody>
      </p:sp>
      <p:sp>
        <p:nvSpPr>
          <p:cNvPr id="11" name="TextBox 10"/>
          <p:cNvSpPr txBox="1"/>
          <p:nvPr/>
        </p:nvSpPr>
        <p:spPr>
          <a:xfrm>
            <a:off x="3677781" y="5107448"/>
            <a:ext cx="699071" cy="215444"/>
          </a:xfrm>
          <a:prstGeom prst="rect">
            <a:avLst/>
          </a:prstGeom>
          <a:solidFill>
            <a:srgbClr val="FBF260"/>
          </a:solidFill>
        </p:spPr>
        <p:txBody>
          <a:bodyPr wrap="square" lIns="45720" tIns="0" rIns="45720" bIns="0" rtlCol="0">
            <a:spAutoFit/>
          </a:bodyPr>
          <a:lstStyle/>
          <a:p>
            <a:r>
              <a:rPr lang="es-MX" sz="1400" b="1" dirty="0" smtClean="0"/>
              <a:t>África</a:t>
            </a:r>
            <a:endParaRPr lang="es-MX" sz="1600" b="1" dirty="0"/>
          </a:p>
        </p:txBody>
      </p:sp>
      <p:sp>
        <p:nvSpPr>
          <p:cNvPr id="12" name="TextBox 11"/>
          <p:cNvSpPr txBox="1"/>
          <p:nvPr/>
        </p:nvSpPr>
        <p:spPr>
          <a:xfrm>
            <a:off x="2892976" y="4538018"/>
            <a:ext cx="686445" cy="338554"/>
          </a:xfrm>
          <a:prstGeom prst="rect">
            <a:avLst/>
          </a:prstGeom>
          <a:solidFill>
            <a:srgbClr val="91D9F8"/>
          </a:solidFill>
        </p:spPr>
        <p:txBody>
          <a:bodyPr wrap="square" lIns="45720" tIns="0" rIns="45720" bIns="0" rtlCol="0">
            <a:spAutoFit/>
          </a:bodyPr>
          <a:lstStyle/>
          <a:p>
            <a:pPr algn="ctr"/>
            <a:r>
              <a:rPr lang="es-MX" sz="1100" b="1" dirty="0" smtClean="0"/>
              <a:t>Atlántico</a:t>
            </a:r>
          </a:p>
          <a:p>
            <a:pPr algn="ctr"/>
            <a:r>
              <a:rPr lang="es-MX" sz="1100" b="1" dirty="0"/>
              <a:t>N</a:t>
            </a:r>
            <a:r>
              <a:rPr lang="es-MX" sz="1100" b="1" dirty="0" smtClean="0"/>
              <a:t>orte</a:t>
            </a:r>
            <a:endParaRPr lang="es-MX" sz="1200" b="1" dirty="0"/>
          </a:p>
        </p:txBody>
      </p:sp>
      <p:sp>
        <p:nvSpPr>
          <p:cNvPr id="13" name="TextBox 12"/>
          <p:cNvSpPr txBox="1"/>
          <p:nvPr/>
        </p:nvSpPr>
        <p:spPr>
          <a:xfrm>
            <a:off x="3202306" y="6127686"/>
            <a:ext cx="657132" cy="523220"/>
          </a:xfrm>
          <a:prstGeom prst="rect">
            <a:avLst/>
          </a:prstGeom>
          <a:solidFill>
            <a:srgbClr val="91D9F8"/>
          </a:solidFill>
        </p:spPr>
        <p:txBody>
          <a:bodyPr wrap="square" lIns="45720" tIns="0" rIns="45720" bIns="0" rtlCol="0">
            <a:spAutoFit/>
          </a:bodyPr>
          <a:lstStyle/>
          <a:p>
            <a:pPr algn="ctr"/>
            <a:r>
              <a:rPr lang="es-MX" sz="1100" b="1" dirty="0" smtClean="0"/>
              <a:t>Atlántico</a:t>
            </a:r>
          </a:p>
          <a:p>
            <a:pPr algn="ctr"/>
            <a:r>
              <a:rPr lang="es-MX" sz="1100" b="1" dirty="0" smtClean="0"/>
              <a:t>Sur</a:t>
            </a:r>
          </a:p>
          <a:p>
            <a:pPr algn="ctr"/>
            <a:endParaRPr lang="es-MX" sz="1200" b="1" dirty="0"/>
          </a:p>
        </p:txBody>
      </p:sp>
      <p:sp>
        <p:nvSpPr>
          <p:cNvPr id="6" name="Oval 5"/>
          <p:cNvSpPr/>
          <p:nvPr/>
        </p:nvSpPr>
        <p:spPr>
          <a:xfrm>
            <a:off x="2450197" y="5837130"/>
            <a:ext cx="138342" cy="152400"/>
          </a:xfrm>
          <a:prstGeom prst="ellipse">
            <a:avLst/>
          </a:prstGeom>
          <a:solidFill>
            <a:srgbClr val="F999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Oval 7"/>
          <p:cNvSpPr/>
          <p:nvPr/>
        </p:nvSpPr>
        <p:spPr>
          <a:xfrm>
            <a:off x="2056411" y="4302824"/>
            <a:ext cx="152400" cy="104835"/>
          </a:xfrm>
          <a:prstGeom prst="ellipse">
            <a:avLst/>
          </a:prstGeom>
          <a:solidFill>
            <a:srgbClr val="91D9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Oval 14"/>
          <p:cNvSpPr/>
          <p:nvPr/>
        </p:nvSpPr>
        <p:spPr>
          <a:xfrm>
            <a:off x="2649574" y="4520630"/>
            <a:ext cx="93111" cy="110182"/>
          </a:xfrm>
          <a:prstGeom prst="ellipse">
            <a:avLst/>
          </a:prstGeom>
          <a:solidFill>
            <a:srgbClr val="13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TextBox 15"/>
          <p:cNvSpPr txBox="1"/>
          <p:nvPr/>
        </p:nvSpPr>
        <p:spPr>
          <a:xfrm>
            <a:off x="640770" y="5458116"/>
            <a:ext cx="1376408" cy="261610"/>
          </a:xfrm>
          <a:prstGeom prst="rect">
            <a:avLst/>
          </a:prstGeom>
          <a:solidFill>
            <a:srgbClr val="91D9F8"/>
          </a:solidFill>
        </p:spPr>
        <p:txBody>
          <a:bodyPr wrap="square" rtlCol="0">
            <a:spAutoFit/>
          </a:bodyPr>
          <a:lstStyle/>
          <a:p>
            <a:r>
              <a:rPr lang="es-MX" sz="1100" b="1" dirty="0" smtClean="0"/>
              <a:t>Línea Ecuatoriana</a:t>
            </a:r>
            <a:endParaRPr lang="es-MX" sz="1100" b="1" dirty="0"/>
          </a:p>
        </p:txBody>
      </p:sp>
      <p:sp>
        <p:nvSpPr>
          <p:cNvPr id="18" name="TextBox 17"/>
          <p:cNvSpPr txBox="1"/>
          <p:nvPr/>
        </p:nvSpPr>
        <p:spPr>
          <a:xfrm>
            <a:off x="1189709" y="5875084"/>
            <a:ext cx="684811" cy="430887"/>
          </a:xfrm>
          <a:prstGeom prst="rect">
            <a:avLst/>
          </a:prstGeom>
          <a:solidFill>
            <a:srgbClr val="91D9F8"/>
          </a:solidFill>
        </p:spPr>
        <p:txBody>
          <a:bodyPr wrap="square" rtlCol="0">
            <a:spAutoFit/>
          </a:bodyPr>
          <a:lstStyle/>
          <a:p>
            <a:pPr algn="ctr"/>
            <a:r>
              <a:rPr lang="es-MX" sz="1100" b="1" dirty="0" smtClean="0"/>
              <a:t>Pacífico </a:t>
            </a:r>
          </a:p>
          <a:p>
            <a:pPr algn="ctr"/>
            <a:r>
              <a:rPr lang="es-MX" sz="1100" b="1" dirty="0" smtClean="0"/>
              <a:t>Sur</a:t>
            </a:r>
            <a:endParaRPr lang="es-MX" sz="1100" b="1" dirty="0"/>
          </a:p>
        </p:txBody>
      </p:sp>
      <p:sp>
        <p:nvSpPr>
          <p:cNvPr id="23" name="TextBox 22"/>
          <p:cNvSpPr txBox="1"/>
          <p:nvPr/>
        </p:nvSpPr>
        <p:spPr>
          <a:xfrm>
            <a:off x="4837848" y="5667853"/>
            <a:ext cx="661058" cy="338554"/>
          </a:xfrm>
          <a:prstGeom prst="rect">
            <a:avLst/>
          </a:prstGeom>
          <a:solidFill>
            <a:srgbClr val="91D9F8"/>
          </a:solidFill>
        </p:spPr>
        <p:txBody>
          <a:bodyPr wrap="square" lIns="45720" tIns="0" rIns="45720" bIns="0" rtlCol="0">
            <a:spAutoFit/>
          </a:bodyPr>
          <a:lstStyle/>
          <a:p>
            <a:pPr algn="ctr"/>
            <a:r>
              <a:rPr lang="es-MX" sz="1100" b="1" dirty="0" smtClean="0"/>
              <a:t>Índico</a:t>
            </a:r>
          </a:p>
          <a:p>
            <a:pPr algn="ctr"/>
            <a:endParaRPr lang="es-MX" sz="1100" b="1" dirty="0" smtClean="0"/>
          </a:p>
        </p:txBody>
      </p:sp>
      <p:sp>
        <p:nvSpPr>
          <p:cNvPr id="19" name="Oval 18"/>
          <p:cNvSpPr/>
          <p:nvPr/>
        </p:nvSpPr>
        <p:spPr>
          <a:xfrm>
            <a:off x="2056411" y="4538018"/>
            <a:ext cx="76200" cy="77197"/>
          </a:xfrm>
          <a:prstGeom prst="ellipse">
            <a:avLst/>
          </a:prstGeom>
          <a:solidFill>
            <a:srgbClr val="13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TextBox 24"/>
          <p:cNvSpPr txBox="1"/>
          <p:nvPr/>
        </p:nvSpPr>
        <p:spPr>
          <a:xfrm>
            <a:off x="5939789" y="4817787"/>
            <a:ext cx="661058" cy="338554"/>
          </a:xfrm>
          <a:prstGeom prst="rect">
            <a:avLst/>
          </a:prstGeom>
          <a:solidFill>
            <a:srgbClr val="91D9F8"/>
          </a:solidFill>
        </p:spPr>
        <p:txBody>
          <a:bodyPr wrap="square" lIns="45720" tIns="0" rIns="45720" bIns="0" rtlCol="0">
            <a:spAutoFit/>
          </a:bodyPr>
          <a:lstStyle/>
          <a:p>
            <a:pPr algn="ctr"/>
            <a:r>
              <a:rPr lang="es-MX" sz="1100" b="1" dirty="0" smtClean="0"/>
              <a:t>Pacífico </a:t>
            </a:r>
          </a:p>
          <a:p>
            <a:pPr algn="ctr"/>
            <a:r>
              <a:rPr lang="es-MX" sz="1100" b="1" dirty="0" smtClean="0"/>
              <a:t>Norte</a:t>
            </a:r>
            <a:endParaRPr lang="es-MX" sz="1200" b="1" dirty="0"/>
          </a:p>
        </p:txBody>
      </p:sp>
      <p:sp>
        <p:nvSpPr>
          <p:cNvPr id="27" name="TextBox 26"/>
          <p:cNvSpPr txBox="1"/>
          <p:nvPr/>
        </p:nvSpPr>
        <p:spPr>
          <a:xfrm>
            <a:off x="6270318" y="5539146"/>
            <a:ext cx="661058" cy="169277"/>
          </a:xfrm>
          <a:prstGeom prst="rect">
            <a:avLst/>
          </a:prstGeom>
          <a:solidFill>
            <a:srgbClr val="91D9F8"/>
          </a:solidFill>
        </p:spPr>
        <p:txBody>
          <a:bodyPr wrap="square" lIns="45720" tIns="0" rIns="45720" bIns="0" rtlCol="0">
            <a:spAutoFit/>
          </a:bodyPr>
          <a:lstStyle/>
          <a:p>
            <a:pPr algn="ctr"/>
            <a:r>
              <a:rPr lang="es-MX" sz="1100" b="1" dirty="0" smtClean="0"/>
              <a:t>Oceanía</a:t>
            </a:r>
            <a:endParaRPr lang="es-MX" sz="1200" b="1" dirty="0"/>
          </a:p>
        </p:txBody>
      </p:sp>
      <p:sp>
        <p:nvSpPr>
          <p:cNvPr id="28" name="TextBox 27"/>
          <p:cNvSpPr txBox="1"/>
          <p:nvPr/>
        </p:nvSpPr>
        <p:spPr>
          <a:xfrm>
            <a:off x="3715794" y="3876445"/>
            <a:ext cx="661058" cy="169277"/>
          </a:xfrm>
          <a:prstGeom prst="rect">
            <a:avLst/>
          </a:prstGeom>
          <a:solidFill>
            <a:srgbClr val="91D9F8"/>
          </a:solidFill>
        </p:spPr>
        <p:txBody>
          <a:bodyPr wrap="square" lIns="45720" tIns="0" rIns="45720" bIns="0" rtlCol="0">
            <a:spAutoFit/>
          </a:bodyPr>
          <a:lstStyle/>
          <a:p>
            <a:pPr algn="ctr"/>
            <a:r>
              <a:rPr lang="es-MX" sz="1100" b="1" dirty="0" smtClean="0"/>
              <a:t>Ártico</a:t>
            </a:r>
            <a:endParaRPr lang="es-MX" sz="1200" b="1" dirty="0"/>
          </a:p>
        </p:txBody>
      </p:sp>
      <p:sp>
        <p:nvSpPr>
          <p:cNvPr id="30" name="TextBox 29"/>
          <p:cNvSpPr txBox="1"/>
          <p:nvPr/>
        </p:nvSpPr>
        <p:spPr>
          <a:xfrm>
            <a:off x="3200400" y="6811829"/>
            <a:ext cx="762000" cy="338554"/>
          </a:xfrm>
          <a:prstGeom prst="rect">
            <a:avLst/>
          </a:prstGeom>
          <a:solidFill>
            <a:srgbClr val="91D9F8"/>
          </a:solidFill>
        </p:spPr>
        <p:txBody>
          <a:bodyPr wrap="square" lIns="45720" tIns="0" rIns="45720" bIns="0" rtlCol="0">
            <a:spAutoFit/>
          </a:bodyPr>
          <a:lstStyle/>
          <a:p>
            <a:pPr algn="ctr"/>
            <a:endParaRPr lang="es-MX" sz="1100" b="1" dirty="0" smtClean="0"/>
          </a:p>
          <a:p>
            <a:pPr algn="ctr"/>
            <a:r>
              <a:rPr lang="es-MX" sz="1100" b="1" dirty="0" smtClean="0"/>
              <a:t>Sur</a:t>
            </a:r>
          </a:p>
        </p:txBody>
      </p:sp>
      <p:sp>
        <p:nvSpPr>
          <p:cNvPr id="9" name="Rectangle 8"/>
          <p:cNvSpPr/>
          <p:nvPr/>
        </p:nvSpPr>
        <p:spPr>
          <a:xfrm rot="21399075">
            <a:off x="1965152" y="4694427"/>
            <a:ext cx="487318" cy="144206"/>
          </a:xfrm>
          <a:prstGeom prst="rect">
            <a:avLst/>
          </a:prstGeom>
          <a:solidFill>
            <a:srgbClr val="13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r>
              <a:rPr lang="x-none" smtClean="0"/>
              <a:t>HSD-OSP Susan Richmond 2015  </a:t>
            </a:r>
            <a:endParaRPr lang="en-US" dirty="0"/>
          </a:p>
        </p:txBody>
      </p:sp>
      <p:sp>
        <p:nvSpPr>
          <p:cNvPr id="7" name="TextBox 6"/>
          <p:cNvSpPr txBox="1"/>
          <p:nvPr/>
        </p:nvSpPr>
        <p:spPr>
          <a:xfrm>
            <a:off x="1903165" y="4436065"/>
            <a:ext cx="794159" cy="358299"/>
          </a:xfrm>
          <a:custGeom>
            <a:avLst/>
            <a:gdLst>
              <a:gd name="connsiteX0" fmla="*/ 0 w 766257"/>
              <a:gd name="connsiteY0" fmla="*/ 0 h 461665"/>
              <a:gd name="connsiteX1" fmla="*/ 766257 w 766257"/>
              <a:gd name="connsiteY1" fmla="*/ 0 h 461665"/>
              <a:gd name="connsiteX2" fmla="*/ 766257 w 766257"/>
              <a:gd name="connsiteY2" fmla="*/ 461665 h 461665"/>
              <a:gd name="connsiteX3" fmla="*/ 0 w 766257"/>
              <a:gd name="connsiteY3" fmla="*/ 461665 h 461665"/>
              <a:gd name="connsiteX4" fmla="*/ 0 w 766257"/>
              <a:gd name="connsiteY4" fmla="*/ 0 h 461665"/>
              <a:gd name="connsiteX0" fmla="*/ 103367 w 766257"/>
              <a:gd name="connsiteY0" fmla="*/ 15902 h 461665"/>
              <a:gd name="connsiteX1" fmla="*/ 766257 w 766257"/>
              <a:gd name="connsiteY1" fmla="*/ 0 h 461665"/>
              <a:gd name="connsiteX2" fmla="*/ 766257 w 766257"/>
              <a:gd name="connsiteY2" fmla="*/ 461665 h 461665"/>
              <a:gd name="connsiteX3" fmla="*/ 0 w 766257"/>
              <a:gd name="connsiteY3" fmla="*/ 461665 h 461665"/>
              <a:gd name="connsiteX4" fmla="*/ 103367 w 766257"/>
              <a:gd name="connsiteY4" fmla="*/ 15902 h 461665"/>
              <a:gd name="connsiteX0" fmla="*/ 135173 w 766257"/>
              <a:gd name="connsiteY0" fmla="*/ 23853 h 461665"/>
              <a:gd name="connsiteX1" fmla="*/ 766257 w 766257"/>
              <a:gd name="connsiteY1" fmla="*/ 0 h 461665"/>
              <a:gd name="connsiteX2" fmla="*/ 766257 w 766257"/>
              <a:gd name="connsiteY2" fmla="*/ 461665 h 461665"/>
              <a:gd name="connsiteX3" fmla="*/ 0 w 766257"/>
              <a:gd name="connsiteY3" fmla="*/ 461665 h 461665"/>
              <a:gd name="connsiteX4" fmla="*/ 135173 w 766257"/>
              <a:gd name="connsiteY4" fmla="*/ 23853 h 461665"/>
              <a:gd name="connsiteX0" fmla="*/ 71562 w 702646"/>
              <a:gd name="connsiteY0" fmla="*/ 23853 h 461665"/>
              <a:gd name="connsiteX1" fmla="*/ 702646 w 702646"/>
              <a:gd name="connsiteY1" fmla="*/ 0 h 461665"/>
              <a:gd name="connsiteX2" fmla="*/ 702646 w 702646"/>
              <a:gd name="connsiteY2" fmla="*/ 461665 h 461665"/>
              <a:gd name="connsiteX3" fmla="*/ 0 w 702646"/>
              <a:gd name="connsiteY3" fmla="*/ 429860 h 461665"/>
              <a:gd name="connsiteX4" fmla="*/ 71562 w 702646"/>
              <a:gd name="connsiteY4" fmla="*/ 23853 h 461665"/>
              <a:gd name="connsiteX0" fmla="*/ 71562 w 702646"/>
              <a:gd name="connsiteY0" fmla="*/ 23853 h 429860"/>
              <a:gd name="connsiteX1" fmla="*/ 702646 w 702646"/>
              <a:gd name="connsiteY1" fmla="*/ 0 h 429860"/>
              <a:gd name="connsiteX2" fmla="*/ 662889 w 702646"/>
              <a:gd name="connsiteY2" fmla="*/ 398055 h 429860"/>
              <a:gd name="connsiteX3" fmla="*/ 0 w 702646"/>
              <a:gd name="connsiteY3" fmla="*/ 429860 h 429860"/>
              <a:gd name="connsiteX4" fmla="*/ 71562 w 702646"/>
              <a:gd name="connsiteY4" fmla="*/ 23853 h 429860"/>
              <a:gd name="connsiteX0" fmla="*/ 71562 w 702646"/>
              <a:gd name="connsiteY0" fmla="*/ 23853 h 429860"/>
              <a:gd name="connsiteX1" fmla="*/ 702646 w 702646"/>
              <a:gd name="connsiteY1" fmla="*/ 0 h 429860"/>
              <a:gd name="connsiteX2" fmla="*/ 662889 w 702646"/>
              <a:gd name="connsiteY2" fmla="*/ 398055 h 429860"/>
              <a:gd name="connsiteX3" fmla="*/ 0 w 702646"/>
              <a:gd name="connsiteY3" fmla="*/ 429860 h 429860"/>
              <a:gd name="connsiteX4" fmla="*/ 71562 w 702646"/>
              <a:gd name="connsiteY4" fmla="*/ 23853 h 429860"/>
              <a:gd name="connsiteX0" fmla="*/ 71562 w 720043"/>
              <a:gd name="connsiteY0" fmla="*/ 23853 h 429860"/>
              <a:gd name="connsiteX1" fmla="*/ 702646 w 720043"/>
              <a:gd name="connsiteY1" fmla="*/ 0 h 429860"/>
              <a:gd name="connsiteX2" fmla="*/ 662889 w 720043"/>
              <a:gd name="connsiteY2" fmla="*/ 398055 h 429860"/>
              <a:gd name="connsiteX3" fmla="*/ 0 w 720043"/>
              <a:gd name="connsiteY3" fmla="*/ 429860 h 429860"/>
              <a:gd name="connsiteX4" fmla="*/ 71562 w 720043"/>
              <a:gd name="connsiteY4" fmla="*/ 23853 h 429860"/>
              <a:gd name="connsiteX0" fmla="*/ 71562 w 710703"/>
              <a:gd name="connsiteY0" fmla="*/ 23853 h 429860"/>
              <a:gd name="connsiteX1" fmla="*/ 702646 w 710703"/>
              <a:gd name="connsiteY1" fmla="*/ 0 h 429860"/>
              <a:gd name="connsiteX2" fmla="*/ 646987 w 710703"/>
              <a:gd name="connsiteY2" fmla="*/ 358299 h 429860"/>
              <a:gd name="connsiteX3" fmla="*/ 0 w 710703"/>
              <a:gd name="connsiteY3" fmla="*/ 429860 h 429860"/>
              <a:gd name="connsiteX4" fmla="*/ 71562 w 710703"/>
              <a:gd name="connsiteY4" fmla="*/ 23853 h 429860"/>
              <a:gd name="connsiteX0" fmla="*/ 71562 w 754403"/>
              <a:gd name="connsiteY0" fmla="*/ 23853 h 429860"/>
              <a:gd name="connsiteX1" fmla="*/ 702646 w 754403"/>
              <a:gd name="connsiteY1" fmla="*/ 0 h 429860"/>
              <a:gd name="connsiteX2" fmla="*/ 646987 w 754403"/>
              <a:gd name="connsiteY2" fmla="*/ 358299 h 429860"/>
              <a:gd name="connsiteX3" fmla="*/ 0 w 754403"/>
              <a:gd name="connsiteY3" fmla="*/ 429860 h 429860"/>
              <a:gd name="connsiteX4" fmla="*/ 71562 w 754403"/>
              <a:gd name="connsiteY4" fmla="*/ 23853 h 429860"/>
              <a:gd name="connsiteX0" fmla="*/ 103367 w 754403"/>
              <a:gd name="connsiteY0" fmla="*/ 31804 h 429860"/>
              <a:gd name="connsiteX1" fmla="*/ 702646 w 754403"/>
              <a:gd name="connsiteY1" fmla="*/ 0 h 429860"/>
              <a:gd name="connsiteX2" fmla="*/ 646987 w 754403"/>
              <a:gd name="connsiteY2" fmla="*/ 358299 h 429860"/>
              <a:gd name="connsiteX3" fmla="*/ 0 w 754403"/>
              <a:gd name="connsiteY3" fmla="*/ 429860 h 429860"/>
              <a:gd name="connsiteX4" fmla="*/ 103367 w 754403"/>
              <a:gd name="connsiteY4" fmla="*/ 31804 h 429860"/>
              <a:gd name="connsiteX0" fmla="*/ 159026 w 810062"/>
              <a:gd name="connsiteY0" fmla="*/ 31804 h 358299"/>
              <a:gd name="connsiteX1" fmla="*/ 758305 w 810062"/>
              <a:gd name="connsiteY1" fmla="*/ 0 h 358299"/>
              <a:gd name="connsiteX2" fmla="*/ 702646 w 810062"/>
              <a:gd name="connsiteY2" fmla="*/ 358299 h 358299"/>
              <a:gd name="connsiteX3" fmla="*/ 0 w 810062"/>
              <a:gd name="connsiteY3" fmla="*/ 350347 h 358299"/>
              <a:gd name="connsiteX4" fmla="*/ 159026 w 810062"/>
              <a:gd name="connsiteY4" fmla="*/ 31804 h 358299"/>
              <a:gd name="connsiteX0" fmla="*/ 103367 w 754403"/>
              <a:gd name="connsiteY0" fmla="*/ 31804 h 358299"/>
              <a:gd name="connsiteX1" fmla="*/ 702646 w 754403"/>
              <a:gd name="connsiteY1" fmla="*/ 0 h 358299"/>
              <a:gd name="connsiteX2" fmla="*/ 646987 w 754403"/>
              <a:gd name="connsiteY2" fmla="*/ 358299 h 358299"/>
              <a:gd name="connsiteX3" fmla="*/ 0 w 754403"/>
              <a:gd name="connsiteY3" fmla="*/ 350347 h 358299"/>
              <a:gd name="connsiteX4" fmla="*/ 103367 w 754403"/>
              <a:gd name="connsiteY4" fmla="*/ 31804 h 358299"/>
              <a:gd name="connsiteX0" fmla="*/ 143123 w 794159"/>
              <a:gd name="connsiteY0" fmla="*/ 31804 h 358299"/>
              <a:gd name="connsiteX1" fmla="*/ 742402 w 794159"/>
              <a:gd name="connsiteY1" fmla="*/ 0 h 358299"/>
              <a:gd name="connsiteX2" fmla="*/ 686743 w 794159"/>
              <a:gd name="connsiteY2" fmla="*/ 358299 h 358299"/>
              <a:gd name="connsiteX3" fmla="*/ 0 w 794159"/>
              <a:gd name="connsiteY3" fmla="*/ 326493 h 358299"/>
              <a:gd name="connsiteX4" fmla="*/ 143123 w 794159"/>
              <a:gd name="connsiteY4" fmla="*/ 31804 h 35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4159" h="358299">
                <a:moveTo>
                  <a:pt x="143123" y="31804"/>
                </a:moveTo>
                <a:lnTo>
                  <a:pt x="742402" y="0"/>
                </a:lnTo>
                <a:cubicBezTo>
                  <a:pt x="729150" y="132685"/>
                  <a:pt x="898778" y="209712"/>
                  <a:pt x="686743" y="358299"/>
                </a:cubicBezTo>
                <a:lnTo>
                  <a:pt x="0" y="326493"/>
                </a:lnTo>
                <a:lnTo>
                  <a:pt x="143123" y="31804"/>
                </a:lnTo>
                <a:close/>
              </a:path>
            </a:pathLst>
          </a:custGeom>
          <a:solidFill>
            <a:srgbClr val="13AA50"/>
          </a:solidFill>
        </p:spPr>
        <p:txBody>
          <a:bodyPr wrap="square" lIns="0" tIns="0" rIns="0" bIns="0" rtlCol="0">
            <a:spAutoFit/>
          </a:bodyPr>
          <a:lstStyle/>
          <a:p>
            <a:pPr algn="ctr"/>
            <a:r>
              <a:rPr lang="es-MX" sz="1000" b="1" dirty="0" smtClean="0"/>
              <a:t>América del Norte o Norteamérica</a:t>
            </a:r>
            <a:r>
              <a:rPr lang="es-MX" sz="1000" dirty="0" smtClean="0"/>
              <a:t> </a:t>
            </a:r>
            <a:endParaRPr lang="es-MX" sz="1000" b="1" dirty="0"/>
          </a:p>
        </p:txBody>
      </p:sp>
      <p:sp>
        <p:nvSpPr>
          <p:cNvPr id="31" name="TextBox 30"/>
          <p:cNvSpPr txBox="1"/>
          <p:nvPr/>
        </p:nvSpPr>
        <p:spPr>
          <a:xfrm>
            <a:off x="2474931" y="5825085"/>
            <a:ext cx="626330" cy="307777"/>
          </a:xfrm>
          <a:custGeom>
            <a:avLst/>
            <a:gdLst>
              <a:gd name="connsiteX0" fmla="*/ 0 w 626330"/>
              <a:gd name="connsiteY0" fmla="*/ 0 h 307777"/>
              <a:gd name="connsiteX1" fmla="*/ 626330 w 626330"/>
              <a:gd name="connsiteY1" fmla="*/ 0 h 307777"/>
              <a:gd name="connsiteX2" fmla="*/ 626330 w 626330"/>
              <a:gd name="connsiteY2" fmla="*/ 307777 h 307777"/>
              <a:gd name="connsiteX3" fmla="*/ 0 w 626330"/>
              <a:gd name="connsiteY3" fmla="*/ 307777 h 307777"/>
              <a:gd name="connsiteX4" fmla="*/ 0 w 626330"/>
              <a:gd name="connsiteY4" fmla="*/ 0 h 307777"/>
              <a:gd name="connsiteX0" fmla="*/ 0 w 626330"/>
              <a:gd name="connsiteY0" fmla="*/ 0 h 307777"/>
              <a:gd name="connsiteX1" fmla="*/ 626330 w 626330"/>
              <a:gd name="connsiteY1" fmla="*/ 0 h 307777"/>
              <a:gd name="connsiteX2" fmla="*/ 626330 w 626330"/>
              <a:gd name="connsiteY2" fmla="*/ 307777 h 307777"/>
              <a:gd name="connsiteX3" fmla="*/ 98945 w 626330"/>
              <a:gd name="connsiteY3" fmla="*/ 277865 h 307777"/>
              <a:gd name="connsiteX4" fmla="*/ 0 w 626330"/>
              <a:gd name="connsiteY4" fmla="*/ 0 h 307777"/>
              <a:gd name="connsiteX0" fmla="*/ 0 w 626330"/>
              <a:gd name="connsiteY0" fmla="*/ 0 h 307777"/>
              <a:gd name="connsiteX1" fmla="*/ 626330 w 626330"/>
              <a:gd name="connsiteY1" fmla="*/ 0 h 307777"/>
              <a:gd name="connsiteX2" fmla="*/ 626330 w 626330"/>
              <a:gd name="connsiteY2" fmla="*/ 307777 h 307777"/>
              <a:gd name="connsiteX3" fmla="*/ 115570 w 626330"/>
              <a:gd name="connsiteY3" fmla="*/ 271562 h 307777"/>
              <a:gd name="connsiteX4" fmla="*/ 0 w 626330"/>
              <a:gd name="connsiteY4" fmla="*/ 0 h 3077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6330" h="307777">
                <a:moveTo>
                  <a:pt x="0" y="0"/>
                </a:moveTo>
                <a:lnTo>
                  <a:pt x="626330" y="0"/>
                </a:lnTo>
                <a:lnTo>
                  <a:pt x="626330" y="307777"/>
                </a:lnTo>
                <a:lnTo>
                  <a:pt x="115570" y="271562"/>
                </a:lnTo>
                <a:lnTo>
                  <a:pt x="0" y="0"/>
                </a:lnTo>
                <a:close/>
              </a:path>
            </a:pathLst>
          </a:custGeom>
          <a:solidFill>
            <a:srgbClr val="F9993D"/>
          </a:solidFill>
        </p:spPr>
        <p:txBody>
          <a:bodyPr wrap="square" lIns="0" tIns="0" rIns="0" bIns="0" rtlCol="0">
            <a:spAutoFit/>
          </a:bodyPr>
          <a:lstStyle/>
          <a:p>
            <a:pPr algn="ctr"/>
            <a:r>
              <a:rPr lang="es-MX" sz="1000" b="1" dirty="0" smtClean="0"/>
              <a:t>o Sudamérica</a:t>
            </a:r>
            <a:endParaRPr lang="es-MX" sz="1000" b="1" dirty="0"/>
          </a:p>
        </p:txBody>
      </p:sp>
      <p:sp>
        <p:nvSpPr>
          <p:cNvPr id="14" name="TextBox 13"/>
          <p:cNvSpPr txBox="1"/>
          <p:nvPr/>
        </p:nvSpPr>
        <p:spPr>
          <a:xfrm>
            <a:off x="2383844" y="5586602"/>
            <a:ext cx="594452" cy="297456"/>
          </a:xfrm>
          <a:custGeom>
            <a:avLst/>
            <a:gdLst>
              <a:gd name="connsiteX0" fmla="*/ 0 w 617381"/>
              <a:gd name="connsiteY0" fmla="*/ 0 h 307777"/>
              <a:gd name="connsiteX1" fmla="*/ 617381 w 617381"/>
              <a:gd name="connsiteY1" fmla="*/ 0 h 307777"/>
              <a:gd name="connsiteX2" fmla="*/ 617381 w 617381"/>
              <a:gd name="connsiteY2" fmla="*/ 307777 h 307777"/>
              <a:gd name="connsiteX3" fmla="*/ 0 w 617381"/>
              <a:gd name="connsiteY3" fmla="*/ 307777 h 307777"/>
              <a:gd name="connsiteX4" fmla="*/ 0 w 617381"/>
              <a:gd name="connsiteY4" fmla="*/ 0 h 307777"/>
              <a:gd name="connsiteX0" fmla="*/ 0 w 617381"/>
              <a:gd name="connsiteY0" fmla="*/ 0 h 307777"/>
              <a:gd name="connsiteX1" fmla="*/ 550078 w 617381"/>
              <a:gd name="connsiteY1" fmla="*/ 33126 h 307777"/>
              <a:gd name="connsiteX2" fmla="*/ 617381 w 617381"/>
              <a:gd name="connsiteY2" fmla="*/ 307777 h 307777"/>
              <a:gd name="connsiteX3" fmla="*/ 0 w 617381"/>
              <a:gd name="connsiteY3" fmla="*/ 307777 h 307777"/>
              <a:gd name="connsiteX4" fmla="*/ 0 w 617381"/>
              <a:gd name="connsiteY4" fmla="*/ 0 h 307777"/>
              <a:gd name="connsiteX0" fmla="*/ 0 w 617381"/>
              <a:gd name="connsiteY0" fmla="*/ 0 h 307777"/>
              <a:gd name="connsiteX1" fmla="*/ 550078 w 617381"/>
              <a:gd name="connsiteY1" fmla="*/ 33126 h 307777"/>
              <a:gd name="connsiteX2" fmla="*/ 617381 w 617381"/>
              <a:gd name="connsiteY2" fmla="*/ 307777 h 307777"/>
              <a:gd name="connsiteX3" fmla="*/ 49876 w 617381"/>
              <a:gd name="connsiteY3" fmla="*/ 288866 h 307777"/>
              <a:gd name="connsiteX4" fmla="*/ 0 w 617381"/>
              <a:gd name="connsiteY4" fmla="*/ 0 h 307777"/>
              <a:gd name="connsiteX0" fmla="*/ 0 w 594452"/>
              <a:gd name="connsiteY0" fmla="*/ 0 h 297456"/>
              <a:gd name="connsiteX1" fmla="*/ 527149 w 594452"/>
              <a:gd name="connsiteY1" fmla="*/ 22805 h 297456"/>
              <a:gd name="connsiteX2" fmla="*/ 594452 w 594452"/>
              <a:gd name="connsiteY2" fmla="*/ 297456 h 297456"/>
              <a:gd name="connsiteX3" fmla="*/ 26947 w 594452"/>
              <a:gd name="connsiteY3" fmla="*/ 278545 h 297456"/>
              <a:gd name="connsiteX4" fmla="*/ 0 w 594452"/>
              <a:gd name="connsiteY4" fmla="*/ 0 h 2974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4452" h="297456">
                <a:moveTo>
                  <a:pt x="0" y="0"/>
                </a:moveTo>
                <a:lnTo>
                  <a:pt x="527149" y="22805"/>
                </a:lnTo>
                <a:lnTo>
                  <a:pt x="594452" y="297456"/>
                </a:lnTo>
                <a:lnTo>
                  <a:pt x="26947" y="278545"/>
                </a:lnTo>
                <a:lnTo>
                  <a:pt x="0" y="0"/>
                </a:lnTo>
                <a:close/>
              </a:path>
            </a:pathLst>
          </a:custGeom>
          <a:solidFill>
            <a:srgbClr val="F9993D"/>
          </a:solidFill>
        </p:spPr>
        <p:txBody>
          <a:bodyPr wrap="square" lIns="0" tIns="0" rIns="0" bIns="0" rtlCol="0">
            <a:spAutoFit/>
          </a:bodyPr>
          <a:lstStyle/>
          <a:p>
            <a:pPr algn="ctr"/>
            <a:r>
              <a:rPr lang="es-MX" sz="1000" b="1" dirty="0" smtClean="0"/>
              <a:t>América del Sur</a:t>
            </a:r>
            <a:endParaRPr lang="es-MX" sz="1000" b="1" dirty="0"/>
          </a:p>
        </p:txBody>
      </p:sp>
    </p:spTree>
    <p:extLst>
      <p:ext uri="{BB962C8B-B14F-4D97-AF65-F5344CB8AC3E}">
        <p14:creationId xmlns:p14="http://schemas.microsoft.com/office/powerpoint/2010/main" val="194159060"/>
      </p:ext>
    </p:extLst>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F669FE8-2A6A-4FDA-B6E7-4A7C87AD6E1D}" type="slidenum">
              <a:rPr lang="en-US" smtClean="0"/>
              <a:pPr/>
              <a:t>12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019417570"/>
              </p:ext>
            </p:extLst>
          </p:nvPr>
        </p:nvGraphicFramePr>
        <p:xfrm>
          <a:off x="410138" y="665630"/>
          <a:ext cx="7026088" cy="8565777"/>
        </p:xfrm>
        <a:graphic>
          <a:graphicData uri="http://schemas.openxmlformats.org/drawingml/2006/table">
            <a:tbl>
              <a:tblPr firstRow="1" bandRow="1">
                <a:tableStyleId>{5940675A-B579-460E-94D1-54222C63F5DA}</a:tableStyleId>
              </a:tblPr>
              <a:tblGrid>
                <a:gridCol w="3513044"/>
                <a:gridCol w="3513044"/>
              </a:tblGrid>
              <a:tr h="625198">
                <a:tc gridSpan="2">
                  <a:txBody>
                    <a:bodyPr/>
                    <a:lstStyle/>
                    <a:p>
                      <a:r>
                        <a:rPr lang="es-MX" sz="1800" noProof="0" dirty="0" smtClean="0"/>
                        <a:t>Nombre__________________________</a:t>
                      </a:r>
                    </a:p>
                    <a:p>
                      <a:endParaRPr lang="es-MX" sz="1800" noProof="0" dirty="0"/>
                    </a:p>
                  </a:txBody>
                  <a:tcPr marL="88750" marR="88750" marT="44375" marB="4437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chemeClr val="bg1"/>
                    </a:solidFill>
                  </a:tcPr>
                </a:tc>
                <a:tc hMerge="1">
                  <a:txBody>
                    <a:bodyPr/>
                    <a:lstStyle/>
                    <a:p>
                      <a:endParaRPr lang="en-US" dirty="0"/>
                    </a:p>
                  </a:txBody>
                  <a:tcPr>
                    <a:solidFill>
                      <a:schemeClr val="bg1"/>
                    </a:solidFill>
                  </a:tcPr>
                </a:tc>
              </a:tr>
              <a:tr h="798755">
                <a:tc gridSpan="2">
                  <a:txBody>
                    <a:bodyPr/>
                    <a:lstStyle/>
                    <a:p>
                      <a:pPr algn="ctr"/>
                      <a:r>
                        <a:rPr lang="es-MX" sz="1500" u="sng" noProof="0" dirty="0" smtClean="0"/>
                        <a:t>Título</a:t>
                      </a:r>
                    </a:p>
                    <a:p>
                      <a:pPr algn="ctr"/>
                      <a:endParaRPr lang="es-MX" sz="1500" u="sng" noProof="0" dirty="0" smtClean="0"/>
                    </a:p>
                    <a:p>
                      <a:pPr algn="ctr"/>
                      <a:endParaRPr lang="es-MX" sz="1500" u="sng" noProof="0" dirty="0"/>
                    </a:p>
                  </a:txBody>
                  <a:tcPr marL="88750" marR="88750" marT="44375" marB="44375" anchor="ctr">
                    <a:solidFill>
                      <a:schemeClr val="bg1"/>
                    </a:solidFill>
                  </a:tcPr>
                </a:tc>
                <a:tc hMerge="1">
                  <a:txBody>
                    <a:bodyPr/>
                    <a:lstStyle/>
                    <a:p>
                      <a:endParaRPr lang="en-US" dirty="0"/>
                    </a:p>
                  </a:txBody>
                  <a:tcPr>
                    <a:solidFill>
                      <a:schemeClr val="bg1"/>
                    </a:solidFill>
                  </a:tcPr>
                </a:tc>
              </a:tr>
              <a:tr h="1745428">
                <a:tc gridSpan="2">
                  <a:txBody>
                    <a:bodyPr/>
                    <a:lstStyle/>
                    <a:p>
                      <a:pPr algn="ctr"/>
                      <a:r>
                        <a:rPr lang="es-MX" sz="1500" u="sng" noProof="0" dirty="0" smtClean="0"/>
                        <a:t>Introducción</a:t>
                      </a:r>
                    </a:p>
                    <a:p>
                      <a:pPr algn="ctr"/>
                      <a:endParaRPr lang="es-MX" sz="1500" u="sng" noProof="0" dirty="0" smtClean="0"/>
                    </a:p>
                    <a:p>
                      <a:pPr algn="ctr"/>
                      <a:endParaRPr lang="es-MX" sz="1500" u="sng" noProof="0" dirty="0" smtClean="0"/>
                    </a:p>
                    <a:p>
                      <a:pPr algn="ctr"/>
                      <a:endParaRPr lang="es-MX" sz="1500" u="sng" noProof="0" dirty="0" smtClean="0"/>
                    </a:p>
                    <a:p>
                      <a:pPr algn="ctr"/>
                      <a:endParaRPr lang="es-MX" sz="1500" u="sng" noProof="0" dirty="0" smtClean="0"/>
                    </a:p>
                    <a:p>
                      <a:pPr algn="ctr"/>
                      <a:endParaRPr lang="es-MX" sz="1500" u="sng" noProof="0" dirty="0" smtClean="0"/>
                    </a:p>
                    <a:p>
                      <a:pPr algn="ctr"/>
                      <a:endParaRPr lang="es-MX" sz="1500" u="sng" noProof="0" dirty="0"/>
                    </a:p>
                  </a:txBody>
                  <a:tcPr marL="88750" marR="88750" marT="44375" marB="44375">
                    <a:solidFill>
                      <a:schemeClr val="bg1"/>
                    </a:solidFill>
                  </a:tcPr>
                </a:tc>
                <a:tc hMerge="1">
                  <a:txBody>
                    <a:bodyPr/>
                    <a:lstStyle/>
                    <a:p>
                      <a:endParaRPr lang="en-US" dirty="0"/>
                    </a:p>
                  </a:txBody>
                  <a:tcPr>
                    <a:solidFill>
                      <a:schemeClr val="bg1"/>
                    </a:solidFill>
                  </a:tcPr>
                </a:tc>
              </a:tr>
              <a:tr h="2692102">
                <a:tc>
                  <a:txBody>
                    <a:bodyPr/>
                    <a:lstStyle/>
                    <a:p>
                      <a:pPr algn="ctr"/>
                      <a:r>
                        <a:rPr lang="es-MX" sz="1500" u="sng" noProof="0" dirty="0" smtClean="0"/>
                        <a:t>¿Cómo</a:t>
                      </a:r>
                      <a:r>
                        <a:rPr lang="es-MX" sz="1500" u="sng" baseline="0" noProof="0" dirty="0" smtClean="0"/>
                        <a:t> llegar allí?</a:t>
                      </a:r>
                      <a:endParaRPr lang="es-MX" sz="1500" u="sng" noProof="0" dirty="0" smtClean="0"/>
                    </a:p>
                    <a:p>
                      <a:pPr algn="ctr"/>
                      <a:endParaRPr lang="es-MX" sz="1500" u="sng" noProof="0" dirty="0" smtClean="0"/>
                    </a:p>
                    <a:p>
                      <a:pPr algn="ctr"/>
                      <a:endParaRPr lang="es-MX" sz="1500" u="sng" noProof="0" dirty="0" smtClean="0"/>
                    </a:p>
                    <a:p>
                      <a:pPr algn="ctr"/>
                      <a:endParaRPr lang="es-MX" sz="1500" u="sng" noProof="0" dirty="0" smtClean="0"/>
                    </a:p>
                    <a:p>
                      <a:pPr algn="ctr"/>
                      <a:endParaRPr lang="es-MX" sz="1500" u="sng" noProof="0" dirty="0" smtClean="0"/>
                    </a:p>
                    <a:p>
                      <a:pPr algn="ctr"/>
                      <a:endParaRPr lang="es-MX" sz="1500" u="sng" noProof="0" dirty="0" smtClean="0"/>
                    </a:p>
                    <a:p>
                      <a:pPr algn="ctr"/>
                      <a:endParaRPr lang="es-MX" sz="1500" u="sng" noProof="0" dirty="0" smtClean="0"/>
                    </a:p>
                    <a:p>
                      <a:pPr algn="ctr"/>
                      <a:endParaRPr lang="es-MX" sz="1500" u="sng" noProof="0" dirty="0" smtClean="0"/>
                    </a:p>
                    <a:p>
                      <a:pPr algn="ctr"/>
                      <a:endParaRPr lang="es-MX" sz="1500" u="sng" noProof="0" dirty="0" smtClean="0"/>
                    </a:p>
                    <a:p>
                      <a:pPr algn="ctr"/>
                      <a:endParaRPr lang="es-MX" sz="1500" u="sng" noProof="0" dirty="0" smtClean="0"/>
                    </a:p>
                    <a:p>
                      <a:pPr algn="ctr"/>
                      <a:endParaRPr lang="es-MX" sz="1500" u="sng" noProof="0" dirty="0"/>
                    </a:p>
                  </a:txBody>
                  <a:tcPr marL="88750" marR="88750" marT="44375" marB="44375">
                    <a:solidFill>
                      <a:schemeClr val="bg1"/>
                    </a:solidFill>
                  </a:tcPr>
                </a:tc>
                <a:tc>
                  <a:txBody>
                    <a:bodyPr/>
                    <a:lstStyle/>
                    <a:p>
                      <a:pPr algn="ctr"/>
                      <a:r>
                        <a:rPr lang="es-MX" sz="1500" u="sng" noProof="0" dirty="0" smtClean="0"/>
                        <a:t>¿Dónde</a:t>
                      </a:r>
                      <a:r>
                        <a:rPr lang="es-MX" sz="1500" u="sng" baseline="0" noProof="0" dirty="0" smtClean="0"/>
                        <a:t> alojarse?</a:t>
                      </a:r>
                      <a:endParaRPr lang="es-MX" sz="1500" u="sng" noProof="0" dirty="0"/>
                    </a:p>
                  </a:txBody>
                  <a:tcPr marL="88750" marR="88750" marT="44375" marB="44375">
                    <a:solidFill>
                      <a:schemeClr val="bg1"/>
                    </a:solidFill>
                  </a:tcPr>
                </a:tc>
              </a:tr>
              <a:tr h="2692102">
                <a:tc>
                  <a:txBody>
                    <a:bodyPr/>
                    <a:lstStyle/>
                    <a:p>
                      <a:pPr algn="ctr"/>
                      <a:r>
                        <a:rPr lang="es-MX" sz="1500" u="sng" noProof="0" dirty="0" smtClean="0"/>
                        <a:t>¿Qué</a:t>
                      </a:r>
                      <a:r>
                        <a:rPr lang="es-MX" sz="1500" u="sng" baseline="0" noProof="0" dirty="0" smtClean="0"/>
                        <a:t> vas a ver?</a:t>
                      </a:r>
                      <a:endParaRPr lang="es-MX" sz="1500" u="sng" noProof="0" dirty="0" smtClean="0"/>
                    </a:p>
                    <a:p>
                      <a:pPr algn="ctr"/>
                      <a:endParaRPr lang="es-MX" sz="1500" u="sng" noProof="0" dirty="0" smtClean="0"/>
                    </a:p>
                    <a:p>
                      <a:pPr algn="ctr"/>
                      <a:endParaRPr lang="es-MX" sz="1500" u="sng" noProof="0" dirty="0" smtClean="0"/>
                    </a:p>
                    <a:p>
                      <a:pPr algn="ctr"/>
                      <a:endParaRPr lang="es-MX" sz="1500" u="sng" noProof="0" dirty="0" smtClean="0"/>
                    </a:p>
                    <a:p>
                      <a:pPr algn="ctr"/>
                      <a:endParaRPr lang="es-MX" sz="1500" u="sng" noProof="0" dirty="0" smtClean="0"/>
                    </a:p>
                    <a:p>
                      <a:pPr algn="ctr"/>
                      <a:endParaRPr lang="es-MX" sz="1500" u="sng" noProof="0" dirty="0" smtClean="0"/>
                    </a:p>
                    <a:p>
                      <a:pPr algn="ctr"/>
                      <a:endParaRPr lang="es-MX" sz="1500" u="sng" noProof="0" dirty="0" smtClean="0"/>
                    </a:p>
                    <a:p>
                      <a:pPr algn="ctr"/>
                      <a:endParaRPr lang="es-MX" sz="1500" u="sng" noProof="0" dirty="0" smtClean="0"/>
                    </a:p>
                    <a:p>
                      <a:pPr algn="ctr"/>
                      <a:endParaRPr lang="es-MX" sz="1500" u="sng" noProof="0" dirty="0" smtClean="0"/>
                    </a:p>
                    <a:p>
                      <a:pPr algn="ctr"/>
                      <a:endParaRPr lang="es-MX" sz="1500" u="sng" noProof="0" dirty="0" smtClean="0"/>
                    </a:p>
                    <a:p>
                      <a:pPr algn="ctr"/>
                      <a:endParaRPr lang="es-MX" sz="1500" u="sng" noProof="0" dirty="0"/>
                    </a:p>
                  </a:txBody>
                  <a:tcPr marL="88750" marR="88750" marT="44375" marB="44375">
                    <a:solidFill>
                      <a:schemeClr val="bg1"/>
                    </a:solidFill>
                  </a:tcPr>
                </a:tc>
                <a:tc>
                  <a:txBody>
                    <a:bodyPr/>
                    <a:lstStyle/>
                    <a:p>
                      <a:pPr algn="ctr"/>
                      <a:r>
                        <a:rPr lang="es-MX" sz="1500" u="sng" noProof="0" dirty="0" smtClean="0"/>
                        <a:t>¿Cómo te vas a transportar?</a:t>
                      </a:r>
                      <a:endParaRPr lang="es-MX" sz="1500" u="sng" noProof="0" dirty="0"/>
                    </a:p>
                  </a:txBody>
                  <a:tcPr marL="88750" marR="88750" marT="44375" marB="44375">
                    <a:solidFill>
                      <a:schemeClr val="bg1"/>
                    </a:solidFill>
                  </a:tcPr>
                </a:tc>
              </a:tr>
            </a:tbl>
          </a:graphicData>
        </a:graphic>
      </p:graphicFrame>
      <p:sp>
        <p:nvSpPr>
          <p:cNvPr id="3" name="Date Placeholder 2"/>
          <p:cNvSpPr>
            <a:spLocks noGrp="1"/>
          </p:cNvSpPr>
          <p:nvPr>
            <p:ph type="dt" sz="half" idx="10"/>
          </p:nvPr>
        </p:nvSpPr>
        <p:spPr/>
        <p:txBody>
          <a:bodyPr/>
          <a:lstStyle/>
          <a:p>
            <a:r>
              <a:rPr lang="x-none" smtClean="0"/>
              <a:t>HSD-OSP Susan Richmond 2015  </a:t>
            </a:r>
            <a:endParaRPr lang="en-US" dirty="0"/>
          </a:p>
        </p:txBody>
      </p:sp>
    </p:spTree>
    <p:extLst>
      <p:ext uri="{BB962C8B-B14F-4D97-AF65-F5344CB8AC3E}">
        <p14:creationId xmlns:p14="http://schemas.microsoft.com/office/powerpoint/2010/main" val="7101707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24280498"/>
              </p:ext>
            </p:extLst>
          </p:nvPr>
        </p:nvGraphicFramePr>
        <p:xfrm>
          <a:off x="176513" y="687842"/>
          <a:ext cx="7408091" cy="8399958"/>
        </p:xfrm>
        <a:graphic>
          <a:graphicData uri="http://schemas.openxmlformats.org/drawingml/2006/table">
            <a:tbl>
              <a:tblPr/>
              <a:tblGrid>
                <a:gridCol w="835859"/>
                <a:gridCol w="1353158"/>
                <a:gridCol w="1444636"/>
                <a:gridCol w="1292569"/>
                <a:gridCol w="1368602"/>
                <a:gridCol w="1113267"/>
              </a:tblGrid>
              <a:tr h="403933">
                <a:tc rowSpan="2">
                  <a:txBody>
                    <a:bodyPr/>
                    <a:lstStyle/>
                    <a:p>
                      <a:pPr marL="0" marR="0" algn="ctr">
                        <a:lnSpc>
                          <a:spcPct val="115000"/>
                        </a:lnSpc>
                        <a:spcBef>
                          <a:spcPts val="0"/>
                        </a:spcBef>
                        <a:spcAft>
                          <a:spcPts val="0"/>
                        </a:spcAft>
                      </a:pPr>
                      <a:r>
                        <a:rPr lang="es-ES_tradnl" sz="1200" b="1" noProof="0" dirty="0" smtClean="0">
                          <a:solidFill>
                            <a:srgbClr val="000000"/>
                          </a:solidFill>
                          <a:latin typeface="+mn-lt"/>
                          <a:ea typeface="Times New Roman"/>
                          <a:cs typeface="Times New Roman"/>
                        </a:rPr>
                        <a:t>Puntaje</a:t>
                      </a:r>
                      <a:endParaRPr lang="es-ES_tradnl" sz="1200" noProof="0" dirty="0">
                        <a:latin typeface="+mn-lt"/>
                        <a:ea typeface="Calibri"/>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A5A5A5"/>
                    </a:solidFill>
                  </a:tcPr>
                </a:tc>
                <a:tc gridSpan="2">
                  <a:txBody>
                    <a:bodyPr/>
                    <a:lstStyle/>
                    <a:p>
                      <a:pPr marL="0" marR="0" algn="ctr">
                        <a:lnSpc>
                          <a:spcPct val="115000"/>
                        </a:lnSpc>
                        <a:spcBef>
                          <a:spcPts val="0"/>
                        </a:spcBef>
                        <a:spcAft>
                          <a:spcPts val="0"/>
                        </a:spcAft>
                      </a:pPr>
                      <a:r>
                        <a:rPr lang="es-ES_tradnl"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Declaración</a:t>
                      </a:r>
                      <a:r>
                        <a:rPr lang="es-ES_tradnl" sz="12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de propósito/enfoque y organización</a:t>
                      </a:r>
                      <a:endParaRPr lang="es-ES_tradnl" sz="1200" noProof="0" dirty="0">
                        <a:effectLst>
                          <a:outerShdw blurRad="38100" dist="38100" dir="2700000" algn="tl">
                            <a:srgbClr val="000000">
                              <a:alpha val="43137"/>
                            </a:srgbClr>
                          </a:outerShdw>
                        </a:effectLst>
                        <a:latin typeface="+mn-lt"/>
                        <a:ea typeface="Calibri"/>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2">
                        <a:lumMod val="40000"/>
                        <a:lumOff val="60000"/>
                      </a:schemeClr>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s-ES_tradnl"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Desarrollo: Lenguaje</a:t>
                      </a:r>
                      <a:r>
                        <a:rPr lang="es-ES_tradnl" sz="12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y elaboración de evidencia</a:t>
                      </a:r>
                      <a:endParaRPr lang="es-ES_tradnl" sz="1200" noProof="0" dirty="0">
                        <a:effectLst>
                          <a:outerShdw blurRad="38100" dist="38100" dir="2700000" algn="tl">
                            <a:srgbClr val="000000">
                              <a:alpha val="43137"/>
                            </a:srgbClr>
                          </a:outerShdw>
                        </a:effectLst>
                        <a:latin typeface="+mn-lt"/>
                        <a:ea typeface="Calibri"/>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60000"/>
                        <a:lumOff val="40000"/>
                      </a:schemeClr>
                    </a:solidFill>
                  </a:tcPr>
                </a:tc>
                <a:tc hMerge="1">
                  <a:txBody>
                    <a:bodyPr/>
                    <a:lstStyle/>
                    <a:p>
                      <a:endParaRPr lang="en-US"/>
                    </a:p>
                  </a:txBody>
                  <a:tcPr/>
                </a:tc>
                <a:tc rowSpan="2">
                  <a:txBody>
                    <a:bodyPr/>
                    <a:lstStyle/>
                    <a:p>
                      <a:pPr marL="0" marR="0" algn="ctr">
                        <a:lnSpc>
                          <a:spcPct val="115000"/>
                        </a:lnSpc>
                        <a:spcBef>
                          <a:spcPts val="0"/>
                        </a:spcBef>
                        <a:spcAft>
                          <a:spcPts val="0"/>
                        </a:spcAft>
                      </a:pPr>
                      <a:r>
                        <a:rPr lang="x-none" sz="13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Convenciones</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x-none" sz="600" b="1" i="1" u="sng" strike="noStrike" kern="1200" cap="none" spc="0" normalizeH="0" baseline="0" noProof="0" dirty="0" smtClean="0">
                          <a:ln>
                            <a:noFill/>
                          </a:ln>
                          <a:solidFill>
                            <a:prstClr val="black"/>
                          </a:solidFill>
                          <a:effectLst/>
                          <a:uLnTx/>
                          <a:uFillTx/>
                          <a:latin typeface="+mn-lt"/>
                          <a:ea typeface="Calibri"/>
                          <a:cs typeface="Calibri"/>
                          <a:sym typeface="Calibri"/>
                        </a:rPr>
                        <a:t>Alineación de los estándares (CCSS) y el Reporte de calificación</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x-none" sz="600" b="1" i="1" u="none" strike="noStrike" kern="1200" cap="none" spc="0" normalizeH="0" baseline="0" noProof="0" dirty="0" smtClean="0">
                          <a:ln>
                            <a:noFill/>
                          </a:ln>
                          <a:solidFill>
                            <a:prstClr val="black"/>
                          </a:solidFill>
                          <a:effectLst/>
                          <a:uLnTx/>
                          <a:uFillTx/>
                          <a:latin typeface="+mn-lt"/>
                          <a:ea typeface="Calibri"/>
                          <a:cs typeface="Calibri"/>
                          <a:sym typeface="Calibri"/>
                        </a:rPr>
                        <a:t>Convenciones:</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x-none" sz="600" b="1" i="0" u="sng" strike="noStrike" kern="1200" cap="none" spc="0" normalizeH="0" baseline="0" noProof="0" dirty="0" smtClean="0">
                          <a:ln>
                            <a:noFill/>
                          </a:ln>
                          <a:solidFill>
                            <a:prstClr val="black"/>
                          </a:solidFill>
                          <a:effectLst/>
                          <a:uLnTx/>
                          <a:uFillTx/>
                          <a:latin typeface="+mn-lt"/>
                          <a:ea typeface="Calibri"/>
                          <a:cs typeface="Calibri"/>
                          <a:sym typeface="Calibri"/>
                        </a:rPr>
                        <a:t>Kínder</a:t>
                      </a:r>
                      <a:r>
                        <a:rPr kumimoji="0" lang="x-none" sz="600" b="1" i="0" u="none" strike="noStrike" kern="1200" cap="none" spc="0" normalizeH="0" baseline="0" noProof="0" dirty="0" smtClean="0">
                          <a:ln>
                            <a:noFill/>
                          </a:ln>
                          <a:solidFill>
                            <a:prstClr val="black"/>
                          </a:solidFill>
                          <a:effectLst/>
                          <a:uLnTx/>
                          <a:uFillTx/>
                          <a:latin typeface="+mn-lt"/>
                          <a:ea typeface="Calibri"/>
                          <a:cs typeface="Calibri"/>
                          <a:sym typeface="Calibri"/>
                        </a:rPr>
                        <a:t>-L.K.1a, L.K.2a, &amp; L.K.2d </a:t>
                      </a:r>
                      <a:r>
                        <a:rPr kumimoji="0" lang="x-none" sz="600" b="1" i="0" u="sng" strike="noStrike" kern="1200" cap="none" spc="0" normalizeH="0" baseline="0" noProof="0" dirty="0" smtClean="0">
                          <a:ln>
                            <a:noFill/>
                          </a:ln>
                          <a:solidFill>
                            <a:prstClr val="black"/>
                          </a:solidFill>
                          <a:effectLst/>
                          <a:uLnTx/>
                          <a:uFillTx/>
                          <a:latin typeface="+mn-lt"/>
                          <a:ea typeface="Calibri"/>
                          <a:cs typeface="Calibri"/>
                          <a:sym typeface="Calibri"/>
                        </a:rPr>
                        <a:t>1ro</a:t>
                      </a:r>
                      <a:r>
                        <a:rPr kumimoji="0" lang="x-none" sz="600" b="1" i="0" u="none" strike="noStrike" kern="1200" cap="none" spc="0" normalizeH="0" baseline="0" noProof="0" dirty="0" smtClean="0">
                          <a:ln>
                            <a:noFill/>
                          </a:ln>
                          <a:solidFill>
                            <a:prstClr val="black"/>
                          </a:solidFill>
                          <a:effectLst/>
                          <a:uLnTx/>
                          <a:uFillTx/>
                          <a:latin typeface="+mn-lt"/>
                          <a:ea typeface="Calibri"/>
                          <a:cs typeface="Calibri"/>
                          <a:sym typeface="Calibri"/>
                        </a:rPr>
                        <a:t>-L.1.1a, L.1.2</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x-none" sz="600" b="1" i="0" u="sng" strike="noStrike" kern="1200" cap="none" spc="0" normalizeH="0" baseline="0" noProof="0" dirty="0" smtClean="0">
                          <a:ln>
                            <a:noFill/>
                          </a:ln>
                          <a:solidFill>
                            <a:prstClr val="black"/>
                          </a:solidFill>
                          <a:effectLst/>
                          <a:uLnTx/>
                          <a:uFillTx/>
                          <a:latin typeface="+mn-lt"/>
                          <a:ea typeface="Calibri"/>
                          <a:cs typeface="Calibri"/>
                          <a:sym typeface="Calibri"/>
                        </a:rPr>
                        <a:t>2do</a:t>
                      </a:r>
                      <a:r>
                        <a:rPr kumimoji="0" lang="x-none" sz="600" b="1" i="0" u="none" strike="noStrike" kern="1200" cap="none" spc="0" normalizeH="0" baseline="0" noProof="0" dirty="0" smtClean="0">
                          <a:ln>
                            <a:noFill/>
                          </a:ln>
                          <a:solidFill>
                            <a:prstClr val="black"/>
                          </a:solidFill>
                          <a:effectLst/>
                          <a:uLnTx/>
                          <a:uFillTx/>
                          <a:latin typeface="+mn-lt"/>
                          <a:ea typeface="Calibri"/>
                          <a:cs typeface="Calibri"/>
                          <a:sym typeface="Calibri"/>
                        </a:rPr>
                        <a:t>-L.2.2</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endParaRPr lang="x-none" sz="1300" noProof="0" dirty="0">
                        <a:effectLst>
                          <a:outerShdw blurRad="38100" dist="38100" dir="2700000" algn="tl">
                            <a:srgbClr val="000000">
                              <a:alpha val="43137"/>
                            </a:srgbClr>
                          </a:outerShdw>
                        </a:effectLst>
                        <a:latin typeface="+mn-lt"/>
                        <a:ea typeface="Calibri"/>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AC090"/>
                    </a:solidFill>
                  </a:tcPr>
                </a:tc>
              </a:tr>
              <a:tr h="462686">
                <a:tc vMerge="1">
                  <a:txBody>
                    <a:bodyPr/>
                    <a:lstStyle/>
                    <a:p>
                      <a:endParaRPr lang="en-US"/>
                    </a:p>
                  </a:txBody>
                  <a:tcPr/>
                </a:tc>
                <a:tc>
                  <a:txBody>
                    <a:bodyPr/>
                    <a:lstStyle/>
                    <a:p>
                      <a:pPr marL="0" marR="0" algn="ctr">
                        <a:lnSpc>
                          <a:spcPct val="115000"/>
                        </a:lnSpc>
                        <a:spcBef>
                          <a:spcPts val="0"/>
                        </a:spcBef>
                        <a:spcAft>
                          <a:spcPts val="0"/>
                        </a:spcAft>
                      </a:pPr>
                      <a:r>
                        <a:rPr lang="x-non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Declaración de propósito/enfoque</a:t>
                      </a:r>
                    </a:p>
                    <a:p>
                      <a:pPr lvl="0" algn="ctr" rtl="0">
                        <a:lnSpc>
                          <a:spcPct val="115000"/>
                        </a:lnSpc>
                        <a:spcBef>
                          <a:spcPts val="0"/>
                        </a:spcBef>
                        <a:buClr>
                          <a:schemeClr val="dk1"/>
                        </a:buClr>
                        <a:buSzPct val="25000"/>
                        <a:buFont typeface="Arial"/>
                        <a:buNone/>
                      </a:pPr>
                      <a:r>
                        <a:rPr lang="x-none" sz="600" b="1" i="1" u="sng" dirty="0" smtClean="0">
                          <a:solidFill>
                            <a:schemeClr val="dk1"/>
                          </a:solidFill>
                          <a:latin typeface="+mn-lt"/>
                          <a:ea typeface="Calibri"/>
                          <a:cs typeface="Calibri"/>
                          <a:sym typeface="Calibri"/>
                        </a:rPr>
                        <a:t>Alineación de los estándares (CCSS) y el Reporte de calificación</a:t>
                      </a:r>
                    </a:p>
                    <a:p>
                      <a:pPr lvl="0" algn="ctr" rtl="0">
                        <a:lnSpc>
                          <a:spcPct val="115000"/>
                        </a:lnSpc>
                        <a:spcBef>
                          <a:spcPts val="0"/>
                        </a:spcBef>
                        <a:buClr>
                          <a:schemeClr val="dk1"/>
                        </a:buClr>
                        <a:buSzPct val="25000"/>
                        <a:buFont typeface="Arial"/>
                        <a:buNone/>
                      </a:pPr>
                      <a:r>
                        <a:rPr lang="x-none" sz="600" b="1" dirty="0" smtClean="0">
                          <a:solidFill>
                            <a:schemeClr val="dk1"/>
                          </a:solidFill>
                          <a:latin typeface="+mn-lt"/>
                          <a:ea typeface="Calibri"/>
                          <a:cs typeface="Calibri"/>
                          <a:sym typeface="Calibri"/>
                        </a:rPr>
                        <a:t>Tipos de textos y propósitos:</a:t>
                      </a:r>
                    </a:p>
                    <a:p>
                      <a:pPr lvl="0" algn="ctr" rtl="0">
                        <a:lnSpc>
                          <a:spcPct val="115000"/>
                        </a:lnSpc>
                        <a:spcBef>
                          <a:spcPts val="0"/>
                        </a:spcBef>
                        <a:buClr>
                          <a:schemeClr val="dk1"/>
                        </a:buClr>
                        <a:buSzPct val="25000"/>
                        <a:buFont typeface="Arial"/>
                        <a:buNone/>
                      </a:pPr>
                      <a:r>
                        <a:rPr lang="x-none" sz="600" b="1" u="sng" dirty="0" smtClean="0">
                          <a:solidFill>
                            <a:schemeClr val="dk1"/>
                          </a:solidFill>
                          <a:latin typeface="+mn-lt"/>
                          <a:ea typeface="Calibri"/>
                          <a:cs typeface="Calibri"/>
                          <a:sym typeface="Calibri"/>
                        </a:rPr>
                        <a:t>Kínder</a:t>
                      </a:r>
                      <a:r>
                        <a:rPr lang="x-none" sz="600" b="1" dirty="0" smtClean="0">
                          <a:solidFill>
                            <a:schemeClr val="dk1"/>
                          </a:solidFill>
                          <a:latin typeface="+mn-lt"/>
                          <a:ea typeface="Calibri"/>
                          <a:cs typeface="Calibri"/>
                          <a:sym typeface="Calibri"/>
                        </a:rPr>
                        <a:t>-W.K.2</a:t>
                      </a:r>
                    </a:p>
                    <a:p>
                      <a:pPr lvl="0" algn="ctr" rtl="0">
                        <a:lnSpc>
                          <a:spcPct val="115000"/>
                        </a:lnSpc>
                        <a:spcBef>
                          <a:spcPts val="0"/>
                        </a:spcBef>
                        <a:buClr>
                          <a:schemeClr val="dk1"/>
                        </a:buClr>
                        <a:buSzPct val="25000"/>
                        <a:buFont typeface="Arial"/>
                        <a:buNone/>
                      </a:pPr>
                      <a:r>
                        <a:rPr lang="x-none" sz="600" b="1" u="sng" dirty="0" smtClean="0">
                          <a:solidFill>
                            <a:schemeClr val="dk1"/>
                          </a:solidFill>
                          <a:latin typeface="+mn-lt"/>
                          <a:ea typeface="Calibri"/>
                          <a:cs typeface="Calibri"/>
                          <a:sym typeface="Calibri"/>
                        </a:rPr>
                        <a:t>1ro</a:t>
                      </a:r>
                      <a:r>
                        <a:rPr lang="x-none" sz="600" b="1" dirty="0" smtClean="0">
                          <a:solidFill>
                            <a:schemeClr val="dk1"/>
                          </a:solidFill>
                          <a:latin typeface="+mn-lt"/>
                          <a:ea typeface="Calibri"/>
                          <a:cs typeface="Calibri"/>
                          <a:sym typeface="Calibri"/>
                        </a:rPr>
                        <a:t>-W.1.2.1-3</a:t>
                      </a:r>
                    </a:p>
                    <a:p>
                      <a:pPr lvl="0" algn="ctr" rtl="0">
                        <a:lnSpc>
                          <a:spcPct val="115000"/>
                        </a:lnSpc>
                        <a:spcBef>
                          <a:spcPts val="0"/>
                        </a:spcBef>
                        <a:buClr>
                          <a:schemeClr val="dk1"/>
                        </a:buClr>
                        <a:buSzPct val="25000"/>
                        <a:buFont typeface="Arial"/>
                        <a:buNone/>
                      </a:pPr>
                      <a:r>
                        <a:rPr lang="x-none" sz="600" b="1" u="sng" dirty="0" smtClean="0">
                          <a:solidFill>
                            <a:schemeClr val="dk1"/>
                          </a:solidFill>
                          <a:latin typeface="+mn-lt"/>
                          <a:ea typeface="Calibri"/>
                          <a:cs typeface="Calibri"/>
                          <a:sym typeface="Calibri"/>
                        </a:rPr>
                        <a:t>2do</a:t>
                      </a:r>
                      <a:r>
                        <a:rPr lang="x-none" sz="600" b="1" dirty="0" smtClean="0">
                          <a:solidFill>
                            <a:schemeClr val="dk1"/>
                          </a:solidFill>
                          <a:latin typeface="+mn-lt"/>
                          <a:ea typeface="Calibri"/>
                          <a:cs typeface="Calibri"/>
                          <a:sym typeface="Calibri"/>
                        </a:rPr>
                        <a:t>-W.2.2.1-3</a:t>
                      </a:r>
                      <a:r>
                        <a:rPr lang="x-none" sz="6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a:t>
                      </a:r>
                      <a:endParaRPr lang="x-none" sz="600" noProof="0" dirty="0">
                        <a:effectLst>
                          <a:outerShdw blurRad="38100" dist="38100" dir="2700000" algn="tl">
                            <a:srgbClr val="000000">
                              <a:alpha val="43137"/>
                            </a:srgbClr>
                          </a:outerShdw>
                        </a:effectLst>
                        <a:latin typeface="+mn-lt"/>
                        <a:ea typeface="Calibri"/>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x-none" sz="1200" b="1" noProof="0" dirty="0" smtClean="0">
                          <a:effectLst>
                            <a:outerShdw blurRad="38100" dist="38100" dir="2700000" algn="tl">
                              <a:srgbClr val="000000">
                                <a:alpha val="43137"/>
                              </a:srgbClr>
                            </a:outerShdw>
                          </a:effectLst>
                          <a:latin typeface="+mn-lt"/>
                        </a:rPr>
                        <a:t>Organización</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x-none" sz="600" b="1" i="1" u="sng" strike="noStrike" kern="1200" cap="none" spc="0" normalizeH="0" baseline="0" noProof="0" dirty="0" smtClean="0">
                          <a:ln>
                            <a:noFill/>
                          </a:ln>
                          <a:solidFill>
                            <a:prstClr val="black"/>
                          </a:solidFill>
                          <a:effectLst/>
                          <a:uLnTx/>
                          <a:uFillTx/>
                          <a:latin typeface="+mn-lt"/>
                          <a:ea typeface="Calibri"/>
                          <a:cs typeface="Calibri"/>
                          <a:sym typeface="Calibri"/>
                        </a:rPr>
                        <a:t>Alineación de los estándares (CCSS) y el Reporte de calificación</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x-none" sz="600" b="1" i="0" u="none" strike="noStrike" kern="1200" cap="none" spc="0" normalizeH="0" baseline="0" noProof="0" dirty="0" smtClean="0">
                          <a:ln>
                            <a:noFill/>
                          </a:ln>
                          <a:solidFill>
                            <a:prstClr val="black"/>
                          </a:solidFill>
                          <a:effectLst/>
                          <a:uLnTx/>
                          <a:uFillTx/>
                          <a:latin typeface="+mn-lt"/>
                          <a:ea typeface="Calibri"/>
                          <a:cs typeface="Calibri"/>
                          <a:sym typeface="Calibri"/>
                        </a:rPr>
                        <a:t>Tipos de textos y propósitos:</a:t>
                      </a:r>
                    </a:p>
                    <a:p>
                      <a:pPr marL="0" marR="0" lvl="0" indent="0" algn="ctr" defTabSz="1018809" rtl="0" eaLnBrk="1" fontAlgn="auto" latinLnBrk="0" hangingPunct="1">
                        <a:lnSpc>
                          <a:spcPct val="100000"/>
                        </a:lnSpc>
                        <a:spcBef>
                          <a:spcPts val="0"/>
                        </a:spcBef>
                        <a:spcAft>
                          <a:spcPts val="0"/>
                        </a:spcAft>
                        <a:buClr>
                          <a:prstClr val="black"/>
                        </a:buClr>
                        <a:buSzPct val="25000"/>
                        <a:buFont typeface="Arial"/>
                        <a:buNone/>
                        <a:tabLst/>
                        <a:defRPr/>
                      </a:pPr>
                      <a:r>
                        <a:rPr kumimoji="0" lang="x-none" sz="600" b="1" i="0" u="sng" strike="noStrike" kern="1200" cap="none" spc="0" normalizeH="0" baseline="0" noProof="0" dirty="0" smtClean="0">
                          <a:ln>
                            <a:noFill/>
                          </a:ln>
                          <a:solidFill>
                            <a:prstClr val="black"/>
                          </a:solidFill>
                          <a:effectLst/>
                          <a:uLnTx/>
                          <a:uFillTx/>
                          <a:latin typeface="+mn-lt"/>
                          <a:ea typeface="Calibri"/>
                          <a:cs typeface="Calibri"/>
                          <a:sym typeface="Calibri"/>
                        </a:rPr>
                        <a:t>Kínder</a:t>
                      </a:r>
                      <a:r>
                        <a:rPr kumimoji="0" lang="x-none" sz="600" b="1" i="0" u="none" strike="noStrike" kern="1200" cap="none" spc="0" normalizeH="0" baseline="0" noProof="0" dirty="0" smtClean="0">
                          <a:ln>
                            <a:noFill/>
                          </a:ln>
                          <a:solidFill>
                            <a:prstClr val="black"/>
                          </a:solidFill>
                          <a:effectLst/>
                          <a:uLnTx/>
                          <a:uFillTx/>
                          <a:latin typeface="+mn-lt"/>
                          <a:ea typeface="Calibri"/>
                          <a:cs typeface="Calibri"/>
                          <a:sym typeface="Calibri"/>
                        </a:rPr>
                        <a:t>-ninguno</a:t>
                      </a:r>
                    </a:p>
                    <a:p>
                      <a:pPr marL="0" marR="0" lvl="0" indent="0" algn="ctr" defTabSz="1018809" rtl="0" eaLnBrk="1" fontAlgn="auto" latinLnBrk="0" hangingPunct="1">
                        <a:lnSpc>
                          <a:spcPct val="100000"/>
                        </a:lnSpc>
                        <a:spcBef>
                          <a:spcPts val="0"/>
                        </a:spcBef>
                        <a:spcAft>
                          <a:spcPts val="0"/>
                        </a:spcAft>
                        <a:buClr>
                          <a:prstClr val="black"/>
                        </a:buClr>
                        <a:buSzPct val="25000"/>
                        <a:buFont typeface="Arial"/>
                        <a:buNone/>
                        <a:tabLst/>
                        <a:defRPr/>
                      </a:pPr>
                      <a:r>
                        <a:rPr kumimoji="0" lang="x-none" sz="600" b="1" i="0" u="sng" strike="noStrike" kern="1200" cap="none" spc="0" normalizeH="0" baseline="0" noProof="0" dirty="0" smtClean="0">
                          <a:ln>
                            <a:noFill/>
                          </a:ln>
                          <a:solidFill>
                            <a:prstClr val="black"/>
                          </a:solidFill>
                          <a:effectLst/>
                          <a:uLnTx/>
                          <a:uFillTx/>
                          <a:latin typeface="+mn-lt"/>
                          <a:ea typeface="Calibri"/>
                          <a:cs typeface="Calibri"/>
                          <a:sym typeface="Calibri"/>
                        </a:rPr>
                        <a:t>1ro</a:t>
                      </a:r>
                      <a:r>
                        <a:rPr kumimoji="0" lang="x-none" sz="600" b="1" i="0" u="none" strike="noStrike" kern="1200" cap="none" spc="0" normalizeH="0" baseline="0" noProof="0" dirty="0" smtClean="0">
                          <a:ln>
                            <a:noFill/>
                          </a:ln>
                          <a:solidFill>
                            <a:prstClr val="black"/>
                          </a:solidFill>
                          <a:effectLst/>
                          <a:uLnTx/>
                          <a:uFillTx/>
                          <a:latin typeface="+mn-lt"/>
                          <a:ea typeface="Calibri"/>
                          <a:cs typeface="Calibri"/>
                          <a:sym typeface="Calibri"/>
                        </a:rPr>
                        <a:t>-W.1.2.4</a:t>
                      </a:r>
                    </a:p>
                    <a:p>
                      <a:pPr marL="0" marR="0" lvl="0" indent="0" algn="ctr" defTabSz="1018809" rtl="0" eaLnBrk="1" fontAlgn="auto" latinLnBrk="0" hangingPunct="1">
                        <a:lnSpc>
                          <a:spcPct val="100000"/>
                        </a:lnSpc>
                        <a:spcBef>
                          <a:spcPts val="0"/>
                        </a:spcBef>
                        <a:spcAft>
                          <a:spcPts val="0"/>
                        </a:spcAft>
                        <a:buClr>
                          <a:prstClr val="black"/>
                        </a:buClr>
                        <a:buSzPct val="25000"/>
                        <a:buFont typeface="Arial"/>
                        <a:buNone/>
                        <a:tabLst/>
                        <a:defRPr/>
                      </a:pPr>
                      <a:r>
                        <a:rPr kumimoji="0" lang="x-none" sz="600" b="1" i="0" u="sng" strike="noStrike" kern="1200" cap="none" spc="0" normalizeH="0" baseline="0" noProof="0" dirty="0" smtClean="0">
                          <a:ln>
                            <a:noFill/>
                          </a:ln>
                          <a:solidFill>
                            <a:prstClr val="black"/>
                          </a:solidFill>
                          <a:effectLst/>
                          <a:uLnTx/>
                          <a:uFillTx/>
                          <a:latin typeface="+mn-lt"/>
                          <a:ea typeface="Calibri"/>
                          <a:cs typeface="Calibri"/>
                          <a:sym typeface="Calibri"/>
                        </a:rPr>
                        <a:t>2do</a:t>
                      </a:r>
                      <a:r>
                        <a:rPr kumimoji="0" lang="x-none" sz="600" b="1" i="0" u="none" strike="noStrike" kern="1200" cap="none" spc="0" normalizeH="0" baseline="0" noProof="0" dirty="0" smtClean="0">
                          <a:ln>
                            <a:noFill/>
                          </a:ln>
                          <a:solidFill>
                            <a:prstClr val="black"/>
                          </a:solidFill>
                          <a:effectLst/>
                          <a:uLnTx/>
                          <a:uFillTx/>
                          <a:latin typeface="+mn-lt"/>
                          <a:ea typeface="Calibri"/>
                          <a:cs typeface="Calibri"/>
                          <a:sym typeface="Calibri"/>
                        </a:rPr>
                        <a:t>-W.2.2.4</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endParaRPr kumimoji="0" lang="x-none" sz="800" b="1" i="0" u="none" strike="noStrike" kern="1200" cap="none" spc="0" normalizeH="0" baseline="0" noProof="0" dirty="0" smtClean="0">
                        <a:ln>
                          <a:noFill/>
                        </a:ln>
                        <a:solidFill>
                          <a:prstClr val="black"/>
                        </a:solidFill>
                        <a:effectLst/>
                        <a:uLnTx/>
                        <a:uFillTx/>
                        <a:latin typeface="+mn-lt"/>
                        <a:ea typeface="Calibri"/>
                        <a:cs typeface="Calibri"/>
                        <a:sym typeface="Calibri"/>
                      </a:endParaRPr>
                    </a:p>
                    <a:p>
                      <a:pPr algn="ctr"/>
                      <a:endParaRPr lang="x-none" sz="1200" b="1" noProof="0" dirty="0" smtClean="0">
                        <a:effectLst>
                          <a:outerShdw blurRad="38100" dist="38100" dir="2700000" algn="tl">
                            <a:srgbClr val="000000">
                              <a:alpha val="43137"/>
                            </a:srgbClr>
                          </a:outerShdw>
                        </a:effectLst>
                        <a:latin typeface="+mn-lt"/>
                      </a:endParaRPr>
                    </a:p>
                    <a:p>
                      <a:pPr algn="ctr"/>
                      <a:endParaRPr lang="x-none" sz="1200" b="1" noProof="0" dirty="0">
                        <a:effectLst>
                          <a:outerShdw blurRad="38100" dist="38100" dir="2700000" algn="tl">
                            <a:srgbClr val="000000">
                              <a:alpha val="43137"/>
                            </a:srgbClr>
                          </a:outerShdw>
                        </a:effectLst>
                        <a:latin typeface="+mn-lt"/>
                      </a:endParaRPr>
                    </a:p>
                  </a:txBody>
                  <a:tcPr marL="91240" marR="28252" marT="0"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x-non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Elaboración</a:t>
                      </a:r>
                      <a:r>
                        <a:rPr lang="x-none" sz="12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de evidencia</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x-none" sz="600" b="1" i="1" u="sng" strike="noStrike" kern="1200" cap="none" spc="0" normalizeH="0" baseline="0" noProof="0" dirty="0" smtClean="0">
                          <a:ln>
                            <a:noFill/>
                          </a:ln>
                          <a:solidFill>
                            <a:prstClr val="black"/>
                          </a:solidFill>
                          <a:effectLst/>
                          <a:uLnTx/>
                          <a:uFillTx/>
                          <a:latin typeface="+mn-lt"/>
                          <a:ea typeface="Calibri"/>
                          <a:cs typeface="Calibri"/>
                          <a:sym typeface="Calibri"/>
                        </a:rPr>
                        <a:t>Alineación de los estándares (CCSS) y el Reporte de calificación</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x-none" sz="600" b="1" i="0" u="none" strike="noStrike" kern="1200" cap="none" spc="0" normalizeH="0" baseline="0" noProof="0" dirty="0" smtClean="0">
                          <a:ln>
                            <a:noFill/>
                          </a:ln>
                          <a:solidFill>
                            <a:prstClr val="black"/>
                          </a:solidFill>
                          <a:effectLst/>
                          <a:uLnTx/>
                          <a:uFillTx/>
                          <a:latin typeface="+mn-lt"/>
                          <a:ea typeface="Calibri"/>
                          <a:cs typeface="Calibri"/>
                          <a:sym typeface="Calibri"/>
                        </a:rPr>
                        <a:t>Tipos de textos y propósitos/producción y distribución del escrito:</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x-none" sz="600" b="1" i="0" u="sng" strike="noStrike" kern="1200" cap="none" spc="0" normalizeH="0" baseline="0" noProof="0" dirty="0" smtClean="0">
                          <a:ln>
                            <a:noFill/>
                          </a:ln>
                          <a:solidFill>
                            <a:prstClr val="black"/>
                          </a:solidFill>
                          <a:effectLst/>
                          <a:uLnTx/>
                          <a:uFillTx/>
                          <a:latin typeface="+mn-lt"/>
                          <a:ea typeface="Calibri"/>
                          <a:cs typeface="Calibri"/>
                          <a:sym typeface="Calibri"/>
                        </a:rPr>
                        <a:t>Kínder</a:t>
                      </a:r>
                      <a:r>
                        <a:rPr kumimoji="0" lang="x-none" sz="600" b="1" i="0" u="none" strike="noStrike" kern="1200" cap="none" spc="0" normalizeH="0" baseline="0" noProof="0" dirty="0" smtClean="0">
                          <a:ln>
                            <a:noFill/>
                          </a:ln>
                          <a:solidFill>
                            <a:prstClr val="black"/>
                          </a:solidFill>
                          <a:effectLst/>
                          <a:uLnTx/>
                          <a:uFillTx/>
                          <a:latin typeface="+mn-lt"/>
                          <a:ea typeface="Calibri"/>
                          <a:cs typeface="Calibri"/>
                          <a:sym typeface="Calibri"/>
                        </a:rPr>
                        <a:t>-W.K.2.3 &amp; L.K.6</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x-none" sz="600" b="1" i="0" u="sng" strike="noStrike" kern="1200" cap="none" spc="0" normalizeH="0" baseline="0" noProof="0" dirty="0" smtClean="0">
                          <a:ln>
                            <a:noFill/>
                          </a:ln>
                          <a:solidFill>
                            <a:prstClr val="black"/>
                          </a:solidFill>
                          <a:effectLst/>
                          <a:uLnTx/>
                          <a:uFillTx/>
                          <a:latin typeface="+mn-lt"/>
                          <a:ea typeface="Calibri"/>
                          <a:cs typeface="Calibri"/>
                          <a:sym typeface="Calibri"/>
                        </a:rPr>
                        <a:t>1ro</a:t>
                      </a:r>
                      <a:r>
                        <a:rPr kumimoji="0" lang="x-none" sz="600" b="1" i="0" u="none" strike="noStrike" kern="1200" cap="none" spc="0" normalizeH="0" baseline="0" noProof="0" dirty="0" smtClean="0">
                          <a:ln>
                            <a:noFill/>
                          </a:ln>
                          <a:solidFill>
                            <a:prstClr val="black"/>
                          </a:solidFill>
                          <a:effectLst/>
                          <a:uLnTx/>
                          <a:uFillTx/>
                          <a:latin typeface="+mn-lt"/>
                          <a:ea typeface="Calibri"/>
                          <a:cs typeface="Calibri"/>
                          <a:sym typeface="Calibri"/>
                        </a:rPr>
                        <a:t>-W.1.5.2</a:t>
                      </a:r>
                    </a:p>
                    <a:p>
                      <a:pPr marL="0" marR="0" lvl="0" indent="0" algn="ctr" defTabSz="1018809" rtl="0" eaLnBrk="1" fontAlgn="auto" latinLnBrk="0" hangingPunct="1">
                        <a:lnSpc>
                          <a:spcPct val="115000"/>
                        </a:lnSpc>
                        <a:spcBef>
                          <a:spcPts val="0"/>
                        </a:spcBef>
                        <a:spcAft>
                          <a:spcPts val="0"/>
                        </a:spcAft>
                        <a:buClrTx/>
                        <a:buSzPct val="25000"/>
                        <a:buFontTx/>
                        <a:buNone/>
                        <a:tabLst/>
                        <a:defRPr/>
                      </a:pPr>
                      <a:r>
                        <a:rPr kumimoji="0" lang="x-none" sz="600" b="1" i="0" u="sng" strike="noStrike" kern="1200" cap="none" spc="0" normalizeH="0" baseline="0" noProof="0" dirty="0" smtClean="0">
                          <a:ln>
                            <a:noFill/>
                          </a:ln>
                          <a:solidFill>
                            <a:prstClr val="black"/>
                          </a:solidFill>
                          <a:effectLst/>
                          <a:uLnTx/>
                          <a:uFillTx/>
                          <a:latin typeface="+mn-lt"/>
                          <a:ea typeface="Calibri"/>
                          <a:cs typeface="Calibri"/>
                          <a:sym typeface="Calibri"/>
                        </a:rPr>
                        <a:t>2do</a:t>
                      </a:r>
                      <a:r>
                        <a:rPr kumimoji="0" lang="x-none" sz="600" b="1" i="0" u="none" strike="noStrike" kern="1200" cap="none" spc="0" normalizeH="0" baseline="0" noProof="0" dirty="0" smtClean="0">
                          <a:ln>
                            <a:noFill/>
                          </a:ln>
                          <a:solidFill>
                            <a:prstClr val="black"/>
                          </a:solidFill>
                          <a:effectLst/>
                          <a:uLnTx/>
                          <a:uFillTx/>
                          <a:latin typeface="+mn-lt"/>
                          <a:ea typeface="Calibri"/>
                          <a:cs typeface="Calibri"/>
                          <a:sym typeface="Calibri"/>
                        </a:rPr>
                        <a:t>-W.2.2.3</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endParaRPr kumimoji="0" lang="x-none" sz="600" b="1" i="0" u="none" strike="noStrike" kern="1200" cap="none" spc="0" normalizeH="0" baseline="0" noProof="0" dirty="0" smtClean="0">
                        <a:ln>
                          <a:noFill/>
                        </a:ln>
                        <a:solidFill>
                          <a:prstClr val="black"/>
                        </a:solidFill>
                        <a:effectLst/>
                        <a:uLnTx/>
                        <a:uFillTx/>
                        <a:latin typeface="+mn-lt"/>
                        <a:ea typeface="Calibri"/>
                        <a:cs typeface="Calibri"/>
                        <a:sym typeface="Calibri"/>
                      </a:endParaRPr>
                    </a:p>
                    <a:p>
                      <a:pPr marL="0" marR="0" algn="ctr">
                        <a:lnSpc>
                          <a:spcPct val="115000"/>
                        </a:lnSpc>
                        <a:spcBef>
                          <a:spcPts val="0"/>
                        </a:spcBef>
                        <a:spcAft>
                          <a:spcPts val="0"/>
                        </a:spcAft>
                      </a:pPr>
                      <a:endParaRPr lang="x-none" sz="1200" noProof="0" dirty="0">
                        <a:effectLst>
                          <a:outerShdw blurRad="38100" dist="38100" dir="2700000" algn="tl">
                            <a:srgbClr val="000000">
                              <a:alpha val="43137"/>
                            </a:srgbClr>
                          </a:outerShdw>
                        </a:effectLst>
                        <a:latin typeface="+mn-lt"/>
                        <a:ea typeface="Calibri"/>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40000"/>
                        <a:lumOff val="60000"/>
                      </a:schemeClr>
                    </a:solidFill>
                  </a:tcPr>
                </a:tc>
                <a:tc>
                  <a:txBody>
                    <a:bodyPr/>
                    <a:lstStyle/>
                    <a:p>
                      <a:pPr marL="0" marR="0" algn="ctr">
                        <a:lnSpc>
                          <a:spcPct val="115000"/>
                        </a:lnSpc>
                        <a:spcBef>
                          <a:spcPts val="0"/>
                        </a:spcBef>
                        <a:spcAft>
                          <a:spcPts val="0"/>
                        </a:spcAft>
                      </a:pPr>
                      <a:r>
                        <a:rPr lang="x-non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Lenguaje y vocabulario</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x-none" sz="600" b="1" i="1" u="sng" strike="noStrike" kern="1200" cap="none" spc="0" normalizeH="0" baseline="0" noProof="0" dirty="0" smtClean="0">
                          <a:ln>
                            <a:noFill/>
                          </a:ln>
                          <a:solidFill>
                            <a:prstClr val="black"/>
                          </a:solidFill>
                          <a:effectLst/>
                          <a:uLnTx/>
                          <a:uFillTx/>
                          <a:latin typeface="+mn-lt"/>
                          <a:ea typeface="Calibri"/>
                          <a:cs typeface="Calibri"/>
                          <a:sym typeface="Calibri"/>
                        </a:rPr>
                        <a:t>Alineación de los estándares (CCSS) y el Reporte de calificación</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x-none" sz="600" b="1" i="1" u="none" strike="noStrike" kern="1200" cap="none" spc="0" normalizeH="0" baseline="0" noProof="0" dirty="0" smtClean="0">
                          <a:ln>
                            <a:noFill/>
                          </a:ln>
                          <a:solidFill>
                            <a:prstClr val="black"/>
                          </a:solidFill>
                          <a:effectLst/>
                          <a:uLnTx/>
                          <a:uFillTx/>
                          <a:latin typeface="+mn-lt"/>
                          <a:ea typeface="Calibri"/>
                          <a:cs typeface="Calibri"/>
                          <a:sym typeface="Calibri"/>
                        </a:rPr>
                        <a:t>Convenciones y adquisición de vocabulario:</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x-none" sz="600" b="1" i="0" u="sng" strike="noStrike" kern="1200" cap="none" spc="0" normalizeH="0" baseline="0" noProof="0" dirty="0" smtClean="0">
                          <a:ln>
                            <a:noFill/>
                          </a:ln>
                          <a:solidFill>
                            <a:prstClr val="black"/>
                          </a:solidFill>
                          <a:effectLst/>
                          <a:uLnTx/>
                          <a:uFillTx/>
                          <a:latin typeface="+mn-lt"/>
                          <a:ea typeface="Calibri"/>
                          <a:cs typeface="Calibri"/>
                          <a:sym typeface="Calibri"/>
                        </a:rPr>
                        <a:t>Kínder</a:t>
                      </a:r>
                      <a:r>
                        <a:rPr kumimoji="0" lang="x-none" sz="600" b="1" i="0" u="none" strike="noStrike" kern="1200" cap="none" spc="0" normalizeH="0" baseline="0" noProof="0" dirty="0" smtClean="0">
                          <a:ln>
                            <a:noFill/>
                          </a:ln>
                          <a:solidFill>
                            <a:prstClr val="black"/>
                          </a:solidFill>
                          <a:effectLst/>
                          <a:uLnTx/>
                          <a:uFillTx/>
                          <a:latin typeface="+mn-lt"/>
                          <a:ea typeface="Calibri"/>
                          <a:cs typeface="Calibri"/>
                          <a:sym typeface="Calibri"/>
                        </a:rPr>
                        <a:t>-L.K.1b-f &amp; L.K.6</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x-none" sz="600" b="1" i="0" u="sng" strike="noStrike" kern="1200" cap="none" spc="0" normalizeH="0" baseline="0" noProof="0" dirty="0" smtClean="0">
                          <a:ln>
                            <a:noFill/>
                          </a:ln>
                          <a:solidFill>
                            <a:prstClr val="black"/>
                          </a:solidFill>
                          <a:effectLst/>
                          <a:uLnTx/>
                          <a:uFillTx/>
                          <a:latin typeface="+mn-lt"/>
                          <a:ea typeface="Calibri"/>
                          <a:cs typeface="Calibri"/>
                          <a:sym typeface="Calibri"/>
                        </a:rPr>
                        <a:t>1ro</a:t>
                      </a:r>
                      <a:r>
                        <a:rPr kumimoji="0" lang="x-none" sz="600" b="1" i="0" u="none" strike="noStrike" kern="1200" cap="none" spc="0" normalizeH="0" baseline="0" noProof="0" dirty="0" smtClean="0">
                          <a:ln>
                            <a:noFill/>
                          </a:ln>
                          <a:solidFill>
                            <a:prstClr val="black"/>
                          </a:solidFill>
                          <a:effectLst/>
                          <a:uLnTx/>
                          <a:uFillTx/>
                          <a:latin typeface="+mn-lt"/>
                          <a:ea typeface="Calibri"/>
                          <a:cs typeface="Calibri"/>
                          <a:sym typeface="Calibri"/>
                        </a:rPr>
                        <a:t>-L.1.1b-j &amp; L.1.6</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x-none" sz="600" b="1" i="0" u="sng" strike="noStrike" kern="1200" cap="none" spc="0" normalizeH="0" baseline="0" noProof="0" dirty="0" smtClean="0">
                          <a:ln>
                            <a:noFill/>
                          </a:ln>
                          <a:solidFill>
                            <a:prstClr val="black"/>
                          </a:solidFill>
                          <a:effectLst/>
                          <a:uLnTx/>
                          <a:uFillTx/>
                          <a:latin typeface="+mn-lt"/>
                          <a:ea typeface="Calibri"/>
                          <a:cs typeface="Calibri"/>
                          <a:sym typeface="Calibri"/>
                        </a:rPr>
                        <a:t>2do</a:t>
                      </a:r>
                      <a:r>
                        <a:rPr kumimoji="0" lang="x-none" sz="600" b="1" i="0" u="none" strike="noStrike" kern="1200" cap="none" spc="0" normalizeH="0" baseline="0" noProof="0" dirty="0" smtClean="0">
                          <a:ln>
                            <a:noFill/>
                          </a:ln>
                          <a:solidFill>
                            <a:prstClr val="black"/>
                          </a:solidFill>
                          <a:effectLst/>
                          <a:uLnTx/>
                          <a:uFillTx/>
                          <a:latin typeface="+mn-lt"/>
                          <a:ea typeface="Calibri"/>
                          <a:cs typeface="Calibri"/>
                          <a:sym typeface="Calibri"/>
                        </a:rPr>
                        <a:t>-L.2.1 &amp; L.2.6</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endParaRPr kumimoji="0" lang="x-none" sz="600" b="1" i="1" u="none" strike="noStrike" kern="1200" cap="none" spc="0" normalizeH="0" baseline="0" noProof="0" dirty="0" smtClean="0">
                        <a:ln>
                          <a:noFill/>
                        </a:ln>
                        <a:solidFill>
                          <a:prstClr val="black"/>
                        </a:solidFill>
                        <a:effectLst/>
                        <a:uLnTx/>
                        <a:uFillTx/>
                        <a:latin typeface="+mn-lt"/>
                        <a:ea typeface="Calibri"/>
                        <a:cs typeface="Calibri"/>
                        <a:sym typeface="Calibri"/>
                      </a:endParaRPr>
                    </a:p>
                    <a:p>
                      <a:pPr marL="0" marR="0" algn="ctr">
                        <a:lnSpc>
                          <a:spcPct val="115000"/>
                        </a:lnSpc>
                        <a:spcBef>
                          <a:spcPts val="0"/>
                        </a:spcBef>
                        <a:spcAft>
                          <a:spcPts val="0"/>
                        </a:spcAft>
                      </a:pPr>
                      <a:endParaRPr lang="x-none" sz="1200" noProof="0" dirty="0">
                        <a:effectLst>
                          <a:outerShdw blurRad="38100" dist="38100" dir="2700000" algn="tl">
                            <a:srgbClr val="000000">
                              <a:alpha val="43137"/>
                            </a:srgbClr>
                          </a:outerShdw>
                        </a:effectLst>
                        <a:latin typeface="+mn-lt"/>
                        <a:ea typeface="Calibri"/>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40000"/>
                        <a:lumOff val="60000"/>
                      </a:schemeClr>
                    </a:solidFill>
                  </a:tcPr>
                </a:tc>
                <a:tc vMerge="1">
                  <a:txBody>
                    <a:bodyPr/>
                    <a:lstStyle/>
                    <a:p>
                      <a:endParaRPr lang="en-US"/>
                    </a:p>
                  </a:txBody>
                  <a:tcPr/>
                </a:tc>
              </a:tr>
              <a:tr h="1436914">
                <a:tc>
                  <a:txBody>
                    <a:bodyPr/>
                    <a:lstStyle/>
                    <a:p>
                      <a:pPr marL="0" marR="0" algn="ctr">
                        <a:lnSpc>
                          <a:spcPct val="115000"/>
                        </a:lnSpc>
                        <a:spcBef>
                          <a:spcPts val="0"/>
                        </a:spcBef>
                        <a:spcAft>
                          <a:spcPts val="0"/>
                        </a:spcAft>
                      </a:pPr>
                      <a:r>
                        <a:rPr lang="es-ES_tradnl"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4</a:t>
                      </a:r>
                    </a:p>
                    <a:p>
                      <a:pPr marL="0" marR="0" algn="ctr">
                        <a:lnSpc>
                          <a:spcPct val="115000"/>
                        </a:lnSpc>
                        <a:spcBef>
                          <a:spcPts val="0"/>
                        </a:spcBef>
                        <a:spcAft>
                          <a:spcPts val="0"/>
                        </a:spcAft>
                      </a:pPr>
                      <a:r>
                        <a:rPr lang="es-ES_tradnl" sz="900" b="1" noProof="0" dirty="0" smtClean="0">
                          <a:solidFill>
                            <a:srgbClr val="000000"/>
                          </a:solidFill>
                          <a:effectLst>
                            <a:outerShdw blurRad="38100" dist="38100" dir="2700000" algn="tl">
                              <a:srgbClr val="000000">
                                <a:alpha val="43137"/>
                              </a:srgbClr>
                            </a:outerShdw>
                          </a:effectLst>
                          <a:latin typeface="+mn-lt"/>
                          <a:ea typeface="Calibri"/>
                          <a:cs typeface="Times New Roman"/>
                        </a:rPr>
                        <a:t>Ejemplar</a:t>
                      </a:r>
                    </a:p>
                    <a:p>
                      <a:pPr marL="0" marR="0" algn="ctr">
                        <a:lnSpc>
                          <a:spcPct val="115000"/>
                        </a:lnSpc>
                        <a:spcBef>
                          <a:spcPts val="0"/>
                        </a:spcBef>
                        <a:spcAft>
                          <a:spcPts val="0"/>
                        </a:spcAft>
                      </a:pPr>
                      <a:r>
                        <a:rPr lang="es-ES_tradnl" sz="900" b="1" noProof="0" dirty="0" smtClean="0">
                          <a:solidFill>
                            <a:srgbClr val="000000"/>
                          </a:solidFill>
                          <a:effectLst>
                            <a:outerShdw blurRad="38100" dist="38100" dir="2700000" algn="tl">
                              <a:srgbClr val="000000">
                                <a:alpha val="43137"/>
                              </a:srgbClr>
                            </a:outerShdw>
                          </a:effectLst>
                          <a:latin typeface="+mn-lt"/>
                          <a:ea typeface="Calibri"/>
                          <a:cs typeface="Times New Roman"/>
                        </a:rPr>
                        <a:t>(E)</a:t>
                      </a:r>
                      <a:endParaRPr lang="es-ES_tradnl" sz="900" noProof="0" dirty="0">
                        <a:effectLst>
                          <a:outerShdw blurRad="38100" dist="38100" dir="2700000" algn="tl">
                            <a:srgbClr val="000000">
                              <a:alpha val="43137"/>
                            </a:srgbClr>
                          </a:outerShdw>
                        </a:effectLst>
                        <a:latin typeface="+mn-lt"/>
                        <a:ea typeface="Calibri"/>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ES_tradnl" sz="900" baseline="0" noProof="0" dirty="0" smtClean="0">
                          <a:latin typeface="+mn-lt"/>
                        </a:rPr>
                        <a:t>Utiliza una combinación de dibujo, dictado y escritura (K) en su composición;</a:t>
                      </a:r>
                    </a:p>
                    <a:p>
                      <a:pPr algn="l"/>
                      <a:r>
                        <a:rPr lang="es-ES_tradnl" sz="900" baseline="0" noProof="0" dirty="0" smtClean="0">
                          <a:latin typeface="+mn-lt"/>
                        </a:rPr>
                        <a:t>Explica algo más sobre el tema o hace una conexión entre el tema  e idea/ideas  más amplias;</a:t>
                      </a:r>
                    </a:p>
                    <a:p>
                      <a:pPr algn="l"/>
                      <a:r>
                        <a:rPr lang="es-ES_tradnl" sz="900" baseline="0" noProof="0" dirty="0" smtClean="0">
                          <a:latin typeface="+mn-lt"/>
                        </a:rPr>
                        <a:t>Presenta claramente el tema y la idea de enfoque o de control</a:t>
                      </a:r>
                      <a:endParaRPr lang="es-ES_tradnl" sz="900" b="0" i="0" u="none" strike="noStrike" noProof="0" dirty="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ES" sz="900" baseline="0" noProof="0" dirty="0" smtClean="0">
                          <a:latin typeface="+mn-lt"/>
                        </a:rPr>
                        <a:t>La introducción, cuerpo y la conclusión apoyan el enfoque;</a:t>
                      </a:r>
                    </a:p>
                    <a:p>
                      <a:pPr algn="l"/>
                      <a:r>
                        <a:rPr lang="es-ES" sz="900" baseline="0" noProof="0" dirty="0" smtClean="0">
                          <a:latin typeface="+mn-lt"/>
                        </a:rPr>
                        <a:t>Utiliza varias transiciones</a:t>
                      </a:r>
                    </a:p>
                    <a:p>
                      <a:pPr algn="l"/>
                      <a:r>
                        <a:rPr lang="es-ES" sz="900" baseline="0" noProof="0" dirty="0" smtClean="0">
                          <a:latin typeface="+mn-lt"/>
                        </a:rPr>
                        <a:t>apropiadamente (por ejemplo: porque, desde entonces, y, pero, también, por ejemplo, ya que) para conectar o agrupar ideas</a:t>
                      </a:r>
                      <a:endParaRPr lang="es-ES_tradnl" sz="900" b="0" i="0" u="none" strike="noStrike" noProof="0" dirty="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ES_tradnl" sz="900" baseline="0" noProof="0" dirty="0" smtClean="0">
                          <a:latin typeface="+mn-lt"/>
                        </a:rPr>
                        <a:t>Tiene profundidad en la información; información perceptiva;</a:t>
                      </a:r>
                    </a:p>
                    <a:p>
                      <a:pPr algn="l"/>
                      <a:r>
                        <a:rPr lang="es-ES" sz="900" baseline="0" noProof="0" dirty="0" smtClean="0">
                          <a:latin typeface="+mn-lt"/>
                        </a:rPr>
                        <a:t>Elabora usando una variedad relevante  de detalles, definiciones, ejemplos, citas y evidencias del texto para</a:t>
                      </a:r>
                    </a:p>
                    <a:p>
                      <a:pPr algn="l"/>
                      <a:r>
                        <a:rPr lang="es-ES" sz="900" baseline="0" noProof="0" dirty="0" smtClean="0">
                          <a:latin typeface="+mn-lt"/>
                        </a:rPr>
                        <a:t>apoyar el enfoque y/o conceptos</a:t>
                      </a:r>
                      <a:endParaRPr lang="es-ES_tradnl" sz="900" b="0" i="0" u="none" strike="noStrike" noProof="0" dirty="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ES_tradnl" sz="900" baseline="0" noProof="0" dirty="0" smtClean="0">
                          <a:latin typeface="+mn-lt"/>
                        </a:rPr>
                        <a:t>Mantiene una voz/tono de una persona conocedora transmitiendo información – sabe cuándo usar un lenguaje formal o informal;</a:t>
                      </a:r>
                    </a:p>
                    <a:p>
                      <a:pPr algn="l"/>
                      <a:r>
                        <a:rPr lang="es-ES_tradnl" sz="900" baseline="0" noProof="0" dirty="0" smtClean="0">
                          <a:latin typeface="+mn-lt"/>
                        </a:rPr>
                        <a:t>Utiliza vocabulario efectivo y preciso, y una variedad de estructuras en la oración</a:t>
                      </a:r>
                      <a:endParaRPr lang="es-ES_tradnl" sz="900" b="0" i="0" u="none" strike="noStrike" noProof="0" dirty="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ES_tradnl" sz="900" baseline="0" noProof="0" dirty="0" smtClean="0">
                          <a:latin typeface="+mn-lt"/>
                        </a:rPr>
                        <a:t>Edita con apoyo/recursos;</a:t>
                      </a:r>
                    </a:p>
                    <a:p>
                      <a:pPr algn="l"/>
                      <a:r>
                        <a:rPr lang="es-ES_tradnl" sz="900" baseline="0" noProof="0" dirty="0" smtClean="0">
                          <a:latin typeface="+mn-lt"/>
                        </a:rPr>
                        <a:t>Tiene pocos o ningún error en gramática, uso de palabras o en la mecánica, de acuerdo al grado</a:t>
                      </a:r>
                      <a:endParaRPr lang="es-ES_tradnl" sz="900" b="0" i="0" u="none" strike="noStrike" noProof="0" dirty="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833199">
                <a:tc>
                  <a:txBody>
                    <a:bodyPr/>
                    <a:lstStyle/>
                    <a:p>
                      <a:pPr marL="0" marR="0" algn="ctr">
                        <a:lnSpc>
                          <a:spcPct val="115000"/>
                        </a:lnSpc>
                        <a:spcBef>
                          <a:spcPts val="0"/>
                        </a:spcBef>
                        <a:spcAft>
                          <a:spcPts val="0"/>
                        </a:spcAft>
                      </a:pPr>
                      <a:r>
                        <a:rPr lang="es-ES_tradnl"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3</a:t>
                      </a:r>
                    </a:p>
                    <a:p>
                      <a:pPr marL="0" marR="0" algn="ctr">
                        <a:lnSpc>
                          <a:spcPct val="115000"/>
                        </a:lnSpc>
                        <a:spcBef>
                          <a:spcPts val="0"/>
                        </a:spcBef>
                        <a:spcAft>
                          <a:spcPts val="0"/>
                        </a:spcAft>
                      </a:pPr>
                      <a:r>
                        <a:rPr lang="es-ES_tradnl" sz="1000" b="1" noProof="0" dirty="0" smtClean="0">
                          <a:solidFill>
                            <a:srgbClr val="000000"/>
                          </a:solidFill>
                          <a:effectLst>
                            <a:outerShdw blurRad="38100" dist="38100" dir="2700000" algn="tl">
                              <a:srgbClr val="000000">
                                <a:alpha val="43137"/>
                              </a:srgbClr>
                            </a:outerShdw>
                          </a:effectLst>
                          <a:latin typeface="+mn-lt"/>
                          <a:ea typeface="Calibri"/>
                          <a:cs typeface="Times New Roman"/>
                        </a:rPr>
                        <a:t>Competente</a:t>
                      </a:r>
                    </a:p>
                    <a:p>
                      <a:pPr marL="0" marR="0" algn="ctr">
                        <a:lnSpc>
                          <a:spcPct val="115000"/>
                        </a:lnSpc>
                        <a:spcBef>
                          <a:spcPts val="0"/>
                        </a:spcBef>
                        <a:spcAft>
                          <a:spcPts val="0"/>
                        </a:spcAft>
                      </a:pPr>
                      <a:r>
                        <a:rPr lang="es-ES_tradnl" sz="1000" b="1" noProof="0" dirty="0" smtClean="0">
                          <a:solidFill>
                            <a:srgbClr val="000000"/>
                          </a:solidFill>
                          <a:effectLst>
                            <a:outerShdw blurRad="38100" dist="38100" dir="2700000" algn="tl">
                              <a:srgbClr val="000000">
                                <a:alpha val="43137"/>
                              </a:srgbClr>
                            </a:outerShdw>
                          </a:effectLst>
                          <a:latin typeface="+mn-lt"/>
                          <a:ea typeface="Calibri"/>
                          <a:cs typeface="Times New Roman"/>
                        </a:rPr>
                        <a:t>(M)</a:t>
                      </a:r>
                      <a:endParaRPr lang="es-ES_tradnl" sz="1000" noProof="0" dirty="0">
                        <a:effectLst>
                          <a:outerShdw blurRad="38100" dist="38100" dir="2700000" algn="tl">
                            <a:srgbClr val="000000">
                              <a:alpha val="43137"/>
                            </a:srgbClr>
                          </a:outerShdw>
                        </a:effectLst>
                        <a:latin typeface="+mn-lt"/>
                        <a:ea typeface="Calibri"/>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ES_tradnl" sz="900" b="0" i="0" baseline="0" noProof="0" dirty="0" smtClean="0">
                          <a:latin typeface="+mn-lt"/>
                        </a:rPr>
                        <a:t>Utiliza una combinación de dibujo, dictado y escritura (K) en su composición;</a:t>
                      </a:r>
                    </a:p>
                    <a:p>
                      <a:pPr algn="l"/>
                      <a:r>
                        <a:rPr lang="es-ES_tradnl" sz="900" b="0" i="0" baseline="0" noProof="0" dirty="0" smtClean="0">
                          <a:latin typeface="+mn-lt"/>
                        </a:rPr>
                        <a:t>El tema (en contexto) y la idea de enfoque o de control están claramente establecidos </a:t>
                      </a:r>
                      <a:r>
                        <a:rPr lang="es-ES_tradnl" sz="900" b="0" i="0" baseline="0" noProof="0" smtClean="0">
                          <a:latin typeface="+mn-lt"/>
                        </a:rPr>
                        <a:t>(grados  </a:t>
                      </a:r>
                      <a:r>
                        <a:rPr lang="es-ES_tradnl" sz="900" b="0" i="0" baseline="0" noProof="0" dirty="0" smtClean="0">
                          <a:latin typeface="+mn-lt"/>
                        </a:rPr>
                        <a:t>K-3)</a:t>
                      </a:r>
                      <a:endParaRPr lang="es-ES_tradnl" sz="900" b="0" i="0" u="none" strike="noStrike" noProof="0" dirty="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ES_tradnl" sz="900" b="0" i="0" baseline="0" noProof="0" dirty="0" smtClean="0">
                          <a:latin typeface="+mn-lt"/>
                        </a:rPr>
                        <a:t>Tiene coherencia en general</a:t>
                      </a:r>
                    </a:p>
                    <a:p>
                      <a:pPr algn="l"/>
                      <a:r>
                        <a:rPr lang="es-ES_tradnl" sz="900" b="0" i="0" baseline="0" noProof="0" dirty="0" smtClean="0">
                          <a:latin typeface="+mn-lt"/>
                        </a:rPr>
                        <a:t>(K-3); </a:t>
                      </a:r>
                    </a:p>
                    <a:p>
                      <a:pPr algn="l"/>
                      <a:r>
                        <a:rPr lang="es-ES_tradnl" sz="900" b="0" i="0" baseline="0" noProof="0" dirty="0" smtClean="0">
                          <a:latin typeface="+mn-lt"/>
                        </a:rPr>
                        <a:t>Provee una declaración  o sección de conclusión (grados: 1, 2, 3);</a:t>
                      </a:r>
                    </a:p>
                    <a:p>
                      <a:pPr algn="l"/>
                      <a:r>
                        <a:rPr lang="es-ES_tradnl" sz="900" b="0" i="0" baseline="0" noProof="0" dirty="0" smtClean="0">
                          <a:latin typeface="+mn-lt"/>
                        </a:rPr>
                        <a:t>Agrupa ideas relacionadas (grado 3) que apoya el enfoque;</a:t>
                      </a:r>
                    </a:p>
                    <a:p>
                      <a:pPr algn="l"/>
                      <a:r>
                        <a:rPr lang="es-ES_tradnl" sz="900" b="0" i="0" baseline="0" noProof="0" dirty="0" smtClean="0">
                          <a:latin typeface="+mn-lt"/>
                        </a:rPr>
                        <a:t>Utiliza transiciones para conectar ideas (grado 3)</a:t>
                      </a:r>
                      <a:endParaRPr lang="es-ES_tradnl" sz="900" b="0" i="0" u="none" strike="noStrike" noProof="0" dirty="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ES_tradnl" sz="900" b="0" i="0" baseline="0" noProof="0" dirty="0" smtClean="0">
                          <a:latin typeface="+mn-lt"/>
                        </a:rPr>
                        <a:t>Algunos detalles auténticos, definiciones, hechos y evidencia del texto apoya el enfoque;</a:t>
                      </a:r>
                    </a:p>
                    <a:p>
                      <a:pPr algn="l"/>
                      <a:r>
                        <a:rPr lang="es-ES_tradnl" sz="900" b="0" i="0" baseline="0" noProof="0" dirty="0" smtClean="0">
                          <a:latin typeface="+mn-lt"/>
                        </a:rPr>
                        <a:t>Añade información para explicar/identificar,  o subtítulos/leyendas  (pie de foto) a ilustraciones, dibujos, visuales, gráficas/tablas o diagramas para realzar detalles, hechos e ideas.</a:t>
                      </a:r>
                      <a:endParaRPr lang="es-ES_tradnl" sz="900" b="0" i="0" u="none" strike="noStrike" noProof="0" dirty="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ES_tradnl" sz="900" b="0" i="0" baseline="0" noProof="0" dirty="0" smtClean="0">
                          <a:latin typeface="+mn-lt"/>
                        </a:rPr>
                        <a:t>Produce oraciones simples completas(K), compuestas (grado 1- 3),complejas  (grado 3);</a:t>
                      </a:r>
                    </a:p>
                    <a:p>
                      <a:pPr algn="l"/>
                      <a:r>
                        <a:rPr lang="es-ES_tradnl" sz="900" b="0" i="0" baseline="0" noProof="0" dirty="0" smtClean="0">
                          <a:latin typeface="+mn-lt"/>
                        </a:rPr>
                        <a:t>Uso apropiado de vocabulario (nombres, plurales, verbos, pronombres, adjetivos, adverbios, específico del contenido);</a:t>
                      </a:r>
                    </a:p>
                    <a:p>
                      <a:pPr algn="l"/>
                      <a:r>
                        <a:rPr lang="es-ES_tradnl" sz="900" b="0" i="0" baseline="0" noProof="0" dirty="0" smtClean="0">
                          <a:latin typeface="+mn-lt"/>
                        </a:rPr>
                        <a:t>Utiliza los comentarios de adultos/compañeros para revisar</a:t>
                      </a:r>
                      <a:endParaRPr lang="es-ES_tradnl" sz="900" b="0" i="0" u="none" strike="noStrike" noProof="0" dirty="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ES_tradnl" sz="900" b="0" i="0" baseline="0" noProof="0" dirty="0" smtClean="0">
                          <a:latin typeface="+mn-lt"/>
                        </a:rPr>
                        <a:t>Edita con apoyo/recursos (grados  2-3);</a:t>
                      </a:r>
                    </a:p>
                    <a:p>
                      <a:pPr algn="l"/>
                      <a:r>
                        <a:rPr lang="es-ES_tradnl" sz="900" b="0" i="0" baseline="0" noProof="0" dirty="0" smtClean="0">
                          <a:latin typeface="+mn-lt"/>
                        </a:rPr>
                        <a:t>Errores menores no interfieren con la comprensión del lector (por ejemplo: uso de letras mayúsculas, puntuación; ortografía)</a:t>
                      </a:r>
                      <a:endParaRPr lang="es-ES_tradnl" sz="900" b="0" i="0" u="none" strike="noStrike" noProof="0" dirty="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565410">
                <a:tc>
                  <a:txBody>
                    <a:bodyPr/>
                    <a:lstStyle/>
                    <a:p>
                      <a:pPr marL="0" marR="0" algn="ctr">
                        <a:lnSpc>
                          <a:spcPct val="115000"/>
                        </a:lnSpc>
                        <a:spcBef>
                          <a:spcPts val="0"/>
                        </a:spcBef>
                        <a:spcAft>
                          <a:spcPts val="0"/>
                        </a:spcAft>
                      </a:pPr>
                      <a:r>
                        <a:rPr lang="es-ES_tradnl"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p>
                      <a:pPr marL="0" marR="0" algn="ctr">
                        <a:lnSpc>
                          <a:spcPct val="115000"/>
                        </a:lnSpc>
                        <a:spcBef>
                          <a:spcPts val="0"/>
                        </a:spcBef>
                        <a:spcAft>
                          <a:spcPts val="0"/>
                        </a:spcAft>
                      </a:pPr>
                      <a:r>
                        <a:rPr lang="es-ES_tradnl" sz="900" b="1" noProof="0" dirty="0" smtClean="0">
                          <a:solidFill>
                            <a:srgbClr val="000000"/>
                          </a:solidFill>
                          <a:effectLst>
                            <a:outerShdw blurRad="38100" dist="38100" dir="2700000" algn="tl">
                              <a:srgbClr val="000000">
                                <a:alpha val="43137"/>
                              </a:srgbClr>
                            </a:outerShdw>
                          </a:effectLst>
                          <a:latin typeface="+mn-lt"/>
                          <a:ea typeface="Calibri"/>
                          <a:cs typeface="Times New Roman"/>
                        </a:rPr>
                        <a:t>En desarrollo</a:t>
                      </a:r>
                    </a:p>
                    <a:p>
                      <a:pPr marL="0" marR="0" algn="ctr">
                        <a:lnSpc>
                          <a:spcPct val="115000"/>
                        </a:lnSpc>
                        <a:spcBef>
                          <a:spcPts val="0"/>
                        </a:spcBef>
                        <a:spcAft>
                          <a:spcPts val="0"/>
                        </a:spcAft>
                      </a:pPr>
                      <a:r>
                        <a:rPr lang="es-ES_tradnl" sz="900" b="1" noProof="0" dirty="0" smtClean="0">
                          <a:solidFill>
                            <a:srgbClr val="000000"/>
                          </a:solidFill>
                          <a:effectLst>
                            <a:outerShdw blurRad="38100" dist="38100" dir="2700000" algn="tl">
                              <a:srgbClr val="000000">
                                <a:alpha val="43137"/>
                              </a:srgbClr>
                            </a:outerShdw>
                          </a:effectLst>
                          <a:latin typeface="+mn-lt"/>
                          <a:ea typeface="Calibri"/>
                          <a:cs typeface="Times New Roman"/>
                        </a:rPr>
                        <a:t>(NM)</a:t>
                      </a:r>
                      <a:endParaRPr lang="es-ES_tradnl" sz="900" noProof="0" dirty="0">
                        <a:effectLst>
                          <a:outerShdw blurRad="38100" dist="38100" dir="2700000" algn="tl">
                            <a:srgbClr val="000000">
                              <a:alpha val="43137"/>
                            </a:srgbClr>
                          </a:outerShdw>
                        </a:effectLst>
                        <a:latin typeface="+mn-lt"/>
                        <a:ea typeface="Calibri"/>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ES_tradnl" sz="900" baseline="0" noProof="0" dirty="0" smtClean="0">
                          <a:latin typeface="+mn-lt"/>
                        </a:rPr>
                        <a:t>Utiliza una combinación de dibujo, dictado y escritura (K) en su composición;</a:t>
                      </a:r>
                    </a:p>
                    <a:p>
                      <a:pPr algn="l"/>
                      <a:r>
                        <a:rPr lang="es-ES_tradnl" sz="900" baseline="0" noProof="0" dirty="0" smtClean="0">
                          <a:latin typeface="+mn-lt"/>
                        </a:rPr>
                        <a:t>Tiene un tema e intenta mantener centrada la información, pero su enfoque puede desviarse o no ser relevante al tema escogido</a:t>
                      </a:r>
                      <a:endParaRPr lang="es-ES_tradnl" sz="900" b="0" i="0" u="none" strike="noStrike" noProof="0" dirty="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ES" sz="900" baseline="0" noProof="0" dirty="0" smtClean="0">
                          <a:latin typeface="+mn-lt"/>
                        </a:rPr>
                        <a:t>La introducción, cuerpo y la conclusión son evidentes, pero podrían carecer de claridad o coherencia (por ejemplo: intenta conectar ideas, pero tal vez no resulta lógico o tenga sentido)</a:t>
                      </a:r>
                      <a:endParaRPr lang="es-ES_tradnl" sz="900" b="0" i="0" u="none" strike="noStrike" noProof="0" dirty="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ES_tradnl" sz="900" baseline="0" noProof="0" dirty="0" smtClean="0">
                          <a:latin typeface="+mn-lt"/>
                        </a:rPr>
                        <a:t>Algunas estrategias de elaboración son evidente en los dibujos o escritos (gradosK-3), o con ayuda /preguntas de compañeros o adultos (grados K -1);</a:t>
                      </a:r>
                    </a:p>
                    <a:p>
                      <a:pPr algn="l"/>
                      <a:r>
                        <a:rPr lang="es-ES_tradnl" sz="900" baseline="0" noProof="0" dirty="0" smtClean="0">
                          <a:latin typeface="+mn-lt"/>
                        </a:rPr>
                        <a:t>Las ideas tal vez no están totalmente elaboradas, o los detalles no son suficientes para apoyar el tema</a:t>
                      </a:r>
                      <a:endParaRPr lang="es-ES_tradnl" sz="900" b="0" i="0" u="none" strike="noStrike" noProof="0" dirty="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ES_tradnl" sz="900" baseline="0" noProof="0" dirty="0" smtClean="0">
                          <a:latin typeface="+mn-lt"/>
                        </a:rPr>
                        <a:t>El vocabulario que usa tiene errores menores;</a:t>
                      </a:r>
                    </a:p>
                    <a:p>
                      <a:pPr algn="l"/>
                      <a:r>
                        <a:rPr lang="es-ES_tradnl" sz="900" baseline="0" noProof="0" dirty="0" smtClean="0">
                          <a:latin typeface="+mn-lt"/>
                        </a:rPr>
                        <a:t>Dicta, escribe y amplía oraciones completas simples;</a:t>
                      </a:r>
                    </a:p>
                    <a:p>
                      <a:pPr algn="l"/>
                      <a:r>
                        <a:rPr lang="es-ES_tradnl" sz="900" b="0" i="0" baseline="0" noProof="0" dirty="0" smtClean="0">
                          <a:latin typeface="+mn-lt"/>
                        </a:rPr>
                        <a:t>Utiliza los comentarios de adultos/compañeros para revisar</a:t>
                      </a:r>
                      <a:endParaRPr lang="es-ES_tradnl" sz="900" b="0" i="0" u="none" strike="noStrike" noProof="0" dirty="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ES_tradnl" sz="900" baseline="0" noProof="0" dirty="0" smtClean="0">
                          <a:latin typeface="+mn-lt"/>
                        </a:rPr>
                        <a:t>Edita con el apoyo de compañeros/adultos (grados 2-3)</a:t>
                      </a:r>
                    </a:p>
                    <a:p>
                      <a:pPr algn="l"/>
                      <a:r>
                        <a:rPr lang="es-ES_tradnl" sz="900" baseline="0" noProof="0" dirty="0" smtClean="0">
                          <a:latin typeface="+mn-lt"/>
                        </a:rPr>
                        <a:t>Utiliza una mecánica básica, y palabras apropiadas para el grado, con algunos errores</a:t>
                      </a:r>
                      <a:endParaRPr lang="es-ES_tradnl" sz="900" b="0" i="0" u="none" strike="noStrike" noProof="0" dirty="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212713">
                <a:tc>
                  <a:txBody>
                    <a:bodyPr/>
                    <a:lstStyle/>
                    <a:p>
                      <a:pPr marL="0" marR="0" algn="ctr">
                        <a:lnSpc>
                          <a:spcPct val="115000"/>
                        </a:lnSpc>
                        <a:spcBef>
                          <a:spcPts val="0"/>
                        </a:spcBef>
                        <a:spcAft>
                          <a:spcPts val="0"/>
                        </a:spcAft>
                      </a:pPr>
                      <a:r>
                        <a:rPr lang="es-ES_tradnl"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1</a:t>
                      </a:r>
                    </a:p>
                    <a:p>
                      <a:pPr marL="0" marR="0" algn="ctr">
                        <a:lnSpc>
                          <a:spcPct val="115000"/>
                        </a:lnSpc>
                        <a:spcBef>
                          <a:spcPts val="0"/>
                        </a:spcBef>
                        <a:spcAft>
                          <a:spcPts val="0"/>
                        </a:spcAft>
                      </a:pPr>
                      <a:r>
                        <a:rPr lang="es-ES_tradnl" sz="1000" b="1" noProof="0" dirty="0" smtClean="0">
                          <a:solidFill>
                            <a:srgbClr val="000000"/>
                          </a:solidFill>
                          <a:effectLst>
                            <a:outerShdw blurRad="38100" dist="38100" dir="2700000" algn="tl">
                              <a:srgbClr val="000000">
                                <a:alpha val="43137"/>
                              </a:srgbClr>
                            </a:outerShdw>
                          </a:effectLst>
                          <a:latin typeface="+mn-lt"/>
                          <a:ea typeface="Calibri"/>
                          <a:cs typeface="Times New Roman"/>
                        </a:rPr>
                        <a:t>Emergiendo</a:t>
                      </a:r>
                    </a:p>
                    <a:p>
                      <a:pPr marL="0" marR="0" algn="ctr">
                        <a:lnSpc>
                          <a:spcPct val="115000"/>
                        </a:lnSpc>
                        <a:spcBef>
                          <a:spcPts val="0"/>
                        </a:spcBef>
                        <a:spcAft>
                          <a:spcPts val="0"/>
                        </a:spcAft>
                      </a:pPr>
                      <a:r>
                        <a:rPr lang="es-ES_tradnl" sz="1000" b="1" noProof="0" dirty="0" smtClean="0">
                          <a:solidFill>
                            <a:srgbClr val="000000"/>
                          </a:solidFill>
                          <a:effectLst>
                            <a:outerShdw blurRad="38100" dist="38100" dir="2700000" algn="tl">
                              <a:srgbClr val="000000">
                                <a:alpha val="43137"/>
                              </a:srgbClr>
                            </a:outerShdw>
                          </a:effectLst>
                          <a:latin typeface="+mn-lt"/>
                          <a:ea typeface="Calibri"/>
                          <a:cs typeface="Times New Roman"/>
                        </a:rPr>
                        <a:t>NY)</a:t>
                      </a:r>
                      <a:endParaRPr lang="es-ES_tradnl" sz="1000" noProof="0" dirty="0">
                        <a:effectLst>
                          <a:outerShdw blurRad="38100" dist="38100" dir="2700000" algn="tl">
                            <a:srgbClr val="000000">
                              <a:alpha val="43137"/>
                            </a:srgbClr>
                          </a:outerShdw>
                        </a:effectLst>
                        <a:latin typeface="+mn-lt"/>
                        <a:ea typeface="Calibri"/>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ES_tradnl" sz="900" baseline="0" noProof="0" dirty="0" smtClean="0">
                          <a:latin typeface="+mn-lt"/>
                        </a:rPr>
                        <a:t>Utiliza una combinación de dibujo, dictado y escritura (K) en su composición;</a:t>
                      </a:r>
                    </a:p>
                    <a:p>
                      <a:pPr algn="l"/>
                      <a:r>
                        <a:rPr lang="es-ES_tradnl" sz="900" baseline="0" noProof="0" dirty="0" smtClean="0">
                          <a:latin typeface="+mn-lt"/>
                        </a:rPr>
                        <a:t>Intenta identificar un tema, pero carece de enfoque, o puede tener más de un tema, o establece un tema confuso</a:t>
                      </a:r>
                      <a:endParaRPr lang="es-ES_tradnl" sz="900" b="0" i="0" u="none" strike="noStrike" noProof="0" dirty="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ES_tradnl" sz="900" baseline="0" noProof="0" dirty="0" smtClean="0">
                          <a:latin typeface="+mn-lt"/>
                        </a:rPr>
                        <a:t>Intenta  una introducción, cuerpo y conclusión, pero le falta uno o más de esos elementos. </a:t>
                      </a:r>
                      <a:endParaRPr lang="es-ES_tradnl" sz="900" b="0" i="0" u="none" strike="noStrike" noProof="0" dirty="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ES_tradnl" sz="900" baseline="0" noProof="0" dirty="0" smtClean="0">
                          <a:latin typeface="+mn-lt"/>
                        </a:rPr>
                        <a:t>No ofreció detalles, o intentó añadir detalles a dibujos o escritos que resultan  casuales, poco precisos o irrelevantes </a:t>
                      </a:r>
                      <a:endParaRPr lang="es-ES_tradnl" sz="900" b="0" i="0" u="none" strike="noStrike" noProof="0" dirty="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ES_tradnl" sz="900" baseline="0" noProof="0" dirty="0" smtClean="0">
                          <a:latin typeface="+mn-lt"/>
                        </a:rPr>
                        <a:t>Generalmente utiliza vocabulario básico, incorrecto o por debajo del nivel de grado cuando dicta (K) o escribe;</a:t>
                      </a:r>
                    </a:p>
                    <a:p>
                      <a:pPr algn="l"/>
                      <a:r>
                        <a:rPr lang="es-ES" sz="900" baseline="0" noProof="0" dirty="0" smtClean="0">
                          <a:latin typeface="+mn-lt"/>
                        </a:rPr>
                        <a:t>Utiliza los comentarios de adultos/compañeros para revisar</a:t>
                      </a: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r>
                        <a:rPr lang="es-ES" sz="900" baseline="0" noProof="0" dirty="0" smtClean="0">
                          <a:latin typeface="+mn-lt"/>
                        </a:rPr>
                        <a:t>Edita con el apoyo de compañeros/adultos (grados 2-3);</a:t>
                      </a:r>
                    </a:p>
                    <a:p>
                      <a:pPr algn="l"/>
                      <a:r>
                        <a:rPr lang="es-ES_tradnl" sz="900" baseline="0" noProof="0" dirty="0" smtClean="0">
                          <a:latin typeface="+mn-lt"/>
                        </a:rPr>
                        <a:t>Utiliza una mecánica básica por debajo del nivel de grado, con errores frecuentes</a:t>
                      </a:r>
                      <a:endParaRPr lang="es-ES_tradnl" sz="900" b="0" i="0" u="none" strike="noStrike" noProof="0" dirty="0">
                        <a:solidFill>
                          <a:srgbClr val="000000"/>
                        </a:solidFill>
                        <a:latin typeface="+mn-lt"/>
                      </a:endParaRPr>
                    </a:p>
                  </a:txBody>
                  <a:tcPr marL="27372"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353758">
                <a:tc>
                  <a:txBody>
                    <a:bodyPr/>
                    <a:lstStyle/>
                    <a:p>
                      <a:pPr marL="0" marR="0" algn="ctr">
                        <a:lnSpc>
                          <a:spcPct val="115000"/>
                        </a:lnSpc>
                        <a:spcBef>
                          <a:spcPts val="0"/>
                        </a:spcBef>
                        <a:spcAft>
                          <a:spcPts val="0"/>
                        </a:spcAft>
                      </a:pPr>
                      <a:r>
                        <a:rPr lang="es-ES_tradnl"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0</a:t>
                      </a:r>
                      <a:endParaRPr lang="es-ES_tradnl" sz="2000" noProof="0" dirty="0">
                        <a:effectLst>
                          <a:outerShdw blurRad="38100" dist="38100" dir="2700000" algn="tl">
                            <a:srgbClr val="000000">
                              <a:alpha val="43137"/>
                            </a:srgbClr>
                          </a:outerShdw>
                        </a:effectLst>
                        <a:latin typeface="+mn-lt"/>
                        <a:ea typeface="Calibri"/>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5">
                  <a:txBody>
                    <a:bodyPr/>
                    <a:lstStyle/>
                    <a:p>
                      <a:pPr algn="l" fontAlgn="t"/>
                      <a:r>
                        <a:rPr lang="es-ES_tradnl" sz="1000" b="0" i="0" u="none" strike="noStrike" noProof="0" dirty="0" smtClean="0">
                          <a:solidFill>
                            <a:srgbClr val="000000"/>
                          </a:solidFill>
                          <a:latin typeface="+mn-lt"/>
                        </a:rPr>
                        <a:t>Una respuesta no recibe crédito si no proporciona evidencia de la habilidad para</a:t>
                      </a:r>
                      <a:r>
                        <a:rPr lang="es-ES_tradnl" sz="1000" b="0" i="0" u="none" strike="noStrike" baseline="0" noProof="0" dirty="0" smtClean="0">
                          <a:solidFill>
                            <a:srgbClr val="000000"/>
                          </a:solidFill>
                          <a:latin typeface="+mn-lt"/>
                        </a:rPr>
                        <a:t> </a:t>
                      </a:r>
                      <a:r>
                        <a:rPr lang="es-ES_tradnl" sz="1000" b="0" i="0" u="none" strike="noStrike" noProof="0" dirty="0" smtClean="0">
                          <a:solidFill>
                            <a:srgbClr val="000000"/>
                          </a:solidFill>
                          <a:latin typeface="+mn-lt"/>
                        </a:rPr>
                        <a:t> [</a:t>
                      </a:r>
                      <a:r>
                        <a:rPr lang="es-ES_tradnl" sz="1000" b="0" i="1" u="none" strike="noStrike" noProof="0" dirty="0" smtClean="0">
                          <a:solidFill>
                            <a:srgbClr val="000000"/>
                          </a:solidFill>
                          <a:latin typeface="+mn-lt"/>
                        </a:rPr>
                        <a:t>completar con el lenguaje clave del objetivo deseado</a:t>
                      </a:r>
                      <a:r>
                        <a:rPr lang="es-ES_tradnl" sz="1000" b="0" i="0" u="none" strike="noStrike" noProof="0" dirty="0" smtClean="0">
                          <a:solidFill>
                            <a:srgbClr val="000000"/>
                          </a:solidFill>
                          <a:latin typeface="+mn-lt"/>
                        </a:rPr>
                        <a:t>].</a:t>
                      </a:r>
                      <a:endParaRPr lang="es-ES_tradnl" sz="1000" b="0" i="0" u="none" strike="noStrike" noProof="0" dirty="0">
                        <a:solidFill>
                          <a:srgbClr val="000000"/>
                        </a:solidFill>
                        <a:latin typeface="+mn-lt"/>
                      </a:endParaRPr>
                    </a:p>
                  </a:txBody>
                  <a:tcPr marL="91240" marR="10368" marT="979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Rectangle 3"/>
          <p:cNvSpPr/>
          <p:nvPr/>
        </p:nvSpPr>
        <p:spPr>
          <a:xfrm>
            <a:off x="236592" y="184251"/>
            <a:ext cx="7147149" cy="338979"/>
          </a:xfrm>
          <a:prstGeom prst="rect">
            <a:avLst/>
          </a:prstGeom>
        </p:spPr>
        <p:txBody>
          <a:bodyPr wrap="square" lIns="96304" tIns="48153" rIns="96304" bIns="48153">
            <a:spAutoFit/>
          </a:bodyPr>
          <a:ls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a:lstStyle>
          <a:p>
            <a:pPr algn="ctr"/>
            <a:r>
              <a:rPr lang="x-none" sz="1571" b="1" dirty="0">
                <a:effectLst>
                  <a:outerShdw blurRad="38100" dist="38100" dir="2700000" algn="tl">
                    <a:srgbClr val="000000">
                      <a:alpha val="43137"/>
                    </a:srgbClr>
                  </a:outerShdw>
                </a:effectLst>
              </a:rPr>
              <a:t> Grados K - 2: Rúbrica genérica de 4 puntos para un Escrito informativo/explicativo </a:t>
            </a:r>
            <a:endParaRPr lang="x-none" sz="1571"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6E8A0ECE-C9E2-4B32-8A0E-7D248228F9D1}" type="slidenum">
              <a:rPr lang="en-US" smtClean="0"/>
              <a:pPr/>
              <a:t>13</a:t>
            </a:fld>
            <a:endParaRPr lang="en-US"/>
          </a:p>
        </p:txBody>
      </p:sp>
      <p:sp>
        <p:nvSpPr>
          <p:cNvPr id="5" name="Date Placeholder 4"/>
          <p:cNvSpPr>
            <a:spLocks noGrp="1"/>
          </p:cNvSpPr>
          <p:nvPr>
            <p:ph type="dt" sz="half" idx="10"/>
          </p:nvPr>
        </p:nvSpPr>
        <p:spPr/>
        <p:txBody>
          <a:bodyPr/>
          <a:lstStyle/>
          <a:p>
            <a:r>
              <a:rPr lang="x-none" smtClean="0"/>
              <a:t>HSD-OSP Susan Richmond 2015  </a:t>
            </a:r>
            <a:endParaRPr lang="en-US" dirty="0"/>
          </a:p>
        </p:txBody>
      </p:sp>
    </p:spTree>
    <p:extLst>
      <p:ext uri="{BB962C8B-B14F-4D97-AF65-F5344CB8AC3E}">
        <p14:creationId xmlns:p14="http://schemas.microsoft.com/office/powerpoint/2010/main" val="23720783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x-none" smtClean="0"/>
              <a:pPr/>
              <a:t>14</a:t>
            </a:fld>
            <a:endParaRPr lang="x-none" dirty="0"/>
          </a:p>
        </p:txBody>
      </p:sp>
      <p:graphicFrame>
        <p:nvGraphicFramePr>
          <p:cNvPr id="6" name="Table 5"/>
          <p:cNvGraphicFramePr>
            <a:graphicFrameLocks noGrp="1"/>
          </p:cNvGraphicFramePr>
          <p:nvPr>
            <p:extLst>
              <p:ext uri="{D42A27DB-BD31-4B8C-83A1-F6EECF244321}">
                <p14:modId xmlns:p14="http://schemas.microsoft.com/office/powerpoint/2010/main" val="1707285960"/>
              </p:ext>
            </p:extLst>
          </p:nvPr>
        </p:nvGraphicFramePr>
        <p:xfrm>
          <a:off x="701040" y="167640"/>
          <a:ext cx="6370320" cy="5200693"/>
        </p:xfrm>
        <a:graphic>
          <a:graphicData uri="http://schemas.openxmlformats.org/drawingml/2006/table">
            <a:tbl>
              <a:tblPr firstRow="1" bandRow="1">
                <a:tableStyleId>{5940675A-B579-460E-94D1-54222C63F5DA}</a:tableStyleId>
              </a:tblPr>
              <a:tblGrid>
                <a:gridCol w="6370320"/>
              </a:tblGrid>
              <a:tr h="33179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PR" sz="1800" b="1" i="0" u="none" strike="noStrike" kern="1200" cap="none" spc="0" normalizeH="0" baseline="0" noProof="0" dirty="0" smtClean="0">
                          <a:ln>
                            <a:noFill/>
                          </a:ln>
                          <a:solidFill>
                            <a:prstClr val="black"/>
                          </a:solidFill>
                          <a:effectLst/>
                          <a:uLnTx/>
                          <a:uFillTx/>
                          <a:latin typeface="+mn-lt"/>
                          <a:ea typeface="+mn-ea"/>
                          <a:cs typeface="+mn-cs"/>
                        </a:rPr>
                        <a:t>Clave: Tarea de rendimiento (opcional)</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PR" sz="1800" b="1" i="0" u="none" strike="noStrike" kern="1200" cap="none" spc="0" normalizeH="0" baseline="0" noProof="0" dirty="0" smtClean="0">
                        <a:ln>
                          <a:noFill/>
                        </a:ln>
                        <a:solidFill>
                          <a:prstClr val="black"/>
                        </a:solidFill>
                        <a:effectLst/>
                        <a:uLnTx/>
                        <a:uFillTx/>
                        <a:latin typeface="+mn-lt"/>
                        <a:ea typeface="+mn-ea"/>
                        <a:cs typeface="+mn-cs"/>
                      </a:endParaRPr>
                    </a:p>
                    <a:p>
                      <a:r>
                        <a:rPr lang="es-PR" sz="1100" dirty="0" smtClean="0"/>
                        <a:t>Tu clase está creando una exhibición de carteles</a:t>
                      </a:r>
                      <a:r>
                        <a:rPr lang="es-PR" sz="1100" baseline="0" dirty="0" smtClean="0"/>
                        <a:t> </a:t>
                      </a:r>
                      <a:r>
                        <a:rPr lang="es-PR" sz="1100" dirty="0" smtClean="0"/>
                        <a:t> acerca de África.  Te han pedido que hagas un póster para que la gente quiera ir a un safari por África.  Escribe un título para  tu póster.  </a:t>
                      </a:r>
                    </a:p>
                    <a:p>
                      <a:r>
                        <a:rPr lang="es-PR" sz="1100" dirty="0" smtClean="0"/>
                        <a:t>Tu póster tendrá tres partes:</a:t>
                      </a:r>
                    </a:p>
                    <a:p>
                      <a:endParaRPr lang="es-PR" sz="1100" dirty="0" smtClean="0"/>
                    </a:p>
                    <a:p>
                      <a:pPr marL="342900" indent="-342900">
                        <a:buAutoNum type="arabicPeriod"/>
                      </a:pPr>
                      <a:r>
                        <a:rPr lang="es-PR" sz="1100" dirty="0" smtClean="0"/>
                        <a:t>Ilustraciones que informen sobre tu póster</a:t>
                      </a:r>
                    </a:p>
                    <a:p>
                      <a:pPr marL="342900" indent="-342900">
                        <a:buAutoNum type="arabicPeriod"/>
                      </a:pPr>
                      <a:r>
                        <a:rPr lang="es-PR" sz="1100" dirty="0" smtClean="0"/>
                        <a:t>Una introducción emocionante</a:t>
                      </a:r>
                    </a:p>
                    <a:p>
                      <a:pPr marL="342900" indent="-342900">
                        <a:buAutoNum type="arabicPeriod"/>
                      </a:pPr>
                      <a:r>
                        <a:rPr lang="es-PR" sz="1100" dirty="0" smtClean="0"/>
                        <a:t>Información básica que incluiría:</a:t>
                      </a:r>
                    </a:p>
                    <a:p>
                      <a:pPr marL="342900" indent="168275">
                        <a:buFont typeface="Arial" panose="020B0604020202020204" pitchFamily="34" charset="0"/>
                        <a:buChar char="•"/>
                      </a:pPr>
                      <a:r>
                        <a:rPr lang="es-PR" sz="1100" dirty="0" smtClean="0"/>
                        <a:t>cómo llegar allí</a:t>
                      </a:r>
                    </a:p>
                    <a:p>
                      <a:pPr marL="342900" indent="168275">
                        <a:buFont typeface="Arial" panose="020B0604020202020204" pitchFamily="34" charset="0"/>
                        <a:buChar char="•"/>
                      </a:pPr>
                      <a:r>
                        <a:rPr lang="es-PR" sz="1100" dirty="0" smtClean="0"/>
                        <a:t>dónde alojarse </a:t>
                      </a:r>
                    </a:p>
                    <a:p>
                      <a:pPr marL="342900" indent="168275">
                        <a:buFont typeface="Arial" panose="020B0604020202020204" pitchFamily="34" charset="0"/>
                        <a:buChar char="•"/>
                      </a:pPr>
                      <a:r>
                        <a:rPr lang="es-PR" sz="1100" dirty="0" smtClean="0"/>
                        <a:t>cómo transportarse de un lado a otro</a:t>
                      </a:r>
                    </a:p>
                    <a:p>
                      <a:pPr marL="342900" indent="168275">
                        <a:buFont typeface="Arial" panose="020B0604020202020204" pitchFamily="34" charset="0"/>
                        <a:buChar char="•"/>
                      </a:pPr>
                      <a:r>
                        <a:rPr lang="es-PR" sz="1100" dirty="0" smtClean="0"/>
                        <a:t>qué van a ver</a:t>
                      </a:r>
                    </a:p>
                    <a:p>
                      <a:pPr marL="342900" indent="-342900">
                        <a:buFont typeface="+mj-lt"/>
                        <a:buAutoNum type="arabicPeriod"/>
                      </a:pPr>
                      <a:endParaRPr lang="es-PR" sz="1100" dirty="0" smtClean="0"/>
                    </a:p>
                    <a:p>
                      <a:r>
                        <a:rPr lang="es-PR" sz="1100" dirty="0" smtClean="0"/>
                        <a:t>También puedes incluir otra información que consideres que haga que las personas quieran ir</a:t>
                      </a:r>
                      <a:r>
                        <a:rPr lang="es-PR" sz="1100" baseline="0" dirty="0" smtClean="0"/>
                        <a:t> en </a:t>
                      </a:r>
                      <a:r>
                        <a:rPr lang="es-PR" sz="1100" dirty="0" smtClean="0"/>
                        <a:t>un safari por África.  Utiliza detalles y ejemplos de ambos textos: </a:t>
                      </a:r>
                      <a:r>
                        <a:rPr lang="es-PR" sz="1100" b="1" i="1" u="sng" dirty="0" smtClean="0"/>
                        <a:t>Una aventura en África</a:t>
                      </a:r>
                      <a:r>
                        <a:rPr lang="es-PR" sz="1100" dirty="0" smtClean="0"/>
                        <a:t> y </a:t>
                      </a:r>
                      <a:r>
                        <a:rPr lang="es-PR" sz="1100" b="1" i="1" u="sng" dirty="0" smtClean="0"/>
                        <a:t>Animales africanos</a:t>
                      </a:r>
                      <a:r>
                        <a:rPr lang="es-PR" sz="110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PR" sz="1100" b="0" i="0" u="none" strike="noStrike" kern="1200" cap="none" spc="0" normalizeH="0" baseline="0" noProof="0" dirty="0" smtClean="0">
                        <a:ln>
                          <a:noFill/>
                        </a:ln>
                        <a:solidFill>
                          <a:prstClr val="black"/>
                        </a:solidFill>
                        <a:effectLst/>
                        <a:uLnTx/>
                        <a:uFillTx/>
                        <a:latin typeface="+mn-lt"/>
                        <a:ea typeface="+mn-ea"/>
                        <a:cs typeface="+mn-cs"/>
                      </a:endParaRPr>
                    </a:p>
                  </a:txBody>
                  <a:tcPr marL="94298" marR="9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578954">
                <a:tc>
                  <a:txBody>
                    <a:bodyPr/>
                    <a:lstStyle/>
                    <a:p>
                      <a:pPr algn="ctr"/>
                      <a:r>
                        <a:rPr lang="x-none" sz="1900" b="1" noProof="0" dirty="0" smtClean="0"/>
                        <a:t>Título</a:t>
                      </a:r>
                      <a:r>
                        <a:rPr lang="x-none" sz="1900" noProof="0" dirty="0" smtClean="0"/>
                        <a:t> </a:t>
                      </a:r>
                    </a:p>
                    <a:p>
                      <a:pPr marL="171450" indent="-171450" algn="ctr">
                        <a:buFont typeface="Arial" panose="020B0604020202020204" pitchFamily="34" charset="0"/>
                        <a:buChar char="•"/>
                      </a:pPr>
                      <a:r>
                        <a:rPr lang="x-none" sz="1300" i="1" noProof="0" dirty="0" smtClean="0"/>
                        <a:t>El título se refleja en el contenido del póster.</a:t>
                      </a:r>
                    </a:p>
                  </a:txBody>
                  <a:tcPr marL="94298" marR="94298">
                    <a:lnL w="12700" cap="flat" cmpd="sng" algn="ctr">
                      <a:solidFill>
                        <a:schemeClr val="tx1"/>
                      </a:solidFill>
                      <a:prstDash val="solid"/>
                      <a:round/>
                      <a:headEnd type="none" w="med" len="med"/>
                      <a:tailEnd type="none" w="med" len="med"/>
                    </a:lnL>
                  </a:tcPr>
                </a:tc>
              </a:tr>
              <a:tr h="595758">
                <a:tc>
                  <a:txBody>
                    <a:bodyPr/>
                    <a:lstStyle/>
                    <a:p>
                      <a:r>
                        <a:rPr lang="x-none" sz="1100" noProof="0" dirty="0" smtClean="0"/>
                        <a:t>Ilustraciones</a:t>
                      </a:r>
                    </a:p>
                    <a:p>
                      <a:endParaRPr lang="x-none" sz="1100" noProof="0" dirty="0" smtClean="0"/>
                    </a:p>
                    <a:p>
                      <a:r>
                        <a:rPr lang="x-none" sz="1100" noProof="0" dirty="0" smtClean="0"/>
                        <a:t>Las ilustraciones del estudiante deben tener</a:t>
                      </a:r>
                      <a:r>
                        <a:rPr lang="x-none" sz="1100" baseline="0" noProof="0" dirty="0" smtClean="0"/>
                        <a:t> conexión con</a:t>
                      </a:r>
                      <a:r>
                        <a:rPr lang="x-none" sz="1100" noProof="0" dirty="0" smtClean="0"/>
                        <a:t> las</a:t>
                      </a:r>
                      <a:r>
                        <a:rPr lang="x-none" sz="1100" baseline="0" noProof="0" dirty="0" smtClean="0"/>
                        <a:t> palabras e ideas del póster.</a:t>
                      </a:r>
                      <a:endParaRPr lang="x-none" sz="1100" noProof="0" dirty="0" smtClean="0"/>
                    </a:p>
                  </a:txBody>
                  <a:tcPr marL="94298" marR="94298">
                    <a:lnL w="12700" cap="flat" cmpd="sng" algn="ctr">
                      <a:solidFill>
                        <a:schemeClr val="tx1"/>
                      </a:solidFill>
                      <a:prstDash val="solid"/>
                      <a:round/>
                      <a:headEnd type="none" w="med" len="med"/>
                      <a:tailEnd type="none" w="med" len="med"/>
                    </a:lnL>
                  </a:tcPr>
                </a:tc>
              </a:tr>
              <a:tr h="377313">
                <a:tc>
                  <a:txBody>
                    <a:bodyPr/>
                    <a:lstStyle/>
                    <a:p>
                      <a:pPr marL="0" indent="0" algn="ctr"/>
                      <a:r>
                        <a:rPr lang="x-none" sz="1900" b="1" noProof="0" dirty="0" smtClean="0"/>
                        <a:t>Introducción</a:t>
                      </a:r>
                      <a:endParaRPr lang="x-none" sz="1900" b="1" noProof="0" dirty="0"/>
                    </a:p>
                  </a:txBody>
                  <a:tcPr marL="94298" marR="94298">
                    <a:lnL w="12700" cap="flat" cmpd="sng" algn="ctr">
                      <a:solidFill>
                        <a:schemeClr val="tx1"/>
                      </a:solidFill>
                      <a:prstDash val="solid"/>
                      <a:round/>
                      <a:headEnd type="none" w="med" len="med"/>
                      <a:tailEnd type="none" w="med" len="med"/>
                    </a:lnL>
                  </a:tcPr>
                </a:tc>
              </a:tr>
              <a:tr h="326904">
                <a:tc>
                  <a:txBody>
                    <a:bodyPr/>
                    <a:lstStyle/>
                    <a:p>
                      <a:pPr marL="285750" indent="-285750" algn="ctr">
                        <a:buFont typeface="Arial" panose="020B0604020202020204" pitchFamily="34" charset="0"/>
                        <a:buChar char="•"/>
                      </a:pPr>
                      <a:r>
                        <a:rPr lang="x-none" sz="1500" i="1" noProof="0" dirty="0" smtClean="0"/>
                        <a:t>El estudiante presenta el póster con un tono emocionante.</a:t>
                      </a:r>
                      <a:endParaRPr lang="x-none" sz="1500" i="1" noProof="0" dirty="0"/>
                    </a:p>
                  </a:txBody>
                  <a:tcPr marL="94298" marR="94298">
                    <a:lnL w="12700" cap="flat" cmpd="sng" algn="ctr">
                      <a:solidFill>
                        <a:schemeClr val="tx1"/>
                      </a:solidFill>
                      <a:prstDash val="solid"/>
                      <a:round/>
                      <a:headEnd type="none" w="med" len="med"/>
                      <a:tailEnd type="none" w="med" len="med"/>
                    </a:ln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34346188"/>
              </p:ext>
            </p:extLst>
          </p:nvPr>
        </p:nvGraphicFramePr>
        <p:xfrm>
          <a:off x="657285" y="5448300"/>
          <a:ext cx="6443663" cy="762000"/>
        </p:xfrm>
        <a:graphic>
          <a:graphicData uri="http://schemas.openxmlformats.org/drawingml/2006/table">
            <a:tbl>
              <a:tblPr firstRow="1" bandRow="1">
                <a:tableStyleId>{5940675A-B579-460E-94D1-54222C63F5DA}</a:tableStyleId>
              </a:tblPr>
              <a:tblGrid>
                <a:gridCol w="6443663"/>
              </a:tblGrid>
              <a:tr h="381000">
                <a:tc>
                  <a:txBody>
                    <a:bodyPr/>
                    <a:lstStyle/>
                    <a:p>
                      <a:pPr algn="ctr"/>
                      <a:r>
                        <a:rPr lang="x-none" sz="1900" b="1" noProof="0" dirty="0" smtClean="0"/>
                        <a:t>Información básica</a:t>
                      </a:r>
                      <a:endParaRPr lang="x-none" sz="1900" b="1" noProof="0" dirty="0"/>
                    </a:p>
                  </a:txBody>
                  <a:tcPr marL="94298" marR="94298">
                    <a:lnL w="12700" cap="flat" cmpd="sng" algn="ctr">
                      <a:solidFill>
                        <a:schemeClr val="tx1"/>
                      </a:solidFill>
                      <a:prstDash val="solid"/>
                      <a:round/>
                      <a:headEnd type="none" w="med" len="med"/>
                      <a:tailEnd type="none" w="med" len="med"/>
                    </a:lnL>
                  </a:tcPr>
                </a:tc>
              </a:tr>
              <a:tr h="381000">
                <a:tc>
                  <a:txBody>
                    <a:bodyPr/>
                    <a:lstStyle/>
                    <a:p>
                      <a:pPr marL="285750" indent="-285750" algn="ctr">
                        <a:buFont typeface="Arial" panose="020B0604020202020204" pitchFamily="34" charset="0"/>
                        <a:buChar char="•"/>
                      </a:pPr>
                      <a:r>
                        <a:rPr lang="x-none" sz="1500" i="1" noProof="0" dirty="0" smtClean="0"/>
                        <a:t>El estudiante</a:t>
                      </a:r>
                      <a:r>
                        <a:rPr lang="x-none" sz="1500" i="1" baseline="0" noProof="0" dirty="0" smtClean="0"/>
                        <a:t> presenta la información básica listada en la tarea. </a:t>
                      </a:r>
                      <a:endParaRPr lang="x-none" sz="1500" i="1" noProof="0" dirty="0"/>
                    </a:p>
                  </a:txBody>
                  <a:tcPr marL="94298" marR="94298" anchor="ctr">
                    <a:lnL w="12700" cap="flat" cmpd="sng" algn="ctr">
                      <a:solidFill>
                        <a:schemeClr val="tx1"/>
                      </a:solidFill>
                      <a:prstDash val="solid"/>
                      <a:round/>
                      <a:headEnd type="none" w="med" len="med"/>
                      <a:tailEnd type="none" w="med" len="med"/>
                    </a:ln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870567902"/>
              </p:ext>
            </p:extLst>
          </p:nvPr>
        </p:nvGraphicFramePr>
        <p:xfrm>
          <a:off x="646807" y="6239933"/>
          <a:ext cx="6454140" cy="2989411"/>
        </p:xfrm>
        <a:graphic>
          <a:graphicData uri="http://schemas.openxmlformats.org/drawingml/2006/table">
            <a:tbl>
              <a:tblPr firstRow="1" bandRow="1">
                <a:tableStyleId>{5940675A-B579-460E-94D1-54222C63F5DA}</a:tableStyleId>
              </a:tblPr>
              <a:tblGrid>
                <a:gridCol w="544280"/>
                <a:gridCol w="505009"/>
                <a:gridCol w="505009"/>
                <a:gridCol w="505009"/>
                <a:gridCol w="603547"/>
                <a:gridCol w="603547"/>
                <a:gridCol w="603547"/>
                <a:gridCol w="794388"/>
                <a:gridCol w="364865"/>
                <a:gridCol w="419100"/>
                <a:gridCol w="419100"/>
                <a:gridCol w="586739"/>
              </a:tblGrid>
              <a:tr h="699299">
                <a:tc gridSpan="12">
                  <a:txBody>
                    <a:bodyPr/>
                    <a:lstStyle/>
                    <a:p>
                      <a:r>
                        <a:rPr lang="x-none" sz="1300" b="0" dirty="0" smtClean="0"/>
                        <a:t>Los estudiantes reciben 3 puntajes, uno por cada criterio. En segundo grado, utilice su juicio junto con la </a:t>
                      </a:r>
                      <a:r>
                        <a:rPr lang="x-none" sz="1300" b="1" dirty="0" smtClean="0"/>
                        <a:t>rúbrica de escritura </a:t>
                      </a:r>
                      <a:r>
                        <a:rPr lang="x-none" sz="1300" b="0" dirty="0" smtClean="0"/>
                        <a:t>para decidir cómo el producto final representa mejor cada una de estas tres áreas.</a:t>
                      </a:r>
                      <a:endParaRPr lang="x-none" sz="1300" b="0" dirty="0"/>
                    </a:p>
                  </a:txBody>
                  <a:tcPr marL="94298" marR="94298" marT="47897" marB="47897"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200" b="1"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200" b="1"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r>
              <a:tr h="1353095">
                <a:tc gridSpan="4">
                  <a:txBody>
                    <a:bodyPr/>
                    <a:lstStyle/>
                    <a:p>
                      <a:r>
                        <a:rPr lang="x-none" sz="1200" b="1" noProof="0" dirty="0" smtClean="0"/>
                        <a:t>Propósito y Organización (4)</a:t>
                      </a:r>
                    </a:p>
                    <a:p>
                      <a:pPr marL="171450" indent="-171450">
                        <a:buFont typeface="Arial" panose="020B0604020202020204" pitchFamily="34" charset="0"/>
                        <a:buChar char="•"/>
                      </a:pPr>
                      <a:r>
                        <a:rPr lang="x-none" sz="900" b="0" noProof="0" dirty="0" smtClean="0"/>
                        <a:t>Introduce el tema</a:t>
                      </a:r>
                      <a:endParaRPr lang="x-none" sz="900" b="0" baseline="0" noProof="0" dirty="0" smtClean="0"/>
                    </a:p>
                    <a:p>
                      <a:pPr marL="171450" indent="-171450">
                        <a:buFont typeface="Arial" panose="020B0604020202020204" pitchFamily="34" charset="0"/>
                        <a:buChar char="•"/>
                      </a:pPr>
                      <a:r>
                        <a:rPr lang="x-none" sz="900" b="0" baseline="0" dirty="0" smtClean="0"/>
                        <a:t>Las ilustraciones apoyan el tema</a:t>
                      </a:r>
                    </a:p>
                    <a:p>
                      <a:pPr marL="171450" indent="-171450">
                        <a:buFont typeface="Arial" panose="020B0604020202020204" pitchFamily="34" charset="0"/>
                        <a:buChar char="•"/>
                      </a:pPr>
                      <a:r>
                        <a:rPr lang="x-none" sz="900" b="0" baseline="0" dirty="0" smtClean="0"/>
                        <a:t>Conecta las ideas de un safari entre los textos </a:t>
                      </a:r>
                    </a:p>
                    <a:p>
                      <a:pPr marL="171450" indent="-171450">
                        <a:buFont typeface="Arial" panose="020B0604020202020204" pitchFamily="34" charset="0"/>
                        <a:buChar char="•"/>
                      </a:pPr>
                      <a:r>
                        <a:rPr lang="x-none" sz="900" b="0" baseline="0" dirty="0" smtClean="0"/>
                        <a:t>El póster tiene buenas transiciones a través de la información básica (párrafos)</a:t>
                      </a:r>
                    </a:p>
                  </a:txBody>
                  <a:tcPr marL="94298" marR="94298" marT="47897" marB="47897">
                    <a:solidFill>
                      <a:schemeClr val="bg1">
                        <a:lumMod val="9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r>
                        <a:rPr lang="x-none" sz="1200" b="1" noProof="0" dirty="0" smtClean="0"/>
                        <a:t>Lenguaje – Elaboración de evidencia (4)</a:t>
                      </a:r>
                    </a:p>
                    <a:p>
                      <a:pPr marL="171450" indent="-171450">
                        <a:buFont typeface="Arial" panose="020B0604020202020204" pitchFamily="34" charset="0"/>
                        <a:buChar char="•"/>
                      </a:pPr>
                      <a:r>
                        <a:rPr lang="x-none" sz="900" b="0" dirty="0" smtClean="0"/>
                        <a:t>La introducción es emocionante</a:t>
                      </a:r>
                      <a:r>
                        <a:rPr lang="x-none" sz="900" b="0" baseline="0" dirty="0" smtClean="0"/>
                        <a:t> y elaborada</a:t>
                      </a:r>
                    </a:p>
                    <a:p>
                      <a:pPr marL="171450" indent="-171450">
                        <a:buFont typeface="Arial" panose="020B0604020202020204" pitchFamily="34" charset="0"/>
                        <a:buChar char="•"/>
                      </a:pPr>
                      <a:r>
                        <a:rPr lang="x-none" sz="900" b="0" baseline="0" dirty="0" smtClean="0"/>
                        <a:t>Utiliza vocabulario que aprendió de los textos</a:t>
                      </a:r>
                    </a:p>
                    <a:p>
                      <a:pPr marL="171450" indent="-171450">
                        <a:buFont typeface="Arial" panose="020B0604020202020204" pitchFamily="34" charset="0"/>
                        <a:buChar char="•"/>
                      </a:pPr>
                      <a:r>
                        <a:rPr lang="x-none" sz="900" b="0" baseline="0" dirty="0" smtClean="0"/>
                        <a:t>El lenguaje mantiene una voz emocionante y positiva a través del póster</a:t>
                      </a:r>
                      <a:endParaRPr lang="x-none" sz="900" b="0" dirty="0"/>
                    </a:p>
                  </a:txBody>
                  <a:tcPr marL="94298" marR="94298" marT="47897" marB="47897">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r>
                        <a:rPr lang="x-none" sz="1200" b="1" dirty="0" smtClean="0"/>
                        <a:t>Convenciones (4)</a:t>
                      </a:r>
                    </a:p>
                    <a:p>
                      <a:pPr marL="171450" indent="-171450">
                        <a:buFont typeface="Arial" panose="020B0604020202020204" pitchFamily="34" charset="0"/>
                        <a:buChar char="•"/>
                      </a:pPr>
                      <a:r>
                        <a:rPr lang="x-none" sz="900" b="0" dirty="0" smtClean="0"/>
                        <a:t>Utiliza palabras apropiadas</a:t>
                      </a:r>
                      <a:r>
                        <a:rPr lang="x-none" sz="900" b="0" baseline="0" dirty="0" smtClean="0"/>
                        <a:t> para el grado</a:t>
                      </a:r>
                      <a:endParaRPr lang="x-none" sz="900" b="0" dirty="0" smtClean="0"/>
                    </a:p>
                    <a:p>
                      <a:pPr marL="171450" indent="-171450">
                        <a:buFont typeface="Arial" panose="020B0604020202020204" pitchFamily="34" charset="0"/>
                        <a:buChar char="•"/>
                      </a:pPr>
                      <a:r>
                        <a:rPr lang="x-none" sz="900" b="0" dirty="0" smtClean="0"/>
                        <a:t>Utiliza</a:t>
                      </a:r>
                      <a:r>
                        <a:rPr lang="x-none" sz="900" b="0" baseline="0" dirty="0" smtClean="0"/>
                        <a:t> las mayúscula y los puntos correctamente</a:t>
                      </a:r>
                      <a:endParaRPr lang="x-none" sz="900" b="0" dirty="0" smtClean="0"/>
                    </a:p>
                    <a:p>
                      <a:pPr marL="171450" indent="-171450">
                        <a:buFont typeface="Arial" panose="020B0604020202020204" pitchFamily="34" charset="0"/>
                        <a:buChar char="•"/>
                      </a:pPr>
                      <a:r>
                        <a:rPr lang="x-none" sz="900" b="0" dirty="0" smtClean="0"/>
                        <a:t>Utiliza las comas correctamente, si</a:t>
                      </a:r>
                      <a:r>
                        <a:rPr lang="x-none" sz="900" b="0" baseline="0" dirty="0" smtClean="0"/>
                        <a:t> lista palabras en una serie</a:t>
                      </a:r>
                      <a:endParaRPr lang="x-none" sz="900" b="0" dirty="0" smtClean="0"/>
                    </a:p>
                    <a:p>
                      <a:pPr marL="171450" indent="-171450">
                        <a:buFont typeface="Arial" panose="020B0604020202020204" pitchFamily="34" charset="0"/>
                        <a:buChar char="•"/>
                      </a:pPr>
                      <a:r>
                        <a:rPr lang="x-none" sz="900" b="0" dirty="0" smtClean="0"/>
                        <a:t>Errores</a:t>
                      </a:r>
                      <a:r>
                        <a:rPr lang="x-none" sz="900" b="0" baseline="0" dirty="0" smtClean="0"/>
                        <a:t> menores en la ortografía</a:t>
                      </a:r>
                      <a:endParaRPr lang="x-none" sz="900" b="0" dirty="0"/>
                    </a:p>
                  </a:txBody>
                  <a:tcPr marL="94298" marR="94298" marT="47897" marB="47897">
                    <a:solidFill>
                      <a:schemeClr val="bg1">
                        <a:lumMod val="9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88499">
                <a:tc>
                  <a:txBody>
                    <a:bodyPr/>
                    <a:lstStyle/>
                    <a:p>
                      <a:pPr algn="ctr"/>
                      <a:r>
                        <a:rPr lang="x-none" sz="1700" b="1" dirty="0" smtClean="0"/>
                        <a:t>1</a:t>
                      </a:r>
                      <a:endParaRPr lang="x-none" sz="1700" b="1" dirty="0"/>
                    </a:p>
                  </a:txBody>
                  <a:tcPr marL="94298" marR="94298" marT="47897" marB="47897"/>
                </a:tc>
                <a:tc>
                  <a:txBody>
                    <a:bodyPr/>
                    <a:lstStyle/>
                    <a:p>
                      <a:pPr algn="ctr"/>
                      <a:r>
                        <a:rPr lang="x-none" sz="1700" b="1" dirty="0" smtClean="0"/>
                        <a:t>2</a:t>
                      </a:r>
                      <a:endParaRPr lang="x-none" sz="1700" b="1" dirty="0"/>
                    </a:p>
                  </a:txBody>
                  <a:tcPr marL="94298" marR="94298" marT="47897" marB="47897"/>
                </a:tc>
                <a:tc>
                  <a:txBody>
                    <a:bodyPr/>
                    <a:lstStyle/>
                    <a:p>
                      <a:pPr algn="ctr"/>
                      <a:r>
                        <a:rPr lang="x-none" sz="1700" b="1" dirty="0" smtClean="0"/>
                        <a:t>3</a:t>
                      </a:r>
                      <a:endParaRPr lang="x-none" sz="1700" b="1" dirty="0"/>
                    </a:p>
                  </a:txBody>
                  <a:tcPr marL="94298" marR="94298" marT="47897" marB="47897"/>
                </a:tc>
                <a:tc>
                  <a:txBody>
                    <a:bodyPr/>
                    <a:lstStyle/>
                    <a:p>
                      <a:pPr algn="ctr"/>
                      <a:r>
                        <a:rPr lang="x-none" sz="1700" b="1" dirty="0" smtClean="0"/>
                        <a:t>4</a:t>
                      </a:r>
                      <a:endParaRPr lang="x-none" sz="1700" b="1" dirty="0"/>
                    </a:p>
                  </a:txBody>
                  <a:tcPr marL="94298" marR="94298" marT="47897" marB="47897"/>
                </a:tc>
                <a:tc>
                  <a:txBody>
                    <a:bodyPr/>
                    <a:lstStyle/>
                    <a:p>
                      <a:pPr algn="ctr"/>
                      <a:r>
                        <a:rPr lang="x-none" sz="1700" b="1" dirty="0" smtClean="0"/>
                        <a:t>1</a:t>
                      </a:r>
                      <a:endParaRPr lang="x-none" sz="1700" b="1" dirty="0"/>
                    </a:p>
                  </a:txBody>
                  <a:tcPr marL="94298" marR="94298" marT="47897" marB="47897"/>
                </a:tc>
                <a:tc>
                  <a:txBody>
                    <a:bodyPr/>
                    <a:lstStyle/>
                    <a:p>
                      <a:pPr algn="ctr"/>
                      <a:r>
                        <a:rPr lang="x-none" sz="1700" b="1" dirty="0" smtClean="0"/>
                        <a:t>2</a:t>
                      </a:r>
                      <a:endParaRPr lang="x-none" sz="1700" b="1" dirty="0"/>
                    </a:p>
                  </a:txBody>
                  <a:tcPr marL="94298" marR="94298" marT="47897" marB="47897"/>
                </a:tc>
                <a:tc>
                  <a:txBody>
                    <a:bodyPr/>
                    <a:lstStyle/>
                    <a:p>
                      <a:pPr algn="ctr"/>
                      <a:r>
                        <a:rPr lang="x-none" sz="1700" b="1" dirty="0" smtClean="0"/>
                        <a:t>3</a:t>
                      </a:r>
                      <a:endParaRPr lang="x-none" sz="1700" b="1" dirty="0"/>
                    </a:p>
                  </a:txBody>
                  <a:tcPr marL="94298" marR="94298" marT="47897" marB="47897"/>
                </a:tc>
                <a:tc>
                  <a:txBody>
                    <a:bodyPr/>
                    <a:lstStyle/>
                    <a:p>
                      <a:pPr algn="ctr"/>
                      <a:r>
                        <a:rPr lang="x-none" sz="1700" b="1" dirty="0" smtClean="0"/>
                        <a:t>4</a:t>
                      </a:r>
                      <a:endParaRPr lang="x-none" sz="1700" b="1" dirty="0"/>
                    </a:p>
                  </a:txBody>
                  <a:tcPr marL="94298" marR="94298" marT="47897" marB="47897"/>
                </a:tc>
                <a:tc>
                  <a:txBody>
                    <a:bodyPr/>
                    <a:lstStyle/>
                    <a:p>
                      <a:pPr algn="ctr"/>
                      <a:r>
                        <a:rPr lang="x-none" sz="1700" b="1" dirty="0" smtClean="0"/>
                        <a:t>1</a:t>
                      </a:r>
                      <a:endParaRPr lang="x-none" sz="1700" b="1" dirty="0"/>
                    </a:p>
                  </a:txBody>
                  <a:tcPr marL="94298" marR="94298" marT="47897" marB="47897"/>
                </a:tc>
                <a:tc>
                  <a:txBody>
                    <a:bodyPr/>
                    <a:lstStyle/>
                    <a:p>
                      <a:pPr algn="ctr"/>
                      <a:r>
                        <a:rPr lang="x-none" sz="1700" b="1" dirty="0" smtClean="0"/>
                        <a:t>2</a:t>
                      </a:r>
                      <a:endParaRPr lang="x-none" sz="1700" b="1" dirty="0"/>
                    </a:p>
                  </a:txBody>
                  <a:tcPr marL="94298" marR="94298" marT="47897" marB="47897"/>
                </a:tc>
                <a:tc>
                  <a:txBody>
                    <a:bodyPr/>
                    <a:lstStyle/>
                    <a:p>
                      <a:pPr algn="ctr"/>
                      <a:r>
                        <a:rPr lang="x-none" sz="1700" b="1" dirty="0" smtClean="0"/>
                        <a:t>3</a:t>
                      </a:r>
                      <a:endParaRPr lang="x-none" sz="1700" b="1" dirty="0"/>
                    </a:p>
                  </a:txBody>
                  <a:tcPr marL="94298" marR="94298" marT="47897" marB="47897"/>
                </a:tc>
                <a:tc>
                  <a:txBody>
                    <a:bodyPr/>
                    <a:lstStyle/>
                    <a:p>
                      <a:pPr algn="ctr"/>
                      <a:r>
                        <a:rPr lang="x-none" sz="1700" b="1" dirty="0" smtClean="0"/>
                        <a:t>4</a:t>
                      </a:r>
                      <a:endParaRPr lang="x-none" sz="1700" b="1" dirty="0"/>
                    </a:p>
                  </a:txBody>
                  <a:tcPr marL="94298" marR="94298" marT="47897" marB="47897"/>
                </a:tc>
              </a:tr>
              <a:tr h="388499">
                <a:tc gridSpan="12">
                  <a:txBody>
                    <a:bodyPr/>
                    <a:lstStyle/>
                    <a:p>
                      <a:pPr algn="ctr"/>
                      <a:r>
                        <a:rPr lang="x-none" sz="1700" b="1" dirty="0" smtClean="0"/>
                        <a:t>Puntaje total     /12</a:t>
                      </a:r>
                      <a:endParaRPr lang="x-none" sz="1700" b="1" dirty="0"/>
                    </a:p>
                  </a:txBody>
                  <a:tcPr marL="94298" marR="94298" marT="47897" marB="47897"/>
                </a:tc>
                <a:tc hMerge="1">
                  <a:txBody>
                    <a:bodyPr/>
                    <a:lstStyle/>
                    <a:p>
                      <a:pPr algn="ctr"/>
                      <a:endParaRPr lang="en-US" sz="1600" b="1" dirty="0"/>
                    </a:p>
                  </a:txBody>
                  <a:tcPr/>
                </a:tc>
                <a:tc hMerge="1">
                  <a:txBody>
                    <a:bodyPr/>
                    <a:lstStyle/>
                    <a:p>
                      <a:pPr algn="ctr"/>
                      <a:endParaRPr lang="en-US" sz="1600" b="1" dirty="0"/>
                    </a:p>
                  </a:txBody>
                  <a:tcPr/>
                </a:tc>
                <a:tc hMerge="1">
                  <a:txBody>
                    <a:bodyPr/>
                    <a:lstStyle/>
                    <a:p>
                      <a:pPr algn="ctr"/>
                      <a:endParaRPr lang="en-US" sz="1600" b="1" dirty="0"/>
                    </a:p>
                  </a:txBody>
                  <a:tcPr/>
                </a:tc>
                <a:tc hMerge="1">
                  <a:txBody>
                    <a:bodyPr/>
                    <a:lstStyle/>
                    <a:p>
                      <a:pPr algn="ctr"/>
                      <a:endParaRPr lang="en-US" sz="1600" b="1" dirty="0"/>
                    </a:p>
                  </a:txBody>
                  <a:tcPr/>
                </a:tc>
                <a:tc hMerge="1">
                  <a:txBody>
                    <a:bodyPr/>
                    <a:lstStyle/>
                    <a:p>
                      <a:pPr algn="ctr"/>
                      <a:endParaRPr lang="en-US" sz="1600" b="1" dirty="0"/>
                    </a:p>
                  </a:txBody>
                  <a:tcPr/>
                </a:tc>
                <a:tc hMerge="1">
                  <a:txBody>
                    <a:bodyPr/>
                    <a:lstStyle/>
                    <a:p>
                      <a:pPr algn="ctr"/>
                      <a:endParaRPr lang="en-US" sz="1600" b="1" dirty="0"/>
                    </a:p>
                  </a:txBody>
                  <a:tcPr/>
                </a:tc>
                <a:tc hMerge="1">
                  <a:txBody>
                    <a:bodyPr/>
                    <a:lstStyle/>
                    <a:p>
                      <a:pPr algn="ctr"/>
                      <a:endParaRPr lang="en-US" sz="1600" b="1" dirty="0"/>
                    </a:p>
                  </a:txBody>
                  <a:tcPr/>
                </a:tc>
                <a:tc hMerge="1">
                  <a:txBody>
                    <a:bodyPr/>
                    <a:lstStyle/>
                    <a:p>
                      <a:pPr algn="ctr"/>
                      <a:endParaRPr lang="en-US" sz="1600" b="1" dirty="0"/>
                    </a:p>
                  </a:txBody>
                  <a:tcPr/>
                </a:tc>
                <a:tc hMerge="1">
                  <a:txBody>
                    <a:bodyPr/>
                    <a:lstStyle/>
                    <a:p>
                      <a:pPr algn="ctr"/>
                      <a:endParaRPr lang="en-US" sz="1600" b="1" dirty="0"/>
                    </a:p>
                  </a:txBody>
                  <a:tcPr/>
                </a:tc>
                <a:tc hMerge="1">
                  <a:txBody>
                    <a:bodyPr/>
                    <a:lstStyle/>
                    <a:p>
                      <a:pPr algn="ctr"/>
                      <a:endParaRPr lang="en-US" sz="1600" b="1" dirty="0"/>
                    </a:p>
                  </a:txBody>
                  <a:tcPr/>
                </a:tc>
                <a:tc hMerge="1">
                  <a:txBody>
                    <a:bodyPr/>
                    <a:lstStyle/>
                    <a:p>
                      <a:pPr algn="ctr"/>
                      <a:endParaRPr lang="en-US" sz="1600" b="1" dirty="0"/>
                    </a:p>
                  </a:txBody>
                  <a:tcPr/>
                </a:tc>
              </a:tr>
            </a:tbl>
          </a:graphicData>
        </a:graphic>
      </p:graphicFrame>
      <p:sp>
        <p:nvSpPr>
          <p:cNvPr id="2" name="Date Placeholder 1"/>
          <p:cNvSpPr>
            <a:spLocks noGrp="1"/>
          </p:cNvSpPr>
          <p:nvPr>
            <p:ph type="dt" sz="half" idx="10"/>
          </p:nvPr>
        </p:nvSpPr>
        <p:spPr/>
        <p:txBody>
          <a:bodyPr/>
          <a:lstStyle/>
          <a:p>
            <a:r>
              <a:rPr lang="x-none" smtClean="0"/>
              <a:t>HSD-OSP Susan Richmond 2015  </a:t>
            </a:r>
            <a:endParaRPr lang="en-US" dirty="0"/>
          </a:p>
        </p:txBody>
      </p:sp>
    </p:spTree>
    <p:extLst>
      <p:ext uri="{BB962C8B-B14F-4D97-AF65-F5344CB8AC3E}">
        <p14:creationId xmlns:p14="http://schemas.microsoft.com/office/powerpoint/2010/main" val="13469199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158146589"/>
              </p:ext>
            </p:extLst>
          </p:nvPr>
        </p:nvGraphicFramePr>
        <p:xfrm>
          <a:off x="666526" y="685801"/>
          <a:ext cx="6621780" cy="6934199"/>
        </p:xfrm>
        <a:graphic>
          <a:graphicData uri="http://schemas.openxmlformats.org/drawingml/2006/table">
            <a:tbl>
              <a:tblPr firstRow="1" bandRow="1">
                <a:tableStyleId>{5940675A-B579-460E-94D1-54222C63F5DA}</a:tableStyleId>
              </a:tblPr>
              <a:tblGrid>
                <a:gridCol w="523875"/>
                <a:gridCol w="6097905"/>
              </a:tblGrid>
              <a:tr h="457199">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ES" sz="1500" b="1" dirty="0" smtClean="0">
                          <a:effectLst/>
                        </a:rPr>
                        <a:t>Evaluación de mitad de año: </a:t>
                      </a:r>
                      <a:r>
                        <a:rPr lang="x-none" sz="1500" b="1" dirty="0" smtClean="0">
                          <a:effectLst/>
                        </a:rPr>
                        <a:t>Clave para la </a:t>
                      </a:r>
                      <a:r>
                        <a:rPr lang="x-none" sz="1500" b="1" u="sng" dirty="0" smtClean="0">
                          <a:effectLst/>
                        </a:rPr>
                        <a:t>Respuesta construida de investigación</a:t>
                      </a:r>
                    </a:p>
                  </a:txBody>
                  <a:tcPr marL="100584" marR="100584" marT="50292" marB="50292"/>
                </a:tc>
                <a:tc hMerge="1">
                  <a:txBody>
                    <a:bodyPr/>
                    <a:lstStyle/>
                    <a:p>
                      <a:endParaRPr lang="en-US"/>
                    </a:p>
                  </a:txBody>
                  <a:tcPr/>
                </a:tc>
              </a:tr>
              <a:tr h="704088">
                <a:tc gridSpan="2">
                  <a:txBody>
                    <a:bodyPr/>
                    <a:lstStyle/>
                    <a:p>
                      <a:pPr marL="0" marR="0" lvl="0" indent="0" algn="ctr" defTabSz="966612" rtl="0" eaLnBrk="1" fontAlgn="auto" latinLnBrk="0" hangingPunct="1">
                        <a:lnSpc>
                          <a:spcPct val="100000"/>
                        </a:lnSpc>
                        <a:spcBef>
                          <a:spcPts val="0"/>
                        </a:spcBef>
                        <a:spcAft>
                          <a:spcPts val="0"/>
                        </a:spcAft>
                        <a:buClrTx/>
                        <a:buSzTx/>
                        <a:buFontTx/>
                        <a:buNone/>
                        <a:tabLst/>
                        <a:defRPr/>
                      </a:pPr>
                      <a:r>
                        <a:rPr kumimoji="0" lang="es-ES" sz="1500" b="1" i="0" u="none" strike="noStrike" kern="1200" cap="none" spc="0" normalizeH="0" baseline="0" noProof="0" dirty="0" smtClean="0">
                          <a:ln>
                            <a:noFill/>
                          </a:ln>
                          <a:solidFill>
                            <a:prstClr val="black"/>
                          </a:solidFill>
                          <a:effectLst/>
                          <a:uLnTx/>
                          <a:uFillTx/>
                          <a:latin typeface="+mn-lt"/>
                          <a:ea typeface="+mn-ea"/>
                          <a:cs typeface="+mn-cs"/>
                        </a:rPr>
                        <a:t>Rúbricas para la Respuesta Construida de Investigación - Objetivo 3</a:t>
                      </a:r>
                    </a:p>
                    <a:p>
                      <a:pPr marL="231775" marR="0" lvl="0" indent="-231775" algn="ctr" defTabSz="966612" rtl="0" eaLnBrk="1" fontAlgn="auto" latinLnBrk="0" hangingPunct="1">
                        <a:lnSpc>
                          <a:spcPct val="100000"/>
                        </a:lnSpc>
                        <a:spcBef>
                          <a:spcPts val="0"/>
                        </a:spcBef>
                        <a:spcAft>
                          <a:spcPts val="0"/>
                        </a:spcAft>
                        <a:buClrTx/>
                        <a:buSzTx/>
                        <a:buFontTx/>
                        <a:buNone/>
                        <a:tabLst/>
                        <a:defRPr/>
                      </a:pPr>
                      <a:r>
                        <a:rPr kumimoji="0" lang="es-ES" sz="1300" b="1" i="0" u="none" strike="noStrike" kern="1200" cap="none" spc="0" normalizeH="0" baseline="0" noProof="0" dirty="0" smtClean="0">
                          <a:ln>
                            <a:noFill/>
                          </a:ln>
                          <a:solidFill>
                            <a:prstClr val="black"/>
                          </a:solidFill>
                          <a:effectLst/>
                          <a:uLnTx/>
                          <a:uFillTx/>
                          <a:latin typeface="+mn-lt"/>
                          <a:ea typeface="+mn-ea"/>
                          <a:cs typeface="+mn-cs"/>
                        </a:rPr>
                        <a:t>evidencia de la habilidad para distinguir información </a:t>
                      </a:r>
                      <a:r>
                        <a:rPr kumimoji="0" lang="es-ES" sz="1300" b="1" i="0" u="sng" strike="noStrike" kern="1200" cap="none" spc="0" normalizeH="0" baseline="0" noProof="0" dirty="0" smtClean="0">
                          <a:ln>
                            <a:noFill/>
                          </a:ln>
                          <a:solidFill>
                            <a:prstClr val="black"/>
                          </a:solidFill>
                          <a:effectLst/>
                          <a:uLnTx/>
                          <a:uFillTx/>
                          <a:latin typeface="+mn-lt"/>
                          <a:ea typeface="+mn-ea"/>
                          <a:cs typeface="+mn-cs"/>
                        </a:rPr>
                        <a:t>relevante</a:t>
                      </a:r>
                      <a:r>
                        <a:rPr kumimoji="0" lang="es-ES" sz="1300" b="1" i="0" u="none" strike="noStrike" kern="1200" cap="none" spc="0" normalizeH="0" baseline="0" noProof="0" dirty="0" smtClean="0">
                          <a:ln>
                            <a:noFill/>
                          </a:ln>
                          <a:solidFill>
                            <a:prstClr val="black"/>
                          </a:solidFill>
                          <a:effectLst/>
                          <a:uLnTx/>
                          <a:uFillTx/>
                          <a:latin typeface="+mn-lt"/>
                          <a:ea typeface="+mn-ea"/>
                          <a:cs typeface="+mn-cs"/>
                        </a:rPr>
                        <a:t> de la información irrelevante, como lo es distinguir un hecho de una opinión</a:t>
                      </a:r>
                    </a:p>
                  </a:txBody>
                  <a:tcPr marL="100584" marR="100584" marT="50292" marB="50292"/>
                </a:tc>
                <a:tc hMerge="1">
                  <a:txBody>
                    <a:bodyPr/>
                    <a:lstStyle/>
                    <a:p>
                      <a:endParaRPr lang="en-US"/>
                    </a:p>
                  </a:txBody>
                  <a:tcPr/>
                </a:tc>
              </a:tr>
              <a:tr h="804672">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PR" sz="1500" b="1" dirty="0" smtClean="0"/>
                        <a:t>Pregunta #10:  </a:t>
                      </a:r>
                      <a:r>
                        <a:rPr lang="es-PR" sz="1500" b="1" baseline="0" noProof="0" dirty="0" smtClean="0"/>
                        <a:t>¿Cómo los padres de Kevin y Yin ayudaron a cambiar la forma de sentir de Kevin acerca del safari</a:t>
                      </a:r>
                      <a:r>
                        <a:rPr lang="es-PR" sz="1500" b="1" noProof="0" dirty="0" smtClean="0"/>
                        <a:t>?  Utiliza evidencia del texto para apoyar tu respuesta. </a:t>
                      </a:r>
                      <a:endParaRPr lang="es-PR" sz="800" b="1" baseline="0" noProof="0" dirty="0" smtClean="0">
                        <a:solidFill>
                          <a:srgbClr val="002060"/>
                        </a:solidFill>
                      </a:endParaRPr>
                    </a:p>
                  </a:txBody>
                  <a:tcPr marL="100584" marR="100584"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x-none" sz="1500" b="1" dirty="0" smtClean="0"/>
                        <a:t>Lenguaje de la respuesta - maestro/rúbrica </a:t>
                      </a:r>
                    </a:p>
                  </a:txBody>
                  <a:tcPr marL="100584" marR="100584" marT="50292" marB="50292">
                    <a:solidFill>
                      <a:schemeClr val="bg1">
                        <a:lumMod val="85000"/>
                      </a:schemeClr>
                    </a:solidFill>
                  </a:tcPr>
                </a:tc>
                <a:tc hMerge="1">
                  <a:txBody>
                    <a:bodyPr/>
                    <a:lstStyle/>
                    <a:p>
                      <a:endParaRPr lang="en-US"/>
                    </a:p>
                  </a:txBody>
                  <a:tcPr/>
                </a:tc>
              </a:tr>
              <a:tr h="1441704">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s-PR" sz="1100" b="1" u="sng" dirty="0" smtClean="0"/>
                        <a:t>La respuesta da suficiente evidencia </a:t>
                      </a:r>
                      <a:r>
                        <a:rPr lang="es-PR" sz="1100" b="0" u="none" dirty="0" smtClean="0"/>
                        <a:t>de la habilidad para distinguir la información relevante de la irrelevante, que</a:t>
                      </a:r>
                      <a:r>
                        <a:rPr lang="es-PR" sz="1100" b="0" u="none" baseline="0" dirty="0" smtClean="0"/>
                        <a:t> apoye y responda a la pregunta.</a:t>
                      </a:r>
                      <a:r>
                        <a:rPr lang="es-PR" sz="1100" baseline="0" dirty="0" smtClean="0"/>
                        <a:t>  La información que apoya cómo los padres de Kevin y Yin ayudaron a cambiar el sentir de Kevin acerca de continuar con el safari, es relevante. Los detalles tienen que provenir directamente del texto.  Algunos de estos detalles relevantes podrían incluir:  (1) sus padres se tomaron el tiempo para explicarle cómo es un safari, (2)  sus padres permanecieron tranquilos, (3) su madre dijo —¡Buenos días, Kevin! —y se veía contenta y emocionada, (4) la madre le reafirmó a Kevin que todo estaría bien si escuchaban al guía, (5) el chofer, Yin, era amable, (6) Yin se aseguró de que todos estaban bien, cuando Kevin vio algo moverse, y (7)  la madre y el padre de Kevin permanecieron con él, para que Kevin pudiera ver la jirafa.</a:t>
                      </a:r>
                      <a:endParaRPr lang="es-PR" sz="1100" dirty="0" smtClean="0"/>
                    </a:p>
                  </a:txBody>
                  <a:tcPr marL="100584" marR="100584" marT="50292" marB="50292"/>
                </a:tc>
                <a:tc hMerge="1">
                  <a:txBody>
                    <a:bodyPr/>
                    <a:lstStyle/>
                    <a:p>
                      <a:endParaRPr lang="en-US" sz="1200" baseline="0" dirty="0" smtClean="0"/>
                    </a:p>
                  </a:txBody>
                  <a:tcPr marL="97536" marR="97536" marT="50292" marB="50292"/>
                </a:tc>
              </a:tr>
              <a:tr h="301752">
                <a:tc gridSpan="2">
                  <a:txBody>
                    <a:bodyPr/>
                    <a:lstStyle/>
                    <a:p>
                      <a:pPr algn="ctr"/>
                      <a:r>
                        <a:rPr lang="x-none" sz="1300" b="1" dirty="0" smtClean="0"/>
                        <a:t>Ejemplo de respuesta en el “lenguaje” del estudiante </a:t>
                      </a:r>
                    </a:p>
                  </a:txBody>
                  <a:tcPr marL="100584" marR="100584" marT="50292" marB="50292">
                    <a:solidFill>
                      <a:schemeClr val="bg1">
                        <a:lumMod val="85000"/>
                      </a:schemeClr>
                    </a:solidFill>
                  </a:tcPr>
                </a:tc>
                <a:tc hMerge="1">
                  <a:txBody>
                    <a:bodyPr/>
                    <a:lstStyle/>
                    <a:p>
                      <a:endParaRPr lang="en-US" sz="1000" dirty="0"/>
                    </a:p>
                  </a:txBody>
                  <a:tcPr/>
                </a:tc>
              </a:tr>
              <a:tr h="1324356">
                <a:tc>
                  <a:txBody>
                    <a:bodyPr/>
                    <a:lstStyle/>
                    <a:p>
                      <a:pPr algn="ctr"/>
                      <a:r>
                        <a:rPr lang="en-US" sz="2000" b="1" dirty="0" smtClean="0"/>
                        <a:t>2</a:t>
                      </a:r>
                      <a:endParaRPr lang="en-US" sz="2000" b="1" dirty="0"/>
                    </a:p>
                  </a:txBody>
                  <a:tcPr marL="100584" marR="100584" marT="50292" marB="50292" anchor="ctr"/>
                </a:tc>
                <a:tc>
                  <a:txBody>
                    <a:bodyPr/>
                    <a:lstStyle/>
                    <a:p>
                      <a:r>
                        <a:rPr lang="x-none" sz="1000" b="0" i="1" baseline="0" noProof="0" dirty="0" smtClean="0"/>
                        <a:t>El estudiante proporciona suficientes detalles relevantes, específicamente del texto, para apoyar cómo los padres de Kevin y Yin ayudaron a cambiar el sentir de Kevin acerca del safari</a:t>
                      </a:r>
                    </a:p>
                    <a:p>
                      <a:r>
                        <a:rPr lang="x-none" sz="1200" b="0" i="0" baseline="0" noProof="0" dirty="0" smtClean="0"/>
                        <a:t>Al principio Kevin estaba muy asustado de ir al safari. Su madre y su padre permanecieron tranquilos y creo que eso le ayudó a estar tranquilo también. Su madre estaba feliz y emocionada. Ella dijo: —¡Buenos días Kevin! El guía era muy amable y se aseguró de que Kevin y sus padres estuvieran a salvo. Kevin vio que algo se movía y Yin le dijo a todos que se quedaran muy quietos. Entonces Kevin vio una jirafa. Sus padres estaban allí también.</a:t>
                      </a:r>
                    </a:p>
                  </a:txBody>
                  <a:tcPr marL="100584" marR="100584" marT="50292" marB="50292"/>
                </a:tc>
              </a:tr>
              <a:tr h="955548">
                <a:tc>
                  <a:txBody>
                    <a:bodyPr/>
                    <a:lstStyle/>
                    <a:p>
                      <a:pPr algn="ctr"/>
                      <a:r>
                        <a:rPr lang="en-US" sz="2000" b="1" dirty="0" smtClean="0"/>
                        <a:t>1</a:t>
                      </a:r>
                      <a:endParaRPr lang="en-US" sz="2000" b="1" dirty="0"/>
                    </a:p>
                  </a:txBody>
                  <a:tcPr marL="100584" marR="100584" marT="50292" marB="50292" anchor="ctr"/>
                </a:tc>
                <a:tc>
                  <a:txBody>
                    <a:bodyPr/>
                    <a:lstStyle/>
                    <a:p>
                      <a:r>
                        <a:rPr lang="x-none" sz="1000" b="0" i="1" baseline="0" noProof="0" dirty="0" smtClean="0"/>
                        <a:t>El estudiante proporciona detalles parciales relevantes o irrelevantes, parcial o vagamente del texto para apoyar cómo s los padres de Kevin y Yin ayudaron a cambiar el sentir de Kevin acerca del safari</a:t>
                      </a:r>
                    </a:p>
                    <a:p>
                      <a:pPr marL="0" marR="0" indent="0" algn="l" defTabSz="1018824" rtl="0" eaLnBrk="1" fontAlgn="auto" latinLnBrk="0" hangingPunct="1">
                        <a:lnSpc>
                          <a:spcPct val="100000"/>
                        </a:lnSpc>
                        <a:spcBef>
                          <a:spcPts val="0"/>
                        </a:spcBef>
                        <a:spcAft>
                          <a:spcPts val="0"/>
                        </a:spcAft>
                        <a:buClrTx/>
                        <a:buSzTx/>
                        <a:buFontTx/>
                        <a:buNone/>
                        <a:tabLst/>
                        <a:defRPr/>
                      </a:pPr>
                      <a:r>
                        <a:rPr lang="es-ES" sz="1200" b="0" i="0" baseline="0" noProof="0" dirty="0" smtClean="0"/>
                        <a:t>Kevin y su mamá y su papá fueron a un safari en África. Eso significa que ellos fueron a ver animales. Ellos también se divirtieron mucho. Kevin vio una jirafa alta. Su madre le dijo que todo estaría bien.</a:t>
                      </a:r>
                      <a:endParaRPr lang="x-none" sz="1200" b="0" i="0" baseline="0" noProof="0" dirty="0" smtClean="0"/>
                    </a:p>
                  </a:txBody>
                  <a:tcPr marL="100584" marR="100584" marT="50292" marB="50292"/>
                </a:tc>
              </a:tr>
              <a:tr h="586740">
                <a:tc>
                  <a:txBody>
                    <a:bodyPr/>
                    <a:lstStyle/>
                    <a:p>
                      <a:pPr algn="ctr"/>
                      <a:r>
                        <a:rPr lang="en-US" sz="2000" b="1" dirty="0" smtClean="0"/>
                        <a:t>0</a:t>
                      </a:r>
                      <a:endParaRPr lang="en-US" sz="2000" b="1" dirty="0"/>
                    </a:p>
                  </a:txBody>
                  <a:tcPr marL="100584" marR="100584" marT="50292" marB="5029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x-none" sz="1000" b="0" i="1" baseline="0" noProof="0" dirty="0" smtClean="0"/>
                        <a:t>El estudiante no proporciona detalles relevantes específicamente del texto, para apoyar cómo los padres de Kevin y Yin ayudaron a cambiar el sentir de Kevin acerca del safari</a:t>
                      </a:r>
                    </a:p>
                    <a:p>
                      <a:pPr marL="0" marR="0" indent="0" algn="l" defTabSz="914400" rtl="0" eaLnBrk="1" fontAlgn="auto" latinLnBrk="0" hangingPunct="1">
                        <a:lnSpc>
                          <a:spcPct val="100000"/>
                        </a:lnSpc>
                        <a:spcBef>
                          <a:spcPts val="0"/>
                        </a:spcBef>
                        <a:spcAft>
                          <a:spcPts val="0"/>
                        </a:spcAft>
                        <a:buClrTx/>
                        <a:buSzTx/>
                        <a:buFontTx/>
                        <a:buNone/>
                        <a:tabLst/>
                        <a:defRPr/>
                      </a:pPr>
                      <a:r>
                        <a:rPr lang="x-none" sz="1200" b="0" i="0" baseline="0" noProof="0" dirty="0" smtClean="0"/>
                        <a:t>Los leones viven en África.  Y otros animales también.  A mí me gustan más las jirafas.</a:t>
                      </a:r>
                      <a:endParaRPr lang="x-none" sz="1200" b="0" i="1" baseline="0" noProof="0" dirty="0" smtClean="0"/>
                    </a:p>
                  </a:txBody>
                  <a:tcPr marL="100584" marR="100584" marT="50292" marB="50292"/>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851142087"/>
              </p:ext>
            </p:extLst>
          </p:nvPr>
        </p:nvGraphicFramePr>
        <p:xfrm>
          <a:off x="5212773" y="7879080"/>
          <a:ext cx="2074713" cy="685800"/>
        </p:xfrm>
        <a:graphic>
          <a:graphicData uri="http://schemas.openxmlformats.org/drawingml/2006/table">
            <a:tbl>
              <a:tblPr/>
              <a:tblGrid>
                <a:gridCol w="2074713"/>
              </a:tblGrid>
              <a:tr h="134112">
                <a:tc>
                  <a:txBody>
                    <a:bodyPr/>
                    <a:lstStyle/>
                    <a:p>
                      <a:pPr marL="0" marR="0" algn="l">
                        <a:lnSpc>
                          <a:spcPct val="100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RL.2.6</a:t>
                      </a:r>
                      <a:endParaRPr lang="en-US" sz="900" dirty="0">
                        <a:latin typeface="Calibri"/>
                        <a:ea typeface="Calibri"/>
                        <a:cs typeface="Times New Roman"/>
                      </a:endParaRPr>
                    </a:p>
                  </a:txBody>
                  <a:tcPr marL="32845" marR="3284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pPr marL="0" marR="0" algn="l" defTabSz="966612" rtl="0" eaLnBrk="1" latinLnBrk="0" hangingPunct="1">
                        <a:lnSpc>
                          <a:spcPct val="100000"/>
                        </a:lnSpc>
                        <a:spcBef>
                          <a:spcPts val="0"/>
                        </a:spcBef>
                        <a:spcAft>
                          <a:spcPts val="0"/>
                        </a:spcAft>
                      </a:pPr>
                      <a:r>
                        <a:rPr lang="es-ES" sz="900" dirty="0" smtClean="0"/>
                        <a:t>Reconocen las diferencias en los puntos de vista de los personajes, incluyendo el hablar en una voz diferente para cada personaje al leer el diálogo en voz alta.</a:t>
                      </a:r>
                      <a:endParaRPr lang="en-US" sz="900" b="1" kern="1200" dirty="0">
                        <a:solidFill>
                          <a:srgbClr val="000000"/>
                        </a:solidFill>
                        <a:latin typeface="+mn-lt"/>
                        <a:ea typeface="Times New Roman"/>
                        <a:cs typeface="Times New Roman"/>
                      </a:endParaRPr>
                    </a:p>
                  </a:txBody>
                  <a:tcPr marL="32845" marR="3284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2" name="Date Placeholder 1"/>
          <p:cNvSpPr>
            <a:spLocks noGrp="1"/>
          </p:cNvSpPr>
          <p:nvPr>
            <p:ph type="dt" sz="half" idx="10"/>
          </p:nvPr>
        </p:nvSpPr>
        <p:spPr/>
        <p:txBody>
          <a:bodyPr/>
          <a:lstStyle/>
          <a:p>
            <a:r>
              <a:rPr lang="x-none" smtClean="0"/>
              <a:t>HSD-OSP Susan Richmond 2015  </a:t>
            </a:r>
            <a:endParaRPr lang="en-US" dirty="0"/>
          </a:p>
        </p:txBody>
      </p:sp>
    </p:spTree>
    <p:extLst>
      <p:ext uri="{BB962C8B-B14F-4D97-AF65-F5344CB8AC3E}">
        <p14:creationId xmlns:p14="http://schemas.microsoft.com/office/powerpoint/2010/main" val="22250335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481872" y="9238830"/>
            <a:ext cx="1760220" cy="535516"/>
          </a:xfrm>
        </p:spPr>
        <p:txBody>
          <a:bodyPr/>
          <a:lstStyle/>
          <a:p>
            <a:fld id="{F177B04D-AEB5-43ED-B9BA-B3D1EC9C9067}" type="slidenum">
              <a:rPr lang="x-none" smtClean="0"/>
              <a:pPr/>
              <a:t>16</a:t>
            </a:fld>
            <a:endParaRPr lang="x-none" dirty="0"/>
          </a:p>
        </p:txBody>
      </p:sp>
      <p:graphicFrame>
        <p:nvGraphicFramePr>
          <p:cNvPr id="10" name="Table 9"/>
          <p:cNvGraphicFramePr>
            <a:graphicFrameLocks noGrp="1"/>
          </p:cNvGraphicFramePr>
          <p:nvPr>
            <p:extLst>
              <p:ext uri="{D42A27DB-BD31-4B8C-83A1-F6EECF244321}">
                <p14:modId xmlns:p14="http://schemas.microsoft.com/office/powerpoint/2010/main" val="1997274800"/>
              </p:ext>
            </p:extLst>
          </p:nvPr>
        </p:nvGraphicFramePr>
        <p:xfrm>
          <a:off x="449580" y="167643"/>
          <a:ext cx="6621780" cy="7005825"/>
        </p:xfrm>
        <a:graphic>
          <a:graphicData uri="http://schemas.openxmlformats.org/drawingml/2006/table">
            <a:tbl>
              <a:tblPr firstRow="1" bandRow="1">
                <a:tableStyleId>{5940675A-B579-460E-94D1-54222C63F5DA}</a:tableStyleId>
              </a:tblPr>
              <a:tblGrid>
                <a:gridCol w="523875"/>
                <a:gridCol w="6097905"/>
              </a:tblGrid>
              <a:tr h="289557">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ES" sz="1500" b="1" dirty="0" smtClean="0">
                          <a:effectLst/>
                        </a:rPr>
                        <a:t>Evaluación de mitad de año: </a:t>
                      </a:r>
                      <a:r>
                        <a:rPr lang="x-none" sz="1500" b="1" dirty="0" smtClean="0">
                          <a:effectLst/>
                        </a:rPr>
                        <a:t>Clave para la </a:t>
                      </a:r>
                      <a:r>
                        <a:rPr lang="x-none" sz="1500" b="1" u="sng" dirty="0" smtClean="0">
                          <a:effectLst/>
                        </a:rPr>
                        <a:t>Respuesta construida de investigación</a:t>
                      </a:r>
                    </a:p>
                  </a:txBody>
                  <a:tcPr marL="100584" marR="100584" marT="50292" marB="50292"/>
                </a:tc>
                <a:tc hMerge="1">
                  <a:txBody>
                    <a:bodyPr/>
                    <a:lstStyle/>
                    <a:p>
                      <a:endParaRPr lang="en-US"/>
                    </a:p>
                  </a:txBody>
                  <a:tcPr/>
                </a:tc>
              </a:tr>
              <a:tr h="536448">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x-none" sz="1500" b="1" u="none" noProof="0" dirty="0" smtClean="0"/>
                        <a:t>Rúbricas para</a:t>
                      </a:r>
                      <a:r>
                        <a:rPr lang="x-none" sz="1500" b="1" u="none" baseline="0" noProof="0" dirty="0" smtClean="0"/>
                        <a:t> la </a:t>
                      </a:r>
                      <a:r>
                        <a:rPr lang="x-none" sz="1500" b="1" u="none" noProof="0" dirty="0" smtClean="0"/>
                        <a:t>Respuesta Construida de Investigación - Objetivo 2</a:t>
                      </a:r>
                    </a:p>
                    <a:p>
                      <a:pPr marL="0" marR="0" indent="0" algn="ctr" defTabSz="914318" rtl="0" eaLnBrk="1" fontAlgn="auto" latinLnBrk="0" hangingPunct="1">
                        <a:lnSpc>
                          <a:spcPct val="100000"/>
                        </a:lnSpc>
                        <a:spcBef>
                          <a:spcPts val="0"/>
                        </a:spcBef>
                        <a:spcAft>
                          <a:spcPts val="0"/>
                        </a:spcAft>
                        <a:buClrTx/>
                        <a:buSzTx/>
                        <a:buFontTx/>
                        <a:buNone/>
                        <a:tabLst/>
                        <a:defRPr/>
                      </a:pPr>
                      <a:r>
                        <a:rPr lang="x-none" sz="1300" b="1" noProof="0" dirty="0" smtClean="0"/>
                        <a:t>Localizar, seleccionar, interpretar e integrar información</a:t>
                      </a:r>
                    </a:p>
                  </a:txBody>
                  <a:tcPr marL="100584" marR="100584" marT="50292" marB="50292"/>
                </a:tc>
                <a:tc hMerge="1">
                  <a:txBody>
                    <a:bodyPr/>
                    <a:lstStyle/>
                    <a:p>
                      <a:endParaRPr lang="en-US"/>
                    </a:p>
                  </a:txBody>
                  <a:tcPr/>
                </a:tc>
              </a:tr>
              <a:tr h="603504">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1700" b="1" noProof="0" dirty="0" smtClean="0"/>
                        <a:t>Pregunta #20: </a:t>
                      </a:r>
                      <a:r>
                        <a:rPr lang="x-none" sz="1700" b="1" baseline="0" noProof="0" dirty="0" smtClean="0"/>
                        <a:t> </a:t>
                      </a:r>
                      <a:r>
                        <a:rPr lang="x-none" sz="1500" b="1" baseline="0" noProof="0" dirty="0" smtClean="0"/>
                        <a:t>¿En qué forma son iguales los animales en el </a:t>
                      </a:r>
                      <a:r>
                        <a:rPr lang="x-none" sz="1500" b="1" noProof="0" dirty="0" smtClean="0"/>
                        <a:t>texto </a:t>
                      </a:r>
                      <a:r>
                        <a:rPr lang="x-none" sz="1500" b="1" i="1" u="sng" noProof="0" dirty="0" smtClean="0"/>
                        <a:t>Animales africanos</a:t>
                      </a:r>
                      <a:r>
                        <a:rPr lang="x-none" sz="1500" b="1" noProof="0" dirty="0" smtClean="0"/>
                        <a:t>? </a:t>
                      </a:r>
                    </a:p>
                  </a:txBody>
                  <a:tcPr marL="100584" marR="100584" marT="50292" marB="50292">
                    <a:noFill/>
                  </a:tcPr>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x-none" sz="1500" b="1" noProof="0" dirty="0" smtClean="0"/>
                        <a:t>Lenguaje de la respuesta - maestro/rúbrica </a:t>
                      </a:r>
                    </a:p>
                  </a:txBody>
                  <a:tcPr marL="100584" marR="100584" marT="50292" marB="50292">
                    <a:solidFill>
                      <a:schemeClr val="bg1">
                        <a:lumMod val="85000"/>
                      </a:schemeClr>
                    </a:solidFill>
                  </a:tcPr>
                </a:tc>
                <a:tc hMerge="1">
                  <a:txBody>
                    <a:bodyPr/>
                    <a:lstStyle/>
                    <a:p>
                      <a:endParaRPr lang="en-US"/>
                    </a:p>
                  </a:txBody>
                  <a:tcPr/>
                </a:tc>
              </a:tr>
              <a:tr h="1594101">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x-none" sz="1100" b="1" u="sng" noProof="0" dirty="0" smtClean="0"/>
                        <a:t>La respuesta da suficiente evidencia </a:t>
                      </a:r>
                      <a:r>
                        <a:rPr lang="x-none" sz="1100" b="0" u="none" noProof="0" dirty="0" smtClean="0">
                          <a:effectLst/>
                        </a:rPr>
                        <a:t>de la habilidad</a:t>
                      </a:r>
                      <a:r>
                        <a:rPr lang="x-none" sz="1100" b="0" u="none" baseline="0" noProof="0" dirty="0" smtClean="0">
                          <a:effectLst/>
                        </a:rPr>
                        <a:t> de loca</a:t>
                      </a:r>
                      <a:r>
                        <a:rPr lang="x-none" sz="1100" b="0" u="none" noProof="0" dirty="0" smtClean="0">
                          <a:effectLst/>
                        </a:rPr>
                        <a:t>lizar y seleccionar información similar acerca de cada animal en el texto </a:t>
                      </a:r>
                      <a:r>
                        <a:rPr lang="x-none" sz="1100" b="1" i="1" u="sng" noProof="0" dirty="0" smtClean="0">
                          <a:effectLst/>
                        </a:rPr>
                        <a:t>Animales africanos</a:t>
                      </a:r>
                      <a:r>
                        <a:rPr lang="x-none" sz="1100" b="1" i="1" u="sng" baseline="0" noProof="0" dirty="0" smtClean="0"/>
                        <a:t>. </a:t>
                      </a:r>
                    </a:p>
                    <a:p>
                      <a:pPr marL="0" marR="0" indent="0" algn="l" defTabSz="914318" rtl="0" eaLnBrk="1" fontAlgn="auto" latinLnBrk="0" hangingPunct="1">
                        <a:lnSpc>
                          <a:spcPct val="100000"/>
                        </a:lnSpc>
                        <a:spcBef>
                          <a:spcPts val="0"/>
                        </a:spcBef>
                        <a:spcAft>
                          <a:spcPts val="0"/>
                        </a:spcAft>
                        <a:buClrTx/>
                        <a:buSzTx/>
                        <a:buFontTx/>
                        <a:buNone/>
                        <a:tabLst/>
                        <a:defRPr/>
                      </a:pPr>
                      <a:r>
                        <a:rPr lang="x-none" sz="1100" b="1" i="0" u="sng" baseline="0" noProof="0" dirty="0" smtClean="0"/>
                        <a:t>La respuesta da suficiente evidencia</a:t>
                      </a:r>
                      <a:r>
                        <a:rPr lang="x-none" sz="1100" b="1" i="0" u="none" baseline="0" noProof="0" dirty="0" smtClean="0"/>
                        <a:t> </a:t>
                      </a:r>
                      <a:r>
                        <a:rPr lang="x-none" sz="1100" b="0" i="0" u="none" baseline="0" noProof="0" dirty="0" smtClean="0"/>
                        <a:t>de la habilidad de interpretar e integrar información, escribiendo sobre las semejanzas de cada animal en una respuesta lógica.</a:t>
                      </a:r>
                      <a:r>
                        <a:rPr lang="x-none" sz="1100" baseline="0" noProof="0" dirty="0" smtClean="0"/>
                        <a:t>  La información que se integra para apoyar los datos que son iguales entre cada animal debería incluir: (1) una descripción del animal, ya sea una descripción física o alguna forma de identificar algo único sobre ellos, (2) qué come el animal, y (3) en qué tipo de grupo vive el animal.</a:t>
                      </a:r>
                    </a:p>
                    <a:p>
                      <a:pPr marL="0" marR="0" indent="0" algn="l" defTabSz="914318" rtl="0" eaLnBrk="1" fontAlgn="auto" latinLnBrk="0" hangingPunct="1">
                        <a:lnSpc>
                          <a:spcPct val="100000"/>
                        </a:lnSpc>
                        <a:spcBef>
                          <a:spcPts val="0"/>
                        </a:spcBef>
                        <a:spcAft>
                          <a:spcPts val="0"/>
                        </a:spcAft>
                        <a:buClrTx/>
                        <a:buSzTx/>
                        <a:buFontTx/>
                        <a:buNone/>
                        <a:tabLst/>
                        <a:defRPr/>
                      </a:pPr>
                      <a:r>
                        <a:rPr lang="x-none" sz="1000" i="1" baseline="0" noProof="0" dirty="0" smtClean="0"/>
                        <a:t>Esto apoya al estándar RI.2.6 porque localizar, seleccionar, interpretar e integrar (escribir sobre esto) requiere que el estudiante entienda que el propósito del autor era informar a los lectores de las semejanzas de los animales que viven en la sabana africana. </a:t>
                      </a:r>
                      <a:endParaRPr lang="x-none" sz="1000" i="1" noProof="0" dirty="0" smtClean="0"/>
                    </a:p>
                  </a:txBody>
                  <a:tcPr marL="100584" marR="100584" marT="50292" marB="50292"/>
                </a:tc>
                <a:tc hMerge="1">
                  <a:txBody>
                    <a:bodyPr/>
                    <a:lstStyle/>
                    <a:p>
                      <a:endParaRPr lang="en-US" sz="1200" baseline="0" dirty="0" smtClean="0"/>
                    </a:p>
                  </a:txBody>
                  <a:tcPr marL="97536" marR="97536" marT="50292" marB="50292"/>
                </a:tc>
              </a:tr>
              <a:tr h="301752">
                <a:tc gridSpan="2">
                  <a:txBody>
                    <a:bodyPr/>
                    <a:lstStyle/>
                    <a:p>
                      <a:pPr algn="ctr"/>
                      <a:r>
                        <a:rPr lang="x-none" sz="1300" b="1" noProof="0" dirty="0" smtClean="0"/>
                        <a:t>Ejemplo de respuesta en el “lenguaje” del estudiante </a:t>
                      </a:r>
                    </a:p>
                  </a:txBody>
                  <a:tcPr marL="100584" marR="100584" marT="50292" marB="50292">
                    <a:solidFill>
                      <a:schemeClr val="bg1">
                        <a:lumMod val="85000"/>
                      </a:schemeClr>
                    </a:solidFill>
                  </a:tcPr>
                </a:tc>
                <a:tc hMerge="1">
                  <a:txBody>
                    <a:bodyPr/>
                    <a:lstStyle/>
                    <a:p>
                      <a:endParaRPr lang="en-US" sz="1000" dirty="0"/>
                    </a:p>
                  </a:txBody>
                  <a:tcPr/>
                </a:tc>
              </a:tr>
              <a:tr h="1693164">
                <a:tc>
                  <a:txBody>
                    <a:bodyPr/>
                    <a:lstStyle/>
                    <a:p>
                      <a:pPr algn="ctr"/>
                      <a:r>
                        <a:rPr lang="en-US" sz="2000" b="1" dirty="0" smtClean="0"/>
                        <a:t>2</a:t>
                      </a:r>
                      <a:endParaRPr lang="en-US" sz="2000" b="1" dirty="0"/>
                    </a:p>
                  </a:txBody>
                  <a:tcPr marL="100584" marR="100584" marT="50292" marB="50292" anchor="ctr"/>
                </a:tc>
                <a:tc>
                  <a:txBody>
                    <a:bodyPr/>
                    <a:lstStyle/>
                    <a:p>
                      <a:r>
                        <a:rPr lang="x-none" sz="1000" b="0" i="1" baseline="0" noProof="0" dirty="0" smtClean="0"/>
                        <a:t>El estudiante localiza y selecciona información similar y suficiente acerca de cada uno de los animales en el texto y resume la información en una respuesta integrada y lógica.</a:t>
                      </a:r>
                    </a:p>
                    <a:p>
                      <a:r>
                        <a:rPr lang="x-none" sz="1200" b="0" i="0" baseline="0" noProof="0" dirty="0" smtClean="0"/>
                        <a:t>Algunos animales viven en la sabana en África. El autor habla acerca de algunos de ellos como el león, el elefante, la jirafa, el jabalí y el hipopótamo. El autor habla de cómo es cada animal y lo que hace. El león tiene pelaje dorado y el elefante tiene colmillos y los jabalíes parecen cerdos. El autor también dice lo que come cada animal. Algunos son carnívoros. Eso significa que comen carne. Algunos son herbívoros. Eso significa que comen plantas. Cada animal vive en un grupo y el autor dice el nombre de cada grupo. ¡Yo no sabía que un grupo de jabalíes se llama una piara!</a:t>
                      </a:r>
                      <a:endParaRPr lang="x-none" sz="1000" b="0" i="0" baseline="0" noProof="0" dirty="0" smtClean="0"/>
                    </a:p>
                  </a:txBody>
                  <a:tcPr marL="100584" marR="100584" marT="50292" marB="50292"/>
                </a:tc>
              </a:tr>
              <a:tr h="1139952">
                <a:tc>
                  <a:txBody>
                    <a:bodyPr/>
                    <a:lstStyle/>
                    <a:p>
                      <a:pPr algn="ctr"/>
                      <a:r>
                        <a:rPr lang="en-US" sz="2000" b="1" dirty="0" smtClean="0"/>
                        <a:t>1</a:t>
                      </a:r>
                      <a:endParaRPr lang="en-US" sz="2000" b="1" dirty="0"/>
                    </a:p>
                  </a:txBody>
                  <a:tcPr marL="100584" marR="100584" marT="50292" marB="50292" anchor="ctr"/>
                </a:tc>
                <a:tc>
                  <a:txBody>
                    <a:bodyPr/>
                    <a:lstStyle/>
                    <a:p>
                      <a:r>
                        <a:rPr lang="x-none" sz="1000" b="0" i="1" baseline="0" noProof="0" dirty="0" smtClean="0"/>
                        <a:t>El estudiante localiza y selecciona alguna información similar, pero sólo información parcial acerca de cada uno de los animales en el texto, para escribir un vago resumen.</a:t>
                      </a:r>
                    </a:p>
                    <a:p>
                      <a:pPr marL="0" marR="0" indent="0" algn="l" defTabSz="966612" rtl="0" eaLnBrk="1" fontAlgn="auto" latinLnBrk="0" hangingPunct="1">
                        <a:lnSpc>
                          <a:spcPct val="100000"/>
                        </a:lnSpc>
                        <a:spcBef>
                          <a:spcPts val="0"/>
                        </a:spcBef>
                        <a:spcAft>
                          <a:spcPts val="0"/>
                        </a:spcAft>
                        <a:buClrTx/>
                        <a:buSzTx/>
                        <a:buFontTx/>
                        <a:buNone/>
                        <a:tabLst/>
                        <a:defRPr/>
                      </a:pPr>
                      <a:r>
                        <a:rPr lang="x-none" sz="1200" b="0" i="0" baseline="0" noProof="0" dirty="0" smtClean="0"/>
                        <a:t>Este cuento es acerca de los animales en África y hay mucho tipos sobre los que el autor nos habla, como leones y jirafas. Todos los animales son iguales, porque todos ellos tienen patas y una cabeza y la mayoría tienen pelo. Yo creo que el autor quiere que sepamos que todos viven con otros animales también.</a:t>
                      </a:r>
                    </a:p>
                  </a:txBody>
                  <a:tcPr marL="100584" marR="100584" marT="50292" marB="50292"/>
                </a:tc>
              </a:tr>
              <a:tr h="472440">
                <a:tc>
                  <a:txBody>
                    <a:bodyPr/>
                    <a:lstStyle/>
                    <a:p>
                      <a:pPr algn="ctr"/>
                      <a:r>
                        <a:rPr lang="en-US" sz="2000" b="1" dirty="0" smtClean="0"/>
                        <a:t>0</a:t>
                      </a:r>
                      <a:endParaRPr lang="en-US" sz="2000" b="1" dirty="0"/>
                    </a:p>
                  </a:txBody>
                  <a:tcPr marL="100584" marR="100584" marT="50292" marB="50292" anchor="ctr"/>
                </a:tc>
                <a:tc>
                  <a:txBody>
                    <a:bodyPr/>
                    <a:lstStyle/>
                    <a:p>
                      <a:r>
                        <a:rPr lang="x-none" sz="1000" b="0" i="1" baseline="0" noProof="0" dirty="0" smtClean="0"/>
                        <a:t>El estudiante no localiza información similar acerca de cada uno de los animales en el texto.</a:t>
                      </a:r>
                    </a:p>
                    <a:p>
                      <a:r>
                        <a:rPr lang="x-none" sz="1200" b="0" i="0" baseline="0" noProof="0" dirty="0" smtClean="0"/>
                        <a:t>África es donde viven los animales salvajes.  Hay un león en la foto y algunas jirafas también.</a:t>
                      </a:r>
                    </a:p>
                  </a:txBody>
                  <a:tcPr marL="100584" marR="100584" marT="50292" marB="50292"/>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227041129"/>
              </p:ext>
            </p:extLst>
          </p:nvPr>
        </p:nvGraphicFramePr>
        <p:xfrm>
          <a:off x="4808223" y="7879083"/>
          <a:ext cx="2121694" cy="653470"/>
        </p:xfrm>
        <a:graphic>
          <a:graphicData uri="http://schemas.openxmlformats.org/drawingml/2006/table">
            <a:tbl>
              <a:tblPr/>
              <a:tblGrid>
                <a:gridCol w="2121694"/>
              </a:tblGrid>
              <a:tr h="145219">
                <a:tc>
                  <a:txBody>
                    <a:bodyPr/>
                    <a:lstStyle/>
                    <a:p>
                      <a:pPr marL="0" marR="0" algn="l">
                        <a:lnSpc>
                          <a:spcPct val="115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RI.</a:t>
                      </a:r>
                      <a:r>
                        <a:rPr lang="en-US" sz="900" b="1" baseline="0" dirty="0" smtClean="0">
                          <a:solidFill>
                            <a:srgbClr val="000000"/>
                          </a:solidFill>
                          <a:latin typeface="+mn-lt"/>
                          <a:ea typeface="Times New Roman"/>
                          <a:cs typeface="Times New Roman"/>
                        </a:rPr>
                        <a:t>2.6</a:t>
                      </a:r>
                      <a:endParaRPr lang="en-US" sz="900" b="1" dirty="0">
                        <a:latin typeface="Calibri"/>
                        <a:ea typeface="Calibri"/>
                        <a:cs typeface="Times New Roman"/>
                      </a:endParaRPr>
                    </a:p>
                  </a:txBody>
                  <a:tcPr marL="32845" marR="3284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95736">
                <a:tc>
                  <a:txBody>
                    <a:bodyPr/>
                    <a:lstStyle/>
                    <a:p>
                      <a:pPr marL="0" marR="0" algn="l" defTabSz="966612" rtl="0" eaLnBrk="1" latinLnBrk="0" hangingPunct="1">
                        <a:lnSpc>
                          <a:spcPct val="115000"/>
                        </a:lnSpc>
                        <a:spcBef>
                          <a:spcPts val="0"/>
                        </a:spcBef>
                        <a:spcAft>
                          <a:spcPts val="0"/>
                        </a:spcAft>
                      </a:pPr>
                      <a:r>
                        <a:rPr lang="es-ES" sz="900" b="0" kern="1200" dirty="0" smtClean="0">
                          <a:solidFill>
                            <a:srgbClr val="000000"/>
                          </a:solidFill>
                          <a:latin typeface="+mn-lt"/>
                          <a:ea typeface="Times New Roman"/>
                          <a:cs typeface="Times New Roman"/>
                        </a:rPr>
                        <a:t>Identifican el propósito principal de un texto, incluyendo lo que el autor quiere contestar, explicar o describir.</a:t>
                      </a:r>
                      <a:endParaRPr lang="en-US" sz="900" b="0" kern="1200" dirty="0">
                        <a:solidFill>
                          <a:srgbClr val="000000"/>
                        </a:solidFill>
                        <a:latin typeface="+mn-lt"/>
                        <a:ea typeface="Times New Roman"/>
                        <a:cs typeface="Times New Roman"/>
                      </a:endParaRPr>
                    </a:p>
                  </a:txBody>
                  <a:tcPr marL="32845" marR="3284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2" name="Date Placeholder 1"/>
          <p:cNvSpPr>
            <a:spLocks noGrp="1"/>
          </p:cNvSpPr>
          <p:nvPr>
            <p:ph type="dt" sz="half" idx="10"/>
          </p:nvPr>
        </p:nvSpPr>
        <p:spPr/>
        <p:txBody>
          <a:bodyPr/>
          <a:lstStyle/>
          <a:p>
            <a:r>
              <a:rPr lang="x-none" smtClean="0"/>
              <a:t>HSD-OSP Susan Richmond 2015  </a:t>
            </a:r>
            <a:endParaRPr lang="en-US" dirty="0"/>
          </a:p>
        </p:txBody>
      </p:sp>
    </p:spTree>
    <p:extLst>
      <p:ext uri="{BB962C8B-B14F-4D97-AF65-F5344CB8AC3E}">
        <p14:creationId xmlns:p14="http://schemas.microsoft.com/office/powerpoint/2010/main" val="41760898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17</a:t>
            </a:fld>
            <a:endParaRPr lang="en-US" dirty="0"/>
          </a:p>
        </p:txBody>
      </p:sp>
      <p:graphicFrame>
        <p:nvGraphicFramePr>
          <p:cNvPr id="3" name="Table 2"/>
          <p:cNvGraphicFramePr>
            <a:graphicFrameLocks noGrp="1"/>
          </p:cNvGraphicFramePr>
          <p:nvPr>
            <p:extLst/>
          </p:nvPr>
        </p:nvGraphicFramePr>
        <p:xfrm>
          <a:off x="281940" y="220113"/>
          <a:ext cx="7208520" cy="8908735"/>
        </p:xfrm>
        <a:graphic>
          <a:graphicData uri="http://schemas.openxmlformats.org/drawingml/2006/table">
            <a:tbl>
              <a:tblPr bandRow="1">
                <a:effectLst>
                  <a:outerShdw blurRad="50800" dist="38100" dir="5400000" algn="t" rotWithShape="0">
                    <a:prstClr val="black">
                      <a:alpha val="40000"/>
                    </a:prstClr>
                  </a:outerShdw>
                </a:effectLst>
                <a:tableStyleId>{5C22544A-7EE6-4342-B048-85BDC9FD1C3A}</a:tableStyleId>
              </a:tblPr>
              <a:tblGrid>
                <a:gridCol w="6268278"/>
                <a:gridCol w="470121"/>
                <a:gridCol w="470121"/>
              </a:tblGrid>
              <a:tr h="649007">
                <a:tc gridSpan="2">
                  <a:txBody>
                    <a:bodyPr/>
                    <a:lstStyle/>
                    <a:p>
                      <a:pPr marL="0" marR="0" indent="0" algn="ctr" defTabSz="966612" rtl="0" eaLnBrk="1" fontAlgn="auto" latinLnBrk="0" hangingPunct="1">
                        <a:lnSpc>
                          <a:spcPct val="100000"/>
                        </a:lnSpc>
                        <a:spcBef>
                          <a:spcPts val="0"/>
                        </a:spcBef>
                        <a:spcAft>
                          <a:spcPts val="600"/>
                        </a:spcAft>
                        <a:buClrTx/>
                        <a:buSzTx/>
                        <a:buFontTx/>
                        <a:buNone/>
                        <a:tabLst/>
                        <a:defRPr/>
                      </a:pPr>
                      <a:r>
                        <a:rPr lang="x-none" sz="1500" b="1" dirty="0" smtClean="0">
                          <a:effectLst>
                            <a:outerShdw blurRad="38100" dist="38100" dir="2700000" algn="tl">
                              <a:srgbClr val="000000">
                                <a:alpha val="43137"/>
                              </a:srgbClr>
                            </a:outerShdw>
                          </a:effectLst>
                          <a:latin typeface="+mn-lt"/>
                        </a:rPr>
                        <a:t>Evaluación</a:t>
                      </a:r>
                      <a:r>
                        <a:rPr lang="x-none" sz="1500" b="1" baseline="0" dirty="0" smtClean="0">
                          <a:effectLst>
                            <a:outerShdw blurRad="38100" dist="38100" dir="2700000" algn="tl">
                              <a:srgbClr val="000000">
                                <a:alpha val="43137"/>
                              </a:srgbClr>
                            </a:outerShdw>
                          </a:effectLst>
                          <a:latin typeface="+mn-lt"/>
                        </a:rPr>
                        <a:t> de mitad de año </a:t>
                      </a:r>
                    </a:p>
                    <a:p>
                      <a:pPr marL="0" marR="0" indent="0" algn="ctr" defTabSz="966612" rtl="0" eaLnBrk="1" fontAlgn="auto" latinLnBrk="0" hangingPunct="1">
                        <a:lnSpc>
                          <a:spcPct val="100000"/>
                        </a:lnSpc>
                        <a:spcBef>
                          <a:spcPts val="0"/>
                        </a:spcBef>
                        <a:spcAft>
                          <a:spcPts val="600"/>
                        </a:spcAft>
                        <a:buClrTx/>
                        <a:buSzTx/>
                        <a:buFontTx/>
                        <a:buNone/>
                        <a:tabLst/>
                        <a:defRPr/>
                      </a:pPr>
                      <a:r>
                        <a:rPr lang="x-none" sz="1500" b="1" baseline="0" dirty="0" smtClean="0">
                          <a:effectLst>
                            <a:outerShdw blurRad="38100" dist="38100" dir="2700000" algn="tl">
                              <a:srgbClr val="000000">
                                <a:alpha val="43137"/>
                              </a:srgbClr>
                            </a:outerShdw>
                          </a:effectLst>
                          <a:latin typeface="+mn-lt"/>
                        </a:rPr>
                        <a:t>Clave para las respuestas de selección múltiple</a:t>
                      </a:r>
                      <a:endParaRPr lang="x-none" sz="1500" b="1" dirty="0" smtClean="0">
                        <a:effectLst>
                          <a:outerShdw blurRad="38100" dist="38100" dir="2700000" algn="tl">
                            <a:srgbClr val="000000">
                              <a:alpha val="43137"/>
                            </a:srgbClr>
                          </a:outerShdw>
                        </a:effectLst>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20000"/>
                        <a:lumOff val="80000"/>
                      </a:schemeClr>
                    </a:solidFill>
                  </a:tcPr>
                </a:tc>
                <a:tc hMerge="1">
                  <a:txBody>
                    <a:bodyPr/>
                    <a:lstStyle/>
                    <a:p>
                      <a:pPr marL="0" marR="0" algn="ctr">
                        <a:lnSpc>
                          <a:spcPct val="115000"/>
                        </a:lnSpc>
                        <a:spcBef>
                          <a:spcPts val="0"/>
                        </a:spcBef>
                        <a:spcAft>
                          <a:spcPts val="1000"/>
                        </a:spcAft>
                      </a:pPr>
                      <a:endParaRPr lang="en-US" sz="1200" b="1"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85725" marR="85725" marT="43543" marB="43543" anchor="ctr">
                    <a:solidFill>
                      <a:schemeClr val="bg1">
                        <a:lumMod val="95000"/>
                      </a:schemeClr>
                    </a:solidFill>
                  </a:tcPr>
                </a:tc>
                <a:tc>
                  <a:txBody>
                    <a:bodyPr/>
                    <a:lstStyle/>
                    <a:p>
                      <a:pPr marL="0" marR="0" indent="0" algn="ctr" defTabSz="966612" rtl="0" eaLnBrk="1" fontAlgn="auto" latinLnBrk="0" hangingPunct="1">
                        <a:lnSpc>
                          <a:spcPct val="100000"/>
                        </a:lnSpc>
                        <a:spcBef>
                          <a:spcPts val="0"/>
                        </a:spcBef>
                        <a:spcAft>
                          <a:spcPts val="600"/>
                        </a:spcAft>
                        <a:buClrTx/>
                        <a:buSzTx/>
                        <a:buFontTx/>
                        <a:buNone/>
                        <a:tabLst/>
                        <a:defRPr/>
                      </a:pPr>
                      <a:endParaRPr lang="x-none" sz="1500" b="1" dirty="0" smtClean="0">
                        <a:effectLst>
                          <a:outerShdw blurRad="38100" dist="38100" dir="2700000" algn="tl">
                            <a:srgbClr val="000000">
                              <a:alpha val="43137"/>
                            </a:srgbClr>
                          </a:outerShdw>
                        </a:effectLst>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20000"/>
                        <a:lumOff val="80000"/>
                      </a:schemeClr>
                    </a:solidFill>
                  </a:tcPr>
                </a:tc>
              </a:tr>
              <a:tr h="351915">
                <a:tc>
                  <a:txBody>
                    <a:bodyPr/>
                    <a:lstStyle/>
                    <a:p>
                      <a:pPr marL="0" marR="0" indent="0" algn="l" defTabSz="966612" rtl="0" eaLnBrk="1" fontAlgn="auto" latinLnBrk="0" hangingPunct="1">
                        <a:lnSpc>
                          <a:spcPct val="115000"/>
                        </a:lnSpc>
                        <a:spcBef>
                          <a:spcPts val="0"/>
                        </a:spcBef>
                        <a:spcAft>
                          <a:spcPts val="1000"/>
                        </a:spcAft>
                        <a:buClrTx/>
                        <a:buSzTx/>
                        <a:buFontTx/>
                        <a:buNone/>
                        <a:tabLst/>
                        <a:defRPr/>
                      </a:pPr>
                      <a:r>
                        <a:rPr lang="x-none" sz="1200" b="1" u="sng" dirty="0" smtClean="0">
                          <a:effectLst>
                            <a:outerShdw blurRad="38100" dist="38100" dir="2700000" algn="tl">
                              <a:srgbClr val="000000">
                                <a:alpha val="43137"/>
                              </a:srgbClr>
                            </a:outerShdw>
                          </a:effectLst>
                          <a:latin typeface="+mn-lt"/>
                          <a:ea typeface="Calibri"/>
                          <a:cs typeface="Times New Roman"/>
                        </a:rPr>
                        <a:t>Pregunta 1</a:t>
                      </a:r>
                      <a:r>
                        <a:rPr lang="x-none" sz="1200" b="1" u="none" dirty="0" smtClean="0">
                          <a:effectLst>
                            <a:outerShdw blurRad="38100" dist="38100" dir="2700000" algn="tl">
                              <a:srgbClr val="000000">
                                <a:alpha val="43137"/>
                              </a:srgbClr>
                            </a:outerShdw>
                          </a:effectLst>
                          <a:latin typeface="+mn-lt"/>
                          <a:ea typeface="Calibri"/>
                          <a:cs typeface="Times New Roman"/>
                        </a:rPr>
                        <a:t> </a:t>
                      </a:r>
                      <a:r>
                        <a:rPr lang="x-none" sz="1200" b="1" u="none" baseline="0" dirty="0" smtClean="0">
                          <a:effectLst>
                            <a:outerShdw blurRad="38100" dist="38100" dir="2700000" algn="tl">
                              <a:srgbClr val="000000">
                                <a:alpha val="43137"/>
                              </a:srgbClr>
                            </a:outerShdw>
                          </a:effectLst>
                          <a:latin typeface="+mn-lt"/>
                          <a:ea typeface="Calibri"/>
                          <a:cs typeface="Times New Roman"/>
                        </a:rPr>
                        <a:t> </a:t>
                      </a:r>
                      <a:r>
                        <a:rPr lang="x-none" sz="1200" b="0" dirty="0" smtClean="0">
                          <a:latin typeface="+mn-lt"/>
                          <a:cs typeface="Calibri"/>
                        </a:rPr>
                        <a:t>¿Qué palabra describe mejor cómo se sentía Kevin, en el primer párrafo? </a:t>
                      </a:r>
                      <a:r>
                        <a:rPr lang="x-none" sz="1200" b="0" dirty="0" smtClean="0">
                          <a:latin typeface="+mn-lt"/>
                        </a:rPr>
                        <a:t>RL.2.1</a:t>
                      </a: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1000"/>
                        </a:spcAft>
                      </a:pPr>
                      <a:r>
                        <a:rPr lang="en-US" sz="1300" b="1" dirty="0" smtClean="0">
                          <a:solidFill>
                            <a:schemeClr val="tx1"/>
                          </a:solidFill>
                          <a:effectLst>
                            <a:outerShdw blurRad="38100" dist="38100" dir="2700000" algn="tl">
                              <a:srgbClr val="000000">
                                <a:alpha val="43137"/>
                              </a:srgbClr>
                            </a:outerShdw>
                          </a:effectLst>
                          <a:latin typeface="+mn-lt"/>
                          <a:ea typeface="Calibri"/>
                          <a:cs typeface="Times New Roman"/>
                        </a:rPr>
                        <a:t>A</a:t>
                      </a:r>
                      <a:endParaRPr lang="en-US" sz="1300" b="1" dirty="0">
                        <a:solidFill>
                          <a:schemeClr val="tx1"/>
                        </a:solidFill>
                        <a:effectLst>
                          <a:outerShdw blurRad="38100" dist="38100" dir="2700000" algn="tl">
                            <a:srgbClr val="000000">
                              <a:alpha val="43137"/>
                            </a:srgbClr>
                          </a:outerShdw>
                        </a:effectLst>
                        <a:latin typeface="+mn-lt"/>
                        <a:ea typeface="Calibri"/>
                        <a:cs typeface="Times New Roman"/>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1000"/>
                        </a:spcAft>
                      </a:pPr>
                      <a:r>
                        <a:rPr lang="en-US" sz="1300" b="1" dirty="0" smtClean="0">
                          <a:solidFill>
                            <a:schemeClr val="tx1"/>
                          </a:solidFill>
                          <a:effectLst>
                            <a:outerShdw blurRad="38100" dist="38100" dir="2700000" algn="tl">
                              <a:srgbClr val="000000">
                                <a:alpha val="43137"/>
                              </a:srgbClr>
                            </a:outerShdw>
                          </a:effectLst>
                          <a:latin typeface="+mn-lt"/>
                          <a:ea typeface="Calibri"/>
                          <a:cs typeface="Times New Roman"/>
                        </a:rPr>
                        <a:t>1</a:t>
                      </a:r>
                      <a:endParaRPr lang="en-US" sz="1300" b="1" dirty="0">
                        <a:solidFill>
                          <a:schemeClr val="tx1"/>
                        </a:solidFill>
                        <a:effectLst>
                          <a:outerShdw blurRad="38100" dist="38100" dir="2700000" algn="tl">
                            <a:srgbClr val="000000">
                              <a:alpha val="43137"/>
                            </a:srgbClr>
                          </a:outerShdw>
                        </a:effectLst>
                        <a:latin typeface="+mn-lt"/>
                        <a:ea typeface="Calibri"/>
                        <a:cs typeface="Times New Roman"/>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13587">
                <a:tc>
                  <a:txBody>
                    <a:bodyPr/>
                    <a:lstStyle/>
                    <a:p>
                      <a:pPr marL="0" marR="0" indent="0" algn="l" defTabSz="966612" rtl="0" eaLnBrk="1" fontAlgn="auto" latinLnBrk="0" hangingPunct="1">
                        <a:lnSpc>
                          <a:spcPct val="115000"/>
                        </a:lnSpc>
                        <a:spcBef>
                          <a:spcPts val="0"/>
                        </a:spcBef>
                        <a:spcAft>
                          <a:spcPts val="1000"/>
                        </a:spcAft>
                        <a:buClrTx/>
                        <a:buSzTx/>
                        <a:buFontTx/>
                        <a:buNone/>
                        <a:tabLst/>
                        <a:defRPr/>
                      </a:pPr>
                      <a:r>
                        <a:rPr lang="x-none" sz="1200" b="1" u="sng" dirty="0" smtClean="0">
                          <a:effectLst>
                            <a:outerShdw blurRad="38100" dist="38100" dir="2700000" algn="tl">
                              <a:srgbClr val="000000">
                                <a:alpha val="43137"/>
                              </a:srgbClr>
                            </a:outerShdw>
                          </a:effectLst>
                          <a:latin typeface="+mn-lt"/>
                          <a:ea typeface="Calibri"/>
                          <a:cs typeface="Times New Roman"/>
                        </a:rPr>
                        <a:t>Pregunta 2</a:t>
                      </a:r>
                      <a:r>
                        <a:rPr lang="x-none" sz="1200" b="1" u="none" dirty="0" smtClean="0">
                          <a:effectLst>
                            <a:outerShdw blurRad="38100" dist="38100" dir="2700000" algn="tl">
                              <a:srgbClr val="000000">
                                <a:alpha val="43137"/>
                              </a:srgbClr>
                            </a:outerShdw>
                          </a:effectLst>
                          <a:latin typeface="+mn-lt"/>
                          <a:ea typeface="Calibri"/>
                          <a:cs typeface="Times New Roman"/>
                        </a:rPr>
                        <a:t> </a:t>
                      </a:r>
                      <a:r>
                        <a:rPr lang="x-none" sz="1200" b="0" u="none" baseline="0" dirty="0" smtClean="0">
                          <a:effectLst/>
                          <a:latin typeface="+mn-lt"/>
                          <a:ea typeface="+mn-ea"/>
                          <a:cs typeface="+mn-cs"/>
                        </a:rPr>
                        <a:t> </a:t>
                      </a:r>
                      <a:r>
                        <a:rPr lang="es-ES" sz="1200" b="0" dirty="0" smtClean="0">
                          <a:latin typeface="+mn-lt"/>
                          <a:cs typeface="Calibri"/>
                        </a:rPr>
                        <a:t>¿Por qué el guía dijo que las jirafas siempre tienen suficiente para comer?</a:t>
                      </a:r>
                      <a:r>
                        <a:rPr lang="es-ES" sz="1200" b="0" baseline="0" dirty="0" smtClean="0">
                          <a:latin typeface="+mn-lt"/>
                          <a:cs typeface="Calibri"/>
                        </a:rPr>
                        <a:t> </a:t>
                      </a:r>
                      <a:r>
                        <a:rPr lang="x-none" sz="1200" b="0" u="none" baseline="0" dirty="0" smtClean="0">
                          <a:effectLst/>
                          <a:latin typeface="+mn-lt"/>
                          <a:ea typeface="+mn-ea"/>
                          <a:cs typeface="+mn-cs"/>
                        </a:rPr>
                        <a:t>RL.2.1</a:t>
                      </a:r>
                      <a:endParaRPr lang="x-none" sz="1200" b="0" dirty="0" smtClean="0">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1000"/>
                        </a:spcAft>
                      </a:pPr>
                      <a:r>
                        <a:rPr lang="en-US" sz="1300" b="1" dirty="0" smtClean="0">
                          <a:solidFill>
                            <a:schemeClr val="tx1"/>
                          </a:solidFill>
                          <a:effectLst>
                            <a:outerShdw blurRad="38100" dist="38100" dir="2700000" algn="tl">
                              <a:srgbClr val="000000">
                                <a:alpha val="43137"/>
                              </a:srgbClr>
                            </a:outerShdw>
                          </a:effectLst>
                          <a:latin typeface="+mn-lt"/>
                          <a:ea typeface="Calibri"/>
                          <a:cs typeface="Times New Roman"/>
                        </a:rPr>
                        <a:t>B</a:t>
                      </a:r>
                      <a:endParaRPr lang="en-US" sz="1300" b="1" dirty="0">
                        <a:solidFill>
                          <a:schemeClr val="tx1"/>
                        </a:solidFill>
                        <a:effectLst>
                          <a:outerShdw blurRad="38100" dist="38100" dir="2700000" algn="tl">
                            <a:srgbClr val="000000">
                              <a:alpha val="43137"/>
                            </a:srgbClr>
                          </a:outerShdw>
                        </a:effectLst>
                        <a:latin typeface="+mn-lt"/>
                        <a:ea typeface="Calibri"/>
                        <a:cs typeface="Times New Roman"/>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1000"/>
                        </a:spcAft>
                      </a:pPr>
                      <a:r>
                        <a:rPr lang="en-US" sz="1300" b="1" dirty="0" smtClean="0">
                          <a:solidFill>
                            <a:schemeClr val="tx1"/>
                          </a:solidFill>
                          <a:effectLst>
                            <a:outerShdw blurRad="38100" dist="38100" dir="2700000" algn="tl">
                              <a:srgbClr val="000000">
                                <a:alpha val="43137"/>
                              </a:srgbClr>
                            </a:outerShdw>
                          </a:effectLst>
                          <a:latin typeface="+mn-lt"/>
                          <a:ea typeface="Calibri"/>
                          <a:cs typeface="Times New Roman"/>
                        </a:rPr>
                        <a:t>1</a:t>
                      </a:r>
                      <a:endParaRPr lang="en-US" sz="1300" b="1" dirty="0">
                        <a:solidFill>
                          <a:schemeClr val="tx1"/>
                        </a:solidFill>
                        <a:effectLst>
                          <a:outerShdw blurRad="38100" dist="38100" dir="2700000" algn="tl">
                            <a:srgbClr val="000000">
                              <a:alpha val="43137"/>
                            </a:srgbClr>
                          </a:outerShdw>
                        </a:effectLst>
                        <a:latin typeface="+mn-lt"/>
                        <a:ea typeface="Calibri"/>
                        <a:cs typeface="Times New Roman"/>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313587">
                <a:tc>
                  <a:txBody>
                    <a:bodyPr/>
                    <a:lstStyle/>
                    <a:p>
                      <a:pPr marL="0" marR="0" indent="0" algn="l" defTabSz="966612" rtl="0" eaLnBrk="1" fontAlgn="auto" latinLnBrk="0" hangingPunct="1">
                        <a:lnSpc>
                          <a:spcPct val="115000"/>
                        </a:lnSpc>
                        <a:spcBef>
                          <a:spcPts val="0"/>
                        </a:spcBef>
                        <a:spcAft>
                          <a:spcPts val="1000"/>
                        </a:spcAft>
                        <a:buClrTx/>
                        <a:buSzTx/>
                        <a:buFontTx/>
                        <a:buNone/>
                        <a:tabLst/>
                        <a:defRPr/>
                      </a:pPr>
                      <a:r>
                        <a:rPr lang="x-none" sz="1200" b="1" u="sng" dirty="0" smtClean="0">
                          <a:effectLst>
                            <a:outerShdw blurRad="38100" dist="38100" dir="2700000" algn="tl">
                              <a:srgbClr val="000000">
                                <a:alpha val="43137"/>
                              </a:srgbClr>
                            </a:outerShdw>
                          </a:effectLst>
                          <a:latin typeface="+mn-lt"/>
                          <a:ea typeface="Calibri"/>
                          <a:cs typeface="Times New Roman"/>
                        </a:rPr>
                        <a:t>Pregunta 3</a:t>
                      </a:r>
                      <a:r>
                        <a:rPr lang="x-none" sz="1200" b="1" u="none" baseline="0" dirty="0" smtClean="0">
                          <a:effectLst>
                            <a:outerShdw blurRad="38100" dist="38100" dir="2700000" algn="tl">
                              <a:srgbClr val="000000">
                                <a:alpha val="43137"/>
                              </a:srgbClr>
                            </a:outerShdw>
                          </a:effectLst>
                          <a:latin typeface="+mn-lt"/>
                          <a:ea typeface="Calibri"/>
                          <a:cs typeface="Times New Roman"/>
                        </a:rPr>
                        <a:t> </a:t>
                      </a:r>
                      <a:r>
                        <a:rPr lang="x-none" sz="1200" b="0" u="none" baseline="0" dirty="0" smtClean="0">
                          <a:effectLst/>
                          <a:latin typeface="+mn-lt"/>
                          <a:ea typeface="Calibri"/>
                          <a:cs typeface="Times New Roman"/>
                        </a:rPr>
                        <a:t> </a:t>
                      </a:r>
                      <a:r>
                        <a:rPr lang="x-none" sz="1200" b="0" dirty="0" smtClean="0">
                          <a:latin typeface="+mn-lt"/>
                          <a:cs typeface="Calibri"/>
                        </a:rPr>
                        <a:t>¿Cuál es el mensaje central del texto?</a:t>
                      </a:r>
                      <a:r>
                        <a:rPr lang="x-none" sz="1200" b="0" baseline="0" dirty="0" smtClean="0">
                          <a:latin typeface="+mn-lt"/>
                          <a:cs typeface="Calibri"/>
                        </a:rPr>
                        <a:t>  </a:t>
                      </a:r>
                      <a:r>
                        <a:rPr lang="x-none" sz="1200" b="0" u="none" baseline="0" dirty="0" smtClean="0">
                          <a:effectLst/>
                          <a:latin typeface="+mn-lt"/>
                          <a:ea typeface="Calibri"/>
                          <a:cs typeface="Times New Roman"/>
                        </a:rPr>
                        <a:t>RL.2.2</a:t>
                      </a:r>
                      <a:endParaRPr lang="x-none" sz="1200" b="0" dirty="0" smtClean="0">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1000"/>
                        </a:spcAft>
                      </a:pPr>
                      <a:r>
                        <a:rPr lang="en-US" sz="1300" b="1" dirty="0" smtClean="0">
                          <a:effectLst>
                            <a:outerShdw blurRad="38100" dist="38100" dir="2700000" algn="tl">
                              <a:srgbClr val="000000">
                                <a:alpha val="43137"/>
                              </a:srgbClr>
                            </a:outerShdw>
                          </a:effectLst>
                          <a:latin typeface="+mn-lt"/>
                          <a:ea typeface="Calibri"/>
                          <a:cs typeface="Times New Roman"/>
                        </a:rPr>
                        <a:t>C</a:t>
                      </a:r>
                      <a:endParaRPr lang="en-US" sz="1300" b="1" dirty="0">
                        <a:effectLst>
                          <a:outerShdw blurRad="38100" dist="38100" dir="2700000" algn="tl">
                            <a:srgbClr val="000000">
                              <a:alpha val="43137"/>
                            </a:srgbClr>
                          </a:outerShdw>
                        </a:effectLst>
                        <a:latin typeface="+mn-lt"/>
                        <a:ea typeface="Calibri"/>
                        <a:cs typeface="Times New Roman"/>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1000"/>
                        </a:spcAft>
                      </a:pPr>
                      <a:r>
                        <a:rPr lang="en-US" sz="1300" b="1" dirty="0" smtClean="0">
                          <a:effectLst>
                            <a:outerShdw blurRad="38100" dist="38100" dir="2700000" algn="tl">
                              <a:srgbClr val="000000">
                                <a:alpha val="43137"/>
                              </a:srgbClr>
                            </a:outerShdw>
                          </a:effectLst>
                          <a:latin typeface="+mn-lt"/>
                          <a:ea typeface="Calibri"/>
                          <a:cs typeface="Times New Roman"/>
                        </a:rPr>
                        <a:t>1</a:t>
                      </a:r>
                      <a:endParaRPr lang="en-US" sz="1300" b="1" dirty="0">
                        <a:effectLst>
                          <a:outerShdw blurRad="38100" dist="38100" dir="2700000" algn="tl">
                            <a:srgbClr val="000000">
                              <a:alpha val="43137"/>
                            </a:srgbClr>
                          </a:outerShdw>
                        </a:effectLst>
                        <a:latin typeface="+mn-lt"/>
                        <a:ea typeface="Calibri"/>
                        <a:cs typeface="Times New Roman"/>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13587">
                <a:tc>
                  <a:txBody>
                    <a:bodyPr/>
                    <a:lstStyle/>
                    <a:p>
                      <a:pPr marL="0" marR="0" indent="0" algn="l" defTabSz="966612" rtl="0" eaLnBrk="1" fontAlgn="auto" latinLnBrk="0" hangingPunct="1">
                        <a:lnSpc>
                          <a:spcPct val="115000"/>
                        </a:lnSpc>
                        <a:spcBef>
                          <a:spcPts val="0"/>
                        </a:spcBef>
                        <a:spcAft>
                          <a:spcPts val="1000"/>
                        </a:spcAft>
                        <a:buClrTx/>
                        <a:buSzTx/>
                        <a:buFontTx/>
                        <a:buNone/>
                        <a:tabLst/>
                        <a:defRPr/>
                      </a:pPr>
                      <a:r>
                        <a:rPr lang="x-none" sz="1200" b="1" u="sng" dirty="0" smtClean="0">
                          <a:effectLst>
                            <a:outerShdw blurRad="38100" dist="38100" dir="2700000" algn="tl">
                              <a:srgbClr val="000000">
                                <a:alpha val="43137"/>
                              </a:srgbClr>
                            </a:outerShdw>
                          </a:effectLst>
                          <a:latin typeface="+mn-lt"/>
                          <a:ea typeface="Calibri"/>
                          <a:cs typeface="Times New Roman"/>
                        </a:rPr>
                        <a:t>Pregunta 4</a:t>
                      </a:r>
                      <a:r>
                        <a:rPr lang="x-none" sz="1200" b="1" u="none" dirty="0" smtClean="0">
                          <a:effectLst>
                            <a:outerShdw blurRad="38100" dist="38100" dir="2700000" algn="tl">
                              <a:srgbClr val="000000">
                                <a:alpha val="43137"/>
                              </a:srgbClr>
                            </a:outerShdw>
                          </a:effectLst>
                          <a:latin typeface="+mn-lt"/>
                          <a:ea typeface="Calibri"/>
                          <a:cs typeface="Times New Roman"/>
                        </a:rPr>
                        <a:t>  </a:t>
                      </a:r>
                      <a:r>
                        <a:rPr lang="x-none" sz="1200" b="0" dirty="0" smtClean="0">
                          <a:latin typeface="+mn-lt"/>
                        </a:rPr>
                        <a:t>¿Cuál es la idea principal del párrafo 5? ? RL.2.2</a:t>
                      </a: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1000"/>
                        </a:spcAft>
                      </a:pPr>
                      <a:r>
                        <a:rPr lang="en-US" sz="1300" b="1" dirty="0" smtClean="0">
                          <a:solidFill>
                            <a:schemeClr val="tx1"/>
                          </a:solidFill>
                          <a:effectLst>
                            <a:outerShdw blurRad="38100" dist="38100" dir="2700000" algn="tl">
                              <a:srgbClr val="000000">
                                <a:alpha val="43137"/>
                              </a:srgbClr>
                            </a:outerShdw>
                          </a:effectLst>
                          <a:latin typeface="+mn-lt"/>
                          <a:ea typeface="Calibri"/>
                          <a:cs typeface="Times New Roman"/>
                        </a:rPr>
                        <a:t>D</a:t>
                      </a:r>
                      <a:endParaRPr lang="en-US" sz="1300" b="1" dirty="0">
                        <a:solidFill>
                          <a:schemeClr val="tx1"/>
                        </a:solidFill>
                        <a:effectLst>
                          <a:outerShdw blurRad="38100" dist="38100" dir="2700000" algn="tl">
                            <a:srgbClr val="000000">
                              <a:alpha val="43137"/>
                            </a:srgbClr>
                          </a:outerShdw>
                        </a:effectLst>
                        <a:latin typeface="+mn-lt"/>
                        <a:ea typeface="Calibri"/>
                        <a:cs typeface="Times New Roman"/>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1000"/>
                        </a:spcAft>
                      </a:pPr>
                      <a:r>
                        <a:rPr lang="en-US" sz="1300" b="1" dirty="0" smtClean="0">
                          <a:solidFill>
                            <a:schemeClr val="tx1"/>
                          </a:solidFill>
                          <a:effectLst>
                            <a:outerShdw blurRad="38100" dist="38100" dir="2700000" algn="tl">
                              <a:srgbClr val="000000">
                                <a:alpha val="43137"/>
                              </a:srgbClr>
                            </a:outerShdw>
                          </a:effectLst>
                          <a:latin typeface="+mn-lt"/>
                          <a:ea typeface="Calibri"/>
                          <a:cs typeface="Times New Roman"/>
                        </a:rPr>
                        <a:t>1</a:t>
                      </a:r>
                      <a:endParaRPr lang="en-US" sz="1300" b="1" dirty="0">
                        <a:solidFill>
                          <a:schemeClr val="tx1"/>
                        </a:solidFill>
                        <a:effectLst>
                          <a:outerShdw blurRad="38100" dist="38100" dir="2700000" algn="tl">
                            <a:srgbClr val="000000">
                              <a:alpha val="43137"/>
                            </a:srgbClr>
                          </a:outerShdw>
                        </a:effectLst>
                        <a:latin typeface="+mn-lt"/>
                        <a:ea typeface="Calibri"/>
                        <a:cs typeface="Times New Roman"/>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464603">
                <a:tc>
                  <a:txBody>
                    <a:bodyPr/>
                    <a:lstStyle/>
                    <a:p>
                      <a:pPr marL="685800" marR="0" indent="-685800" algn="l" defTabSz="966612" rtl="0" eaLnBrk="1" fontAlgn="auto" latinLnBrk="0" hangingPunct="1">
                        <a:lnSpc>
                          <a:spcPct val="100000"/>
                        </a:lnSpc>
                        <a:spcBef>
                          <a:spcPts val="0"/>
                        </a:spcBef>
                        <a:spcAft>
                          <a:spcPts val="0"/>
                        </a:spcAft>
                        <a:buClrTx/>
                        <a:buSzTx/>
                        <a:buFontTx/>
                        <a:buNone/>
                        <a:tabLst/>
                        <a:defRPr/>
                      </a:pPr>
                      <a:r>
                        <a:rPr lang="x-none" sz="1200" b="1" u="sng" strike="noStrike" dirty="0" smtClean="0">
                          <a:effectLst>
                            <a:outerShdw blurRad="38100" dist="38100" dir="2700000" algn="tl">
                              <a:srgbClr val="000000">
                                <a:alpha val="43137"/>
                              </a:srgbClr>
                            </a:outerShdw>
                          </a:effectLst>
                          <a:latin typeface="+mn-lt"/>
                          <a:ea typeface="Calibri"/>
                          <a:cs typeface="Times New Roman"/>
                        </a:rPr>
                        <a:t>Pregunta 5</a:t>
                      </a:r>
                      <a:r>
                        <a:rPr lang="x-none" sz="1200" b="1" u="none" strike="noStrike" dirty="0" smtClean="0">
                          <a:effectLst>
                            <a:outerShdw blurRad="38100" dist="38100" dir="2700000" algn="tl">
                              <a:srgbClr val="000000">
                                <a:alpha val="43137"/>
                              </a:srgbClr>
                            </a:outerShdw>
                          </a:effectLst>
                          <a:latin typeface="+mn-lt"/>
                          <a:ea typeface="Calibri"/>
                          <a:cs typeface="Times New Roman"/>
                        </a:rPr>
                        <a:t> </a:t>
                      </a:r>
                      <a:r>
                        <a:rPr lang="x-none" sz="1200" b="1" u="none" strike="noStrike" baseline="0" dirty="0" smtClean="0">
                          <a:effectLst>
                            <a:outerShdw blurRad="38100" dist="38100" dir="2700000" algn="tl">
                              <a:srgbClr val="000000">
                                <a:alpha val="43137"/>
                              </a:srgbClr>
                            </a:outerShdw>
                          </a:effectLst>
                          <a:latin typeface="+mn-lt"/>
                          <a:ea typeface="Calibri"/>
                          <a:cs typeface="Times New Roman"/>
                        </a:rPr>
                        <a:t> </a:t>
                      </a:r>
                      <a:r>
                        <a:rPr lang="x-none" sz="1200" b="0" u="none" strike="noStrike" baseline="0" dirty="0" smtClean="0">
                          <a:effectLst/>
                          <a:latin typeface="+mn-lt"/>
                          <a:ea typeface="Calibri"/>
                          <a:cs typeface="Times New Roman"/>
                        </a:rPr>
                        <a:t>¿Cuál de los siguientes detalles explica por qué Kevin no podía dormir al principio del cuento?</a:t>
                      </a:r>
                      <a:r>
                        <a:rPr lang="x-none" sz="1200" b="0" baseline="0" dirty="0" smtClean="0">
                          <a:effectLst/>
                          <a:latin typeface="+mn-lt"/>
                        </a:rPr>
                        <a:t> </a:t>
                      </a:r>
                      <a:r>
                        <a:rPr lang="x-none" sz="1200" b="0" i="0" u="none" strike="noStrike" baseline="0" dirty="0" smtClean="0">
                          <a:effectLst/>
                          <a:latin typeface="+mn-lt"/>
                          <a:ea typeface="+mn-ea"/>
                          <a:cs typeface="+mn-cs"/>
                        </a:rPr>
                        <a:t>RL.2.3</a:t>
                      </a:r>
                      <a:endParaRPr lang="x-none" sz="1200" b="0" i="0" dirty="0" smtClean="0">
                        <a:effectLst/>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pPr>
                      <a:r>
                        <a:rPr lang="en-US" sz="1300" b="1" dirty="0" smtClean="0">
                          <a:solidFill>
                            <a:schemeClr val="tx1"/>
                          </a:solidFill>
                          <a:effectLst>
                            <a:outerShdw blurRad="38100" dist="38100" dir="2700000" algn="tl">
                              <a:srgbClr val="000000">
                                <a:alpha val="43137"/>
                              </a:srgbClr>
                            </a:outerShdw>
                          </a:effectLst>
                          <a:latin typeface="+mn-lt"/>
                        </a:rPr>
                        <a:t>B</a:t>
                      </a:r>
                      <a:endParaRPr lang="en-US" sz="1300" b="1" dirty="0">
                        <a:solidFill>
                          <a:schemeClr val="tx1"/>
                        </a:solidFill>
                        <a:effectLst>
                          <a:outerShdw blurRad="38100" dist="38100" dir="2700000" algn="tl">
                            <a:srgbClr val="000000">
                              <a:alpha val="43137"/>
                            </a:srgbClr>
                          </a:outerShdw>
                        </a:effectLst>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pPr>
                      <a:r>
                        <a:rPr lang="en-US" sz="1300" b="1" dirty="0" smtClean="0">
                          <a:solidFill>
                            <a:schemeClr val="tx1"/>
                          </a:solidFill>
                          <a:effectLst>
                            <a:outerShdw blurRad="38100" dist="38100" dir="2700000" algn="tl">
                              <a:srgbClr val="000000">
                                <a:alpha val="43137"/>
                              </a:srgbClr>
                            </a:outerShdw>
                          </a:effectLst>
                          <a:latin typeface="+mn-lt"/>
                        </a:rPr>
                        <a:t>1</a:t>
                      </a:r>
                      <a:endParaRPr lang="en-US" sz="1300" b="1" dirty="0">
                        <a:solidFill>
                          <a:schemeClr val="tx1"/>
                        </a:solidFill>
                        <a:effectLst>
                          <a:outerShdw blurRad="38100" dist="38100" dir="2700000" algn="tl">
                            <a:srgbClr val="000000">
                              <a:alpha val="43137"/>
                            </a:srgbClr>
                          </a:outerShdw>
                        </a:effectLst>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464603">
                <a:tc>
                  <a:txBody>
                    <a:bodyPr/>
                    <a:lstStyle/>
                    <a:p>
                      <a:pPr marL="744538" indent="-744538">
                        <a:buNone/>
                      </a:pPr>
                      <a:r>
                        <a:rPr lang="x-none" sz="1200" b="1" u="sng" dirty="0" smtClean="0">
                          <a:effectLst>
                            <a:outerShdw blurRad="38100" dist="38100" dir="2700000" algn="tl">
                              <a:srgbClr val="000000">
                                <a:alpha val="43137"/>
                              </a:srgbClr>
                            </a:outerShdw>
                          </a:effectLst>
                          <a:latin typeface="+mn-lt"/>
                          <a:ea typeface="Calibri"/>
                          <a:cs typeface="Times New Roman"/>
                        </a:rPr>
                        <a:t>Pregunta 6</a:t>
                      </a:r>
                      <a:r>
                        <a:rPr lang="x-none" sz="1200" b="1" u="none" baseline="0" dirty="0" smtClean="0">
                          <a:effectLst>
                            <a:outerShdw blurRad="38100" dist="38100" dir="2700000" algn="tl">
                              <a:srgbClr val="000000">
                                <a:alpha val="43137"/>
                              </a:srgbClr>
                            </a:outerShdw>
                          </a:effectLst>
                          <a:latin typeface="+mn-lt"/>
                          <a:ea typeface="Calibri"/>
                          <a:cs typeface="Times New Roman"/>
                        </a:rPr>
                        <a:t>  </a:t>
                      </a:r>
                      <a:r>
                        <a:rPr lang="x-none" sz="1200" b="0" dirty="0" smtClean="0">
                          <a:latin typeface="+mn-lt"/>
                        </a:rPr>
                        <a:t>¿Qué detalles se encuentran en la introducción del cuento?  Escoge las dos respuestas que están correctas.</a:t>
                      </a:r>
                      <a:r>
                        <a:rPr lang="x-none" sz="1200" b="0" baseline="0" dirty="0" smtClean="0">
                          <a:latin typeface="+mn-lt"/>
                        </a:rPr>
                        <a:t>  </a:t>
                      </a:r>
                      <a:r>
                        <a:rPr lang="x-none" sz="1200" b="0" u="none" baseline="0" dirty="0" smtClean="0">
                          <a:effectLst/>
                          <a:latin typeface="+mn-lt"/>
                          <a:ea typeface="Calibri"/>
                          <a:cs typeface="Times New Roman"/>
                        </a:rPr>
                        <a:t>RL.2.5   </a:t>
                      </a:r>
                      <a:r>
                        <a:rPr lang="x-none" sz="1200" b="0" u="none" baseline="0" dirty="0" smtClean="0">
                          <a:effectLst>
                            <a:outerShdw blurRad="38100" dist="38100" dir="2700000" algn="tl">
                              <a:srgbClr val="000000">
                                <a:alpha val="43137"/>
                              </a:srgbClr>
                            </a:outerShdw>
                          </a:effectLst>
                          <a:latin typeface="+mn-lt"/>
                          <a:ea typeface="Calibri"/>
                          <a:cs typeface="Times New Roman"/>
                        </a:rPr>
                        <a:t>                      </a:t>
                      </a:r>
                      <a:endParaRPr lang="x-none" sz="1200" b="0" dirty="0">
                        <a:effectLst/>
                        <a:latin typeface="+mn-lt"/>
                        <a:ea typeface="Calibri"/>
                        <a:cs typeface="Times New Roman"/>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r>
                        <a:rPr lang="en-US" sz="1300" b="1" dirty="0" smtClean="0">
                          <a:effectLst>
                            <a:outerShdw blurRad="38100" dist="38100" dir="2700000" algn="tl">
                              <a:srgbClr val="000000">
                                <a:alpha val="43137"/>
                              </a:srgbClr>
                            </a:outerShdw>
                          </a:effectLst>
                          <a:latin typeface="+mn-lt"/>
                        </a:rPr>
                        <a:t>A,B</a:t>
                      </a:r>
                      <a:endParaRPr lang="en-US" sz="1300" b="1" dirty="0">
                        <a:effectLst>
                          <a:outerShdw blurRad="38100" dist="38100" dir="2700000" algn="tl">
                            <a:srgbClr val="000000">
                              <a:alpha val="43137"/>
                            </a:srgbClr>
                          </a:outerShdw>
                        </a:effectLst>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r>
                        <a:rPr lang="en-US" sz="1300" b="1" dirty="0" smtClean="0">
                          <a:effectLst>
                            <a:outerShdw blurRad="38100" dist="38100" dir="2700000" algn="tl">
                              <a:srgbClr val="000000">
                                <a:alpha val="43137"/>
                              </a:srgbClr>
                            </a:outerShdw>
                          </a:effectLst>
                          <a:latin typeface="+mn-lt"/>
                        </a:rPr>
                        <a:t>1</a:t>
                      </a:r>
                      <a:endParaRPr lang="en-US" sz="1300" b="1" dirty="0">
                        <a:effectLst>
                          <a:outerShdw blurRad="38100" dist="38100" dir="2700000" algn="tl">
                            <a:srgbClr val="000000">
                              <a:alpha val="43137"/>
                            </a:srgbClr>
                          </a:outerShdw>
                        </a:effectLst>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507491">
                <a:tc>
                  <a:txBody>
                    <a:bodyPr/>
                    <a:lstStyle/>
                    <a:p>
                      <a:pPr marL="744538" marR="0" indent="-744538" algn="l" defTabSz="966612" rtl="0" eaLnBrk="1" fontAlgn="auto" latinLnBrk="0" hangingPunct="1">
                        <a:lnSpc>
                          <a:spcPct val="115000"/>
                        </a:lnSpc>
                        <a:spcBef>
                          <a:spcPts val="0"/>
                        </a:spcBef>
                        <a:spcAft>
                          <a:spcPts val="0"/>
                        </a:spcAft>
                        <a:buClrTx/>
                        <a:buSzTx/>
                        <a:buFontTx/>
                        <a:buNone/>
                        <a:tabLst/>
                        <a:defRPr/>
                      </a:pPr>
                      <a:r>
                        <a:rPr lang="x-none" sz="1200" b="1" u="sng" dirty="0" smtClean="0">
                          <a:effectLst>
                            <a:outerShdw blurRad="38100" dist="38100" dir="2700000" algn="tl">
                              <a:srgbClr val="000000">
                                <a:alpha val="43137"/>
                              </a:srgbClr>
                            </a:outerShdw>
                          </a:effectLst>
                          <a:latin typeface="+mn-lt"/>
                          <a:ea typeface="Calibri"/>
                          <a:cs typeface="Times New Roman"/>
                        </a:rPr>
                        <a:t>Pregunta 7</a:t>
                      </a:r>
                      <a:r>
                        <a:rPr lang="x-none" sz="1200" b="1" u="none" dirty="0" smtClean="0">
                          <a:effectLst>
                            <a:outerShdw blurRad="38100" dist="38100" dir="2700000" algn="tl">
                              <a:srgbClr val="000000">
                                <a:alpha val="43137"/>
                              </a:srgbClr>
                            </a:outerShdw>
                          </a:effectLst>
                          <a:latin typeface="+mn-lt"/>
                          <a:ea typeface="Calibri"/>
                          <a:cs typeface="Times New Roman"/>
                        </a:rPr>
                        <a:t> </a:t>
                      </a:r>
                      <a:r>
                        <a:rPr lang="x-none" sz="1200" b="0" dirty="0" smtClean="0">
                          <a:latin typeface="+mn-lt"/>
                        </a:rPr>
                        <a:t> ¿Quién dijo, “No es nada peligroso. ¡Si hablamos en voz alta, lo asustaremos y se irá!”? </a:t>
                      </a:r>
                      <a:r>
                        <a:rPr lang="x-none" sz="1200" b="0" baseline="0" dirty="0" smtClean="0">
                          <a:latin typeface="+mn-lt"/>
                        </a:rPr>
                        <a:t>RL.2.6</a:t>
                      </a:r>
                      <a:endParaRPr lang="x-none" sz="1200" b="0" dirty="0" smtClean="0">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r>
                        <a:rPr lang="en-US" sz="1300" b="1" dirty="0" smtClean="0">
                          <a:effectLst>
                            <a:outerShdw blurRad="38100" dist="38100" dir="2700000" algn="tl">
                              <a:srgbClr val="000000">
                                <a:alpha val="43137"/>
                              </a:srgbClr>
                            </a:outerShdw>
                          </a:effectLst>
                          <a:latin typeface="+mn-lt"/>
                        </a:rPr>
                        <a:t>D</a:t>
                      </a:r>
                      <a:endParaRPr lang="en-US" sz="1300" b="1" dirty="0">
                        <a:effectLst>
                          <a:outerShdw blurRad="38100" dist="38100" dir="2700000" algn="tl">
                            <a:srgbClr val="000000">
                              <a:alpha val="43137"/>
                            </a:srgbClr>
                          </a:outerShdw>
                        </a:effectLst>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r>
                        <a:rPr lang="en-US" sz="1300" b="1" dirty="0" smtClean="0">
                          <a:effectLst>
                            <a:outerShdw blurRad="38100" dist="38100" dir="2700000" algn="tl">
                              <a:srgbClr val="000000">
                                <a:alpha val="43137"/>
                              </a:srgbClr>
                            </a:outerShdw>
                          </a:effectLst>
                          <a:latin typeface="+mn-lt"/>
                        </a:rPr>
                        <a:t>1</a:t>
                      </a:r>
                      <a:endParaRPr lang="en-US" sz="1300" b="1" dirty="0">
                        <a:effectLst>
                          <a:outerShdw blurRad="38100" dist="38100" dir="2700000" algn="tl">
                            <a:srgbClr val="000000">
                              <a:alpha val="43137"/>
                            </a:srgbClr>
                          </a:outerShdw>
                        </a:effectLst>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13587">
                <a:tc>
                  <a:txBody>
                    <a:bodyPr/>
                    <a:lstStyle/>
                    <a:p>
                      <a:pPr marL="744538" indent="-744538">
                        <a:buNone/>
                      </a:pPr>
                      <a:r>
                        <a:rPr lang="x-none" sz="1200" b="1" u="sng" dirty="0" smtClean="0">
                          <a:effectLst>
                            <a:outerShdw blurRad="38100" dist="38100" dir="2700000" algn="tl">
                              <a:srgbClr val="000000">
                                <a:alpha val="43137"/>
                              </a:srgbClr>
                            </a:outerShdw>
                          </a:effectLst>
                          <a:latin typeface="+mn-lt"/>
                          <a:ea typeface="Calibri"/>
                          <a:cs typeface="Times New Roman"/>
                        </a:rPr>
                        <a:t>Pregunta 8</a:t>
                      </a:r>
                      <a:r>
                        <a:rPr lang="x-none" sz="1200" b="1" u="none" dirty="0" smtClean="0">
                          <a:effectLst>
                            <a:outerShdw blurRad="38100" dist="38100" dir="2700000" algn="tl">
                              <a:srgbClr val="000000">
                                <a:alpha val="43137"/>
                              </a:srgbClr>
                            </a:outerShdw>
                          </a:effectLst>
                          <a:latin typeface="+mn-lt"/>
                          <a:ea typeface="Calibri"/>
                          <a:cs typeface="Times New Roman"/>
                        </a:rPr>
                        <a:t>  </a:t>
                      </a:r>
                      <a:r>
                        <a:rPr lang="x-none" sz="1200" b="0" dirty="0" smtClean="0">
                          <a:latin typeface="+mn-lt"/>
                        </a:rPr>
                        <a:t>Basado en la conclusión del cuento, ¿Qué piensas que Kevin hará el resto del día?</a:t>
                      </a:r>
                      <a:r>
                        <a:rPr lang="x-none" sz="1200" b="0" baseline="0" dirty="0" smtClean="0">
                          <a:latin typeface="+mn-lt"/>
                        </a:rPr>
                        <a:t> </a:t>
                      </a:r>
                      <a:r>
                        <a:rPr lang="x-none" sz="1200" b="0" dirty="0" smtClean="0">
                          <a:latin typeface="+mn-lt"/>
                          <a:cs typeface="Helvetica" pitchFamily="34" charset="0"/>
                        </a:rPr>
                        <a:t>RL.2.7</a:t>
                      </a:r>
                      <a:endParaRPr lang="x-none" sz="1200" b="0" i="1" dirty="0" smtClean="0">
                        <a:latin typeface="+mn-lt"/>
                        <a:cs typeface="Helvetica" pitchFamily="34" charset="0"/>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1000"/>
                        </a:spcAft>
                      </a:pPr>
                      <a:r>
                        <a:rPr lang="en-US" sz="1300" b="1" dirty="0" smtClean="0">
                          <a:solidFill>
                            <a:schemeClr val="tx1"/>
                          </a:solidFill>
                          <a:effectLst>
                            <a:outerShdw blurRad="38100" dist="38100" dir="2700000" algn="tl">
                              <a:srgbClr val="000000">
                                <a:alpha val="43137"/>
                              </a:srgbClr>
                            </a:outerShdw>
                          </a:effectLst>
                          <a:latin typeface="+mn-lt"/>
                          <a:ea typeface="Calibri"/>
                          <a:cs typeface="Times New Roman"/>
                        </a:rPr>
                        <a:t>D</a:t>
                      </a:r>
                      <a:endParaRPr lang="en-US" sz="1300" b="1" dirty="0">
                        <a:solidFill>
                          <a:schemeClr val="tx1"/>
                        </a:solidFill>
                        <a:effectLst>
                          <a:outerShdw blurRad="38100" dist="38100" dir="2700000" algn="tl">
                            <a:srgbClr val="000000">
                              <a:alpha val="43137"/>
                            </a:srgbClr>
                          </a:outerShdw>
                        </a:effectLst>
                        <a:latin typeface="+mn-lt"/>
                        <a:ea typeface="Calibri"/>
                        <a:cs typeface="Times New Roman"/>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1000"/>
                        </a:spcAft>
                      </a:pPr>
                      <a:r>
                        <a:rPr lang="en-US" sz="1300" b="1" dirty="0" smtClean="0">
                          <a:solidFill>
                            <a:schemeClr val="tx1"/>
                          </a:solidFill>
                          <a:effectLst>
                            <a:outerShdw blurRad="38100" dist="38100" dir="2700000" algn="tl">
                              <a:srgbClr val="000000">
                                <a:alpha val="43137"/>
                              </a:srgbClr>
                            </a:outerShdw>
                          </a:effectLst>
                          <a:latin typeface="+mn-lt"/>
                          <a:ea typeface="Calibri"/>
                          <a:cs typeface="Times New Roman"/>
                        </a:rPr>
                        <a:t>1</a:t>
                      </a:r>
                      <a:endParaRPr lang="en-US" sz="1300" b="1" dirty="0">
                        <a:solidFill>
                          <a:schemeClr val="tx1"/>
                        </a:solidFill>
                        <a:effectLst>
                          <a:outerShdw blurRad="38100" dist="38100" dir="2700000" algn="tl">
                            <a:srgbClr val="000000">
                              <a:alpha val="43137"/>
                            </a:srgbClr>
                          </a:outerShdw>
                        </a:effectLst>
                        <a:latin typeface="+mn-lt"/>
                        <a:ea typeface="Calibri"/>
                        <a:cs typeface="Times New Roman"/>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464603">
                <a:tc>
                  <a:txBody>
                    <a:bodyPr/>
                    <a:lstStyle/>
                    <a:p>
                      <a:pPr marL="801688" indent="-801688">
                        <a:buNone/>
                      </a:pPr>
                      <a:r>
                        <a:rPr lang="x-none" sz="1200" b="1" u="sng" dirty="0" smtClean="0">
                          <a:effectLst>
                            <a:outerShdw blurRad="38100" dist="38100" dir="2700000" algn="tl">
                              <a:srgbClr val="000000">
                                <a:alpha val="43137"/>
                              </a:srgbClr>
                            </a:outerShdw>
                          </a:effectLst>
                          <a:latin typeface="+mn-lt"/>
                          <a:ea typeface="Calibri"/>
                          <a:cs typeface="Times New Roman"/>
                        </a:rPr>
                        <a:t>Pregunta 9</a:t>
                      </a:r>
                      <a:r>
                        <a:rPr lang="x-none" sz="1200" b="1" u="none" dirty="0" smtClean="0">
                          <a:effectLst>
                            <a:outerShdw blurRad="38100" dist="38100" dir="2700000" algn="tl">
                              <a:srgbClr val="000000">
                                <a:alpha val="43137"/>
                              </a:srgbClr>
                            </a:outerShdw>
                          </a:effectLst>
                          <a:latin typeface="+mn-lt"/>
                          <a:ea typeface="Calibri"/>
                          <a:cs typeface="Times New Roman"/>
                        </a:rPr>
                        <a:t> </a:t>
                      </a:r>
                      <a:r>
                        <a:rPr lang="x-none" sz="1200" b="0" u="none" baseline="0" dirty="0" smtClean="0">
                          <a:effectLst/>
                          <a:latin typeface="+mn-lt"/>
                          <a:ea typeface="+mn-ea"/>
                          <a:cs typeface="Times New Roman"/>
                        </a:rPr>
                        <a:t> </a:t>
                      </a:r>
                      <a:r>
                        <a:rPr lang="x-none" sz="1200" b="0" dirty="0" smtClean="0">
                          <a:latin typeface="+mn-lt"/>
                        </a:rPr>
                        <a:t>El párrafo 2 dice: “Cuando el sol salió…” ¿Qué te dice este detalle acerca de la hora del día?</a:t>
                      </a:r>
                      <a:r>
                        <a:rPr lang="x-none" sz="1200" b="0" baseline="0" dirty="0" smtClean="0">
                          <a:latin typeface="+mn-lt"/>
                        </a:rPr>
                        <a:t>  </a:t>
                      </a:r>
                      <a:r>
                        <a:rPr lang="x-none" sz="1200" b="0" u="none" baseline="0" dirty="0" smtClean="0">
                          <a:effectLst/>
                          <a:latin typeface="+mn-lt"/>
                          <a:ea typeface="+mn-ea"/>
                          <a:cs typeface="Times New Roman"/>
                        </a:rPr>
                        <a:t>RL.2.7</a:t>
                      </a:r>
                      <a:endParaRPr lang="x-none" sz="1200" b="0" dirty="0" smtClean="0">
                        <a:latin typeface="+mn-lt"/>
                        <a:cs typeface="Helvetica" pitchFamily="34" charset="0"/>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1000"/>
                        </a:spcAft>
                      </a:pPr>
                      <a:r>
                        <a:rPr lang="en-US" sz="1300" b="1" dirty="0" smtClean="0">
                          <a:effectLst>
                            <a:outerShdw blurRad="38100" dist="38100" dir="2700000" algn="tl">
                              <a:srgbClr val="000000">
                                <a:alpha val="43137"/>
                              </a:srgbClr>
                            </a:outerShdw>
                          </a:effectLst>
                          <a:latin typeface="+mn-lt"/>
                          <a:ea typeface="Calibri"/>
                          <a:cs typeface="Times New Roman"/>
                        </a:rPr>
                        <a:t>B</a:t>
                      </a:r>
                      <a:endParaRPr lang="en-US" sz="1300" b="1" dirty="0">
                        <a:effectLst>
                          <a:outerShdw blurRad="38100" dist="38100" dir="2700000" algn="tl">
                            <a:srgbClr val="000000">
                              <a:alpha val="43137"/>
                            </a:srgbClr>
                          </a:outerShdw>
                        </a:effectLst>
                        <a:latin typeface="+mn-lt"/>
                        <a:ea typeface="Calibri"/>
                        <a:cs typeface="Times New Roman"/>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1000"/>
                        </a:spcAft>
                      </a:pPr>
                      <a:r>
                        <a:rPr lang="en-US" sz="1300" b="1" dirty="0" smtClean="0">
                          <a:effectLst>
                            <a:outerShdw blurRad="38100" dist="38100" dir="2700000" algn="tl">
                              <a:srgbClr val="000000">
                                <a:alpha val="43137"/>
                              </a:srgbClr>
                            </a:outerShdw>
                          </a:effectLst>
                          <a:latin typeface="+mn-lt"/>
                          <a:ea typeface="Calibri"/>
                          <a:cs typeface="Times New Roman"/>
                        </a:rPr>
                        <a:t>1</a:t>
                      </a:r>
                      <a:endParaRPr lang="en-US" sz="1300" b="1" dirty="0">
                        <a:effectLst>
                          <a:outerShdw blurRad="38100" dist="38100" dir="2700000" algn="tl">
                            <a:srgbClr val="000000">
                              <a:alpha val="43137"/>
                            </a:srgbClr>
                          </a:outerShdw>
                        </a:effectLst>
                        <a:latin typeface="+mn-lt"/>
                        <a:ea typeface="Calibri"/>
                        <a:cs typeface="Times New Roman"/>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27138">
                <a:tc>
                  <a:txBody>
                    <a:bodyPr/>
                    <a:lstStyle/>
                    <a:p>
                      <a:pPr marL="0" marR="0" indent="0" algn="l" defTabSz="966612" rtl="0" eaLnBrk="1" fontAlgn="auto" latinLnBrk="0" hangingPunct="1">
                        <a:lnSpc>
                          <a:spcPct val="115000"/>
                        </a:lnSpc>
                        <a:spcBef>
                          <a:spcPts val="0"/>
                        </a:spcBef>
                        <a:spcAft>
                          <a:spcPts val="1000"/>
                        </a:spcAft>
                        <a:buClrTx/>
                        <a:buSzTx/>
                        <a:buFontTx/>
                        <a:buNone/>
                        <a:tabLst/>
                        <a:defRPr/>
                      </a:pPr>
                      <a:r>
                        <a:rPr lang="x-none" sz="1200" b="1" u="sng" dirty="0" smtClean="0">
                          <a:effectLst>
                            <a:outerShdw blurRad="38100" dist="38100" dir="2700000" algn="tl">
                              <a:srgbClr val="000000">
                                <a:alpha val="43137"/>
                              </a:srgbClr>
                            </a:outerShdw>
                          </a:effectLst>
                          <a:latin typeface="+mn-lt"/>
                          <a:ea typeface="Calibri"/>
                          <a:cs typeface="Times New Roman"/>
                        </a:rPr>
                        <a:t>Pregunta 10</a:t>
                      </a:r>
                      <a:r>
                        <a:rPr lang="x-none" sz="1200" b="1" u="none" dirty="0" smtClean="0">
                          <a:effectLst>
                            <a:outerShdw blurRad="38100" dist="38100" dir="2700000" algn="tl">
                              <a:srgbClr val="000000">
                                <a:alpha val="43137"/>
                              </a:srgbClr>
                            </a:outerShdw>
                          </a:effectLst>
                          <a:latin typeface="+mn-lt"/>
                          <a:ea typeface="Calibri"/>
                          <a:cs typeface="Times New Roman"/>
                        </a:rPr>
                        <a:t>                                         </a:t>
                      </a:r>
                      <a:r>
                        <a:rPr lang="x-none" sz="1200" b="1" dirty="0" smtClean="0">
                          <a:effectLst>
                            <a:outerShdw blurRad="38100" dist="38100" dir="2700000" algn="tl">
                              <a:srgbClr val="000000">
                                <a:alpha val="43137"/>
                              </a:srgbClr>
                            </a:outerShdw>
                          </a:effectLst>
                          <a:latin typeface="+mn-lt"/>
                          <a:cs typeface="Helvetica" pitchFamily="34" charset="0"/>
                        </a:rPr>
                        <a:t>RL.2.6  Respuesta construida Texto literario</a:t>
                      </a:r>
                      <a:endParaRPr lang="x-none" sz="1200" b="1" u="sng" dirty="0" smtClean="0">
                        <a:effectLst>
                          <a:outerShdw blurRad="38100" dist="38100" dir="2700000" algn="tl">
                            <a:srgbClr val="000000">
                              <a:alpha val="43137"/>
                            </a:srgbClr>
                          </a:outerShdw>
                        </a:effectLst>
                        <a:latin typeface="+mn-lt"/>
                        <a:cs typeface="Helvetica" pitchFamily="34" charset="0"/>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1000"/>
                        </a:spcAft>
                      </a:pPr>
                      <a:endParaRPr lang="en-US" sz="1300" b="1" strike="noStrike" dirty="0">
                        <a:solidFill>
                          <a:schemeClr val="tx1"/>
                        </a:solidFill>
                        <a:effectLst>
                          <a:outerShdw blurRad="38100" dist="38100" dir="2700000" algn="tl">
                            <a:srgbClr val="000000">
                              <a:alpha val="43137"/>
                            </a:srgbClr>
                          </a:outerShdw>
                        </a:effectLst>
                        <a:latin typeface="+mn-lt"/>
                        <a:ea typeface="Calibri"/>
                        <a:cs typeface="Times New Roman"/>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1000"/>
                        </a:spcAft>
                      </a:pPr>
                      <a:r>
                        <a:rPr lang="en-US" sz="1300" b="1" strike="noStrike" dirty="0" smtClean="0">
                          <a:solidFill>
                            <a:schemeClr val="tx1"/>
                          </a:solidFill>
                          <a:effectLst>
                            <a:outerShdw blurRad="38100" dist="38100" dir="2700000" algn="tl">
                              <a:srgbClr val="000000">
                                <a:alpha val="43137"/>
                              </a:srgbClr>
                            </a:outerShdw>
                          </a:effectLst>
                          <a:latin typeface="+mn-lt"/>
                          <a:ea typeface="Calibri"/>
                          <a:cs typeface="Times New Roman"/>
                        </a:rPr>
                        <a:t>2</a:t>
                      </a:r>
                      <a:endParaRPr lang="en-US" sz="1300" b="1" strike="noStrike" dirty="0">
                        <a:solidFill>
                          <a:schemeClr val="tx1"/>
                        </a:solidFill>
                        <a:effectLst>
                          <a:outerShdw blurRad="38100" dist="38100" dir="2700000" algn="tl">
                            <a:srgbClr val="000000">
                              <a:alpha val="43137"/>
                            </a:srgbClr>
                          </a:outerShdw>
                        </a:effectLst>
                        <a:latin typeface="+mn-lt"/>
                        <a:ea typeface="Calibri"/>
                        <a:cs typeface="Times New Roman"/>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313587">
                <a:tc>
                  <a:txBody>
                    <a:bodyPr/>
                    <a:lstStyle/>
                    <a:p>
                      <a:pPr marL="0" marR="0" indent="0" algn="l" defTabSz="966612" rtl="0" eaLnBrk="1" fontAlgn="auto" latinLnBrk="0" hangingPunct="1">
                        <a:lnSpc>
                          <a:spcPct val="115000"/>
                        </a:lnSpc>
                        <a:spcBef>
                          <a:spcPts val="0"/>
                        </a:spcBef>
                        <a:spcAft>
                          <a:spcPts val="1000"/>
                        </a:spcAft>
                        <a:buClrTx/>
                        <a:buSzTx/>
                        <a:buFontTx/>
                        <a:buNone/>
                        <a:tabLst/>
                        <a:defRPr/>
                      </a:pPr>
                      <a:r>
                        <a:rPr lang="x-none" sz="1200" b="1" u="sng" dirty="0" smtClean="0">
                          <a:effectLst>
                            <a:outerShdw blurRad="38100" dist="38100" dir="2700000" algn="tl">
                              <a:srgbClr val="000000">
                                <a:alpha val="43137"/>
                              </a:srgbClr>
                            </a:outerShdw>
                          </a:effectLst>
                          <a:latin typeface="+mn-lt"/>
                          <a:ea typeface="Calibri"/>
                          <a:cs typeface="Times New Roman"/>
                        </a:rPr>
                        <a:t>Pregunta 11</a:t>
                      </a:r>
                      <a:r>
                        <a:rPr lang="x-none" sz="1200" b="1" u="none" dirty="0" smtClean="0">
                          <a:effectLst>
                            <a:outerShdw blurRad="38100" dist="38100" dir="2700000" algn="tl">
                              <a:srgbClr val="000000">
                                <a:alpha val="43137"/>
                              </a:srgbClr>
                            </a:outerShdw>
                          </a:effectLst>
                          <a:latin typeface="+mn-lt"/>
                          <a:ea typeface="Calibri"/>
                          <a:cs typeface="Times New Roman"/>
                        </a:rPr>
                        <a:t> </a:t>
                      </a:r>
                      <a:r>
                        <a:rPr lang="x-none" sz="1200" b="0" dirty="0" smtClean="0">
                          <a:latin typeface="+mn-lt"/>
                        </a:rPr>
                        <a:t>¿Qué oración describe</a:t>
                      </a:r>
                      <a:r>
                        <a:rPr lang="x-none" sz="1200" b="0" u="none" dirty="0" smtClean="0">
                          <a:latin typeface="+mn-lt"/>
                        </a:rPr>
                        <a:t> </a:t>
                      </a:r>
                      <a:r>
                        <a:rPr lang="x-none" sz="1200" b="0" u="sng" dirty="0" smtClean="0">
                          <a:latin typeface="+mn-lt"/>
                        </a:rPr>
                        <a:t>mejor</a:t>
                      </a:r>
                      <a:r>
                        <a:rPr lang="x-none" sz="1200" b="0" dirty="0" smtClean="0">
                          <a:latin typeface="+mn-lt"/>
                        </a:rPr>
                        <a:t> a un carnívoro?</a:t>
                      </a:r>
                      <a:r>
                        <a:rPr lang="x-none" sz="1200" b="0" baseline="0" dirty="0" smtClean="0">
                          <a:latin typeface="+mn-lt"/>
                        </a:rPr>
                        <a:t> </a:t>
                      </a:r>
                      <a:r>
                        <a:rPr lang="x-none" sz="1200" b="0" u="none" dirty="0" smtClean="0">
                          <a:effectLst/>
                          <a:latin typeface="+mn-lt"/>
                          <a:ea typeface="+mn-ea"/>
                          <a:cs typeface="+mn-cs"/>
                        </a:rPr>
                        <a:t>RI.2.1</a:t>
                      </a:r>
                      <a:endParaRPr lang="x-none" sz="1200" b="0" dirty="0" smtClean="0">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mn-lt"/>
                        </a:rPr>
                        <a:t>B</a:t>
                      </a:r>
                      <a:endParaRPr lang="en-US" sz="1300" b="1" dirty="0">
                        <a:effectLst>
                          <a:outerShdw blurRad="38100" dist="38100" dir="2700000" algn="tl">
                            <a:srgbClr val="000000">
                              <a:alpha val="43137"/>
                            </a:srgbClr>
                          </a:outerShdw>
                        </a:effectLst>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mn-lt"/>
                        </a:rPr>
                        <a:t>1</a:t>
                      </a:r>
                      <a:endParaRPr lang="en-US" sz="1300" b="1" dirty="0">
                        <a:effectLst>
                          <a:outerShdw blurRad="38100" dist="38100" dir="2700000" algn="tl">
                            <a:srgbClr val="000000">
                              <a:alpha val="43137"/>
                            </a:srgbClr>
                          </a:outerShdw>
                        </a:effectLst>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13587">
                <a:tc>
                  <a:txBody>
                    <a:bodyPr/>
                    <a:lstStyle/>
                    <a:p>
                      <a:pPr marL="0" marR="0" indent="0" algn="l" defTabSz="966612" rtl="0" eaLnBrk="1" fontAlgn="auto" latinLnBrk="0" hangingPunct="1">
                        <a:lnSpc>
                          <a:spcPct val="115000"/>
                        </a:lnSpc>
                        <a:spcBef>
                          <a:spcPts val="0"/>
                        </a:spcBef>
                        <a:spcAft>
                          <a:spcPts val="1000"/>
                        </a:spcAft>
                        <a:buClrTx/>
                        <a:buSzTx/>
                        <a:buFontTx/>
                        <a:buNone/>
                        <a:tabLst/>
                        <a:defRPr/>
                      </a:pPr>
                      <a:r>
                        <a:rPr lang="x-none" sz="1200" b="1" u="sng" dirty="0" smtClean="0">
                          <a:effectLst>
                            <a:outerShdw blurRad="38100" dist="38100" dir="2700000" algn="tl">
                              <a:srgbClr val="000000">
                                <a:alpha val="43137"/>
                              </a:srgbClr>
                            </a:outerShdw>
                          </a:effectLst>
                          <a:latin typeface="+mn-lt"/>
                          <a:ea typeface="Calibri"/>
                          <a:cs typeface="Times New Roman"/>
                        </a:rPr>
                        <a:t>Pregunta 12</a:t>
                      </a:r>
                      <a:r>
                        <a:rPr lang="x-none" sz="1200" b="1" u="none" dirty="0" smtClean="0">
                          <a:effectLst>
                            <a:outerShdw blurRad="38100" dist="38100" dir="2700000" algn="tl">
                              <a:srgbClr val="000000">
                                <a:alpha val="43137"/>
                              </a:srgbClr>
                            </a:outerShdw>
                          </a:effectLst>
                          <a:latin typeface="+mn-lt"/>
                          <a:ea typeface="Calibri"/>
                          <a:cs typeface="Times New Roman"/>
                        </a:rPr>
                        <a:t>  </a:t>
                      </a:r>
                      <a:r>
                        <a:rPr lang="x-none" sz="1200" b="0" dirty="0" smtClean="0">
                          <a:latin typeface="+mn-lt"/>
                        </a:rPr>
                        <a:t>De acuerdo al texto, ¿cómo los elefantes y las jirafas son iguales? RI.2.1</a:t>
                      </a: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lnSpc>
                          <a:spcPct val="115000"/>
                        </a:lnSpc>
                      </a:pPr>
                      <a:r>
                        <a:rPr lang="en-US" sz="1300" b="1" dirty="0" smtClean="0">
                          <a:solidFill>
                            <a:schemeClr val="tx1"/>
                          </a:solidFill>
                          <a:effectLst>
                            <a:outerShdw blurRad="38100" dist="38100" dir="2700000" algn="tl">
                              <a:srgbClr val="000000">
                                <a:alpha val="43137"/>
                              </a:srgbClr>
                            </a:outerShdw>
                          </a:effectLst>
                          <a:latin typeface="+mn-lt"/>
                        </a:rPr>
                        <a:t>D</a:t>
                      </a:r>
                      <a:endParaRPr lang="en-US" sz="1300" b="1" dirty="0">
                        <a:solidFill>
                          <a:schemeClr val="tx1"/>
                        </a:solidFill>
                        <a:effectLst>
                          <a:outerShdw blurRad="38100" dist="38100" dir="2700000" algn="tl">
                            <a:srgbClr val="000000">
                              <a:alpha val="43137"/>
                            </a:srgbClr>
                          </a:outerShdw>
                        </a:effectLst>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lnSpc>
                          <a:spcPct val="115000"/>
                        </a:lnSpc>
                      </a:pPr>
                      <a:r>
                        <a:rPr lang="en-US" sz="1300" b="1" dirty="0" smtClean="0">
                          <a:solidFill>
                            <a:schemeClr val="tx1"/>
                          </a:solidFill>
                          <a:effectLst>
                            <a:outerShdw blurRad="38100" dist="38100" dir="2700000" algn="tl">
                              <a:srgbClr val="000000">
                                <a:alpha val="43137"/>
                              </a:srgbClr>
                            </a:outerShdw>
                          </a:effectLst>
                          <a:latin typeface="+mn-lt"/>
                        </a:rPr>
                        <a:t>1</a:t>
                      </a:r>
                      <a:endParaRPr lang="en-US" sz="1300" b="1" dirty="0">
                        <a:solidFill>
                          <a:schemeClr val="tx1"/>
                        </a:solidFill>
                        <a:effectLst>
                          <a:outerShdw blurRad="38100" dist="38100" dir="2700000" algn="tl">
                            <a:srgbClr val="000000">
                              <a:alpha val="43137"/>
                            </a:srgbClr>
                          </a:outerShdw>
                        </a:effectLst>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569939">
                <a:tc>
                  <a:txBody>
                    <a:bodyPr/>
                    <a:lstStyle/>
                    <a:p>
                      <a:pPr marL="854075" marR="0" indent="-854075" algn="l" defTabSz="966612" rtl="0" eaLnBrk="1" fontAlgn="auto" latinLnBrk="0" hangingPunct="1">
                        <a:lnSpc>
                          <a:spcPct val="115000"/>
                        </a:lnSpc>
                        <a:spcBef>
                          <a:spcPts val="0"/>
                        </a:spcBef>
                        <a:spcAft>
                          <a:spcPts val="0"/>
                        </a:spcAft>
                        <a:buClrTx/>
                        <a:buSzTx/>
                        <a:buFontTx/>
                        <a:buNone/>
                        <a:tabLst/>
                        <a:defRPr/>
                      </a:pPr>
                      <a:r>
                        <a:rPr lang="x-none" sz="1200" b="1" u="sng" dirty="0" smtClean="0">
                          <a:effectLst>
                            <a:outerShdw blurRad="38100" dist="38100" dir="2700000" algn="tl">
                              <a:srgbClr val="000000">
                                <a:alpha val="43137"/>
                              </a:srgbClr>
                            </a:outerShdw>
                          </a:effectLst>
                          <a:latin typeface="+mn-lt"/>
                          <a:ea typeface="Calibri"/>
                          <a:cs typeface="Times New Roman"/>
                        </a:rPr>
                        <a:t>Pregunta 13</a:t>
                      </a:r>
                      <a:r>
                        <a:rPr lang="x-none" sz="1200" b="1" u="none" dirty="0" smtClean="0">
                          <a:effectLst>
                            <a:outerShdw blurRad="38100" dist="38100" dir="2700000" algn="tl">
                              <a:srgbClr val="000000">
                                <a:alpha val="43137"/>
                              </a:srgbClr>
                            </a:outerShdw>
                          </a:effectLst>
                          <a:latin typeface="+mn-lt"/>
                          <a:ea typeface="Calibri"/>
                          <a:cs typeface="Times New Roman"/>
                        </a:rPr>
                        <a:t>  </a:t>
                      </a:r>
                      <a:r>
                        <a:rPr lang="x-none" sz="1200" b="0" dirty="0" smtClean="0">
                          <a:latin typeface="+mn-lt"/>
                        </a:rPr>
                        <a:t>¿Qué información puede aprender el lector de </a:t>
                      </a:r>
                      <a:r>
                        <a:rPr lang="x-none" sz="1200" b="0" u="sng" dirty="0" smtClean="0">
                          <a:latin typeface="+mn-lt"/>
                        </a:rPr>
                        <a:t>todos</a:t>
                      </a:r>
                      <a:r>
                        <a:rPr lang="x-none" sz="1200" b="0" dirty="0" smtClean="0">
                          <a:latin typeface="+mn-lt"/>
                        </a:rPr>
                        <a:t> los párrafos del texto </a:t>
                      </a:r>
                      <a:r>
                        <a:rPr lang="x-none" sz="1200" b="0" i="1" u="sng" dirty="0" smtClean="0">
                          <a:latin typeface="+mn-lt"/>
                        </a:rPr>
                        <a:t>Animales africanos?</a:t>
                      </a:r>
                      <a:r>
                        <a:rPr lang="x-none" sz="1200" b="0" baseline="0" dirty="0" smtClean="0">
                          <a:latin typeface="+mn-lt"/>
                        </a:rPr>
                        <a:t>  </a:t>
                      </a:r>
                      <a:r>
                        <a:rPr lang="x-none" sz="1200" b="0" dirty="0" smtClean="0">
                          <a:latin typeface="+mn-lt"/>
                        </a:rPr>
                        <a:t>RI.2.2</a:t>
                      </a:r>
                      <a:endParaRPr lang="x-none" sz="1200" b="0" i="1" dirty="0" smtClean="0">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mn-lt"/>
                        </a:rPr>
                        <a:t>A</a:t>
                      </a:r>
                      <a:endParaRPr lang="en-US" sz="1300" b="1" dirty="0">
                        <a:effectLst>
                          <a:outerShdw blurRad="38100" dist="38100" dir="2700000" algn="tl">
                            <a:srgbClr val="000000">
                              <a:alpha val="43137"/>
                            </a:srgbClr>
                          </a:outerShdw>
                        </a:effectLst>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mn-lt"/>
                        </a:rPr>
                        <a:t>1</a:t>
                      </a:r>
                      <a:endParaRPr lang="en-US" sz="1300" b="1" dirty="0">
                        <a:effectLst>
                          <a:outerShdw blurRad="38100" dist="38100" dir="2700000" algn="tl">
                            <a:srgbClr val="000000">
                              <a:alpha val="43137"/>
                            </a:srgbClr>
                          </a:outerShdw>
                        </a:effectLst>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13587">
                <a:tc>
                  <a:txBody>
                    <a:bodyPr/>
                    <a:lstStyle/>
                    <a:p>
                      <a:pPr marL="0" marR="0" lvl="0" indent="0" algn="l" defTabSz="966612" rtl="0" eaLnBrk="1" fontAlgn="auto" latinLnBrk="0" hangingPunct="1">
                        <a:lnSpc>
                          <a:spcPct val="115000"/>
                        </a:lnSpc>
                        <a:spcBef>
                          <a:spcPts val="0"/>
                        </a:spcBef>
                        <a:spcAft>
                          <a:spcPts val="1000"/>
                        </a:spcAft>
                        <a:buClrTx/>
                        <a:buSzTx/>
                        <a:buFontTx/>
                        <a:buNone/>
                        <a:tabLst/>
                        <a:defRPr/>
                      </a:pPr>
                      <a:r>
                        <a:rPr kumimoji="0" lang="x-none" sz="12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Pregunta 14</a:t>
                      </a:r>
                      <a:r>
                        <a:rPr kumimoji="0" lang="x-none" sz="12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   </a:t>
                      </a:r>
                      <a:r>
                        <a:rPr lang="x-none" sz="1200" b="0" dirty="0" smtClean="0">
                          <a:latin typeface="+mn-lt"/>
                        </a:rPr>
                        <a:t>¿Cuál es el tema principal del texto </a:t>
                      </a:r>
                      <a:r>
                        <a:rPr lang="x-none" sz="1200" b="0" i="1" u="sng" dirty="0" smtClean="0">
                          <a:latin typeface="+mn-lt"/>
                        </a:rPr>
                        <a:t>Animales africanos</a:t>
                      </a:r>
                      <a:r>
                        <a:rPr lang="x-none" sz="1200" b="0" dirty="0" smtClean="0">
                          <a:latin typeface="+mn-lt"/>
                        </a:rPr>
                        <a:t>?</a:t>
                      </a:r>
                      <a:r>
                        <a:rPr lang="x-none" sz="1200" b="0" baseline="0" dirty="0" smtClean="0">
                          <a:latin typeface="+mn-lt"/>
                        </a:rPr>
                        <a:t> </a:t>
                      </a:r>
                      <a:r>
                        <a:rPr kumimoji="0" lang="x-none" sz="1200" b="0" i="0" u="none" strike="noStrike" kern="1200" cap="none" spc="0" normalizeH="0" baseline="0" noProof="0" dirty="0" smtClean="0">
                          <a:ln>
                            <a:noFill/>
                          </a:ln>
                          <a:solidFill>
                            <a:prstClr val="black"/>
                          </a:solidFill>
                          <a:effectLst/>
                          <a:uLnTx/>
                          <a:uFillTx/>
                          <a:latin typeface="+mn-lt"/>
                          <a:ea typeface="+mn-ea"/>
                          <a:cs typeface="+mn-cs"/>
                        </a:rPr>
                        <a:t>RI.2.2</a:t>
                      </a:r>
                      <a:endParaRPr kumimoji="0" lang="x-none" sz="1200" b="0" i="1" u="none" strike="noStrike" kern="1200" cap="none" spc="0" normalizeH="0" baseline="0" noProof="0" dirty="0" smtClean="0">
                        <a:ln>
                          <a:noFill/>
                        </a:ln>
                        <a:solidFill>
                          <a:prstClr val="black"/>
                        </a:solidFill>
                        <a:effectLst/>
                        <a:uLnTx/>
                        <a:uFillTx/>
                        <a:latin typeface="+mn-lt"/>
                        <a:ea typeface="+mn-ea"/>
                        <a:cs typeface="+mn-cs"/>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mn-lt"/>
                        </a:rPr>
                        <a:t>A</a:t>
                      </a:r>
                      <a:endParaRPr lang="en-US" sz="1300" b="1" dirty="0">
                        <a:effectLst>
                          <a:outerShdw blurRad="38100" dist="38100" dir="2700000" algn="tl">
                            <a:srgbClr val="000000">
                              <a:alpha val="43137"/>
                            </a:srgbClr>
                          </a:outerShdw>
                        </a:effectLst>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mn-lt"/>
                        </a:rPr>
                        <a:t>1</a:t>
                      </a:r>
                      <a:endParaRPr lang="en-US" sz="1300" b="1" dirty="0">
                        <a:effectLst>
                          <a:outerShdw blurRad="38100" dist="38100" dir="2700000" algn="tl">
                            <a:srgbClr val="000000">
                              <a:alpha val="43137"/>
                            </a:srgbClr>
                          </a:outerShdw>
                        </a:effectLst>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313587">
                <a:tc>
                  <a:txBody>
                    <a:bodyPr/>
                    <a:lstStyle/>
                    <a:p>
                      <a:pPr marL="0" marR="0" lvl="0" indent="0" algn="l" defTabSz="966612" rtl="0" eaLnBrk="1" fontAlgn="auto" latinLnBrk="0" hangingPunct="1">
                        <a:lnSpc>
                          <a:spcPct val="115000"/>
                        </a:lnSpc>
                        <a:spcBef>
                          <a:spcPts val="0"/>
                        </a:spcBef>
                        <a:spcAft>
                          <a:spcPts val="1000"/>
                        </a:spcAft>
                        <a:buClrTx/>
                        <a:buSzTx/>
                        <a:buFontTx/>
                        <a:buNone/>
                        <a:tabLst/>
                        <a:defRPr/>
                      </a:pPr>
                      <a:r>
                        <a:rPr kumimoji="0" lang="x-none" sz="12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Pregunta 15</a:t>
                      </a:r>
                      <a:r>
                        <a:rPr kumimoji="0" lang="x-none" sz="12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   </a:t>
                      </a:r>
                      <a:r>
                        <a:rPr lang="x-none" sz="1200" b="0" dirty="0" smtClean="0">
                          <a:latin typeface="+mn-lt"/>
                        </a:rPr>
                        <a:t>¿Qué grupo de animales come más parecido a los hipopótamos? </a:t>
                      </a:r>
                      <a:r>
                        <a:rPr kumimoji="0" lang="x-none" sz="1200" b="0" i="0" u="none" strike="noStrike" kern="1200" cap="none" spc="0" normalizeH="0" baseline="0" noProof="0" dirty="0" smtClean="0">
                          <a:ln>
                            <a:noFill/>
                          </a:ln>
                          <a:solidFill>
                            <a:prstClr val="black"/>
                          </a:solidFill>
                          <a:effectLst/>
                          <a:uLnTx/>
                          <a:uFillTx/>
                          <a:latin typeface="+mn-lt"/>
                          <a:ea typeface="+mn-ea"/>
                          <a:cs typeface="+mn-cs"/>
                        </a:rPr>
                        <a:t>RI.2.3</a:t>
                      </a:r>
                      <a:endParaRPr kumimoji="0" lang="x-none" sz="1200" b="0" i="1" u="none" strike="noStrike" kern="1200" cap="none" spc="0" normalizeH="0" baseline="0" noProof="0" dirty="0" smtClean="0">
                        <a:ln>
                          <a:noFill/>
                        </a:ln>
                        <a:solidFill>
                          <a:prstClr val="black"/>
                        </a:solidFill>
                        <a:effectLst/>
                        <a:uLnTx/>
                        <a:uFillTx/>
                        <a:latin typeface="+mn-lt"/>
                        <a:ea typeface="+mn-ea"/>
                        <a:cs typeface="+mn-cs"/>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mn-lt"/>
                        </a:rPr>
                        <a:t>B</a:t>
                      </a:r>
                      <a:endParaRPr lang="en-US" sz="1300" b="1" dirty="0">
                        <a:effectLst>
                          <a:outerShdw blurRad="38100" dist="38100" dir="2700000" algn="tl">
                            <a:srgbClr val="000000">
                              <a:alpha val="43137"/>
                            </a:srgbClr>
                          </a:outerShdw>
                        </a:effectLst>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mn-lt"/>
                        </a:rPr>
                        <a:t>1</a:t>
                      </a:r>
                      <a:endParaRPr lang="en-US" sz="1300" b="1" dirty="0">
                        <a:effectLst>
                          <a:outerShdw blurRad="38100" dist="38100" dir="2700000" algn="tl">
                            <a:srgbClr val="000000">
                              <a:alpha val="43137"/>
                            </a:srgbClr>
                          </a:outerShdw>
                        </a:effectLst>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507491">
                <a:tc>
                  <a:txBody>
                    <a:bodyPr/>
                    <a:lstStyle/>
                    <a:p>
                      <a:pPr marL="803275" marR="0" lvl="0" indent="-803275" algn="l" defTabSz="966612" rtl="0" eaLnBrk="1" fontAlgn="auto" latinLnBrk="0" hangingPunct="1">
                        <a:lnSpc>
                          <a:spcPct val="115000"/>
                        </a:lnSpc>
                        <a:spcBef>
                          <a:spcPts val="0"/>
                        </a:spcBef>
                        <a:spcAft>
                          <a:spcPts val="1000"/>
                        </a:spcAft>
                        <a:buClrTx/>
                        <a:buSzTx/>
                        <a:buFontTx/>
                        <a:buNone/>
                        <a:tabLst/>
                        <a:defRPr/>
                      </a:pPr>
                      <a:r>
                        <a:rPr kumimoji="0" lang="x-none" sz="12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Pregunta 16</a:t>
                      </a:r>
                      <a:r>
                        <a:rPr kumimoji="0" lang="x-none" sz="12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 </a:t>
                      </a:r>
                      <a:r>
                        <a:rPr kumimoji="0" lang="x-none" sz="12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 </a:t>
                      </a:r>
                      <a:r>
                        <a:rPr lang="x-none" sz="1200" b="0" dirty="0" smtClean="0">
                          <a:latin typeface="+mn-lt"/>
                        </a:rPr>
                        <a:t>¿Cuáles</a:t>
                      </a:r>
                      <a:r>
                        <a:rPr lang="x-none" sz="1200" b="0" baseline="0" dirty="0" smtClean="0">
                          <a:latin typeface="+mn-lt"/>
                        </a:rPr>
                        <a:t> son las </a:t>
                      </a:r>
                      <a:r>
                        <a:rPr lang="x-none" sz="1200" b="0" dirty="0" smtClean="0">
                          <a:latin typeface="+mn-lt"/>
                        </a:rPr>
                        <a:t>dos oraciones que</a:t>
                      </a:r>
                      <a:r>
                        <a:rPr lang="x-none" sz="1200" b="0" baseline="0" dirty="0" smtClean="0">
                          <a:latin typeface="+mn-lt"/>
                        </a:rPr>
                        <a:t> a</a:t>
                      </a:r>
                      <a:r>
                        <a:rPr lang="x-none" sz="1200" b="0" dirty="0" smtClean="0">
                          <a:latin typeface="+mn-lt"/>
                        </a:rPr>
                        <a:t>poyan la figura 1?</a:t>
                      </a:r>
                      <a:r>
                        <a:rPr lang="x-none" sz="1200" b="0" baseline="0" dirty="0" smtClean="0">
                          <a:latin typeface="+mn-lt"/>
                        </a:rPr>
                        <a:t> </a:t>
                      </a:r>
                      <a:r>
                        <a:rPr kumimoji="0" lang="x-none" sz="1200" b="0" i="0" u="none" strike="noStrike" kern="1200" cap="none" spc="0" normalizeH="0" baseline="0" noProof="0" dirty="0" smtClean="0">
                          <a:ln>
                            <a:noFill/>
                          </a:ln>
                          <a:solidFill>
                            <a:prstClr val="black"/>
                          </a:solidFill>
                          <a:effectLst/>
                          <a:uLnTx/>
                          <a:uFillTx/>
                          <a:latin typeface="+mn-lt"/>
                          <a:ea typeface="+mn-ea"/>
                          <a:cs typeface="+mn-cs"/>
                        </a:rPr>
                        <a:t>RI.2.5                                                          (AMBAS DEBEN ESTAR CORRECTAS)</a:t>
                      </a:r>
                      <a:endParaRPr kumimoji="0" lang="x-none" sz="1200" b="0" i="1" u="none" strike="noStrike" kern="1200" cap="none" spc="0" normalizeH="0" baseline="0" noProof="0" dirty="0" smtClean="0">
                        <a:ln>
                          <a:noFill/>
                        </a:ln>
                        <a:solidFill>
                          <a:prstClr val="black"/>
                        </a:solidFill>
                        <a:effectLst/>
                        <a:uLnTx/>
                        <a:uFillTx/>
                        <a:latin typeface="+mn-lt"/>
                        <a:ea typeface="+mn-ea"/>
                        <a:cs typeface="+mn-cs"/>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mn-lt"/>
                        </a:rPr>
                        <a:t>A,B</a:t>
                      </a:r>
                      <a:endParaRPr lang="en-US" sz="1300" b="1" dirty="0">
                        <a:effectLst>
                          <a:outerShdw blurRad="38100" dist="38100" dir="2700000" algn="tl">
                            <a:srgbClr val="000000">
                              <a:alpha val="43137"/>
                            </a:srgbClr>
                          </a:outerShdw>
                        </a:effectLst>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mn-lt"/>
                        </a:rPr>
                        <a:t>1</a:t>
                      </a:r>
                      <a:endParaRPr lang="en-US" sz="1300" b="1" dirty="0">
                        <a:effectLst>
                          <a:outerShdw blurRad="38100" dist="38100" dir="2700000" algn="tl">
                            <a:srgbClr val="000000">
                              <a:alpha val="43137"/>
                            </a:srgbClr>
                          </a:outerShdw>
                        </a:effectLst>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507491">
                <a:tc>
                  <a:txBody>
                    <a:bodyPr/>
                    <a:lstStyle/>
                    <a:p>
                      <a:pPr marL="854075" marR="0" lvl="0" indent="-854075" algn="l" defTabSz="966612" rtl="0" eaLnBrk="1" fontAlgn="auto" latinLnBrk="0" hangingPunct="1">
                        <a:lnSpc>
                          <a:spcPct val="115000"/>
                        </a:lnSpc>
                        <a:spcBef>
                          <a:spcPts val="0"/>
                        </a:spcBef>
                        <a:spcAft>
                          <a:spcPts val="0"/>
                        </a:spcAft>
                        <a:buClrTx/>
                        <a:buSzTx/>
                        <a:buFontTx/>
                        <a:buNone/>
                        <a:tabLst/>
                        <a:defRPr/>
                      </a:pPr>
                      <a:r>
                        <a:rPr kumimoji="0" lang="x-none" sz="12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Pregunta 17</a:t>
                      </a:r>
                      <a:r>
                        <a:rPr kumimoji="0" lang="x-none" sz="12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  </a:t>
                      </a:r>
                      <a:r>
                        <a:rPr lang="x-none" sz="1200" b="0" dirty="0" smtClean="0">
                          <a:latin typeface="+mn-lt"/>
                        </a:rPr>
                        <a:t>¿Qué oración explica mejor el </a:t>
                      </a:r>
                      <a:r>
                        <a:rPr lang="x-none" sz="1200" b="0" u="sng" dirty="0" smtClean="0">
                          <a:latin typeface="+mn-lt"/>
                        </a:rPr>
                        <a:t>propósito principal </a:t>
                      </a:r>
                      <a:r>
                        <a:rPr lang="x-none" sz="1200" b="0" dirty="0" smtClean="0">
                          <a:latin typeface="+mn-lt"/>
                        </a:rPr>
                        <a:t>del autor para escribir el texto </a:t>
                      </a:r>
                      <a:r>
                        <a:rPr lang="x-none" sz="1200" b="0" i="1" u="sng" dirty="0" smtClean="0">
                          <a:latin typeface="+mn-lt"/>
                        </a:rPr>
                        <a:t>Animales Africanos</a:t>
                      </a:r>
                      <a:r>
                        <a:rPr lang="x-none" sz="1200" b="0" dirty="0" smtClean="0">
                          <a:latin typeface="+mn-lt"/>
                        </a:rPr>
                        <a:t>? </a:t>
                      </a:r>
                      <a:r>
                        <a:rPr lang="x-none" sz="1200" b="1" baseline="0" dirty="0" smtClean="0">
                          <a:latin typeface="+mn-lt"/>
                        </a:rPr>
                        <a:t> </a:t>
                      </a:r>
                      <a:r>
                        <a:rPr kumimoji="0" lang="x-none" sz="12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 </a:t>
                      </a:r>
                      <a:r>
                        <a:rPr kumimoji="0" lang="x-none" sz="1200" b="0" i="0" u="none" strike="noStrike" kern="1200" cap="none" spc="0" normalizeH="0" baseline="0" noProof="0" dirty="0" smtClean="0">
                          <a:ln>
                            <a:noFill/>
                          </a:ln>
                          <a:solidFill>
                            <a:prstClr val="black"/>
                          </a:solidFill>
                          <a:effectLst/>
                          <a:uLnTx/>
                          <a:uFillTx/>
                          <a:latin typeface="+mn-lt"/>
                          <a:ea typeface="+mn-ea"/>
                          <a:cs typeface="+mn-cs"/>
                        </a:rPr>
                        <a:t>RI.2.6</a:t>
                      </a:r>
                      <a:endParaRPr kumimoji="0" lang="x-none" sz="1200" b="0" i="1" u="none" strike="noStrike" kern="1200" cap="none" spc="0" normalizeH="0" baseline="0" noProof="0" dirty="0" smtClean="0">
                        <a:ln>
                          <a:noFill/>
                        </a:ln>
                        <a:solidFill>
                          <a:prstClr val="black"/>
                        </a:solidFill>
                        <a:effectLst/>
                        <a:uLnTx/>
                        <a:uFillTx/>
                        <a:latin typeface="+mn-lt"/>
                        <a:ea typeface="+mn-ea"/>
                        <a:cs typeface="+mn-cs"/>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mn-lt"/>
                        </a:rPr>
                        <a:t>D</a:t>
                      </a:r>
                      <a:endParaRPr lang="en-US" sz="1300" b="1" dirty="0">
                        <a:effectLst>
                          <a:outerShdw blurRad="38100" dist="38100" dir="2700000" algn="tl">
                            <a:srgbClr val="000000">
                              <a:alpha val="43137"/>
                            </a:srgbClr>
                          </a:outerShdw>
                        </a:effectLst>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mn-lt"/>
                        </a:rPr>
                        <a:t>1</a:t>
                      </a:r>
                      <a:endParaRPr lang="en-US" sz="1300" b="1" dirty="0">
                        <a:effectLst>
                          <a:outerShdw blurRad="38100" dist="38100" dir="2700000" algn="tl">
                            <a:srgbClr val="000000">
                              <a:alpha val="43137"/>
                            </a:srgbClr>
                          </a:outerShdw>
                        </a:effectLst>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13587">
                <a:tc>
                  <a:txBody>
                    <a:bodyPr/>
                    <a:lstStyle/>
                    <a:p>
                      <a:pPr marL="862013" marR="0" lvl="0" indent="-862013" algn="l" defTabSz="966612" rtl="0" eaLnBrk="1" fontAlgn="auto" latinLnBrk="0" hangingPunct="1">
                        <a:lnSpc>
                          <a:spcPct val="115000"/>
                        </a:lnSpc>
                        <a:spcBef>
                          <a:spcPts val="0"/>
                        </a:spcBef>
                        <a:spcAft>
                          <a:spcPts val="0"/>
                        </a:spcAft>
                        <a:buClrTx/>
                        <a:buSzTx/>
                        <a:buFontTx/>
                        <a:buNone/>
                        <a:tabLst/>
                        <a:defRPr/>
                      </a:pPr>
                      <a:r>
                        <a:rPr kumimoji="0" lang="x-none" sz="12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Pregunta 18</a:t>
                      </a:r>
                      <a:r>
                        <a:rPr kumimoji="0" lang="x-none" sz="12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  </a:t>
                      </a:r>
                      <a:r>
                        <a:rPr lang="x-none" sz="1200" b="0" dirty="0" smtClean="0">
                          <a:latin typeface="+mn-lt"/>
                          <a:cs typeface="Helvetica" panose="020B0604020202020204" pitchFamily="34" charset="0"/>
                        </a:rPr>
                        <a:t>¿Qué oración de </a:t>
                      </a:r>
                      <a:r>
                        <a:rPr lang="x-none" sz="1200" b="0" i="1" u="sng" dirty="0" smtClean="0">
                          <a:latin typeface="+mn-lt"/>
                          <a:cs typeface="Helvetica" panose="020B0604020202020204" pitchFamily="34" charset="0"/>
                        </a:rPr>
                        <a:t>Animales africanos </a:t>
                      </a:r>
                      <a:r>
                        <a:rPr lang="x-none" sz="1200" b="0" dirty="0" smtClean="0">
                          <a:latin typeface="+mn-lt"/>
                          <a:cs typeface="Helvetica" panose="020B0604020202020204" pitchFamily="34" charset="0"/>
                        </a:rPr>
                        <a:t>ayuda al lector a entender la foto en la </a:t>
                      </a:r>
                      <a:r>
                        <a:rPr lang="x-none" sz="1200" b="0" u="sng" dirty="0" smtClean="0">
                          <a:latin typeface="+mn-lt"/>
                          <a:cs typeface="Helvetica" panose="020B0604020202020204" pitchFamily="34" charset="0"/>
                        </a:rPr>
                        <a:t>figura 2</a:t>
                      </a:r>
                      <a:r>
                        <a:rPr lang="x-none" sz="1200" b="0" dirty="0" smtClean="0">
                          <a:latin typeface="+mn-lt"/>
                          <a:cs typeface="Helvetica" panose="020B0604020202020204" pitchFamily="34" charset="0"/>
                        </a:rPr>
                        <a:t>?</a:t>
                      </a:r>
                      <a:r>
                        <a:rPr lang="x-none" sz="1200" b="0" baseline="0" dirty="0" smtClean="0">
                          <a:latin typeface="+mn-lt"/>
                          <a:cs typeface="Helvetica" panose="020B0604020202020204" pitchFamily="34" charset="0"/>
                        </a:rPr>
                        <a:t> </a:t>
                      </a:r>
                      <a:r>
                        <a:rPr kumimoji="0" lang="x-none" sz="1200" b="0" i="0" u="none" strike="noStrike" kern="1200" cap="none" spc="0" normalizeH="0" baseline="0" noProof="0" dirty="0" smtClean="0">
                          <a:ln>
                            <a:noFill/>
                          </a:ln>
                          <a:solidFill>
                            <a:prstClr val="black"/>
                          </a:solidFill>
                          <a:effectLst/>
                          <a:uLnTx/>
                          <a:uFillTx/>
                          <a:latin typeface="+mn-lt"/>
                          <a:ea typeface="+mn-ea"/>
                          <a:cs typeface="+mn-cs"/>
                        </a:rPr>
                        <a:t>RI.2.7</a:t>
                      </a:r>
                      <a:endParaRPr kumimoji="0" lang="x-none" sz="1200" b="0" i="1" u="none" strike="noStrike" kern="1200" cap="none" spc="0" normalizeH="0" baseline="0" noProof="0" dirty="0" smtClean="0">
                        <a:ln>
                          <a:noFill/>
                        </a:ln>
                        <a:solidFill>
                          <a:prstClr val="black"/>
                        </a:solidFill>
                        <a:effectLst/>
                        <a:uLnTx/>
                        <a:uFillTx/>
                        <a:latin typeface="+mn-lt"/>
                        <a:ea typeface="+mn-ea"/>
                        <a:cs typeface="+mn-cs"/>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mn-lt"/>
                        </a:rPr>
                        <a:t>C</a:t>
                      </a:r>
                      <a:endParaRPr lang="en-US" sz="1300" b="1" dirty="0">
                        <a:effectLst>
                          <a:outerShdw blurRad="38100" dist="38100" dir="2700000" algn="tl">
                            <a:srgbClr val="000000">
                              <a:alpha val="43137"/>
                            </a:srgbClr>
                          </a:outerShdw>
                        </a:effectLst>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mn-lt"/>
                        </a:rPr>
                        <a:t>1</a:t>
                      </a:r>
                      <a:endParaRPr lang="en-US" sz="1300" b="1" dirty="0">
                        <a:effectLst>
                          <a:outerShdw blurRad="38100" dist="38100" dir="2700000" algn="tl">
                            <a:srgbClr val="000000">
                              <a:alpha val="43137"/>
                            </a:srgbClr>
                          </a:outerShdw>
                        </a:effectLst>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295426">
                <a:tc>
                  <a:txBody>
                    <a:bodyPr/>
                    <a:lstStyle/>
                    <a:p>
                      <a:pPr marL="862013" marR="0" lvl="0" indent="-862013" algn="l" defTabSz="966612" rtl="0" eaLnBrk="1" fontAlgn="auto" latinLnBrk="0" hangingPunct="1">
                        <a:lnSpc>
                          <a:spcPct val="115000"/>
                        </a:lnSpc>
                        <a:spcBef>
                          <a:spcPts val="0"/>
                        </a:spcBef>
                        <a:spcAft>
                          <a:spcPts val="1000"/>
                        </a:spcAft>
                        <a:buClrTx/>
                        <a:buSzTx/>
                        <a:buFontTx/>
                        <a:buNone/>
                        <a:tabLst/>
                        <a:defRPr/>
                      </a:pPr>
                      <a:r>
                        <a:rPr kumimoji="0" lang="x-none" sz="12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Pregunta 19</a:t>
                      </a:r>
                      <a:r>
                        <a:rPr kumimoji="0" lang="x-none" sz="12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  </a:t>
                      </a:r>
                      <a:r>
                        <a:rPr lang="x-none" sz="1200" b="0" dirty="0" smtClean="0">
                          <a:latin typeface="+mn-lt"/>
                        </a:rPr>
                        <a:t>¿Por qué el autor habrá incluido las figuras 1 y 2 en el  texto </a:t>
                      </a:r>
                      <a:r>
                        <a:rPr lang="x-none" sz="1200" b="0" i="1" u="sng" dirty="0" smtClean="0">
                          <a:latin typeface="+mn-lt"/>
                        </a:rPr>
                        <a:t>Animales africanos</a:t>
                      </a:r>
                      <a:r>
                        <a:rPr lang="x-none" sz="1200" b="0" dirty="0" smtClean="0">
                          <a:latin typeface="+mn-lt"/>
                        </a:rPr>
                        <a:t>?</a:t>
                      </a:r>
                      <a:r>
                        <a:rPr lang="x-none" sz="1200" b="0" baseline="0" dirty="0" smtClean="0">
                          <a:latin typeface="+mn-lt"/>
                        </a:rPr>
                        <a:t> </a:t>
                      </a:r>
                      <a:r>
                        <a:rPr kumimoji="0" lang="x-none" sz="1200" b="0" i="0" u="none" strike="noStrike" kern="1200" cap="none" spc="0" normalizeH="0" baseline="0" noProof="0" dirty="0" smtClean="0">
                          <a:ln>
                            <a:noFill/>
                          </a:ln>
                          <a:solidFill>
                            <a:prstClr val="black"/>
                          </a:solidFill>
                          <a:effectLst/>
                          <a:uLnTx/>
                          <a:uFillTx/>
                          <a:latin typeface="+mn-lt"/>
                          <a:ea typeface="+mn-ea"/>
                          <a:cs typeface="+mn-cs"/>
                        </a:rPr>
                        <a:t>RI.2.7</a:t>
                      </a:r>
                      <a:endParaRPr kumimoji="0" lang="x-none" sz="1200" b="0" i="1" u="none" strike="noStrike" kern="1200" cap="none" spc="0" normalizeH="0" baseline="0" noProof="0" dirty="0" smtClean="0">
                        <a:ln>
                          <a:noFill/>
                        </a:ln>
                        <a:solidFill>
                          <a:prstClr val="black"/>
                        </a:solidFill>
                        <a:effectLst/>
                        <a:uLnTx/>
                        <a:uFillTx/>
                        <a:latin typeface="+mn-lt"/>
                        <a:ea typeface="+mn-ea"/>
                        <a:cs typeface="+mn-cs"/>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pPr>
                      <a:r>
                        <a:rPr lang="en-US" sz="1200" b="1" dirty="0" smtClean="0">
                          <a:effectLst>
                            <a:outerShdw blurRad="38100" dist="38100" dir="2700000" algn="tl">
                              <a:srgbClr val="000000">
                                <a:alpha val="43137"/>
                              </a:srgbClr>
                            </a:outerShdw>
                          </a:effectLst>
                          <a:latin typeface="+mn-lt"/>
                        </a:rPr>
                        <a:t>A</a:t>
                      </a:r>
                      <a:endParaRPr lang="en-US" sz="1200" b="1" dirty="0">
                        <a:effectLst>
                          <a:outerShdw blurRad="38100" dist="38100" dir="2700000" algn="tl">
                            <a:srgbClr val="000000">
                              <a:alpha val="43137"/>
                            </a:srgbClr>
                          </a:outerShdw>
                        </a:effectLst>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pPr>
                      <a:r>
                        <a:rPr lang="en-US" sz="1200" b="1" dirty="0" smtClean="0">
                          <a:effectLst>
                            <a:outerShdw blurRad="38100" dist="38100" dir="2700000" algn="tl">
                              <a:srgbClr val="000000">
                                <a:alpha val="43137"/>
                              </a:srgbClr>
                            </a:outerShdw>
                          </a:effectLst>
                          <a:latin typeface="+mn-lt"/>
                        </a:rPr>
                        <a:t>1</a:t>
                      </a:r>
                      <a:endParaRPr lang="en-US" sz="1200" b="1" dirty="0">
                        <a:effectLst>
                          <a:outerShdw blurRad="38100" dist="38100" dir="2700000" algn="tl">
                            <a:srgbClr val="000000">
                              <a:alpha val="43137"/>
                            </a:srgbClr>
                          </a:outerShdw>
                        </a:effectLst>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07859">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x-none" sz="1200" b="1" u="sng" strike="noStrike" dirty="0" smtClean="0">
                          <a:effectLst>
                            <a:outerShdw blurRad="38100" dist="38100" dir="2700000" algn="tl">
                              <a:srgbClr val="000000">
                                <a:alpha val="43137"/>
                              </a:srgbClr>
                            </a:outerShdw>
                          </a:effectLst>
                          <a:latin typeface="+mn-lt"/>
                          <a:ea typeface="Calibri"/>
                          <a:cs typeface="Times New Roman"/>
                        </a:rPr>
                        <a:t>Pregunta 20</a:t>
                      </a:r>
                      <a:r>
                        <a:rPr lang="x-none" sz="1200" b="1" u="none" strike="noStrike" dirty="0" smtClean="0">
                          <a:effectLst>
                            <a:outerShdw blurRad="38100" dist="38100" dir="2700000" algn="tl">
                              <a:srgbClr val="000000">
                                <a:alpha val="43137"/>
                              </a:srgbClr>
                            </a:outerShdw>
                          </a:effectLst>
                          <a:latin typeface="+mn-lt"/>
                          <a:ea typeface="Calibri"/>
                          <a:cs typeface="Times New Roman"/>
                        </a:rPr>
                        <a:t>                                           RI.2.6  </a:t>
                      </a:r>
                      <a:r>
                        <a:rPr lang="x-none" sz="1200" b="1" dirty="0" smtClean="0">
                          <a:effectLst>
                            <a:outerShdw blurRad="38100" dist="38100" dir="2700000" algn="tl">
                              <a:srgbClr val="000000">
                                <a:alpha val="43137"/>
                              </a:srgbClr>
                            </a:outerShdw>
                          </a:effectLst>
                          <a:latin typeface="+mn-lt"/>
                          <a:cs typeface="Helvetica" pitchFamily="34" charset="0"/>
                        </a:rPr>
                        <a:t>RL.6  Respuesta construida Texto informativo</a:t>
                      </a:r>
                      <a:endParaRPr lang="x-none" sz="1200" b="1" u="sng" dirty="0" smtClean="0">
                        <a:effectLst>
                          <a:outerShdw blurRad="38100" dist="38100" dir="2700000" algn="tl">
                            <a:srgbClr val="000000">
                              <a:alpha val="43137"/>
                            </a:srgbClr>
                          </a:outerShdw>
                        </a:effectLst>
                        <a:latin typeface="+mn-lt"/>
                        <a:cs typeface="Helvetica" pitchFamily="34" charset="0"/>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15000"/>
                        </a:lnSpc>
                      </a:pPr>
                      <a:endParaRPr lang="en-US" sz="1200" b="1" dirty="0">
                        <a:effectLst>
                          <a:outerShdw blurRad="38100" dist="38100" dir="2700000" algn="tl">
                            <a:srgbClr val="000000">
                              <a:alpha val="43137"/>
                            </a:srgbClr>
                          </a:outerShdw>
                        </a:effectLst>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15000"/>
                        </a:lnSpc>
                      </a:pPr>
                      <a:r>
                        <a:rPr lang="en-US" sz="1200" b="1" dirty="0" smtClean="0">
                          <a:effectLst>
                            <a:outerShdw blurRad="38100" dist="38100" dir="2700000" algn="tl">
                              <a:srgbClr val="000000">
                                <a:alpha val="43137"/>
                              </a:srgbClr>
                            </a:outerShdw>
                          </a:effectLst>
                          <a:latin typeface="+mn-lt"/>
                        </a:rPr>
                        <a:t>2</a:t>
                      </a:r>
                      <a:endParaRPr lang="en-US" sz="1200" b="1" dirty="0">
                        <a:effectLst>
                          <a:outerShdw blurRad="38100" dist="38100" dir="2700000" algn="tl">
                            <a:srgbClr val="000000">
                              <a:alpha val="43137"/>
                            </a:srgbClr>
                          </a:outerShdw>
                        </a:effectLst>
                        <a:latin typeface="+mn-lt"/>
                      </a:endParaRPr>
                    </a:p>
                  </a:txBody>
                  <a:tcPr marL="94298" marR="94298"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bl>
          </a:graphicData>
        </a:graphic>
      </p:graphicFrame>
      <p:sp>
        <p:nvSpPr>
          <p:cNvPr id="1026" name="AutoShape 2" descr="data:image/jpeg;base64,/9j/4AAQSkZJRgABAQAAAQABAAD/2wCEAAkGBxIPDw8QDxAQDQ8PDQ8PEA8OEA8NDxAPFREWFhUUFBUYICggGBolHBQUIjEhJSkrLi4vFx8zODMsNygtLisBCgoKDg0OGxAQGiwkHyQwLCwtLCwsLCwsLCwtLCwsLCwwLCwsLCwtLCwsLC0sLCwsLCwsLCwsLCwsLCwsLCwsLf/AABEIAOAA4QMBEQACEQEDEQH/xAAcAAEAAQUBAQAAAAAAAAAAAAAAAQIDBAYHBQj/xABBEAACAQICBQcKBAQGAwAAAAAAAQIDEQQSBQYhMUEHUWFxgZGxExQiIzJCUqHB8GKC0eEzcpKyJGNzosLSFUNT/8QAGgEBAAIDAQAAAAAAAAAAAAAAAAEFAwQGAv/EADMRAQACAQIEAwYGAgIDAAAAAAABAgMEEQUSITFBUYEiMmFx0fATkaGxwfFC4TNDFSNS/9oADAMBAAIRAxEAPwDuIAAAAAAAAAAAAAAAAAAAAAAAAAAAAAAAAAAAAAAAAAAAAAAAAAAAAAAAAAAAAAAAAAAAAAAAAAAAAAAABhY/S2Hw/wDHr0qPROcU+7eZKYb392Jlivmx096Yhr+J5RtHQ3Vp1P5KVS3zSNmNBmnvtHq154hh8N59PqwpcqeCW6GIl1Qj/wBj3/47J5wxzxLH5T+n1VU+VHAvfGvHrpxfgyJ4dk84THEsflL0MJygaPqtLzjybfCrCpBd9rLvMdtDmjw39WSuvwz0329Gw4TGU60c1KpCrHnpyjNfI1rUtTpaNmzTJW8b1ndfPL2AAAAAAAAAAAAAAAAAAAAAAAPH1k1lw+j6eevL0mnkpRs6k30LgulmfDp75Z6dvNgz6imGPa7+Tlmm9e8bjG1SfmdF7o036xrpnv7rFzg0FK9dt5+P0Ueo4je3TfaPKPq1rza7cptzk3duTbbZvxihXTmnwXVQiuCPfJDHOS0p8muYcsI5pPJrmHLBzSolhovgiJpD1GS0FCE6MlOhUnRmt0oScX8jHbDExsy01ExO7cdAcpNeg1DHR84pbvKwSVWK6Vul8usrM/D6z1r0n9Frp+JWjpbrH6/7dR0ZpKliqUatCpGrTlxjvT5muD6GVGTHbHPLaFzjyVyV5qyyzwyAAAAAAAAAAAAAAAAAAAAa/rlrNDR1DO7TrTvGjS+KXO/wq5s6bTzmt8PFranURhr8Z7OK4mtVxNWVfEzdSrN327orgkuCOixYa0jbZzGfUWvM9fVUjZaqQAACABAkkRKN95ExuROzJ0Dpqto2sqtFuVJteVotvLOPVwfM+BpanTVvXaf6WGl1dqW3+5dx0LpWnjKEK9F5oTV7cYy4xl0o53Ljtjty2dNiy1yVi1WcY2QAAAAAAAAAAAAAAAAAKK9WNOEpzajGEXKUnuUUrtkxEzO0ImYiN5cE07paWkMXUxE/YTcKMeEaaez752zp9LgjHSI+93Ka3UTkvM+f7eDFNxopIEEiLhJcCLgSghIAgGBsXJxpx4PGLDzf+HxTSV90K26L+nb0FVxDT81d47x9zC64dqtrbT2np9J/h2YoXQAAAAAAAAAAAAAAAAABp3KppF0NHShF2niKkaK58rvKXhbtN3QY+bLv5dWlr8nLi28+jktKOVJLgjpYjaNnJ2ned1Z6QXIEMJY08Q8zjBZ5Le37MevnfQa+XURXpDbw6WbxvPYtU41GuiMVFGtOqt5tyuip5JtVW6ebonFNd+8RqreZbRU8k0sRd5ZLJNK+XemueL4m5izxf5tDNp7Y+vgvpmZrpIQAWcXF5brZKDzJremjxkjerLhttZ3zVvSPnWDw9fe6lKLl/OtkvmmcpmpyZJq7DBk/ExxZ6RiZQAAAAAAAAAAAAAAABzLlhqt1MFT4etqNdPopeDLfhVetp+Sm4vaYisfP+Ghl454ABLHxlRxjs9p7I9b2LxRizX5KzLNgx894hlYXB5IKK7Xxb4tlJa7oq44iHrYLVzE11mp0Kk4v3rWi+17DHOSI7yyxSZ7QqxereJorNUoVIxW+VrxXW0IyxPaSccx3h42kcG3DMvbh6UX0rh27jNjyzExLBlxRaswtUJ5oqXOi8pPNG7m715bbLp6eAkQ1cJjo6vyT1c2jYxf/AK69WK6FdS8ZM5jiEbZvSHV8PnfD6y3I0m8AAAAAAAAAAAAAAAAOXcr0P8Rg5cHSqLukv1LrhPa0fL+VJxj/AB9f4aOXKgAAFicb1aS/Ff5r9jU1fut7Q++6ZqNq/CrJ1qsc0KbSjF7pT37ehbO85/LfbpDpcdd+roaRrs6QOf68aBhTflqcVGNS6lFbEp23rof0NjFffpLBlrERu5fglaLXNK3yR0uD3Pvyhymp/wCSfvxlkGZrgAkdS5JIWwE3z4mpb+mJzXEZ/wDd6Q6vhv8Awest2NBvgAAAAAAAAAAAAAAADReVnBOeGo1krujWyy6ITW/+qMV2llwu/Ll5fOFZxXHzYebylzA6JzIEBAs15ZZU5/DNX6nb6pGDPXeGzprctnb9R5ReETjtTnJ7OlI5rUVmt9pdVp7xekTDYDAzgGq8o+KjSwMnJpNz9G/F5ZfqbOkpN8jV1eSKY93GsHG0Ffi3Lv3fKx0+ONquUzTvZfPbEEiiT2ESmO7tWoOBdDR2Hi1aU4yqv88nJf7XE5XV5OfNaY+9nYaPHyYaxP3u2E1myAAAAAAAAAAAAAAAAMPS+AjiaFWhPYqsHG/GL4SXU7PsPeO80tFo8HjJSL1ms9pcHxuFnRqTpVFlnTm4SXSvpx6mjrcWSMlIvXxcdmxTivNLeC0jIwpApnFNNPczzMbxsmJmJ3h7Gqmt1bRknCUXXw8ntjf0o9KZXanSRk7/AJ/VaaXWTj931j6eToWF5SdHzScqkqT4xnB3XcVk6DJv0mJ9fqto4ji26xMem/7brWkOU3A04vyTniJ8Iwi4rtbJrw+8z7UxH6/s834ljiPZiZ/T93N9YdPV9J1VOt6ulH+HRW5LpLbT6WtI2j/c/fkp9Vq7ZJ3mev6R9+bEsbyuCRDCXp6taHeNxVOik8l89Vr3aS9p/TrZqa3P+DimfGezd0On/GyxHhHWXdYRSSSVkkkktySOWdYkAAAAAAAAAAAAAAAAAAabr7qq8UvOKEb4iEbTgtnloLdb8S4c+7mLDQ6z8C3Lb3ZV3ENF+PXmr70fq5TODXfbammnzNcGdHExaN6zvDmLVms8to2lCJQkhA1cG61KgnwR5mkPcXmExopcBFYRN5lcR7eQCGEruFw06s4wpxc5zkoxjHa5P74njLkrjrzWZMWK2W3LSOrsmpuriwFG0rSr1bSqyW5bNkI/hW3r2s5fVam2e/NPbwdXpNNXT05Y7+LYDWbQAAAAAAAAAAAAAAAAAAAHNOU+WBg8yllxze2NFRlnX+dH7Za6Cc9esdK/Hx+UKjiMae3SY3t8PD5z4ffRz2lVctuTIuu/y4F5W027xsoL1rXtO66emMAACQAECzVrOO6GZW377Pq4954te1e0MtKVt3nZ03kvr4Fw9XK+NatUdbKqj6Ka4R6N5Q66uaZ5rTvH338nRaC2CsctY2n9/l5uglaswAAAAAAAAAAAAAAAAAAANA5QNdnh28JhHfENesqLaqK5l+Lw8LLR6Tn9u0fKPvwVmt1vJvSk/Of4+f7OYRpXblNuc5O8pSd22XtMcQ52+WbLpkYgASlFwJuAuEJIENAWnScZKdOTp1Iu8ZxdmmuoxXxxLNTLMd3UeT/XfzlrC4tqOJS9Ce5Vkv8Al4lFq9Jye1WPnH8/J0Oi1nPtS8/Kf4n4/u30rlmAAAAAAAAAAAAAAAAAGv68af8AMMHOpF+un6uiuOdrfbo39xs6XD+Lfae0d2rq8/4WPeO89I+/g4lTi7uc3mnNuUpPa22dNjpyw5TLfmlcMjEARcJXsHhZ1pqnShKrUbSUY8Ot8DDm1FMXvNjDpsmafZ7ebb8HydYqaTnOhQv7rUqsl1u9iutxb/5hZ04Nv71pRjeTvFQV4SoYi3urNRl2PcKcWj/KqL8GmI9mzUcVhp0punUhKlUjvhNWfZzos8WemWN6yq82nyYZ2vHqtIyMKQgAs1YNNTg3GpBqUJLY00Y8lOaGXFk5Zds1G1h/8hhIzlZVqfq60fxr3u39TmdVh/Cv07T2+/g6vSZ/xcfXvHf6+rYjWbQAAAAAAAAAAAAAAAA41yl6S840h5JP1eFgo24eUe2T6+H5S/4bh2pvPj1+jneKZt8kxHh0+v0a2WinSBAStybuox2yk7Lr+/Aw5sv4dd2fT4vxbxDsHJ7oKOGw6qtXqVVe735efrf6HNajLN7OrwYopXo2012cA1vXfV6GMw8pWtWpRc4TS9LYtxnwZrY7RMMGow1yVmJhxjam4y2Si2n1r7+Z0+HLGSu7k8+GcV5qqMrCkIQBsXJtpJ4bSKpN2p4uLg1wzpNxffs/Myr4jh3pM+XX6rjhmaYyRHn0/mHZygdEAAAAAAAAAAAAAAARKVk3zJsD54r1nVq16r2urXnO/W7/AFZ1uCnLSIcbqL899/Pr+coMzXAASq0XDNWu90d3fb6fMq9dfedlzw6m0TL6BwcFGnTitypxS7Eihnuv47LxCQCGrgcB1hpKGLnbc5SXdJr6ovuH38HP8Tp2liItVMqCEAKVd0qtGqt9KrGa7Hcw5qc1dmfT35Lb+v5PohO6utz2nJOzSAAAAAAAAAAAAAABi6UlahXa3qhUa68jPVPeh5v7suA0MPJq6V1d83OdhDird13zafw+BLwebT+HwAjzafw+ASnRCtOaexqX1ZUauOq70M+z9+UO8aJxCq4ejNe9Tj32s/mmUto2mYXlZ3jdlnl6AKas1GMpPYoxcm+hK4HA9YJeUrprfKcn3zTLzRRtKi4hO9fvyWfNZ/D4Fuo0+bT+HwCDzafw+AFnE0JKN2rLNHm50ebdnund9BYH+FS/0of2o4+e7tq9l8hIAAAAAAAAAAAAAC1i6eenUj8VOUe9NExO07omN42cL0ffJZ71KSfXc7Gs7w4m8bSyiXgAWA8+gsuImvi2rx+su40NRTdZ6TJs6PqXpxU15Cq7RbvTk90W96fQyoz4Jn2oXODPEezLds6NJvGdAazrjpuMKUqFN3nNWm17seK62bODDMzzS1s+aI9mHKa3pYmC+FNv7/p7y60tNlFrcm/Rnlgq0gQBi4+DkowW+dSEV13PF52ruy4q81tnd4RypJbkkl2HHu1VAAAAAAAAUKYE5gGYCHMCHUApdYCh1wOOaQw3kcXiqXBV5Tj/ACyd18mjq9Jfnw1t8P2chrcfJmtHx/fqoRsNRIADCx9J+jUj7UPmvv6mLJXxZsVtuj1NH4lTimmatsTdrme7g9LVqatCckubZJdzMN9LS3WYZ6au9ekSuV9OV5KzqSS6LR8DzGjxx2h6trclu9ngaQxShFuT/cz1xMFs2zydH023KpLfN7OiP39DbxV26tHNfedmaZWAJENgZOgMN5fSGFhvUJutLoUFmX9tu009fk5MFp9Pzb/DsfPnrHr+X+3YFVOXdWqUwKs4E3AXAZgIcgIzAWkwJuAbApbAobAolIC3KQGi6/4HLOliorZZUqtu1xf07EXXCc3fFPzj+VHxjB0jLHyn+GuJl0okkIADCWHLDuEs1N5XxXB/oYprMdmWLxPdfhpScdkoPrW1Eb18d3r2vDZM9Kzfswfbs8R7PxPa+DHjQlUlmqu/NFbl+pMVme7zN4jt3ZqMrCAQ2SKZSttZCW18nmAaVXFSW2o/J0+iCfpPvsvysouK5t7xjjw7/N0XCcHLSck+Pb5N3jIqVurTArTAqTAm4ABcCLgQBIBoCloClxAtyAszAwsfh41qc6c1eE4uL5+tdJ6peaWi1e8PGSlb1mtu0uaYzByw1WVGfDbCXCUeDOs0+euox89fWPJyGp09tPk5LdvCfOFBma5cgSAAhxGydxRGxukILgCRDCVzR+Aliqyowuo76k/hjfxNfVaiNPj5p7+ENrSaadRk5Y7eMunYSlGnCMILLGEVGKXBI5S1ptMzPd11axWIiO0MuDISvRYF1ICpICoCAIAARYCQJAmwFMogY80BjVGBiVqiA8TTWGp4iGWexrbGa3xf3wM+n1F8F+en9tfU6amopyX/AKaZiKUqUss+yS2qS6Dp9PqceorvTv4w5XU6XJprbX7eEqUzMwKrhBcBcCbgQ2AuBFyRNGlKtLJD80nuijDqdTj09d79/CGxptNk1NtqdvGfJuuhMNTw9NQhx2yk98pc/wCxy2oz3z357/06vT6emCnJT+3t0aiMLOzKbAyaaAvxQEgAFgIYFIEXAm4DMBGcCl1ALFRgYVdMDzMUmB42LzAeZXi5JqSuuZnqtprPNWdpebUreOW0bw8+pgmtsHdfDL6MuMHF5jpmjf4x3Umo4NE+1gnb4T2WJXj7ScetbO/cWmPVYMnu2j5T0lU5dLqMXv0n5x1gUjY5Za3PVNxtKeaPMuNpOaPNDY5ZRz180Rk37KcupXMOTPhxe/aI/dnxYM2X/jpM/Hw/Nfp4KUvbdlzLf+xV5+L+GGPWfottPwbxzz6R9Xo4enlVoKy6Clve155rTvK8pStK8tY2h62EUjy9vZwqYHp0EwMyDsBdUwKs4E5gJzALgRcC3cCGwIbApbAocgLcpAW5NgW5QvwJ2RuszwsX7qGxusz0XB74jY3WJaApvg11MnlRzQty1bp/FJdzHKjnhjz1RpPj25Yp96M1L5Ke7aY9ZYb0xX96sT84hQ9S6XxyXf8AqZ41eoj/ADlrzo9NP/XCFqXT/wDpL5/qTOs1E/5yiNFpY/64XIan0lxv1xT8TBfLlt71pn1lnpiw092kR6Qvx1apr3pfJGHlbHPC9DV+muDfWyOVPNC/DRUFuiRsnmXoYVLdFDY3XoRtwI2N12NwlciBcTAqTAqUgJuBNwFwKbkoQBDApaCEZSTdTlCN0ZSdjcyjZG6MpOyNyxKFLJQgbo2BujYJ3Ngjc2SNzYG6dkoJVWISZSEpykJ3TYbJ3TYhO6RsbpISkCUBICwFJKAAACEEiAhAEEoQBARsiwNiwNkWBsWJCxAWAWBsmwNlSBskJSBNglNiEliBKCUgSAAAUgAAAIQSFgIsEFgIsAsBFggsSFiAsAsAsAsSFiAsBISkCUBNgBCQCQlIAAB//9k="/>
          <p:cNvSpPr>
            <a:spLocks noChangeAspect="1" noChangeArrowheads="1"/>
          </p:cNvSpPr>
          <p:nvPr/>
        </p:nvSpPr>
        <p:spPr bwMode="auto">
          <a:xfrm>
            <a:off x="274736" y="-151342"/>
            <a:ext cx="314325" cy="319315"/>
          </a:xfrm>
          <a:prstGeom prst="rect">
            <a:avLst/>
          </a:prstGeom>
          <a:noFill/>
        </p:spPr>
        <p:txBody>
          <a:bodyPr vert="horz" wrap="square" lIns="95139" tIns="47570" rIns="95139" bIns="47570" numCol="1" anchor="t" anchorCtr="0" compatLnSpc="1">
            <a:prstTxWarp prst="textNoShape">
              <a:avLst/>
            </a:prstTxWarp>
          </a:bodyPr>
          <a:lstStyle/>
          <a:p>
            <a:endParaRPr lang="en-US" sz="2207" dirty="0"/>
          </a:p>
        </p:txBody>
      </p:sp>
      <p:sp>
        <p:nvSpPr>
          <p:cNvPr id="1028" name="AutoShape 4" descr="data:image/jpeg;base64,/9j/4AAQSkZJRgABAQAAAQABAAD/2wCEAAkGBxIPDw8QDxAQDQ8PDQ8PEA8OEA8NDxAPFREWFhUUFBUYICggGBolHBQUIjEhJSkrLi4vFx8zODMsNygtLisBCgoKDg0OGxAQGiwkHyQwLCwtLCwsLCwsLCwtLCwsLCwwLCwsLCwtLCwsLC0sLCwsLCwsLCwsLCwsLCwsLCwsLf/AABEIAOAA4QMBEQACEQEDEQH/xAAcAAEAAQUBAQAAAAAAAAAAAAAAAQIDBAYHBQj/xABBEAACAQICBQcKBAQGAwAAAAAAAQIDEQQSBQYhMUEHUWFxgZGxExQiIzJCUqHB8GKC0eEzcpKyJGNzosLSFUNT/8QAGgEBAAIDAQAAAAAAAAAAAAAAAAEFAwQGAv/EADMRAQACAQIEAwYGAgIDAAAAAAABAgMEEQUSITFBUYEiMmFx0fATkaGxwfFC4TNDFSNS/9oADAMBAAIRAxEAPwDuIAAAAAAAAAAAAAAAAAAAAAAAAAAAAAAAAAAAAAAAAAAAAAAAAAAAAAAAAAAAAAAAAAAAAAAAAAAAAAAABhY/S2Hw/wDHr0qPROcU+7eZKYb392Jlivmx096Yhr+J5RtHQ3Vp1P5KVS3zSNmNBmnvtHq154hh8N59PqwpcqeCW6GIl1Qj/wBj3/47J5wxzxLH5T+n1VU+VHAvfGvHrpxfgyJ4dk84THEsflL0MJygaPqtLzjybfCrCpBd9rLvMdtDmjw39WSuvwz0329Gw4TGU60c1KpCrHnpyjNfI1rUtTpaNmzTJW8b1ndfPL2AAAAAAAAAAAAAAAAAAAAAAAPH1k1lw+j6eevL0mnkpRs6k30LgulmfDp75Z6dvNgz6imGPa7+Tlmm9e8bjG1SfmdF7o036xrpnv7rFzg0FK9dt5+P0Ueo4je3TfaPKPq1rza7cptzk3duTbbZvxihXTmnwXVQiuCPfJDHOS0p8muYcsI5pPJrmHLBzSolhovgiJpD1GS0FCE6MlOhUnRmt0oScX8jHbDExsy01ExO7cdAcpNeg1DHR84pbvKwSVWK6Vul8usrM/D6z1r0n9Frp+JWjpbrH6/7dR0ZpKliqUatCpGrTlxjvT5muD6GVGTHbHPLaFzjyVyV5qyyzwyAAAAAAAAAAAAAAAAAAAAa/rlrNDR1DO7TrTvGjS+KXO/wq5s6bTzmt8PFranURhr8Z7OK4mtVxNWVfEzdSrN327orgkuCOixYa0jbZzGfUWvM9fVUjZaqQAACABAkkRKN95ExuROzJ0Dpqto2sqtFuVJteVotvLOPVwfM+BpanTVvXaf6WGl1dqW3+5dx0LpWnjKEK9F5oTV7cYy4xl0o53Ljtjty2dNiy1yVi1WcY2QAAAAAAAAAAAAAAAAAKK9WNOEpzajGEXKUnuUUrtkxEzO0ImYiN5cE07paWkMXUxE/YTcKMeEaaez752zp9LgjHSI+93Ka3UTkvM+f7eDFNxopIEEiLhJcCLgSghIAgGBsXJxpx4PGLDzf+HxTSV90K26L+nb0FVxDT81d47x9zC64dqtrbT2np9J/h2YoXQAAAAAAAAAAAAAAAAABp3KppF0NHShF2niKkaK58rvKXhbtN3QY+bLv5dWlr8nLi28+jktKOVJLgjpYjaNnJ2ned1Z6QXIEMJY08Q8zjBZ5Le37MevnfQa+XURXpDbw6WbxvPYtU41GuiMVFGtOqt5tyuip5JtVW6ebonFNd+8RqreZbRU8k0sRd5ZLJNK+XemueL4m5izxf5tDNp7Y+vgvpmZrpIQAWcXF5brZKDzJremjxkjerLhttZ3zVvSPnWDw9fe6lKLl/OtkvmmcpmpyZJq7DBk/ExxZ6RiZQAAAAAAAAAAAAAAABzLlhqt1MFT4etqNdPopeDLfhVetp+Sm4vaYisfP+Ghl454ABLHxlRxjs9p7I9b2LxRizX5KzLNgx894hlYXB5IKK7Xxb4tlJa7oq44iHrYLVzE11mp0Kk4v3rWi+17DHOSI7yyxSZ7QqxereJorNUoVIxW+VrxXW0IyxPaSccx3h42kcG3DMvbh6UX0rh27jNjyzExLBlxRaswtUJ5oqXOi8pPNG7m715bbLp6eAkQ1cJjo6vyT1c2jYxf/AK69WK6FdS8ZM5jiEbZvSHV8PnfD6y3I0m8AAAAAAAAAAAAAAAAOXcr0P8Rg5cHSqLukv1LrhPa0fL+VJxj/AB9f4aOXKgAAFicb1aS/Ff5r9jU1fut7Q++6ZqNq/CrJ1qsc0KbSjF7pT37ehbO85/LfbpDpcdd+roaRrs6QOf68aBhTflqcVGNS6lFbEp23rof0NjFffpLBlrERu5fglaLXNK3yR0uD3Pvyhymp/wCSfvxlkGZrgAkdS5JIWwE3z4mpb+mJzXEZ/wDd6Q6vhv8Awest2NBvgAAAAAAAAAAAAAAADReVnBOeGo1krujWyy6ITW/+qMV2llwu/Ll5fOFZxXHzYebylzA6JzIEBAs15ZZU5/DNX6nb6pGDPXeGzprctnb9R5ReETjtTnJ7OlI5rUVmt9pdVp7xekTDYDAzgGq8o+KjSwMnJpNz9G/F5ZfqbOkpN8jV1eSKY93GsHG0Ffi3Lv3fKx0+ONquUzTvZfPbEEiiT2ESmO7tWoOBdDR2Hi1aU4yqv88nJf7XE5XV5OfNaY+9nYaPHyYaxP3u2E1myAAAAAAAAAAAAAAAAMPS+AjiaFWhPYqsHG/GL4SXU7PsPeO80tFo8HjJSL1ms9pcHxuFnRqTpVFlnTm4SXSvpx6mjrcWSMlIvXxcdmxTivNLeC0jIwpApnFNNPczzMbxsmJmJ3h7Gqmt1bRknCUXXw8ntjf0o9KZXanSRk7/AJ/VaaXWTj931j6eToWF5SdHzScqkqT4xnB3XcVk6DJv0mJ9fqto4ji26xMem/7brWkOU3A04vyTniJ8Iwi4rtbJrw+8z7UxH6/s834ljiPZiZ/T93N9YdPV9J1VOt6ulH+HRW5LpLbT6WtI2j/c/fkp9Vq7ZJ3mev6R9+bEsbyuCRDCXp6taHeNxVOik8l89Vr3aS9p/TrZqa3P+DimfGezd0On/GyxHhHWXdYRSSSVkkkktySOWdYkAAAAAAAAAAAAAAAAAAabr7qq8UvOKEb4iEbTgtnloLdb8S4c+7mLDQ6z8C3Lb3ZV3ENF+PXmr70fq5TODXfbammnzNcGdHExaN6zvDmLVms8to2lCJQkhA1cG61KgnwR5mkPcXmExopcBFYRN5lcR7eQCGEruFw06s4wpxc5zkoxjHa5P74njLkrjrzWZMWK2W3LSOrsmpuriwFG0rSr1bSqyW5bNkI/hW3r2s5fVam2e/NPbwdXpNNXT05Y7+LYDWbQAAAAAAAAAAAAAAAAAAAHNOU+WBg8yllxze2NFRlnX+dH7Za6Cc9esdK/Hx+UKjiMae3SY3t8PD5z4ffRz2lVctuTIuu/y4F5W027xsoL1rXtO66emMAACQAECzVrOO6GZW377Pq4954te1e0MtKVt3nZ03kvr4Fw9XK+NatUdbKqj6Ka4R6N5Q66uaZ5rTvH338nRaC2CsctY2n9/l5uglaswAAAAAAAAAAAAAAAAAAANA5QNdnh28JhHfENesqLaqK5l+Lw8LLR6Tn9u0fKPvwVmt1vJvSk/Of4+f7OYRpXblNuc5O8pSd22XtMcQ52+WbLpkYgASlFwJuAuEJIENAWnScZKdOTp1Iu8ZxdmmuoxXxxLNTLMd3UeT/XfzlrC4tqOJS9Ce5Vkv8Al4lFq9Jye1WPnH8/J0Oi1nPtS8/Kf4n4/u30rlmAAAAAAAAAAAAAAAAAGv68af8AMMHOpF+un6uiuOdrfbo39xs6XD+Lfae0d2rq8/4WPeO89I+/g4lTi7uc3mnNuUpPa22dNjpyw5TLfmlcMjEARcJXsHhZ1pqnShKrUbSUY8Ot8DDm1FMXvNjDpsmafZ7ebb8HydYqaTnOhQv7rUqsl1u9iutxb/5hZ04Nv71pRjeTvFQV4SoYi3urNRl2PcKcWj/KqL8GmI9mzUcVhp0punUhKlUjvhNWfZzos8WemWN6yq82nyYZ2vHqtIyMKQgAs1YNNTg3GpBqUJLY00Y8lOaGXFk5Zds1G1h/8hhIzlZVqfq60fxr3u39TmdVh/Cv07T2+/g6vSZ/xcfXvHf6+rYjWbQAAAAAAAAAAAAAAAA41yl6S840h5JP1eFgo24eUe2T6+H5S/4bh2pvPj1+jneKZt8kxHh0+v0a2WinSBAStybuox2yk7Lr+/Aw5sv4dd2fT4vxbxDsHJ7oKOGw6qtXqVVe735efrf6HNajLN7OrwYopXo2012cA1vXfV6GMw8pWtWpRc4TS9LYtxnwZrY7RMMGow1yVmJhxjam4y2Si2n1r7+Z0+HLGSu7k8+GcV5qqMrCkIQBsXJtpJ4bSKpN2p4uLg1wzpNxffs/Myr4jh3pM+XX6rjhmaYyRHn0/mHZygdEAAAAAAAAAAAAAAARKVk3zJsD54r1nVq16r2urXnO/W7/AFZ1uCnLSIcbqL899/Pr+coMzXAASq0XDNWu90d3fb6fMq9dfedlzw6m0TL6BwcFGnTitypxS7Eihnuv47LxCQCGrgcB1hpKGLnbc5SXdJr6ovuH38HP8Tp2liItVMqCEAKVd0qtGqt9KrGa7Hcw5qc1dmfT35Lb+v5PohO6utz2nJOzSAAAAAAAAAAAAAABi6UlahXa3qhUa68jPVPeh5v7suA0MPJq6V1d83OdhDird13zafw+BLwebT+HwAjzafw+ASnRCtOaexqX1ZUauOq70M+z9+UO8aJxCq4ejNe9Tj32s/mmUto2mYXlZ3jdlnl6AKas1GMpPYoxcm+hK4HA9YJeUrprfKcn3zTLzRRtKi4hO9fvyWfNZ/D4Fuo0+bT+HwCDzafw+AFnE0JKN2rLNHm50ebdnund9BYH+FS/0of2o4+e7tq9l8hIAAAAAAAAAAAAAC1i6eenUj8VOUe9NExO07omN42cL0ffJZ71KSfXc7Gs7w4m8bSyiXgAWA8+gsuImvi2rx+su40NRTdZ6TJs6PqXpxU15Cq7RbvTk90W96fQyoz4Jn2oXODPEezLds6NJvGdAazrjpuMKUqFN3nNWm17seK62bODDMzzS1s+aI9mHKa3pYmC+FNv7/p7y60tNlFrcm/Rnlgq0gQBi4+DkowW+dSEV13PF52ruy4q81tnd4RypJbkkl2HHu1VAAAAAAAAUKYE5gGYCHMCHUApdYCh1wOOaQw3kcXiqXBV5Tj/ACyd18mjq9Jfnw1t8P2chrcfJmtHx/fqoRsNRIADCx9J+jUj7UPmvv6mLJXxZsVtuj1NH4lTimmatsTdrme7g9LVqatCckubZJdzMN9LS3WYZ6au9ekSuV9OV5KzqSS6LR8DzGjxx2h6trclu9ngaQxShFuT/cz1xMFs2zydH023KpLfN7OiP39DbxV26tHNfedmaZWAJENgZOgMN5fSGFhvUJutLoUFmX9tu009fk5MFp9Pzb/DsfPnrHr+X+3YFVOXdWqUwKs4E3AXAZgIcgIzAWkwJuAbApbAobAolIC3KQGi6/4HLOliorZZUqtu1xf07EXXCc3fFPzj+VHxjB0jLHyn+GuJl0okkIADCWHLDuEs1N5XxXB/oYprMdmWLxPdfhpScdkoPrW1Eb18d3r2vDZM9Kzfswfbs8R7PxPa+DHjQlUlmqu/NFbl+pMVme7zN4jt3ZqMrCAQ2SKZSttZCW18nmAaVXFSW2o/J0+iCfpPvsvysouK5t7xjjw7/N0XCcHLSck+Pb5N3jIqVurTArTAqTAm4ABcCLgQBIBoCloClxAtyAszAwsfh41qc6c1eE4uL5+tdJ6peaWi1e8PGSlb1mtu0uaYzByw1WVGfDbCXCUeDOs0+euox89fWPJyGp09tPk5LdvCfOFBma5cgSAAhxGydxRGxukILgCRDCVzR+Aliqyowuo76k/hjfxNfVaiNPj5p7+ENrSaadRk5Y7eMunYSlGnCMILLGEVGKXBI5S1ptMzPd11axWIiO0MuDISvRYF1ICpICoCAIAARYCQJAmwFMogY80BjVGBiVqiA8TTWGp4iGWexrbGa3xf3wM+n1F8F+en9tfU6amopyX/AKaZiKUqUss+yS2qS6Dp9PqceorvTv4w5XU6XJprbX7eEqUzMwKrhBcBcCbgQ2AuBFyRNGlKtLJD80nuijDqdTj09d79/CGxptNk1NtqdvGfJuuhMNTw9NQhx2yk98pc/wCxy2oz3z357/06vT6emCnJT+3t0aiMLOzKbAyaaAvxQEgAFgIYFIEXAm4DMBGcCl1ALFRgYVdMDzMUmB42LzAeZXi5JqSuuZnqtprPNWdpebUreOW0bw8+pgmtsHdfDL6MuMHF5jpmjf4x3Umo4NE+1gnb4T2WJXj7ScetbO/cWmPVYMnu2j5T0lU5dLqMXv0n5x1gUjY5Za3PVNxtKeaPMuNpOaPNDY5ZRz180Rk37KcupXMOTPhxe/aI/dnxYM2X/jpM/Hw/Nfp4KUvbdlzLf+xV5+L+GGPWfottPwbxzz6R9Xo4enlVoKy6Clve155rTvK8pStK8tY2h62EUjy9vZwqYHp0EwMyDsBdUwKs4E5gJzALgRcC3cCGwIbApbAocgLcpAW5NgW5QvwJ2RuszwsX7qGxusz0XB74jY3WJaApvg11MnlRzQty1bp/FJdzHKjnhjz1RpPj25Yp96M1L5Ke7aY9ZYb0xX96sT84hQ9S6XxyXf8AqZ41eoj/ADlrzo9NP/XCFqXT/wDpL5/qTOs1E/5yiNFpY/64XIan0lxv1xT8TBfLlt71pn1lnpiw092kR6Qvx1apr3pfJGHlbHPC9DV+muDfWyOVPNC/DRUFuiRsnmXoYVLdFDY3XoRtwI2N12NwlciBcTAqTAqUgJuBNwFwKbkoQBDApaCEZSTdTlCN0ZSdjcyjZG6MpOyNyxKFLJQgbo2BujYJ3Ngjc2SNzYG6dkoJVWISZSEpykJ3TYbJ3TYhO6RsbpISkCUBICwFJKAAACEEiAhAEEoQBARsiwNiwNkWBsWJCxAWAWBsmwNlSBskJSBNglNiEliBKCUgSAAAUgAAAIQSFgIsEFgIsAsBFggsSFiAsAsAsAsSFiAsBISkCUBNgBCQCQlIAAB//9k="/>
          <p:cNvSpPr>
            <a:spLocks noChangeAspect="1" noChangeArrowheads="1"/>
          </p:cNvSpPr>
          <p:nvPr/>
        </p:nvSpPr>
        <p:spPr bwMode="auto">
          <a:xfrm>
            <a:off x="274736" y="-151342"/>
            <a:ext cx="314325" cy="319315"/>
          </a:xfrm>
          <a:prstGeom prst="rect">
            <a:avLst/>
          </a:prstGeom>
          <a:noFill/>
        </p:spPr>
        <p:txBody>
          <a:bodyPr vert="horz" wrap="square" lIns="95139" tIns="47570" rIns="95139" bIns="47570" numCol="1" anchor="t" anchorCtr="0" compatLnSpc="1">
            <a:prstTxWarp prst="textNoShape">
              <a:avLst/>
            </a:prstTxWarp>
          </a:bodyPr>
          <a:lstStyle/>
          <a:p>
            <a:endParaRPr lang="en-US" sz="2207" dirty="0"/>
          </a:p>
        </p:txBody>
      </p:sp>
      <p:sp>
        <p:nvSpPr>
          <p:cNvPr id="1036" name="AutoShape 12" descr="data:image/jpeg;base64,/9j/4AAQSkZJRgABAQAAAQABAAD/2wCEAAkGBxAQDRIMDA4QDQ0MEBAQDA8PDg8PEQ4NFBEWGBURExYYHDQgGBwmGxYTLTMiJSkrLy4uIx8zOTMtOCgtLisBCgoKDAwMDwwMDysZExkrKysrKysrKysrKysrLCsrKysrKyssKysrKysrKysrKysrKysrKysrKysrKysrKysrK//AABEIAOEA4QMBIgACEQEDEQH/xAAcAAEAAgIDAQAAAAAAAAAAAAAABggBBwIDBQT/xABJEAABAgIBDA4JAQgDAQAAAAAAAQIDBAUHERIXMjM1UnKRk7EGEyExUVRxc5Kys7TR0hQ2VWF0dYTC00EiU2KBlKHB4hUWgyP/xAAUAQEAAAAAAAAAAAAAAAAAAAAA/8QAFBEBAAAAAAAAAAAAAAAAAAAAAP/aAAwDAQACEQMRAD8A3dEfW/x7zqVXL+qN9yJX/uFWu9f4URE/nv8A+DRlUDZtPRqSiyMjGjS8GXjOl4bJZz2RY0ZrrByq5n7SqrkVERF4AN42DsdcyDa3Y65kK72GyHGpvSz/AImbDZDjU3pZ/wAQLD7W7HXMhna3Y65kK72GyHGpvSz/AIiw2Q41N6Wf8QLEbW7HXMg2t2OuZCu9hshxqb0s/wCIsNkONTeln/ECxG1Ox1zINqXHXMhXew2Q41N6Wf8AEWGyHGpvSz/iBYnanY65kG0rjrmQrtYbIcam9LP+IsNkONTeln/ECxO1LjrmQbSuOuZCu217Icam9LP+I2vZDjU3paQ8QLE7SuOuZDO0rjrmQrrteyHGpvS0h4ja9kONTelpDxAsVtK465kG0rjrmQrrteyHGpvS0h4ja9kONTelpDxAsTtK465kG0rjrmQrtteyHGpvS0h4ja9kONTelpDxAsTtK465kG1LjrmQrtYbIcam9LP+IsNkONTeln/ECxO1LjrmQxtS465kK72GyHGpvSz/AIiw2Q41N6Wf8QLEbU7HXMg2t2OuZCu9hshxqb0s/wCJ0TU/TksiRo8xSsBqORGvjxptGWX6Itmtiu9vKBY5Yjm3W6nCn+U/Q74b65EKmmyR9JUcsSZRFjwIjoEdyIiJFVGtcj6yb1dHJX99ckMlE3Vaq3KqmZawHogAD5WXTuVCvDfWlfnUTvqlh4d07lTUV4b60r86f31QLGAAAZMADIBmsBgyKxmsBgAyAPkpCPFZY7SyzrqtluKtberJufz3T6zIBAAAMAADBkVgMAADAAAEAq24H+pgfcT4gFW3A/1MD7gPjqD4OmfjF7CETiVX/wCjst3WUg9QfB0z8YvYQibyt9dlu6ygevXBgAdEO6dypqK8M9aV+dRO+qWHh3TuVNRXhnrSvzqJ31QLGAAAZQ1Xs/qjzkjSESSloUurIbIbkfFZEc6u5iKtes5ENfUzs9pObRWRpt8OGu/Dl02hq+5Vb+0qe5VA3Fs4qhy1HtdBgq2ant5sFrv2YS40Zyb2Tvr7t9NGTuyOejRXx4s5MWcV1k6wjxYbE9zWtWs1EStuIeWicBkD7f8AmJvjk1/VR/Md8hS80seEizk0qLFhIqLNR1RUs03F/aPLO+j7/C56F2iAW0AAAyAAMGTxdmNLPkqOjzsJrXxJdiOY19exVVe1N2tu/qB7J81I0hBl4To81FZAhMunxHI1E93vX3GiZ6q3SkRFSGsvLov6w4Cq5P5vcqf2IdSdJzE0/bZyPFmHpXrLFerrGvipvN5ErATbZ/VKizjvRqPdElpNi11iNc6HGmFTeVVTdY33b6/rwEL/AOYm+OTX9VH8x8QA+3/mJvjk1/VR/MbcqFzcWLBnFjRosZWxYNisWK+IrUsHbiWS7hpY3HUDvE7zsHqOA2sYAAEAq24H+pgfcT8gFW3A/wBTA+4D46g+Dpn4xewhE3lb67Ld1lIPUHwdM/GL2EInErfXZbusoHrAADoh3TuVNRXhnrSvzuJ35SxEK6dypqK7s9aV+dxO/KBY0wZAFeasGHI3NwOzQhhubZ5U3nJ+kYk7Aiy7IcRsJqJEdER1drERa9ZtYj9pukP38p04vkA1yCSbL9hcxRaQlmokF/pCvRm1OetawRK9euicKEbAHfR9/hc9C7RDoO+j7/C56F2iAW0MgAADAAi1VDAU5zbe1YSk8XZlRL5yjZiSgua2JMMRrFeqo1FR7V3aye4CrwNjWm6Q/fynTi+QWm6Q/fynTi+QDXIMubWVU4FVMymABuOoHeJ3nYPUcacNx1A7xO87B6jgNqgAAQCrbgf6mB9xPyAVbMD/AFMD7gPiqEYOmfjF7CETiVvrst3WUg9QjB0z8YvYQicSt9dlu6ygesAAOmFdO5U1Fd2etK/O4nflLEQrp3Kmoruz1pX53E78oFjQAAMgAalq/XEllTGphp83BV+uJLKmNTDT4A76Pv8AC56F2iHQd9H3+Fz0LtEAtqAAMAAAYAAABAKjxrt2U7WpxOUa7dlO1qcQBuOoHeJ3nYPUcacNxVBLxO87A6jgNrAGABAatmB/qYH3E+IDVswP9TA+4D4qhGDpn4xewhE4lb47Ld1lIPUIwdM/GL2EInErfHZbusoHrAADphXTuVNRXdnrSvzuJ35SxEG6dypqK7s9aV+dxO/KBY0yYMgADIGpKv1xJZUxqYafNwVfriSypjUw0+AO+j7/AAuehdoh0HfR9/hc9C7RALamAoAAGAAAAwZQwZQCo8a7dlO1qcTlGu3ZTtanEAbiqCXid52B1HGnTcVQS8TvOwOo4DaxgAAQCrZgf6mB9xPyAVbMD/UwPuA+OoRg6Z+MXsIROJW+Oy3dZSD1CMHTPxi9hCJxK3x2W7rKB6wAA6YN07lTUV3Z60r87id+UsRBuncqaiu7PWlfncTvqgWOAAAyABqSr9cSWVMamGnzcFX64ksqY1MNPgDvo+/wuehdoh0HfR9/hc9C7RALaAADAAAGAAATfAQCpEa7dlO1qcTlGu3ZTtanEAbiqCXid52B1HGnTcVQS8TvOwOo4DaoBgAQGrZgf6mB9xPiA1bMD/UwPuA+KoTg6Z+MXsIROZW+Oy3dZSDVCcHTPxi9hCJzK3x2W7rKB6wAA6oN07lTUV2Z60r87id9UsTBuncqaiuzPWlfncTvqgWOMgAADIGpKv8AcSWVMamGnjcNX+4ksqY1MNPADvo+/wALnoXaIdB30ff4XPQu0QC2imDKmABgyYAAGABlDATfAqTGu3ZTtanE5Rrt2U7WpxAG4qgl4nedgdRxp03FUEvE7zsDqOA2oAABAatmB/qYH3E9IDVrwP8AUwPuA+OoTg6Z+MXsIROZW+Oy3dZSDVCcHTPxi9hCJzKXx2W7rKB6wAA6oN07lTUV2Z60r87id9UsTBuncqaiuzPWlfncTvqgWPAAGQABqSr/AHEllTGphp43DV+uJLKmNTDTwA76Pv8AC56F2iHQd9H3+Fz0LtEAtopgKYAAAAYAABN8BN8CpMa7dlO1qcTlGu3ZTtanEAbiqC3id52B1HGnTcVQW8TnOwOo4DagBgAQGrXgf6mB9xPiA1a8D/UwdTgPjqE4OmfjF7CETmUvjst2tSDVCcHTPxi9hCJzKXx2W7WoHrAADqgXTuVNRXZnrSvzuJ35SxMC6dypqK7M9aV+dxO/KBY8yAAMGTAGpKv1xJZUxqYafNwVfriSypjUw0+AO+j7/C56F2iHQd8hf4XPQu0QC2amDKmABgyYAAAAE3zAbvgVKjXbsp2tTico127KdrU4gDcVQW8TnOwOo406bhqC3id52B1HAbUAAAgNWvA/1MHU4npAqteB/qYOpwHx1CcHTPxi9hCJzKXx2W7WpBahWD5n4xewhE6lL47LdrUD1gAB1QLp3Kmorsz1pX53E78pYmBdO5U1FdmetK/O4nflAsgAYA+SlKTgSsJZibitgQWq1qvetZqOctZE/mp43/fqJ9oy/TXwPKq0YDic9LdqhX0DZ1WbZBKTjJRJKZhzCwnRlibWtexRUZWr5lNYgADtknIkaG5y1mtiw1cvAiPRVU6gBZZdntE+0Zfpr4H0Udsto+ZjNl5adgxo0SvYQ2OVXOsWqq1tzgRSsJLqkuHZXkmO7xALFAAAAYA8Of2YUdAiul5iegwo0JUSJDc5Uc1VRFRF3OBUOhNnlE+0ZfpL4Gj6pWHZ/nofd4RGwOUVa7nKm8rnKnJXOIAA2fUd2QScnCmmzszDl1ixISw0iKqWSI1yKqZ0NYACyX/e6J9oy/SXwPao+fhTEJsxLRGxoMSvYRGLXa6s5UWt/NFKplhqk+ApX/37xEAlxAqteB/qYOpxPSA1asD/AFMHU4D46hWD5n4xewhE6lL47LdrUgtQrB8z8YvYQidSl8dlu1qB6wAA64F07lTUV1Z60r87id+UsVAuncqaiurPWlfncTvygWQUwABBqtGA4nPS3aoV9LQbMNjzaRknST4roLXvhvs2NRypYOR1asvIQS0pA9oRtDD8QNNA3LaUge0I2hh+ItKQPaEbQw/EDTQNy2lIHtCNoYfiYtKwPaEbQw/EDTZLqkuHZXkmO7xCbWlYHtCNoYfiersWqYQpCdhzzJyLGdAs6zHQmNR1nDczdVF/iAn4BgAAAK2VSsOz/PQ+7wiNm9NkVSuDOTsaedORYTpl7XuY2ExyNVIbWVkVV/hQ860tA9oRtDD8QNOA3HaWge0I2hh+ItLwPaEfQw/EDTgNx2l4HtCPoYfiYtLwPaEfQQ/EDTpYapPgKV/9+8RCN2l4HtCPoIXiT3YxQrZCShyLIjozYNnWe5qNV1nEc/dRMoD1CBVasD/UwdTiekCq1YH+pg6nAfHUKwfM/GL2EInUpfHZbtakFqFYPmfjF7CETqUvjst2tQPWAAHXAuncqaiurPWlfncTvylioN07lQrdSUwktsjjR4yORsvSsWM9ET9ra0mlfXRPe1UVALLA1/bfovgmtB/sLb9F8E1oE8wE/BALb9F8E1oE8xi2/RfBNaBPMBPwQC29RfBNaD/YW3qL4JnQf7AT8wQC29RfBNaBPMLb1F8E1oE8wE/BALb1F8E1oE8wtu0XwTWgTzAT8+ebm2Q61nX/AGq9aslfe31/uQi27RfBNaBPMdcWqvRLq1m2YdW3Ury6LWXpAbBQEBtu0XwTOgTzC25RfBM6BPMBPgQG25RfBM6BPMLblF8EzoE8wE9BAbblGcEzoE8wtuUZwTOgTzAT4wQK23RnBM6BPMLbdGcEzoE8wE9MECtt0ZwTOgTzC23RnBM6BPMBPSBVasD/AFMHU4W26M4JnQJ5iL1RtnklSEgkrKpG2zbocRdshIxti1HV92v70A9yoVg+Z+MXsIROpS+Oy3a1IPULYqUbMOVFRHTjrFeGtBhItYnEpfHZbusoHrAyAPne6wfZfou47/CkZ2VVPpGkoiTMRYkGOqIjosu5iba1NxLNHIqLW4d8lsRlc+GLKLXrtVW8iqmoCA2l5Hjk5nl/xi0vI8bnM8v+Mm6y8THf03D0eJjv6bgIRaXkeNzmeX/GLS8jxuczy/4yb+jxMd/TcPR4mO/puAhFpeR43OZ5f8Zi0xI8bnM8v+MnHo8THf03D0eJjv6bgIPaYkeNzmeX/GLTEjxuczy/4ycejxMd/TcY9HiY7+m4CEWmJHjc5nl/xi0xI8bnM8v+Mm/o8THf03D0eJjv6bgIPaZkeNzmeX/GLTMjxuczy/4ycejxMd/TcPR4mO/puAg9pmR43OZ5f8YtMyPG5zPL/jJx6NEx39Nw9GiY7+m4CD2mZHjc5nl/xmLTUlxuczy/4yc+jRMd/TcPRn47+m4CDWmpLjc5nl/xi01I8bnM8v8AjJz6M/Hf03D0Z+O/pOAg1pqR43OZ5f8AGYtNyXG5zPL/AIydejPx39Jw9Gfjv6TgILabkuNzmeX/ABi03JcbnM8v+MnXoz8d/ScPRn47+k4CC2m5Ljc5nl/xnJlRyRRUV01OORF3UsoCV04K6QycejPx39Jw9FfjP6TgOMrLQZKXZKyrEhshpWhQ03d/fc5d9d3dVV3zvo6DW3xAkK27WPQhw6wHYAAAAA4qYAAAAAAAAAAAAAAAAAAAAAAAAAAAAAZQwAOaAAAAAP/Z"/>
          <p:cNvSpPr>
            <a:spLocks noChangeAspect="1" noChangeArrowheads="1"/>
          </p:cNvSpPr>
          <p:nvPr/>
        </p:nvSpPr>
        <p:spPr bwMode="auto">
          <a:xfrm>
            <a:off x="274736" y="-151342"/>
            <a:ext cx="314325" cy="319315"/>
          </a:xfrm>
          <a:prstGeom prst="rect">
            <a:avLst/>
          </a:prstGeom>
          <a:noFill/>
        </p:spPr>
        <p:txBody>
          <a:bodyPr vert="horz" wrap="square" lIns="95139" tIns="47570" rIns="95139" bIns="47570" numCol="1" anchor="t" anchorCtr="0" compatLnSpc="1">
            <a:prstTxWarp prst="textNoShape">
              <a:avLst/>
            </a:prstTxWarp>
          </a:bodyPr>
          <a:lstStyle/>
          <a:p>
            <a:endParaRPr lang="en-US" sz="2207" dirty="0"/>
          </a:p>
        </p:txBody>
      </p:sp>
      <p:sp>
        <p:nvSpPr>
          <p:cNvPr id="1038" name="AutoShape 14" descr="data:image/jpeg;base64,/9j/4AAQSkZJRgABAQAAAQABAAD/2wCEAAkGBxAQDRIMDA4QDQ0MEBAQDA8PDg8PEQ4NFBEWGBURExYYHDQgGBwmGxYTLTMiJSkrLy4uIx8zOTMtOCgtLisBCgoKDAwMDwwMDysZExkrKysrKysrKysrKysrLCsrKysrKyssKysrKysrKysrKysrKysrKysrKysrKysrKysrK//AABEIAOEA4QMBIgACEQEDEQH/xAAcAAEAAgIDAQAAAAAAAAAAAAAABggBBwIDBQT/xABJEAABAgIBDA4JAQgDAQAAAAAAAQIDBAUHERIXMjM1UnKRk7EGEyExUVRxc5Kys7TR0hQ2VWF0dYTC00EiU2KBlKHB4hUWgyP/xAAUAQEAAAAAAAAAAAAAAAAAAAAA/8QAFBEBAAAAAAAAAAAAAAAAAAAAAP/aAAwDAQACEQMRAD8A3dEfW/x7zqVXL+qN9yJX/uFWu9f4URE/nv8A+DRlUDZtPRqSiyMjGjS8GXjOl4bJZz2RY0ZrrByq5n7SqrkVERF4AN42DsdcyDa3Y65kK72GyHGpvSz/AImbDZDjU3pZ/wAQLD7W7HXMhna3Y65kK72GyHGpvSz/AIiw2Q41N6Wf8QLEbW7HXMg2t2OuZCu9hshxqb0s/wCIsNkONTeln/ECxG1Ox1zINqXHXMhXew2Q41N6Wf8AEWGyHGpvSz/iBYnanY65kG0rjrmQrtYbIcam9LP+IsNkONTeln/ECxO1LjrmQbSuOuZCu217Icam9LP+I2vZDjU3paQ8QLE7SuOuZDO0rjrmQrrteyHGpvS0h4ja9kONTelpDxAsVtK465kG0rjrmQrrteyHGpvS0h4ja9kONTelpDxAsTtK465kG0rjrmQrtteyHGpvS0h4ja9kONTelpDxAsTtK465kG1LjrmQrtYbIcam9LP+IsNkONTeln/ECxO1LjrmQxtS465kK72GyHGpvSz/AIiw2Q41N6Wf8QLEbU7HXMg2t2OuZCu9hshxqb0s/wCJ0TU/TksiRo8xSsBqORGvjxptGWX6Itmtiu9vKBY5Yjm3W6nCn+U/Q74b65EKmmyR9JUcsSZRFjwIjoEdyIiJFVGtcj6yb1dHJX99ckMlE3Vaq3KqmZawHogAD5WXTuVCvDfWlfnUTvqlh4d07lTUV4b60r86f31QLGAAAZMADIBmsBgyKxmsBgAyAPkpCPFZY7SyzrqtluKtberJufz3T6zIBAAAMAADBkVgMAADAAAEAq24H+pgfcT4gFW3A/1MD7gPjqD4OmfjF7CETiVX/wCjst3WUg9QfB0z8YvYQibyt9dlu6ygevXBgAdEO6dypqK8M9aV+dRO+qWHh3TuVNRXhnrSvzqJ31QLGAAAZQ1Xs/qjzkjSESSloUurIbIbkfFZEc6u5iKtes5ENfUzs9pObRWRpt8OGu/Dl02hq+5Vb+0qe5VA3Fs4qhy1HtdBgq2ant5sFrv2YS40Zyb2Tvr7t9NGTuyOejRXx4s5MWcV1k6wjxYbE9zWtWs1EStuIeWicBkD7f8AmJvjk1/VR/Md8hS80seEizk0qLFhIqLNR1RUs03F/aPLO+j7/C56F2iAW0AAAyAAMGTxdmNLPkqOjzsJrXxJdiOY19exVVe1N2tu/qB7J81I0hBl4To81FZAhMunxHI1E93vX3GiZ6q3SkRFSGsvLov6w4Cq5P5vcqf2IdSdJzE0/bZyPFmHpXrLFerrGvipvN5ErATbZ/VKizjvRqPdElpNi11iNc6HGmFTeVVTdY33b6/rwEL/AOYm+OTX9VH8x8QA+3/mJvjk1/VR/MbcqFzcWLBnFjRosZWxYNisWK+IrUsHbiWS7hpY3HUDvE7zsHqOA2sYAAEAq24H+pgfcT8gFW3A/wBTA+4D46g+Dpn4xewhE3lb67Ld1lIPUHwdM/GL2EInErfXZbusoHrAADoh3TuVNRXhnrSvzuJ35SxEK6dypqK7s9aV+dxO/KBY0wZAFeasGHI3NwOzQhhubZ5U3nJ+kYk7Aiy7IcRsJqJEdER1drERa9ZtYj9pukP38p04vkA1yCSbL9hcxRaQlmokF/pCvRm1OetawRK9euicKEbAHfR9/hc9C7RDoO+j7/C56F2iAW0MgAADAAi1VDAU5zbe1YSk8XZlRL5yjZiSgua2JMMRrFeqo1FR7V3aye4CrwNjWm6Q/fynTi+QWm6Q/fynTi+QDXIMubWVU4FVMymABuOoHeJ3nYPUcacNx1A7xO87B6jgNqgAAQCrbgf6mB9xPyAVbMD/AFMD7gPiqEYOmfjF7CETiVvrst3WUg9QjB0z8YvYQicSt9dlu6ygesAAOmFdO5U1Fd2etK/O4nflLEQrp3Kmoruz1pX53E78oFjQAAMgAalq/XEllTGphp83BV+uJLKmNTDT4A76Pv8AC56F2iHQd9H3+Fz0LtEAtqAAMAAAYAAABAKjxrt2U7WpxOUa7dlO1qcQBuOoHeJ3nYPUcacNxVBLxO87A6jgNrAGABAatmB/qYH3E+IDVswP9TA+4D4qhGDpn4xewhE4lb47Ld1lIPUIwdM/GL2EInErfHZbusoHrAADphXTuVNRXdnrSvzuJ35SxEG6dypqK7s9aV+dxO/KBY0yYMgADIGpKv1xJZUxqYafNwVfriSypjUw0+AO+j7/AAuehdoh0HfR9/hc9C7RALamAoAAGAAAAwZQwZQCo8a7dlO1qcTlGu3ZTtanEAbiqCXid52B1HGnTcVQS8TvOwOo4DaxgAAQCrZgf6mB9xPyAVbMD/UwPuA+OoRg6Z+MXsIROJW+Oy3dZSD1CMHTPxi9hCJxK3x2W7rKB6wAA6YN07lTUV3Z60r87id+UsRBuncqaiu7PWlfncTvqgWOAAAyABqSr9cSWVMamGnzcFX64ksqY1MNPgDvo+/wuehdoh0HfR9/hc9C7RALaAADAAAGAAATfAQCpEa7dlO1qcTlGu3ZTtanEAbiqCXid52B1HGnTcVQS8TvOwOo4DaoBgAQGrZgf6mB9xPiA1bMD/UwPuA+KoTg6Z+MXsIROZW+Oy3dZSDVCcHTPxi9hCJzK3x2W7rKB6wAA6oN07lTUV2Z60r87id9UsTBuncqaiuzPWlfncTvqgWOMgAADIGpKv8AcSWVMamGnjcNX+4ksqY1MNPADvo+/wALnoXaIdB30ff4XPQu0QC2imDKmABgyYAAGABlDATfAqTGu3ZTtanE5Rrt2U7WpxAG4qgl4nedgdRxp03FUEvE7zsDqOA2oAABAatmB/qYH3E9IDVrwP8AUwPuA+OoTg6Z+MXsIROZW+Oy3dZSDVCcHTPxi9hCJzKXx2W7rKB6wAA6oN07lTUV2Z60r87id9UsTBuncqaiuzPWlfncTvqgWPAAGQABqSr/AHEllTGphp43DV+uJLKmNTDTwA76Pv8AC56F2iHQd9H3+Fz0LtEAtopgKYAAAAYAABN8BN8CpMa7dlO1qcTlGu3ZTtanEAbiqC3id52B1HGnTcVQW8TnOwOo4DagBgAQGrXgf6mB9xPiA1a8D/UwdTgPjqE4OmfjF7CETmUvjst2tSDVCcHTPxi9hCJzKXx2W7WoHrAADqgXTuVNRXZnrSvzuJ35SxMC6dypqK7M9aV+dxO/KBY8yAAMGTAGpKv1xJZUxqYafNwVfriSypjUw0+AO+j7/C56F2iHQd8hf4XPQu0QC2amDKmABgyYAAAAE3zAbvgVKjXbsp2tTico127KdrU4gDcVQW8TnOwOo406bhqC3id52B1HAbUAAAgNWvA/1MHU4npAqteB/qYOpwHx1CcHTPxi9hCJzKXx2W7WpBahWD5n4xewhE6lL47LdrUD1gAB1QLp3Kmorsz1pX53E78pYmBdO5U1FdmetK/O4nflAsgAYA+SlKTgSsJZibitgQWq1qvetZqOctZE/mp43/fqJ9oy/TXwPKq0YDic9LdqhX0DZ1WbZBKTjJRJKZhzCwnRlibWtexRUZWr5lNYgADtknIkaG5y1mtiw1cvAiPRVU6gBZZdntE+0Zfpr4H0Udsto+ZjNl5adgxo0SvYQ2OVXOsWqq1tzgRSsJLqkuHZXkmO7xALFAAAAYA8Of2YUdAiul5iegwo0JUSJDc5Uc1VRFRF3OBUOhNnlE+0ZfpL4Gj6pWHZ/nofd4RGwOUVa7nKm8rnKnJXOIAA2fUd2QScnCmmzszDl1ixISw0iKqWSI1yKqZ0NYACyX/e6J9oy/SXwPao+fhTEJsxLRGxoMSvYRGLXa6s5UWt/NFKplhqk+ApX/37xEAlxAqteB/qYOpxPSA1asD/AFMHU4D46hWD5n4xewhE6lL47LdrUgtQrB8z8YvYQidSl8dlu1qB6wAA64F07lTUV1Z60r87id+UsVAuncqaiurPWlfncTvygWQUwABBqtGA4nPS3aoV9LQbMNjzaRknST4roLXvhvs2NRypYOR1asvIQS0pA9oRtDD8QNNA3LaUge0I2hh+ItKQPaEbQw/EDTQNy2lIHtCNoYfiYtKwPaEbQw/EDTZLqkuHZXkmO7xCbWlYHtCNoYfiersWqYQpCdhzzJyLGdAs6zHQmNR1nDczdVF/iAn4BgAAAK2VSsOz/PQ+7wiNm9NkVSuDOTsaedORYTpl7XuY2ExyNVIbWVkVV/hQ860tA9oRtDD8QNOA3HaWge0I2hh+ItLwPaEfQw/EDTgNx2l4HtCPoYfiYtLwPaEfQQ/EDTpYapPgKV/9+8RCN2l4HtCPoIXiT3YxQrZCShyLIjozYNnWe5qNV1nEc/dRMoD1CBVasD/UwdTiekCq1YH+pg6nAfHUKwfM/GL2EInUpfHZbtakFqFYPmfjF7CETqUvjst2tQPWAAHXAuncqaiurPWlfncTvylioN07lQrdSUwktsjjR4yORsvSsWM9ET9ra0mlfXRPe1UVALLA1/bfovgmtB/sLb9F8E1oE8wE/BALb9F8E1oE8xi2/RfBNaBPMBPwQC29RfBNaD/YW3qL4JnQf7AT8wQC29RfBNaBPMLb1F8E1oE8wE/BALb1F8E1oE8wtu0XwTWgTzAT8+ebm2Q61nX/AGq9aslfe31/uQi27RfBNaBPMdcWqvRLq1m2YdW3Ury6LWXpAbBQEBtu0XwTOgTzC25RfBM6BPMBPgQG25RfBM6BPMLblF8EzoE8wE9BAbblGcEzoE8wtuUZwTOgTzAT4wQK23RnBM6BPMLbdGcEzoE8wE9MECtt0ZwTOgTzC23RnBM6BPMBPSBVasD/AFMHU4W26M4JnQJ5iL1RtnklSEgkrKpG2zbocRdshIxti1HV92v70A9yoVg+Z+MXsIROpS+Oy3a1IPULYqUbMOVFRHTjrFeGtBhItYnEpfHZbusoHrAyAPne6wfZfou47/CkZ2VVPpGkoiTMRYkGOqIjosu5iba1NxLNHIqLW4d8lsRlc+GLKLXrtVW8iqmoCA2l5Hjk5nl/xi0vI8bnM8v+Mm6y8THf03D0eJjv6bgIRaXkeNzmeX/GLS8jxuczy/4yb+jxMd/TcPR4mO/puAhFpeR43OZ5f8Zi0xI8bnM8v+MnHo8THf03D0eJjv6bgIPaYkeNzmeX/GLTEjxuczy/4ycejxMd/TcY9HiY7+m4CEWmJHjc5nl/xi0xI8bnM8v+Mm/o8THf03D0eJjv6bgIPaZkeNzmeX/GLTMjxuczy/4ycejxMd/TcPR4mO/puAg9pmR43OZ5f8YtMyPG5zPL/jJx6NEx39Nw9GiY7+m4CD2mZHjc5nl/xmLTUlxuczy/4yc+jRMd/TcPRn47+m4CDWmpLjc5nl/xi01I8bnM8v8AjJz6M/Hf03D0Z+O/pOAg1pqR43OZ5f8AGYtNyXG5zPL/AIydejPx39Jw9Gfjv6TgILabkuNzmeX/ABi03JcbnM8v+MnXoz8d/ScPRn47+k4CC2m5Ljc5nl/xnJlRyRRUV01OORF3UsoCV04K6QycejPx39Jw9FfjP6TgOMrLQZKXZKyrEhshpWhQ03d/fc5d9d3dVV3zvo6DW3xAkK27WPQhw6wHYAAAAA4qYAAAAAAAAAAAAAAAAAAAAAAAAAAAAAZQwAOaAAAAAP/Z"/>
          <p:cNvSpPr>
            <a:spLocks noChangeAspect="1" noChangeArrowheads="1"/>
          </p:cNvSpPr>
          <p:nvPr/>
        </p:nvSpPr>
        <p:spPr bwMode="auto">
          <a:xfrm>
            <a:off x="274736" y="-151342"/>
            <a:ext cx="314325" cy="319315"/>
          </a:xfrm>
          <a:prstGeom prst="rect">
            <a:avLst/>
          </a:prstGeom>
          <a:noFill/>
        </p:spPr>
        <p:txBody>
          <a:bodyPr vert="horz" wrap="square" lIns="95139" tIns="47570" rIns="95139" bIns="47570" numCol="1" anchor="t" anchorCtr="0" compatLnSpc="1">
            <a:prstTxWarp prst="textNoShape">
              <a:avLst/>
            </a:prstTxWarp>
          </a:bodyPr>
          <a:lstStyle/>
          <a:p>
            <a:endParaRPr lang="en-US" sz="2207" dirty="0"/>
          </a:p>
        </p:txBody>
      </p:sp>
      <p:sp>
        <p:nvSpPr>
          <p:cNvPr id="1042" name="AutoShape 18" descr="data:image/jpeg;base64,/9j/4AAQSkZJRgABAQAAAQABAAD/2wCEAAkGBxQQDxAMDBAQDw0OEBIODRAQEhAQEA4PFBUYFxUUFRMYHSggGBolHRUVIjEhMSkrLi4uFyAzODUtNygtLisBCgoKDAwMDwwMDysZFBkrLCsrKyssKysrKysrKywrKysrKyssKysrKysrKysrKysrKysrKysrKysrKysrKysrK//AABEIAOEA4QMBIgACEQEDEQH/xAAcAAACAgMBAQAAAAAAAAAAAAAABwUIAQMGBAL/xABOEAABAwECAxMKBAUDAwUAAAABAAIDBAURBxIhBhMUFzEyNUFRUlRxcnSRkrGz0hY0VWFzgZOywdEiQqGiI1NilKOCwtMz4fAVJCVD8f/EABQBAQAAAAAAAAAAAAAAAAAAAAD/xAAUEQEAAAAAAAAAAAAAAAAAAAAA/9oADAMBAAIRAxEAPwB4rQ6YnW9J1PduondecXa1XcW5/wCbi4nCHm6bZjWwwtbLWytxmNdfiRR6mO+7Kct9zdu47iDsjjb4+4BYuO/P6fZVzqMIdovcXGukZf8AljbExo4gGrX5fWj6Qn6Y/Cgshcd+f0+yLjvz+n2Vb/L60fSE/TH4UeX1o+kJ+mPwoLIYp35/T7IxTvz+n2Vb/L60fSE3TH4UeX1o+kJumPwoLI4p35/T7IxTvz+n2VbvL60fSE3TH4UeX1o+kJumPwoLI4h37v0+yMQ7936fZVu8vrR9ITdMfhR5fWj6Qm6Y/CgsliHfu/b9kZ2d+79v2VbfL60fSE3TH4UeX1o+kJumPwoLJZ2d+79v2Wc7O/d+37Ktnl9aPpCbpj8KPL60fSE3+PwoLJ52d+79v2RnR37v2/ZVs8vrR9ITf4/Cjy/tH0hN/j8KCymdHfu/b9kZ0d+79v2Va/L+0fSE3+Pwo8v7R9ITf4/CgspnR37v2/ZGcnfu/b9lWvy/tH0hN/j8KPL+0fSE3+PwoLK5yd+79v2RnJ37v2/ZVq8v7R9ITf4/Cjy/tH0hN/j8KCyucnfu/b9lgscNR1/qOT9VWvy/tH0hN/j8K6XMphaqIZGstM6KpXEB8ga1s8Q3wxQA8Dcuv3DtIHhHPludkO2CtwK8kpEkYliIcC0Pjc3KHtIvyHcIX1RzYwCD1IQhB5CfxO4wP0/7quWE6dz7Xri434j2xt9TWRtAH/m6rGN1z+P6BVvwkbLWh7c/I1A/rAsWClpoqeniY1rWNvOK0ue4jK5ztUknKpDOG7xnVain1jOQ3sC2INecN3jOq1Zzhu8Z1Wr7WUGvOG7xnVas5w3eM6rV9rKDXnDd4zqtWc4bvGdVq+1lBrzhu8Z1WrOcN3jOq1fayg15w3eM6rVnOG7xnVatii7Tr3xvDGXAXB15F+N/2QSGcN3jOq1Zzhu8Z1WrML8ZrXEXFzQSNy8L7Qa84bvGdVqM4bvGdVq2LKDXodm8Z1Wo0O3eM6rVsWUGvQ7N4zqtRodm8Z1WrYsoNeh2bxnVCxodm8Z1Qtqwg16HZvGdVqROGqyIqeuikp2Nj0TCZJWsAa0yNddjADUJBF/FftlPpJPD353R83k+dB32CicvsajLjfiCSMclkjmtHuAA9ymbPdcSNoEjoKgcEWw1Lypu+epyi1zuUe1BMXoXyhB5m65/H9Aq34SNlrQ9ufkarIN1z+P6BVvwkbLWh7c/I1BY6n1jOQ3sC2LXT6xnIb2BbUAhaaqqZE3HmkZEy+7Gkc1jb9y87a521sINn0zSXVTJnjUjp/4zydy8fhHvIQdO94aC5xDWtBc5xNwaBlJJ2guLfhVs0Etz6Z1xIvbBIWuuN14N2UetLPNxhDmtEGniaaaiJyx418k12pnrhku/pGT1lcYgf2mvZv8AMn/t5V0mZ234a+E1NG5zog8xEvY5hxmgE5DxhVdT2wIbFv53L8rEDBQhZQC+XRg3YwBu1LwDcvpROaTNHT2fDn9ZJig3iONv4pZnD8rG7fHqDbIQS68NqW1T0oxqyohgG1nkjWk8QJvKR2afClV1RdHSk0VOcgEZvncP6pfy8TbuMrhXuLnF7iXPcb3OcS5zjulxykoLD1OFCzWG7RLn+zhmcOnFuXxFhVs1xuM8reVBNd+jVXtCCz1m5sqGoIbBW07nnUY54Y8/6XXFTo3VUMi/Icqmsz+auroCNB1D2xj/AOl5MkBG5nZyD3XFBaNC4HMNhMhr3Npapopa12RovvhnO5G46jv6T7iV3qAQhYQCSmHvzuj5u/5060lMPXndHzd/eIO5wRbDUvKm756nKLXO5R7VB4IthqXlTd89TdFrnco9qCXQhCDzN1z+P6BVvwkbLWh7c/I1WQbrn8f0CrdhI2WtD2x+RqCyFPrGchvYFsWun1jOQ3sC2IOBw2j/AOKHO4flekQn1hoic6yw1jXPOiojc1pcbsV+0EjdAy/yZvhSfZBoQvuWBzLs8Y9l+pjtc2/ivC+EAntgP2LfzuX5WJEp7YD9i387l+ViBhIQhBzebnNhFZcGO8Z5UyXimgBuMjh+Zx/KwbZ9wyqvFtWvNWTOqquQySv9zWN2mMb+Vo3PrlTewsZhX1RNqUWPJUMjDZoLy7PI2X3GIbThefwjV2suqk0GUIXSZkcxNTaZxqdojpgS11RLeI7xqhg1XkerINshBzaE77PwM0rQDU1FTM7bDTHFHf6hil37l6KvA7QuF0UlVC7aLZGP6Q9pQIhC7TNng3qLOa6oYRVUjddIxpa+EbsjMuT+oZN25cWgP/0eop6YJM27qxhs+tdjVcDcaKQnLUQjIb917dvdBB1b0i167HtN9JUQ1kN+eU7xIAMmOBrmH1OF496C2CwtVJUNljZNGb45WNkYd1rheD0FbUAkph687o+bv7xOpJXD153R83f3iDucEWw1Lypu+epui1x5R7VCYIthqXlTd89TdFrjyj2oJdCEIPM3XP4/oFW/CRstaHtj8jVZBuufx/QKt+EjZa0PbH5GoLH0+sZyG9gW1a6fWM5DewLYgAs3oQgU2Hs/hoOOfsjSiTdw962g45+yNKJAJ7YD9i387l+ViRKe+A/Yt/O5flYgYKELKASrwoYO89x7Ts1n8bK6qp2j/rbskYH590fm49VqLKBCYM8wBtAitrAW2e0/gaMjqtwOoDtRjbO3qDbKfFPA2NjYomtZGwBrGNAa1rRqAAagX2BdkAuG4FlALKwsoMOaCCCAQRcQcoIO0Qq1YRsz7bPtGWCEXU8gFRTjaYx5N7B6muDgPVcrLJIYeiNG0gGqKZ2NxGQ3dhQLJCEILI4L6nPLHoicuJGYfdG9zB+gC6hcfgjjLbGpb/zGZw4jM8hdggElMPXndHzd/eJ1pKYevO6Pm7+8Qdzgj2GpeVN3z1OUOuPKPaoPBHsNS8qbvnqcodceUe1BLoQhB5m65/H9Aq34SNlrQ9sfkarIM1z+P6BVvwkbLWh7Y/I1BZCn1jOQ3sC2LXT6xnIb2BbUAhCygUuHvW0HHP2RpRJu4e9bQcc/ZGlEgE98B+xb+dy/KxIhPfAfsW/ncvysQMJCFlAIQhBlCFF1WaWjic6OatpY5GHFex88TXMO4Wk3goJVC5ybN3ZzMpr6Y3bx4kPQ29QNqYXqCMHQ+f1TxkAZG6JvvdJdk4gUHezStY10kjgxjAXPc4gNa0ZSSdoKs+bzNALQtCarZfnIuhp78hMLL7nXbWMS53+pevNjm+qrS/hPIgpL79DxE3P3DI/VfxZB6lyiARcTkaC5xyNaMpc46gHrKEw8D+ZM1VSLRnb/AO1pH3xXjJNUjKLt0MyEnduG0UDkzNWboSipaPbggZG47rwPxHpvUkhYQCSuHrzuj5u/vE6klcPPndHzd/eIO5wR7DUvKm756nKHXHlHtUHgj2GpeVN3z1OUOuPKPagl0IQg87Nc/j+gVbsJGy1oe2PyNVkWa5/H9Aq3YSdlrQ9sfkagsjT6xnIb2BbFrp9YzkN7AtiDKELKBSYfNbQcc/ZGlEm7h81tBxz9kaUSAT3wHbFv53L8rEiE98B2xb+dy/KxAwllCEAsoQgFWTCFsvX84d2BWcVY8IWy9fzh3YEHPoQhAIAQgG4gg3EZQRkIO6g7/MTgwnrC2orw+lo7w7FIxaicbjWnKxp3xy7g209KKkZBGyCBjY4YmhkbGi5rWjaCQOZfCbWUZaydxrKYZCyZxz1o/om1fcbxxJ3Zm80UFoQaJo34zQcWRhySQvuvxXt2j+h2kEssIQgElcPPndHzd/eJ0pLYefO6Pm7+8Qdxgj2GpeVN3z1O0OuPKPaoLBHsNS8qbvnqdodceUe1BLoQhB52a5/H9Aq3YSNlrQ9sfkarIs1z+V9Aq3YSNlrQ9sfkagsjT6xnIb2BbVrp9YzkN7AtiAWUIQKXD5raDjn7I0oU3sPmtoOOfsjShQCfGA7Yt/O5flYkOnxgO2LfzuX5WIGEsrCygFlYWUAldmjwSuq6uorW1oj0RIZMQwF2JeALsbHF+omghAlpcCk41ldA7lRSM/UOKhbRwUWjEC5jIKkDUEEv4yOTI1vaVYJCCpldRSQPMNTFJDKNVkjXMdxgHVHrWhWptyxIK2I09bE2WM6l+RzDvmPGVp9YVfc3uY59lzht5kpJidDTEZTdlMb7tR4HSMo2wA5hS+ZXNDLZ1U2rp7zqNnjvubPFflYfXuHaPvUQhBa6zLQZUwRVVO7GhmYJIzt3HaI2iNQj1L1JU4CrZLo6mzXn/okVEF+8eSJGj1Bwaf8AWU1UAkth587o+bv7xOlJbDz53R83f3iDuMEmw9Lypu+ep2h1x5R7VBYJNh6XlTd89TtDrjyj2oJdCEIPPHrn8r6BVuwk7LWh7Y/I1WSj1z+V9Aq24SdlrQ9sfkagslT6xnIb2BbVrp9YzkN7AtiAQhZQKTD7raDjn7I0oU3sPutoOOfsjShQCfGA7Yt/O5flYkOnxgN2LfzuX5WIGGhCygEIXy5wGUkAbpyBBlCFhAIQsIBc3hFskVdl1URF744zUQnbbJEMYXcYBbxOK6ReW1CNDzl2tzmTG4sQ3oKngrK+ItaOIL7Qdlghqs7tiAfzo5oD672Y/bGFYVVswa7MUF3853dPvVk0GEl8PHndHzd/eJ0JL4ePO6Pm7+8Qdvgk2HpeVN3z1PUOuPKPaoHBJsPS8qbvnqeodceUe1BLoQhBoj1X8r6BVtwk7LWh7Y/I1WSj1X8r6BVtwk7LWh7Y/I1BZOn1jOQ3sC2LXTaxnIb2BbEAsoWbkCjw+62g45+yNKFN/D7raDjn7I0oEAnxgN2LfzuX5WJDp84Ddi387l+ViBhoQuZwjaKFmzvsyR0c8YEjsQfxHQj/AKgYdUOuvIIy5LhqoNWbHN5TWaCyR2fVV17aaMjHy6hedRjePLuApHZq82NVaT76mTEhacaKCIlscZBvDt1zhvj7rlz5deS4kuLjjOcSSXE6pJOqfWhBYzBtmuFpUgErho2nAZUt1C/aEoG4673G8LrlVGxrVlo52VdI8xzR6h2nNOqxw/M07Y9Q2wCnrmRwmUta1sdS5tHV6hZIbopHbschye43Hj1UHcIQ03i8ZQdQjKChBhchhTtwUlmTAG6aqBpYRt3vH43e5mMeO7dUhmnzZUlnsJqZQ6a78FPEQ+Z53MX8o9ZuCQGa7NNLaVSamf8AC1oLIIgb2wx36g3Scl527vUAghFlCEHZYIKXPLYgP8mOac+q5mJ2yBWESqwF2MWx1NpPGSYimgv3jCTI4eouLR/oKaqASXw8ed0fN394nOkvh486o+bv7xB3GCTYel5U3fPU9Q648o9qgcEuw9Lypu+ep6h1x5R7UEuhCEGiLVfyvoFW3CTstaHtj8jVZKLVfyvoFW3CTstaHtj8jUFlKfWM5DewLYtdPrGchvYFsQZVUv8A1mp4XV/3M/iVrQqioN1TWyy3Z/NNLi34ueySSYt+rdjE3LShCAXop7QmjGJDPPE2+/Fjmljbfu3NIF686EHVZhLVndalCx9TUvY6oaHNfPM5rhlyFpdcVZFVjwf7LUHOWfVWcQIPCnmINDM6upWk0E7r3AZRSyuOVp3GE6h2ibty/gFbaogbIx0UrWvje0sexwDmuadUEHVCSubjBXJAXVNkh09PrnU+umh5H8xvq1w/qQLNYKyRcSDkLSWuByFpGqCNooQeqjtOeG4U9RUQgagimljb0NIC9FRmhq5BiyVtW5u4aia48YxsqjUIMbp2zlJ2yVlCEApTM1YUtfUso6cZXm+R917YYhrnu4tobZuC25mMzFRaMmd0jL2A3SzuvEMO7jO2z/SMvan/AJj8ykNmQZzBe+V9zqiZwGPK4fK0bTdr1kkoJSy7PZTQRUtO3FhhYI4xqm4bZO2Tqk7pXpWVhAJL4ePOqPm7+8ToSXw8edUfN394g7fBLsPS8qbvnqfodceUe1QGCXYel5U3fPU/Q648o9qCXQhCDTFqv5X0CrZhJ2WtD23+xqsnFqv5X0CrZhJ2WtD23+xqCylPrGchvYFsWun1jOQ3sC2oBJvSRk9JR/2jv+ZORZQJrSRk9JR/2jv+ZZ0kZPSUf9o7/mTkWUCa0kZPSUf9o7/mWNJGT0lH/aO/5k5lhArMzmCR9JWU9a6vZIKeUSlgpnML7trGz03dCaaFhAIQou0rRdG8MYBqAkm/LfuIPHmjzG0df+KrgGe3XCaP+HMP9Y13Ebwl3auBd4JdQ1jHN/LHUMLXDjlZeD1QnBFJjNa667GaHXbl4X0gr3UYLLSZqQxSeuOZhH7sVaY8GdpnJoXF9bpoAP0crFLCBFUOB+uef48lLA3dxnzO6rWgfuXY2FgipISH1j5Kx41WkZzDfyGkk8RcUxFhBqpqdkTGxQsbHEwXMYxoa1o3ABkC2oWEAhCwgEmMO/nVHzd/eJzpMYd/OqPm7+8Qdvgl2HpeVN3z1P0OuPKPaoDBLsPS8qbvnqfodceUe1BLoQhBpi1X8r6BVswk7LWh7b/Y1WTabnuG7lHu1fokjhpzNvhqzabGl1LVYolcBeIpw0NuduBwAuO7eNxA8KbWM5DewLYkLYmFqrp4GU8kUNRnTQxkjy9khYMgDrsjiBt5PXur36dNRwOn+JKgdiEk9Oqo4HT9eRGnVUcDp+vIgdqEktOqo4HT9eRGnVUcDp+vIgdiEk9Oqo4HT/EkRp01HA6f4kqB1oSU06ajgdP8SVGnTUcDp+vKgdS1ywtddjta67UvANyTOnTUcDp/iSrGnRUcDp+vKgdSEldOio4HT9eVGnRUcDp+vKgdSwktp0VHA6fryo06KjgdP15UDpWEl9Oeo4HT9eVGnPUcDp+vKgdCwkxpz1HA6fryrGnPUcDp+vKgdCwkxpz1HA6fryo05qjgdP15UDmSZw7+dUfN394jTmqOB0/XlXG2valVa9a1zm57Uy4sMEMTSGsaDka0ZSGgkkuJ2ySbtQHTgl2HpeVN3z1P0OuPKPatOZyzBQUMFJfjaHiue4aj5De55HG4lb7MbqE+9BLIX1chBpqGfmGqMoWoyMkaYpQ0hwxXMeAWvB2suQj1L1kLzT0odtIOZqMGlmvcXGjDSdqOSWNvua11wWvSuszgrvjT+JTzqIjUJA9RIXxoR2+d0lBCaV1mcFd8afxLOldZnBnfGn8SmtCO3zuko0I7fO6SghNK6zOCu+NP4kaV1mcFd8afxKb0I7fO6SjQjt87pKCE0rrM4K740/iRpXWZwV3xp/EpvQjt87pKNCO3zukoIPSvszgrvjT+JGlfZnBXfGn8SnNCO3zuko0I7fO6Sgg9K+zOCu+NP4kaWFmcFd8afxKb0I7dd0lGhHbrukoIPSwszgrvjT+JGlhZnBXfGn8SnNBu3XdJRoN267pKCC0sLN4K740/iRpYWbwV3xp/Ep3Qbt13SUaDduu6SggtLCzeCu+NP4ljSxs3grvjT+JT2g3bruko0Gd13SUEDpY2bwV3xp/EjSxs3grvjT+JT2gzuu6SjQZ3XdJQQGllZvBXfGn8SNLKzeCu+NP4lP6DO67pKNBndd0lBAaWVm8Fd8afxKZsmwaSgadCwRQY2Rz9V7xuF7r3HivW7QZ3XdJWWWflvIQap5jKQ1oIjBvy6rj9lJ0UNwRBSBu0vUAgyhCEAhCEGCvlCEAhCEAhCEAhCEAhCEAhCEAhCEAhCEAhCEAhCEAhCEAvoIQgyhCEAhCEH//Z"/>
          <p:cNvSpPr>
            <a:spLocks noChangeAspect="1" noChangeArrowheads="1"/>
          </p:cNvSpPr>
          <p:nvPr/>
        </p:nvSpPr>
        <p:spPr bwMode="auto">
          <a:xfrm>
            <a:off x="274736" y="-151342"/>
            <a:ext cx="314325" cy="319315"/>
          </a:xfrm>
          <a:prstGeom prst="rect">
            <a:avLst/>
          </a:prstGeom>
          <a:noFill/>
        </p:spPr>
        <p:txBody>
          <a:bodyPr vert="horz" wrap="square" lIns="95139" tIns="47570" rIns="95139" bIns="47570" numCol="1" anchor="t" anchorCtr="0" compatLnSpc="1">
            <a:prstTxWarp prst="textNoShape">
              <a:avLst/>
            </a:prstTxWarp>
          </a:bodyPr>
          <a:lstStyle/>
          <a:p>
            <a:endParaRPr lang="en-US" sz="2207" dirty="0"/>
          </a:p>
        </p:txBody>
      </p:sp>
      <p:sp>
        <p:nvSpPr>
          <p:cNvPr id="2" name="Date Placeholder 1"/>
          <p:cNvSpPr>
            <a:spLocks noGrp="1"/>
          </p:cNvSpPr>
          <p:nvPr>
            <p:ph type="dt" sz="half" idx="10"/>
          </p:nvPr>
        </p:nvSpPr>
        <p:spPr>
          <a:xfrm>
            <a:off x="388620" y="9322648"/>
            <a:ext cx="2506980" cy="535516"/>
          </a:xfrm>
        </p:spPr>
        <p:txBody>
          <a:bodyPr/>
          <a:lstStyle/>
          <a:p>
            <a:r>
              <a:rPr lang="x-none" smtClean="0"/>
              <a:t>HSD-OSP Susan Richmond 2015  </a:t>
            </a:r>
            <a:endParaRPr lang="en-US" dirty="0"/>
          </a:p>
        </p:txBody>
      </p:sp>
    </p:spTree>
    <p:extLst>
      <p:ext uri="{BB962C8B-B14F-4D97-AF65-F5344CB8AC3E}">
        <p14:creationId xmlns:p14="http://schemas.microsoft.com/office/powerpoint/2010/main" val="34203742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utoShape 4" descr="data:image/jpeg;base64,/9j/4AAQSkZJRgABAQAAAQABAAD/2wCEAAkGBxMSDxQUEhIRFBQUFBQUFBQUFhgVFA8UFBQWFhQUFBQYHyggGBolHBQUITEhJSkrLi4uFx8zODMsOCgtLiwBCgoKDg0OFw8PGiwcHBwsLCwsLCwsLCwsLCwsLCwsLCwsLSwsLCwsLCwsLCwsLCwsLCwsLCwsLC0sLCwtLCwsLP/AABEIAQAAxQMBIgACEQEDEQH/xAAbAAADAQEBAQEAAAAAAAAAAAAAAQIDBQQGB//EAEgQAAECAgcECAMFBgQEBwAAAAEAAgMRBBITUVKR0SFhkqEFIjEyQWKi4RQjQhVTcoHSVGNxlMHTJDSx8AdDk7MGM0SCwsPj/8QAFwEBAQEBAAAAAAAAAAAAAAAAAAECA//EABsRAQACAwEBAAAAAAAAAAAAAAABQQIRITED/9oADAMBAAIRAxEAPwD9jpfSMNjqlY19mxrXOqz7K1UGrPbKcprwx+kYlo1rGFzZgPJrtLQTKberVdLtO0Lm9KPf8YA2VT4hlat22ohAzaB9NWoNp7ezeU2DS3UyC5lJgMgCdrBq/Mjdsg2c5bR2gjkrj1l9AIhvKdobyoCaKmPGcAJE95gze0HkStLQ3lYUruj8cP8A7jVqqtKtDeUWhvUoVZVaG8otDeVKE0LtDeUrQ3lShQVaG8otDeVKEFWhvKLQ3lQhBdob0WpvUpop2pvKLU3lSUIijFN6Vqb1LkFFVam9Fqb1CER6qO8mc0KaJ2FCkq+X6bb/AI5hcS012BuwNa6GGmZrjaXBznbCdg7AJknm9KOoH2xRbR0Y0uTrCTiYYNU1q0uzZ4HZ2b10+mQG01plWnEhkuDTWYQ2Qh1+xwlMyB2Vjs601FN6RpQp0FkOhtdR3TtaQ4gPhbD3WzmZ7PDxTGOJb6QLwUnpqjw4wgvjQ2xXSqwy4BxncF62xRv4Tovyn/xP/wAMo9K6VdSRHaIUSKxziQ+0hsaxrS1rasi7qkAzlIjskrqR+q0ruj8cP/uNWq88d4qjt70PwONu5a2g38J0V11qZ4tCi0Hm4XaItBv4ToqytCm0G/hOiLQb+E6IKQorjfkdE6435HRNCpJJB435HRFoN/CdFNCgiSmuN+R0RXG/I6JoWhRaDfkdEWg35HRTSqKFNoN+R0RaDfkdE0KKSRiDfkUrQXqoopKbVt4zStm4m5hND2UTsKFNCeCDIg/wM0LMq+X6af8A41tUAERIdZtYzeS3ZEszIAdjawPWqkHuhZdKwIpp1GiGmmCxpP8AhZMHxfgBMv2yJHYCvR0+XfFww50haMMPrANq7A/qgh1aczMzEpSIMwuL07GoP2tQ4ceE+JSya1HiCuYcIgkzcK4GwtHgZbFcPIR9qHnC7lqmXnC706oFby5HVPrXtyOq0Mo7zIdV3eZhxt3rUvOE8tVlSK1UbR34fgfvG71rJ27I6qWtCucJ9OqKxwnlqnJ14yOqJOvbkdVUKscLvTqiscJ5ap9a9uR1RJ17cjqgVY4Ty1TrHCeWqJOvbkdUpOvbkdUDrHCcwiscJzGqJOvbkdUSde3hOqArHCeWqKxwnlqiTr25HVEnXtyOqArnCeWqK5wnlqiTrxkdUdby80BWOF3LVKucLvTqn1vLzR1t3NQIvOF3LVFc4XenVBJuGfsgk3DP2QFc4XctUq+53JOZuGfsiZuGfsg9NEdOew/mhFEnIzAzmhZkfL9LgfGNq1iDGh1jUHVe1oAaHkisJSMpGRJ2jsSp8XpEU6A2DChGhkfPiuLa7Np2NbMHaKvgUumSPjWbGsNqztrAxuqPmdoaZbGzEyJSmOxePpagNPSlGiO6UMGTZChB0viu9+8ExtH0k7O3slcPC31oYcR5aIqHEeWigBuL1HVPq4vUdVRNIaao6x78O77xu5a1TiPLRYR6tUbfqZ9XnbvWsm3+r3S1pVU4jy0SqnEfTolJt/q90pNvHF7qoqocTsm6IqHE7JuimTbxxe6Orf6vdBVQ4nZN0TqHE706KOpiHF7p9TEOL3VFVTiPLRFQ4jy0U9TF6jqiTcXqOqC6hxH06JVDid6dEpNxeo6p1W3niOqAqHE706IqHE706IqC88R1RZi93E7VQBYcTvToiocRyboizF7uJ2qLIXu4naoEWnEchogtOLkE7P8AFxHVBh/izKgUjfyRI3jL3RU3uzKdTec0Hoog2GaaVFEge1NZkfL9OOlTIYe6YMRhYBElVbKRrQtnjM19vbLZ48zpmk0FvSlFbEokWLSDKzjsY4sgEl3fMxdOcjyXT6VIFLaWCIRbstO5UtAz6Z9etVq9vV/OamlxukvjoNlDgihS+dXItp9aZZI/h2S/PbsYeDvB7bjwnRO0bv4Toi0OB3p1RaHC706rYzjxGyGw95n0uxt3LS1FzuF2iikPMh1Xd5mHG3etK5wO9OqLRWguPC7RFoLjwu0TrnA706ornA706ogtBceF2iLQXHhdogPOF3p1RXOF3p1VBajzcLtEWo83C7ROucLvTqiucLvTqgVqLncDtECK253A7ROucLvTqgRDhd6dUCtG3Hgdoiu248LtFVocLvTqiucLvTqgisy70nRE2Xek6K65wu9OqK5wu5aqCPl3Dh9lPy7m5ey2r+V3LVTX8ruWqozNn5OSfy/JyVGLudknabnZFQZzh/u+SJw/JyV2oudwlFqPNwnRB6KHVkZS/KSE6K6YPbkR/qhYkfMdLVjTWGo1pD2ta6zM4jZE7Y4MpT+iUxKe0LnUyiQ/tmC9/SDmxxD6tCESTYwqxBMt7CJFxlKfV7buh0s3/GwwYjXExA4ND3V4Tapl8na2Xb19h2gbe1cylUqijpuDCNDivpBhlzKUGAshNk+ZIPZ2SrS8ZJh4PspuubmdETdc3iOiKhxHIIqnEchotDOkF1UbB3ofj527lp1rm5lZUhpqjrHvQ/AfeNWtU4jkEhaHWubmdETdc3M6IqnEchoiqcRyGiqCbrm5nRE3XNzOiKpxHIaILTiOQ0VDm65uZ0QC65uZ0RVOI5BFU4uQQE3XNzOic3XNzOiQacXIIqnFyCBguubmdE5uubmdEg04uQRI4uSgc3XDiOiJuubxHREjeMvdEnXjL3QFZ1zeI6JEuwt4vZOTrxl7pSde3hOqCS52EcXsmXOwji9kEOvbwnVEnXt4TqgVd2Hn7JVnYeYVSde3I6pSde3L3QeminYdkkIos5GcvyQsSPlukHMNNY1leYjAvbXbVrGG7aGTrsMvEANO3tTjQ+kftGHUsfgKvzJuda1qru6Z9s6nhKXiq6UfENLhB7QGCL1DIGYs3mZdXn/7ag/iVyqV0fQz01CiGnFsdsOTaJWAbFbUftLfHYSZduyaYeD7KyF7uI6pWQvdxHVR8vyckTh+Tkt9CpELYO93mfU7G3etrL8XE7VeakCHVHc70O7G1a9S5uSnVpdkPNxO1RZi93E7VRNnlyCJw/JyV6jSzF7uI6osvxcTtVE4fk5I+X5OSouy/FxO1RY/i4naqPl+TkiUPyckF2P4uJ2qYhfi4jqspQ/3fJAEL936UGtlvdmdU7Le7MrKrD/d+lMNh/u/Sg1st7s0We92azlD/d8kSh+TkoNLPzO5aKbM4nctFNWH5OSQDL25qizDOJ3p0Sszid6dEqrbxmnVbf6jqoFUOJ3p0RUOI5DRFQXniOqKgvPEdUHpoo2HaTl/RCKK2QPbmShYkfLU8SpzPnNifNmYcyXwpw4ktleqG9n0A7yvDFptH+2oUM9HRDHsiW0yp1YYqPJbW7Bsm2c/qkvdTIkP46G1jXteIrnEF1VkT5cSs5sIu2mZHXq/ntTinpL7RZVFG+Aq9cEm1rVXSqmXbWq7pKYeK74ieV3LVFp5XctUg52FvF7L8wpn/FtzOknUcUMmBDjmjvilxr1hEsy8CUgJ9jTtI8R2LY/S6TE6o2O78O7G3etbTc7JZUkukNg78P6v3jdy1m64cR0Qo7Tc7lqlaeV3LVE3XDP2RN1wz9lUFp5XctUxE8rsvdE3YRn7JVnXDP2QO03OyRa7ncJRWdcM/ZFZ2EZ+yBWu53CUxF3O4Sis7CM/ZFY4eaAtRc7hKoRR5uE6Ka5w8wnXOE5jVA7Qb+E6ItRv4XaJ1zhd6dUVzhd6dUEmKN/C7RK0G/hdonaHC706otDhdy1QIxBv4Togvb/tp0QYhwu9OqZiHC706oIrt/2Doglm7JVaeV3LVFp5XctVRvQyJGUvyQnRHTnsI/ihc5HzXSBjGmQg6zay1NmWzLpiDE78yO0VtgH5rmvoED7ZZF+PcKS1lX4SsAyIDDdtMOc3ADrduwgFe+nQ2/Gs+c9xMQ1odYOEH5T5FrAOrtA2m9c98ej/AGyxnwUe3szKmWYqNaWE1S+XVn1hPfvT5rL61ofe3hP6lyI//hajvpApDobLUGtWAcA47Nrm1pOOwdty64hHE7loqszidy0WhlSA6Q2t77PpONu9ayde3hOqypEMyHWd3mXYxuWtmcTuWiE+CTr28J/UlJ17eE/qTqHE7lonUOJ3LRVC617eE6o617eE6p1Did6dEqhxOybogJOvbkdU+te3I6pVDid6dE6hxH06ICTr25HVEnXtyOqKhxHloiqcR5aIHJ3lyOqOt5cjqgNOI8tEBhxHlogfW8vNHW8vNAacRyGidU4jkEEzdc3M6Im65uZ0TqHEcglUOLkEAS65vEdEEuwt4joiq7FyQWuvGXuoFWdhbxHRE3XN4joiTrxl7ok69vCdVR6KITIzA/Iz/ohFEBkZyP8AAS/qhYkfLU1zPj2AQHNeHmcV0Oq2KLKJsEUdvhsNymrTPtETNG+Bs9onKKIkthGyZ23mUivVTmxvjIdYw7KuS2qHWjTZRO9OYIO3skuQIdG+2g4U6P8AECCT8J1rJ7asi4zbIkTBkDMSBvmwWX1Qs725p/LvZmFQijfwu0TEUb+F2i2jz0gQ5Dud5niMYWny728XulSIgkO3vM+k4xuWtqN/CdFOrSOpe3i90+peOJXaDfwnRFcb8joqiepeM05NvGfunXFx4Toiu270nRAurf6vdEhf6jqisP8AYOidYf7BQMAXniOqA0XniOqU27skTbuyUFVN5zOqdT+PEVHVuGSJs8uSosM3nMp2e92ZWYLPLyRNnk5INLPe7MpWf4syorMvZyR1PLyQVZb3ZlBh73ZlQanl5Jmp5eSgdnvdmipvOanqeXkg1fLyVHrogkDtJ/ihTRJSMpdvghYkfMU90D7Qb84viAkuo4i16os3SfYk9TbV60h2ryOpkH7Xa37OiW1mZUyzFVgqnqGJ2CYmO3x3rq9IRn/FQ2tgkScZRHuYGO+W+YAa4vnIntaOxect6Q+PBrUf4KzkWy+YIkthbsn23nxOzYmCy7YiHC7lqnaHAcxqpFfy5HVPr+XmtIypMQ1R1Hd5mHG3etbQ4HenVY0utVG1vfh+B+8bvW3X8vNRqlCIcLuWqK5wu5apCv5eafW8vNVkWhwu5aornC7lqjreXmjrXNzKArnC7lqnXOF3LVKbrm5nRFZ1zeI6IornC7lqnX3HlqlN2FvF7IrOubxeyIqvuPJFfcUTdcMzolM3DP2RVV9xRX3HJIE3DP2TrG4Z+yILTcckrTcciis64cXsis64Z+yBGJuORTri45FSXOwjP2TrHDzRRaC45FIxBceE6J1jh5pVjh5qj00R0we3t8QR/qhFEOwzEtqFiRwukYUT4mGbSTKxkAwAt+W87XEmfZLsHauLDo9G+16wp0X4my/y8+o5lXa6RbJx7PHZV3FdHpNkH4xhquL65rSEQ/8ALdKRlIbap2XLxsjwz0nZ/BvDxDn8XOYAwF3aJ9bsJ8L0wSX0ghnG7Juidmcbsm6KWwhe7jdqmIYxO43arYilwzVHXd34fg37xu5a2ZxuybosaVDFUbXd+H9bvvG71rZC93G7VS1pVmcbsm6J1Djdk3RTYi93G7VOxF7+N2qqHUOI5DROqcXIJWAvfxO1RYi93E7VQOqcXIIqnFyRZb3cR1RZb3cRQEjeMkSdeMvdFnvdmUWe92ZQOTr25HVEnXjI6os97s0VN7uWiKcnXjI6oIdeMjqiobzy0RU3u5aIEQ69vCf1Ik69vCf1IqHE7lolZnE706IhEPvbwn9SqTr28J1UmGcTvTonZnG706ICTr25HVHWvbkdUrM4nenRFmcbsm6Ir1UQGRnLt8EJUNpAMyTt8Zf0AQsyPn+lIkT4qGLOHUrGq8vJJNk+c4dTZsrePgL9nmZR6T8a5zokM0Wrsh2QrB8u0ODZgdmwk+O6V9KMlTGuNJiEFxnCnBAhCzftb1a+0yG131LwQW0T7Uc5rovxVnth7WtqEOE57A76u0nu+VMEl9G0Q8I4DorBZcOE6IbEOF3p1VCIcLvTqtjGlFlUdX62fQcbdy0FnhHAdFNLiGqOq7vw8P3jd61EQ4HenVRqiFncOH2TlDwt4fZO0OF3LVVaHC7lqjLOrDwt4fZOrDubkFVocLuWqdocLuWqKmrDuZkESh3M5K7Tyu5aotPK5BEofk5IlD8nJXX8rskWm52SCJQ/JyR1PJmFdpudki0FzsignqXtzCfUvbmqtPxZHRFoLjwnRBHUvbml1L25qzEFzuE6ItB5uF2iDM1MQ4vdOTLxxHVUYguPC7RFcXHhOiCZMv8AV7pVWX+o6q64uPCdFJe270nRB66CBIyM9t5P+qSdClIyvukhZkfMdJvHxzatGcXg/wDmljA2KDDf1REnMkdsiPpWbKRE+OLPg2BtUE0kH6qrpDuAkSEpz+qUu1b9KQqQaWz5sJsMvNnKG60YRCiVq7i+q4ETlsEpjtWbaPH+MJ+LBhVWix6lbuum4yb2zLd0h2bSmBLsNL7m5nRUC65uZ0WbYbsbsm6KhDdjdk3RaRFKLqo7vfh+J+8atg51zczovPSYZqjru78Pwb943ct6hxuybopbVKBdc3M6Jzdc3M6KahxHJuidQ4jkNFUObrm8R0TDnXN4vZTUOI5DROq7FyCCqzrm8R0TrOubxHRSA7EMk5OxDJA6zsLeI6IrOwt4j+lKTsQ4fdEnYm8J/UgKzsLeI/pTrOwji9kpOvbwn9SJOvbwnVA6zsPP2RWOHmjrXt4TqiTr28J/UgKxw80Vjh5hKTr28J/UiTr28J/UgC84TmE65wnMKSHXt4TqiTr28J1QFc4TmNUq5wu9OqDWvbkdUiXeXmg9tDMwdhG3d/RCKFOqZy7fBCzI+P6WfRftEB0Q2tYWjTEiNDW2L6gbtAE+rMNv29qwBoX2hsrtjlrdu0MIqRara47Nhimrv/gun0pSIopkMGEKlc1HBwNoTBfOsO1sutskezt2yXn+LjCl1TAaYMh80NdWaar5gjbMTDB2fUeyW1gkurDDMZ/6jtV+Y9OdH9IN6dtYcZ7oT+4BFNVjBDAsyyfZXE5jYe2fav05kVtx4HaK7Vtx4HaLfRnSQyrsee/D+sn/AJjd62kzF6zqsqREbVGw96H9LvvG7lratuPA7RS2qOTMXrOqcm4jxnVK0bceB2iLRtx4HaK9ZOTcR4zqmGtxHjOqm1bceB2iK7bjwO0U6rQMF7uI6p2QvdxO1WM2YfQdFXy8PoOivTbWyF7uJ2qLLe7iOqy+Xh9B0R8vCOA6JobWW92ZSst7syspQ7mZJ/LuZkFBrZ+Z3+/yTszidy0WUofkyCr5fk5IKszidy0QYRxO5aKDZ+TkpNn5OSCzDOJ3p0Tszidy0WLjDvZmEEw8TOIaoNCw4nenRKocTsm6LOtDxN4vdKcPEOP3VHSoI6pmZ7d39EKej5VTIz23zQsSPlelA0U5pbSYhNp121gWwfluk1ocC1p23T638Fh/68ltId3WToxiEhwlGk4Nd2TMzMdtkLjP6rpDotr3tiVW12mc5DrbCJOMpy2r5F1D6TdGtHULo+s3un4mLMSDh90Z7HO8PEqYc9SX0LXuw8wrD3Yea4s+lf2Sg/zUT+wi06W/YqF/Nv8A7K1uB1473VR1fqZ4+dq1D3YRxey4L3dLEf5OhdrT/m3+BB+53KjF6W8KFQv5t/8AZTcNU7td2EcXsnXdhHF7LgCL0v8AsVB/mn/2kW3S/wCxUH+af/aTcI79d2HmnaOw8wuAI3S/7DQf5t/9pUI/Sv7BQ/5x39lNwO3anAcxqrEU4HenVcRtI6U8ej6N/PH+wtW0rpHx6PgflTf/AMFR17U4HenVFocDvTquY2lU/wAaBDH8KWD/APUtG0imeNBypEM//EKDoWhwu5aotDhdy1XiFJpP7E/8o0I/6kKhSaR40KL/ANSB+tB7LQ4XctU7Tyu5aryClRv2OPx0f+6n8VG/Y6Rx0f8AvIPSYnldy1SMXyu5arD4mL+yUjio/wDdVWkT9njcUH+4m4Fui+V2SRi+V2SK0T7mIPzh/wBHqw15+hw/NuqbgZmKLncJStRc7hdotrN2E8tUhCdhdy1TcD09HOBaZT7fEEf6oVUBhDesJE7ZbJjZ2GWyf8EKSP/Z"/>
          <p:cNvSpPr>
            <a:spLocks noChangeAspect="1" noChangeArrowheads="1"/>
          </p:cNvSpPr>
          <p:nvPr/>
        </p:nvSpPr>
        <p:spPr bwMode="auto">
          <a:xfrm>
            <a:off x="114300" y="-158908"/>
            <a:ext cx="33528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0584" tIns="50292" rIns="100584" bIns="50292" numCol="1" anchor="t" anchorCtr="0" compatLnSpc="1">
            <a:prstTxWarp prst="textNoShape">
              <a:avLst/>
            </a:prstTxWarp>
          </a:bodyPr>
          <a:lstStyle/>
          <a:p>
            <a:endParaRPr lang="en-US" sz="2207" dirty="0"/>
          </a:p>
        </p:txBody>
      </p:sp>
      <p:sp>
        <p:nvSpPr>
          <p:cNvPr id="16" name="AutoShape 12" descr="data:image/jpeg;base64,/9j/4AAQSkZJRgABAQAAAQABAAD/2wCEAAkGBhIGERAIBw0QDxANEBIQEA8PFhQSDw8RFhAXFRkTHhcXJycfIxkjGRcSHzskIygpLS84Fyo9NTAqODI3LCkBCQoKBQUFDQUFDSkYEhgpKSkpKSkpKSkpKSkpKSkpKSkpKSkpKSkpKSkpKSkpKSkpKSkpKSkpKSkpKSkpKSkpKf/AABEIAOEA4QMBIgACEQEDEQH/xAAcAAEBAQEAAwEBAAAAAAAAAAAABwgGAwQFAQL/xABEEAABAwEDBA4JAgQHAQAAAAAAAQIDBAUGEQcIITESFRYiM0FRYXFzgZGz0RM1VFVygpKTtBQyQlJToSQ0RGKDorIj/8QAFAEBAAAAAAAAAAAAAAAAAAAAAP/EABQRAQAAAAAAAAAAAAAAAAAAAAD/2gAMAwEAAhEDEQA/ALiAAAAA8U9UymwWeRjMdWzVG4954ttYPaIfrZ5kizleAoOum8NpAwNs7awe0Q/WzzG2sHtEP1s8zEwA2ztrB7RD9bPMbawe0Q/WzzMTADbO2sHtEP1s8zzxStmRHxORzV1OaqKi9qGIDVuRr1LQfBL+TIB2oAAAAD+ZJUhRXyuRrU1q5URE7VPX21g9oh+tnmRXOEvvs1ZdaifobsZqvBePXHEv9nr0tIgBtnbWD2iH62eY21g9oh+tnmYmAG2dtYPaIfrZ5jbWD2iH62eZiYAbZ21g9oh+tnmeSCsjqcUgkY9U1oxyOw7jEaadCGqckNyNxtC1almFVV4S1GP7m6N5F8qKva5QO5AAAAAAAAAAAAARjOV4Cg66bw2kDL5nK8BQddN4bSBgAAAAAA1dka9S0HwS/kyGUTV2Rr1LQfBL+TIB2oAAHxL5XnjufRzWtU4L6NuEbP6krtDGdq9yIqn2zNeXa++6Cr2no3409nuVrsNUlRqevy/s+rlAnNo2hJassldWPV8s73SPcv8AE5y4qp6wAAAAAD2KChfacsdFRsV8kz2xsYmtznLgiAUPIdcfdLWbaVjMaagVr9Kb2SfWxnQn7l6E5TTB8K5N1WXNo4bKp8FVibKWREw9LM7S9/foTmREPugAAAAAAAAAAAAAEYzleAoOum8NpAy+ZyvAUHXTeG0gYAAAAAANXZGvUtB8Ev5MhlE1dka9S0HwS/kyAdqAfjnIxFc5URETFVXQiJygcblXvruLoHzQORKmpxhpk40cqb6ToYmnpVOUyg52yXZOXFV0qq61Owyp31W+tc+ohcq00GMNMnErEXTJhyvXT0YJxHHAAAAAAAt2b5cf0ivvTXM0N2UVIi8btUkvZpYnzchKbo3akvbVw2TSaFldv38UcaaXvXobj06ENg2VZkdjQxWfQs2EUDGxsbyNRMO/jx5wPaAAAAAAAAAAAAAAABGM5XgKDrpvDaQMvmcrwFB103htIGAAAAAADV2Rr1LQfBL+TIZRNXZGvUtB8Ev5MgHakty8X22hpEsWjfhUV7VR+GuOm1OX513vRsikWnaMdkQy19a9GRQMdI9y8TWpivbzGP733mkvdWTWtVYp6V28ZrSOJNDGdiYdK4rxgfGAAAAAADsslVyVvrXMhmav6anwmqV4lYi6I8eV66OjFeICv5CLj7QUi23WswqK9qKzHXHTa2p0vXfdGxKkfjWoxEa1ERETBETQiIfoAAAAAAAAAAAAAAAAEYzleAoOum8NpAy+ZyvAUHXTeG0gYAAAAAANXZGvUtB8Ev5MhlE0rcm80d0bs09rVWC+iil2DNSySrUyIxnauHQmKgc5nCX3/Zdahf8AyzVaovbHEv8AZ6/KQ09q07RkteaWvrXq+Wd7pHuXjc5cV7OY9UAAAAAA/pjFkVGMRVVVRERNKqq8WBrHJbcpLk0LKeVqfqZ8JqlePZqmiPHkamjpxXjJDkGuPt5VLbtazGCgcno0XVJU4Yt+hMHdKtNHAAAAAAAAAAAAAAAAAAABGM5XgKDrpvDaQMvmcrwFB103htIGAAAAAADo7cva606Gz7AixSGgZI56f1J3yvdsuhrHIidLjnAAAAAAAD3LIsuS254rOoW7KWoe2Nic6rrXmTWq8x6Z2mR+222Ha1LLUI3YTK6nVzkxViypsWuReLfbFMeRVA0xdS7kd06SCyaP9sLMHOwwWSRdLnrzq7FT64AAAAAAAAAAAAAAAAAAAARjOV4Cg66bw2kDL5nK8BQddN4bSBgAAAAAAAAAAAAAA/WuVio5q4Ki4oqa0XlPwAbFuLeFL00FLamO+liRJeaVu8f/ANkd3n3iHZuF5P8ANXfmXkqoU7mSJ4S95cQAAAAAAAAAAAAAAAAAAAjGcrwFB103htIGXzOV4Cg66bw2kDAAAAAAAAAAAAAAAAA+/cS8S3VtCltTFUZHKiS4ccT94/8A6qq9iGw2OR6I5q4oqYoqalTlMOmrMjl5N0dlwOkdjLSf4WXlxjRNivbGrNPLiB24AAAAAAAAAAAAAAAAAAjGcrwFB103htIGXzOV4Cg66bw2kDAAAAAAAAAA7bJPcXdtWtZUtVaWlwlqV04OTHexY8rlRexFPgXtsJbs1tVZT/8ATzOa1V/ijVcWO7WK1e0D5AAAAAAVjN5vJtdXS2PKu8ro8WddEiuTvYsnchJz3LGtR9iVENo0v76eVkredWuRcOhdXaBtcHrWZaDLWhir6VcY6iNkrF/2vajk/sp7IAAAAAAAAAAAAAAAAEYzleAoOum8NpAy+ZyvAUHXTeG0gYAAAAAAPJT07qt7Kenar3yORjGt0uc5y4I1E5VVUQ8ZZs3+4v6yR16K9m8gVY6VF1OlwwdJ0NRcE51XkAquTm5rbkUUdnpgsz//AK1L0/jmciYpj/K1MGp0Y8ZKM427v6eemt2Fu9qGLBKqf1I9LVXnViqn/GX85DKvd3dLZdVTsbjJC39RFy7OLfYJzq3Zt+YDJYAAAAAAANI5v15NtbPdZUrsZLPk2KIuv0MmLm9zvSJ2IVIyzkUvJuftSGOV2EVai0r8dWyeqLGv1o1Mf9ympgAAAAAAAAAAAAAAAAIxnK8BQddN4bSBl8zleAoOum8NpAwAAAAAAauyNepaD4JfyZDKJq7I16loPgl/JkA7ULpAAx9lBu9uXtGrs1qYMZKr4uT0T9+zuaqJ2HOlyzkLu/5S34m8tLKvfJGvip3ENAAAAAAP7ikWFySRqqOaqK1U1oqLiimxrm3gS9FDS2s3DGeJFeiamypvXt7Ho4xsXfNwvJ6RlVd+ZdLFSphTj2K4MkToRfRr8ygWwAAAAAAAAAAAAAAAEYzleAoOum8NpAy+ZyvAUHXTeG0gYAAAAAANXZGvUtB8Ev5MhlE1dka9S0HwS/kyAdqAAOdyg3d3U2dV2a1MXvjV8XL6Vm/Z3uRE7TH66DcRkvKvd3c1alVTsTCOZ36iLk2Eu+wTmR2zb8oHIAAAAAB0eT28e5W0aW0nLhG2RGTdS/eP7kXZfKc4ANxIuOlD9ONySXk3TWXTTSO2UtOn6abHXs40REVedWbBe07IAAAAAAAAAAAAAAjGcrwFB103htIGXzOV4Cg66bw2kDAAAAAABq7I16loPgl/JkMomrsjXqWg+CX8mQDtQAAI3nG3d/U09NbsLd9TvWCVU1+jk0tVeZHoqf8AIWQ+Re2wkvNRVVlSYf4iJzWqupsmtjux6NXsAxmD+5Ylgc6KVFa5qq1zV0KiouCp3n8AAAAAAFdzdryfoauaxJnbysj9JGi/1okVVROliu+hDQxiuwbXfYFTBadN++mlZIifzbF2Kt6FTFO02bQVrLRijrKZ2yjnjZIx3KxzUci9yoB5wAAAAAAAAAAAAEYzleAoOum8NpAzbNdZcNpoja+nimRqqrUlY2RGqvGmyRT1NydF7upPsReQGMQbO3J0Xu6k+xF5DcnRe7qT7EXkBjEGztydF7upPsReQ3J0Xu6k+xF5AYxNXZGvUtB8Ev5Mh0G5Oi93Un2IvI+hS0rKJqQUsbI2N/ayNqNY3FcdCJo1qoHlAAAAAZYy1Xd2gtWd8aYR1qJVM6XqqPT7iPXtQ4M2vXWPBaatdX00MysRUassbJFai68Nki4cR625Oi93Un2IvIDGINnbk6L3dSfYi8huTovd1J9iLyAxiDZ25Oi93Un2IvIbk6L3dSfYi8gMYmlsgV5NuLOWzpVxks+T0fP6J+L2L/7b8h3G5Oi93Un2IvI9mhseCzFc6gpoYVeiI5Yo2Rq5E1IuxRMeMD3AAAAAAAAAAAAAAAAAAAAAAAAAAAAAAAAAAAAAAAAAAAAAAAAf/9k="/>
          <p:cNvSpPr>
            <a:spLocks noChangeAspect="1" noChangeArrowheads="1"/>
          </p:cNvSpPr>
          <p:nvPr/>
        </p:nvSpPr>
        <p:spPr bwMode="auto">
          <a:xfrm>
            <a:off x="281940" y="8734"/>
            <a:ext cx="33528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0584" tIns="50292" rIns="100584" bIns="50292" numCol="1" anchor="t" anchorCtr="0" compatLnSpc="1">
            <a:prstTxWarp prst="textNoShape">
              <a:avLst/>
            </a:prstTxWarp>
          </a:bodyPr>
          <a:lstStyle/>
          <a:p>
            <a:endParaRPr lang="en-US" sz="2207" dirty="0"/>
          </a:p>
        </p:txBody>
      </p:sp>
      <p:sp>
        <p:nvSpPr>
          <p:cNvPr id="17" name="AutoShape 14" descr="data:image/jpeg;base64,/9j/4AAQSkZJRgABAQAAAQABAAD/2wCEAAkGBhIGERAIBw0QDxANEBIQEA8PFhQSDw8RFhAXFRkTHhcXJycfIxkjGRcSHzskIygpLS84Fyo9NTAqODI3LCkBCQoKBQUFDQUFDSkYEhgpKSkpKSkpKSkpKSkpKSkpKSkpKSkpKSkpKSkpKSkpKSkpKSkpKSkpKSkpKSkpKSkpKf/AABEIAOEA4QMBIgACEQEDEQH/xAAcAAEBAQEAAwEBAAAAAAAAAAAABwgGAwQFAQL/xABEEAABAwEDBA4JAgQHAQAAAAAAAQIDBAUGEQcIITESFRYiM0FRYXFzgZGz0RM1VFVygpKTtBQyQlJToSQ0RGKDorIj/8QAFAEBAAAAAAAAAAAAAAAAAAAAAP/EABQRAQAAAAAAAAAAAAAAAAAAAAD/2gAMAwEAAhEDEQA/ALiAAAAA8U9UymwWeRjMdWzVG4954ttYPaIfrZ5kizleAoOum8NpAwNs7awe0Q/WzzG2sHtEP1s8zEwA2ztrB7RD9bPMbawe0Q/WzzMTADbO2sHtEP1s8zzxStmRHxORzV1OaqKi9qGIDVuRr1LQfBL+TIB2oAAAAD+ZJUhRXyuRrU1q5URE7VPX21g9oh+tnmRXOEvvs1ZdaifobsZqvBePXHEv9nr0tIgBtnbWD2iH62eY21g9oh+tnmYmAG2dtYPaIfrZ5jbWD2iH62eZiYAbZ21g9oh+tnmeSCsjqcUgkY9U1oxyOw7jEaadCGqckNyNxtC1almFVV4S1GP7m6N5F8qKva5QO5AAAAAAAAAAAAARjOV4Cg66bw2kDL5nK8BQddN4bSBgAAAAAA1dka9S0HwS/kyGUTV2Rr1LQfBL+TIB2oAAHxL5XnjufRzWtU4L6NuEbP6krtDGdq9yIqn2zNeXa++6Cr2no3409nuVrsNUlRqevy/s+rlAnNo2hJassldWPV8s73SPcv8AE5y4qp6wAAAAAD2KChfacsdFRsV8kz2xsYmtznLgiAUPIdcfdLWbaVjMaagVr9Kb2SfWxnQn7l6E5TTB8K5N1WXNo4bKp8FVibKWREw9LM7S9/foTmREPugAAAAAAAAAAAAAEYzleAoOum8NpAy+ZyvAUHXTeG0gYAAAAAANXZGvUtB8Ev5MhlE1dka9S0HwS/kyAdqAfjnIxFc5URETFVXQiJygcblXvruLoHzQORKmpxhpk40cqb6ToYmnpVOUyg52yXZOXFV0qq61Owyp31W+tc+ohcq00GMNMnErEXTJhyvXT0YJxHHAAAAAAAt2b5cf0ivvTXM0N2UVIi8btUkvZpYnzchKbo3akvbVw2TSaFldv38UcaaXvXobj06ENg2VZkdjQxWfQs2EUDGxsbyNRMO/jx5wPaAAAAAAAAAAAAAAABGM5XgKDrpvDaQMvmcrwFB103htIGAAAAAADV2Rr1LQfBL+TIZRNXZGvUtB8Ev5MgHakty8X22hpEsWjfhUV7VR+GuOm1OX513vRsikWnaMdkQy19a9GRQMdI9y8TWpivbzGP733mkvdWTWtVYp6V28ZrSOJNDGdiYdK4rxgfGAAAAAADsslVyVvrXMhmav6anwmqV4lYi6I8eV66OjFeICv5CLj7QUi23WswqK9qKzHXHTa2p0vXfdGxKkfjWoxEa1ERETBETQiIfoAAAAAAAAAAAAAAAAEYzleAoOum8NpAy+ZyvAUHXTeG0gYAAAAAANXZGvUtB8Ev5MhlE0rcm80d0bs09rVWC+iil2DNSySrUyIxnauHQmKgc5nCX3/Zdahf8AyzVaovbHEv8AZ6/KQ09q07RkteaWvrXq+Wd7pHuXjc5cV7OY9UAAAAAA/pjFkVGMRVVVRERNKqq8WBrHJbcpLk0LKeVqfqZ8JqlePZqmiPHkamjpxXjJDkGuPt5VLbtazGCgcno0XVJU4Yt+hMHdKtNHAAAAAAAAAAAAAAAAAAABGM5XgKDrpvDaQMvmcrwFB103htIGAAAAAADo7cva606Gz7AixSGgZI56f1J3yvdsuhrHIidLjnAAAAAAAD3LIsuS254rOoW7KWoe2Nic6rrXmTWq8x6Z2mR+222Ha1LLUI3YTK6nVzkxViypsWuReLfbFMeRVA0xdS7kd06SCyaP9sLMHOwwWSRdLnrzq7FT64AAAAAAAAAAAAAAAAAAAARjOV4Cg66bw2kDL5nK8BQddN4bSBgAAAAAAAAAAAAAA/WuVio5q4Ki4oqa0XlPwAbFuLeFL00FLamO+liRJeaVu8f/ANkd3n3iHZuF5P8ANXfmXkqoU7mSJ4S95cQAAAAAAAAAAAAAAAAAAAjGcrwFB103htIGXzOV4Cg66bw2kDAAAAAAAAAAAAAAAAA+/cS8S3VtCltTFUZHKiS4ccT94/8A6qq9iGw2OR6I5q4oqYoqalTlMOmrMjl5N0dlwOkdjLSf4WXlxjRNivbGrNPLiB24AAAAAAAAAAAAAAAAAAjGcrwFB103htIGXzOV4Cg66bw2kDAAAAAAAAAA7bJPcXdtWtZUtVaWlwlqV04OTHexY8rlRexFPgXtsJbs1tVZT/8ATzOa1V/ijVcWO7WK1e0D5AAAAAAVjN5vJtdXS2PKu8ro8WddEiuTvYsnchJz3LGtR9iVENo0v76eVkredWuRcOhdXaBtcHrWZaDLWhir6VcY6iNkrF/2vajk/sp7IAAAAAAAAAAAAAAAAEYzleAoOum8NpAy+ZyvAUHXTeG0gYAAAAAAPJT07qt7Kenar3yORjGt0uc5y4I1E5VVUQ8ZZs3+4v6yR16K9m8gVY6VF1OlwwdJ0NRcE51XkAquTm5rbkUUdnpgsz//AK1L0/jmciYpj/K1MGp0Y8ZKM427v6eemt2Fu9qGLBKqf1I9LVXnViqn/GX85DKvd3dLZdVTsbjJC39RFy7OLfYJzq3Zt+YDJYAAAAAAANI5v15NtbPdZUrsZLPk2KIuv0MmLm9zvSJ2IVIyzkUvJuftSGOV2EVai0r8dWyeqLGv1o1Mf9ympgAAAAAAAAAAAAAAAAIxnK8BQddN4bSBl8zleAoOum8NpAwAAAAAAauyNepaD4JfyZDKJq7I16loPgl/JkA7ULpAAx9lBu9uXtGrs1qYMZKr4uT0T9+zuaqJ2HOlyzkLu/5S34m8tLKvfJGvip3ENAAAAAAP7ikWFySRqqOaqK1U1oqLiimxrm3gS9FDS2s3DGeJFeiamypvXt7Ho4xsXfNwvJ6RlVd+ZdLFSphTj2K4MkToRfRr8ygWwAAAAAAAAAAAAAAAEYzleAoOum8NpAy+ZyvAUHXTeG0gYAAAAAANXZGvUtB8Ev5MhlE1dka9S0HwS/kyAdqAAOdyg3d3U2dV2a1MXvjV8XL6Vm/Z3uRE7TH66DcRkvKvd3c1alVTsTCOZ36iLk2Eu+wTmR2zb8oHIAAAAAB0eT28e5W0aW0nLhG2RGTdS/eP7kXZfKc4ANxIuOlD9ONySXk3TWXTTSO2UtOn6abHXs40REVedWbBe07IAAAAAAAAAAAAAAjGcrwFB103htIGXzOV4Cg66bw2kDAAAAAABq7I16loPgl/JkMomrsjXqWg+CX8mQDtQAAI3nG3d/U09NbsLd9TvWCVU1+jk0tVeZHoqf8AIWQ+Re2wkvNRVVlSYf4iJzWqupsmtjux6NXsAxmD+5Ylgc6KVFa5qq1zV0KiouCp3n8AAAAAAFdzdryfoauaxJnbysj9JGi/1okVVROliu+hDQxiuwbXfYFTBadN++mlZIifzbF2Kt6FTFO02bQVrLRijrKZ2yjnjZIx3KxzUci9yoB5wAAAAAAAAAAAAEYzleAoOum8NpAzbNdZcNpoja+nimRqqrUlY2RGqvGmyRT1NydF7upPsReQGMQbO3J0Xu6k+xF5DcnRe7qT7EXkBjEGztydF7upPsReQ3J0Xu6k+xF5AYxNXZGvUtB8Ev5Mh0G5Oi93Un2IvI+hS0rKJqQUsbI2N/ayNqNY3FcdCJo1qoHlAAAAAZYy1Xd2gtWd8aYR1qJVM6XqqPT7iPXtQ4M2vXWPBaatdX00MysRUassbJFai68Nki4cR625Oi93Un2IvIDGINnbk6L3dSfYi8huTovd1J9iLyAxiDZ25Oi93Un2IvIbk6L3dSfYi8gMYmlsgV5NuLOWzpVxks+T0fP6J+L2L/7b8h3G5Oi93Un2IvI9mhseCzFc6gpoYVeiI5Yo2Rq5E1IuxRMeMD3AAAAAAAAAAAAAAAAAAAAAAAAAAAAAAAAAAAAAAAAAAAAAAAAf/9k="/>
          <p:cNvSpPr>
            <a:spLocks noChangeAspect="1" noChangeArrowheads="1"/>
          </p:cNvSpPr>
          <p:nvPr/>
        </p:nvSpPr>
        <p:spPr bwMode="auto">
          <a:xfrm>
            <a:off x="449580" y="176374"/>
            <a:ext cx="33528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0584" tIns="50292" rIns="100584" bIns="50292" numCol="1" anchor="t" anchorCtr="0" compatLnSpc="1">
            <a:prstTxWarp prst="textNoShape">
              <a:avLst/>
            </a:prstTxWarp>
          </a:bodyPr>
          <a:lstStyle/>
          <a:p>
            <a:endParaRPr lang="en-US" sz="2207" dirty="0"/>
          </a:p>
        </p:txBody>
      </p:sp>
      <p:grpSp>
        <p:nvGrpSpPr>
          <p:cNvPr id="12" name="Group 11"/>
          <p:cNvGrpSpPr/>
          <p:nvPr/>
        </p:nvGrpSpPr>
        <p:grpSpPr>
          <a:xfrm>
            <a:off x="98299" y="-20907"/>
            <a:ext cx="7560564" cy="2902792"/>
            <a:chOff x="-14546" y="-19007"/>
            <a:chExt cx="6873240" cy="2638902"/>
          </a:xfrm>
        </p:grpSpPr>
        <p:pic>
          <p:nvPicPr>
            <p:cNvPr id="1028" name="Picture 4" descr="https://encrypted-tbn0.gstatic.com/images?q=tbn:ANd9GcRANVX5RUC30XJmn0Q0opbZV2mAfhBmaFaSOAjt5NzM163sl6L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5" y="-19007"/>
              <a:ext cx="6836419" cy="1271588"/>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14546" y="973975"/>
              <a:ext cx="6873240" cy="1645920"/>
              <a:chOff x="0" y="990600"/>
              <a:chExt cx="6873240" cy="1645920"/>
            </a:xfrm>
          </p:grpSpPr>
          <p:grpSp>
            <p:nvGrpSpPr>
              <p:cNvPr id="8" name="Group 7"/>
              <p:cNvGrpSpPr/>
              <p:nvPr/>
            </p:nvGrpSpPr>
            <p:grpSpPr>
              <a:xfrm>
                <a:off x="0" y="990600"/>
                <a:ext cx="6858000" cy="1645920"/>
                <a:chOff x="0" y="990600"/>
                <a:chExt cx="6858000" cy="1645920"/>
              </a:xfrm>
            </p:grpSpPr>
            <p:sp>
              <p:nvSpPr>
                <p:cNvPr id="2" name="Rectangle 1"/>
                <p:cNvSpPr/>
                <p:nvPr/>
              </p:nvSpPr>
              <p:spPr>
                <a:xfrm>
                  <a:off x="0" y="990600"/>
                  <a:ext cx="6858000" cy="762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dirty="0">
                    <a:solidFill>
                      <a:schemeClr val="accent6">
                        <a:lumMod val="50000"/>
                      </a:schemeClr>
                    </a:solidFill>
                  </a:endParaRPr>
                </a:p>
              </p:txBody>
            </p:sp>
            <p:sp>
              <p:nvSpPr>
                <p:cNvPr id="4" name="Rectangle 3"/>
                <p:cNvSpPr/>
                <p:nvPr/>
              </p:nvSpPr>
              <p:spPr>
                <a:xfrm>
                  <a:off x="0" y="1143000"/>
                  <a:ext cx="6858000" cy="762000"/>
                </a:xfrm>
                <a:prstGeom prst="rect">
                  <a:avLst/>
                </a:prstGeom>
                <a:solidFill>
                  <a:srgbClr val="C05B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dirty="0"/>
                </a:p>
              </p:txBody>
            </p:sp>
            <p:sp>
              <p:nvSpPr>
                <p:cNvPr id="5" name="Rectangle 4"/>
                <p:cNvSpPr/>
                <p:nvPr/>
              </p:nvSpPr>
              <p:spPr>
                <a:xfrm>
                  <a:off x="0" y="1447800"/>
                  <a:ext cx="6858000" cy="762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dirty="0"/>
                </a:p>
              </p:txBody>
            </p:sp>
            <p:sp>
              <p:nvSpPr>
                <p:cNvPr id="6" name="Rectangle 5"/>
                <p:cNvSpPr/>
                <p:nvPr/>
              </p:nvSpPr>
              <p:spPr>
                <a:xfrm>
                  <a:off x="0" y="1676400"/>
                  <a:ext cx="6858000" cy="762000"/>
                </a:xfrm>
                <a:prstGeom prst="rect">
                  <a:avLst/>
                </a:prstGeom>
                <a:solidFill>
                  <a:srgbClr val="F799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dirty="0"/>
                </a:p>
              </p:txBody>
            </p:sp>
            <p:sp>
              <p:nvSpPr>
                <p:cNvPr id="3" name="Rectangle 2"/>
                <p:cNvSpPr/>
                <p:nvPr/>
              </p:nvSpPr>
              <p:spPr>
                <a:xfrm>
                  <a:off x="0" y="1874520"/>
                  <a:ext cx="6858000" cy="762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dirty="0"/>
                </a:p>
              </p:txBody>
            </p:sp>
            <p:sp>
              <p:nvSpPr>
                <p:cNvPr id="7" name="Rectangle 6"/>
                <p:cNvSpPr/>
                <p:nvPr/>
              </p:nvSpPr>
              <p:spPr>
                <a:xfrm>
                  <a:off x="0" y="2133600"/>
                  <a:ext cx="6858000" cy="50292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dirty="0"/>
                </a:p>
              </p:txBody>
            </p:sp>
          </p:grpSp>
          <p:sp>
            <p:nvSpPr>
              <p:cNvPr id="10" name="Rectangle 9"/>
              <p:cNvSpPr/>
              <p:nvPr/>
            </p:nvSpPr>
            <p:spPr>
              <a:xfrm>
                <a:off x="15240" y="990600"/>
                <a:ext cx="6858000" cy="1569661"/>
              </a:xfrm>
              <a:prstGeom prst="rect">
                <a:avLst/>
              </a:prstGeom>
              <a:noFill/>
            </p:spPr>
            <p:txBody>
              <a:bodyPr wrap="square" lIns="100584" tIns="50292" rIns="100584" bIns="50292">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ES" sz="5280" b="1" cap="all" dirty="0">
                    <a:ln w="0"/>
                    <a:solidFill>
                      <a:schemeClr val="tx1">
                        <a:lumMod val="75000"/>
                        <a:lumOff val="25000"/>
                      </a:schemeClr>
                    </a:solidFill>
                    <a:effectLst>
                      <a:reflection blurRad="12700" stA="50000" endPos="50000" dist="5000" dir="5400000" sy="-100000" rotWithShape="0"/>
                    </a:effectLst>
                    <a:latin typeface="Comic Sans MS" panose="030F0702030302020204" pitchFamily="66" charset="0"/>
                  </a:rPr>
                  <a:t>   Evaluación de           </a:t>
                </a:r>
              </a:p>
              <a:p>
                <a:pPr algn="ctr"/>
                <a:r>
                  <a:rPr lang="es-ES" sz="5280" b="1" cap="all" dirty="0">
                    <a:ln w="0"/>
                    <a:solidFill>
                      <a:schemeClr val="tx1">
                        <a:lumMod val="75000"/>
                        <a:lumOff val="25000"/>
                      </a:schemeClr>
                    </a:solidFill>
                    <a:effectLst>
                      <a:reflection blurRad="12700" stA="50000" endPos="50000" dist="5000" dir="5400000" sy="-100000" rotWithShape="0"/>
                    </a:effectLst>
                    <a:latin typeface="Comic Sans MS" panose="030F0702030302020204" pitchFamily="66" charset="0"/>
                  </a:rPr>
                  <a:t>    mitad de AÑo</a:t>
                </a:r>
              </a:p>
            </p:txBody>
          </p:sp>
        </p:grpSp>
      </p:grpSp>
      <p:pic>
        <p:nvPicPr>
          <p:cNvPr id="9" name="Picture 2" descr="https://encrypted-tbn2.gstatic.com/images?q=tbn:ANd9GcQjIUktC17n-xeWhJgmGOT7dzrX3mTaX41xJfrFEEScgtTDSsuc7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3" y="1314715"/>
            <a:ext cx="942752" cy="1386100"/>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p:cNvSpPr txBox="1"/>
          <p:nvPr/>
        </p:nvSpPr>
        <p:spPr>
          <a:xfrm>
            <a:off x="7973" y="3418332"/>
            <a:ext cx="7747942" cy="4416594"/>
          </a:xfrm>
          <a:prstGeom prst="rect">
            <a:avLst/>
          </a:prstGeom>
          <a:noFill/>
        </p:spPr>
        <p:txBody>
          <a:bodyPr wrap="square" rtlCol="0">
            <a:spAutoFit/>
          </a:bodyPr>
          <a:lstStyle/>
          <a:p>
            <a:pPr algn="ctr"/>
            <a:r>
              <a:rPr lang="es-MX" sz="4900" b="1" dirty="0" smtClean="0">
                <a:effectLst>
                  <a:outerShdw blurRad="38100" dist="38100" dir="2700000" algn="tl">
                    <a:srgbClr val="000000">
                      <a:alpha val="43137"/>
                    </a:srgbClr>
                  </a:outerShdw>
                </a:effectLst>
              </a:rPr>
              <a:t>Copia del estudiante</a:t>
            </a:r>
          </a:p>
          <a:p>
            <a:pPr algn="ctr"/>
            <a:endParaRPr lang="es-MX" sz="4900" b="1" dirty="0" smtClean="0">
              <a:effectLst>
                <a:outerShdw blurRad="38100" dist="38100" dir="2700000" algn="tl">
                  <a:srgbClr val="000000">
                    <a:alpha val="43137"/>
                  </a:srgbClr>
                </a:outerShdw>
              </a:effectLst>
            </a:endParaRPr>
          </a:p>
          <a:p>
            <a:pPr algn="ctr"/>
            <a:endParaRPr lang="es-MX" sz="4900" b="1" dirty="0" smtClean="0">
              <a:effectLst>
                <a:outerShdw blurRad="38100" dist="38100" dir="2700000" algn="tl">
                  <a:srgbClr val="000000">
                    <a:alpha val="43137"/>
                  </a:srgbClr>
                </a:outerShdw>
              </a:effectLst>
            </a:endParaRPr>
          </a:p>
          <a:p>
            <a:pPr algn="ctr"/>
            <a:endParaRPr lang="es-MX" sz="4900" b="1" dirty="0" smtClean="0">
              <a:effectLst>
                <a:outerShdw blurRad="38100" dist="38100" dir="2700000" algn="tl">
                  <a:srgbClr val="000000">
                    <a:alpha val="43137"/>
                  </a:srgbClr>
                </a:outerShdw>
              </a:effectLst>
            </a:endParaRPr>
          </a:p>
          <a:p>
            <a:pPr algn="ctr"/>
            <a:endParaRPr lang="es-MX" sz="4900" b="1" dirty="0" smtClean="0">
              <a:effectLst>
                <a:outerShdw blurRad="38100" dist="38100" dir="2700000" algn="tl">
                  <a:srgbClr val="000000">
                    <a:alpha val="43137"/>
                  </a:srgbClr>
                </a:outerShdw>
              </a:effectLst>
            </a:endParaRPr>
          </a:p>
          <a:p>
            <a:pPr algn="ctr"/>
            <a:r>
              <a:rPr lang="es-MX" sz="3600" dirty="0" smtClean="0"/>
              <a:t>Nombre_________________________</a:t>
            </a:r>
            <a:endParaRPr lang="es-MX" sz="3600" dirty="0"/>
          </a:p>
        </p:txBody>
      </p:sp>
      <p:sp>
        <p:nvSpPr>
          <p:cNvPr id="25" name="Date Placeholder 1"/>
          <p:cNvSpPr>
            <a:spLocks noGrp="1"/>
          </p:cNvSpPr>
          <p:nvPr>
            <p:ph type="dt" sz="half" idx="10"/>
          </p:nvPr>
        </p:nvSpPr>
        <p:spPr>
          <a:xfrm>
            <a:off x="388620" y="9322648"/>
            <a:ext cx="2506980" cy="535516"/>
          </a:xfrm>
        </p:spPr>
        <p:txBody>
          <a:bodyPr/>
          <a:lstStyle/>
          <a:p>
            <a:r>
              <a:rPr lang="x-none" dirty="0" smtClean="0"/>
              <a:t>HSD-OSP </a:t>
            </a:r>
            <a:r>
              <a:rPr lang="x-none" dirty="0" err="1" smtClean="0"/>
              <a:t>Susan</a:t>
            </a:r>
            <a:r>
              <a:rPr lang="x-none" dirty="0" smtClean="0"/>
              <a:t> Richmond 2015  </a:t>
            </a:r>
            <a:endParaRPr lang="en-US" dirty="0"/>
          </a:p>
        </p:txBody>
      </p:sp>
    </p:spTree>
    <p:extLst>
      <p:ext uri="{BB962C8B-B14F-4D97-AF65-F5344CB8AC3E}">
        <p14:creationId xmlns:p14="http://schemas.microsoft.com/office/powerpoint/2010/main" val="36599067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8620" y="379492"/>
            <a:ext cx="7162800" cy="9174819"/>
          </a:xfrm>
          <a:prstGeom prst="rect">
            <a:avLst/>
          </a:prstGeom>
        </p:spPr>
        <p:txBody>
          <a:bodyPr wrap="square">
            <a:spAutoFit/>
          </a:bodyPr>
          <a:lstStyle/>
          <a:p>
            <a:pPr algn="ctr"/>
            <a:endParaRPr lang="x-none" sz="1760" b="1" u="sng" dirty="0" smtClean="0"/>
          </a:p>
          <a:p>
            <a:pPr algn="ctr"/>
            <a:r>
              <a:rPr lang="x-none" sz="1760" b="1" u="sng" dirty="0" smtClean="0"/>
              <a:t>Una </a:t>
            </a:r>
            <a:r>
              <a:rPr lang="x-none" sz="1760" b="1" u="sng" dirty="0"/>
              <a:t>Aventura en África</a:t>
            </a:r>
            <a:endParaRPr lang="x-none" sz="1760" dirty="0"/>
          </a:p>
          <a:p>
            <a:r>
              <a:rPr lang="x-none" sz="1300" dirty="0"/>
              <a:t>1 </a:t>
            </a:r>
          </a:p>
          <a:p>
            <a:r>
              <a:rPr lang="x-none" sz="1300" dirty="0"/>
              <a:t>Era tarde en la noche, pero Kevin permanecía despierto en la cama. Él no podía dormir porque estaba muy asustado. Su cama estaba dentro de una tienda de campaña gigante, y justo afuera de la tienda estaban los campos de África, llenos de animales salvajes. Kevin miró a sus padres, que dormían plácidamente en otra cama frente a él. Se preguntó cómo podían estar tan tranquilos. ¿Qué pasaría si un león entrara en su tienda de campaña para atacarlos? Pasó mucho tiempo antes de que Kevin finalmente se durmiera.</a:t>
            </a:r>
          </a:p>
          <a:p>
            <a:endParaRPr lang="x-none" sz="800" dirty="0"/>
          </a:p>
          <a:p>
            <a:r>
              <a:rPr lang="x-none" sz="1300" dirty="0"/>
              <a:t>2</a:t>
            </a:r>
          </a:p>
          <a:p>
            <a:r>
              <a:rPr lang="x-none" sz="1300" dirty="0"/>
              <a:t>Cuando salió el sol, él sintió la mano de su madre en su cabeza. —Buenos días, Kevin! —le dijo. Ella se veía feliz y emocionada. —Es hora de levantarse para ir al safari.</a:t>
            </a:r>
          </a:p>
          <a:p>
            <a:endParaRPr lang="x-none" sz="800" dirty="0"/>
          </a:p>
          <a:p>
            <a:r>
              <a:rPr lang="x-none" sz="1300" dirty="0"/>
              <a:t>3</a:t>
            </a:r>
          </a:p>
          <a:p>
            <a:r>
              <a:rPr lang="x-none" sz="1300" dirty="0"/>
              <a:t>—Tengo miedo —dijo Kevin. Antes de salir de los Estados Unidos en avión, sus padres </a:t>
            </a:r>
            <a:r>
              <a:rPr lang="x-none" sz="1300" dirty="0" smtClean="0"/>
              <a:t>le </a:t>
            </a:r>
            <a:r>
              <a:rPr lang="x-none" sz="1300" dirty="0"/>
              <a:t>habían explicado que un safari era un largo viaje a través de la naturaleza, por lo general en África. Durante un safari </a:t>
            </a:r>
            <a:r>
              <a:rPr lang="x-none" sz="1300" dirty="0" smtClean="0"/>
              <a:t>tú </a:t>
            </a:r>
            <a:r>
              <a:rPr lang="x-none" sz="1300" dirty="0"/>
              <a:t>puedes ver leones y cebras al aire libre, en lugar de estar encerrados en un zoológico. —¿Qué pasa si nos acercamos a un león? —le preguntó.</a:t>
            </a:r>
          </a:p>
          <a:p>
            <a:endParaRPr lang="x-none" sz="800" dirty="0"/>
          </a:p>
          <a:p>
            <a:r>
              <a:rPr lang="x-none" sz="1300" dirty="0"/>
              <a:t>4</a:t>
            </a:r>
          </a:p>
          <a:p>
            <a:r>
              <a:rPr lang="x-none" sz="1300" dirty="0"/>
              <a:t>—Oh querido, —dijo ella—. Como te dije, nada nos va a pasar si escuchamos lo que dice nuestro guía. </a:t>
            </a:r>
          </a:p>
          <a:p>
            <a:endParaRPr lang="x-none" sz="800" dirty="0"/>
          </a:p>
          <a:p>
            <a:r>
              <a:rPr lang="x-none" sz="1300" dirty="0"/>
              <a:t>5</a:t>
            </a:r>
          </a:p>
          <a:p>
            <a:r>
              <a:rPr lang="x-none" sz="1300" dirty="0"/>
              <a:t>Kevin se frotó los ojos y lentamente se puso su ropa. Escuchó a los pájaros cantando afuera y comenzó a sentir menos miedo. Él salió de la tienda de campaña a un día </a:t>
            </a:r>
            <a:r>
              <a:rPr lang="x-none" sz="1300" dirty="0" smtClean="0"/>
              <a:t>soleado </a:t>
            </a:r>
            <a:r>
              <a:rPr lang="x-none" sz="1300" dirty="0"/>
              <a:t>y  comió sus huevos rápidamente en la mesa afuera. Luego subió a un gran jeep verde con su madre y su padre. El conductor era un hombre de aspecto amable, con una barba gris espesa. Su nombre era Yin y  era su guía.</a:t>
            </a:r>
          </a:p>
          <a:p>
            <a:endParaRPr lang="x-none" sz="800" dirty="0"/>
          </a:p>
          <a:p>
            <a:r>
              <a:rPr lang="x-none" sz="1300" dirty="0"/>
              <a:t>6</a:t>
            </a:r>
          </a:p>
          <a:p>
            <a:r>
              <a:rPr lang="x-none" sz="1300" dirty="0"/>
              <a:t>El jeep continuó a lo largo de un camino de tierra. Después de un rato, con el rabillo del ojo Kevin vio que algo se movía. —¡Espera! —dijo—.  ¡Veo algo!</a:t>
            </a:r>
          </a:p>
          <a:p>
            <a:endParaRPr lang="x-none" sz="800" dirty="0"/>
          </a:p>
          <a:p>
            <a:r>
              <a:rPr lang="x-none" sz="1300" dirty="0"/>
              <a:t>7</a:t>
            </a:r>
          </a:p>
          <a:p>
            <a:r>
              <a:rPr lang="x-none" sz="1300" dirty="0"/>
              <a:t>Yin detuvo el coche y le dijo a todos que salieran. Kevin y sus padres esperaron entre la hierba alta, mientras que Yin caminaba delante de ellos mirando a su alrededor. Después de un minuto Yin levantó las manos en el aire. —</a:t>
            </a:r>
            <a:r>
              <a:rPr lang="x-none" sz="1300" dirty="0" err="1"/>
              <a:t>Shhh</a:t>
            </a:r>
            <a:r>
              <a:rPr lang="x-none" sz="1300" dirty="0"/>
              <a:t> —susurró —. No es nada peligroso. ¡Si hablamos en voz alta, lo asustaremos y se irá!  Kevin y sus padres caminaron hacia Yin, y pronto Kevin vio a un animal acercárseles.  Era una hermosa criatura dorada con oscuras manchas marrones y un cuello muy, muy  largo. Había llegado a comer las hojas de un árbol alto. —La jirafa es el único animal por aquí lo suficientemente alto como para alcanzar esas hojas —susurró Yin—. Es por eso que siempre tiene que comer.</a:t>
            </a:r>
          </a:p>
          <a:p>
            <a:endParaRPr lang="x-none" sz="800" dirty="0"/>
          </a:p>
          <a:p>
            <a:r>
              <a:rPr lang="x-none" sz="1300" dirty="0"/>
              <a:t>8</a:t>
            </a:r>
          </a:p>
          <a:p>
            <a:r>
              <a:rPr lang="x-none" sz="1300" dirty="0"/>
              <a:t>—¡</a:t>
            </a:r>
            <a:r>
              <a:rPr lang="x-none" sz="1300" dirty="0" err="1"/>
              <a:t>Wow</a:t>
            </a:r>
            <a:r>
              <a:rPr lang="x-none" sz="1300" dirty="0"/>
              <a:t>! —susurró Kevin. No podía creer lo cerca que estaba de la jirafa. Todos sus temores desaparecieron y comenzó a emocionarse por el día que vendría.</a:t>
            </a:r>
          </a:p>
        </p:txBody>
      </p:sp>
      <p:sp>
        <p:nvSpPr>
          <p:cNvPr id="7" name="TextBox 6"/>
          <p:cNvSpPr txBox="1"/>
          <p:nvPr/>
        </p:nvSpPr>
        <p:spPr>
          <a:xfrm>
            <a:off x="5562600" y="76200"/>
            <a:ext cx="2039341" cy="830997"/>
          </a:xfrm>
          <a:prstGeom prst="rect">
            <a:avLst/>
          </a:prstGeom>
          <a:noFill/>
        </p:spPr>
        <p:txBody>
          <a:bodyPr wrap="none" rtlCol="0">
            <a:spAutoFit/>
          </a:bodyPr>
          <a:lstStyle/>
          <a:p>
            <a:pPr lvl="0" algn="r"/>
            <a:r>
              <a:rPr lang="x-none" sz="800" dirty="0" smtClean="0">
                <a:solidFill>
                  <a:prstClr val="black"/>
                </a:solidFill>
              </a:rPr>
              <a:t>Equivalencia de grado: 2.9</a:t>
            </a:r>
          </a:p>
          <a:p>
            <a:pPr lvl="0" algn="r"/>
            <a:r>
              <a:rPr lang="x-none" sz="800" dirty="0" smtClean="0">
                <a:solidFill>
                  <a:prstClr val="black"/>
                </a:solidFill>
              </a:rPr>
              <a:t>Escala </a:t>
            </a:r>
            <a:r>
              <a:rPr lang="x-none" sz="800" i="1" dirty="0" smtClean="0">
                <a:solidFill>
                  <a:prstClr val="black"/>
                </a:solidFill>
              </a:rPr>
              <a:t>Lexile</a:t>
            </a:r>
            <a:r>
              <a:rPr lang="x-none" sz="800" dirty="0" smtClean="0">
                <a:solidFill>
                  <a:prstClr val="black"/>
                </a:solidFill>
              </a:rPr>
              <a:t>: 630L</a:t>
            </a:r>
          </a:p>
          <a:p>
            <a:pPr lvl="0" algn="r"/>
            <a:r>
              <a:rPr lang="x-none" sz="800" dirty="0" smtClean="0">
                <a:solidFill>
                  <a:prstClr val="black"/>
                </a:solidFill>
              </a:rPr>
              <a:t>Promedio del largo de la oración: 13.53</a:t>
            </a:r>
          </a:p>
          <a:p>
            <a:pPr lvl="0" algn="r"/>
            <a:r>
              <a:rPr lang="x-none" sz="800" dirty="0" smtClean="0">
                <a:solidFill>
                  <a:prstClr val="black"/>
                </a:solidFill>
              </a:rPr>
              <a:t>Promedio de la frecuencia de palabras : 3.70</a:t>
            </a:r>
          </a:p>
          <a:p>
            <a:pPr lvl="0" algn="r"/>
            <a:r>
              <a:rPr lang="x-none" sz="800" dirty="0" smtClean="0">
                <a:solidFill>
                  <a:prstClr val="black"/>
                </a:solidFill>
              </a:rPr>
              <a:t>Numero de palabras: 460</a:t>
            </a:r>
          </a:p>
          <a:p>
            <a:pPr lvl="0" algn="r"/>
            <a:r>
              <a:rPr lang="x-none" sz="800" b="1" i="1" dirty="0" smtClean="0">
                <a:solidFill>
                  <a:prstClr val="black"/>
                </a:solidFill>
              </a:rPr>
              <a:t>Nota: Basado en el texto original en inglés.</a:t>
            </a:r>
            <a:endParaRPr lang="x-none" sz="800" b="1" i="1" dirty="0">
              <a:solidFill>
                <a:prstClr val="black"/>
              </a:solidFill>
            </a:endParaRPr>
          </a:p>
        </p:txBody>
      </p:sp>
      <p:sp>
        <p:nvSpPr>
          <p:cNvPr id="9" name="Slide Number Placeholder 2"/>
          <p:cNvSpPr>
            <a:spLocks noGrp="1"/>
          </p:cNvSpPr>
          <p:nvPr>
            <p:ph type="sldNum" sz="quarter" idx="12"/>
          </p:nvPr>
        </p:nvSpPr>
        <p:spPr>
          <a:xfrm>
            <a:off x="5570220" y="9322648"/>
            <a:ext cx="1813560" cy="535516"/>
          </a:xfrm>
        </p:spPr>
        <p:txBody>
          <a:bodyPr/>
          <a:lstStyle/>
          <a:p>
            <a:r>
              <a:rPr lang="en-US" dirty="0" smtClean="0"/>
              <a:t>19</a:t>
            </a:r>
            <a:endParaRPr lang="en-US" dirty="0"/>
          </a:p>
        </p:txBody>
      </p:sp>
      <p:sp>
        <p:nvSpPr>
          <p:cNvPr id="10" name="Date Placeholder 1"/>
          <p:cNvSpPr>
            <a:spLocks noGrp="1"/>
          </p:cNvSpPr>
          <p:nvPr>
            <p:ph type="dt" sz="half" idx="10"/>
          </p:nvPr>
        </p:nvSpPr>
        <p:spPr>
          <a:xfrm>
            <a:off x="388620" y="9322648"/>
            <a:ext cx="2506980" cy="535516"/>
          </a:xfrm>
        </p:spPr>
        <p:txBody>
          <a:bodyPr/>
          <a:lstStyle/>
          <a:p>
            <a:r>
              <a:rPr lang="x-none" dirty="0" smtClean="0"/>
              <a:t>HSD-OSP </a:t>
            </a:r>
            <a:r>
              <a:rPr lang="x-none" dirty="0" err="1" smtClean="0"/>
              <a:t>Susan</a:t>
            </a:r>
            <a:r>
              <a:rPr lang="x-none" dirty="0" smtClean="0"/>
              <a:t> Richmond 2015  </a:t>
            </a:r>
            <a:endParaRPr lang="en-US" dirty="0"/>
          </a:p>
        </p:txBody>
      </p:sp>
    </p:spTree>
    <p:extLst>
      <p:ext uri="{BB962C8B-B14F-4D97-AF65-F5344CB8AC3E}">
        <p14:creationId xmlns:p14="http://schemas.microsoft.com/office/powerpoint/2010/main" val="3195928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Image result for revise"/>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85433" y="319106"/>
            <a:ext cx="2820193" cy="1307666"/>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vert="horz" lIns="93518" tIns="46759" rIns="93518" bIns="46759" rtlCol="0" anchor="ctr"/>
          <a:lstStyle/>
          <a:p>
            <a:fld id="{F177B04D-AEB5-43ED-B9BA-B3D1EC9C9067}" type="slidenum">
              <a:rPr lang="en-US" smtClean="0"/>
              <a:pPr/>
              <a:t>2</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896212460"/>
              </p:ext>
            </p:extLst>
          </p:nvPr>
        </p:nvGraphicFramePr>
        <p:xfrm>
          <a:off x="456966" y="663776"/>
          <a:ext cx="6613356" cy="9093711"/>
        </p:xfrm>
        <a:graphic>
          <a:graphicData uri="http://schemas.openxmlformats.org/drawingml/2006/table">
            <a:tbl>
              <a:tblPr firstRow="1" bandRow="1">
                <a:tableStyleId>{5940675A-B579-460E-94D1-54222C63F5DA}</a:tableStyleId>
              </a:tblPr>
              <a:tblGrid>
                <a:gridCol w="2471663"/>
                <a:gridCol w="1848970"/>
                <a:gridCol w="2292723"/>
              </a:tblGrid>
              <a:tr h="985131">
                <a:tc gridSpan="3">
                  <a:txBody>
                    <a:bodyPr/>
                    <a:lstStyle/>
                    <a:p>
                      <a:pPr marL="0" marR="0" lvl="0" indent="463550" algn="r" defTabSz="1018824" rtl="0" eaLnBrk="1" fontAlgn="auto" latinLnBrk="0" hangingPunct="1">
                        <a:lnSpc>
                          <a:spcPct val="100000"/>
                        </a:lnSpc>
                        <a:spcBef>
                          <a:spcPts val="0"/>
                        </a:spcBef>
                        <a:spcAft>
                          <a:spcPts val="0"/>
                        </a:spcAft>
                        <a:buClrTx/>
                        <a:buSzTx/>
                        <a:buFontTx/>
                        <a:buNone/>
                        <a:tabLst>
                          <a:tab pos="633413" algn="l"/>
                        </a:tabLst>
                        <a:defRPr/>
                      </a:pPr>
                      <a:endParaRPr kumimoji="0" lang="es-MX" sz="1400" b="0" i="0" u="none" strike="noStrike" kern="1200" cap="none" spc="0" normalizeH="0" baseline="0" noProof="0" dirty="0" smtClean="0">
                        <a:ln>
                          <a:noFill/>
                        </a:ln>
                        <a:solidFill>
                          <a:prstClr val="black"/>
                        </a:solidFill>
                        <a:effectLst/>
                        <a:uLnTx/>
                        <a:uFillTx/>
                        <a:latin typeface="+mn-lt"/>
                        <a:ea typeface="+mn-ea"/>
                        <a:cs typeface="+mn-cs"/>
                      </a:endParaRPr>
                    </a:p>
                    <a:p>
                      <a:pPr marL="576263" marR="0" lvl="0" indent="-55563" algn="l" defTabSz="1018824"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smtClean="0">
                          <a:ln>
                            <a:noFill/>
                          </a:ln>
                          <a:solidFill>
                            <a:prstClr val="black"/>
                          </a:solidFill>
                          <a:effectLst/>
                          <a:uLnTx/>
                          <a:uFillTx/>
                          <a:latin typeface="+mn-lt"/>
                          <a:ea typeface="+mn-ea"/>
                          <a:cs typeface="+mn-cs"/>
                        </a:rPr>
                        <a:t>   Todas las evaluaciones ELA de primaria fueron escritas, revisadas y actualizadas por los siguientes excelentes y dedicados maestros de K-6</a:t>
                      </a:r>
                      <a:r>
                        <a:rPr kumimoji="0" lang="es-MX" sz="1400" b="1" i="0" u="none" strike="noStrike" kern="1200" cap="none" spc="0" normalizeH="0" baseline="30000" noProof="0" dirty="0" smtClean="0">
                          <a:ln>
                            <a:noFill/>
                          </a:ln>
                          <a:solidFill>
                            <a:prstClr val="black"/>
                          </a:solidFill>
                          <a:effectLst/>
                          <a:uLnTx/>
                          <a:uFillTx/>
                          <a:latin typeface="+mn-lt"/>
                          <a:ea typeface="+mn-ea"/>
                          <a:cs typeface="+mn-cs"/>
                        </a:rPr>
                        <a:t>to  </a:t>
                      </a:r>
                      <a:r>
                        <a:rPr kumimoji="0" lang="es-MX" sz="1400" b="1" i="0" u="none" strike="noStrike" kern="1200" cap="none" spc="0" normalizeH="0" baseline="0" noProof="0" dirty="0" smtClean="0">
                          <a:ln>
                            <a:noFill/>
                          </a:ln>
                          <a:solidFill>
                            <a:prstClr val="black"/>
                          </a:solidFill>
                          <a:effectLst/>
                          <a:uLnTx/>
                          <a:uFillTx/>
                          <a:latin typeface="+mn-lt"/>
                          <a:ea typeface="+mn-ea"/>
                          <a:cs typeface="+mn-cs"/>
                        </a:rPr>
                        <a:t>grado de HSD. </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pPr algn="ctr"/>
                      <a:endParaRPr lang="en-US" sz="1500" dirty="0"/>
                    </a:p>
                  </a:txBody>
                  <a:tcPr marL="103632" marR="103632"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887506">
                <a:tc gridSpan="2">
                  <a:txBody>
                    <a:bodyPr/>
                    <a:lstStyle/>
                    <a:p>
                      <a:pPr algn="ctr"/>
                      <a:endParaRPr kumimoji="0" lang="es-MX" sz="1400" b="0" i="0" u="none" strike="noStrike" kern="1200" cap="none" spc="0" normalizeH="0" baseline="0" noProof="0" dirty="0" smtClean="0">
                        <a:ln>
                          <a:noFill/>
                        </a:ln>
                        <a:solidFill>
                          <a:prstClr val="black"/>
                        </a:solidFill>
                        <a:effectLst/>
                        <a:uLnTx/>
                        <a:uFillTx/>
                        <a:latin typeface="+mn-lt"/>
                        <a:ea typeface="+mn-ea"/>
                        <a:cs typeface="+mn-cs"/>
                      </a:endParaRPr>
                    </a:p>
                    <a:p>
                      <a:pPr algn="ctr"/>
                      <a:r>
                        <a:rPr kumimoji="0" lang="es-MX" sz="1400" b="1" i="0" u="none" strike="noStrike" kern="1200" cap="none" spc="0" normalizeH="0" baseline="0" noProof="0" dirty="0" smtClean="0">
                          <a:ln>
                            <a:noFill/>
                          </a:ln>
                          <a:solidFill>
                            <a:prstClr val="black"/>
                          </a:solidFill>
                          <a:effectLst/>
                          <a:uLnTx/>
                          <a:uFillTx/>
                          <a:latin typeface="+mn-lt"/>
                          <a:ea typeface="+mn-ea"/>
                          <a:cs typeface="+mn-cs"/>
                        </a:rPr>
                        <a:t>Revisadas y actualizadas en junio de 2015 por los siguientes maestros de K-6</a:t>
                      </a:r>
                      <a:r>
                        <a:rPr kumimoji="0" lang="es-MX" sz="1400" b="1" i="0" u="none" strike="noStrike" kern="1200" cap="none" spc="0" normalizeH="0" baseline="30000" noProof="0" dirty="0" smtClean="0">
                          <a:ln>
                            <a:noFill/>
                          </a:ln>
                          <a:solidFill>
                            <a:prstClr val="black"/>
                          </a:solidFill>
                          <a:effectLst/>
                          <a:uLnTx/>
                          <a:uFillTx/>
                          <a:latin typeface="+mn-lt"/>
                          <a:ea typeface="+mn-ea"/>
                          <a:cs typeface="+mn-cs"/>
                        </a:rPr>
                        <a:t>to</a:t>
                      </a:r>
                      <a:r>
                        <a:rPr kumimoji="0" lang="es-MX" sz="1400" b="1" i="0" u="none" strike="noStrike" kern="1200" cap="none" spc="0" normalizeH="0" baseline="0" noProof="0" dirty="0" smtClean="0">
                          <a:ln>
                            <a:noFill/>
                          </a:ln>
                          <a:solidFill>
                            <a:prstClr val="black"/>
                          </a:solidFill>
                          <a:effectLst/>
                          <a:uLnTx/>
                          <a:uFillTx/>
                          <a:latin typeface="+mn-lt"/>
                          <a:ea typeface="+mn-ea"/>
                          <a:cs typeface="+mn-cs"/>
                        </a:rPr>
                        <a:t> grado de HSD.</a:t>
                      </a:r>
                    </a:p>
                    <a:p>
                      <a:pPr algn="ctr"/>
                      <a:endParaRPr lang="es-MX" sz="800" dirty="0"/>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000" b="0" dirty="0">
                        <a:latin typeface="Lucida Handwriting" panose="03010101010101010101" pitchFamily="66" charset="0"/>
                      </a:endParaRPr>
                    </a:p>
                  </a:txBody>
                  <a:tcPr/>
                </a:tc>
                <a:tc>
                  <a:txBody>
                    <a:bodyPr/>
                    <a:lstStyle/>
                    <a:p>
                      <a:pPr marL="0" marR="0" lvl="0" indent="0" algn="ctr" defTabSz="1018824"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smtClean="0">
                          <a:ln>
                            <a:noFill/>
                          </a:ln>
                          <a:solidFill>
                            <a:prstClr val="black"/>
                          </a:solidFill>
                          <a:effectLst/>
                          <a:uLnTx/>
                          <a:uFillTx/>
                          <a:latin typeface="+mn-lt"/>
                          <a:ea typeface="+mn-ea"/>
                          <a:cs typeface="+mn-cs"/>
                        </a:rPr>
                        <a:t>Escritas por los siguientes maestros de K-6</a:t>
                      </a:r>
                      <a:r>
                        <a:rPr kumimoji="0" lang="es-MX" sz="1400" b="1" i="0" u="none" strike="noStrike" kern="1200" cap="none" spc="0" normalizeH="0" baseline="30000" noProof="0" dirty="0" smtClean="0">
                          <a:ln>
                            <a:noFill/>
                          </a:ln>
                          <a:solidFill>
                            <a:prstClr val="black"/>
                          </a:solidFill>
                          <a:effectLst/>
                          <a:uLnTx/>
                          <a:uFillTx/>
                          <a:latin typeface="+mn-lt"/>
                          <a:ea typeface="+mn-ea"/>
                          <a:cs typeface="+mn-cs"/>
                        </a:rPr>
                        <a:t>to</a:t>
                      </a:r>
                      <a:r>
                        <a:rPr kumimoji="0" lang="es-MX" sz="1400" b="1" i="0" u="none" strike="noStrike" kern="1200" cap="none" spc="0" normalizeH="0" baseline="0" noProof="0" dirty="0" smtClean="0">
                          <a:ln>
                            <a:noFill/>
                          </a:ln>
                          <a:solidFill>
                            <a:prstClr val="black"/>
                          </a:solidFill>
                          <a:effectLst/>
                          <a:uLnTx/>
                          <a:uFillTx/>
                          <a:latin typeface="+mn-lt"/>
                          <a:ea typeface="+mn-ea"/>
                          <a:cs typeface="+mn-cs"/>
                        </a:rPr>
                        <a:t> grado de HSD en  2014.</a:t>
                      </a:r>
                    </a:p>
                  </a:txBody>
                  <a:tcPr marL="100584" marR="100584" marT="48813" marB="4881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294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Ko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2940">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Tammy Cole</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294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Carrie Ellis</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2940">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Dori George</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294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Heather Girad</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2940">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Goldstein</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294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Raquel Lemus</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2940">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294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Alfonso Lule</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2940">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Berta Lule</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294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2940">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Heather McCullum</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294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2940">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294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2940">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Irma Ramirez</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294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Orchards</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2940">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Jean Summers</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294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Teacher Mentor</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Nikki Thoen</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2940">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Maritza Dash</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85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s-MX" sz="1000" b="0" dirty="0">
                        <a:solidFill>
                          <a:srgbClr val="FF0000"/>
                        </a:solidFill>
                        <a:latin typeface="Lucida Handwriting" panose="03010101010101010101" pitchFamily="66" charset="0"/>
                      </a:endParaRP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000" b="0" dirty="0" smtClean="0">
                          <a:solidFill>
                            <a:schemeClr val="tx1"/>
                          </a:solidFill>
                          <a:latin typeface="Lucida Handwriting" panose="03010101010101010101" pitchFamily="66" charset="0"/>
                        </a:rPr>
                        <a:t>Jill Russo</a:t>
                      </a:r>
                      <a:endParaRPr lang="es-MX" sz="1000" b="0" dirty="0">
                        <a:solidFill>
                          <a:schemeClr val="tx1"/>
                        </a:solidFill>
                        <a:latin typeface="Lucida Handwriting" panose="03010101010101010101" pitchFamily="66" charset="0"/>
                      </a:endParaRPr>
                    </a:p>
                  </a:txBody>
                  <a:tcPr marL="100584" marR="100584"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723733">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prstClr val="black"/>
                          </a:solidFill>
                          <a:effectLst/>
                          <a:uLnTx/>
                          <a:uFillTx/>
                          <a:latin typeface="+mn-lt"/>
                          <a:ea typeface="+mn-ea"/>
                          <a:cs typeface="+mn-cs"/>
                        </a:rPr>
                        <a:t>Las actividades para la tarea de rendimiento en las clases de K − 6 fueron escritas por:                                                                                                                                                                                                                                                                                                                                                                                                                                                                                                                                                                                                                                                                                                                                                                                                                                                                                                                                                                                                                                                                                                                                                                                                                                                                                                                                                                                                                                                                                                                                                                                                                                                                                                                                                                                                                                                                                                                                                                                                                                                                                                                                                                                                                                                                                                                                                                                                                                                                                                                                                                                                                                                                                                                                                                                                                                                                                                                                                                                                                                                                                                                                              Jamie Lentz, Gina McLain, Hayley Heider, Anna Wooley, Gretchen Erlandsen, Deborah Deplanche, Connie Briceno, Judy Ramer, Carrie Ellis, Sandra Maines, Renae Iversen, Anne Berg, Aliceson Brandt y  Ko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prstClr val="black"/>
                          </a:solidFill>
                          <a:effectLst/>
                          <a:uLnTx/>
                          <a:uFillTx/>
                          <a:latin typeface="+mn-lt"/>
                          <a:ea typeface="+mn-ea"/>
                          <a:cs typeface="+mn-cs"/>
                        </a:rPr>
                        <a:t>Todas las evaluaciones fueron editadas por  Vicki Daniels.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smtClean="0">
                        <a:ln>
                          <a:noFill/>
                        </a:ln>
                        <a:solidFill>
                          <a:prstClr val="black"/>
                        </a:solidFill>
                        <a:effectLst/>
                        <a:uLnTx/>
                        <a:uFillTx/>
                        <a:latin typeface="+mn-lt"/>
                        <a:ea typeface="+mn-ea"/>
                        <a:cs typeface="+mn-cs"/>
                      </a:endParaRPr>
                    </a:p>
                    <a:p>
                      <a:pPr algn="ctr"/>
                      <a:r>
                        <a:rPr lang="es-MX" sz="1100" b="0" i="1" dirty="0" smtClean="0">
                          <a:latin typeface="+mn-lt"/>
                        </a:rPr>
                        <a:t>Gracias a todos los que participaron en la traducción de esta evaluación, </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i="1" dirty="0" smtClean="0">
                          <a:latin typeface="+mn-lt"/>
                        </a:rPr>
                        <a:t>bajo la coordinación</a:t>
                      </a:r>
                      <a:r>
                        <a:rPr lang="es-MX" sz="1100" b="0" i="1" baseline="0" dirty="0" smtClean="0">
                          <a:latin typeface="+mn-lt"/>
                        </a:rPr>
                        <a:t> de </a:t>
                      </a:r>
                      <a:r>
                        <a:rPr kumimoji="0" lang="es-MX" sz="1100" b="0" i="1" u="none" strike="noStrike" kern="1200" cap="none" spc="0" normalizeH="0" baseline="0" dirty="0" smtClean="0">
                          <a:ln>
                            <a:noFill/>
                          </a:ln>
                          <a:solidFill>
                            <a:prstClr val="black"/>
                          </a:solidFill>
                          <a:effectLst/>
                          <a:uLnTx/>
                          <a:uFillTx/>
                          <a:latin typeface="+mn-lt"/>
                          <a:ea typeface="+mn-ea"/>
                          <a:cs typeface="+mn-cs"/>
                        </a:rPr>
                        <a:t>Z. Rosa.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smtClean="0">
                        <a:ln>
                          <a:noFill/>
                        </a:ln>
                        <a:solidFill>
                          <a:prstClr val="black"/>
                        </a:solidFill>
                        <a:effectLst/>
                        <a:uLnTx/>
                        <a:uFillTx/>
                        <a:latin typeface="+mn-lt"/>
                        <a:ea typeface="+mn-ea"/>
                        <a:cs typeface="+mn-cs"/>
                      </a:endParaRPr>
                    </a:p>
                  </a:txBody>
                  <a:tcPr marL="100584" marR="100584" marT="48813" marB="4881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100" b="0" dirty="0">
                        <a:solidFill>
                          <a:srgbClr val="FF0000"/>
                        </a:solidFill>
                        <a:latin typeface="Lucida Handwriting" panose="03010101010101010101" pitchFamily="66" charset="0"/>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txBody>
                  <a:tcPr marL="103632" marR="103632"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AutoShape 12" descr="Image result for revise"/>
          <p:cNvSpPr>
            <a:spLocks noChangeAspect="1" noChangeArrowheads="1"/>
          </p:cNvSpPr>
          <p:nvPr/>
        </p:nvSpPr>
        <p:spPr bwMode="auto">
          <a:xfrm>
            <a:off x="285432" y="-6316"/>
            <a:ext cx="335280" cy="32542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8878" tIns="49440" rIns="98878" bIns="49440" numCol="1" anchor="t" anchorCtr="0" compatLnSpc="1">
            <a:prstTxWarp prst="textNoShape">
              <a:avLst/>
            </a:prstTxWarp>
          </a:bodyPr>
          <a:lstStyle/>
          <a:p>
            <a:endParaRPr lang="en-US" sz="1747"/>
          </a:p>
        </p:txBody>
      </p:sp>
      <p:sp>
        <p:nvSpPr>
          <p:cNvPr id="2" name="Date Placeholder 1"/>
          <p:cNvSpPr>
            <a:spLocks noGrp="1"/>
          </p:cNvSpPr>
          <p:nvPr>
            <p:ph type="dt" sz="half" idx="10"/>
          </p:nvPr>
        </p:nvSpPr>
        <p:spPr/>
        <p:txBody>
          <a:bodyPr/>
          <a:lstStyle/>
          <a:p>
            <a:r>
              <a:rPr lang="x-none" smtClean="0"/>
              <a:t>HSD-OSP Susan Richmond 2015  </a:t>
            </a:r>
            <a:endParaRPr lang="en-US" dirty="0"/>
          </a:p>
        </p:txBody>
      </p:sp>
    </p:spTree>
    <p:extLst>
      <p:ext uri="{BB962C8B-B14F-4D97-AF65-F5344CB8AC3E}">
        <p14:creationId xmlns:p14="http://schemas.microsoft.com/office/powerpoint/2010/main" val="15182672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10594" y="725900"/>
            <a:ext cx="6291567" cy="2979257"/>
          </a:xfrm>
          <a:prstGeom prst="rect">
            <a:avLst/>
          </a:prstGeom>
          <a:noFill/>
        </p:spPr>
        <p:txBody>
          <a:bodyPr wrap="square" lIns="100564" tIns="50282" rIns="100564" bIns="50282">
            <a:spAutoFit/>
          </a:bodyPr>
          <a:lstStyle/>
          <a:p>
            <a:pPr marL="377190" indent="-377190">
              <a:buAutoNum type="arabicPeriod"/>
            </a:pPr>
            <a:r>
              <a:rPr lang="es-ES" sz="1870" b="1" dirty="0">
                <a:latin typeface="Helvetica" pitchFamily="34" charset="0"/>
                <a:cs typeface="Calibri"/>
              </a:rPr>
              <a:t>¿Qué palabra describe </a:t>
            </a:r>
            <a:r>
              <a:rPr lang="es-ES" sz="1870" b="1" u="sng" dirty="0">
                <a:latin typeface="Helvetica" pitchFamily="34" charset="0"/>
                <a:cs typeface="Calibri"/>
              </a:rPr>
              <a:t>mejor</a:t>
            </a:r>
            <a:r>
              <a:rPr lang="es-ES" sz="1870" b="1" dirty="0">
                <a:latin typeface="Helvetica" pitchFamily="34" charset="0"/>
                <a:cs typeface="Calibri"/>
              </a:rPr>
              <a:t> cómo se sentía Kevin, en el primer párrafo?</a:t>
            </a:r>
          </a:p>
          <a:p>
            <a:pPr marL="377190" indent="-377190">
              <a:buAutoNum type="arabicPeriod"/>
            </a:pPr>
            <a:endParaRPr lang="x-none" sz="1870" dirty="0">
              <a:latin typeface="Helvetica" pitchFamily="34" charset="0"/>
            </a:endParaRPr>
          </a:p>
          <a:p>
            <a:pPr marL="754336" indent="-377190">
              <a:buFont typeface="+mj-lt"/>
              <a:buAutoNum type="alphaUcPeriod"/>
            </a:pPr>
            <a:r>
              <a:rPr lang="x-none" sz="1870" dirty="0">
                <a:latin typeface="Helvetica" pitchFamily="34" charset="0"/>
              </a:rPr>
              <a:t>asustado</a:t>
            </a:r>
          </a:p>
          <a:p>
            <a:pPr marL="754336" indent="-377190">
              <a:buFont typeface="+mj-lt"/>
              <a:buAutoNum type="alphaUcPeriod"/>
            </a:pPr>
            <a:endParaRPr lang="x-none" sz="1870" dirty="0">
              <a:solidFill>
                <a:srgbClr val="FF0000"/>
              </a:solidFill>
              <a:latin typeface="Helvetica" pitchFamily="34" charset="0"/>
              <a:cs typeface="Helvetica" pitchFamily="34" charset="0"/>
            </a:endParaRPr>
          </a:p>
          <a:p>
            <a:pPr marL="754336" indent="-377190">
              <a:buFont typeface="+mj-lt"/>
              <a:buAutoNum type="alphaUcPeriod"/>
            </a:pPr>
            <a:r>
              <a:rPr lang="x-none" sz="1870" dirty="0">
                <a:solidFill>
                  <a:srgbClr val="000000"/>
                </a:solidFill>
                <a:latin typeface="Helvetica" pitchFamily="34" charset="0"/>
                <a:cs typeface="Helvetica" pitchFamily="34" charset="0"/>
              </a:rPr>
              <a:t>tranquilo</a:t>
            </a:r>
          </a:p>
          <a:p>
            <a:pPr marL="754336" indent="-377190">
              <a:buFont typeface="+mj-lt"/>
              <a:buAutoNum type="alphaUcPeriod"/>
            </a:pPr>
            <a:endParaRPr lang="x-none" sz="1870" dirty="0">
              <a:solidFill>
                <a:srgbClr val="000000"/>
              </a:solidFill>
              <a:latin typeface="Helvetica" pitchFamily="34" charset="0"/>
              <a:cs typeface="Helvetica" pitchFamily="34" charset="0"/>
            </a:endParaRPr>
          </a:p>
          <a:p>
            <a:pPr marL="754336" indent="-377190">
              <a:buFont typeface="+mj-lt"/>
              <a:buAutoNum type="alphaUcPeriod"/>
            </a:pPr>
            <a:r>
              <a:rPr lang="x-none" sz="1870" dirty="0">
                <a:latin typeface="Helvetica" pitchFamily="34" charset="0"/>
                <a:cs typeface="Helvetica" pitchFamily="34" charset="0"/>
              </a:rPr>
              <a:t>aventurero</a:t>
            </a:r>
            <a:r>
              <a:rPr lang="x-none" sz="1870" dirty="0">
                <a:solidFill>
                  <a:srgbClr val="000000"/>
                </a:solidFill>
                <a:latin typeface="Helvetica" pitchFamily="34" charset="0"/>
                <a:cs typeface="Helvetica" pitchFamily="34" charset="0"/>
              </a:rPr>
              <a:t> </a:t>
            </a:r>
          </a:p>
          <a:p>
            <a:pPr marL="754336" indent="-377190">
              <a:buFont typeface="+mj-lt"/>
              <a:buAutoNum type="alphaUcPeriod"/>
            </a:pPr>
            <a:endParaRPr lang="x-none" sz="1870" dirty="0">
              <a:solidFill>
                <a:srgbClr val="000000"/>
              </a:solidFill>
              <a:latin typeface="Helvetica" pitchFamily="34" charset="0"/>
              <a:cs typeface="Helvetica" pitchFamily="34" charset="0"/>
            </a:endParaRPr>
          </a:p>
          <a:p>
            <a:pPr marL="754063" indent="-376238">
              <a:buFont typeface="+mj-lt"/>
              <a:buAutoNum type="alphaUcPeriod"/>
            </a:pPr>
            <a:r>
              <a:rPr lang="x-none" sz="1870" dirty="0">
                <a:solidFill>
                  <a:srgbClr val="000000"/>
                </a:solidFill>
                <a:latin typeface="Helvetica" pitchFamily="34" charset="0"/>
                <a:cs typeface="Helvetica" pitchFamily="34" charset="0"/>
              </a:rPr>
              <a:t>despierto</a:t>
            </a:r>
          </a:p>
        </p:txBody>
      </p:sp>
      <p:cxnSp>
        <p:nvCxnSpPr>
          <p:cNvPr id="11" name="Straight Connector 10"/>
          <p:cNvCxnSpPr/>
          <p:nvPr/>
        </p:nvCxnSpPr>
        <p:spPr>
          <a:xfrm>
            <a:off x="512355" y="4572000"/>
            <a:ext cx="68942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910594" y="5352779"/>
            <a:ext cx="6291567" cy="3554799"/>
          </a:xfrm>
          <a:prstGeom prst="rect">
            <a:avLst/>
          </a:prstGeom>
          <a:noFill/>
        </p:spPr>
        <p:txBody>
          <a:bodyPr wrap="square" lIns="100564" tIns="50282" rIns="100564" bIns="50282">
            <a:spAutoFit/>
          </a:bodyPr>
          <a:lstStyle/>
          <a:p>
            <a:pPr marL="338490" indent="-338490">
              <a:buAutoNum type="arabicPeriod" startAt="2"/>
            </a:pPr>
            <a:r>
              <a:rPr lang="x-none" sz="1870" b="1" dirty="0">
                <a:latin typeface="Helvetica" pitchFamily="34" charset="0"/>
                <a:cs typeface="Calibri"/>
              </a:rPr>
              <a:t>¿Por qué el guía dijo que las jirafas siempre tienen suficiente para comer?</a:t>
            </a:r>
          </a:p>
          <a:p>
            <a:pPr marL="338490" indent="-338490">
              <a:buAutoNum type="arabicPeriod" startAt="2"/>
            </a:pPr>
            <a:endParaRPr lang="x-none" sz="1870" b="1" dirty="0">
              <a:latin typeface="Helvetica" pitchFamily="34" charset="0"/>
            </a:endParaRPr>
          </a:p>
          <a:p>
            <a:pPr marL="803275" indent="-409575">
              <a:buFont typeface="+mj-lt"/>
              <a:buAutoNum type="alphaUcPeriod"/>
            </a:pPr>
            <a:r>
              <a:rPr lang="x-none" sz="1870" dirty="0">
                <a:latin typeface="Helvetica" pitchFamily="34" charset="0"/>
              </a:rPr>
              <a:t>Hay mucha comida en la selva.</a:t>
            </a:r>
          </a:p>
          <a:p>
            <a:pPr marL="803275" indent="-409575">
              <a:buFont typeface="+mj-lt"/>
              <a:buAutoNum type="alphaUcPeriod"/>
            </a:pPr>
            <a:endParaRPr lang="x-none" sz="1870" dirty="0">
              <a:latin typeface="Helvetica" pitchFamily="34" charset="0"/>
            </a:endParaRPr>
          </a:p>
          <a:p>
            <a:pPr marL="803275" indent="-409575">
              <a:buFont typeface="+mj-lt"/>
              <a:buAutoNum type="alphaUcPeriod"/>
            </a:pPr>
            <a:r>
              <a:rPr lang="x-none" sz="1870" dirty="0">
                <a:solidFill>
                  <a:srgbClr val="000000"/>
                </a:solidFill>
                <a:latin typeface="Helvetica" pitchFamily="34" charset="0"/>
                <a:cs typeface="Helvetica" pitchFamily="34" charset="0"/>
              </a:rPr>
              <a:t>Ellas son el único animal lo suficientemente alto </a:t>
            </a:r>
            <a:r>
              <a:rPr lang="x-none" sz="1870" dirty="0" smtClean="0">
                <a:solidFill>
                  <a:srgbClr val="000000"/>
                </a:solidFill>
                <a:latin typeface="Helvetica" pitchFamily="34" charset="0"/>
                <a:cs typeface="Helvetica" pitchFamily="34" charset="0"/>
              </a:rPr>
              <a:t>como para </a:t>
            </a:r>
            <a:r>
              <a:rPr lang="x-none" sz="1870" dirty="0">
                <a:solidFill>
                  <a:srgbClr val="000000"/>
                </a:solidFill>
                <a:latin typeface="Helvetica" pitchFamily="34" charset="0"/>
                <a:cs typeface="Helvetica" pitchFamily="34" charset="0"/>
              </a:rPr>
              <a:t>alcanzar las hojas de los árboles altos.</a:t>
            </a:r>
          </a:p>
          <a:p>
            <a:pPr marL="803275" indent="-409575">
              <a:buFont typeface="+mj-lt"/>
              <a:buAutoNum type="alphaUcPeriod"/>
            </a:pPr>
            <a:endParaRPr lang="x-none" sz="1870" dirty="0">
              <a:solidFill>
                <a:srgbClr val="000000"/>
              </a:solidFill>
              <a:latin typeface="Helvetica" pitchFamily="34" charset="0"/>
              <a:cs typeface="Helvetica" pitchFamily="34" charset="0"/>
            </a:endParaRPr>
          </a:p>
          <a:p>
            <a:pPr marL="803275" indent="-409575">
              <a:buFont typeface="+mj-lt"/>
              <a:buAutoNum type="alphaUcPeriod"/>
            </a:pPr>
            <a:r>
              <a:rPr lang="x-none" sz="1870" dirty="0">
                <a:solidFill>
                  <a:srgbClr val="000000"/>
                </a:solidFill>
                <a:latin typeface="Helvetica" pitchFamily="34" charset="0"/>
                <a:cs typeface="Helvetica" pitchFamily="34" charset="0"/>
              </a:rPr>
              <a:t>Las personas que van en safaris alimentan a las </a:t>
            </a:r>
            <a:r>
              <a:rPr lang="x-none" sz="1870" dirty="0" smtClean="0">
                <a:solidFill>
                  <a:srgbClr val="000000"/>
                </a:solidFill>
                <a:latin typeface="Helvetica" pitchFamily="34" charset="0"/>
                <a:cs typeface="Helvetica" pitchFamily="34" charset="0"/>
              </a:rPr>
              <a:t>jirafas.</a:t>
            </a:r>
            <a:endParaRPr lang="x-none" sz="1870" dirty="0">
              <a:solidFill>
                <a:srgbClr val="000000"/>
              </a:solidFill>
              <a:latin typeface="Helvetica" pitchFamily="34" charset="0"/>
              <a:cs typeface="Helvetica" pitchFamily="34" charset="0"/>
            </a:endParaRPr>
          </a:p>
          <a:p>
            <a:pPr marL="803275" indent="-409575">
              <a:buFont typeface="+mj-lt"/>
              <a:buAutoNum type="alphaUcPeriod"/>
            </a:pPr>
            <a:endParaRPr lang="x-none" sz="1870" dirty="0">
              <a:solidFill>
                <a:srgbClr val="000000"/>
              </a:solidFill>
              <a:latin typeface="Helvetica" pitchFamily="34" charset="0"/>
              <a:cs typeface="Helvetica" pitchFamily="34" charset="0"/>
            </a:endParaRPr>
          </a:p>
          <a:p>
            <a:pPr marL="803275" indent="-409575">
              <a:buFont typeface="+mj-lt"/>
              <a:buAutoNum type="alphaUcPeriod"/>
            </a:pPr>
            <a:r>
              <a:rPr lang="x-none" sz="1870" dirty="0">
                <a:solidFill>
                  <a:srgbClr val="000000"/>
                </a:solidFill>
                <a:latin typeface="Helvetica" pitchFamily="34" charset="0"/>
                <a:cs typeface="Helvetica" pitchFamily="34" charset="0"/>
              </a:rPr>
              <a:t>Ellas no comen carne.</a:t>
            </a:r>
          </a:p>
        </p:txBody>
      </p:sp>
      <p:sp>
        <p:nvSpPr>
          <p:cNvPr id="26" name="Oval 25"/>
          <p:cNvSpPr/>
          <p:nvPr/>
        </p:nvSpPr>
        <p:spPr>
          <a:xfrm>
            <a:off x="977882" y="3390424"/>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p>
        </p:txBody>
      </p:sp>
      <p:sp>
        <p:nvSpPr>
          <p:cNvPr id="27" name="Oval 26"/>
          <p:cNvSpPr/>
          <p:nvPr/>
        </p:nvSpPr>
        <p:spPr>
          <a:xfrm>
            <a:off x="977672" y="1659352"/>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p>
        </p:txBody>
      </p:sp>
      <p:sp>
        <p:nvSpPr>
          <p:cNvPr id="28" name="Oval 27"/>
          <p:cNvSpPr/>
          <p:nvPr/>
        </p:nvSpPr>
        <p:spPr>
          <a:xfrm>
            <a:off x="977672" y="2193332"/>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solidFill>
                <a:srgbClr val="FF0000"/>
              </a:solidFill>
            </a:endParaRPr>
          </a:p>
        </p:txBody>
      </p:sp>
      <p:sp>
        <p:nvSpPr>
          <p:cNvPr id="29" name="Oval 28"/>
          <p:cNvSpPr/>
          <p:nvPr/>
        </p:nvSpPr>
        <p:spPr>
          <a:xfrm>
            <a:off x="977882" y="2752131"/>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p>
        </p:txBody>
      </p:sp>
      <p:graphicFrame>
        <p:nvGraphicFramePr>
          <p:cNvPr id="13" name="Table 12"/>
          <p:cNvGraphicFramePr>
            <a:graphicFrameLocks noGrp="1"/>
          </p:cNvGraphicFramePr>
          <p:nvPr>
            <p:extLst>
              <p:ext uri="{D42A27DB-BD31-4B8C-83A1-F6EECF244321}">
                <p14:modId xmlns:p14="http://schemas.microsoft.com/office/powerpoint/2010/main" val="2645490809"/>
              </p:ext>
            </p:extLst>
          </p:nvPr>
        </p:nvGraphicFramePr>
        <p:xfrm>
          <a:off x="5106742" y="4064073"/>
          <a:ext cx="2074713" cy="881307"/>
        </p:xfrm>
        <a:graphic>
          <a:graphicData uri="http://schemas.openxmlformats.org/drawingml/2006/table">
            <a:tbl>
              <a:tblPr/>
              <a:tblGrid>
                <a:gridCol w="2074713"/>
              </a:tblGrid>
              <a:tr h="220327">
                <a:tc>
                  <a:txBody>
                    <a:bodyPr/>
                    <a:lstStyle/>
                    <a:p>
                      <a:pPr marL="0" marR="0" algn="l">
                        <a:lnSpc>
                          <a:spcPct val="100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RL.2.1</a:t>
                      </a:r>
                      <a:endParaRPr lang="en-US" sz="900" dirty="0">
                        <a:latin typeface="Calibri"/>
                        <a:ea typeface="Calibri"/>
                        <a:cs typeface="Times New Roman"/>
                      </a:endParaRPr>
                    </a:p>
                  </a:txBody>
                  <a:tcPr marL="32845" marR="3284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660980">
                <a:tc>
                  <a:txBody>
                    <a:bodyPr/>
                    <a:lstStyle/>
                    <a:p>
                      <a:pPr marL="0" marR="0" algn="l" defTabSz="966612" rtl="0" eaLnBrk="1" latinLnBrk="0" hangingPunct="1">
                        <a:lnSpc>
                          <a:spcPct val="100000"/>
                        </a:lnSpc>
                        <a:spcBef>
                          <a:spcPts val="0"/>
                        </a:spcBef>
                        <a:spcAft>
                          <a:spcPts val="0"/>
                        </a:spcAft>
                      </a:pPr>
                      <a:r>
                        <a:rPr lang="es-ES" sz="900" b="0" kern="1200" dirty="0" smtClean="0">
                          <a:solidFill>
                            <a:srgbClr val="000000"/>
                          </a:solidFill>
                          <a:latin typeface="+mn-lt"/>
                          <a:ea typeface="Times New Roman"/>
                          <a:cs typeface="Times New Roman"/>
                        </a:rPr>
                        <a:t>Hacen y contestan preguntas tales como: </a:t>
                      </a:r>
                      <a:r>
                        <a:rPr lang="es-ES" sz="900" b="0" i="1" kern="1200" dirty="0" smtClean="0">
                          <a:solidFill>
                            <a:srgbClr val="000000"/>
                          </a:solidFill>
                          <a:latin typeface="+mn-lt"/>
                          <a:ea typeface="Times New Roman"/>
                          <a:cs typeface="Times New Roman"/>
                        </a:rPr>
                        <a:t>quién, qué, dónde, cuándo, por qué y cómo</a:t>
                      </a:r>
                      <a:r>
                        <a:rPr lang="es-ES" sz="900" b="0" kern="1200" dirty="0" smtClean="0">
                          <a:solidFill>
                            <a:srgbClr val="000000"/>
                          </a:solidFill>
                          <a:latin typeface="+mn-lt"/>
                          <a:ea typeface="Times New Roman"/>
                          <a:cs typeface="Times New Roman"/>
                        </a:rPr>
                        <a:t>, para demostrar la comprensión de los detalles clave de un texto.</a:t>
                      </a:r>
                      <a:endParaRPr lang="en-US" sz="900" b="0" kern="1200" dirty="0">
                        <a:solidFill>
                          <a:srgbClr val="000000"/>
                        </a:solidFill>
                        <a:latin typeface="+mn-lt"/>
                        <a:ea typeface="Times New Roman"/>
                        <a:cs typeface="Times New Roman"/>
                      </a:endParaRPr>
                    </a:p>
                  </a:txBody>
                  <a:tcPr marL="32845" marR="3284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3" name="Slide Number Placeholder 2"/>
          <p:cNvSpPr>
            <a:spLocks noGrp="1"/>
          </p:cNvSpPr>
          <p:nvPr>
            <p:ph type="sldNum" sz="quarter" idx="12"/>
          </p:nvPr>
        </p:nvSpPr>
        <p:spPr/>
        <p:txBody>
          <a:bodyPr/>
          <a:lstStyle/>
          <a:p>
            <a:fld id="{CF669FE8-2A6A-4FDA-B6E7-4A7C87AD6E1D}" type="slidenum">
              <a:rPr lang="en-US" smtClean="0"/>
              <a:t>20</a:t>
            </a:fld>
            <a:endParaRPr lang="en-US" dirty="0"/>
          </a:p>
        </p:txBody>
      </p:sp>
      <p:sp>
        <p:nvSpPr>
          <p:cNvPr id="16" name="Oval 15"/>
          <p:cNvSpPr/>
          <p:nvPr/>
        </p:nvSpPr>
        <p:spPr>
          <a:xfrm>
            <a:off x="977672" y="8534399"/>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p>
        </p:txBody>
      </p:sp>
      <p:sp>
        <p:nvSpPr>
          <p:cNvPr id="17" name="Oval 16"/>
          <p:cNvSpPr/>
          <p:nvPr/>
        </p:nvSpPr>
        <p:spPr>
          <a:xfrm>
            <a:off x="977672" y="6298619"/>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p>
        </p:txBody>
      </p:sp>
      <p:sp>
        <p:nvSpPr>
          <p:cNvPr id="22" name="Oval 21"/>
          <p:cNvSpPr/>
          <p:nvPr/>
        </p:nvSpPr>
        <p:spPr>
          <a:xfrm>
            <a:off x="977672" y="6832600"/>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solidFill>
                <a:srgbClr val="FF0000"/>
              </a:solidFill>
            </a:endParaRPr>
          </a:p>
        </p:txBody>
      </p:sp>
      <p:sp>
        <p:nvSpPr>
          <p:cNvPr id="23" name="Oval 22"/>
          <p:cNvSpPr/>
          <p:nvPr/>
        </p:nvSpPr>
        <p:spPr>
          <a:xfrm>
            <a:off x="977672" y="7735481"/>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p>
        </p:txBody>
      </p:sp>
      <p:sp>
        <p:nvSpPr>
          <p:cNvPr id="2" name="Date Placeholder 1"/>
          <p:cNvSpPr>
            <a:spLocks noGrp="1"/>
          </p:cNvSpPr>
          <p:nvPr>
            <p:ph type="dt" sz="half" idx="10"/>
          </p:nvPr>
        </p:nvSpPr>
        <p:spPr/>
        <p:txBody>
          <a:bodyPr/>
          <a:lstStyle/>
          <a:p>
            <a:r>
              <a:rPr lang="x-none" dirty="0" smtClean="0"/>
              <a:t>HSD-OSP </a:t>
            </a:r>
            <a:r>
              <a:rPr lang="x-none" dirty="0" err="1" smtClean="0"/>
              <a:t>Susan</a:t>
            </a:r>
            <a:r>
              <a:rPr lang="x-none" dirty="0" smtClean="0"/>
              <a:t> Richmond 2015  </a:t>
            </a:r>
            <a:endParaRPr lang="en-US" dirty="0"/>
          </a:p>
        </p:txBody>
      </p:sp>
    </p:spTree>
    <p:extLst>
      <p:ext uri="{BB962C8B-B14F-4D97-AF65-F5344CB8AC3E}">
        <p14:creationId xmlns:p14="http://schemas.microsoft.com/office/powerpoint/2010/main" val="11233284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10591" y="441659"/>
            <a:ext cx="6247116" cy="4418112"/>
          </a:xfrm>
          <a:prstGeom prst="rect">
            <a:avLst/>
          </a:prstGeom>
        </p:spPr>
        <p:txBody>
          <a:bodyPr wrap="square" lIns="100564" tIns="50282" rIns="100564" bIns="50282">
            <a:spAutoFit/>
          </a:bodyPr>
          <a:lstStyle/>
          <a:p>
            <a:pPr marL="278941" indent="-278941"/>
            <a:r>
              <a:rPr lang="x-none" sz="1870" b="1" dirty="0">
                <a:latin typeface="Helvetica" pitchFamily="34" charset="0"/>
              </a:rPr>
              <a:t>3.  ¿Cuál es el mensaje central del texto?</a:t>
            </a:r>
            <a:endParaRPr lang="x-none" sz="1870" b="1" dirty="0">
              <a:latin typeface="Helvetica" pitchFamily="34" charset="0"/>
              <a:cs typeface="Calibri"/>
            </a:endParaRPr>
          </a:p>
          <a:p>
            <a:pPr marL="377146" indent="377146"/>
            <a:endParaRPr lang="x-none" sz="1870" dirty="0">
              <a:latin typeface="Helvetica" pitchFamily="34" charset="0"/>
            </a:endParaRPr>
          </a:p>
          <a:p>
            <a:pPr marL="754336" indent="-377190">
              <a:buFont typeface="+mj-lt"/>
              <a:buAutoNum type="alphaUcPeriod"/>
            </a:pPr>
            <a:r>
              <a:rPr lang="x-none" sz="1870" dirty="0">
                <a:latin typeface="Helvetica" pitchFamily="34" charset="0"/>
              </a:rPr>
              <a:t>Las jirafas siempre tienen alimento para comer porque ellas tienen cuellos largos.</a:t>
            </a:r>
          </a:p>
          <a:p>
            <a:pPr marL="754336" indent="-377190">
              <a:buFont typeface="+mj-lt"/>
              <a:buAutoNum type="alphaUcPeriod"/>
            </a:pPr>
            <a:endParaRPr lang="x-none" sz="1870" dirty="0">
              <a:latin typeface="Helvetica" pitchFamily="34" charset="0"/>
            </a:endParaRPr>
          </a:p>
          <a:p>
            <a:pPr marL="754336" indent="-377190">
              <a:buFont typeface="+mj-lt"/>
              <a:buAutoNum type="alphaUcPeriod"/>
            </a:pPr>
            <a:r>
              <a:rPr lang="x-none" sz="1870" dirty="0">
                <a:latin typeface="Helvetica" pitchFamily="34" charset="0"/>
                <a:cs typeface="Helvetica" pitchFamily="34" charset="0"/>
              </a:rPr>
              <a:t>Es mejor para los animales vivir en la selva que en un zoológico.</a:t>
            </a:r>
          </a:p>
          <a:p>
            <a:pPr marL="754336" indent="-377190">
              <a:buFont typeface="+mj-lt"/>
              <a:buAutoNum type="alphaUcPeriod"/>
            </a:pPr>
            <a:endParaRPr lang="x-none" sz="1870" dirty="0">
              <a:solidFill>
                <a:srgbClr val="000000"/>
              </a:solidFill>
              <a:latin typeface="Helvetica" pitchFamily="34" charset="0"/>
              <a:cs typeface="Helvetica" pitchFamily="34" charset="0"/>
            </a:endParaRPr>
          </a:p>
          <a:p>
            <a:pPr marL="754336" indent="-377190">
              <a:buFont typeface="+mj-lt"/>
              <a:buAutoNum type="alphaUcPeriod"/>
            </a:pPr>
            <a:r>
              <a:rPr lang="x-none" sz="1870" dirty="0">
                <a:solidFill>
                  <a:srgbClr val="000000"/>
                </a:solidFill>
                <a:latin typeface="Helvetica" pitchFamily="34" charset="0"/>
                <a:cs typeface="Helvetica" pitchFamily="34" charset="0"/>
              </a:rPr>
              <a:t>Las cosas nuevas pueden atemorizar al principio, pero al mismo tiempo pueden llegar a ser divertidas y emocionantes.</a:t>
            </a:r>
          </a:p>
          <a:p>
            <a:pPr marL="754336" indent="-377190">
              <a:buFont typeface="+mj-lt"/>
              <a:buAutoNum type="alphaUcPeriod"/>
            </a:pPr>
            <a:endParaRPr lang="x-none" sz="1870" dirty="0">
              <a:solidFill>
                <a:srgbClr val="000000"/>
              </a:solidFill>
              <a:latin typeface="Helvetica" pitchFamily="34" charset="0"/>
              <a:cs typeface="Helvetica" pitchFamily="34" charset="0"/>
            </a:endParaRPr>
          </a:p>
          <a:p>
            <a:pPr marL="754336" indent="-377190">
              <a:buFont typeface="+mj-lt"/>
              <a:buAutoNum type="alphaUcPeriod"/>
            </a:pPr>
            <a:r>
              <a:rPr lang="x-none" sz="1870" dirty="0">
                <a:solidFill>
                  <a:srgbClr val="000000"/>
                </a:solidFill>
                <a:latin typeface="Helvetica" pitchFamily="34" charset="0"/>
                <a:cs typeface="Helvetica" pitchFamily="34" charset="0"/>
              </a:rPr>
              <a:t>Necesitas preparar muchas cosas para poder ir a una aventura en África.</a:t>
            </a:r>
          </a:p>
          <a:p>
            <a:pPr marL="377146"/>
            <a:endParaRPr lang="x-none" sz="1870" dirty="0">
              <a:solidFill>
                <a:srgbClr val="000000"/>
              </a:solidFill>
              <a:latin typeface="Helvetica" pitchFamily="34" charset="0"/>
              <a:cs typeface="Helvetica" pitchFamily="34" charset="0"/>
            </a:endParaRPr>
          </a:p>
        </p:txBody>
      </p:sp>
      <p:cxnSp>
        <p:nvCxnSpPr>
          <p:cNvPr id="11" name="Straight Connector 10"/>
          <p:cNvCxnSpPr/>
          <p:nvPr/>
        </p:nvCxnSpPr>
        <p:spPr>
          <a:xfrm>
            <a:off x="512355" y="4777740"/>
            <a:ext cx="681046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910592" y="5532122"/>
            <a:ext cx="6247116" cy="2691486"/>
          </a:xfrm>
          <a:prstGeom prst="rect">
            <a:avLst/>
          </a:prstGeom>
        </p:spPr>
        <p:txBody>
          <a:bodyPr wrap="square" lIns="100564" tIns="50282" rIns="100564" bIns="50282">
            <a:spAutoFit/>
          </a:bodyPr>
          <a:lstStyle/>
          <a:p>
            <a:r>
              <a:rPr lang="x-none" sz="1870" b="1" dirty="0">
                <a:latin typeface="Helvetica" pitchFamily="34" charset="0"/>
              </a:rPr>
              <a:t>4.   ¿Cuál es la idea principal del párrafo 5? </a:t>
            </a:r>
          </a:p>
          <a:p>
            <a:pPr marL="356742" indent="-356742">
              <a:buFont typeface="+mj-lt"/>
              <a:buAutoNum type="arabicPeriod" startAt="2"/>
            </a:pPr>
            <a:endParaRPr lang="x-none" sz="1870" b="1" dirty="0">
              <a:latin typeface="Helvetica" pitchFamily="34" charset="0"/>
            </a:endParaRPr>
          </a:p>
          <a:p>
            <a:pPr marL="754063" indent="-376238">
              <a:buFont typeface="+mj-lt"/>
              <a:buAutoNum type="alphaUcPeriod"/>
            </a:pPr>
            <a:r>
              <a:rPr lang="x-none" sz="1870" dirty="0">
                <a:latin typeface="Helvetica" pitchFamily="34" charset="0"/>
              </a:rPr>
              <a:t>Kevin va a ir a una aventura en África.</a:t>
            </a:r>
          </a:p>
          <a:p>
            <a:pPr marL="754063" indent="-376238">
              <a:buFont typeface="+mj-lt"/>
              <a:buAutoNum type="alphaUcPeriod"/>
            </a:pPr>
            <a:endParaRPr lang="x-none" sz="1870" dirty="0">
              <a:latin typeface="Helvetica" pitchFamily="34" charset="0"/>
            </a:endParaRPr>
          </a:p>
          <a:p>
            <a:pPr marL="754063" indent="-376238">
              <a:buFont typeface="+mj-lt"/>
              <a:buAutoNum type="alphaUcPeriod"/>
            </a:pPr>
            <a:r>
              <a:rPr lang="x-none" sz="1870" dirty="0">
                <a:solidFill>
                  <a:srgbClr val="000000"/>
                </a:solidFill>
                <a:latin typeface="Helvetica" pitchFamily="34" charset="0"/>
                <a:cs typeface="Helvetica" pitchFamily="34" charset="0"/>
              </a:rPr>
              <a:t>Kevin come sus huevos rápidamente en la mesa.</a:t>
            </a:r>
          </a:p>
          <a:p>
            <a:pPr marL="754063" indent="-376238">
              <a:buFont typeface="+mj-lt"/>
              <a:buAutoNum type="alphaUcPeriod"/>
            </a:pPr>
            <a:endParaRPr lang="x-none" sz="1870" dirty="0">
              <a:solidFill>
                <a:srgbClr val="000000"/>
              </a:solidFill>
              <a:latin typeface="Helvetica" pitchFamily="34" charset="0"/>
              <a:cs typeface="Helvetica" pitchFamily="34" charset="0"/>
            </a:endParaRPr>
          </a:p>
          <a:p>
            <a:pPr marL="754063" indent="-376238">
              <a:buFont typeface="+mj-lt"/>
              <a:buAutoNum type="alphaUcPeriod"/>
            </a:pPr>
            <a:r>
              <a:rPr lang="x-none" sz="1870" dirty="0">
                <a:solidFill>
                  <a:srgbClr val="000000"/>
                </a:solidFill>
                <a:latin typeface="Helvetica" pitchFamily="34" charset="0"/>
                <a:cs typeface="Helvetica" pitchFamily="34" charset="0"/>
              </a:rPr>
              <a:t>Kevin tiene miedo de ir a un safari.</a:t>
            </a:r>
          </a:p>
          <a:p>
            <a:pPr marL="754063" indent="-376238">
              <a:buFont typeface="+mj-lt"/>
              <a:buAutoNum type="alphaUcPeriod"/>
            </a:pPr>
            <a:endParaRPr lang="x-none" sz="1870" dirty="0">
              <a:solidFill>
                <a:srgbClr val="000000"/>
              </a:solidFill>
              <a:latin typeface="Helvetica" pitchFamily="34" charset="0"/>
              <a:cs typeface="Helvetica" pitchFamily="34" charset="0"/>
            </a:endParaRPr>
          </a:p>
          <a:p>
            <a:pPr marL="754063" indent="-376238">
              <a:buFont typeface="+mj-lt"/>
              <a:buAutoNum type="alphaUcPeriod"/>
            </a:pPr>
            <a:r>
              <a:rPr lang="x-none" sz="1870" dirty="0">
                <a:solidFill>
                  <a:srgbClr val="000000"/>
                </a:solidFill>
                <a:latin typeface="Helvetica" pitchFamily="34" charset="0"/>
                <a:cs typeface="Helvetica" pitchFamily="34" charset="0"/>
              </a:rPr>
              <a:t>Kevin se está preparando para ir a un safari.</a:t>
            </a:r>
          </a:p>
        </p:txBody>
      </p:sp>
      <p:sp>
        <p:nvSpPr>
          <p:cNvPr id="26" name="Oval 25"/>
          <p:cNvSpPr/>
          <p:nvPr/>
        </p:nvSpPr>
        <p:spPr>
          <a:xfrm>
            <a:off x="1050473" y="3908711"/>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p>
        </p:txBody>
      </p:sp>
      <p:sp>
        <p:nvSpPr>
          <p:cNvPr id="27" name="Oval 26"/>
          <p:cNvSpPr/>
          <p:nvPr/>
        </p:nvSpPr>
        <p:spPr>
          <a:xfrm>
            <a:off x="1045400" y="1109488"/>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p>
        </p:txBody>
      </p:sp>
      <p:sp>
        <p:nvSpPr>
          <p:cNvPr id="28" name="Oval 27"/>
          <p:cNvSpPr/>
          <p:nvPr/>
        </p:nvSpPr>
        <p:spPr>
          <a:xfrm>
            <a:off x="1050473" y="1927577"/>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solidFill>
                <a:srgbClr val="FF0000"/>
              </a:solidFill>
            </a:endParaRPr>
          </a:p>
        </p:txBody>
      </p:sp>
      <p:sp>
        <p:nvSpPr>
          <p:cNvPr id="29" name="Oval 28"/>
          <p:cNvSpPr/>
          <p:nvPr/>
        </p:nvSpPr>
        <p:spPr>
          <a:xfrm>
            <a:off x="1051341" y="2809526"/>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p>
        </p:txBody>
      </p:sp>
      <p:graphicFrame>
        <p:nvGraphicFramePr>
          <p:cNvPr id="2" name="Table 1"/>
          <p:cNvGraphicFramePr>
            <a:graphicFrameLocks noGrp="1"/>
          </p:cNvGraphicFramePr>
          <p:nvPr>
            <p:extLst>
              <p:ext uri="{D42A27DB-BD31-4B8C-83A1-F6EECF244321}">
                <p14:modId xmlns:p14="http://schemas.microsoft.com/office/powerpoint/2010/main" val="614789480"/>
              </p:ext>
            </p:extLst>
          </p:nvPr>
        </p:nvGraphicFramePr>
        <p:xfrm>
          <a:off x="5082996" y="4526283"/>
          <a:ext cx="2074713" cy="768967"/>
        </p:xfrm>
        <a:graphic>
          <a:graphicData uri="http://schemas.openxmlformats.org/drawingml/2006/table">
            <a:tbl>
              <a:tblPr/>
              <a:tblGrid>
                <a:gridCol w="2074713"/>
              </a:tblGrid>
              <a:tr h="220327">
                <a:tc>
                  <a:txBody>
                    <a:bodyPr/>
                    <a:lstStyle/>
                    <a:p>
                      <a:pPr marL="0" marR="0" algn="l">
                        <a:lnSpc>
                          <a:spcPct val="100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RL.2.2</a:t>
                      </a:r>
                      <a:endParaRPr lang="en-US" sz="900" dirty="0">
                        <a:latin typeface="Calibri"/>
                        <a:ea typeface="Calibri"/>
                        <a:cs typeface="Times New Roman"/>
                      </a:endParaRPr>
                    </a:p>
                  </a:txBody>
                  <a:tcPr marL="32845" marR="3284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pPr marL="0" marR="0" algn="l" defTabSz="966612" rtl="0" eaLnBrk="1" latinLnBrk="0" hangingPunct="1">
                        <a:lnSpc>
                          <a:spcPct val="100000"/>
                        </a:lnSpc>
                        <a:spcBef>
                          <a:spcPts val="0"/>
                        </a:spcBef>
                        <a:spcAft>
                          <a:spcPts val="0"/>
                        </a:spcAft>
                      </a:pPr>
                      <a:r>
                        <a:rPr lang="es-ES" sz="900" dirty="0" smtClean="0"/>
                        <a:t>Recuentan cuentos, incluyendo fábulas y cuentos populares de diversas culturas, e identifican el mensaje principal, lección o moraleja.</a:t>
                      </a:r>
                      <a:endParaRPr lang="en-US" sz="900" b="1" kern="1200" dirty="0">
                        <a:solidFill>
                          <a:srgbClr val="000000"/>
                        </a:solidFill>
                        <a:latin typeface="+mn-lt"/>
                        <a:ea typeface="Times New Roman"/>
                        <a:cs typeface="Times New Roman"/>
                      </a:endParaRPr>
                    </a:p>
                  </a:txBody>
                  <a:tcPr marL="32845" marR="3284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6" name="Slide Number Placeholder 5"/>
          <p:cNvSpPr>
            <a:spLocks noGrp="1"/>
          </p:cNvSpPr>
          <p:nvPr>
            <p:ph type="sldNum" sz="quarter" idx="12"/>
          </p:nvPr>
        </p:nvSpPr>
        <p:spPr/>
        <p:txBody>
          <a:bodyPr/>
          <a:lstStyle/>
          <a:p>
            <a:fld id="{CF669FE8-2A6A-4FDA-B6E7-4A7C87AD6E1D}" type="slidenum">
              <a:rPr lang="en-US" smtClean="0"/>
              <a:t>21</a:t>
            </a:fld>
            <a:endParaRPr lang="en-US" dirty="0"/>
          </a:p>
        </p:txBody>
      </p:sp>
      <p:sp>
        <p:nvSpPr>
          <p:cNvPr id="17" name="Oval 16"/>
          <p:cNvSpPr/>
          <p:nvPr/>
        </p:nvSpPr>
        <p:spPr>
          <a:xfrm>
            <a:off x="1045291" y="7903272"/>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p>
        </p:txBody>
      </p:sp>
      <p:sp>
        <p:nvSpPr>
          <p:cNvPr id="22" name="Oval 21"/>
          <p:cNvSpPr/>
          <p:nvPr/>
        </p:nvSpPr>
        <p:spPr>
          <a:xfrm>
            <a:off x="1045081" y="6172200"/>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p>
        </p:txBody>
      </p:sp>
      <p:sp>
        <p:nvSpPr>
          <p:cNvPr id="23" name="Oval 22"/>
          <p:cNvSpPr/>
          <p:nvPr/>
        </p:nvSpPr>
        <p:spPr>
          <a:xfrm>
            <a:off x="1045081" y="6706180"/>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solidFill>
                <a:srgbClr val="FF0000"/>
              </a:solidFill>
            </a:endParaRPr>
          </a:p>
        </p:txBody>
      </p:sp>
      <p:sp>
        <p:nvSpPr>
          <p:cNvPr id="24" name="Oval 23"/>
          <p:cNvSpPr/>
          <p:nvPr/>
        </p:nvSpPr>
        <p:spPr>
          <a:xfrm>
            <a:off x="1045291" y="7264979"/>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p>
        </p:txBody>
      </p:sp>
      <p:sp>
        <p:nvSpPr>
          <p:cNvPr id="3" name="Date Placeholder 2"/>
          <p:cNvSpPr>
            <a:spLocks noGrp="1"/>
          </p:cNvSpPr>
          <p:nvPr>
            <p:ph type="dt" sz="half" idx="10"/>
          </p:nvPr>
        </p:nvSpPr>
        <p:spPr/>
        <p:txBody>
          <a:bodyPr/>
          <a:lstStyle/>
          <a:p>
            <a:r>
              <a:rPr lang="x-none" smtClean="0"/>
              <a:t>HSD-OSP Susan Richmond 2015  </a:t>
            </a:r>
            <a:endParaRPr lang="en-US" dirty="0"/>
          </a:p>
        </p:txBody>
      </p:sp>
    </p:spTree>
    <p:extLst>
      <p:ext uri="{BB962C8B-B14F-4D97-AF65-F5344CB8AC3E}">
        <p14:creationId xmlns:p14="http://schemas.microsoft.com/office/powerpoint/2010/main" val="14607558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7223" y="609546"/>
            <a:ext cx="6420089" cy="3842570"/>
          </a:xfrm>
          <a:prstGeom prst="rect">
            <a:avLst/>
          </a:prstGeom>
        </p:spPr>
        <p:txBody>
          <a:bodyPr wrap="square" lIns="100564" tIns="50282" rIns="100564" bIns="50282">
            <a:spAutoFit/>
          </a:bodyPr>
          <a:lstStyle/>
          <a:p>
            <a:pPr marL="377190" indent="-377190">
              <a:buAutoNum type="arabicPeriod" startAt="5"/>
            </a:pPr>
            <a:r>
              <a:rPr lang="x-none" sz="1870" b="1" dirty="0">
                <a:latin typeface="Helvetica" pitchFamily="34" charset="0"/>
              </a:rPr>
              <a:t>¿Cuál de los </a:t>
            </a:r>
            <a:r>
              <a:rPr lang="x-none" sz="1870" b="1" dirty="0" smtClean="0">
                <a:latin typeface="Helvetica" pitchFamily="34" charset="0"/>
              </a:rPr>
              <a:t>siguientes detalles </a:t>
            </a:r>
            <a:r>
              <a:rPr lang="x-none" sz="1870" b="1" dirty="0">
                <a:latin typeface="Helvetica" pitchFamily="34" charset="0"/>
              </a:rPr>
              <a:t>explica por qué Kevin no podía dormir al principio del cuento?</a:t>
            </a:r>
          </a:p>
          <a:p>
            <a:pPr marL="377190" indent="-377190">
              <a:buAutoNum type="arabicPeriod" startAt="5"/>
            </a:pPr>
            <a:endParaRPr lang="x-none" sz="1870" b="1" dirty="0">
              <a:latin typeface="Helvetica" pitchFamily="34" charset="0"/>
            </a:endParaRPr>
          </a:p>
          <a:p>
            <a:pPr marL="693738" indent="-300038">
              <a:buFont typeface="+mj-lt"/>
              <a:buAutoNum type="alphaUcPeriod"/>
            </a:pPr>
            <a:r>
              <a:rPr lang="x-none" sz="1870" dirty="0">
                <a:latin typeface="Helvetica" pitchFamily="34" charset="0"/>
              </a:rPr>
              <a:t>Los pájaros estaban cantando afuera en un día soleado.</a:t>
            </a:r>
          </a:p>
          <a:p>
            <a:pPr marL="693738" indent="-300038">
              <a:buFont typeface="+mj-lt"/>
              <a:buAutoNum type="alphaUcPeriod"/>
            </a:pPr>
            <a:endParaRPr lang="x-none" sz="1870" dirty="0">
              <a:latin typeface="Helvetica" pitchFamily="34" charset="0"/>
            </a:endParaRPr>
          </a:p>
          <a:p>
            <a:pPr marL="693738" indent="-300038">
              <a:buFont typeface="+mj-lt"/>
              <a:buAutoNum type="alphaUcPeriod"/>
            </a:pPr>
            <a:r>
              <a:rPr lang="x-none" sz="1870" dirty="0">
                <a:solidFill>
                  <a:srgbClr val="000000"/>
                </a:solidFill>
                <a:latin typeface="Helvetica" pitchFamily="34" charset="0"/>
                <a:cs typeface="Helvetica" pitchFamily="34" charset="0"/>
              </a:rPr>
              <a:t>Kevin estaba muy asustado de que un león entrara a su tienda de campaña.</a:t>
            </a:r>
          </a:p>
          <a:p>
            <a:pPr marL="693738" indent="-300038">
              <a:buFont typeface="+mj-lt"/>
              <a:buAutoNum type="alphaUcPeriod"/>
            </a:pPr>
            <a:endParaRPr lang="x-none" sz="1870" dirty="0">
              <a:solidFill>
                <a:srgbClr val="000000"/>
              </a:solidFill>
              <a:latin typeface="Helvetica" pitchFamily="34" charset="0"/>
              <a:cs typeface="Helvetica" pitchFamily="34" charset="0"/>
            </a:endParaRPr>
          </a:p>
          <a:p>
            <a:pPr marL="693738" indent="-300038">
              <a:buFont typeface="+mj-lt"/>
              <a:buAutoNum type="alphaUcPeriod"/>
            </a:pPr>
            <a:r>
              <a:rPr lang="x-none" sz="1870" dirty="0">
                <a:solidFill>
                  <a:srgbClr val="000000"/>
                </a:solidFill>
                <a:latin typeface="Helvetica" pitchFamily="34" charset="0"/>
                <a:cs typeface="Helvetica" pitchFamily="34" charset="0"/>
              </a:rPr>
              <a:t>Su cama estaba adentro de una gigante tienda de campaña en África.</a:t>
            </a:r>
          </a:p>
          <a:p>
            <a:pPr marL="693738" indent="-300038">
              <a:buFont typeface="+mj-lt"/>
              <a:buAutoNum type="alphaUcPeriod"/>
            </a:pPr>
            <a:endParaRPr lang="x-none" sz="1870" dirty="0">
              <a:solidFill>
                <a:srgbClr val="000000"/>
              </a:solidFill>
              <a:latin typeface="Helvetica" pitchFamily="34" charset="0"/>
              <a:cs typeface="Helvetica" pitchFamily="34" charset="0"/>
            </a:endParaRPr>
          </a:p>
          <a:p>
            <a:pPr marL="693738" indent="-300038">
              <a:buFont typeface="+mj-lt"/>
              <a:buAutoNum type="alphaUcPeriod"/>
            </a:pPr>
            <a:r>
              <a:rPr lang="x-none" sz="1870" dirty="0">
                <a:solidFill>
                  <a:srgbClr val="000000"/>
                </a:solidFill>
                <a:latin typeface="Helvetica" pitchFamily="34" charset="0"/>
                <a:cs typeface="Helvetica" pitchFamily="34" charset="0"/>
              </a:rPr>
              <a:t>Sus padres dormían en otra cama frente a él.</a:t>
            </a:r>
          </a:p>
        </p:txBody>
      </p:sp>
      <p:cxnSp>
        <p:nvCxnSpPr>
          <p:cNvPr id="11" name="Straight Connector 10"/>
          <p:cNvCxnSpPr/>
          <p:nvPr/>
        </p:nvCxnSpPr>
        <p:spPr>
          <a:xfrm>
            <a:off x="512358" y="5029200"/>
            <a:ext cx="6517096"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17223" y="5282612"/>
            <a:ext cx="6420089" cy="3842570"/>
          </a:xfrm>
          <a:prstGeom prst="rect">
            <a:avLst/>
          </a:prstGeom>
        </p:spPr>
        <p:txBody>
          <a:bodyPr wrap="square" lIns="100564" tIns="50282" rIns="100564" bIns="50282">
            <a:spAutoFit/>
          </a:bodyPr>
          <a:lstStyle/>
          <a:p>
            <a:pPr marL="377190" indent="-377190">
              <a:buAutoNum type="arabicPeriod" startAt="6"/>
            </a:pPr>
            <a:r>
              <a:rPr lang="x-none" sz="1870" b="1" dirty="0">
                <a:latin typeface="Helvetica" pitchFamily="34" charset="0"/>
              </a:rPr>
              <a:t>¿Qué detalles se encuentran en la introducción del cuento?  Escoge las dos respuestas que están correctas.</a:t>
            </a:r>
          </a:p>
          <a:p>
            <a:pPr marL="356742" indent="-356742">
              <a:buFont typeface="+mj-lt"/>
              <a:buAutoNum type="arabicPeriod" startAt="2"/>
            </a:pPr>
            <a:endParaRPr lang="x-none" sz="1870" b="1" dirty="0">
              <a:latin typeface="Helvetica" pitchFamily="34" charset="0"/>
            </a:endParaRPr>
          </a:p>
          <a:p>
            <a:pPr marL="693738" indent="-347663">
              <a:buFont typeface="+mj-lt"/>
              <a:buAutoNum type="alphaUcPeriod"/>
            </a:pPr>
            <a:r>
              <a:rPr lang="es-ES" sz="1870" dirty="0">
                <a:latin typeface="Helvetica" pitchFamily="34" charset="0"/>
              </a:rPr>
              <a:t>Él no podía dormir porque estaba muy asustado. </a:t>
            </a:r>
          </a:p>
          <a:p>
            <a:pPr marL="693738" indent="-347663">
              <a:buFont typeface="+mj-lt"/>
              <a:buAutoNum type="alphaUcPeriod"/>
            </a:pPr>
            <a:endParaRPr lang="x-none" sz="1870" dirty="0">
              <a:latin typeface="Helvetica" pitchFamily="34" charset="0"/>
            </a:endParaRPr>
          </a:p>
          <a:p>
            <a:pPr marL="693738" indent="-347663">
              <a:buFont typeface="+mj-lt"/>
              <a:buAutoNum type="alphaUcPeriod"/>
            </a:pPr>
            <a:r>
              <a:rPr lang="es-ES" sz="1870" dirty="0">
                <a:solidFill>
                  <a:srgbClr val="000000"/>
                </a:solidFill>
                <a:latin typeface="Helvetica" pitchFamily="34" charset="0"/>
                <a:cs typeface="Helvetica" pitchFamily="34" charset="0"/>
              </a:rPr>
              <a:t>Pasó mucho tiempo antes de que Kevin finalmente se durmiera.</a:t>
            </a:r>
          </a:p>
          <a:p>
            <a:pPr marL="693738" indent="-347663">
              <a:buFont typeface="+mj-lt"/>
              <a:buAutoNum type="alphaUcPeriod"/>
            </a:pPr>
            <a:endParaRPr lang="x-none" sz="1870" dirty="0">
              <a:solidFill>
                <a:srgbClr val="000000"/>
              </a:solidFill>
              <a:latin typeface="Helvetica" pitchFamily="34" charset="0"/>
              <a:cs typeface="Helvetica" pitchFamily="34" charset="0"/>
            </a:endParaRPr>
          </a:p>
          <a:p>
            <a:pPr marL="693738" indent="-347663">
              <a:buFont typeface="+mj-lt"/>
              <a:buAutoNum type="alphaUcPeriod"/>
            </a:pPr>
            <a:r>
              <a:rPr lang="es-ES" sz="1870" dirty="0">
                <a:solidFill>
                  <a:srgbClr val="000000"/>
                </a:solidFill>
                <a:latin typeface="Helvetica" pitchFamily="34" charset="0"/>
                <a:cs typeface="Helvetica" pitchFamily="34" charset="0"/>
              </a:rPr>
              <a:t>Su nombre era Yin y  era su guía.</a:t>
            </a:r>
          </a:p>
          <a:p>
            <a:pPr marL="693738" indent="-347663">
              <a:buFont typeface="+mj-lt"/>
              <a:buAutoNum type="alphaUcPeriod"/>
            </a:pPr>
            <a:endParaRPr lang="x-none" sz="1870" dirty="0">
              <a:solidFill>
                <a:srgbClr val="000000"/>
              </a:solidFill>
              <a:latin typeface="Helvetica" pitchFamily="34" charset="0"/>
              <a:cs typeface="Helvetica" pitchFamily="34" charset="0"/>
            </a:endParaRPr>
          </a:p>
          <a:p>
            <a:pPr marL="693738" indent="-347663">
              <a:buFont typeface="+mj-lt"/>
              <a:buAutoNum type="alphaUcPeriod"/>
            </a:pPr>
            <a:r>
              <a:rPr lang="es-ES" sz="1870" dirty="0">
                <a:solidFill>
                  <a:srgbClr val="000000"/>
                </a:solidFill>
                <a:latin typeface="Helvetica" pitchFamily="34" charset="0"/>
                <a:cs typeface="Helvetica" pitchFamily="34" charset="0"/>
              </a:rPr>
              <a:t>Todos sus temores desaparecieron y comenzó a emocionarse por el día que vendría.</a:t>
            </a:r>
          </a:p>
        </p:txBody>
      </p:sp>
      <p:grpSp>
        <p:nvGrpSpPr>
          <p:cNvPr id="2" name="Group 1"/>
          <p:cNvGrpSpPr/>
          <p:nvPr/>
        </p:nvGrpSpPr>
        <p:grpSpPr>
          <a:xfrm>
            <a:off x="728724" y="1549591"/>
            <a:ext cx="247128" cy="2728156"/>
            <a:chOff x="886672" y="1484919"/>
            <a:chExt cx="224662" cy="2480142"/>
          </a:xfrm>
        </p:grpSpPr>
        <p:sp>
          <p:nvSpPr>
            <p:cNvPr id="26" name="Oval 25"/>
            <p:cNvSpPr/>
            <p:nvPr/>
          </p:nvSpPr>
          <p:spPr>
            <a:xfrm>
              <a:off x="897020" y="3747347"/>
              <a:ext cx="214313" cy="217714"/>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p>
          </p:txBody>
        </p:sp>
        <p:sp>
          <p:nvSpPr>
            <p:cNvPr id="27" name="Oval 26"/>
            <p:cNvSpPr/>
            <p:nvPr/>
          </p:nvSpPr>
          <p:spPr>
            <a:xfrm>
              <a:off x="897021" y="1484919"/>
              <a:ext cx="214313" cy="217714"/>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p>
          </p:txBody>
        </p:sp>
        <p:sp>
          <p:nvSpPr>
            <p:cNvPr id="28" name="Oval 27"/>
            <p:cNvSpPr/>
            <p:nvPr/>
          </p:nvSpPr>
          <p:spPr>
            <a:xfrm>
              <a:off x="886672" y="2275727"/>
              <a:ext cx="214313" cy="217714"/>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solidFill>
                  <a:srgbClr val="FF0000"/>
                </a:solidFill>
              </a:endParaRPr>
            </a:p>
          </p:txBody>
        </p:sp>
        <p:sp>
          <p:nvSpPr>
            <p:cNvPr id="29" name="Oval 28"/>
            <p:cNvSpPr/>
            <p:nvPr/>
          </p:nvSpPr>
          <p:spPr>
            <a:xfrm>
              <a:off x="886672" y="3048000"/>
              <a:ext cx="214313" cy="217714"/>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p>
          </p:txBody>
        </p:sp>
      </p:grpSp>
      <p:graphicFrame>
        <p:nvGraphicFramePr>
          <p:cNvPr id="13" name="Table 12"/>
          <p:cNvGraphicFramePr>
            <a:graphicFrameLocks noGrp="1"/>
          </p:cNvGraphicFramePr>
          <p:nvPr>
            <p:extLst>
              <p:ext uri="{D42A27DB-BD31-4B8C-83A1-F6EECF244321}">
                <p14:modId xmlns:p14="http://schemas.microsoft.com/office/powerpoint/2010/main" val="1109305706"/>
              </p:ext>
            </p:extLst>
          </p:nvPr>
        </p:nvGraphicFramePr>
        <p:xfrm>
          <a:off x="5059683" y="4610100"/>
          <a:ext cx="2074713" cy="579120"/>
        </p:xfrm>
        <a:graphic>
          <a:graphicData uri="http://schemas.openxmlformats.org/drawingml/2006/table">
            <a:tbl>
              <a:tblPr/>
              <a:tblGrid>
                <a:gridCol w="2074713"/>
              </a:tblGrid>
              <a:tr h="167640">
                <a:tc>
                  <a:txBody>
                    <a:bodyPr/>
                    <a:lstStyle/>
                    <a:p>
                      <a:pPr marL="0" marR="0" algn="l">
                        <a:lnSpc>
                          <a:spcPct val="100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RL.2.3</a:t>
                      </a:r>
                      <a:endParaRPr lang="en-US" sz="900" dirty="0">
                        <a:latin typeface="Calibri"/>
                        <a:ea typeface="Calibri"/>
                        <a:cs typeface="Times New Roman"/>
                      </a:endParaRPr>
                    </a:p>
                  </a:txBody>
                  <a:tcPr marL="32845" marR="3284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02336">
                <a:tc>
                  <a:txBody>
                    <a:bodyPr/>
                    <a:lstStyle/>
                    <a:p>
                      <a:pPr marL="0" marR="0" algn="l" defTabSz="966612" rtl="0" eaLnBrk="1" latinLnBrk="0" hangingPunct="1">
                        <a:lnSpc>
                          <a:spcPct val="100000"/>
                        </a:lnSpc>
                        <a:spcBef>
                          <a:spcPts val="0"/>
                        </a:spcBef>
                        <a:spcAft>
                          <a:spcPts val="0"/>
                        </a:spcAft>
                      </a:pPr>
                      <a:r>
                        <a:rPr lang="es-ES" sz="900" dirty="0" smtClean="0"/>
                        <a:t>Describen cómo los personajes de un cuento reaccionan a los acontecimientos y retos más importantes.</a:t>
                      </a:r>
                      <a:endParaRPr lang="en-US" sz="900" b="1" kern="1200" dirty="0">
                        <a:solidFill>
                          <a:srgbClr val="000000"/>
                        </a:solidFill>
                        <a:latin typeface="+mn-lt"/>
                        <a:ea typeface="Times New Roman"/>
                        <a:cs typeface="Times New Roman"/>
                      </a:endParaRPr>
                    </a:p>
                  </a:txBody>
                  <a:tcPr marL="32845" marR="3284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949224407"/>
              </p:ext>
            </p:extLst>
          </p:nvPr>
        </p:nvGraphicFramePr>
        <p:xfrm>
          <a:off x="4306932" y="9062689"/>
          <a:ext cx="2807971" cy="631807"/>
        </p:xfrm>
        <a:graphic>
          <a:graphicData uri="http://schemas.openxmlformats.org/drawingml/2006/table">
            <a:tbl>
              <a:tblPr/>
              <a:tblGrid>
                <a:gridCol w="2807971"/>
              </a:tblGrid>
              <a:tr h="220327">
                <a:tc>
                  <a:txBody>
                    <a:bodyPr/>
                    <a:lstStyle/>
                    <a:p>
                      <a:pPr marL="0" marR="0" algn="l">
                        <a:lnSpc>
                          <a:spcPct val="100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RL.2.5</a:t>
                      </a:r>
                      <a:endParaRPr lang="en-US" sz="900" dirty="0">
                        <a:latin typeface="Calibri"/>
                        <a:ea typeface="Calibri"/>
                        <a:cs typeface="Times New Roman"/>
                      </a:endParaRPr>
                    </a:p>
                  </a:txBody>
                  <a:tcPr marL="32845" marR="3284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02336">
                <a:tc>
                  <a:txBody>
                    <a:bodyPr/>
                    <a:lstStyle/>
                    <a:p>
                      <a:pPr marL="0" marR="0" algn="l" defTabSz="966612" rtl="0" eaLnBrk="1" latinLnBrk="0" hangingPunct="1">
                        <a:lnSpc>
                          <a:spcPct val="100000"/>
                        </a:lnSpc>
                        <a:spcBef>
                          <a:spcPts val="0"/>
                        </a:spcBef>
                        <a:spcAft>
                          <a:spcPts val="0"/>
                        </a:spcAft>
                      </a:pPr>
                      <a:r>
                        <a:rPr lang="es-ES" sz="900" dirty="0" smtClean="0"/>
                        <a:t>Describen la estructura general de un cuento, incluyendo la descripción de cómo el principio introduce el tema y el final concluye la acción.</a:t>
                      </a:r>
                      <a:endParaRPr lang="en-US" sz="900" b="1" kern="1200" dirty="0">
                        <a:solidFill>
                          <a:srgbClr val="000000"/>
                        </a:solidFill>
                        <a:latin typeface="+mn-lt"/>
                        <a:ea typeface="Times New Roman"/>
                        <a:cs typeface="Times New Roman"/>
                      </a:endParaRPr>
                    </a:p>
                  </a:txBody>
                  <a:tcPr marL="32845" marR="3284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6" name="Slide Number Placeholder 5"/>
          <p:cNvSpPr>
            <a:spLocks noGrp="1"/>
          </p:cNvSpPr>
          <p:nvPr>
            <p:ph type="sldNum" sz="quarter" idx="12"/>
          </p:nvPr>
        </p:nvSpPr>
        <p:spPr/>
        <p:txBody>
          <a:bodyPr/>
          <a:lstStyle/>
          <a:p>
            <a:fld id="{CF669FE8-2A6A-4FDA-B6E7-4A7C87AD6E1D}" type="slidenum">
              <a:rPr lang="en-US" smtClean="0"/>
              <a:t>22</a:t>
            </a:fld>
            <a:endParaRPr lang="en-US" dirty="0"/>
          </a:p>
        </p:txBody>
      </p:sp>
      <p:sp>
        <p:nvSpPr>
          <p:cNvPr id="22" name="Oval 21"/>
          <p:cNvSpPr/>
          <p:nvPr/>
        </p:nvSpPr>
        <p:spPr>
          <a:xfrm>
            <a:off x="740108" y="8460296"/>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p>
        </p:txBody>
      </p:sp>
      <p:sp>
        <p:nvSpPr>
          <p:cNvPr id="23" name="Oval 22"/>
          <p:cNvSpPr/>
          <p:nvPr/>
        </p:nvSpPr>
        <p:spPr>
          <a:xfrm>
            <a:off x="728724" y="6462735"/>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p>
        </p:txBody>
      </p:sp>
      <p:sp>
        <p:nvSpPr>
          <p:cNvPr id="24" name="Oval 23"/>
          <p:cNvSpPr/>
          <p:nvPr/>
        </p:nvSpPr>
        <p:spPr>
          <a:xfrm>
            <a:off x="740108" y="7087180"/>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solidFill>
                <a:srgbClr val="FF0000"/>
              </a:solidFill>
            </a:endParaRPr>
          </a:p>
        </p:txBody>
      </p:sp>
      <p:sp>
        <p:nvSpPr>
          <p:cNvPr id="25" name="Oval 24"/>
          <p:cNvSpPr/>
          <p:nvPr/>
        </p:nvSpPr>
        <p:spPr>
          <a:xfrm>
            <a:off x="728724" y="7915346"/>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p>
        </p:txBody>
      </p:sp>
      <p:sp>
        <p:nvSpPr>
          <p:cNvPr id="3" name="Date Placeholder 2"/>
          <p:cNvSpPr>
            <a:spLocks noGrp="1"/>
          </p:cNvSpPr>
          <p:nvPr>
            <p:ph type="dt" sz="half" idx="10"/>
          </p:nvPr>
        </p:nvSpPr>
        <p:spPr/>
        <p:txBody>
          <a:bodyPr/>
          <a:lstStyle/>
          <a:p>
            <a:r>
              <a:rPr lang="x-none" smtClean="0"/>
              <a:t>HSD-OSP Susan Richmond 2015  </a:t>
            </a:r>
            <a:endParaRPr lang="en-US" dirty="0"/>
          </a:p>
        </p:txBody>
      </p:sp>
    </p:spTree>
    <p:extLst>
      <p:ext uri="{BB962C8B-B14F-4D97-AF65-F5344CB8AC3E}">
        <p14:creationId xmlns:p14="http://schemas.microsoft.com/office/powerpoint/2010/main" val="28025996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51252" y="717977"/>
            <a:ext cx="6283955" cy="2979257"/>
          </a:xfrm>
          <a:prstGeom prst="rect">
            <a:avLst/>
          </a:prstGeom>
        </p:spPr>
        <p:txBody>
          <a:bodyPr wrap="square" lIns="100564" tIns="50282" rIns="100564" bIns="50282">
            <a:spAutoFit/>
          </a:bodyPr>
          <a:lstStyle/>
          <a:p>
            <a:pPr marL="377190" indent="-377190">
              <a:buAutoNum type="arabicPeriod" startAt="7"/>
            </a:pPr>
            <a:r>
              <a:rPr lang="x-none" sz="1870" b="1" dirty="0">
                <a:latin typeface="Helvetica" pitchFamily="34" charset="0"/>
              </a:rPr>
              <a:t>¿Quién dijo, —</a:t>
            </a:r>
            <a:r>
              <a:rPr lang="es-ES" sz="1870" b="1" dirty="0">
                <a:latin typeface="Helvetica" pitchFamily="34" charset="0"/>
              </a:rPr>
              <a:t>No es nada peligroso. ¡Si hablamos en voz alta, lo asustaremos y se irá! —</a:t>
            </a:r>
            <a:r>
              <a:rPr lang="x-none" sz="1870" b="1" dirty="0">
                <a:latin typeface="Helvetica" pitchFamily="34" charset="0"/>
              </a:rPr>
              <a:t>?</a:t>
            </a:r>
          </a:p>
          <a:p>
            <a:pPr marL="754336" indent="-377190">
              <a:buFont typeface="+mj-lt"/>
              <a:buAutoNum type="alphaUcPeriod"/>
            </a:pPr>
            <a:endParaRPr lang="x-none" sz="1870" dirty="0">
              <a:latin typeface="Helvetica" pitchFamily="34" charset="0"/>
            </a:endParaRPr>
          </a:p>
          <a:p>
            <a:pPr marL="754336" indent="-377190">
              <a:buFont typeface="+mj-lt"/>
              <a:buAutoNum type="alphaUcPeriod"/>
            </a:pPr>
            <a:r>
              <a:rPr lang="x-none" sz="1870" dirty="0">
                <a:latin typeface="Helvetica" pitchFamily="34" charset="0"/>
              </a:rPr>
              <a:t>Kevin</a:t>
            </a:r>
          </a:p>
          <a:p>
            <a:pPr marL="754336" indent="-377190">
              <a:buFont typeface="+mj-lt"/>
              <a:buAutoNum type="alphaUcPeriod"/>
            </a:pPr>
            <a:endParaRPr lang="x-none" sz="1870" dirty="0">
              <a:latin typeface="Helvetica" pitchFamily="34" charset="0"/>
            </a:endParaRPr>
          </a:p>
          <a:p>
            <a:pPr marL="754336" indent="-377190">
              <a:buFont typeface="+mj-lt"/>
              <a:buAutoNum type="alphaUcPeriod"/>
            </a:pPr>
            <a:r>
              <a:rPr lang="x-none" sz="1870" dirty="0">
                <a:solidFill>
                  <a:srgbClr val="000000"/>
                </a:solidFill>
                <a:latin typeface="Helvetica" pitchFamily="34" charset="0"/>
                <a:cs typeface="Helvetica" pitchFamily="34" charset="0"/>
              </a:rPr>
              <a:t>Mamá</a:t>
            </a:r>
          </a:p>
          <a:p>
            <a:pPr marL="754336" indent="-377190">
              <a:buFont typeface="+mj-lt"/>
              <a:buAutoNum type="alphaUcPeriod"/>
            </a:pPr>
            <a:endParaRPr lang="x-none" sz="1870" dirty="0">
              <a:solidFill>
                <a:srgbClr val="000000"/>
              </a:solidFill>
              <a:latin typeface="Helvetica" pitchFamily="34" charset="0"/>
              <a:cs typeface="Helvetica" pitchFamily="34" charset="0"/>
            </a:endParaRPr>
          </a:p>
          <a:p>
            <a:pPr marL="754336" indent="-377190">
              <a:buFont typeface="+mj-lt"/>
              <a:buAutoNum type="alphaUcPeriod"/>
            </a:pPr>
            <a:r>
              <a:rPr lang="x-none" sz="1870" dirty="0">
                <a:solidFill>
                  <a:srgbClr val="000000"/>
                </a:solidFill>
                <a:latin typeface="Helvetica" pitchFamily="34" charset="0"/>
                <a:cs typeface="Helvetica" pitchFamily="34" charset="0"/>
              </a:rPr>
              <a:t>Papá</a:t>
            </a:r>
          </a:p>
          <a:p>
            <a:pPr marL="754336" indent="-377190">
              <a:buFont typeface="+mj-lt"/>
              <a:buAutoNum type="alphaUcPeriod"/>
            </a:pPr>
            <a:endParaRPr lang="x-none" sz="1870" dirty="0">
              <a:solidFill>
                <a:srgbClr val="000000"/>
              </a:solidFill>
              <a:latin typeface="Helvetica" pitchFamily="34" charset="0"/>
              <a:cs typeface="Helvetica" pitchFamily="34" charset="0"/>
            </a:endParaRPr>
          </a:p>
          <a:p>
            <a:pPr marL="754336" indent="-377190">
              <a:buFont typeface="+mj-lt"/>
              <a:buAutoNum type="alphaUcPeriod"/>
            </a:pPr>
            <a:r>
              <a:rPr lang="x-none" sz="1870" dirty="0">
                <a:solidFill>
                  <a:srgbClr val="000000"/>
                </a:solidFill>
                <a:latin typeface="Helvetica" pitchFamily="34" charset="0"/>
                <a:cs typeface="Helvetica" pitchFamily="34" charset="0"/>
              </a:rPr>
              <a:t>Yin</a:t>
            </a:r>
          </a:p>
        </p:txBody>
      </p:sp>
      <p:cxnSp>
        <p:nvCxnSpPr>
          <p:cNvPr id="11" name="Straight Connector 10"/>
          <p:cNvCxnSpPr/>
          <p:nvPr/>
        </p:nvCxnSpPr>
        <p:spPr>
          <a:xfrm>
            <a:off x="512358" y="4693920"/>
            <a:ext cx="6517096"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951253" y="5029201"/>
            <a:ext cx="6135348" cy="3267028"/>
          </a:xfrm>
          <a:prstGeom prst="rect">
            <a:avLst/>
          </a:prstGeom>
        </p:spPr>
        <p:txBody>
          <a:bodyPr wrap="square" lIns="100564" tIns="50282" rIns="100564" bIns="50282">
            <a:spAutoFit/>
          </a:bodyPr>
          <a:lstStyle/>
          <a:p>
            <a:pPr marL="377190" indent="-377190">
              <a:buAutoNum type="arabicPeriod" startAt="8"/>
            </a:pPr>
            <a:r>
              <a:rPr lang="x-none" sz="1870" b="1" dirty="0">
                <a:latin typeface="Helvetica" pitchFamily="34" charset="0"/>
              </a:rPr>
              <a:t>Basado en la conclusión del cuento, ¿</a:t>
            </a:r>
            <a:r>
              <a:rPr lang="x-none" sz="1870" b="1" dirty="0" smtClean="0">
                <a:latin typeface="Helvetica" pitchFamily="34" charset="0"/>
              </a:rPr>
              <a:t>Qué </a:t>
            </a:r>
            <a:r>
              <a:rPr lang="x-none" sz="1870" b="1" dirty="0">
                <a:latin typeface="Helvetica" pitchFamily="34" charset="0"/>
              </a:rPr>
              <a:t>piensas que Kevin hará el resto del día? </a:t>
            </a:r>
          </a:p>
          <a:p>
            <a:endParaRPr lang="x-none" sz="1870" b="1" dirty="0">
              <a:latin typeface="Helvetica" pitchFamily="34" charset="0"/>
            </a:endParaRPr>
          </a:p>
          <a:p>
            <a:pPr marL="754063" indent="-376238">
              <a:buFont typeface="+mj-lt"/>
              <a:buAutoNum type="alphaUcPeriod"/>
            </a:pPr>
            <a:r>
              <a:rPr lang="x-none" sz="1870" dirty="0">
                <a:latin typeface="Helvetica" pitchFamily="34" charset="0"/>
              </a:rPr>
              <a:t>Kevin regresará a dormir </a:t>
            </a:r>
            <a:r>
              <a:rPr lang="x-none" sz="1870" dirty="0" smtClean="0">
                <a:latin typeface="Helvetica" pitchFamily="34" charset="0"/>
              </a:rPr>
              <a:t>a su </a:t>
            </a:r>
            <a:r>
              <a:rPr lang="x-none" sz="1870" dirty="0">
                <a:latin typeface="Helvetica" pitchFamily="34" charset="0"/>
              </a:rPr>
              <a:t>tienda de campaña.</a:t>
            </a:r>
          </a:p>
          <a:p>
            <a:pPr marL="754063" indent="-376238">
              <a:buFont typeface="+mj-lt"/>
              <a:buAutoNum type="alphaUcPeriod"/>
            </a:pPr>
            <a:endParaRPr lang="x-none" sz="1870" dirty="0">
              <a:latin typeface="Helvetica" pitchFamily="34" charset="0"/>
            </a:endParaRPr>
          </a:p>
          <a:p>
            <a:pPr marL="754063" indent="-376238">
              <a:buFont typeface="+mj-lt"/>
              <a:buAutoNum type="alphaUcPeriod"/>
            </a:pPr>
            <a:r>
              <a:rPr lang="x-none" sz="1870" dirty="0">
                <a:solidFill>
                  <a:srgbClr val="000000"/>
                </a:solidFill>
                <a:latin typeface="Helvetica" pitchFamily="34" charset="0"/>
                <a:cs typeface="Helvetica" pitchFamily="34" charset="0"/>
              </a:rPr>
              <a:t>Kevin pasará el resto del día en su cama.</a:t>
            </a:r>
          </a:p>
          <a:p>
            <a:pPr marL="754063" indent="-376238">
              <a:buFont typeface="+mj-lt"/>
              <a:buAutoNum type="alphaUcPeriod"/>
            </a:pPr>
            <a:endParaRPr lang="x-none" sz="1870" dirty="0">
              <a:solidFill>
                <a:srgbClr val="000000"/>
              </a:solidFill>
              <a:latin typeface="Helvetica" pitchFamily="34" charset="0"/>
              <a:cs typeface="Helvetica" pitchFamily="34" charset="0"/>
            </a:endParaRPr>
          </a:p>
          <a:p>
            <a:pPr marL="754063" indent="-376238">
              <a:buFont typeface="+mj-lt"/>
              <a:buAutoNum type="alphaUcPeriod"/>
            </a:pPr>
            <a:r>
              <a:rPr lang="x-none" sz="1870" dirty="0">
                <a:solidFill>
                  <a:srgbClr val="000000"/>
                </a:solidFill>
                <a:latin typeface="Helvetica" pitchFamily="34" charset="0"/>
                <a:cs typeface="Helvetica" pitchFamily="34" charset="0"/>
              </a:rPr>
              <a:t>Kevin irá al zoológico.</a:t>
            </a:r>
          </a:p>
          <a:p>
            <a:pPr marL="754063" indent="-376238">
              <a:buFont typeface="+mj-lt"/>
              <a:buAutoNum type="alphaUcPeriod"/>
            </a:pPr>
            <a:endParaRPr lang="x-none" sz="1870" dirty="0">
              <a:solidFill>
                <a:srgbClr val="000000"/>
              </a:solidFill>
              <a:latin typeface="Helvetica" pitchFamily="34" charset="0"/>
              <a:cs typeface="Helvetica" pitchFamily="34" charset="0"/>
            </a:endParaRPr>
          </a:p>
          <a:p>
            <a:pPr marL="754063" indent="-376238">
              <a:buFont typeface="+mj-lt"/>
              <a:buAutoNum type="alphaUcPeriod"/>
            </a:pPr>
            <a:r>
              <a:rPr lang="x-none" sz="1870" dirty="0">
                <a:solidFill>
                  <a:srgbClr val="000000"/>
                </a:solidFill>
                <a:latin typeface="Helvetica" pitchFamily="34" charset="0"/>
                <a:cs typeface="Helvetica" pitchFamily="34" charset="0"/>
              </a:rPr>
              <a:t>Kevin continuará en el safari.</a:t>
            </a:r>
          </a:p>
        </p:txBody>
      </p:sp>
      <p:sp>
        <p:nvSpPr>
          <p:cNvPr id="26" name="Oval 25"/>
          <p:cNvSpPr/>
          <p:nvPr/>
        </p:nvSpPr>
        <p:spPr>
          <a:xfrm>
            <a:off x="1062011" y="3352800"/>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p>
        </p:txBody>
      </p:sp>
      <p:sp>
        <p:nvSpPr>
          <p:cNvPr id="27" name="Oval 26"/>
          <p:cNvSpPr/>
          <p:nvPr/>
        </p:nvSpPr>
        <p:spPr>
          <a:xfrm>
            <a:off x="1050751" y="1635219"/>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p>
        </p:txBody>
      </p:sp>
      <p:sp>
        <p:nvSpPr>
          <p:cNvPr id="28" name="Oval 27"/>
          <p:cNvSpPr/>
          <p:nvPr/>
        </p:nvSpPr>
        <p:spPr>
          <a:xfrm>
            <a:off x="1038356" y="2207606"/>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solidFill>
                <a:srgbClr val="FF0000"/>
              </a:solidFill>
            </a:endParaRPr>
          </a:p>
        </p:txBody>
      </p:sp>
      <p:sp>
        <p:nvSpPr>
          <p:cNvPr id="29" name="Oval 28"/>
          <p:cNvSpPr/>
          <p:nvPr/>
        </p:nvSpPr>
        <p:spPr>
          <a:xfrm>
            <a:off x="1062010" y="2766060"/>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p>
        </p:txBody>
      </p:sp>
      <p:graphicFrame>
        <p:nvGraphicFramePr>
          <p:cNvPr id="13" name="Table 12"/>
          <p:cNvGraphicFramePr>
            <a:graphicFrameLocks noGrp="1"/>
          </p:cNvGraphicFramePr>
          <p:nvPr>
            <p:extLst>
              <p:ext uri="{D42A27DB-BD31-4B8C-83A1-F6EECF244321}">
                <p14:modId xmlns:p14="http://schemas.microsoft.com/office/powerpoint/2010/main" val="2298760610"/>
              </p:ext>
            </p:extLst>
          </p:nvPr>
        </p:nvGraphicFramePr>
        <p:xfrm>
          <a:off x="4918255" y="3604263"/>
          <a:ext cx="2074713" cy="768967"/>
        </p:xfrm>
        <a:graphic>
          <a:graphicData uri="http://schemas.openxmlformats.org/drawingml/2006/table">
            <a:tbl>
              <a:tblPr/>
              <a:tblGrid>
                <a:gridCol w="2074713"/>
              </a:tblGrid>
              <a:tr h="220327">
                <a:tc>
                  <a:txBody>
                    <a:bodyPr/>
                    <a:lstStyle/>
                    <a:p>
                      <a:pPr marL="0" marR="0" algn="l">
                        <a:lnSpc>
                          <a:spcPct val="100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RL.2.6</a:t>
                      </a:r>
                      <a:endParaRPr lang="en-US" sz="900" dirty="0">
                        <a:latin typeface="Calibri"/>
                        <a:ea typeface="Calibri"/>
                        <a:cs typeface="Times New Roman"/>
                      </a:endParaRPr>
                    </a:p>
                  </a:txBody>
                  <a:tcPr marL="32845" marR="3284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pPr marL="0" marR="0" algn="l" defTabSz="966612" rtl="0" eaLnBrk="1" latinLnBrk="0" hangingPunct="1">
                        <a:lnSpc>
                          <a:spcPct val="100000"/>
                        </a:lnSpc>
                        <a:spcBef>
                          <a:spcPts val="0"/>
                        </a:spcBef>
                        <a:spcAft>
                          <a:spcPts val="0"/>
                        </a:spcAft>
                      </a:pPr>
                      <a:r>
                        <a:rPr lang="es-ES" sz="900" dirty="0" smtClean="0"/>
                        <a:t>Reconocen las diferencias en los puntos de vista de los personajes, incluyendo el hablar en una voz diferente para cada personaje al leer el diálogo en voz alta.</a:t>
                      </a:r>
                      <a:endParaRPr lang="en-US" sz="900" b="1" kern="1200" dirty="0">
                        <a:solidFill>
                          <a:srgbClr val="000000"/>
                        </a:solidFill>
                        <a:latin typeface="+mn-lt"/>
                        <a:ea typeface="Times New Roman"/>
                        <a:cs typeface="Times New Roman"/>
                      </a:endParaRPr>
                    </a:p>
                  </a:txBody>
                  <a:tcPr marL="32845" marR="3284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968508356"/>
              </p:ext>
            </p:extLst>
          </p:nvPr>
        </p:nvGraphicFramePr>
        <p:xfrm>
          <a:off x="4892043" y="8413136"/>
          <a:ext cx="2074713" cy="906127"/>
        </p:xfrm>
        <a:graphic>
          <a:graphicData uri="http://schemas.openxmlformats.org/drawingml/2006/table">
            <a:tbl>
              <a:tblPr/>
              <a:tblGrid>
                <a:gridCol w="2074713"/>
              </a:tblGrid>
              <a:tr h="220327">
                <a:tc>
                  <a:txBody>
                    <a:bodyPr/>
                    <a:lstStyle/>
                    <a:p>
                      <a:pPr marL="0" marR="0" algn="l">
                        <a:lnSpc>
                          <a:spcPct val="100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RL.2.7</a:t>
                      </a:r>
                      <a:endParaRPr lang="en-US" sz="900" dirty="0">
                        <a:latin typeface="Calibri"/>
                        <a:ea typeface="Calibri"/>
                        <a:cs typeface="Times New Roman"/>
                      </a:endParaRPr>
                    </a:p>
                  </a:txBody>
                  <a:tcPr marL="32845" marR="3284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670560">
                <a:tc>
                  <a:txBody>
                    <a:bodyPr/>
                    <a:lstStyle/>
                    <a:p>
                      <a:pPr marL="0" marR="0" algn="l" defTabSz="966612" rtl="0" eaLnBrk="1" latinLnBrk="0" hangingPunct="1">
                        <a:lnSpc>
                          <a:spcPct val="100000"/>
                        </a:lnSpc>
                        <a:spcBef>
                          <a:spcPts val="0"/>
                        </a:spcBef>
                        <a:spcAft>
                          <a:spcPts val="0"/>
                        </a:spcAft>
                      </a:pPr>
                      <a:r>
                        <a:rPr lang="es-ES" sz="900" dirty="0" smtClean="0"/>
                        <a:t>Usan la información obtenida de las ilustraciones y de las palabras en un material impreso o texto digital, para demostrar la comprensión de los personajes, escenario o trama. </a:t>
                      </a:r>
                      <a:endParaRPr lang="en-US" sz="900" b="1" kern="1200" dirty="0">
                        <a:solidFill>
                          <a:srgbClr val="000000"/>
                        </a:solidFill>
                        <a:latin typeface="+mn-lt"/>
                        <a:ea typeface="Times New Roman"/>
                        <a:cs typeface="Times New Roman"/>
                      </a:endParaRPr>
                    </a:p>
                  </a:txBody>
                  <a:tcPr marL="32845" marR="3284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3" name="Slide Number Placeholder 2"/>
          <p:cNvSpPr>
            <a:spLocks noGrp="1"/>
          </p:cNvSpPr>
          <p:nvPr>
            <p:ph type="sldNum" sz="quarter" idx="12"/>
          </p:nvPr>
        </p:nvSpPr>
        <p:spPr/>
        <p:txBody>
          <a:bodyPr/>
          <a:lstStyle/>
          <a:p>
            <a:fld id="{CF669FE8-2A6A-4FDA-B6E7-4A7C87AD6E1D}" type="slidenum">
              <a:rPr lang="en-US" smtClean="0"/>
              <a:t>23</a:t>
            </a:fld>
            <a:endParaRPr lang="en-US" dirty="0"/>
          </a:p>
        </p:txBody>
      </p:sp>
      <p:sp>
        <p:nvSpPr>
          <p:cNvPr id="17" name="Oval 16"/>
          <p:cNvSpPr/>
          <p:nvPr/>
        </p:nvSpPr>
        <p:spPr>
          <a:xfrm>
            <a:off x="1062011" y="7920735"/>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p>
        </p:txBody>
      </p:sp>
      <p:sp>
        <p:nvSpPr>
          <p:cNvPr id="22" name="Oval 21"/>
          <p:cNvSpPr/>
          <p:nvPr/>
        </p:nvSpPr>
        <p:spPr>
          <a:xfrm>
            <a:off x="1062011" y="5947728"/>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p>
        </p:txBody>
      </p:sp>
      <p:sp>
        <p:nvSpPr>
          <p:cNvPr id="23" name="Oval 22"/>
          <p:cNvSpPr/>
          <p:nvPr/>
        </p:nvSpPr>
        <p:spPr>
          <a:xfrm>
            <a:off x="1050751" y="6791592"/>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solidFill>
                <a:srgbClr val="FF0000"/>
              </a:solidFill>
            </a:endParaRPr>
          </a:p>
        </p:txBody>
      </p:sp>
      <p:sp>
        <p:nvSpPr>
          <p:cNvPr id="24" name="Oval 23"/>
          <p:cNvSpPr/>
          <p:nvPr/>
        </p:nvSpPr>
        <p:spPr>
          <a:xfrm>
            <a:off x="1062011" y="7352063"/>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p>
        </p:txBody>
      </p:sp>
      <p:sp>
        <p:nvSpPr>
          <p:cNvPr id="2" name="Date Placeholder 1"/>
          <p:cNvSpPr>
            <a:spLocks noGrp="1"/>
          </p:cNvSpPr>
          <p:nvPr>
            <p:ph type="dt" sz="half" idx="10"/>
          </p:nvPr>
        </p:nvSpPr>
        <p:spPr/>
        <p:txBody>
          <a:bodyPr/>
          <a:lstStyle/>
          <a:p>
            <a:r>
              <a:rPr lang="x-none" smtClean="0"/>
              <a:t>HSD-OSP Susan Richmond 2015  </a:t>
            </a:r>
            <a:endParaRPr lang="en-US" dirty="0"/>
          </a:p>
        </p:txBody>
      </p:sp>
    </p:spTree>
    <p:extLst>
      <p:ext uri="{BB962C8B-B14F-4D97-AF65-F5344CB8AC3E}">
        <p14:creationId xmlns:p14="http://schemas.microsoft.com/office/powerpoint/2010/main" val="6005031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01040" y="685080"/>
            <a:ext cx="6501121" cy="2979257"/>
          </a:xfrm>
          <a:prstGeom prst="rect">
            <a:avLst/>
          </a:prstGeom>
        </p:spPr>
        <p:txBody>
          <a:bodyPr wrap="square" lIns="100564" tIns="50282" rIns="100564" bIns="50282">
            <a:spAutoFit/>
          </a:bodyPr>
          <a:lstStyle/>
          <a:p>
            <a:pPr marL="377190" indent="-377190">
              <a:buAutoNum type="arabicPeriod" startAt="9"/>
            </a:pPr>
            <a:r>
              <a:rPr lang="x-none" sz="1870" b="1" dirty="0">
                <a:latin typeface="Helvetica" pitchFamily="34" charset="0"/>
              </a:rPr>
              <a:t>El párrafo 2 dice: “Cuando el sol salió…” </a:t>
            </a:r>
          </a:p>
          <a:p>
            <a:r>
              <a:rPr lang="x-none" sz="1870" b="1" dirty="0">
                <a:latin typeface="Helvetica" pitchFamily="34" charset="0"/>
              </a:rPr>
              <a:t>     ¿Qué te dice este detalle acerca de la hora del día?</a:t>
            </a:r>
          </a:p>
          <a:p>
            <a:pPr marL="377146" indent="377146"/>
            <a:endParaRPr lang="x-none" sz="1870" dirty="0">
              <a:latin typeface="Helvetica" pitchFamily="34" charset="0"/>
            </a:endParaRPr>
          </a:p>
          <a:p>
            <a:pPr marL="754336" indent="-377190">
              <a:buFont typeface="+mj-lt"/>
              <a:buAutoNum type="alphaUcPeriod"/>
            </a:pPr>
            <a:r>
              <a:rPr lang="x-none" sz="1870" dirty="0">
                <a:latin typeface="Helvetica" pitchFamily="34" charset="0"/>
              </a:rPr>
              <a:t>Era tarde en la noche.</a:t>
            </a:r>
          </a:p>
          <a:p>
            <a:pPr marL="754336" indent="-377190">
              <a:buFont typeface="+mj-lt"/>
              <a:buAutoNum type="alphaUcPeriod"/>
            </a:pPr>
            <a:endParaRPr lang="x-none" sz="1870" dirty="0">
              <a:latin typeface="Helvetica" pitchFamily="34" charset="0"/>
            </a:endParaRPr>
          </a:p>
          <a:p>
            <a:pPr marL="754336" indent="-377190">
              <a:buFont typeface="+mj-lt"/>
              <a:buAutoNum type="alphaUcPeriod"/>
            </a:pPr>
            <a:r>
              <a:rPr lang="x-none" sz="1870" dirty="0">
                <a:solidFill>
                  <a:srgbClr val="000000"/>
                </a:solidFill>
                <a:latin typeface="Helvetica" pitchFamily="34" charset="0"/>
                <a:cs typeface="Helvetica" pitchFamily="34" charset="0"/>
              </a:rPr>
              <a:t>Era por la mañana.</a:t>
            </a:r>
          </a:p>
          <a:p>
            <a:pPr marL="754336" indent="-377190">
              <a:buFont typeface="+mj-lt"/>
              <a:buAutoNum type="alphaUcPeriod"/>
            </a:pPr>
            <a:endParaRPr lang="x-none" sz="1870" dirty="0">
              <a:solidFill>
                <a:srgbClr val="000000"/>
              </a:solidFill>
              <a:latin typeface="Helvetica" pitchFamily="34" charset="0"/>
              <a:cs typeface="Helvetica" pitchFamily="34" charset="0"/>
            </a:endParaRPr>
          </a:p>
          <a:p>
            <a:pPr marL="754336" indent="-377190">
              <a:buFont typeface="+mj-lt"/>
              <a:buAutoNum type="alphaUcPeriod"/>
            </a:pPr>
            <a:r>
              <a:rPr lang="x-none" sz="1870" dirty="0">
                <a:solidFill>
                  <a:srgbClr val="000000"/>
                </a:solidFill>
                <a:latin typeface="Helvetica" pitchFamily="34" charset="0"/>
                <a:cs typeface="Helvetica" pitchFamily="34" charset="0"/>
              </a:rPr>
              <a:t>Era por la tarde.</a:t>
            </a:r>
          </a:p>
          <a:p>
            <a:pPr marL="754336" indent="-377190">
              <a:buFont typeface="+mj-lt"/>
              <a:buAutoNum type="alphaUcPeriod"/>
            </a:pPr>
            <a:endParaRPr lang="x-none" sz="1870" dirty="0">
              <a:solidFill>
                <a:srgbClr val="000000"/>
              </a:solidFill>
              <a:latin typeface="Helvetica" pitchFamily="34" charset="0"/>
              <a:cs typeface="Helvetica" pitchFamily="34" charset="0"/>
            </a:endParaRPr>
          </a:p>
          <a:p>
            <a:pPr marL="754336" indent="-377190">
              <a:buFont typeface="+mj-lt"/>
              <a:buAutoNum type="alphaUcPeriod"/>
            </a:pPr>
            <a:r>
              <a:rPr lang="x-none" sz="1870" dirty="0">
                <a:solidFill>
                  <a:srgbClr val="000000"/>
                </a:solidFill>
                <a:latin typeface="Helvetica" pitchFamily="34" charset="0"/>
                <a:cs typeface="Helvetica" pitchFamily="34" charset="0"/>
              </a:rPr>
              <a:t>La luna salió.</a:t>
            </a:r>
          </a:p>
        </p:txBody>
      </p:sp>
      <p:cxnSp>
        <p:nvCxnSpPr>
          <p:cNvPr id="11" name="Straight Connector 10"/>
          <p:cNvCxnSpPr/>
          <p:nvPr/>
        </p:nvCxnSpPr>
        <p:spPr>
          <a:xfrm>
            <a:off x="365760" y="4358640"/>
            <a:ext cx="6836401"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730529" y="3280955"/>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p>
        </p:txBody>
      </p:sp>
      <p:sp>
        <p:nvSpPr>
          <p:cNvPr id="27" name="Oval 26"/>
          <p:cNvSpPr/>
          <p:nvPr/>
        </p:nvSpPr>
        <p:spPr>
          <a:xfrm>
            <a:off x="730529" y="2095500"/>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p>
        </p:txBody>
      </p:sp>
      <p:sp>
        <p:nvSpPr>
          <p:cNvPr id="28" name="Oval 27"/>
          <p:cNvSpPr/>
          <p:nvPr/>
        </p:nvSpPr>
        <p:spPr>
          <a:xfrm>
            <a:off x="730528" y="1592580"/>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solidFill>
                <a:srgbClr val="FF0000"/>
              </a:solidFill>
            </a:endParaRPr>
          </a:p>
        </p:txBody>
      </p:sp>
      <p:sp>
        <p:nvSpPr>
          <p:cNvPr id="29" name="Oval 28"/>
          <p:cNvSpPr/>
          <p:nvPr/>
        </p:nvSpPr>
        <p:spPr>
          <a:xfrm>
            <a:off x="730529" y="2720276"/>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p>
        </p:txBody>
      </p:sp>
      <p:graphicFrame>
        <p:nvGraphicFramePr>
          <p:cNvPr id="13" name="Table 12"/>
          <p:cNvGraphicFramePr>
            <a:graphicFrameLocks noGrp="1"/>
          </p:cNvGraphicFramePr>
          <p:nvPr>
            <p:extLst>
              <p:ext uri="{D42A27DB-BD31-4B8C-83A1-F6EECF244321}">
                <p14:modId xmlns:p14="http://schemas.microsoft.com/office/powerpoint/2010/main" val="2085354332"/>
              </p:ext>
            </p:extLst>
          </p:nvPr>
        </p:nvGraphicFramePr>
        <p:xfrm>
          <a:off x="220226" y="4442460"/>
          <a:ext cx="7292340" cy="4384584"/>
        </p:xfrm>
        <a:graphic>
          <a:graphicData uri="http://schemas.openxmlformats.org/drawingml/2006/table">
            <a:tbl>
              <a:tblPr firstRow="1" bandRow="1">
                <a:tableStyleId>{5940675A-B579-460E-94D1-54222C63F5DA}</a:tableStyleId>
              </a:tblPr>
              <a:tblGrid>
                <a:gridCol w="7292340"/>
              </a:tblGrid>
              <a:tr h="917070">
                <a:tc>
                  <a:txBody>
                    <a:bodyPr/>
                    <a:lstStyle/>
                    <a:p>
                      <a:pPr marL="287338" marR="0" indent="-287338" algn="l" defTabSz="966612" rtl="0" eaLnBrk="1" fontAlgn="auto" latinLnBrk="0" hangingPunct="1">
                        <a:lnSpc>
                          <a:spcPct val="100000"/>
                        </a:lnSpc>
                        <a:spcBef>
                          <a:spcPts val="0"/>
                        </a:spcBef>
                        <a:spcAft>
                          <a:spcPts val="0"/>
                        </a:spcAft>
                        <a:buClrTx/>
                        <a:buSzTx/>
                        <a:buFontTx/>
                        <a:buNone/>
                        <a:tabLst/>
                        <a:defRPr/>
                      </a:pPr>
                      <a:r>
                        <a:rPr lang="en-US" sz="1800" b="1" dirty="0" smtClean="0"/>
                        <a:t>10.</a:t>
                      </a:r>
                      <a:r>
                        <a:rPr lang="en-US" sz="1800" b="1" baseline="0" dirty="0" smtClean="0"/>
                        <a:t> </a:t>
                      </a:r>
                      <a:r>
                        <a:rPr lang="x-none" sz="1800" b="1" baseline="0" noProof="0" dirty="0" smtClean="0"/>
                        <a:t>¿Cómo los padres de Kevin y Yin ayudaron a cambiar la forma de sentir de Kevin acerca del safari?  Utiliza evidencia del texto para apoyar tu respuesta. </a:t>
                      </a:r>
                    </a:p>
                  </a:txBody>
                  <a:tcPr marL="112214" marR="112214"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2214" marR="112214"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2214" marR="112214"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2214" marR="112214"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2214" marR="112214"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2214" marR="112214"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2214" marR="112214"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2214" marR="112214"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2214" marR="112214"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2214" marR="112214"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2214" marR="112214"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2214" marR="112214"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658448044"/>
              </p:ext>
            </p:extLst>
          </p:nvPr>
        </p:nvGraphicFramePr>
        <p:xfrm>
          <a:off x="5122520" y="3280955"/>
          <a:ext cx="2074713" cy="841465"/>
        </p:xfrm>
        <a:graphic>
          <a:graphicData uri="http://schemas.openxmlformats.org/drawingml/2006/table">
            <a:tbl>
              <a:tblPr/>
              <a:tblGrid>
                <a:gridCol w="2074713"/>
              </a:tblGrid>
              <a:tr h="155665">
                <a:tc>
                  <a:txBody>
                    <a:bodyPr/>
                    <a:lstStyle/>
                    <a:p>
                      <a:pPr marL="0" marR="0" algn="l">
                        <a:lnSpc>
                          <a:spcPct val="100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RL.2.7</a:t>
                      </a:r>
                      <a:endParaRPr lang="en-US" sz="900" dirty="0">
                        <a:latin typeface="Calibri"/>
                        <a:ea typeface="Calibri"/>
                        <a:cs typeface="Times New Roman"/>
                      </a:endParaRPr>
                    </a:p>
                  </a:txBody>
                  <a:tcPr marL="32845" marR="3284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pPr marL="0" marR="0" algn="l" defTabSz="966612" rtl="0" eaLnBrk="1" latinLnBrk="0" hangingPunct="1">
                        <a:lnSpc>
                          <a:spcPct val="100000"/>
                        </a:lnSpc>
                        <a:spcBef>
                          <a:spcPts val="0"/>
                        </a:spcBef>
                        <a:spcAft>
                          <a:spcPts val="0"/>
                        </a:spcAft>
                      </a:pPr>
                      <a:r>
                        <a:rPr lang="x-none" sz="900" dirty="0" smtClean="0"/>
                        <a:t>Usan la información obtenida de las ilustraciones y de las palabras en un material impreso o texto digital, para demostrar la comprensión de los personajes, escenario o trama. </a:t>
                      </a:r>
                      <a:endParaRPr lang="en-US" sz="900" b="1" kern="1200" dirty="0">
                        <a:solidFill>
                          <a:srgbClr val="000000"/>
                        </a:solidFill>
                        <a:latin typeface="+mn-lt"/>
                        <a:ea typeface="Times New Roman"/>
                        <a:cs typeface="Times New Roman"/>
                      </a:endParaRPr>
                    </a:p>
                  </a:txBody>
                  <a:tcPr marL="32845" marR="3284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738648721"/>
              </p:ext>
            </p:extLst>
          </p:nvPr>
        </p:nvGraphicFramePr>
        <p:xfrm>
          <a:off x="4953000" y="8859486"/>
          <a:ext cx="2074713" cy="768967"/>
        </p:xfrm>
        <a:graphic>
          <a:graphicData uri="http://schemas.openxmlformats.org/drawingml/2006/table">
            <a:tbl>
              <a:tblPr/>
              <a:tblGrid>
                <a:gridCol w="2074713"/>
              </a:tblGrid>
              <a:tr h="220327">
                <a:tc>
                  <a:txBody>
                    <a:bodyPr/>
                    <a:lstStyle/>
                    <a:p>
                      <a:pPr marL="0" marR="0" algn="l">
                        <a:lnSpc>
                          <a:spcPct val="100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RL.2.6</a:t>
                      </a:r>
                      <a:endParaRPr lang="en-US" sz="900" dirty="0">
                        <a:latin typeface="Calibri"/>
                        <a:ea typeface="Calibri"/>
                        <a:cs typeface="Times New Roman"/>
                      </a:endParaRPr>
                    </a:p>
                  </a:txBody>
                  <a:tcPr marL="32845" marR="3284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pPr marL="0" marR="0" algn="l" defTabSz="966612" rtl="0" eaLnBrk="1" latinLnBrk="0" hangingPunct="1">
                        <a:lnSpc>
                          <a:spcPct val="100000"/>
                        </a:lnSpc>
                        <a:spcBef>
                          <a:spcPts val="0"/>
                        </a:spcBef>
                        <a:spcAft>
                          <a:spcPts val="0"/>
                        </a:spcAft>
                      </a:pPr>
                      <a:r>
                        <a:rPr lang="es-ES" sz="900" dirty="0" smtClean="0"/>
                        <a:t>Reconocen las diferencias en los puntos de vista de los personajes, incluyendo el hablar en una voz diferente para cada personaje al leer el diálogo en voz alta.</a:t>
                      </a:r>
                      <a:endParaRPr lang="en-US" sz="900" b="1" kern="1200" dirty="0">
                        <a:solidFill>
                          <a:srgbClr val="000000"/>
                        </a:solidFill>
                        <a:latin typeface="+mn-lt"/>
                        <a:ea typeface="Times New Roman"/>
                        <a:cs typeface="Times New Roman"/>
                      </a:endParaRPr>
                    </a:p>
                  </a:txBody>
                  <a:tcPr marL="32845" marR="3284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3" name="Slide Number Placeholder 2"/>
          <p:cNvSpPr>
            <a:spLocks noGrp="1"/>
          </p:cNvSpPr>
          <p:nvPr>
            <p:ph type="sldNum" sz="quarter" idx="12"/>
          </p:nvPr>
        </p:nvSpPr>
        <p:spPr/>
        <p:txBody>
          <a:bodyPr/>
          <a:lstStyle/>
          <a:p>
            <a:fld id="{CF669FE8-2A6A-4FDA-B6E7-4A7C87AD6E1D}" type="slidenum">
              <a:rPr lang="en-US" smtClean="0"/>
              <a:t>24</a:t>
            </a:fld>
            <a:endParaRPr lang="en-US" dirty="0"/>
          </a:p>
        </p:txBody>
      </p:sp>
      <p:sp>
        <p:nvSpPr>
          <p:cNvPr id="2" name="Date Placeholder 1"/>
          <p:cNvSpPr>
            <a:spLocks noGrp="1"/>
          </p:cNvSpPr>
          <p:nvPr>
            <p:ph type="dt" sz="half" idx="10"/>
          </p:nvPr>
        </p:nvSpPr>
        <p:spPr/>
        <p:txBody>
          <a:bodyPr/>
          <a:lstStyle/>
          <a:p>
            <a:r>
              <a:rPr lang="x-none" smtClean="0"/>
              <a:t>HSD-OSP Susan Richmond 2015  </a:t>
            </a:r>
            <a:endParaRPr lang="en-US" dirty="0"/>
          </a:p>
        </p:txBody>
      </p:sp>
    </p:spTree>
    <p:extLst>
      <p:ext uri="{BB962C8B-B14F-4D97-AF65-F5344CB8AC3E}">
        <p14:creationId xmlns:p14="http://schemas.microsoft.com/office/powerpoint/2010/main" val="15221677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sp>
        <p:nvSpPr>
          <p:cNvPr id="2" name="Rectangle 1"/>
          <p:cNvSpPr/>
          <p:nvPr/>
        </p:nvSpPr>
        <p:spPr>
          <a:xfrm>
            <a:off x="1057275" y="550069"/>
            <a:ext cx="5736432" cy="7963911"/>
          </a:xfrm>
          <a:prstGeom prst="rect">
            <a:avLst/>
          </a:prstGeom>
        </p:spPr>
        <p:txBody>
          <a:bodyPr wrap="square">
            <a:spAutoFit/>
          </a:bodyPr>
          <a:lstStyle/>
          <a:p>
            <a:pPr algn="ctr"/>
            <a:r>
              <a:rPr lang="es-US" sz="1857" b="1" u="sng" dirty="0"/>
              <a:t>Animales africanos</a:t>
            </a:r>
            <a:endParaRPr lang="es-US" sz="1857" u="sng" dirty="0"/>
          </a:p>
          <a:p>
            <a:r>
              <a:rPr lang="es-US" sz="1650" b="1" dirty="0"/>
              <a:t> </a:t>
            </a:r>
            <a:endParaRPr lang="es-US" sz="1650" dirty="0"/>
          </a:p>
          <a:p>
            <a:r>
              <a:rPr lang="es-US" sz="1650" dirty="0"/>
              <a:t>1</a:t>
            </a:r>
          </a:p>
          <a:p>
            <a:r>
              <a:rPr lang="es-MX" sz="1650" dirty="0"/>
              <a:t>La mayor parte </a:t>
            </a:r>
            <a:r>
              <a:rPr lang="es-MX" sz="1650" dirty="0" smtClean="0"/>
              <a:t>de África es </a:t>
            </a:r>
            <a:r>
              <a:rPr lang="es-MX" sz="1650" dirty="0"/>
              <a:t>una </a:t>
            </a:r>
            <a:r>
              <a:rPr lang="es-MX" sz="1650" b="1" dirty="0"/>
              <a:t>sabana</a:t>
            </a:r>
            <a:r>
              <a:rPr lang="es-MX" sz="1650" dirty="0"/>
              <a:t>. Una sabana es una pradera con pocos árboles. La sabana de África  es el hogar de </a:t>
            </a:r>
            <a:r>
              <a:rPr lang="es-MX" sz="1650" dirty="0" smtClean="0"/>
              <a:t>muchos </a:t>
            </a:r>
            <a:r>
              <a:rPr lang="es-MX" sz="1650" dirty="0"/>
              <a:t>tipos de animales. La sabana es un </a:t>
            </a:r>
            <a:r>
              <a:rPr lang="es-MX" sz="1650" b="1" dirty="0"/>
              <a:t>hábitat</a:t>
            </a:r>
            <a:r>
              <a:rPr lang="es-MX" sz="1650" dirty="0"/>
              <a:t>. Un hábitat es donde vive un animal. Estos son algunos animales que viven en la sabana africana.</a:t>
            </a:r>
            <a:endParaRPr lang="en-US" sz="1650" dirty="0"/>
          </a:p>
          <a:p>
            <a:r>
              <a:rPr lang="es-US" sz="1650" dirty="0"/>
              <a:t> </a:t>
            </a:r>
          </a:p>
          <a:p>
            <a:r>
              <a:rPr lang="es-US" sz="1650" dirty="0"/>
              <a:t>2</a:t>
            </a:r>
          </a:p>
          <a:p>
            <a:r>
              <a:rPr lang="es-US" sz="1650" b="1" dirty="0"/>
              <a:t>León</a:t>
            </a:r>
            <a:r>
              <a:rPr lang="es-US" sz="1650" dirty="0"/>
              <a:t> </a:t>
            </a:r>
          </a:p>
          <a:p>
            <a:r>
              <a:rPr lang="es-MX" sz="1650" dirty="0"/>
              <a:t>Los leones son felinos grandes con pelaje  de color  dorado. </a:t>
            </a:r>
            <a:r>
              <a:rPr lang="es-US" sz="1650" dirty="0"/>
              <a:t> Los leones son </a:t>
            </a:r>
            <a:r>
              <a:rPr lang="es-US" sz="1650" b="1" dirty="0"/>
              <a:t>carnívoros</a:t>
            </a:r>
            <a:r>
              <a:rPr lang="es-US" sz="1650" dirty="0"/>
              <a:t>. Los animales carnívoros comen carne. Los leones viven juntos en un grupo llamado una </a:t>
            </a:r>
            <a:r>
              <a:rPr lang="es-US" sz="1650" b="1" dirty="0"/>
              <a:t>manada.</a:t>
            </a:r>
          </a:p>
          <a:p>
            <a:endParaRPr lang="es-US" sz="1650" dirty="0"/>
          </a:p>
          <a:p>
            <a:endParaRPr lang="es-US" sz="1650" dirty="0"/>
          </a:p>
          <a:p>
            <a:endParaRPr lang="es-US" sz="1650" dirty="0"/>
          </a:p>
          <a:p>
            <a:endParaRPr lang="es-US" sz="1650" dirty="0"/>
          </a:p>
          <a:p>
            <a:endParaRPr lang="es-US" sz="1650" dirty="0"/>
          </a:p>
          <a:p>
            <a:endParaRPr lang="es-US" sz="1650" dirty="0"/>
          </a:p>
          <a:p>
            <a:endParaRPr lang="es-US" sz="1650" dirty="0"/>
          </a:p>
          <a:p>
            <a:endParaRPr lang="es-US" sz="1650" dirty="0"/>
          </a:p>
          <a:p>
            <a:r>
              <a:rPr lang="es-US" sz="1650" dirty="0"/>
              <a:t>3</a:t>
            </a:r>
          </a:p>
          <a:p>
            <a:r>
              <a:rPr lang="es-US" sz="1650" b="1" dirty="0"/>
              <a:t>Elefante</a:t>
            </a:r>
          </a:p>
          <a:p>
            <a:r>
              <a:rPr lang="es-US" sz="1650" dirty="0"/>
              <a:t>Los elefantes son animales con trompa y colmillos. Los elefantes son </a:t>
            </a:r>
            <a:r>
              <a:rPr lang="es-US" sz="1650" b="1" dirty="0"/>
              <a:t>herbívoros</a:t>
            </a:r>
            <a:r>
              <a:rPr lang="es-US" sz="1650" dirty="0"/>
              <a:t>. Los animales herbívoros comen plantas. Los elefantes viven juntos en un grupo llamado una </a:t>
            </a:r>
            <a:r>
              <a:rPr lang="es-US" sz="1650" b="1" dirty="0"/>
              <a:t>manada</a:t>
            </a:r>
            <a:r>
              <a:rPr lang="es-US" sz="1650" dirty="0"/>
              <a:t>.</a:t>
            </a:r>
          </a:p>
          <a:p>
            <a:r>
              <a:rPr lang="en-US" sz="1650" b="1" dirty="0"/>
              <a:t> </a:t>
            </a:r>
            <a:endParaRPr lang="en-US" sz="1650" dirty="0"/>
          </a:p>
          <a:p>
            <a:r>
              <a:rPr lang="en-US" sz="1650" b="1" dirty="0"/>
              <a:t> </a:t>
            </a:r>
            <a:endParaRPr lang="en-US" sz="1650" dirty="0"/>
          </a:p>
          <a:p>
            <a:r>
              <a:rPr lang="en-US" sz="1650" b="1" dirty="0"/>
              <a:t> </a:t>
            </a:r>
            <a:endParaRPr lang="en-US" sz="1650" b="1" u="sng" dirty="0"/>
          </a:p>
          <a:p>
            <a:pPr algn="ctr"/>
            <a:endParaRPr lang="en-US" sz="1444" dirty="0"/>
          </a:p>
        </p:txBody>
      </p:sp>
      <p:pic>
        <p:nvPicPr>
          <p:cNvPr id="6" name="Picture 5"/>
          <p:cNvPicPr/>
          <p:nvPr/>
        </p:nvPicPr>
        <p:blipFill>
          <a:blip r:embed="rId2" cstate="print">
            <a:grayscl/>
            <a:extLst>
              <a:ext uri="{28A0092B-C50C-407E-A947-70E740481C1C}">
                <a14:useLocalDpi xmlns:a14="http://schemas.microsoft.com/office/drawing/2010/main" val="0"/>
              </a:ext>
            </a:extLst>
          </a:blip>
          <a:srcRect/>
          <a:stretch>
            <a:fillRect/>
          </a:stretch>
        </p:blipFill>
        <p:spPr bwMode="auto">
          <a:xfrm>
            <a:off x="2471739" y="4479132"/>
            <a:ext cx="2466796" cy="121735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extBox 2"/>
          <p:cNvSpPr txBox="1"/>
          <p:nvPr/>
        </p:nvSpPr>
        <p:spPr>
          <a:xfrm>
            <a:off x="2157412" y="5795367"/>
            <a:ext cx="2907507" cy="314573"/>
          </a:xfrm>
          <a:prstGeom prst="rect">
            <a:avLst/>
          </a:prstGeom>
          <a:noFill/>
        </p:spPr>
        <p:txBody>
          <a:bodyPr wrap="square" rtlCol="0">
            <a:spAutoFit/>
          </a:bodyPr>
          <a:lstStyle/>
          <a:p>
            <a:pPr algn="ctr"/>
            <a:r>
              <a:rPr lang="en-US" sz="1444" b="1" u="sng" dirty="0" err="1"/>
              <a:t>Figura</a:t>
            </a:r>
            <a:r>
              <a:rPr lang="en-US" sz="1444" b="1" u="sng" dirty="0"/>
              <a:t> 1</a:t>
            </a:r>
            <a:r>
              <a:rPr lang="en-US" sz="1134" dirty="0"/>
              <a:t> </a:t>
            </a:r>
            <a:r>
              <a:rPr lang="es-ES" sz="1134" dirty="0"/>
              <a:t>Los leones son felinos grandes</a:t>
            </a:r>
            <a:r>
              <a:rPr lang="en-US" sz="1134" dirty="0"/>
              <a:t>.</a:t>
            </a:r>
          </a:p>
        </p:txBody>
      </p:sp>
      <p:sp>
        <p:nvSpPr>
          <p:cNvPr id="9" name="TextBox 8"/>
          <p:cNvSpPr txBox="1"/>
          <p:nvPr/>
        </p:nvSpPr>
        <p:spPr>
          <a:xfrm>
            <a:off x="5457329" y="228600"/>
            <a:ext cx="2039341" cy="830997"/>
          </a:xfrm>
          <a:prstGeom prst="rect">
            <a:avLst/>
          </a:prstGeom>
          <a:noFill/>
        </p:spPr>
        <p:txBody>
          <a:bodyPr wrap="none" rtlCol="0">
            <a:spAutoFit/>
          </a:bodyPr>
          <a:lstStyle/>
          <a:p>
            <a:pPr lvl="0" algn="r"/>
            <a:r>
              <a:rPr lang="x-none" sz="800" dirty="0" smtClean="0">
                <a:solidFill>
                  <a:prstClr val="black"/>
                </a:solidFill>
              </a:rPr>
              <a:t>Equivalencia de grado: 4.9</a:t>
            </a:r>
          </a:p>
          <a:p>
            <a:pPr lvl="0" algn="r"/>
            <a:r>
              <a:rPr lang="x-none" sz="800" dirty="0" smtClean="0">
                <a:solidFill>
                  <a:prstClr val="black"/>
                </a:solidFill>
              </a:rPr>
              <a:t>Escala </a:t>
            </a:r>
            <a:r>
              <a:rPr lang="x-none" sz="800" i="1" dirty="0" smtClean="0">
                <a:solidFill>
                  <a:prstClr val="black"/>
                </a:solidFill>
              </a:rPr>
              <a:t>Lexile</a:t>
            </a:r>
            <a:r>
              <a:rPr lang="x-none" sz="800" dirty="0" smtClean="0">
                <a:solidFill>
                  <a:prstClr val="black"/>
                </a:solidFill>
              </a:rPr>
              <a:t>: 790L</a:t>
            </a:r>
          </a:p>
          <a:p>
            <a:pPr lvl="0" algn="r"/>
            <a:r>
              <a:rPr lang="x-none" sz="800" dirty="0" smtClean="0">
                <a:solidFill>
                  <a:prstClr val="black"/>
                </a:solidFill>
              </a:rPr>
              <a:t>Promedio del largo de la oración: 10.10</a:t>
            </a:r>
          </a:p>
          <a:p>
            <a:pPr lvl="0" algn="r"/>
            <a:r>
              <a:rPr lang="x-none" sz="800" dirty="0" smtClean="0">
                <a:solidFill>
                  <a:prstClr val="black"/>
                </a:solidFill>
              </a:rPr>
              <a:t>Promedio de la frecuencia de palabras : 3.25</a:t>
            </a:r>
          </a:p>
          <a:p>
            <a:pPr lvl="0" algn="r"/>
            <a:r>
              <a:rPr lang="x-none" sz="800" dirty="0" smtClean="0">
                <a:solidFill>
                  <a:prstClr val="black"/>
                </a:solidFill>
              </a:rPr>
              <a:t>Numero de palabras: 202</a:t>
            </a:r>
          </a:p>
          <a:p>
            <a:pPr lvl="0" algn="r"/>
            <a:r>
              <a:rPr lang="x-none" sz="800" b="1" i="1" dirty="0" smtClean="0">
                <a:solidFill>
                  <a:prstClr val="black"/>
                </a:solidFill>
              </a:rPr>
              <a:t>Nota: Basado en el texto original en inglés.</a:t>
            </a:r>
            <a:endParaRPr lang="x-none" sz="800" b="1" i="1" dirty="0">
              <a:solidFill>
                <a:prstClr val="black"/>
              </a:solidFill>
            </a:endParaRPr>
          </a:p>
        </p:txBody>
      </p:sp>
      <p:sp>
        <p:nvSpPr>
          <p:cNvPr id="5" name="Date Placeholder 4"/>
          <p:cNvSpPr>
            <a:spLocks noGrp="1"/>
          </p:cNvSpPr>
          <p:nvPr>
            <p:ph type="dt" sz="half" idx="10"/>
          </p:nvPr>
        </p:nvSpPr>
        <p:spPr/>
        <p:txBody>
          <a:bodyPr/>
          <a:lstStyle/>
          <a:p>
            <a:r>
              <a:rPr lang="x-none" smtClean="0"/>
              <a:t>HSD-OSP Susan Richmond 2015  </a:t>
            </a:r>
            <a:endParaRPr lang="en-US" dirty="0"/>
          </a:p>
        </p:txBody>
      </p:sp>
    </p:spTree>
    <p:extLst>
      <p:ext uri="{BB962C8B-B14F-4D97-AF65-F5344CB8AC3E}">
        <p14:creationId xmlns:p14="http://schemas.microsoft.com/office/powerpoint/2010/main" val="38123702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sp>
        <p:nvSpPr>
          <p:cNvPr id="6" name="Rectangle 5"/>
          <p:cNvSpPr/>
          <p:nvPr/>
        </p:nvSpPr>
        <p:spPr>
          <a:xfrm>
            <a:off x="585788" y="785815"/>
            <a:ext cx="6600825" cy="8217634"/>
          </a:xfrm>
          <a:prstGeom prst="rect">
            <a:avLst/>
          </a:prstGeom>
        </p:spPr>
        <p:txBody>
          <a:bodyPr wrap="square">
            <a:spAutoFit/>
          </a:bodyPr>
          <a:lstStyle/>
          <a:p>
            <a:r>
              <a:rPr lang="en-US" sz="1650" dirty="0"/>
              <a:t> </a:t>
            </a:r>
            <a:r>
              <a:rPr lang="es-US" sz="1400" b="1" u="sng" dirty="0"/>
              <a:t>Animales africanos</a:t>
            </a:r>
            <a:endParaRPr lang="es-US" sz="1400" u="sng" dirty="0"/>
          </a:p>
          <a:p>
            <a:endParaRPr lang="es-US" sz="1650" dirty="0"/>
          </a:p>
          <a:p>
            <a:r>
              <a:rPr lang="es-US" sz="1650" dirty="0"/>
              <a:t>4</a:t>
            </a:r>
          </a:p>
          <a:p>
            <a:r>
              <a:rPr lang="es-US" sz="1650" b="1" dirty="0"/>
              <a:t>Jirafa</a:t>
            </a:r>
            <a:r>
              <a:rPr lang="es-US" sz="1650" dirty="0"/>
              <a:t> </a:t>
            </a:r>
          </a:p>
          <a:p>
            <a:r>
              <a:rPr lang="es-US" sz="1650" dirty="0"/>
              <a:t>Las jirafas son los animales más altos del mundo. Ellas comen plantas. Su altura le ayuda a alcanzar las hojas en los árboles altos. Las jirafas viven en manadas de alrededor de 10 animales.</a:t>
            </a:r>
          </a:p>
          <a:p>
            <a:endParaRPr lang="es-US" sz="1650" dirty="0"/>
          </a:p>
          <a:p>
            <a:endParaRPr lang="es-US" sz="1650" dirty="0"/>
          </a:p>
          <a:p>
            <a:endParaRPr lang="es-US" sz="1650" dirty="0"/>
          </a:p>
          <a:p>
            <a:endParaRPr lang="es-US" sz="1650" dirty="0"/>
          </a:p>
          <a:p>
            <a:endParaRPr lang="es-US" sz="1650" dirty="0"/>
          </a:p>
          <a:p>
            <a:endParaRPr lang="es-US" sz="1650" dirty="0"/>
          </a:p>
          <a:p>
            <a:endParaRPr lang="es-US" sz="1650" dirty="0"/>
          </a:p>
          <a:p>
            <a:endParaRPr lang="es-US" sz="1650" dirty="0"/>
          </a:p>
          <a:p>
            <a:endParaRPr lang="es-US" sz="1650" dirty="0"/>
          </a:p>
          <a:p>
            <a:endParaRPr lang="es-US" sz="1650" dirty="0"/>
          </a:p>
          <a:p>
            <a:r>
              <a:rPr lang="es-US" sz="1650" dirty="0"/>
              <a:t>5</a:t>
            </a:r>
          </a:p>
          <a:p>
            <a:r>
              <a:rPr lang="es-US" sz="1650" b="1" dirty="0"/>
              <a:t>Jabalí  </a:t>
            </a:r>
          </a:p>
          <a:p>
            <a:r>
              <a:rPr lang="es-US" sz="1650" dirty="0"/>
              <a:t>Los </a:t>
            </a:r>
            <a:r>
              <a:rPr lang="es-US" sz="1650" dirty="0" smtClean="0"/>
              <a:t>jabalíes </a:t>
            </a:r>
            <a:r>
              <a:rPr lang="es-US" sz="1650" dirty="0"/>
              <a:t>son un tipo de cerdo salvaje. Los </a:t>
            </a:r>
            <a:r>
              <a:rPr lang="es-US" sz="1650" dirty="0" smtClean="0"/>
              <a:t>jabalíes </a:t>
            </a:r>
            <a:r>
              <a:rPr lang="es-US" sz="1650" dirty="0"/>
              <a:t>son </a:t>
            </a:r>
            <a:r>
              <a:rPr lang="es-US" sz="1650" b="1" dirty="0"/>
              <a:t>omnívoros</a:t>
            </a:r>
            <a:r>
              <a:rPr lang="es-US" sz="1650" dirty="0"/>
              <a:t>. Los animales omnívoros comen plantas y carne. La hembra y los bebés </a:t>
            </a:r>
            <a:r>
              <a:rPr lang="es-US" sz="1650" dirty="0" smtClean="0"/>
              <a:t>jabalíes </a:t>
            </a:r>
            <a:r>
              <a:rPr lang="es-US" sz="1650" dirty="0"/>
              <a:t>viven en un pequeño grupo llamado </a:t>
            </a:r>
            <a:r>
              <a:rPr lang="es-US" sz="1650" b="1" dirty="0"/>
              <a:t>piara</a:t>
            </a:r>
            <a:r>
              <a:rPr lang="es-US" sz="1650" dirty="0"/>
              <a:t>. Los machos viven solos.</a:t>
            </a:r>
          </a:p>
          <a:p>
            <a:r>
              <a:rPr lang="es-US" sz="1650" dirty="0"/>
              <a:t> </a:t>
            </a:r>
          </a:p>
          <a:p>
            <a:endParaRPr lang="es-US" sz="1650" dirty="0"/>
          </a:p>
          <a:p>
            <a:r>
              <a:rPr lang="es-US" sz="1650" dirty="0"/>
              <a:t>6</a:t>
            </a:r>
          </a:p>
          <a:p>
            <a:r>
              <a:rPr lang="es-US" sz="1650" b="1" dirty="0"/>
              <a:t>Hipopótamo </a:t>
            </a:r>
          </a:p>
          <a:p>
            <a:r>
              <a:rPr lang="es-US" sz="1650" dirty="0"/>
              <a:t>Los hipopótamos son animales que viven parte del tiempo en la tierra y parte en el agua. Ellos son herbívoros que comen principalmente pasto. Los hipopótamos viven en manadas de hasta 15 miembros.</a:t>
            </a:r>
          </a:p>
          <a:p>
            <a:pPr algn="ctr"/>
            <a:endParaRPr lang="es-US" sz="1650" b="1" u="sng" dirty="0"/>
          </a:p>
          <a:p>
            <a:pPr algn="ctr"/>
            <a:endParaRPr lang="es-US" sz="1650" b="1" u="sng" dirty="0"/>
          </a:p>
          <a:p>
            <a:pPr algn="ctr"/>
            <a:endParaRPr lang="en-US" sz="1650" dirty="0"/>
          </a:p>
        </p:txBody>
      </p:sp>
      <p:pic>
        <p:nvPicPr>
          <p:cNvPr id="5" name="Picture 4"/>
          <p:cNvPicPr/>
          <p:nvPr/>
        </p:nvPicPr>
        <p:blipFill>
          <a:blip r:embed="rId2" cstate="print">
            <a:grayscl/>
            <a:extLst>
              <a:ext uri="{28A0092B-C50C-407E-A947-70E740481C1C}">
                <a14:useLocalDpi xmlns:a14="http://schemas.microsoft.com/office/drawing/2010/main" val="0"/>
              </a:ext>
            </a:extLst>
          </a:blip>
          <a:srcRect/>
          <a:stretch>
            <a:fillRect/>
          </a:stretch>
        </p:blipFill>
        <p:spPr bwMode="auto">
          <a:xfrm>
            <a:off x="2628903" y="2750343"/>
            <a:ext cx="2357438" cy="196453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TextBox 6"/>
          <p:cNvSpPr txBox="1"/>
          <p:nvPr/>
        </p:nvSpPr>
        <p:spPr>
          <a:xfrm>
            <a:off x="2574221" y="4761182"/>
            <a:ext cx="2466796" cy="489108"/>
          </a:xfrm>
          <a:prstGeom prst="rect">
            <a:avLst/>
          </a:prstGeom>
          <a:noFill/>
        </p:spPr>
        <p:txBody>
          <a:bodyPr wrap="square" rtlCol="0">
            <a:spAutoFit/>
          </a:bodyPr>
          <a:lstStyle/>
          <a:p>
            <a:pPr algn="ctr"/>
            <a:r>
              <a:rPr lang="en-US" sz="1444" b="1" u="sng" dirty="0" err="1"/>
              <a:t>Figura</a:t>
            </a:r>
            <a:r>
              <a:rPr lang="en-US" sz="1444" b="1" u="sng" dirty="0"/>
              <a:t> 2</a:t>
            </a:r>
            <a:r>
              <a:rPr lang="en-US" sz="1444" b="1" dirty="0"/>
              <a:t>  </a:t>
            </a:r>
            <a:r>
              <a:rPr lang="es-ES" sz="1134" dirty="0"/>
              <a:t>Las jirafas son los animales más altos del mundo.</a:t>
            </a:r>
            <a:endParaRPr lang="en-US" sz="1134" dirty="0"/>
          </a:p>
        </p:txBody>
      </p:sp>
      <p:sp>
        <p:nvSpPr>
          <p:cNvPr id="2" name="Date Placeholder 1"/>
          <p:cNvSpPr>
            <a:spLocks noGrp="1"/>
          </p:cNvSpPr>
          <p:nvPr>
            <p:ph type="dt" sz="half" idx="10"/>
          </p:nvPr>
        </p:nvSpPr>
        <p:spPr/>
        <p:txBody>
          <a:bodyPr/>
          <a:lstStyle/>
          <a:p>
            <a:r>
              <a:rPr lang="x-none" smtClean="0"/>
              <a:t>HSD-OSP Susan Richmond 2015  </a:t>
            </a:r>
            <a:endParaRPr lang="en-US" dirty="0"/>
          </a:p>
        </p:txBody>
      </p:sp>
    </p:spTree>
    <p:extLst>
      <p:ext uri="{BB962C8B-B14F-4D97-AF65-F5344CB8AC3E}">
        <p14:creationId xmlns:p14="http://schemas.microsoft.com/office/powerpoint/2010/main" val="3657603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x-none" smtClean="0"/>
              <a:pPr/>
              <a:t>27</a:t>
            </a:fld>
            <a:endParaRPr lang="x-none" dirty="0"/>
          </a:p>
        </p:txBody>
      </p:sp>
      <p:cxnSp>
        <p:nvCxnSpPr>
          <p:cNvPr id="11" name="Straight Connector 10"/>
          <p:cNvCxnSpPr/>
          <p:nvPr/>
        </p:nvCxnSpPr>
        <p:spPr>
          <a:xfrm>
            <a:off x="438448" y="4861560"/>
            <a:ext cx="6884372"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438448" y="711514"/>
            <a:ext cx="6333650" cy="2979269"/>
          </a:xfrm>
          <a:prstGeom prst="rect">
            <a:avLst/>
          </a:prstGeom>
          <a:ln>
            <a:noFill/>
          </a:ln>
        </p:spPr>
        <p:txBody>
          <a:bodyPr wrap="square" lIns="100575" tIns="50288" rIns="100575" bIns="50288">
            <a:spAutoFit/>
          </a:bodyPr>
          <a:lstStyle/>
          <a:p>
            <a:pPr marL="377190" indent="-377190">
              <a:buAutoNum type="arabicPeriod" startAt="11"/>
            </a:pPr>
            <a:r>
              <a:rPr lang="x-none" sz="1870" b="1" dirty="0">
                <a:latin typeface="Helvetica" pitchFamily="34" charset="0"/>
                <a:cs typeface="Helvetica" pitchFamily="34" charset="0"/>
              </a:rPr>
              <a:t>¿Qué oración describe </a:t>
            </a:r>
            <a:r>
              <a:rPr lang="x-none" sz="1870" b="1" u="sng" dirty="0">
                <a:latin typeface="Helvetica" pitchFamily="34" charset="0"/>
                <a:cs typeface="Helvetica" pitchFamily="34" charset="0"/>
              </a:rPr>
              <a:t>mejor</a:t>
            </a:r>
            <a:r>
              <a:rPr lang="x-none" sz="1870" b="1" dirty="0">
                <a:latin typeface="Helvetica" pitchFamily="34" charset="0"/>
                <a:cs typeface="Helvetica" pitchFamily="34" charset="0"/>
              </a:rPr>
              <a:t> a un carnívoro?</a:t>
            </a:r>
          </a:p>
          <a:p>
            <a:r>
              <a:rPr lang="x-none" sz="1870" dirty="0"/>
              <a:t> </a:t>
            </a:r>
            <a:endParaRPr lang="x-none" sz="1870" dirty="0">
              <a:latin typeface="Helvetica" pitchFamily="34" charset="0"/>
              <a:cs typeface="Helvetica" pitchFamily="34" charset="0"/>
            </a:endParaRPr>
          </a:p>
          <a:p>
            <a:pPr marL="1005840" lvl="1" indent="-123984">
              <a:buFont typeface="+mj-lt"/>
              <a:buAutoNum type="alphaUcPeriod"/>
            </a:pPr>
            <a:r>
              <a:rPr lang="x-none" sz="1870" dirty="0">
                <a:latin typeface="Helvetica" pitchFamily="34" charset="0"/>
                <a:cs typeface="Helvetica" pitchFamily="34" charset="0"/>
              </a:rPr>
              <a:t> Los leones son carnívoros.</a:t>
            </a:r>
          </a:p>
          <a:p>
            <a:pPr marL="1005840" lvl="1" indent="-123984">
              <a:buFont typeface="+mj-lt"/>
              <a:buAutoNum type="alphaUcPeriod"/>
            </a:pPr>
            <a:endParaRPr lang="x-none" sz="1870" dirty="0">
              <a:latin typeface="Helvetica" pitchFamily="34" charset="0"/>
              <a:cs typeface="Helvetica" pitchFamily="34" charset="0"/>
            </a:endParaRPr>
          </a:p>
          <a:p>
            <a:pPr marL="1005840" lvl="1" indent="-123984">
              <a:buFont typeface="+mj-lt"/>
              <a:buAutoNum type="alphaUcPeriod"/>
            </a:pPr>
            <a:r>
              <a:rPr lang="x-none" sz="1870" dirty="0">
                <a:latin typeface="Helvetica" pitchFamily="34" charset="0"/>
                <a:cs typeface="Helvetica" pitchFamily="34" charset="0"/>
              </a:rPr>
              <a:t> Los carnívoros comen carne.</a:t>
            </a:r>
          </a:p>
          <a:p>
            <a:pPr marL="1005840" lvl="1" indent="-123984">
              <a:buFont typeface="+mj-lt"/>
              <a:buAutoNum type="alphaUcPeriod"/>
            </a:pPr>
            <a:endParaRPr lang="x-none" sz="1870" dirty="0">
              <a:latin typeface="Helvetica" pitchFamily="34" charset="0"/>
              <a:cs typeface="Helvetica" pitchFamily="34" charset="0"/>
            </a:endParaRPr>
          </a:p>
          <a:p>
            <a:pPr marL="1005840" lvl="1" indent="-123984">
              <a:buFont typeface="+mj-lt"/>
              <a:buAutoNum type="alphaUcPeriod"/>
            </a:pPr>
            <a:r>
              <a:rPr lang="x-none" sz="1870" dirty="0">
                <a:latin typeface="Helvetica" pitchFamily="34" charset="0"/>
                <a:cs typeface="Helvetica" pitchFamily="34" charset="0"/>
              </a:rPr>
              <a:t> Los que comen plantas son carnívoros.</a:t>
            </a:r>
          </a:p>
          <a:p>
            <a:pPr marL="1005840" lvl="1" indent="-123984">
              <a:buFont typeface="+mj-lt"/>
              <a:buAutoNum type="alphaUcPeriod"/>
            </a:pPr>
            <a:endParaRPr lang="x-none" sz="1870" dirty="0">
              <a:latin typeface="Helvetica" pitchFamily="34" charset="0"/>
              <a:cs typeface="Helvetica" pitchFamily="34" charset="0"/>
            </a:endParaRPr>
          </a:p>
          <a:p>
            <a:pPr marL="1201738" lvl="1" indent="-320675">
              <a:buFont typeface="+mj-lt"/>
              <a:buAutoNum type="alphaUcPeriod"/>
            </a:pPr>
            <a:r>
              <a:rPr lang="x-none" sz="1870" dirty="0" smtClean="0">
                <a:latin typeface="Helvetica" pitchFamily="34" charset="0"/>
                <a:cs typeface="Helvetica" pitchFamily="34" charset="0"/>
              </a:rPr>
              <a:t>Los </a:t>
            </a:r>
            <a:r>
              <a:rPr lang="x-none" sz="1870" dirty="0">
                <a:latin typeface="Helvetica" pitchFamily="34" charset="0"/>
                <a:cs typeface="Helvetica" pitchFamily="34" charset="0"/>
              </a:rPr>
              <a:t>carnívoros viven parte del tiempo en la tierra y parte en el agua. </a:t>
            </a:r>
          </a:p>
        </p:txBody>
      </p:sp>
      <p:grpSp>
        <p:nvGrpSpPr>
          <p:cNvPr id="3" name="Group 2"/>
          <p:cNvGrpSpPr/>
          <p:nvPr/>
        </p:nvGrpSpPr>
        <p:grpSpPr>
          <a:xfrm>
            <a:off x="976383" y="1360441"/>
            <a:ext cx="235748" cy="1947064"/>
            <a:chOff x="1067777" y="1023342"/>
            <a:chExt cx="214316" cy="1770058"/>
          </a:xfrm>
        </p:grpSpPr>
        <p:sp>
          <p:nvSpPr>
            <p:cNvPr id="14" name="Oval 13"/>
            <p:cNvSpPr/>
            <p:nvPr/>
          </p:nvSpPr>
          <p:spPr>
            <a:xfrm>
              <a:off x="1067777" y="1023342"/>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5142" tIns="47572" rIns="95142" bIns="47572" rtlCol="0" anchor="ctr"/>
            <a:lstStyle/>
            <a:p>
              <a:pPr algn="ctr"/>
              <a:endParaRPr lang="x-none" sz="2207" dirty="0"/>
            </a:p>
          </p:txBody>
        </p:sp>
        <p:sp>
          <p:nvSpPr>
            <p:cNvPr id="15" name="Oval 14"/>
            <p:cNvSpPr/>
            <p:nvPr/>
          </p:nvSpPr>
          <p:spPr>
            <a:xfrm>
              <a:off x="1067778" y="154998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5142" tIns="47572" rIns="95142" bIns="47572" rtlCol="0" anchor="ctr"/>
            <a:lstStyle/>
            <a:p>
              <a:pPr algn="ctr"/>
              <a:endParaRPr lang="x-none" sz="2207" dirty="0">
                <a:solidFill>
                  <a:srgbClr val="FF0000"/>
                </a:solidFill>
              </a:endParaRPr>
            </a:p>
          </p:txBody>
        </p:sp>
        <p:sp>
          <p:nvSpPr>
            <p:cNvPr id="17" name="Oval 16"/>
            <p:cNvSpPr/>
            <p:nvPr/>
          </p:nvSpPr>
          <p:spPr>
            <a:xfrm>
              <a:off x="1067779" y="2013301"/>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5142" tIns="47572" rIns="95142" bIns="47572" rtlCol="0" anchor="ctr"/>
            <a:lstStyle/>
            <a:p>
              <a:pPr algn="ctr"/>
              <a:endParaRPr lang="x-none" sz="2207" dirty="0"/>
            </a:p>
          </p:txBody>
        </p:sp>
        <p:sp>
          <p:nvSpPr>
            <p:cNvPr id="22" name="Oval 21"/>
            <p:cNvSpPr/>
            <p:nvPr/>
          </p:nvSpPr>
          <p:spPr>
            <a:xfrm>
              <a:off x="1067780" y="2575686"/>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5142" tIns="47572" rIns="95142" bIns="47572" rtlCol="0" anchor="ctr"/>
            <a:lstStyle/>
            <a:p>
              <a:pPr algn="ctr"/>
              <a:endParaRPr lang="x-none" sz="2207" dirty="0">
                <a:solidFill>
                  <a:srgbClr val="FF0000"/>
                </a:solidFill>
              </a:endParaRPr>
            </a:p>
          </p:txBody>
        </p:sp>
      </p:grpSp>
      <p:graphicFrame>
        <p:nvGraphicFramePr>
          <p:cNvPr id="16" name="Table 15"/>
          <p:cNvGraphicFramePr>
            <a:graphicFrameLocks noGrp="1"/>
          </p:cNvGraphicFramePr>
          <p:nvPr>
            <p:extLst>
              <p:ext uri="{D42A27DB-BD31-4B8C-83A1-F6EECF244321}">
                <p14:modId xmlns:p14="http://schemas.microsoft.com/office/powerpoint/2010/main" val="2378830696"/>
              </p:ext>
            </p:extLst>
          </p:nvPr>
        </p:nvGraphicFramePr>
        <p:xfrm>
          <a:off x="4975863" y="4420907"/>
          <a:ext cx="2121694" cy="881307"/>
        </p:xfrm>
        <a:graphic>
          <a:graphicData uri="http://schemas.openxmlformats.org/drawingml/2006/table">
            <a:tbl>
              <a:tblPr/>
              <a:tblGrid>
                <a:gridCol w="2121694"/>
              </a:tblGrid>
              <a:tr h="220327">
                <a:tc>
                  <a:txBody>
                    <a:bodyPr/>
                    <a:lstStyle/>
                    <a:p>
                      <a:pPr marL="0" marR="0" algn="l">
                        <a:lnSpc>
                          <a:spcPct val="100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RI.2.1</a:t>
                      </a:r>
                      <a:endParaRPr lang="en-US" sz="900" dirty="0">
                        <a:latin typeface="Calibri"/>
                        <a:ea typeface="Calibri"/>
                        <a:cs typeface="Times New Roman"/>
                      </a:endParaRPr>
                    </a:p>
                  </a:txBody>
                  <a:tcPr marL="32845" marR="3284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660980">
                <a:tc>
                  <a:txBody>
                    <a:bodyPr/>
                    <a:lstStyle/>
                    <a:p>
                      <a:pPr marL="0" marR="0" algn="l" defTabSz="966612" rtl="0" eaLnBrk="1" latinLnBrk="0" hangingPunct="1">
                        <a:lnSpc>
                          <a:spcPct val="100000"/>
                        </a:lnSpc>
                        <a:spcBef>
                          <a:spcPts val="0"/>
                        </a:spcBef>
                        <a:spcAft>
                          <a:spcPts val="0"/>
                        </a:spcAft>
                      </a:pPr>
                      <a:r>
                        <a:rPr lang="es-ES" sz="900" b="0" kern="1200" dirty="0" smtClean="0">
                          <a:solidFill>
                            <a:srgbClr val="000000"/>
                          </a:solidFill>
                          <a:latin typeface="+mn-lt"/>
                          <a:ea typeface="Times New Roman"/>
                          <a:cs typeface="Times New Roman"/>
                        </a:rPr>
                        <a:t>Hacen y contestan preguntas tales como: </a:t>
                      </a:r>
                      <a:r>
                        <a:rPr lang="es-ES" sz="900" b="0" i="1" kern="1200" dirty="0" smtClean="0">
                          <a:solidFill>
                            <a:srgbClr val="000000"/>
                          </a:solidFill>
                          <a:latin typeface="+mn-lt"/>
                          <a:ea typeface="Times New Roman"/>
                          <a:cs typeface="Times New Roman"/>
                        </a:rPr>
                        <a:t>quién, qué, dónde, cuándo, por qué y cómo</a:t>
                      </a:r>
                      <a:r>
                        <a:rPr lang="es-ES" sz="900" b="0" kern="1200" dirty="0" smtClean="0">
                          <a:solidFill>
                            <a:srgbClr val="000000"/>
                          </a:solidFill>
                          <a:latin typeface="+mn-lt"/>
                          <a:ea typeface="Times New Roman"/>
                          <a:cs typeface="Times New Roman"/>
                        </a:rPr>
                        <a:t>, para demostrar la comprensión de los detalles clave en un texto.</a:t>
                      </a:r>
                      <a:endParaRPr lang="en-US" sz="900" b="0" kern="1200" dirty="0">
                        <a:solidFill>
                          <a:srgbClr val="000000"/>
                        </a:solidFill>
                        <a:latin typeface="+mn-lt"/>
                        <a:ea typeface="Times New Roman"/>
                        <a:cs typeface="Times New Roman"/>
                      </a:endParaRPr>
                    </a:p>
                  </a:txBody>
                  <a:tcPr marL="32845" marR="3284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9" name="Rectangle 18"/>
          <p:cNvSpPr/>
          <p:nvPr/>
        </p:nvSpPr>
        <p:spPr>
          <a:xfrm>
            <a:off x="438448" y="5667830"/>
            <a:ext cx="6996482" cy="2979269"/>
          </a:xfrm>
          <a:prstGeom prst="rect">
            <a:avLst/>
          </a:prstGeom>
          <a:ln>
            <a:noFill/>
          </a:ln>
        </p:spPr>
        <p:txBody>
          <a:bodyPr wrap="square" lIns="100575" tIns="50288" rIns="100575" bIns="50288">
            <a:spAutoFit/>
          </a:bodyPr>
          <a:lstStyle/>
          <a:p>
            <a:pPr marL="438309" indent="-438309"/>
            <a:r>
              <a:rPr lang="x-none" sz="1870" b="1" dirty="0">
                <a:latin typeface="Helvetica" pitchFamily="34" charset="0"/>
                <a:cs typeface="Helvetica" pitchFamily="34" charset="0"/>
              </a:rPr>
              <a:t>12.  De acuerdo al texto, ¿cómo los elefantes y las jirafas son iguales</a:t>
            </a:r>
            <a:r>
              <a:rPr lang="x-none" sz="1870" b="1" dirty="0">
                <a:latin typeface="Helvetica" pitchFamily="34" charset="0"/>
              </a:rPr>
              <a:t>?</a:t>
            </a:r>
          </a:p>
          <a:p>
            <a:endParaRPr lang="x-none" sz="1870" dirty="0">
              <a:latin typeface="Helvetica" pitchFamily="34" charset="0"/>
              <a:cs typeface="Helvetica" pitchFamily="34" charset="0"/>
            </a:endParaRPr>
          </a:p>
          <a:p>
            <a:pPr marL="1072198" indent="-190342">
              <a:buFont typeface="+mj-lt"/>
              <a:buAutoNum type="alphaUcPeriod"/>
            </a:pPr>
            <a:r>
              <a:rPr lang="x-none" sz="1870" dirty="0">
                <a:latin typeface="Helvetica" pitchFamily="34" charset="0"/>
              </a:rPr>
              <a:t> Los dos tienen trompa.</a:t>
            </a:r>
          </a:p>
          <a:p>
            <a:pPr marL="1072198" indent="-190342">
              <a:buFont typeface="+mj-lt"/>
              <a:buAutoNum type="alphaUcPeriod"/>
            </a:pPr>
            <a:endParaRPr lang="x-none" sz="1870" dirty="0">
              <a:latin typeface="Helvetica" pitchFamily="34" charset="0"/>
              <a:cs typeface="Helvetica" pitchFamily="34" charset="0"/>
            </a:endParaRPr>
          </a:p>
          <a:p>
            <a:pPr marL="1072198" indent="-190342">
              <a:buFont typeface="+mj-lt"/>
              <a:buAutoNum type="alphaUcPeriod"/>
            </a:pPr>
            <a:r>
              <a:rPr lang="x-none" sz="1870" dirty="0">
                <a:latin typeface="Helvetica" pitchFamily="34" charset="0"/>
              </a:rPr>
              <a:t> Los elefantes y las jirafas son carnívoros.</a:t>
            </a:r>
          </a:p>
          <a:p>
            <a:pPr marL="1072198" indent="-190342">
              <a:buFont typeface="+mj-lt"/>
              <a:buAutoNum type="alphaUcPeriod"/>
            </a:pPr>
            <a:endParaRPr lang="x-none" sz="1870" dirty="0">
              <a:latin typeface="Helvetica" pitchFamily="34" charset="0"/>
            </a:endParaRPr>
          </a:p>
          <a:p>
            <a:pPr marL="1072198" indent="-190342">
              <a:buFont typeface="+mj-lt"/>
              <a:buAutoNum type="alphaUcPeriod"/>
            </a:pPr>
            <a:r>
              <a:rPr lang="x-none" sz="1870" dirty="0">
                <a:latin typeface="Helvetica" pitchFamily="34" charset="0"/>
              </a:rPr>
              <a:t> Las jirafas son los animales más altos del mundo.</a:t>
            </a:r>
          </a:p>
          <a:p>
            <a:pPr marL="1072198" indent="-190342">
              <a:buFont typeface="+mj-lt"/>
              <a:buAutoNum type="alphaUcPeriod"/>
            </a:pPr>
            <a:endParaRPr lang="x-none" sz="1870" dirty="0">
              <a:latin typeface="Helvetica" pitchFamily="34" charset="0"/>
            </a:endParaRPr>
          </a:p>
          <a:p>
            <a:pPr marL="1072198" indent="-190342">
              <a:buFont typeface="+mj-lt"/>
              <a:buAutoNum type="alphaUcPeriod"/>
            </a:pPr>
            <a:r>
              <a:rPr lang="x-none" sz="1870" dirty="0">
                <a:latin typeface="Helvetica" pitchFamily="34" charset="0"/>
              </a:rPr>
              <a:t> Ambos animales comen plantas.</a:t>
            </a:r>
          </a:p>
        </p:txBody>
      </p:sp>
      <p:grpSp>
        <p:nvGrpSpPr>
          <p:cNvPr id="6" name="Group 5"/>
          <p:cNvGrpSpPr/>
          <p:nvPr/>
        </p:nvGrpSpPr>
        <p:grpSpPr>
          <a:xfrm>
            <a:off x="997617" y="6621780"/>
            <a:ext cx="243143" cy="1893159"/>
            <a:chOff x="636211" y="5979530"/>
            <a:chExt cx="221039" cy="1721054"/>
          </a:xfrm>
        </p:grpSpPr>
        <p:sp>
          <p:nvSpPr>
            <p:cNvPr id="20" name="Oval 19"/>
            <p:cNvSpPr/>
            <p:nvPr/>
          </p:nvSpPr>
          <p:spPr>
            <a:xfrm>
              <a:off x="636211" y="748287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5142" tIns="47572" rIns="95142" bIns="47572" rtlCol="0" anchor="ctr"/>
            <a:lstStyle/>
            <a:p>
              <a:pPr algn="ctr"/>
              <a:endParaRPr lang="x-none" sz="2207" dirty="0"/>
            </a:p>
          </p:txBody>
        </p:sp>
        <p:sp>
          <p:nvSpPr>
            <p:cNvPr id="21" name="Oval 20"/>
            <p:cNvSpPr/>
            <p:nvPr/>
          </p:nvSpPr>
          <p:spPr>
            <a:xfrm>
              <a:off x="636211" y="597953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5142" tIns="47572" rIns="95142" bIns="47572" rtlCol="0" anchor="ctr"/>
            <a:lstStyle/>
            <a:p>
              <a:pPr algn="ctr"/>
              <a:endParaRPr lang="x-none" sz="2207" dirty="0">
                <a:solidFill>
                  <a:srgbClr val="FF0000"/>
                </a:solidFill>
              </a:endParaRPr>
            </a:p>
          </p:txBody>
        </p:sp>
        <p:sp>
          <p:nvSpPr>
            <p:cNvPr id="23" name="Oval 22"/>
            <p:cNvSpPr/>
            <p:nvPr/>
          </p:nvSpPr>
          <p:spPr>
            <a:xfrm>
              <a:off x="642937" y="6506785"/>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5142" tIns="47572" rIns="95142" bIns="47572" rtlCol="0" anchor="ctr"/>
            <a:lstStyle/>
            <a:p>
              <a:pPr algn="ctr"/>
              <a:endParaRPr lang="x-none" sz="2207" dirty="0"/>
            </a:p>
          </p:txBody>
        </p:sp>
        <p:sp>
          <p:nvSpPr>
            <p:cNvPr id="24" name="Oval 23"/>
            <p:cNvSpPr/>
            <p:nvPr/>
          </p:nvSpPr>
          <p:spPr>
            <a:xfrm>
              <a:off x="642936" y="7029493"/>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5142" tIns="47572" rIns="95142" bIns="47572" rtlCol="0" anchor="ctr"/>
            <a:lstStyle/>
            <a:p>
              <a:pPr algn="ctr"/>
              <a:endParaRPr lang="x-none" sz="2207" dirty="0">
                <a:solidFill>
                  <a:srgbClr val="FF0000"/>
                </a:solidFill>
              </a:endParaRPr>
            </a:p>
          </p:txBody>
        </p:sp>
      </p:grpSp>
      <p:sp>
        <p:nvSpPr>
          <p:cNvPr id="2" name="Date Placeholder 1"/>
          <p:cNvSpPr>
            <a:spLocks noGrp="1"/>
          </p:cNvSpPr>
          <p:nvPr>
            <p:ph type="dt" sz="half" idx="10"/>
          </p:nvPr>
        </p:nvSpPr>
        <p:spPr/>
        <p:txBody>
          <a:bodyPr/>
          <a:lstStyle/>
          <a:p>
            <a:r>
              <a:rPr lang="x-none" smtClean="0"/>
              <a:t>HSD-OSP Susan Richmond 2015  </a:t>
            </a:r>
            <a:endParaRPr lang="en-US" dirty="0"/>
          </a:p>
        </p:txBody>
      </p:sp>
    </p:spTree>
    <p:extLst>
      <p:ext uri="{BB962C8B-B14F-4D97-AF65-F5344CB8AC3E}">
        <p14:creationId xmlns:p14="http://schemas.microsoft.com/office/powerpoint/2010/main" val="21831965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540660" y="670560"/>
            <a:ext cx="6645955" cy="4418124"/>
          </a:xfrm>
          <a:prstGeom prst="rect">
            <a:avLst/>
          </a:prstGeom>
          <a:ln>
            <a:noFill/>
          </a:ln>
        </p:spPr>
        <p:txBody>
          <a:bodyPr wrap="square" lIns="100575" tIns="50288" rIns="100575" bIns="50288">
            <a:spAutoFit/>
          </a:bodyPr>
          <a:lstStyle/>
          <a:p>
            <a:pPr marL="565785" indent="-565785"/>
            <a:r>
              <a:rPr lang="x-none" sz="1870" b="1" dirty="0">
                <a:latin typeface="Helvetica" pitchFamily="34" charset="0"/>
              </a:rPr>
              <a:t>13. ¿Qué información puede aprender el lector de </a:t>
            </a:r>
            <a:r>
              <a:rPr lang="x-none" sz="1870" b="1" u="sng" dirty="0">
                <a:latin typeface="Helvetica" pitchFamily="34" charset="0"/>
              </a:rPr>
              <a:t>todos</a:t>
            </a:r>
            <a:r>
              <a:rPr lang="x-none" sz="1870" b="1" dirty="0">
                <a:latin typeface="Helvetica" pitchFamily="34" charset="0"/>
              </a:rPr>
              <a:t> los párrafos del texto </a:t>
            </a:r>
            <a:r>
              <a:rPr lang="x-none" sz="1870" b="1" i="1" u="sng" dirty="0">
                <a:latin typeface="Helvetica" pitchFamily="34" charset="0"/>
              </a:rPr>
              <a:t>Animales africanos</a:t>
            </a:r>
            <a:r>
              <a:rPr lang="x-none" sz="1870" b="1" dirty="0">
                <a:latin typeface="Helvetica" pitchFamily="34" charset="0"/>
              </a:rPr>
              <a:t>?</a:t>
            </a:r>
          </a:p>
          <a:p>
            <a:r>
              <a:rPr lang="x-none" sz="1870" dirty="0">
                <a:latin typeface="Helvetica" pitchFamily="34" charset="0"/>
                <a:cs typeface="Helvetica" pitchFamily="34" charset="0"/>
              </a:rPr>
              <a:t>   </a:t>
            </a:r>
          </a:p>
          <a:p>
            <a:pPr lvl="2" indent="-356784">
              <a:buFont typeface="+mj-lt"/>
              <a:buAutoNum type="alphaUcPeriod"/>
            </a:pPr>
            <a:r>
              <a:rPr lang="x-none" sz="1870" dirty="0">
                <a:latin typeface="Helvetica" pitchFamily="34" charset="0"/>
              </a:rPr>
              <a:t>El lector puede aprender acerca de los tipos de grupos en los que viven los animales.</a:t>
            </a:r>
          </a:p>
          <a:p>
            <a:pPr lvl="2" indent="-356784">
              <a:buFont typeface="+mj-lt"/>
              <a:buAutoNum type="alphaUcPeriod"/>
            </a:pPr>
            <a:endParaRPr lang="x-none" sz="1870" dirty="0">
              <a:latin typeface="Helvetica" pitchFamily="34" charset="0"/>
            </a:endParaRPr>
          </a:p>
          <a:p>
            <a:pPr lvl="2" indent="-356784">
              <a:buFont typeface="+mj-lt"/>
              <a:buAutoNum type="alphaUcPeriod"/>
            </a:pPr>
            <a:r>
              <a:rPr lang="x-none" sz="1870" dirty="0">
                <a:latin typeface="Helvetica" pitchFamily="34" charset="0"/>
              </a:rPr>
              <a:t>El lector puede aprender cómo cada tipo de animal se protege a sí mismo.</a:t>
            </a:r>
          </a:p>
          <a:p>
            <a:pPr lvl="2" indent="-356784">
              <a:buFont typeface="+mj-lt"/>
              <a:buAutoNum type="alphaUcPeriod"/>
            </a:pPr>
            <a:endParaRPr lang="x-none" sz="1870" dirty="0">
              <a:latin typeface="Helvetica" pitchFamily="34" charset="0"/>
            </a:endParaRPr>
          </a:p>
          <a:p>
            <a:pPr lvl="2" indent="-356784">
              <a:buFont typeface="+mj-lt"/>
              <a:buAutoNum type="alphaUcPeriod"/>
            </a:pPr>
            <a:r>
              <a:rPr lang="x-none" sz="1870" dirty="0">
                <a:latin typeface="Helvetica" pitchFamily="34" charset="0"/>
              </a:rPr>
              <a:t>El lector puede aprender de qué color son los animales.</a:t>
            </a:r>
          </a:p>
          <a:p>
            <a:pPr lvl="2" indent="-356784">
              <a:buFont typeface="+mj-lt"/>
              <a:buAutoNum type="alphaUcPeriod"/>
            </a:pPr>
            <a:endParaRPr lang="x-none" sz="1870" dirty="0">
              <a:latin typeface="Helvetica" pitchFamily="34" charset="0"/>
            </a:endParaRPr>
          </a:p>
          <a:p>
            <a:pPr lvl="2" indent="-356784">
              <a:buFont typeface="+mj-lt"/>
              <a:buAutoNum type="alphaUcPeriod"/>
            </a:pPr>
            <a:r>
              <a:rPr lang="x-none" sz="1870" dirty="0">
                <a:latin typeface="Helvetica" pitchFamily="34" charset="0"/>
              </a:rPr>
              <a:t>El lector puede aprende qué clase de ruido hace el animal.</a:t>
            </a:r>
          </a:p>
          <a:p>
            <a:pPr marL="648966" lvl="2"/>
            <a:endParaRPr lang="x-none" sz="1870" dirty="0">
              <a:latin typeface="Helvetica" pitchFamily="34" charset="0"/>
            </a:endParaRPr>
          </a:p>
        </p:txBody>
      </p:sp>
      <p:sp>
        <p:nvSpPr>
          <p:cNvPr id="5" name="Rectangle 4"/>
          <p:cNvSpPr/>
          <p:nvPr/>
        </p:nvSpPr>
        <p:spPr>
          <a:xfrm>
            <a:off x="540659" y="5780098"/>
            <a:ext cx="6645955" cy="2979269"/>
          </a:xfrm>
          <a:prstGeom prst="rect">
            <a:avLst/>
          </a:prstGeom>
          <a:ln>
            <a:noFill/>
          </a:ln>
        </p:spPr>
        <p:txBody>
          <a:bodyPr wrap="square" lIns="100575" tIns="50288" rIns="100575" bIns="50288">
            <a:spAutoFit/>
          </a:bodyPr>
          <a:lstStyle/>
          <a:p>
            <a:pPr marL="632143" indent="-632143"/>
            <a:r>
              <a:rPr lang="x-none" sz="1870" b="1" dirty="0">
                <a:latin typeface="Helvetica" pitchFamily="34" charset="0"/>
              </a:rPr>
              <a:t> 14.  ¿Cuál es el tema principal del texto </a:t>
            </a:r>
            <a:r>
              <a:rPr lang="x-none" sz="1870" b="1" i="1" u="sng" dirty="0">
                <a:latin typeface="Helvetica" pitchFamily="34" charset="0"/>
              </a:rPr>
              <a:t>Animales  africanos</a:t>
            </a:r>
            <a:r>
              <a:rPr lang="x-none" sz="1870" b="1" dirty="0">
                <a:latin typeface="Helvetica" pitchFamily="34" charset="0"/>
              </a:rPr>
              <a:t>?</a:t>
            </a:r>
          </a:p>
          <a:p>
            <a:r>
              <a:rPr lang="x-none" sz="1870" dirty="0">
                <a:latin typeface="Helvetica" pitchFamily="34" charset="0"/>
                <a:cs typeface="Helvetica" pitchFamily="34" charset="0"/>
              </a:rPr>
              <a:t>    </a:t>
            </a:r>
          </a:p>
          <a:p>
            <a:pPr marL="1023938" indent="-396875">
              <a:buFont typeface="+mj-lt"/>
              <a:buAutoNum type="alphaUcPeriod"/>
            </a:pPr>
            <a:r>
              <a:rPr lang="x-none" sz="1870" dirty="0">
                <a:latin typeface="Helvetica" pitchFamily="34" charset="0"/>
              </a:rPr>
              <a:t>animales que viven en la sabana africana</a:t>
            </a:r>
            <a:endParaRPr lang="x-none" sz="1870" dirty="0">
              <a:latin typeface="Helvetica" pitchFamily="34" charset="0"/>
              <a:cs typeface="Helvetica" pitchFamily="34" charset="0"/>
            </a:endParaRPr>
          </a:p>
          <a:p>
            <a:pPr marL="1023938" indent="-396875">
              <a:buFont typeface="+mj-lt"/>
              <a:buAutoNum type="alphaUcPeriod"/>
            </a:pPr>
            <a:endParaRPr lang="x-none" sz="1870" dirty="0">
              <a:latin typeface="Helvetica" pitchFamily="34" charset="0"/>
              <a:cs typeface="Helvetica" pitchFamily="34" charset="0"/>
            </a:endParaRPr>
          </a:p>
          <a:p>
            <a:pPr marL="1023938" indent="-396875">
              <a:buFont typeface="+mj-lt"/>
              <a:buAutoNum type="alphaUcPeriod"/>
            </a:pPr>
            <a:r>
              <a:rPr lang="x-none" sz="1870" dirty="0">
                <a:latin typeface="Helvetica" pitchFamily="34" charset="0"/>
              </a:rPr>
              <a:t>leones que viven en África	</a:t>
            </a:r>
          </a:p>
          <a:p>
            <a:pPr marL="1023938" indent="-396875">
              <a:buFont typeface="+mj-lt"/>
              <a:buAutoNum type="alphaUcPeriod"/>
            </a:pPr>
            <a:endParaRPr lang="x-none" sz="1870" dirty="0">
              <a:latin typeface="Helvetica" pitchFamily="34" charset="0"/>
              <a:cs typeface="Helvetica" pitchFamily="34" charset="0"/>
            </a:endParaRPr>
          </a:p>
          <a:p>
            <a:pPr marL="1023938" indent="-396875">
              <a:buFont typeface="+mj-lt"/>
              <a:buAutoNum type="alphaUcPeriod"/>
            </a:pPr>
            <a:r>
              <a:rPr lang="x-none" sz="1870" dirty="0">
                <a:latin typeface="Helvetica" pitchFamily="34" charset="0"/>
                <a:cs typeface="Helvetica" pitchFamily="34" charset="0"/>
              </a:rPr>
              <a:t>jabalíes que viven en la sabana</a:t>
            </a:r>
          </a:p>
          <a:p>
            <a:pPr marL="1023938" indent="-396875">
              <a:buFont typeface="+mj-lt"/>
              <a:buAutoNum type="alphaUcPeriod"/>
            </a:pPr>
            <a:endParaRPr lang="x-none" sz="1870" dirty="0">
              <a:latin typeface="Helvetica" pitchFamily="34" charset="0"/>
              <a:cs typeface="Helvetica" pitchFamily="34" charset="0"/>
            </a:endParaRPr>
          </a:p>
          <a:p>
            <a:pPr marL="966788" indent="-339725">
              <a:buFont typeface="+mj-lt"/>
              <a:buAutoNum type="alphaUcPeriod" startAt="4"/>
            </a:pPr>
            <a:r>
              <a:rPr lang="x-none" sz="1870" dirty="0">
                <a:latin typeface="Helvetica" pitchFamily="34" charset="0"/>
              </a:rPr>
              <a:t>un hipopótamo es una animal africano</a:t>
            </a:r>
          </a:p>
        </p:txBody>
      </p:sp>
      <p:sp>
        <p:nvSpPr>
          <p:cNvPr id="4" name="Slide Number Placeholder 3"/>
          <p:cNvSpPr>
            <a:spLocks noGrp="1"/>
          </p:cNvSpPr>
          <p:nvPr>
            <p:ph type="sldNum" sz="quarter" idx="12"/>
          </p:nvPr>
        </p:nvSpPr>
        <p:spPr/>
        <p:txBody>
          <a:bodyPr/>
          <a:lstStyle/>
          <a:p>
            <a:fld id="{F177B04D-AEB5-43ED-B9BA-B3D1EC9C9067}" type="slidenum">
              <a:rPr lang="x-none" smtClean="0"/>
              <a:pPr/>
              <a:t>28</a:t>
            </a:fld>
            <a:endParaRPr lang="x-none" dirty="0"/>
          </a:p>
        </p:txBody>
      </p:sp>
      <p:cxnSp>
        <p:nvCxnSpPr>
          <p:cNvPr id="11" name="Straight Connector 10"/>
          <p:cNvCxnSpPr/>
          <p:nvPr/>
        </p:nvCxnSpPr>
        <p:spPr>
          <a:xfrm>
            <a:off x="504460" y="5029200"/>
            <a:ext cx="6517096"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897364" y="1604555"/>
            <a:ext cx="23574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5142" tIns="47572" rIns="95142" bIns="47572" rtlCol="0" anchor="ctr"/>
          <a:lstStyle/>
          <a:p>
            <a:pPr algn="ctr"/>
            <a:endParaRPr lang="x-none" sz="2207" dirty="0">
              <a:solidFill>
                <a:schemeClr val="tx1"/>
              </a:solidFill>
            </a:endParaRPr>
          </a:p>
        </p:txBody>
      </p:sp>
      <p:sp>
        <p:nvSpPr>
          <p:cNvPr id="15" name="Oval 14"/>
          <p:cNvSpPr/>
          <p:nvPr/>
        </p:nvSpPr>
        <p:spPr>
          <a:xfrm>
            <a:off x="890916" y="4164320"/>
            <a:ext cx="23574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5142" tIns="47572" rIns="95142" bIns="47572" rtlCol="0" anchor="ctr"/>
          <a:lstStyle/>
          <a:p>
            <a:pPr algn="ctr"/>
            <a:endParaRPr lang="x-none" sz="2207" dirty="0">
              <a:solidFill>
                <a:schemeClr val="tx1"/>
              </a:solidFill>
            </a:endParaRPr>
          </a:p>
        </p:txBody>
      </p:sp>
      <p:sp>
        <p:nvSpPr>
          <p:cNvPr id="17" name="Oval 16"/>
          <p:cNvSpPr/>
          <p:nvPr/>
        </p:nvSpPr>
        <p:spPr>
          <a:xfrm>
            <a:off x="890916" y="3319334"/>
            <a:ext cx="23574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5142" tIns="47572" rIns="95142" bIns="47572" rtlCol="0" anchor="ctr"/>
          <a:lstStyle/>
          <a:p>
            <a:pPr algn="ctr"/>
            <a:endParaRPr lang="x-none" sz="2207" dirty="0">
              <a:solidFill>
                <a:schemeClr val="tx1"/>
              </a:solidFill>
            </a:endParaRPr>
          </a:p>
        </p:txBody>
      </p:sp>
      <p:sp>
        <p:nvSpPr>
          <p:cNvPr id="22" name="Oval 21"/>
          <p:cNvSpPr/>
          <p:nvPr/>
        </p:nvSpPr>
        <p:spPr>
          <a:xfrm>
            <a:off x="897364" y="2430780"/>
            <a:ext cx="23574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5142" tIns="47572" rIns="95142" bIns="47572" rtlCol="0" anchor="ctr"/>
          <a:lstStyle/>
          <a:p>
            <a:pPr algn="ctr"/>
            <a:endParaRPr lang="x-none" sz="2207" dirty="0">
              <a:solidFill>
                <a:schemeClr val="tx1"/>
              </a:solidFill>
            </a:endParaRPr>
          </a:p>
        </p:txBody>
      </p:sp>
      <p:grpSp>
        <p:nvGrpSpPr>
          <p:cNvPr id="2" name="Group 1"/>
          <p:cNvGrpSpPr/>
          <p:nvPr/>
        </p:nvGrpSpPr>
        <p:grpSpPr>
          <a:xfrm>
            <a:off x="890913" y="6736795"/>
            <a:ext cx="235745" cy="1954080"/>
            <a:chOff x="640436" y="5819051"/>
            <a:chExt cx="214314" cy="1776436"/>
          </a:xfrm>
        </p:grpSpPr>
        <p:sp>
          <p:nvSpPr>
            <p:cNvPr id="20" name="Oval 19"/>
            <p:cNvSpPr/>
            <p:nvPr/>
          </p:nvSpPr>
          <p:spPr>
            <a:xfrm>
              <a:off x="640437" y="5819051"/>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5142" tIns="47572" rIns="95142" bIns="47572" rtlCol="0" anchor="ctr"/>
            <a:lstStyle/>
            <a:p>
              <a:pPr algn="ctr"/>
              <a:endParaRPr lang="x-none" sz="2207" dirty="0">
                <a:solidFill>
                  <a:schemeClr val="tx1"/>
                </a:solidFill>
              </a:endParaRPr>
            </a:p>
          </p:txBody>
        </p:sp>
        <p:sp>
          <p:nvSpPr>
            <p:cNvPr id="21" name="Oval 20"/>
            <p:cNvSpPr/>
            <p:nvPr/>
          </p:nvSpPr>
          <p:spPr>
            <a:xfrm>
              <a:off x="640437" y="6325488"/>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5142" tIns="47572" rIns="95142" bIns="47572" rtlCol="0" anchor="ctr"/>
            <a:lstStyle/>
            <a:p>
              <a:pPr algn="ctr"/>
              <a:endParaRPr lang="x-none" sz="2207" dirty="0">
                <a:solidFill>
                  <a:schemeClr val="tx1"/>
                </a:solidFill>
              </a:endParaRPr>
            </a:p>
          </p:txBody>
        </p:sp>
        <p:sp>
          <p:nvSpPr>
            <p:cNvPr id="23" name="Oval 22"/>
            <p:cNvSpPr/>
            <p:nvPr/>
          </p:nvSpPr>
          <p:spPr>
            <a:xfrm>
              <a:off x="640436" y="685163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5142" tIns="47572" rIns="95142" bIns="47572" rtlCol="0" anchor="ctr"/>
            <a:lstStyle/>
            <a:p>
              <a:pPr algn="ctr"/>
              <a:endParaRPr lang="x-none" sz="2207" dirty="0">
                <a:solidFill>
                  <a:schemeClr val="tx1"/>
                </a:solidFill>
              </a:endParaRPr>
            </a:p>
          </p:txBody>
        </p:sp>
        <p:sp>
          <p:nvSpPr>
            <p:cNvPr id="24" name="Oval 23"/>
            <p:cNvSpPr/>
            <p:nvPr/>
          </p:nvSpPr>
          <p:spPr>
            <a:xfrm>
              <a:off x="640437" y="7377773"/>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5142" tIns="47572" rIns="95142" bIns="47572" rtlCol="0" anchor="ctr"/>
            <a:lstStyle/>
            <a:p>
              <a:pPr algn="ctr"/>
              <a:endParaRPr lang="x-none" sz="2207" dirty="0">
                <a:solidFill>
                  <a:schemeClr val="tx1"/>
                </a:solidFill>
              </a:endParaRPr>
            </a:p>
          </p:txBody>
        </p:sp>
      </p:grpSp>
      <p:graphicFrame>
        <p:nvGraphicFramePr>
          <p:cNvPr id="25" name="Table 24"/>
          <p:cNvGraphicFramePr>
            <a:graphicFrameLocks noGrp="1"/>
          </p:cNvGraphicFramePr>
          <p:nvPr>
            <p:extLst>
              <p:ext uri="{D42A27DB-BD31-4B8C-83A1-F6EECF244321}">
                <p14:modId xmlns:p14="http://schemas.microsoft.com/office/powerpoint/2010/main" val="597190012"/>
              </p:ext>
            </p:extLst>
          </p:nvPr>
        </p:nvGraphicFramePr>
        <p:xfrm>
          <a:off x="5096446" y="4483173"/>
          <a:ext cx="1891097" cy="881307"/>
        </p:xfrm>
        <a:graphic>
          <a:graphicData uri="http://schemas.openxmlformats.org/drawingml/2006/table">
            <a:tbl>
              <a:tblPr/>
              <a:tblGrid>
                <a:gridCol w="1891097"/>
              </a:tblGrid>
              <a:tr h="220327">
                <a:tc>
                  <a:txBody>
                    <a:bodyPr/>
                    <a:lstStyle/>
                    <a:p>
                      <a:pPr marL="0" marR="0" algn="l">
                        <a:lnSpc>
                          <a:spcPct val="100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RI.2.2</a:t>
                      </a:r>
                      <a:endParaRPr lang="en-US" sz="900" dirty="0">
                        <a:latin typeface="Calibri"/>
                        <a:ea typeface="Calibri"/>
                        <a:cs typeface="Times New Roman"/>
                      </a:endParaRPr>
                    </a:p>
                  </a:txBody>
                  <a:tcPr marL="32845" marR="3284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6609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900" b="0" kern="1200" dirty="0" smtClean="0">
                          <a:solidFill>
                            <a:srgbClr val="000000"/>
                          </a:solidFill>
                          <a:latin typeface="+mn-lt"/>
                          <a:ea typeface="Times New Roman"/>
                          <a:cs typeface="Times New Roman"/>
                        </a:rPr>
                        <a:t>Identifican el </a:t>
                      </a:r>
                      <a:r>
                        <a:rPr lang="es-ES" sz="900" b="0" u="sng" kern="1200" dirty="0" smtClean="0">
                          <a:solidFill>
                            <a:srgbClr val="000000"/>
                          </a:solidFill>
                          <a:latin typeface="+mn-lt"/>
                          <a:ea typeface="Times New Roman"/>
                          <a:cs typeface="Times New Roman"/>
                        </a:rPr>
                        <a:t>tema principal </a:t>
                      </a:r>
                      <a:r>
                        <a:rPr lang="es-ES" sz="900" b="0" kern="1200" dirty="0" smtClean="0">
                          <a:solidFill>
                            <a:srgbClr val="000000"/>
                          </a:solidFill>
                          <a:latin typeface="+mn-lt"/>
                          <a:ea typeface="Times New Roman"/>
                          <a:cs typeface="Times New Roman"/>
                        </a:rPr>
                        <a:t>de un texto de varios párrafos, así como el enfoque de párrafos específicos en el texto.</a:t>
                      </a:r>
                      <a:endParaRPr lang="en-US" sz="900" b="0" kern="1200" dirty="0" smtClean="0">
                        <a:solidFill>
                          <a:srgbClr val="000000"/>
                        </a:solidFill>
                        <a:latin typeface="+mn-lt"/>
                        <a:ea typeface="Times New Roman"/>
                        <a:cs typeface="Times New Roman"/>
                      </a:endParaRPr>
                    </a:p>
                  </a:txBody>
                  <a:tcPr marL="32845" marR="3284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3" name="Date Placeholder 2"/>
          <p:cNvSpPr>
            <a:spLocks noGrp="1"/>
          </p:cNvSpPr>
          <p:nvPr>
            <p:ph type="dt" sz="half" idx="10"/>
          </p:nvPr>
        </p:nvSpPr>
        <p:spPr/>
        <p:txBody>
          <a:bodyPr/>
          <a:lstStyle/>
          <a:p>
            <a:r>
              <a:rPr lang="x-none" smtClean="0"/>
              <a:t>HSD-OSP Susan Richmond 2015  </a:t>
            </a:r>
            <a:endParaRPr lang="en-US" dirty="0"/>
          </a:p>
        </p:txBody>
      </p:sp>
    </p:spTree>
    <p:extLst>
      <p:ext uri="{BB962C8B-B14F-4D97-AF65-F5344CB8AC3E}">
        <p14:creationId xmlns:p14="http://schemas.microsoft.com/office/powerpoint/2010/main" val="18848368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745440" y="1295552"/>
            <a:ext cx="6577383" cy="3267040"/>
          </a:xfrm>
          <a:prstGeom prst="rect">
            <a:avLst/>
          </a:prstGeom>
          <a:ln>
            <a:noFill/>
          </a:ln>
        </p:spPr>
        <p:txBody>
          <a:bodyPr wrap="square" lIns="100575" tIns="50288" rIns="100575" bIns="50288">
            <a:spAutoFit/>
          </a:bodyPr>
          <a:lstStyle/>
          <a:p>
            <a:pPr marL="565785" indent="-565785"/>
            <a:r>
              <a:rPr lang="x-none" sz="1870" b="1" dirty="0">
                <a:latin typeface="Helvetica" pitchFamily="34" charset="0"/>
                <a:cs typeface="Helvetica" pitchFamily="34" charset="0"/>
              </a:rPr>
              <a:t>15.</a:t>
            </a:r>
            <a:r>
              <a:rPr lang="x-none" sz="1870" b="1" dirty="0">
                <a:latin typeface="Helvetica" pitchFamily="34" charset="0"/>
              </a:rPr>
              <a:t> ¿Qué grupo de animal come más parecido a los hipopótamos? </a:t>
            </a:r>
          </a:p>
          <a:p>
            <a:endParaRPr lang="x-none" sz="1870" dirty="0">
              <a:latin typeface="Helvetica" pitchFamily="34" charset="0"/>
            </a:endParaRPr>
          </a:p>
          <a:p>
            <a:pPr marL="813753" lvl="1" indent="-305594">
              <a:buAutoNum type="alphaUcPeriod"/>
            </a:pPr>
            <a:r>
              <a:rPr lang="x-none" sz="1870" dirty="0">
                <a:latin typeface="Helvetica" pitchFamily="34" charset="0"/>
              </a:rPr>
              <a:t>los jabalíes</a:t>
            </a:r>
          </a:p>
          <a:p>
            <a:pPr marL="813753" lvl="1" indent="-305594">
              <a:buAutoNum type="alphaUcPeriod"/>
            </a:pPr>
            <a:endParaRPr lang="x-none" sz="1870" dirty="0">
              <a:latin typeface="Helvetica" pitchFamily="34" charset="0"/>
            </a:endParaRPr>
          </a:p>
          <a:p>
            <a:pPr marL="813753" lvl="1" indent="-305594">
              <a:buAutoNum type="alphaUcPeriod"/>
            </a:pPr>
            <a:r>
              <a:rPr lang="x-none" sz="1870" dirty="0">
                <a:latin typeface="Helvetica" pitchFamily="34" charset="0"/>
              </a:rPr>
              <a:t>los elefantes</a:t>
            </a:r>
          </a:p>
          <a:p>
            <a:pPr marL="813753" lvl="1" indent="-305594">
              <a:buAutoNum type="alphaUcPeriod"/>
            </a:pPr>
            <a:endParaRPr lang="x-none" sz="1870" dirty="0">
              <a:latin typeface="Helvetica" pitchFamily="34" charset="0"/>
            </a:endParaRPr>
          </a:p>
          <a:p>
            <a:pPr marL="813753" lvl="1" indent="-305594">
              <a:buAutoNum type="alphaUcPeriod"/>
            </a:pPr>
            <a:r>
              <a:rPr lang="x-none" sz="1870" dirty="0">
                <a:latin typeface="Helvetica" pitchFamily="34" charset="0"/>
              </a:rPr>
              <a:t>las jirafas</a:t>
            </a:r>
          </a:p>
          <a:p>
            <a:pPr marL="813753" lvl="1" indent="-305594">
              <a:buAutoNum type="alphaUcPeriod"/>
            </a:pPr>
            <a:endParaRPr lang="x-none" sz="1870" dirty="0">
              <a:latin typeface="Helvetica" pitchFamily="34" charset="0"/>
            </a:endParaRPr>
          </a:p>
          <a:p>
            <a:pPr marL="813753" lvl="1" indent="-305594">
              <a:buAutoNum type="alphaUcPeriod"/>
            </a:pPr>
            <a:r>
              <a:rPr lang="x-none" sz="1870" dirty="0">
                <a:latin typeface="Helvetica" pitchFamily="34" charset="0"/>
              </a:rPr>
              <a:t>los leones</a:t>
            </a:r>
          </a:p>
          <a:p>
            <a:pPr marL="859659" lvl="1" indent="-356784">
              <a:buAutoNum type="alphaUcPeriod"/>
            </a:pPr>
            <a:endParaRPr lang="x-none" sz="1870" dirty="0">
              <a:latin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x-none" smtClean="0"/>
              <a:pPr/>
              <a:t>29</a:t>
            </a:fld>
            <a:endParaRPr lang="x-none" dirty="0"/>
          </a:p>
        </p:txBody>
      </p:sp>
      <p:grpSp>
        <p:nvGrpSpPr>
          <p:cNvPr id="2" name="Group 1"/>
          <p:cNvGrpSpPr/>
          <p:nvPr/>
        </p:nvGrpSpPr>
        <p:grpSpPr>
          <a:xfrm>
            <a:off x="1011545" y="2208894"/>
            <a:ext cx="258341" cy="1942553"/>
            <a:chOff x="752901" y="1761885"/>
            <a:chExt cx="234855" cy="1765957"/>
          </a:xfrm>
        </p:grpSpPr>
        <p:sp>
          <p:nvSpPr>
            <p:cNvPr id="20" name="Oval 19"/>
            <p:cNvSpPr/>
            <p:nvPr/>
          </p:nvSpPr>
          <p:spPr>
            <a:xfrm>
              <a:off x="773443" y="1761885"/>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5142" tIns="47572" rIns="95142" bIns="47572" rtlCol="0" anchor="ctr"/>
            <a:lstStyle/>
            <a:p>
              <a:pPr algn="ctr"/>
              <a:endParaRPr lang="x-none" sz="2207" dirty="0">
                <a:solidFill>
                  <a:schemeClr val="tx1"/>
                </a:solidFill>
              </a:endParaRPr>
            </a:p>
          </p:txBody>
        </p:sp>
        <p:sp>
          <p:nvSpPr>
            <p:cNvPr id="21" name="Oval 20"/>
            <p:cNvSpPr/>
            <p:nvPr/>
          </p:nvSpPr>
          <p:spPr>
            <a:xfrm>
              <a:off x="752902" y="2269885"/>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5142" tIns="47572" rIns="95142" bIns="47572" rtlCol="0" anchor="ctr"/>
            <a:lstStyle/>
            <a:p>
              <a:pPr algn="ctr"/>
              <a:endParaRPr lang="x-none" sz="2207" dirty="0">
                <a:solidFill>
                  <a:schemeClr val="tx1"/>
                </a:solidFill>
              </a:endParaRPr>
            </a:p>
          </p:txBody>
        </p:sp>
        <p:sp>
          <p:nvSpPr>
            <p:cNvPr id="23" name="Oval 22"/>
            <p:cNvSpPr/>
            <p:nvPr/>
          </p:nvSpPr>
          <p:spPr>
            <a:xfrm>
              <a:off x="752902" y="2739204"/>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5142" tIns="47572" rIns="95142" bIns="47572" rtlCol="0" anchor="ctr"/>
            <a:lstStyle/>
            <a:p>
              <a:pPr algn="ctr"/>
              <a:endParaRPr lang="x-none" sz="2207" dirty="0">
                <a:solidFill>
                  <a:schemeClr val="tx1"/>
                </a:solidFill>
              </a:endParaRPr>
            </a:p>
          </p:txBody>
        </p:sp>
        <p:sp>
          <p:nvSpPr>
            <p:cNvPr id="24" name="Oval 23"/>
            <p:cNvSpPr/>
            <p:nvPr/>
          </p:nvSpPr>
          <p:spPr>
            <a:xfrm>
              <a:off x="752901" y="3310128"/>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5142" tIns="47572" rIns="95142" bIns="47572" rtlCol="0" anchor="ctr"/>
            <a:lstStyle/>
            <a:p>
              <a:pPr algn="ctr"/>
              <a:endParaRPr lang="x-none" sz="2207" dirty="0">
                <a:solidFill>
                  <a:schemeClr val="tx1"/>
                </a:solidFill>
              </a:endParaRPr>
            </a:p>
          </p:txBody>
        </p:sp>
      </p:grpSp>
      <p:graphicFrame>
        <p:nvGraphicFramePr>
          <p:cNvPr id="9" name="Table 8"/>
          <p:cNvGraphicFramePr>
            <a:graphicFrameLocks noGrp="1"/>
          </p:cNvGraphicFramePr>
          <p:nvPr>
            <p:extLst>
              <p:ext uri="{D42A27DB-BD31-4B8C-83A1-F6EECF244321}">
                <p14:modId xmlns:p14="http://schemas.microsoft.com/office/powerpoint/2010/main" val="546385037"/>
              </p:ext>
            </p:extLst>
          </p:nvPr>
        </p:nvGraphicFramePr>
        <p:xfrm>
          <a:off x="4978443" y="3926170"/>
          <a:ext cx="2043113" cy="822333"/>
        </p:xfrm>
        <a:graphic>
          <a:graphicData uri="http://schemas.openxmlformats.org/drawingml/2006/table">
            <a:tbl>
              <a:tblPr/>
              <a:tblGrid>
                <a:gridCol w="2043113"/>
              </a:tblGrid>
              <a:tr h="220327">
                <a:tc>
                  <a:txBody>
                    <a:bodyPr/>
                    <a:lstStyle/>
                    <a:p>
                      <a:pPr marL="0" marR="0" algn="l">
                        <a:lnSpc>
                          <a:spcPct val="100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RI.2.3</a:t>
                      </a:r>
                      <a:endParaRPr lang="en-US" sz="900" dirty="0">
                        <a:latin typeface="Calibri"/>
                        <a:ea typeface="Calibri"/>
                        <a:cs typeface="Times New Roman"/>
                      </a:endParaRPr>
                    </a:p>
                  </a:txBody>
                  <a:tcPr marL="32845" marR="3284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602006">
                <a:tc>
                  <a:txBody>
                    <a:bodyPr/>
                    <a:lstStyle/>
                    <a:p>
                      <a:pPr marL="0" marR="0" algn="l" defTabSz="966612" rtl="0" eaLnBrk="1" latinLnBrk="0" hangingPunct="1">
                        <a:lnSpc>
                          <a:spcPct val="100000"/>
                        </a:lnSpc>
                        <a:spcBef>
                          <a:spcPts val="0"/>
                        </a:spcBef>
                        <a:spcAft>
                          <a:spcPts val="0"/>
                        </a:spcAft>
                      </a:pPr>
                      <a:r>
                        <a:rPr lang="es-ES" sz="900" b="0" kern="1200" dirty="0" smtClean="0">
                          <a:solidFill>
                            <a:srgbClr val="000000"/>
                          </a:solidFill>
                          <a:latin typeface="+mn-lt"/>
                          <a:ea typeface="Times New Roman"/>
                          <a:cs typeface="Times New Roman"/>
                        </a:rPr>
                        <a:t>Describen la relación entre una serie de acontecimientos históricos, ideas o conceptos científicos, o pasos en los procedimientos técnicos en un texto.</a:t>
                      </a:r>
                      <a:endParaRPr lang="en-US" sz="900" b="0" kern="1200" dirty="0">
                        <a:solidFill>
                          <a:srgbClr val="000000"/>
                        </a:solidFill>
                        <a:latin typeface="+mn-lt"/>
                        <a:ea typeface="Times New Roman"/>
                        <a:cs typeface="Times New Roman"/>
                      </a:endParaRPr>
                    </a:p>
                  </a:txBody>
                  <a:tcPr marL="32845" marR="3284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cxnSp>
        <p:nvCxnSpPr>
          <p:cNvPr id="13" name="Straight Connector 12"/>
          <p:cNvCxnSpPr/>
          <p:nvPr/>
        </p:nvCxnSpPr>
        <p:spPr>
          <a:xfrm>
            <a:off x="504460" y="5029200"/>
            <a:ext cx="6517096"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14" name="Table 13"/>
          <p:cNvGraphicFramePr>
            <a:graphicFrameLocks noGrp="1"/>
          </p:cNvGraphicFramePr>
          <p:nvPr>
            <p:extLst>
              <p:ext uri="{D42A27DB-BD31-4B8C-83A1-F6EECF244321}">
                <p14:modId xmlns:p14="http://schemas.microsoft.com/office/powerpoint/2010/main" val="587796192"/>
              </p:ext>
            </p:extLst>
          </p:nvPr>
        </p:nvGraphicFramePr>
        <p:xfrm>
          <a:off x="4419600" y="8202571"/>
          <a:ext cx="2819400" cy="1024999"/>
        </p:xfrm>
        <a:graphic>
          <a:graphicData uri="http://schemas.openxmlformats.org/drawingml/2006/table">
            <a:tbl>
              <a:tblPr/>
              <a:tblGrid>
                <a:gridCol w="2819400"/>
              </a:tblGrid>
              <a:tr h="220327">
                <a:tc>
                  <a:txBody>
                    <a:bodyPr/>
                    <a:lstStyle/>
                    <a:p>
                      <a:pPr marL="0" marR="0" algn="l">
                        <a:lnSpc>
                          <a:spcPct val="100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RI.2.5</a:t>
                      </a:r>
                      <a:endParaRPr lang="en-US" sz="900" dirty="0">
                        <a:latin typeface="Calibri"/>
                        <a:ea typeface="Calibri"/>
                        <a:cs typeface="Times New Roman"/>
                      </a:endParaRPr>
                    </a:p>
                  </a:txBody>
                  <a:tcPr marL="32845" marR="3284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804672">
                <a:tc>
                  <a:txBody>
                    <a:bodyPr/>
                    <a:lstStyle/>
                    <a:p>
                      <a:pPr marL="0" marR="0" algn="l" defTabSz="966612" rtl="0" eaLnBrk="1" latinLnBrk="0" hangingPunct="1">
                        <a:lnSpc>
                          <a:spcPct val="100000"/>
                        </a:lnSpc>
                        <a:spcBef>
                          <a:spcPts val="0"/>
                        </a:spcBef>
                        <a:spcAft>
                          <a:spcPts val="0"/>
                        </a:spcAft>
                      </a:pPr>
                      <a:r>
                        <a:rPr lang="es-ES" sz="900" dirty="0" smtClean="0"/>
                        <a:t>Conocen y usan varias características de un texto (por ejemplo: leyendas, pie de foto, letras destacadas, subtítulos, glosarios, índices, menús electrónicos, iconos) para localizar de manera eficiente datos clave o información en un texto.</a:t>
                      </a:r>
                      <a:endParaRPr lang="en-US" sz="900" b="1" kern="1200" dirty="0">
                        <a:solidFill>
                          <a:srgbClr val="000000"/>
                        </a:solidFill>
                        <a:latin typeface="+mn-lt"/>
                        <a:ea typeface="Times New Roman"/>
                        <a:cs typeface="Times New Roman"/>
                      </a:endParaRPr>
                    </a:p>
                  </a:txBody>
                  <a:tcPr marL="32845" marR="3284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5" name="Rectangle 14"/>
          <p:cNvSpPr/>
          <p:nvPr/>
        </p:nvSpPr>
        <p:spPr>
          <a:xfrm>
            <a:off x="597511" y="5238616"/>
            <a:ext cx="6873240" cy="3267040"/>
          </a:xfrm>
          <a:prstGeom prst="rect">
            <a:avLst/>
          </a:prstGeom>
          <a:ln>
            <a:noFill/>
          </a:ln>
        </p:spPr>
        <p:txBody>
          <a:bodyPr wrap="square" lIns="100575" tIns="50288" rIns="100575" bIns="50288">
            <a:spAutoFit/>
          </a:bodyPr>
          <a:lstStyle/>
          <a:p>
            <a:pPr marL="509588" indent="-509588"/>
            <a:r>
              <a:rPr lang="x-none" sz="1870" b="1" dirty="0">
                <a:latin typeface="Helvetica" pitchFamily="34" charset="0"/>
                <a:cs typeface="Helvetica" pitchFamily="34" charset="0"/>
              </a:rPr>
              <a:t>16.</a:t>
            </a:r>
            <a:r>
              <a:rPr lang="x-none" sz="1870" b="1" dirty="0">
                <a:latin typeface="Helvetica" pitchFamily="34" charset="0"/>
              </a:rPr>
              <a:t> </a:t>
            </a:r>
            <a:r>
              <a:rPr lang="es-ES" sz="1870" b="1" dirty="0">
                <a:latin typeface="Helvetica" pitchFamily="34" charset="0"/>
              </a:rPr>
              <a:t>¿Cuáles son las </a:t>
            </a:r>
            <a:r>
              <a:rPr lang="es-ES" sz="1870" b="1" u="sng" dirty="0">
                <a:latin typeface="Helvetica" pitchFamily="34" charset="0"/>
              </a:rPr>
              <a:t>dos</a:t>
            </a:r>
            <a:r>
              <a:rPr lang="es-ES" sz="1870" b="1" dirty="0">
                <a:latin typeface="Helvetica" pitchFamily="34" charset="0"/>
              </a:rPr>
              <a:t> oraciones que apoyan la figura 1</a:t>
            </a:r>
            <a:r>
              <a:rPr lang="es-ES" sz="1870" b="1" dirty="0" smtClean="0">
                <a:latin typeface="Helvetica" pitchFamily="34" charset="0"/>
              </a:rPr>
              <a:t>? Escoge las </a:t>
            </a:r>
            <a:r>
              <a:rPr lang="es-ES" sz="1870" b="1" u="sng" dirty="0" smtClean="0">
                <a:latin typeface="Helvetica" pitchFamily="34" charset="0"/>
              </a:rPr>
              <a:t>dos</a:t>
            </a:r>
            <a:r>
              <a:rPr lang="es-ES" sz="1870" b="1" dirty="0" smtClean="0">
                <a:latin typeface="Helvetica" pitchFamily="34" charset="0"/>
              </a:rPr>
              <a:t> respuestas correctas.</a:t>
            </a:r>
            <a:endParaRPr lang="es-ES" sz="1870" b="1" dirty="0">
              <a:latin typeface="Helvetica" pitchFamily="34" charset="0"/>
            </a:endParaRPr>
          </a:p>
          <a:p>
            <a:r>
              <a:rPr lang="es-ES" sz="1870" b="1" dirty="0">
                <a:latin typeface="Helvetica" pitchFamily="34" charset="0"/>
              </a:rPr>
              <a:t> </a:t>
            </a:r>
            <a:endParaRPr lang="x-none" sz="1870" dirty="0">
              <a:latin typeface="Helvetica" pitchFamily="34" charset="0"/>
            </a:endParaRPr>
          </a:p>
          <a:p>
            <a:pPr marL="939483" lvl="1" indent="-307340">
              <a:buAutoNum type="alphaUcPeriod"/>
            </a:pPr>
            <a:r>
              <a:rPr lang="x-none" sz="1870" dirty="0">
                <a:latin typeface="Helvetica" pitchFamily="34" charset="0"/>
              </a:rPr>
              <a:t>Los leones comen carne.</a:t>
            </a:r>
          </a:p>
          <a:p>
            <a:pPr marL="939483" lvl="1" indent="-307340">
              <a:buAutoNum type="alphaUcPeriod"/>
            </a:pPr>
            <a:endParaRPr lang="x-none" sz="1870" dirty="0">
              <a:latin typeface="Helvetica" pitchFamily="34" charset="0"/>
            </a:endParaRPr>
          </a:p>
          <a:p>
            <a:pPr marL="939483" lvl="1" indent="-307340">
              <a:buAutoNum type="alphaUcPeriod"/>
            </a:pPr>
            <a:r>
              <a:rPr lang="x-none" sz="1870" dirty="0">
                <a:latin typeface="Helvetica" pitchFamily="34" charset="0"/>
              </a:rPr>
              <a:t>Los leones son felinos grandes.</a:t>
            </a:r>
          </a:p>
          <a:p>
            <a:pPr marL="939483" lvl="1" indent="-307340">
              <a:buAutoNum type="alphaUcPeriod"/>
            </a:pPr>
            <a:endParaRPr lang="x-none" sz="1870" dirty="0">
              <a:latin typeface="Helvetica" pitchFamily="34" charset="0"/>
            </a:endParaRPr>
          </a:p>
          <a:p>
            <a:pPr marL="939483" lvl="1" indent="-307340">
              <a:buAutoNum type="alphaUcPeriod"/>
            </a:pPr>
            <a:r>
              <a:rPr lang="x-none" sz="1870" dirty="0">
                <a:latin typeface="Helvetica" pitchFamily="34" charset="0"/>
              </a:rPr>
              <a:t>Muchos animales viven en  África.</a:t>
            </a:r>
          </a:p>
          <a:p>
            <a:pPr marL="939483" lvl="1" indent="-307340">
              <a:buAutoNum type="alphaUcPeriod"/>
            </a:pPr>
            <a:endParaRPr lang="x-none" sz="1870" dirty="0">
              <a:latin typeface="Helvetica" pitchFamily="34" charset="0"/>
            </a:endParaRPr>
          </a:p>
          <a:p>
            <a:pPr marL="939483" lvl="1" indent="-307340">
              <a:buAutoNum type="alphaUcPeriod"/>
            </a:pPr>
            <a:r>
              <a:rPr lang="x-none" sz="1870" dirty="0">
                <a:latin typeface="Helvetica" pitchFamily="34" charset="0"/>
              </a:rPr>
              <a:t>Las jirafas comen de los árboles altos.</a:t>
            </a:r>
          </a:p>
          <a:p>
            <a:pPr marL="859659" lvl="1" indent="-356784">
              <a:buAutoNum type="alphaUcPeriod"/>
            </a:pPr>
            <a:endParaRPr lang="x-none" sz="1870" dirty="0">
              <a:latin typeface="Helvetica" pitchFamily="34" charset="0"/>
            </a:endParaRPr>
          </a:p>
        </p:txBody>
      </p:sp>
      <p:grpSp>
        <p:nvGrpSpPr>
          <p:cNvPr id="3" name="Group 2"/>
          <p:cNvGrpSpPr/>
          <p:nvPr/>
        </p:nvGrpSpPr>
        <p:grpSpPr>
          <a:xfrm>
            <a:off x="1001109" y="6191116"/>
            <a:ext cx="249068" cy="1896696"/>
            <a:chOff x="694230" y="5486400"/>
            <a:chExt cx="226425" cy="1724269"/>
          </a:xfrm>
        </p:grpSpPr>
        <p:sp>
          <p:nvSpPr>
            <p:cNvPr id="12" name="Oval 11"/>
            <p:cNvSpPr/>
            <p:nvPr/>
          </p:nvSpPr>
          <p:spPr>
            <a:xfrm>
              <a:off x="706342" y="548640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5142" tIns="47572" rIns="95142" bIns="47572" rtlCol="0" anchor="ctr"/>
            <a:lstStyle/>
            <a:p>
              <a:pPr algn="ctr"/>
              <a:endParaRPr lang="x-none" sz="2207" dirty="0">
                <a:solidFill>
                  <a:schemeClr val="tx1"/>
                </a:solidFill>
              </a:endParaRPr>
            </a:p>
          </p:txBody>
        </p:sp>
        <p:sp>
          <p:nvSpPr>
            <p:cNvPr id="16" name="Oval 15"/>
            <p:cNvSpPr/>
            <p:nvPr/>
          </p:nvSpPr>
          <p:spPr>
            <a:xfrm>
              <a:off x="706341" y="6003221"/>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5142" tIns="47572" rIns="95142" bIns="47572" rtlCol="0" anchor="ctr"/>
            <a:lstStyle/>
            <a:p>
              <a:pPr algn="ctr"/>
              <a:endParaRPr lang="x-none" sz="2207" dirty="0">
                <a:solidFill>
                  <a:schemeClr val="tx1"/>
                </a:solidFill>
              </a:endParaRPr>
            </a:p>
          </p:txBody>
        </p:sp>
        <p:sp>
          <p:nvSpPr>
            <p:cNvPr id="17" name="Oval 16"/>
            <p:cNvSpPr/>
            <p:nvPr/>
          </p:nvSpPr>
          <p:spPr>
            <a:xfrm>
              <a:off x="696071" y="6493077"/>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5142" tIns="47572" rIns="95142" bIns="47572" rtlCol="0" anchor="ctr"/>
            <a:lstStyle/>
            <a:p>
              <a:pPr algn="ctr"/>
              <a:endParaRPr lang="x-none" sz="2207" dirty="0">
                <a:solidFill>
                  <a:schemeClr val="tx1"/>
                </a:solidFill>
              </a:endParaRPr>
            </a:p>
          </p:txBody>
        </p:sp>
        <p:sp>
          <p:nvSpPr>
            <p:cNvPr id="18" name="Oval 17"/>
            <p:cNvSpPr/>
            <p:nvPr/>
          </p:nvSpPr>
          <p:spPr>
            <a:xfrm>
              <a:off x="694230" y="6992955"/>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5142" tIns="47572" rIns="95142" bIns="47572" rtlCol="0" anchor="ctr"/>
            <a:lstStyle/>
            <a:p>
              <a:pPr algn="ctr"/>
              <a:endParaRPr lang="x-none" sz="2207" dirty="0">
                <a:solidFill>
                  <a:schemeClr val="tx1"/>
                </a:solidFill>
              </a:endParaRPr>
            </a:p>
          </p:txBody>
        </p:sp>
      </p:grpSp>
      <p:sp>
        <p:nvSpPr>
          <p:cNvPr id="5" name="Date Placeholder 4"/>
          <p:cNvSpPr>
            <a:spLocks noGrp="1"/>
          </p:cNvSpPr>
          <p:nvPr>
            <p:ph type="dt" sz="half" idx="10"/>
          </p:nvPr>
        </p:nvSpPr>
        <p:spPr/>
        <p:txBody>
          <a:bodyPr/>
          <a:lstStyle/>
          <a:p>
            <a:r>
              <a:rPr lang="x-none" smtClean="0"/>
              <a:t>HSD-OSP Susan Richmond 2015  </a:t>
            </a:r>
            <a:endParaRPr lang="en-US" dirty="0"/>
          </a:p>
        </p:txBody>
      </p:sp>
    </p:spTree>
    <p:extLst>
      <p:ext uri="{BB962C8B-B14F-4D97-AF65-F5344CB8AC3E}">
        <p14:creationId xmlns:p14="http://schemas.microsoft.com/office/powerpoint/2010/main" val="2394379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08129364"/>
              </p:ext>
            </p:extLst>
          </p:nvPr>
        </p:nvGraphicFramePr>
        <p:xfrm>
          <a:off x="574535" y="4197137"/>
          <a:ext cx="6671090" cy="1952779"/>
        </p:xfrm>
        <a:graphic>
          <a:graphicData uri="http://schemas.openxmlformats.org/drawingml/2006/table">
            <a:tbl>
              <a:tblPr firstRow="1" bandRow="1">
                <a:tableStyleId>{5940675A-B579-460E-94D1-54222C63F5DA}</a:tableStyleId>
              </a:tblPr>
              <a:tblGrid>
                <a:gridCol w="1545740"/>
                <a:gridCol w="854225"/>
                <a:gridCol w="854225"/>
                <a:gridCol w="854225"/>
                <a:gridCol w="854225"/>
                <a:gridCol w="854225"/>
                <a:gridCol w="854225"/>
              </a:tblGrid>
              <a:tr h="282029">
                <a:tc gridSpan="7">
                  <a:txBody>
                    <a:bodyPr/>
                    <a:lstStyle/>
                    <a:p>
                      <a:r>
                        <a:rPr lang="en-US" sz="1200" b="1" noProof="0" dirty="0" smtClean="0"/>
                        <a:t>Grado 2</a:t>
                      </a:r>
                      <a:endParaRPr lang="x-none" sz="1200" b="1" noProof="0" dirty="0"/>
                    </a:p>
                  </a:txBody>
                  <a:tcPr marL="97626" marR="97626" marT="48813" marB="48813"/>
                </a:tc>
                <a:tc hMerge="1">
                  <a:txBody>
                    <a:bodyPr/>
                    <a:lstStyle/>
                    <a:p>
                      <a:pPr algn="ctr"/>
                      <a:endParaRPr lang="x-none" sz="1200" b="1" noProof="0" dirty="0"/>
                    </a:p>
                  </a:txBody>
                  <a:tcPr marL="100584" marR="100584" marT="50292" marB="50292" anchor="ctr"/>
                </a:tc>
                <a:tc hMerge="1">
                  <a:txBody>
                    <a:bodyPr/>
                    <a:lstStyle/>
                    <a:p>
                      <a:pPr algn="ctr"/>
                      <a:endParaRPr lang="x-none" sz="1200" b="1" noProof="0" dirty="0"/>
                    </a:p>
                  </a:txBody>
                  <a:tcPr marL="100584" marR="100584" marT="50292" marB="50292" anchor="ctr"/>
                </a:tc>
                <a:tc hMerge="1">
                  <a:txBody>
                    <a:bodyPr/>
                    <a:lstStyle/>
                    <a:p>
                      <a:pPr algn="ctr"/>
                      <a:endParaRPr lang="x-none" sz="1200" b="1" noProof="0" dirty="0"/>
                    </a:p>
                  </a:txBody>
                  <a:tcPr marL="100584" marR="100584" marT="50292" marB="50292" anchor="ctr"/>
                </a:tc>
                <a:tc hMerge="1">
                  <a:txBody>
                    <a:bodyPr/>
                    <a:lstStyle/>
                    <a:p>
                      <a:pPr algn="ctr"/>
                      <a:endParaRPr lang="x-none" sz="1200" b="1" noProof="0" dirty="0"/>
                    </a:p>
                  </a:txBody>
                  <a:tcPr marL="100584" marR="100584" marT="50292" marB="50292" anchor="ctr"/>
                </a:tc>
                <a:tc hMerge="1">
                  <a:txBody>
                    <a:bodyPr/>
                    <a:lstStyle/>
                    <a:p>
                      <a:pPr algn="ctr"/>
                      <a:endParaRPr lang="x-none" sz="1200" b="1" noProof="0" dirty="0"/>
                    </a:p>
                  </a:txBody>
                  <a:tcPr marL="100584" marR="100584" marT="50292" marB="50292" anchor="ctr"/>
                </a:tc>
                <a:tc hMerge="1">
                  <a:txBody>
                    <a:bodyPr/>
                    <a:lstStyle/>
                    <a:p>
                      <a:pPr algn="ctr"/>
                      <a:endParaRPr lang="x-none" sz="1200" b="1" noProof="0" dirty="0"/>
                    </a:p>
                  </a:txBody>
                  <a:tcPr marL="100584" marR="100584" marT="50292" marB="50292" anchor="ctr"/>
                </a:tc>
              </a:tr>
              <a:tr h="466433">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x-none" sz="1200" b="1" noProof="0" dirty="0" smtClean="0"/>
                        <a:t>Estándar</a:t>
                      </a:r>
                      <a:r>
                        <a:rPr lang="x-none" sz="1200" b="1" baseline="0" noProof="0" dirty="0" smtClean="0"/>
                        <a:t> literario</a:t>
                      </a:r>
                      <a:endParaRPr lang="x-none" sz="1200" b="1" noProof="0" dirty="0" smtClean="0"/>
                    </a:p>
                  </a:txBody>
                  <a:tcPr marL="97626" marR="97626" marT="48813" marB="48813"/>
                </a:tc>
                <a:tc>
                  <a:txBody>
                    <a:bodyPr/>
                    <a:lstStyle/>
                    <a:p>
                      <a:pPr algn="ctr"/>
                      <a:r>
                        <a:rPr lang="x-none" sz="1200" b="1" noProof="0" dirty="0" smtClean="0"/>
                        <a:t>Estándar 1</a:t>
                      </a:r>
                      <a:endParaRPr lang="x-none" sz="1200" b="1" noProof="0" dirty="0"/>
                    </a:p>
                  </a:txBody>
                  <a:tcPr marL="97626" marR="97626" marT="48813" marB="48813" anchor="ctr"/>
                </a:tc>
                <a:tc>
                  <a:txBody>
                    <a:bodyPr/>
                    <a:lstStyle/>
                    <a:p>
                      <a:pPr algn="ctr"/>
                      <a:r>
                        <a:rPr lang="x-none" sz="1200" b="1" noProof="0" dirty="0" smtClean="0"/>
                        <a:t>Estándar 2</a:t>
                      </a:r>
                      <a:endParaRPr lang="x-none" sz="1200" b="1" noProof="0" dirty="0"/>
                    </a:p>
                  </a:txBody>
                  <a:tcPr marL="97626" marR="97626" marT="48813" marB="48813" anchor="ctr"/>
                </a:tc>
                <a:tc>
                  <a:txBody>
                    <a:bodyPr/>
                    <a:lstStyle/>
                    <a:p>
                      <a:pPr algn="ctr"/>
                      <a:r>
                        <a:rPr lang="x-none" sz="1200" b="1" kern="1200" noProof="0" dirty="0" smtClean="0">
                          <a:solidFill>
                            <a:schemeClr val="tx1"/>
                          </a:solidFill>
                          <a:latin typeface="+mn-lt"/>
                          <a:ea typeface="+mn-ea"/>
                          <a:cs typeface="+mn-cs"/>
                        </a:rPr>
                        <a:t>Estándar</a:t>
                      </a:r>
                      <a:r>
                        <a:rPr lang="x-none" sz="1200" b="1" noProof="0" dirty="0" smtClean="0"/>
                        <a:t> 3</a:t>
                      </a:r>
                      <a:endParaRPr lang="x-none" sz="1200" b="1" noProof="0" dirty="0"/>
                    </a:p>
                  </a:txBody>
                  <a:tcPr marL="97626" marR="97626" marT="48813" marB="48813" anchor="ctr"/>
                </a:tc>
                <a:tc>
                  <a:txBody>
                    <a:bodyPr/>
                    <a:lstStyle/>
                    <a:p>
                      <a:pPr algn="ctr"/>
                      <a:r>
                        <a:rPr lang="x-none" sz="1200" b="1" kern="1200" noProof="0" dirty="0" smtClean="0">
                          <a:solidFill>
                            <a:schemeClr val="tx1"/>
                          </a:solidFill>
                          <a:latin typeface="+mn-lt"/>
                          <a:ea typeface="+mn-ea"/>
                          <a:cs typeface="+mn-cs"/>
                        </a:rPr>
                        <a:t>Estándar</a:t>
                      </a:r>
                      <a:r>
                        <a:rPr lang="x-none" sz="1200" b="1" noProof="0" dirty="0" smtClean="0"/>
                        <a:t> 5</a:t>
                      </a:r>
                      <a:endParaRPr lang="x-none" sz="1200" b="1" noProof="0" dirty="0"/>
                    </a:p>
                  </a:txBody>
                  <a:tcPr marL="97626" marR="97626" marT="48813" marB="48813" anchor="ctr"/>
                </a:tc>
                <a:tc>
                  <a:txBody>
                    <a:bodyPr/>
                    <a:lstStyle/>
                    <a:p>
                      <a:pPr algn="ctr"/>
                      <a:r>
                        <a:rPr lang="x-none" sz="1200" b="1" kern="1200" noProof="0" dirty="0" smtClean="0">
                          <a:solidFill>
                            <a:schemeClr val="tx1"/>
                          </a:solidFill>
                          <a:latin typeface="+mn-lt"/>
                          <a:ea typeface="+mn-ea"/>
                          <a:cs typeface="+mn-cs"/>
                        </a:rPr>
                        <a:t>Estándar</a:t>
                      </a:r>
                      <a:r>
                        <a:rPr lang="x-none" sz="1200" b="1" noProof="0" dirty="0" smtClean="0"/>
                        <a:t> 6</a:t>
                      </a:r>
                      <a:endParaRPr lang="x-none" sz="1200" b="1" noProof="0" dirty="0"/>
                    </a:p>
                  </a:txBody>
                  <a:tcPr marL="97626" marR="97626" marT="48813" marB="48813" anchor="ctr"/>
                </a:tc>
                <a:tc>
                  <a:txBody>
                    <a:bodyPr/>
                    <a:lstStyle/>
                    <a:p>
                      <a:pPr algn="ctr"/>
                      <a:r>
                        <a:rPr lang="x-none" sz="1200" b="1" kern="1200" noProof="0" dirty="0" smtClean="0">
                          <a:solidFill>
                            <a:schemeClr val="tx1"/>
                          </a:solidFill>
                          <a:latin typeface="+mn-lt"/>
                          <a:ea typeface="+mn-ea"/>
                          <a:cs typeface="+mn-cs"/>
                        </a:rPr>
                        <a:t>Estándar </a:t>
                      </a:r>
                      <a:r>
                        <a:rPr lang="x-none" sz="1200" b="1" noProof="0" dirty="0" smtClean="0"/>
                        <a:t>7</a:t>
                      </a:r>
                      <a:endParaRPr lang="x-none" sz="1200" b="1" noProof="0" dirty="0"/>
                    </a:p>
                  </a:txBody>
                  <a:tcPr marL="97626" marR="97626" marT="48813" marB="48813" anchor="ctr"/>
                </a:tc>
              </a:tr>
              <a:tr h="282029">
                <a:tc>
                  <a:txBody>
                    <a:bodyPr/>
                    <a:lstStyle/>
                    <a:p>
                      <a:r>
                        <a:rPr lang="x-none" sz="1200" b="1" noProof="0" dirty="0" smtClean="0"/>
                        <a:t>Nivel DOK </a:t>
                      </a:r>
                      <a:endParaRPr lang="x-none" sz="1200" b="1" noProof="0" dirty="0"/>
                    </a:p>
                  </a:txBody>
                  <a:tcPr marL="97626" marR="97626" marT="48813" marB="48813"/>
                </a:tc>
                <a:tc>
                  <a:txBody>
                    <a:bodyPr/>
                    <a:lstStyle/>
                    <a:p>
                      <a:pPr algn="ctr"/>
                      <a:r>
                        <a:rPr lang="x-none" sz="1200" b="1" noProof="0" dirty="0" smtClean="0"/>
                        <a:t>2</a:t>
                      </a:r>
                      <a:endParaRPr lang="x-none" sz="1200" b="1" noProof="0" dirty="0"/>
                    </a:p>
                  </a:txBody>
                  <a:tcPr marL="97626" marR="97626" marT="48813" marB="48813" anchor="ctr"/>
                </a:tc>
                <a:tc>
                  <a:txBody>
                    <a:bodyPr/>
                    <a:lstStyle/>
                    <a:p>
                      <a:pPr algn="ctr"/>
                      <a:r>
                        <a:rPr lang="x-none" sz="1200" b="1" noProof="0" dirty="0" smtClean="0"/>
                        <a:t>2</a:t>
                      </a:r>
                      <a:endParaRPr lang="x-none" sz="1200" b="1" noProof="0" dirty="0"/>
                    </a:p>
                  </a:txBody>
                  <a:tcPr marL="97626" marR="97626" marT="48813" marB="48813" anchor="ctr"/>
                </a:tc>
                <a:tc>
                  <a:txBody>
                    <a:bodyPr/>
                    <a:lstStyle/>
                    <a:p>
                      <a:pPr algn="ctr"/>
                      <a:r>
                        <a:rPr lang="x-none" sz="1200" b="1" noProof="0" dirty="0" smtClean="0"/>
                        <a:t>3</a:t>
                      </a:r>
                      <a:endParaRPr lang="x-none" sz="1200" b="1" noProof="0" dirty="0"/>
                    </a:p>
                  </a:txBody>
                  <a:tcPr marL="97626" marR="97626" marT="48813" marB="48813" anchor="ctr"/>
                </a:tc>
                <a:tc>
                  <a:txBody>
                    <a:bodyPr/>
                    <a:lstStyle/>
                    <a:p>
                      <a:pPr algn="ctr"/>
                      <a:r>
                        <a:rPr lang="x-none" sz="1200" b="1" noProof="0" dirty="0" smtClean="0"/>
                        <a:t>2</a:t>
                      </a:r>
                      <a:endParaRPr lang="x-none" sz="1200" b="1" noProof="0" dirty="0"/>
                    </a:p>
                  </a:txBody>
                  <a:tcPr marL="97626" marR="97626" marT="48813" marB="48813" anchor="ctr"/>
                </a:tc>
                <a:tc>
                  <a:txBody>
                    <a:bodyPr/>
                    <a:lstStyle/>
                    <a:p>
                      <a:pPr algn="ctr"/>
                      <a:r>
                        <a:rPr lang="x-none" sz="1200" b="1" noProof="0" dirty="0" smtClean="0"/>
                        <a:t>3</a:t>
                      </a:r>
                      <a:endParaRPr lang="x-none" sz="1200" b="1" noProof="0" dirty="0"/>
                    </a:p>
                  </a:txBody>
                  <a:tcPr marL="97626" marR="97626" marT="48813" marB="48813" anchor="ctr"/>
                </a:tc>
                <a:tc>
                  <a:txBody>
                    <a:bodyPr/>
                    <a:lstStyle/>
                    <a:p>
                      <a:pPr algn="ctr"/>
                      <a:r>
                        <a:rPr lang="x-none" sz="1200" b="1" noProof="0" dirty="0" smtClean="0"/>
                        <a:t>2</a:t>
                      </a:r>
                      <a:endParaRPr lang="x-none" sz="1200" b="1" noProof="0" dirty="0"/>
                    </a:p>
                  </a:txBody>
                  <a:tcPr marL="97626" marR="97626" marT="48813" marB="48813" anchor="ctr"/>
                </a:tc>
              </a:tr>
              <a:tr h="164322">
                <a:tc gridSpan="7">
                  <a:txBody>
                    <a:bodyPr/>
                    <a:lstStyle/>
                    <a:p>
                      <a:pPr algn="ctr"/>
                      <a:endParaRPr lang="x-none" sz="500" b="1" noProof="0" dirty="0"/>
                    </a:p>
                  </a:txBody>
                  <a:tcPr marL="97626" marR="97626" marT="48813" marB="48813" anchor="ctr">
                    <a:solidFill>
                      <a:schemeClr val="bg1">
                        <a:lumMod val="65000"/>
                      </a:schemeClr>
                    </a:solidFill>
                  </a:tcPr>
                </a:tc>
                <a:tc hMerge="1">
                  <a:txBody>
                    <a:bodyPr/>
                    <a:lstStyle/>
                    <a:p>
                      <a:endParaRPr lang="x-none"/>
                    </a:p>
                  </a:txBody>
                  <a:tcPr/>
                </a:tc>
                <a:tc hMerge="1">
                  <a:txBody>
                    <a:bodyPr/>
                    <a:lstStyle/>
                    <a:p>
                      <a:endParaRPr lang="en-US" sz="1200" b="1" dirty="0"/>
                    </a:p>
                  </a:txBody>
                  <a:tcPr/>
                </a:tc>
                <a:tc hMerge="1">
                  <a:txBody>
                    <a:bodyPr/>
                    <a:lstStyle/>
                    <a:p>
                      <a:endParaRPr lang="en-US" sz="1200" b="1" dirty="0"/>
                    </a:p>
                  </a:txBody>
                  <a:tcPr/>
                </a:tc>
                <a:tc hMerge="1">
                  <a:txBody>
                    <a:bodyPr/>
                    <a:lstStyle/>
                    <a:p>
                      <a:endParaRPr lang="en-US" sz="1200" b="1" dirty="0"/>
                    </a:p>
                  </a:txBody>
                  <a:tcPr/>
                </a:tc>
                <a:tc hMerge="1">
                  <a:txBody>
                    <a:bodyPr/>
                    <a:lstStyle/>
                    <a:p>
                      <a:endParaRPr lang="en-US" sz="1200" b="1" dirty="0"/>
                    </a:p>
                  </a:txBody>
                  <a:tcPr/>
                </a:tc>
                <a:tc hMerge="1">
                  <a:txBody>
                    <a:bodyPr/>
                    <a:lstStyle/>
                    <a:p>
                      <a:endParaRPr lang="en-US" sz="1200" b="1" dirty="0"/>
                    </a:p>
                  </a:txBody>
                  <a:tcPr/>
                </a:tc>
              </a:tr>
              <a:tr h="466433">
                <a:tc>
                  <a:txBody>
                    <a:bodyPr/>
                    <a:lstStyle/>
                    <a:p>
                      <a:r>
                        <a:rPr lang="x-none" sz="1200" b="1" noProof="0" dirty="0" smtClean="0"/>
                        <a:t>Estándar informativo</a:t>
                      </a:r>
                      <a:endParaRPr lang="x-none" sz="1200" b="1" noProof="0" dirty="0"/>
                    </a:p>
                  </a:txBody>
                  <a:tcPr marL="97626" marR="97626" marT="48813" marB="48813"/>
                </a:tc>
                <a:tc>
                  <a:txBody>
                    <a:bodyPr/>
                    <a:lstStyle/>
                    <a:p>
                      <a:pPr algn="ctr"/>
                      <a:r>
                        <a:rPr lang="x-none" sz="1200" b="1" kern="1200" noProof="0" dirty="0" smtClean="0">
                          <a:solidFill>
                            <a:schemeClr val="tx1"/>
                          </a:solidFill>
                          <a:latin typeface="+mn-lt"/>
                          <a:ea typeface="+mn-ea"/>
                          <a:cs typeface="+mn-cs"/>
                        </a:rPr>
                        <a:t>Estándar</a:t>
                      </a:r>
                      <a:r>
                        <a:rPr lang="x-none" sz="1200" b="1" noProof="0" dirty="0" smtClean="0"/>
                        <a:t> 1</a:t>
                      </a:r>
                      <a:endParaRPr lang="x-none" sz="1200" b="1" noProof="0" dirty="0"/>
                    </a:p>
                  </a:txBody>
                  <a:tcPr marL="97626" marR="97626" marT="48813" marB="48813" anchor="ctr"/>
                </a:tc>
                <a:tc>
                  <a:txBody>
                    <a:bodyPr/>
                    <a:lstStyle/>
                    <a:p>
                      <a:pPr algn="ctr"/>
                      <a:r>
                        <a:rPr lang="x-none" sz="1200" b="1" kern="1200" noProof="0" dirty="0" smtClean="0">
                          <a:solidFill>
                            <a:schemeClr val="tx1"/>
                          </a:solidFill>
                          <a:latin typeface="+mn-lt"/>
                          <a:ea typeface="+mn-ea"/>
                          <a:cs typeface="+mn-cs"/>
                        </a:rPr>
                        <a:t>Estándar </a:t>
                      </a:r>
                      <a:r>
                        <a:rPr lang="x-none" sz="1200" b="1" noProof="0" dirty="0" smtClean="0"/>
                        <a:t>2</a:t>
                      </a:r>
                      <a:endParaRPr lang="x-none" sz="1200" b="1" noProof="0" dirty="0"/>
                    </a:p>
                  </a:txBody>
                  <a:tcPr marL="97626" marR="97626" marT="48813" marB="48813" anchor="ctr"/>
                </a:tc>
                <a:tc>
                  <a:txBody>
                    <a:bodyPr/>
                    <a:lstStyle/>
                    <a:p>
                      <a:pPr algn="ctr"/>
                      <a:r>
                        <a:rPr lang="x-none" sz="1200" b="1" kern="1200" noProof="0" dirty="0" smtClean="0">
                          <a:solidFill>
                            <a:schemeClr val="tx1"/>
                          </a:solidFill>
                          <a:latin typeface="+mn-lt"/>
                          <a:ea typeface="+mn-ea"/>
                          <a:cs typeface="+mn-cs"/>
                        </a:rPr>
                        <a:t>Estándar 3</a:t>
                      </a:r>
                      <a:endParaRPr lang="x-none" sz="1200" b="1" kern="1200" noProof="0" dirty="0">
                        <a:solidFill>
                          <a:schemeClr val="tx1"/>
                        </a:solidFill>
                        <a:latin typeface="+mn-lt"/>
                        <a:ea typeface="+mn-ea"/>
                        <a:cs typeface="+mn-cs"/>
                      </a:endParaRPr>
                    </a:p>
                  </a:txBody>
                  <a:tcPr marL="97626" marR="97626" marT="48813" marB="48813" anchor="ctr"/>
                </a:tc>
                <a:tc>
                  <a:txBody>
                    <a:bodyPr/>
                    <a:lstStyle/>
                    <a:p>
                      <a:pPr algn="ctr"/>
                      <a:r>
                        <a:rPr lang="x-none" sz="1200" b="1" noProof="0" dirty="0" smtClean="0"/>
                        <a:t>Estándar 5</a:t>
                      </a:r>
                      <a:endParaRPr lang="x-none" sz="1200" b="1" noProof="0" dirty="0"/>
                    </a:p>
                  </a:txBody>
                  <a:tcPr marL="97626" marR="97626" marT="48813" marB="48813" anchor="ctr"/>
                </a:tc>
                <a:tc>
                  <a:txBody>
                    <a:bodyPr/>
                    <a:lstStyle/>
                    <a:p>
                      <a:pPr algn="ctr"/>
                      <a:r>
                        <a:rPr lang="x-none" sz="1200" b="1" noProof="0" dirty="0" smtClean="0"/>
                        <a:t>Estándar 6</a:t>
                      </a:r>
                      <a:endParaRPr lang="x-none" sz="1200" b="1" noProof="0" dirty="0"/>
                    </a:p>
                  </a:txBody>
                  <a:tcPr marL="97626" marR="97626" marT="48813" marB="48813" anchor="ctr"/>
                </a:tc>
                <a:tc>
                  <a:txBody>
                    <a:bodyPr/>
                    <a:lstStyle/>
                    <a:p>
                      <a:pPr algn="ctr"/>
                      <a:r>
                        <a:rPr lang="x-none" sz="1200" b="1" noProof="0" dirty="0" smtClean="0"/>
                        <a:t>Estándar 7</a:t>
                      </a:r>
                      <a:endParaRPr lang="x-none" sz="1200" b="1" noProof="0" dirty="0"/>
                    </a:p>
                  </a:txBody>
                  <a:tcPr marL="97626" marR="97626" marT="48813" marB="48813" anchor="ctr"/>
                </a:tc>
              </a:tr>
              <a:tr h="282029">
                <a:tc>
                  <a:txBody>
                    <a:bodyPr/>
                    <a:lstStyle/>
                    <a:p>
                      <a:r>
                        <a:rPr lang="x-none" sz="1200" b="1" noProof="0" dirty="0" smtClean="0"/>
                        <a:t>Nivel DOK</a:t>
                      </a:r>
                      <a:endParaRPr lang="x-none" sz="1200" b="1" noProof="0" dirty="0"/>
                    </a:p>
                  </a:txBody>
                  <a:tcPr marL="97626" marR="97626" marT="48813" marB="48813"/>
                </a:tc>
                <a:tc>
                  <a:txBody>
                    <a:bodyPr/>
                    <a:lstStyle/>
                    <a:p>
                      <a:pPr algn="ctr"/>
                      <a:r>
                        <a:rPr lang="x-none" sz="1200" b="1" noProof="0" dirty="0" smtClean="0"/>
                        <a:t>2</a:t>
                      </a:r>
                      <a:endParaRPr lang="x-none" sz="1200" b="1" noProof="0" dirty="0"/>
                    </a:p>
                  </a:txBody>
                  <a:tcPr marL="97626" marR="97626" marT="48813" marB="48813" anchor="ctr"/>
                </a:tc>
                <a:tc>
                  <a:txBody>
                    <a:bodyPr/>
                    <a:lstStyle/>
                    <a:p>
                      <a:pPr algn="ctr"/>
                      <a:r>
                        <a:rPr lang="x-none" sz="1200" b="1" noProof="0" dirty="0" smtClean="0"/>
                        <a:t>2</a:t>
                      </a:r>
                      <a:endParaRPr lang="x-none" sz="1200" b="1" noProof="0" dirty="0"/>
                    </a:p>
                  </a:txBody>
                  <a:tcPr marL="97626" marR="97626" marT="48813" marB="48813" anchor="ctr"/>
                </a:tc>
                <a:tc>
                  <a:txBody>
                    <a:bodyPr/>
                    <a:lstStyle/>
                    <a:p>
                      <a:pPr algn="ctr"/>
                      <a:r>
                        <a:rPr lang="x-none" sz="1200" b="1" noProof="0" dirty="0" smtClean="0"/>
                        <a:t>3</a:t>
                      </a:r>
                      <a:endParaRPr lang="x-none" sz="1200" b="1" noProof="0" dirty="0"/>
                    </a:p>
                  </a:txBody>
                  <a:tcPr marL="97626" marR="97626" marT="48813" marB="48813" anchor="ctr"/>
                </a:tc>
                <a:tc>
                  <a:txBody>
                    <a:bodyPr/>
                    <a:lstStyle/>
                    <a:p>
                      <a:pPr algn="ctr"/>
                      <a:r>
                        <a:rPr lang="x-none" sz="1200" b="1" noProof="0" dirty="0" smtClean="0"/>
                        <a:t>2</a:t>
                      </a:r>
                      <a:endParaRPr lang="x-none" sz="1200" b="1" noProof="0" dirty="0"/>
                    </a:p>
                  </a:txBody>
                  <a:tcPr marL="97626" marR="97626" marT="48813" marB="48813" anchor="ctr"/>
                </a:tc>
                <a:tc>
                  <a:txBody>
                    <a:bodyPr/>
                    <a:lstStyle/>
                    <a:p>
                      <a:pPr algn="ctr"/>
                      <a:r>
                        <a:rPr lang="x-none" sz="1200" b="1" noProof="0" dirty="0" smtClean="0"/>
                        <a:t>3</a:t>
                      </a:r>
                      <a:endParaRPr lang="x-none" sz="1200" b="1" noProof="0" dirty="0"/>
                    </a:p>
                  </a:txBody>
                  <a:tcPr marL="97626" marR="97626" marT="48813" marB="48813" anchor="ctr"/>
                </a:tc>
                <a:tc>
                  <a:txBody>
                    <a:bodyPr/>
                    <a:lstStyle/>
                    <a:p>
                      <a:pPr algn="ctr"/>
                      <a:r>
                        <a:rPr lang="x-none" sz="1200" b="1" noProof="0" dirty="0" smtClean="0"/>
                        <a:t>2</a:t>
                      </a:r>
                      <a:endParaRPr lang="x-none" sz="1200" b="1" noProof="0" dirty="0"/>
                    </a:p>
                  </a:txBody>
                  <a:tcPr marL="97626" marR="97626" marT="48813" marB="48813" anchor="ct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636366628"/>
              </p:ext>
            </p:extLst>
          </p:nvPr>
        </p:nvGraphicFramePr>
        <p:xfrm>
          <a:off x="231188" y="304800"/>
          <a:ext cx="7357785" cy="3746393"/>
        </p:xfrm>
        <a:graphic>
          <a:graphicData uri="http://schemas.openxmlformats.org/drawingml/2006/table">
            <a:tbl>
              <a:tblPr firstRow="1" bandRow="1">
                <a:tableStyleId>{5940675A-B579-460E-94D1-54222C63F5DA}</a:tableStyleId>
              </a:tblPr>
              <a:tblGrid>
                <a:gridCol w="1820484"/>
                <a:gridCol w="1820483"/>
                <a:gridCol w="1899013"/>
                <a:gridCol w="1817805"/>
              </a:tblGrid>
              <a:tr h="1213370">
                <a:tc gridSpan="4">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x-none" sz="1200" noProof="0" dirty="0" smtClean="0">
                          <a:latin typeface="Helvetica" pitchFamily="34" charset="0"/>
                          <a:cs typeface="Helvetica" pitchFamily="34" charset="0"/>
                        </a:rPr>
                        <a:t>En HSD, </a:t>
                      </a:r>
                      <a:r>
                        <a:rPr lang="x-none" sz="1200" baseline="0" noProof="0" dirty="0" smtClean="0">
                          <a:latin typeface="Helvetica" pitchFamily="34" charset="0"/>
                          <a:cs typeface="Helvetica" pitchFamily="34" charset="0"/>
                        </a:rPr>
                        <a:t>l</a:t>
                      </a:r>
                      <a:r>
                        <a:rPr lang="x-none" sz="1200" noProof="0" dirty="0" smtClean="0">
                          <a:latin typeface="Helvetica" pitchFamily="34" charset="0"/>
                          <a:cs typeface="Helvetica" pitchFamily="34" charset="0"/>
                        </a:rPr>
                        <a:t>a evaluación de mitad de año es obligatoria. Por favor, ingrese los resultados del estudiante en </a:t>
                      </a:r>
                      <a:r>
                        <a:rPr lang="x-none" sz="1200" u="none" noProof="0" dirty="0" err="1" smtClean="0">
                          <a:latin typeface="Helvetica" pitchFamily="34" charset="0"/>
                          <a:cs typeface="Helvetica" pitchFamily="34" charset="0"/>
                        </a:rPr>
                        <a:t>Synergy</a:t>
                      </a:r>
                      <a:r>
                        <a:rPr lang="x-none" sz="1200" u="none" noProof="0" dirty="0" smtClean="0">
                          <a:latin typeface="Helvetica" pitchFamily="34" charset="0"/>
                          <a:cs typeface="Helvetica" pitchFamily="34" charset="0"/>
                        </a:rPr>
                        <a:t>.</a:t>
                      </a:r>
                    </a:p>
                    <a:p>
                      <a:pPr marL="0" marR="0" lvl="2" indent="0" algn="l" defTabSz="914400" rtl="0" eaLnBrk="1" fontAlgn="auto" latinLnBrk="0" hangingPunct="1">
                        <a:lnSpc>
                          <a:spcPct val="100000"/>
                        </a:lnSpc>
                        <a:spcBef>
                          <a:spcPts val="0"/>
                        </a:spcBef>
                        <a:spcAft>
                          <a:spcPts val="0"/>
                        </a:spcAft>
                        <a:buClrTx/>
                        <a:buSzTx/>
                        <a:buFontTx/>
                        <a:buNone/>
                        <a:tabLst/>
                        <a:defRPr/>
                      </a:pPr>
                      <a:endParaRPr lang="x-none" sz="1200" noProof="0" dirty="0" smtClean="0">
                        <a:latin typeface="Helvetica" pitchFamily="34" charset="0"/>
                        <a:cs typeface="Helvetica" pitchFamily="34" charset="0"/>
                      </a:endParaRPr>
                    </a:p>
                    <a:p>
                      <a:pPr algn="l"/>
                      <a:r>
                        <a:rPr lang="x-none" sz="1200" noProof="0" dirty="0" smtClean="0"/>
                        <a:t>Esta evaluación contiene</a:t>
                      </a:r>
                      <a:r>
                        <a:rPr lang="x-none" sz="1200" baseline="0" noProof="0" dirty="0" smtClean="0"/>
                        <a:t> 20 preguntas en total, incluyendo 18 preguntas de selección múltiple (</a:t>
                      </a:r>
                      <a:r>
                        <a:rPr lang="x-none" sz="1200" i="1" baseline="0" noProof="0" dirty="0" err="1" smtClean="0"/>
                        <a:t>Selected</a:t>
                      </a:r>
                      <a:r>
                        <a:rPr lang="x-none" sz="1200" i="1" baseline="0" noProof="0" dirty="0" smtClean="0"/>
                        <a:t> Responses-SR</a:t>
                      </a:r>
                      <a:r>
                        <a:rPr lang="x-none" sz="1200" baseline="0" noProof="0" dirty="0" smtClean="0"/>
                        <a:t>) </a:t>
                      </a:r>
                      <a:r>
                        <a:rPr lang="x-none" sz="1200" kern="1200" baseline="0" noProof="0" dirty="0" smtClean="0">
                          <a:solidFill>
                            <a:schemeClr val="tx1"/>
                          </a:solidFill>
                          <a:latin typeface="+mn-lt"/>
                          <a:ea typeface="+mn-ea"/>
                          <a:cs typeface="+mn-cs"/>
                        </a:rPr>
                        <a:t>y 2 preguntas de respuesta construida </a:t>
                      </a:r>
                      <a:r>
                        <a:rPr lang="x-none" sz="1200" i="1" baseline="0" noProof="0" dirty="0" smtClean="0"/>
                        <a:t>(</a:t>
                      </a:r>
                      <a:r>
                        <a:rPr lang="x-none" sz="1200" i="1" baseline="0" noProof="0" dirty="0" err="1" smtClean="0"/>
                        <a:t>Constructed</a:t>
                      </a:r>
                      <a:r>
                        <a:rPr lang="x-none" sz="1200" i="1" baseline="0" noProof="0" dirty="0" smtClean="0"/>
                        <a:t> Response-CR)</a:t>
                      </a:r>
                      <a:r>
                        <a:rPr lang="x-none" sz="1200" baseline="0" noProof="0" dirty="0" smtClean="0"/>
                        <a:t>.  Las preguntas de selección múltiple son de 1 punto cada una y las de respuesta construida son de 2 puntos cada una.  </a:t>
                      </a:r>
                      <a:endParaRPr lang="x-none" sz="1200" noProof="0" dirty="0"/>
                    </a:p>
                  </a:txBody>
                  <a:tcPr marL="97626" marR="97626" marT="48813" marB="48813">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r>
              <a:tr h="430303">
                <a:tc gridSpan="4">
                  <a:txBody>
                    <a:bodyPr/>
                    <a:lstStyle/>
                    <a:p>
                      <a:pPr algn="ctr"/>
                      <a:r>
                        <a:rPr lang="x-none" sz="1800" b="1" u="sng" noProof="0" dirty="0" smtClean="0"/>
                        <a:t>Objetivos de la evaluación</a:t>
                      </a:r>
                    </a:p>
                    <a:p>
                      <a:pPr algn="ctr"/>
                      <a:endParaRPr lang="x-none" sz="700" noProof="0" dirty="0"/>
                    </a:p>
                  </a:txBody>
                  <a:tcPr marL="97626" marR="97626" marT="48813" marB="48813">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sz="1200"/>
                    </a:p>
                  </a:txBody>
                  <a:tcPr/>
                </a:tc>
                <a:tc hMerge="1">
                  <a:txBody>
                    <a:bodyPr/>
                    <a:lstStyle/>
                    <a:p>
                      <a:endParaRPr lang="en-US" sz="1200"/>
                    </a:p>
                  </a:txBody>
                  <a:tcPr/>
                </a:tc>
                <a:tc hMerge="1">
                  <a:txBody>
                    <a:bodyPr/>
                    <a:lstStyle/>
                    <a:p>
                      <a:endParaRPr lang="en-US" sz="1200" dirty="0"/>
                    </a:p>
                  </a:txBody>
                  <a:tcPr/>
                </a:tc>
              </a:tr>
              <a:tr h="667108">
                <a:tc>
                  <a:txBody>
                    <a:bodyPr/>
                    <a:lstStyle/>
                    <a:p>
                      <a:pPr algn="ctr"/>
                      <a:r>
                        <a:rPr lang="x-none" sz="1200" noProof="0" dirty="0" smtClean="0"/>
                        <a:t>DOK-2</a:t>
                      </a:r>
                    </a:p>
                    <a:p>
                      <a:pPr algn="ctr"/>
                      <a:r>
                        <a:rPr lang="x-none" sz="1200" b="1" u="sng" noProof="0" dirty="0" smtClean="0"/>
                        <a:t>Ideas claves-Detalles</a:t>
                      </a:r>
                    </a:p>
                    <a:p>
                      <a:pPr algn="ctr"/>
                      <a:r>
                        <a:rPr lang="x-none" sz="1200" b="1" i="1" noProof="0" dirty="0" smtClean="0"/>
                        <a:t>Estándar 1</a:t>
                      </a:r>
                      <a:endParaRPr lang="x-none" sz="1200" b="1" i="1" noProof="0" dirty="0"/>
                    </a:p>
                  </a:txBody>
                  <a:tcPr marL="97626" marR="97626" marT="48813" marB="48813">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x-none" sz="1200" noProof="0" dirty="0" smtClean="0"/>
                        <a:t>DOK-2</a:t>
                      </a:r>
                    </a:p>
                    <a:p>
                      <a:pPr marL="0" marR="0" indent="0" algn="ctr" defTabSz="914400" rtl="0" eaLnBrk="1" fontAlgn="auto" latinLnBrk="0" hangingPunct="1">
                        <a:lnSpc>
                          <a:spcPct val="100000"/>
                        </a:lnSpc>
                        <a:spcBef>
                          <a:spcPts val="0"/>
                        </a:spcBef>
                        <a:spcAft>
                          <a:spcPts val="0"/>
                        </a:spcAft>
                        <a:buClrTx/>
                        <a:buSzTx/>
                        <a:buFontTx/>
                        <a:buNone/>
                        <a:tabLst/>
                        <a:defRPr/>
                      </a:pPr>
                      <a:r>
                        <a:rPr lang="x-none" sz="1200" b="1" u="sng" noProof="0" dirty="0" smtClean="0"/>
                        <a:t>Idea Central </a:t>
                      </a:r>
                    </a:p>
                    <a:p>
                      <a:pPr marL="0" marR="0" indent="0" algn="ctr" defTabSz="914400" rtl="0" eaLnBrk="1" fontAlgn="auto" latinLnBrk="0" hangingPunct="1">
                        <a:lnSpc>
                          <a:spcPct val="100000"/>
                        </a:lnSpc>
                        <a:spcBef>
                          <a:spcPts val="0"/>
                        </a:spcBef>
                        <a:spcAft>
                          <a:spcPts val="0"/>
                        </a:spcAft>
                        <a:buClrTx/>
                        <a:buSzTx/>
                        <a:buFontTx/>
                        <a:buNone/>
                        <a:tabLst/>
                        <a:defRPr/>
                      </a:pPr>
                      <a:r>
                        <a:rPr lang="x-none" sz="1200" b="1" i="1" noProof="0" dirty="0" smtClean="0"/>
                        <a:t>Estándar 2</a:t>
                      </a:r>
                      <a:endParaRPr lang="x-none" sz="1200" b="1" i="1" noProof="0" dirty="0"/>
                    </a:p>
                  </a:txBody>
                  <a:tcPr marL="97626" marR="97626" marT="48813" marB="488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x-none" sz="1200" noProof="0" dirty="0" smtClean="0"/>
                        <a:t>DOK 3-4</a:t>
                      </a:r>
                    </a:p>
                    <a:p>
                      <a:pPr algn="ctr"/>
                      <a:r>
                        <a:rPr lang="x-none" sz="1200" b="1" u="sng" noProof="0" dirty="0" smtClean="0"/>
                        <a:t>Razonamiento</a:t>
                      </a:r>
                    </a:p>
                    <a:p>
                      <a:pPr algn="ctr"/>
                      <a:r>
                        <a:rPr lang="x-none" sz="1200" b="1" i="1" noProof="0" dirty="0" smtClean="0"/>
                        <a:t>Estándar</a:t>
                      </a:r>
                      <a:r>
                        <a:rPr lang="x-none" sz="1200" b="1" i="1" baseline="0" noProof="0" dirty="0" smtClean="0"/>
                        <a:t>es </a:t>
                      </a:r>
                      <a:r>
                        <a:rPr lang="x-none" sz="1200" b="1" i="1" noProof="0" dirty="0" smtClean="0"/>
                        <a:t>3,6</a:t>
                      </a:r>
                    </a:p>
                  </a:txBody>
                  <a:tcPr marL="97626" marR="97626" marT="48813" marB="488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x-none" sz="1200" noProof="0" dirty="0" smtClean="0"/>
                        <a:t>DOK 2-3</a:t>
                      </a:r>
                    </a:p>
                    <a:p>
                      <a:pPr algn="ctr"/>
                      <a:r>
                        <a:rPr lang="x-none" sz="1200" b="1" u="sng" noProof="0" dirty="0" smtClean="0"/>
                        <a:t>Estructuras del texto</a:t>
                      </a:r>
                    </a:p>
                    <a:p>
                      <a:pPr algn="ctr"/>
                      <a:r>
                        <a:rPr lang="x-none" sz="1200" b="1" i="1" noProof="0" dirty="0" smtClean="0"/>
                        <a:t>Estándares</a:t>
                      </a:r>
                      <a:r>
                        <a:rPr lang="x-none" sz="1200" b="1" i="1" baseline="0" noProof="0" dirty="0" smtClean="0"/>
                        <a:t> 5,7</a:t>
                      </a:r>
                      <a:endParaRPr lang="x-none" sz="1200" b="1" i="1" noProof="0" dirty="0"/>
                    </a:p>
                  </a:txBody>
                  <a:tcPr marL="97626" marR="97626" marT="48813" marB="48813">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807225">
                <a:tc>
                  <a:txBody>
                    <a:bodyPr/>
                    <a:lstStyle/>
                    <a:p>
                      <a:pPr marL="114300" indent="-114300">
                        <a:buFont typeface="Arial" panose="020B0604020202020204" pitchFamily="34" charset="0"/>
                        <a:buChar char="•"/>
                      </a:pPr>
                      <a:r>
                        <a:rPr lang="x-none" sz="1200" noProof="0" dirty="0" smtClean="0"/>
                        <a:t>2 SR</a:t>
                      </a:r>
                      <a:r>
                        <a:rPr lang="x-none" sz="1200" baseline="0" noProof="0" dirty="0" smtClean="0"/>
                        <a:t> –</a:t>
                      </a:r>
                      <a:r>
                        <a:rPr lang="x-none" sz="1200" noProof="0" dirty="0" smtClean="0"/>
                        <a:t> Texto literario</a:t>
                      </a:r>
                      <a:endParaRPr lang="x-none" sz="1200" baseline="0" noProof="0" dirty="0" smtClean="0"/>
                    </a:p>
                    <a:p>
                      <a:pPr marL="114300" indent="-114300">
                        <a:buFont typeface="Arial" panose="020B0604020202020204" pitchFamily="34" charset="0"/>
                        <a:buChar char="•"/>
                      </a:pPr>
                      <a:r>
                        <a:rPr lang="x-none" sz="1200" baseline="0" noProof="0" dirty="0" smtClean="0"/>
                        <a:t>2 </a:t>
                      </a:r>
                      <a:r>
                        <a:rPr lang="x-none" sz="1200" noProof="0" dirty="0" smtClean="0"/>
                        <a:t>SR</a:t>
                      </a:r>
                      <a:r>
                        <a:rPr lang="x-none" sz="1200" baseline="0" noProof="0" dirty="0" smtClean="0"/>
                        <a:t> –</a:t>
                      </a:r>
                      <a:r>
                        <a:rPr lang="x-none" sz="1200" noProof="0" dirty="0" smtClean="0"/>
                        <a:t> Texto informativo</a:t>
                      </a:r>
                      <a:endParaRPr lang="x-none" sz="1200" noProof="0" dirty="0"/>
                    </a:p>
                  </a:txBody>
                  <a:tcPr marL="97626" marR="97626" marT="48813" marB="48813">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14300" indent="-114300">
                        <a:buFont typeface="Arial" panose="020B0604020202020204" pitchFamily="34" charset="0"/>
                        <a:buChar char="•"/>
                      </a:pPr>
                      <a:r>
                        <a:rPr lang="x-none" sz="1200" noProof="0" dirty="0" smtClean="0"/>
                        <a:t>2 SR</a:t>
                      </a:r>
                      <a:r>
                        <a:rPr lang="x-none" sz="1200" baseline="0" noProof="0" dirty="0" smtClean="0"/>
                        <a:t> –</a:t>
                      </a:r>
                      <a:r>
                        <a:rPr lang="x-none" sz="1200" noProof="0" dirty="0" smtClean="0"/>
                        <a:t> Texto literario</a:t>
                      </a:r>
                      <a:endParaRPr lang="x-none" sz="1200" baseline="0" noProof="0" dirty="0" smtClean="0"/>
                    </a:p>
                    <a:p>
                      <a:pPr marL="114300" indent="-114300">
                        <a:buFont typeface="Arial" panose="020B0604020202020204" pitchFamily="34" charset="0"/>
                        <a:buChar char="•"/>
                      </a:pPr>
                      <a:r>
                        <a:rPr lang="x-none" sz="1200" baseline="0" noProof="0" dirty="0" smtClean="0"/>
                        <a:t>2 </a:t>
                      </a:r>
                      <a:r>
                        <a:rPr lang="x-none" sz="1200" noProof="0" dirty="0" smtClean="0"/>
                        <a:t>SR</a:t>
                      </a:r>
                      <a:r>
                        <a:rPr lang="x-none" sz="1200" baseline="0" noProof="0" dirty="0" smtClean="0"/>
                        <a:t> –</a:t>
                      </a:r>
                      <a:r>
                        <a:rPr lang="x-none" sz="1200" noProof="0" dirty="0" smtClean="0"/>
                        <a:t> Texto informativo</a:t>
                      </a:r>
                      <a:endParaRPr lang="x-none" sz="1200" noProof="0" dirty="0"/>
                    </a:p>
                  </a:txBody>
                  <a:tcPr marL="97626" marR="97626" marT="48813" marB="488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14300" indent="-114300">
                        <a:buFont typeface="Arial" panose="020B0604020202020204" pitchFamily="34" charset="0"/>
                        <a:buChar char="•"/>
                      </a:pPr>
                      <a:r>
                        <a:rPr lang="pt-BR" sz="1200" noProof="0" dirty="0" smtClean="0"/>
                        <a:t>2 SR – Texto literario</a:t>
                      </a:r>
                    </a:p>
                    <a:p>
                      <a:pPr marL="114300" indent="-114300">
                        <a:buFont typeface="Arial" panose="020B0604020202020204" pitchFamily="34" charset="0"/>
                        <a:buChar char="•"/>
                      </a:pPr>
                      <a:r>
                        <a:rPr lang="pt-BR" sz="1200" noProof="0" dirty="0" smtClean="0"/>
                        <a:t>2 SR – Texto informativo</a:t>
                      </a:r>
                    </a:p>
                    <a:p>
                      <a:pPr marL="114300" indent="-114300">
                        <a:buFont typeface="Arial" panose="020B0604020202020204" pitchFamily="34" charset="0"/>
                        <a:buChar char="•"/>
                      </a:pPr>
                      <a:r>
                        <a:rPr lang="x-none" sz="1200" noProof="0" dirty="0" smtClean="0"/>
                        <a:t>1 CR</a:t>
                      </a:r>
                      <a:r>
                        <a:rPr lang="x-none" sz="1200" baseline="0" noProof="0" dirty="0" smtClean="0"/>
                        <a:t> –</a:t>
                      </a:r>
                      <a:r>
                        <a:rPr lang="x-none" sz="1200" noProof="0" dirty="0" smtClean="0"/>
                        <a:t> Texto literario</a:t>
                      </a:r>
                      <a:endParaRPr lang="x-none" sz="1200" baseline="0" noProof="0" dirty="0" smtClean="0"/>
                    </a:p>
                    <a:p>
                      <a:pPr marL="114300" indent="-114300">
                        <a:buFont typeface="Arial" panose="020B0604020202020204" pitchFamily="34" charset="0"/>
                        <a:buChar char="•"/>
                      </a:pPr>
                      <a:r>
                        <a:rPr lang="x-none" sz="1200" baseline="0" noProof="0" dirty="0" smtClean="0"/>
                        <a:t>1 C</a:t>
                      </a:r>
                      <a:r>
                        <a:rPr lang="x-none" sz="1200" noProof="0" dirty="0" smtClean="0"/>
                        <a:t>R</a:t>
                      </a:r>
                      <a:r>
                        <a:rPr lang="x-none" sz="1200" baseline="0" noProof="0" dirty="0" smtClean="0"/>
                        <a:t> –</a:t>
                      </a:r>
                      <a:r>
                        <a:rPr lang="x-none" sz="1200" noProof="0" dirty="0" smtClean="0"/>
                        <a:t> Texto informativo</a:t>
                      </a:r>
                      <a:endParaRPr lang="x-none" sz="1200" noProof="0" dirty="0"/>
                    </a:p>
                  </a:txBody>
                  <a:tcPr marL="97626" marR="97626" marT="48813" marB="488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14300" indent="-114300">
                        <a:buFont typeface="Arial" panose="020B0604020202020204" pitchFamily="34" charset="0"/>
                        <a:buChar char="•"/>
                      </a:pPr>
                      <a:r>
                        <a:rPr lang="x-none" sz="1200" noProof="0" dirty="0" smtClean="0"/>
                        <a:t>3 SR</a:t>
                      </a:r>
                      <a:r>
                        <a:rPr lang="x-none" sz="1200" baseline="0" noProof="0" dirty="0" smtClean="0"/>
                        <a:t> –</a:t>
                      </a:r>
                      <a:r>
                        <a:rPr lang="x-none" sz="1200" noProof="0" dirty="0" smtClean="0"/>
                        <a:t> Texto literario</a:t>
                      </a:r>
                      <a:endParaRPr lang="x-none" sz="1200" baseline="0" noProof="0" dirty="0" smtClean="0"/>
                    </a:p>
                    <a:p>
                      <a:pPr marL="114300" indent="-114300">
                        <a:buFont typeface="Arial" panose="020B0604020202020204" pitchFamily="34" charset="0"/>
                        <a:buChar char="•"/>
                      </a:pPr>
                      <a:r>
                        <a:rPr lang="x-none" sz="1200" baseline="0" noProof="0" dirty="0" smtClean="0"/>
                        <a:t>3 </a:t>
                      </a:r>
                      <a:r>
                        <a:rPr lang="x-none" sz="1200" noProof="0" dirty="0" smtClean="0"/>
                        <a:t>SR</a:t>
                      </a:r>
                      <a:r>
                        <a:rPr lang="x-none" sz="1200" baseline="0" noProof="0" dirty="0" smtClean="0"/>
                        <a:t> –</a:t>
                      </a:r>
                      <a:r>
                        <a:rPr lang="x-none" sz="1200" noProof="0" dirty="0" smtClean="0"/>
                        <a:t> Texto informativo</a:t>
                      </a:r>
                      <a:endParaRPr lang="x-none" sz="1200" noProof="0" dirty="0"/>
                    </a:p>
                  </a:txBody>
                  <a:tcPr marL="97626" marR="97626" marT="48813" marB="48813">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92877">
                <a:tc>
                  <a:txBody>
                    <a:bodyPr/>
                    <a:lstStyle/>
                    <a:p>
                      <a:pPr marL="0" indent="0">
                        <a:buFont typeface="Arial" panose="020B0604020202020204" pitchFamily="34" charset="0"/>
                        <a:buNone/>
                      </a:pPr>
                      <a:r>
                        <a:rPr lang="x-none" sz="1200" noProof="0" dirty="0" smtClean="0"/>
                        <a:t>Total:  4 </a:t>
                      </a:r>
                      <a:endParaRPr lang="x-none" sz="1200" noProof="0" dirty="0"/>
                    </a:p>
                  </a:txBody>
                  <a:tcPr marL="97626" marR="97626" marT="48813" marB="48813">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x-none" sz="1200" noProof="0" dirty="0" smtClean="0"/>
                        <a:t>Total:  4</a:t>
                      </a:r>
                    </a:p>
                  </a:txBody>
                  <a:tcPr marL="97626" marR="97626" marT="48813" marB="488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x-none" sz="1200" noProof="0" dirty="0" smtClean="0"/>
                        <a:t>Total: 6</a:t>
                      </a:r>
                    </a:p>
                  </a:txBody>
                  <a:tcPr marL="97626" marR="97626" marT="48813" marB="488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x-none" sz="1200" noProof="0" dirty="0" smtClean="0"/>
                        <a:t>Total:  6</a:t>
                      </a:r>
                      <a:endParaRPr lang="x-none" sz="1200" noProof="0" dirty="0"/>
                    </a:p>
                  </a:txBody>
                  <a:tcPr marL="97626" marR="97626" marT="48813" marB="48813">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65265">
                <a:tc>
                  <a:txBody>
                    <a:bodyPr/>
                    <a:lstStyle/>
                    <a:p>
                      <a:pPr marL="0" indent="0" algn="ctr">
                        <a:buFont typeface="Arial" panose="020B0604020202020204" pitchFamily="34" charset="0"/>
                        <a:buNone/>
                      </a:pPr>
                      <a:r>
                        <a:rPr lang="x-none" sz="1100" b="1" i="1" noProof="0" dirty="0" smtClean="0"/>
                        <a:t>Puntos posibles:</a:t>
                      </a:r>
                      <a:r>
                        <a:rPr lang="x-none" sz="1100" b="1" i="1" baseline="0" noProof="0" dirty="0" smtClean="0"/>
                        <a:t>  4</a:t>
                      </a:r>
                      <a:endParaRPr lang="x-none" sz="1100" b="1" i="1" noProof="0" dirty="0"/>
                    </a:p>
                  </a:txBody>
                  <a:tcPr marL="97626" marR="97626" marT="48813" marB="48813">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x-none" sz="1100" b="1" i="1" noProof="0" dirty="0" smtClean="0"/>
                        <a:t>Puntos posibles:</a:t>
                      </a:r>
                      <a:r>
                        <a:rPr lang="x-none" sz="1100" b="1" i="1" baseline="0" noProof="0" dirty="0" smtClean="0"/>
                        <a:t>   4</a:t>
                      </a:r>
                      <a:endParaRPr lang="x-none" sz="1100" b="1" i="1" noProof="0" dirty="0" smtClean="0"/>
                    </a:p>
                  </a:txBody>
                  <a:tcPr marL="97626" marR="97626"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x-none" sz="1100" b="1" i="1" noProof="0" dirty="0" smtClean="0"/>
                        <a:t>Puntos posibles:</a:t>
                      </a:r>
                      <a:r>
                        <a:rPr lang="x-none" sz="1100" b="1" i="1" baseline="0" noProof="0" dirty="0" smtClean="0"/>
                        <a:t>  8</a:t>
                      </a:r>
                      <a:endParaRPr lang="x-none" sz="1100" b="1" i="1" noProof="0" dirty="0" smtClean="0"/>
                    </a:p>
                  </a:txBody>
                  <a:tcPr marL="97626" marR="97626" marT="48813" marB="488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x-none" sz="1100" b="1" i="1" noProof="0" dirty="0" smtClean="0"/>
                        <a:t>Puntos posibles:</a:t>
                      </a:r>
                      <a:r>
                        <a:rPr lang="x-none" sz="1100" b="1" i="1" baseline="0" noProof="0" dirty="0" smtClean="0"/>
                        <a:t> 6</a:t>
                      </a:r>
                      <a:endParaRPr lang="x-none" sz="1100" b="1" i="1" noProof="0" dirty="0" smtClean="0"/>
                    </a:p>
                  </a:txBody>
                  <a:tcPr marL="97626" marR="97626" marT="48813" marB="48813">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Rectangle 4"/>
          <p:cNvSpPr/>
          <p:nvPr/>
        </p:nvSpPr>
        <p:spPr>
          <a:xfrm>
            <a:off x="231187" y="6179086"/>
            <a:ext cx="7357785" cy="3419526"/>
          </a:xfrm>
          <a:prstGeom prst="rect">
            <a:avLst/>
          </a:prstGeom>
        </p:spPr>
        <p:txBody>
          <a:bodyPr wrap="square">
            <a:spAutoFit/>
          </a:bodyPr>
          <a:lstStyle/>
          <a:p>
            <a:r>
              <a:rPr lang="x-none" sz="1456" b="1" u="sng" dirty="0">
                <a:cs typeface="Helvetica" pitchFamily="34" charset="0"/>
              </a:rPr>
              <a:t>Instrucciones</a:t>
            </a:r>
            <a:r>
              <a:rPr lang="x-none" sz="1456" b="1" dirty="0">
                <a:cs typeface="Helvetica" pitchFamily="34" charset="0"/>
              </a:rPr>
              <a:t>:</a:t>
            </a:r>
          </a:p>
          <a:p>
            <a:pPr marL="183058" indent="-183058">
              <a:buFont typeface="Arial" panose="020B0604020202020204" pitchFamily="34" charset="0"/>
              <a:buChar char="•"/>
            </a:pPr>
            <a:r>
              <a:rPr lang="x-none" sz="1200" dirty="0">
                <a:cs typeface="Helvetica" pitchFamily="34" charset="0"/>
              </a:rPr>
              <a:t>Los estudiantes leen los pasajes.</a:t>
            </a:r>
          </a:p>
          <a:p>
            <a:pPr marL="183058" indent="-183058">
              <a:buFont typeface="Arial" panose="020B0604020202020204" pitchFamily="34" charset="0"/>
              <a:buChar char="•"/>
            </a:pPr>
            <a:r>
              <a:rPr lang="x-none" sz="1200" dirty="0">
                <a:cs typeface="Helvetica" pitchFamily="34" charset="0"/>
              </a:rPr>
              <a:t>Los estudiantes contestan las preguntas de selección múltiple (SR) y respuesta construida (CR).</a:t>
            </a:r>
          </a:p>
          <a:p>
            <a:pPr marL="183058" indent="-183058">
              <a:buFont typeface="Arial" panose="020B0604020202020204" pitchFamily="34" charset="0"/>
              <a:buChar char="•"/>
              <a:defRPr/>
            </a:pPr>
            <a:r>
              <a:rPr lang="x-none" sz="1200" b="1" i="1" dirty="0">
                <a:latin typeface="Helvetica" pitchFamily="34" charset="0"/>
                <a:cs typeface="Helvetica" pitchFamily="34" charset="0"/>
              </a:rPr>
              <a:t>*Si usted no va a hacer la tarea de rendimiento, pida a los estudiantes que contesten solamente las preguntas #1-20.</a:t>
            </a:r>
          </a:p>
          <a:p>
            <a:pPr marL="183058" indent="-183058">
              <a:buFont typeface="Arial" panose="020B0604020202020204" pitchFamily="34" charset="0"/>
              <a:buChar char="•"/>
              <a:defRPr/>
            </a:pPr>
            <a:r>
              <a:rPr lang="x-none" sz="1200" dirty="0">
                <a:latin typeface="Helvetica" pitchFamily="34" charset="0"/>
                <a:cs typeface="Helvetica" pitchFamily="34" charset="0"/>
              </a:rPr>
              <a:t>Si usted no va a hacer la tarea de rendimiento, sus estudiantes se detendrán en la señal roja de “alto”.</a:t>
            </a:r>
            <a:endParaRPr lang="x-none" sz="1200" dirty="0">
              <a:cs typeface="Helvetica" pitchFamily="34" charset="0"/>
            </a:endParaRPr>
          </a:p>
          <a:p>
            <a:endParaRPr lang="x-none" sz="1175" b="1" u="sng" dirty="0">
              <a:effectLst>
                <a:outerShdw blurRad="38100" dist="38100" dir="2700000" algn="tl">
                  <a:srgbClr val="000000">
                    <a:alpha val="43137"/>
                  </a:srgbClr>
                </a:outerShdw>
              </a:effectLst>
              <a:cs typeface="Helvetica" pitchFamily="34" charset="0"/>
            </a:endParaRPr>
          </a:p>
          <a:p>
            <a:r>
              <a:rPr lang="x-none" sz="1165" b="1" u="sng" dirty="0">
                <a:effectLst>
                  <a:outerShdw blurRad="38100" dist="38100" dir="2700000" algn="tl">
                    <a:srgbClr val="000000">
                      <a:alpha val="43137"/>
                    </a:srgbClr>
                  </a:outerShdw>
                </a:effectLst>
                <a:cs typeface="Helvetica" pitchFamily="34" charset="0"/>
              </a:rPr>
              <a:t>Grados K – 2</a:t>
            </a:r>
          </a:p>
          <a:p>
            <a:endParaRPr lang="x-none" sz="1165" b="1" u="sng" dirty="0">
              <a:solidFill>
                <a:srgbClr val="C00000"/>
              </a:solidFill>
              <a:cs typeface="Helvetica" pitchFamily="34" charset="0"/>
            </a:endParaRPr>
          </a:p>
          <a:p>
            <a:r>
              <a:rPr lang="x-none" sz="1200" dirty="0">
                <a:cs typeface="Helvetica" pitchFamily="34" charset="0"/>
              </a:rPr>
              <a:t>A los estudiantes de kínder se les deben leer los pasajes como una evaluación de comprensión auditiva.</a:t>
            </a:r>
          </a:p>
          <a:p>
            <a:endParaRPr lang="x-none" sz="1165" dirty="0">
              <a:cs typeface="Helvetica" pitchFamily="34" charset="0"/>
            </a:endParaRPr>
          </a:p>
          <a:p>
            <a:r>
              <a:rPr lang="x-none" sz="1200" dirty="0">
                <a:cs typeface="Helvetica" pitchFamily="34" charset="0"/>
              </a:rPr>
              <a:t>Los estudiantes en los grados 1 – 2 deben leer los pasajes independientemente si pueden hacerlo, sin embargo, a los estudiantes que no estén leyendo al nivel del grado, se les pueden leer los textos</a:t>
            </a:r>
          </a:p>
          <a:p>
            <a:endParaRPr lang="x-none" sz="1165" b="1" u="sng" dirty="0">
              <a:solidFill>
                <a:srgbClr val="C00000"/>
              </a:solidFill>
              <a:cs typeface="Helvetica" pitchFamily="34" charset="0"/>
            </a:endParaRPr>
          </a:p>
          <a:p>
            <a:r>
              <a:rPr lang="x-none" sz="1165" b="1" u="sng" dirty="0">
                <a:effectLst>
                  <a:outerShdw blurRad="38100" dist="38100" dir="2700000" algn="tl">
                    <a:srgbClr val="000000">
                      <a:alpha val="43137"/>
                    </a:srgbClr>
                  </a:outerShdw>
                </a:effectLst>
                <a:cs typeface="Helvetica" pitchFamily="34" charset="0"/>
              </a:rPr>
              <a:t>Grados 3 – 6</a:t>
            </a:r>
          </a:p>
          <a:p>
            <a:endParaRPr lang="x-none" sz="1165" b="1" u="sng" dirty="0">
              <a:cs typeface="Helvetica" pitchFamily="34" charset="0"/>
            </a:endParaRPr>
          </a:p>
          <a:p>
            <a:r>
              <a:rPr lang="x-none" sz="1200" dirty="0">
                <a:cs typeface="Helvetica" pitchFamily="34" charset="0"/>
              </a:rPr>
              <a:t>Los estudiantes en los grados 3 – 6 deben leer los textos </a:t>
            </a:r>
            <a:r>
              <a:rPr lang="x-none" sz="1200" b="1" u="sng" dirty="0">
                <a:cs typeface="Helvetica" pitchFamily="34" charset="0"/>
              </a:rPr>
              <a:t>independientemente</a:t>
            </a:r>
            <a:r>
              <a:rPr lang="x-none" sz="1200" dirty="0">
                <a:cs typeface="Helvetica" pitchFamily="34" charset="0"/>
              </a:rPr>
              <a:t>, a menos que un IEP indique otra cosa. </a:t>
            </a:r>
          </a:p>
        </p:txBody>
      </p:sp>
      <p:sp>
        <p:nvSpPr>
          <p:cNvPr id="8" name="Slide Number Placeholder 7"/>
          <p:cNvSpPr>
            <a:spLocks noGrp="1"/>
          </p:cNvSpPr>
          <p:nvPr>
            <p:ph type="sldNum" sz="quarter" idx="12"/>
          </p:nvPr>
        </p:nvSpPr>
        <p:spPr/>
        <p:txBody>
          <a:bodyPr/>
          <a:lstStyle/>
          <a:p>
            <a:fld id="{CF669FE8-2A6A-4FDA-B6E7-4A7C87AD6E1D}" type="slidenum">
              <a:rPr lang="en-US" smtClean="0"/>
              <a:pPr/>
              <a:t>3</a:t>
            </a:fld>
            <a:endParaRPr lang="en-US" dirty="0"/>
          </a:p>
        </p:txBody>
      </p:sp>
      <p:sp>
        <p:nvSpPr>
          <p:cNvPr id="6" name="Date Placeholder 5"/>
          <p:cNvSpPr>
            <a:spLocks noGrp="1"/>
          </p:cNvSpPr>
          <p:nvPr>
            <p:ph type="dt" sz="half" idx="10"/>
          </p:nvPr>
        </p:nvSpPr>
        <p:spPr/>
        <p:txBody>
          <a:bodyPr/>
          <a:lstStyle/>
          <a:p>
            <a:r>
              <a:rPr lang="x-none" smtClean="0"/>
              <a:t>HSD-OSP Susan Richmond 2015  </a:t>
            </a:r>
            <a:endParaRPr lang="en-US" dirty="0"/>
          </a:p>
        </p:txBody>
      </p:sp>
    </p:spTree>
    <p:extLst>
      <p:ext uri="{BB962C8B-B14F-4D97-AF65-F5344CB8AC3E}">
        <p14:creationId xmlns:p14="http://schemas.microsoft.com/office/powerpoint/2010/main" val="10572183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530652" y="586740"/>
            <a:ext cx="6624531" cy="3842582"/>
          </a:xfrm>
          <a:prstGeom prst="rect">
            <a:avLst/>
          </a:prstGeom>
          <a:ln>
            <a:noFill/>
          </a:ln>
        </p:spPr>
        <p:txBody>
          <a:bodyPr wrap="square" lIns="100575" tIns="50288" rIns="100575" bIns="50288">
            <a:spAutoFit/>
          </a:bodyPr>
          <a:lstStyle/>
          <a:p>
            <a:pPr marL="508159" indent="-391160"/>
            <a:r>
              <a:rPr lang="es-CO" sz="1870" b="1" dirty="0">
                <a:latin typeface="Helvetica" pitchFamily="34" charset="0"/>
              </a:rPr>
              <a:t>17</a:t>
            </a:r>
            <a:r>
              <a:rPr lang="es-CO" sz="1870" dirty="0">
                <a:latin typeface="Helvetica" pitchFamily="34" charset="0"/>
              </a:rPr>
              <a:t>. </a:t>
            </a:r>
            <a:r>
              <a:rPr lang="es-CO" sz="1870" b="1" dirty="0">
                <a:latin typeface="Helvetica" pitchFamily="34" charset="0"/>
              </a:rPr>
              <a:t>¿Qué oración explica </a:t>
            </a:r>
            <a:r>
              <a:rPr lang="es-CO" sz="1870" b="1" u="sng" dirty="0">
                <a:latin typeface="Helvetica" pitchFamily="34" charset="0"/>
              </a:rPr>
              <a:t>mejor</a:t>
            </a:r>
            <a:r>
              <a:rPr lang="es-CO" sz="1870" b="1" dirty="0">
                <a:latin typeface="Helvetica" pitchFamily="34" charset="0"/>
              </a:rPr>
              <a:t> el </a:t>
            </a:r>
            <a:r>
              <a:rPr lang="es-CO" sz="1870" b="1" u="sng" dirty="0">
                <a:latin typeface="Helvetica" pitchFamily="34" charset="0"/>
              </a:rPr>
              <a:t>propósito principal </a:t>
            </a:r>
            <a:r>
              <a:rPr lang="es-CO" sz="1870" b="1" dirty="0">
                <a:latin typeface="Helvetica" pitchFamily="34" charset="0"/>
              </a:rPr>
              <a:t>del autor para escribir el texto </a:t>
            </a:r>
            <a:r>
              <a:rPr lang="es-CO" sz="1870" b="1" i="1" u="sng" dirty="0">
                <a:latin typeface="Helvetica" pitchFamily="34" charset="0"/>
              </a:rPr>
              <a:t>Animales Africanos</a:t>
            </a:r>
            <a:r>
              <a:rPr lang="es-CO" sz="1870" b="1" dirty="0">
                <a:latin typeface="Helvetica" pitchFamily="34" charset="0"/>
              </a:rPr>
              <a:t>? </a:t>
            </a:r>
          </a:p>
          <a:p>
            <a:pPr marL="508159" indent="-391160"/>
            <a:endParaRPr lang="es-CO" sz="1870" dirty="0">
              <a:latin typeface="Helvetica" pitchFamily="34" charset="0"/>
              <a:cs typeface="Helvetica" pitchFamily="34" charset="0"/>
            </a:endParaRPr>
          </a:p>
          <a:p>
            <a:pPr lvl="2" indent="-356784">
              <a:buFont typeface="+mj-lt"/>
              <a:buAutoNum type="alphaUcPeriod"/>
            </a:pPr>
            <a:r>
              <a:rPr lang="es-CO" sz="1870" dirty="0">
                <a:latin typeface="Helvetica" pitchFamily="34" charset="0"/>
              </a:rPr>
              <a:t>El autor quiere que el lector sepa que las jirafas son los animales más altos del mundo.</a:t>
            </a:r>
          </a:p>
          <a:p>
            <a:pPr lvl="2" indent="-356784">
              <a:buFont typeface="+mj-lt"/>
              <a:buAutoNum type="alphaUcPeriod"/>
            </a:pPr>
            <a:endParaRPr lang="es-CO" sz="1870" dirty="0">
              <a:latin typeface="Helvetica" pitchFamily="34" charset="0"/>
            </a:endParaRPr>
          </a:p>
          <a:p>
            <a:pPr lvl="2" indent="-356784">
              <a:buFont typeface="+mj-lt"/>
              <a:buAutoNum type="alphaUcPeriod"/>
            </a:pPr>
            <a:r>
              <a:rPr lang="es-CO" sz="1870" dirty="0">
                <a:latin typeface="Helvetica" pitchFamily="34" charset="0"/>
              </a:rPr>
              <a:t>El autor quiere describir una sabana.</a:t>
            </a:r>
          </a:p>
          <a:p>
            <a:pPr lvl="2" indent="-356784">
              <a:buFont typeface="+mj-lt"/>
              <a:buAutoNum type="alphaUcPeriod"/>
            </a:pPr>
            <a:endParaRPr lang="es-CO" sz="1870" dirty="0">
              <a:latin typeface="Helvetica" pitchFamily="34" charset="0"/>
            </a:endParaRPr>
          </a:p>
          <a:p>
            <a:pPr lvl="2" indent="-356784">
              <a:buFont typeface="+mj-lt"/>
              <a:buAutoNum type="alphaUcPeriod"/>
            </a:pPr>
            <a:r>
              <a:rPr lang="es-CO" sz="1870" dirty="0">
                <a:latin typeface="Helvetica" pitchFamily="34" charset="0"/>
              </a:rPr>
              <a:t>El propósito de este texto es explicar la diferencia entre herbívoros y carnívoros. </a:t>
            </a:r>
          </a:p>
          <a:p>
            <a:pPr lvl="2" indent="-356784">
              <a:buFont typeface="+mj-lt"/>
              <a:buAutoNum type="alphaUcPeriod"/>
            </a:pPr>
            <a:endParaRPr lang="es-CO" sz="1870" dirty="0">
              <a:latin typeface="Helvetica" pitchFamily="34" charset="0"/>
            </a:endParaRPr>
          </a:p>
          <a:p>
            <a:pPr lvl="2" indent="-356784">
              <a:buFont typeface="+mj-lt"/>
              <a:buAutoNum type="alphaUcPeriod"/>
            </a:pPr>
            <a:r>
              <a:rPr lang="es-CO" sz="1870" dirty="0">
                <a:latin typeface="Helvetica" pitchFamily="34" charset="0"/>
              </a:rPr>
              <a:t>El autor quiere describir algunos de los animales que viven en la sabana africana.</a:t>
            </a:r>
          </a:p>
        </p:txBody>
      </p:sp>
      <p:sp>
        <p:nvSpPr>
          <p:cNvPr id="4" name="Slide Number Placeholder 3"/>
          <p:cNvSpPr>
            <a:spLocks noGrp="1"/>
          </p:cNvSpPr>
          <p:nvPr>
            <p:ph type="sldNum" sz="quarter" idx="12"/>
          </p:nvPr>
        </p:nvSpPr>
        <p:spPr/>
        <p:txBody>
          <a:bodyPr/>
          <a:lstStyle/>
          <a:p>
            <a:fld id="{F177B04D-AEB5-43ED-B9BA-B3D1EC9C9067}" type="slidenum">
              <a:rPr lang="es-CO" smtClean="0"/>
              <a:pPr/>
              <a:t>30</a:t>
            </a:fld>
            <a:endParaRPr lang="es-CO" dirty="0"/>
          </a:p>
        </p:txBody>
      </p:sp>
      <p:cxnSp>
        <p:nvCxnSpPr>
          <p:cNvPr id="11" name="Straight Connector 10"/>
          <p:cNvCxnSpPr/>
          <p:nvPr/>
        </p:nvCxnSpPr>
        <p:spPr>
          <a:xfrm>
            <a:off x="584368" y="5196840"/>
            <a:ext cx="6517096"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948283" y="1488951"/>
            <a:ext cx="23574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5142" tIns="47572" rIns="95142" bIns="47572" rtlCol="0" anchor="ctr"/>
          <a:lstStyle/>
          <a:p>
            <a:pPr algn="ctr"/>
            <a:endParaRPr lang="es-CO" sz="2207" dirty="0"/>
          </a:p>
        </p:txBody>
      </p:sp>
      <p:sp>
        <p:nvSpPr>
          <p:cNvPr id="15" name="Oval 14"/>
          <p:cNvSpPr/>
          <p:nvPr/>
        </p:nvSpPr>
        <p:spPr>
          <a:xfrm>
            <a:off x="936450" y="2412431"/>
            <a:ext cx="23574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5142" tIns="47572" rIns="95142" bIns="47572" rtlCol="0" anchor="ctr"/>
          <a:lstStyle/>
          <a:p>
            <a:pPr algn="ctr"/>
            <a:endParaRPr lang="es-CO" sz="2207" dirty="0">
              <a:solidFill>
                <a:srgbClr val="FF0000"/>
              </a:solidFill>
            </a:endParaRPr>
          </a:p>
        </p:txBody>
      </p:sp>
      <p:sp>
        <p:nvSpPr>
          <p:cNvPr id="17" name="Oval 16"/>
          <p:cNvSpPr/>
          <p:nvPr/>
        </p:nvSpPr>
        <p:spPr>
          <a:xfrm>
            <a:off x="942883" y="2933700"/>
            <a:ext cx="23574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5142" tIns="47572" rIns="95142" bIns="47572" rtlCol="0" anchor="ctr"/>
          <a:lstStyle/>
          <a:p>
            <a:pPr algn="ctr"/>
            <a:endParaRPr lang="es-CO" sz="2207" dirty="0"/>
          </a:p>
        </p:txBody>
      </p:sp>
      <p:sp>
        <p:nvSpPr>
          <p:cNvPr id="22" name="Oval 21"/>
          <p:cNvSpPr/>
          <p:nvPr/>
        </p:nvSpPr>
        <p:spPr>
          <a:xfrm>
            <a:off x="924837" y="3746120"/>
            <a:ext cx="23574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5142" tIns="47572" rIns="95142" bIns="47572" rtlCol="0" anchor="ctr"/>
          <a:lstStyle/>
          <a:p>
            <a:pPr algn="ctr"/>
            <a:endParaRPr lang="es-CO" sz="2207" dirty="0">
              <a:solidFill>
                <a:srgbClr val="FF0000"/>
              </a:solidFill>
            </a:endParaRPr>
          </a:p>
        </p:txBody>
      </p:sp>
      <p:graphicFrame>
        <p:nvGraphicFramePr>
          <p:cNvPr id="21" name="Table 20"/>
          <p:cNvGraphicFramePr>
            <a:graphicFrameLocks noGrp="1"/>
          </p:cNvGraphicFramePr>
          <p:nvPr>
            <p:extLst>
              <p:ext uri="{D42A27DB-BD31-4B8C-83A1-F6EECF244321}">
                <p14:modId xmlns:p14="http://schemas.microsoft.com/office/powerpoint/2010/main" val="3200661565"/>
              </p:ext>
            </p:extLst>
          </p:nvPr>
        </p:nvGraphicFramePr>
        <p:xfrm>
          <a:off x="5227323" y="4439021"/>
          <a:ext cx="1954054" cy="644284"/>
        </p:xfrm>
        <a:graphic>
          <a:graphicData uri="http://schemas.openxmlformats.org/drawingml/2006/table">
            <a:tbl>
              <a:tblPr/>
              <a:tblGrid>
                <a:gridCol w="1954054"/>
              </a:tblGrid>
              <a:tr h="171082">
                <a:tc>
                  <a:txBody>
                    <a:bodyPr/>
                    <a:lstStyle/>
                    <a:p>
                      <a:pPr marL="0" marR="0" algn="l">
                        <a:lnSpc>
                          <a:spcPct val="115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RI.</a:t>
                      </a:r>
                      <a:r>
                        <a:rPr lang="en-US" sz="900" b="1" baseline="0" dirty="0" smtClean="0">
                          <a:solidFill>
                            <a:srgbClr val="000000"/>
                          </a:solidFill>
                          <a:latin typeface="+mn-lt"/>
                          <a:ea typeface="Times New Roman"/>
                          <a:cs typeface="Times New Roman"/>
                        </a:rPr>
                        <a:t>2.6</a:t>
                      </a:r>
                      <a:endParaRPr lang="en-US" sz="900" dirty="0">
                        <a:latin typeface="Calibri"/>
                        <a:ea typeface="Calibri"/>
                        <a:cs typeface="Times New Roman"/>
                      </a:endParaRPr>
                    </a:p>
                  </a:txBody>
                  <a:tcPr marL="32845" marR="3284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53676">
                <a:tc>
                  <a:txBody>
                    <a:bodyPr/>
                    <a:lstStyle/>
                    <a:p>
                      <a:pPr marL="0" marR="0" algn="l" defTabSz="966612" rtl="0" eaLnBrk="1" latinLnBrk="0" hangingPunct="1">
                        <a:lnSpc>
                          <a:spcPct val="115000"/>
                        </a:lnSpc>
                        <a:spcBef>
                          <a:spcPts val="0"/>
                        </a:spcBef>
                        <a:spcAft>
                          <a:spcPts val="0"/>
                        </a:spcAft>
                      </a:pPr>
                      <a:r>
                        <a:rPr lang="es-ES" sz="900" b="0" kern="1200" dirty="0" smtClean="0">
                          <a:solidFill>
                            <a:srgbClr val="000000"/>
                          </a:solidFill>
                          <a:latin typeface="+mn-lt"/>
                          <a:ea typeface="Times New Roman"/>
                          <a:cs typeface="Times New Roman"/>
                        </a:rPr>
                        <a:t>Identifican el propósito principal de un texto, incluyendo lo que el autor quiere contestar, explicar o describir.</a:t>
                      </a:r>
                      <a:endParaRPr lang="en-US" sz="900" b="0" kern="1200" dirty="0">
                        <a:solidFill>
                          <a:srgbClr val="000000"/>
                        </a:solidFill>
                        <a:latin typeface="+mn-lt"/>
                        <a:ea typeface="Times New Roman"/>
                        <a:cs typeface="Times New Roman"/>
                      </a:endParaRPr>
                    </a:p>
                  </a:txBody>
                  <a:tcPr marL="32845" marR="3284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3548228387"/>
              </p:ext>
            </p:extLst>
          </p:nvPr>
        </p:nvGraphicFramePr>
        <p:xfrm>
          <a:off x="4178197" y="9343570"/>
          <a:ext cx="2684991" cy="630936"/>
        </p:xfrm>
        <a:graphic>
          <a:graphicData uri="http://schemas.openxmlformats.org/drawingml/2006/table">
            <a:tbl>
              <a:tblPr/>
              <a:tblGrid>
                <a:gridCol w="2684991"/>
              </a:tblGrid>
              <a:tr h="145219">
                <a:tc>
                  <a:txBody>
                    <a:bodyPr/>
                    <a:lstStyle/>
                    <a:p>
                      <a:pPr marL="0" marR="0" algn="l">
                        <a:lnSpc>
                          <a:spcPct val="115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RI.</a:t>
                      </a:r>
                      <a:r>
                        <a:rPr lang="en-US" sz="900" b="1" baseline="0" dirty="0" smtClean="0">
                          <a:solidFill>
                            <a:srgbClr val="000000"/>
                          </a:solidFill>
                          <a:latin typeface="+mn-lt"/>
                          <a:ea typeface="Times New Roman"/>
                          <a:cs typeface="Times New Roman"/>
                        </a:rPr>
                        <a:t>2.7</a:t>
                      </a:r>
                      <a:endParaRPr lang="en-US" sz="900" dirty="0">
                        <a:latin typeface="Calibri"/>
                        <a:ea typeface="Calibri"/>
                        <a:cs typeface="Times New Roman"/>
                      </a:endParaRPr>
                    </a:p>
                  </a:txBody>
                  <a:tcPr marL="32845" marR="3284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53676">
                <a:tc>
                  <a:txBody>
                    <a:bodyPr/>
                    <a:lstStyle/>
                    <a:p>
                      <a:pPr marL="0" marR="0" algn="l" defTabSz="966612" rtl="0" eaLnBrk="1" latinLnBrk="0" hangingPunct="1">
                        <a:lnSpc>
                          <a:spcPct val="115000"/>
                        </a:lnSpc>
                        <a:spcBef>
                          <a:spcPts val="0"/>
                        </a:spcBef>
                        <a:spcAft>
                          <a:spcPts val="0"/>
                        </a:spcAft>
                      </a:pPr>
                      <a:r>
                        <a:rPr lang="es-ES" sz="900" dirty="0" smtClean="0"/>
                        <a:t>Explican cómo las imágenes específicas (por ejemplo: un diagrama que muestra cómo funciona una máquina) contribuyen a aclarar un texto.</a:t>
                      </a:r>
                      <a:endParaRPr lang="en-US" sz="900" b="1" kern="1200" dirty="0">
                        <a:solidFill>
                          <a:srgbClr val="000000"/>
                        </a:solidFill>
                        <a:latin typeface="+mn-lt"/>
                        <a:ea typeface="Times New Roman"/>
                        <a:cs typeface="Times New Roman"/>
                      </a:endParaRPr>
                    </a:p>
                  </a:txBody>
                  <a:tcPr marL="32845" marR="3284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2" name="Rectangle 11"/>
          <p:cNvSpPr/>
          <p:nvPr/>
        </p:nvSpPr>
        <p:spPr>
          <a:xfrm>
            <a:off x="614472" y="5364480"/>
            <a:ext cx="6289251" cy="4130353"/>
          </a:xfrm>
          <a:prstGeom prst="rect">
            <a:avLst/>
          </a:prstGeom>
          <a:ln>
            <a:noFill/>
          </a:ln>
        </p:spPr>
        <p:txBody>
          <a:bodyPr wrap="square" lIns="100575" tIns="50288" rIns="100575" bIns="50288">
            <a:spAutoFit/>
          </a:bodyPr>
          <a:lstStyle/>
          <a:p>
            <a:pPr marL="630397" indent="-508159"/>
            <a:r>
              <a:rPr lang="es-CO" sz="1870" b="1" dirty="0">
                <a:latin typeface="Helvetica" panose="020B0604020202020204" pitchFamily="34" charset="0"/>
                <a:cs typeface="Helvetica" panose="020B0604020202020204" pitchFamily="34" charset="0"/>
              </a:rPr>
              <a:t>18</a:t>
            </a:r>
            <a:r>
              <a:rPr lang="es-CO" sz="1870" dirty="0">
                <a:latin typeface="Helvetica" panose="020B0604020202020204" pitchFamily="34" charset="0"/>
                <a:cs typeface="Helvetica" panose="020B0604020202020204" pitchFamily="34" charset="0"/>
              </a:rPr>
              <a:t>.  </a:t>
            </a:r>
            <a:r>
              <a:rPr lang="es-CO" sz="1870" b="1" dirty="0">
                <a:latin typeface="Helvetica" panose="020B0604020202020204" pitchFamily="34" charset="0"/>
                <a:cs typeface="Helvetica" panose="020B0604020202020204" pitchFamily="34" charset="0"/>
              </a:rPr>
              <a:t>¿Qué oración de </a:t>
            </a:r>
            <a:r>
              <a:rPr lang="es-CO" sz="1870" b="1" i="1" u="sng" dirty="0">
                <a:latin typeface="Helvetica" panose="020B0604020202020204" pitchFamily="34" charset="0"/>
                <a:cs typeface="Helvetica" panose="020B0604020202020204" pitchFamily="34" charset="0"/>
              </a:rPr>
              <a:t>Animales africanos</a:t>
            </a:r>
            <a:r>
              <a:rPr lang="es-CO" sz="1870" b="1" dirty="0">
                <a:latin typeface="Helvetica" panose="020B0604020202020204" pitchFamily="34" charset="0"/>
                <a:cs typeface="Helvetica" panose="020B0604020202020204" pitchFamily="34" charset="0"/>
              </a:rPr>
              <a:t> ayuda al lector a entender la foto en la </a:t>
            </a:r>
            <a:r>
              <a:rPr lang="es-CO" sz="1870" b="1" u="sng" dirty="0">
                <a:latin typeface="Helvetica" panose="020B0604020202020204" pitchFamily="34" charset="0"/>
                <a:cs typeface="Helvetica" panose="020B0604020202020204" pitchFamily="34" charset="0"/>
              </a:rPr>
              <a:t>figura 2</a:t>
            </a:r>
            <a:r>
              <a:rPr lang="es-CO" sz="1870" b="1" dirty="0">
                <a:latin typeface="Helvetica" panose="020B0604020202020204" pitchFamily="34" charset="0"/>
                <a:cs typeface="Helvetica" panose="020B0604020202020204" pitchFamily="34" charset="0"/>
              </a:rPr>
              <a:t>?</a:t>
            </a:r>
          </a:p>
          <a:p>
            <a:pPr marL="298972" indent="-181696"/>
            <a:endParaRPr lang="es-CO" sz="1870" dirty="0">
              <a:latin typeface="Helvetica" pitchFamily="34" charset="0"/>
              <a:cs typeface="Helvetica" pitchFamily="34" charset="0"/>
            </a:endParaRPr>
          </a:p>
          <a:p>
            <a:pPr lvl="2" indent="-356784">
              <a:buFont typeface="+mj-lt"/>
              <a:buAutoNum type="alphaUcPeriod"/>
            </a:pPr>
            <a:r>
              <a:rPr lang="es-CO" sz="1870" dirty="0">
                <a:latin typeface="Helvetica" pitchFamily="34" charset="0"/>
                <a:cs typeface="Helvetica" pitchFamily="34" charset="0"/>
              </a:rPr>
              <a:t>La sabana </a:t>
            </a:r>
            <a:r>
              <a:rPr lang="es-CO" sz="1870" dirty="0" smtClean="0">
                <a:latin typeface="Helvetica" pitchFamily="34" charset="0"/>
                <a:cs typeface="Helvetica" pitchFamily="34" charset="0"/>
              </a:rPr>
              <a:t>africana </a:t>
            </a:r>
            <a:r>
              <a:rPr lang="es-CO" sz="1870" dirty="0">
                <a:latin typeface="Helvetica" pitchFamily="34" charset="0"/>
                <a:cs typeface="Helvetica" pitchFamily="34" charset="0"/>
              </a:rPr>
              <a:t>es el hogar de diferentes tipos de animales.</a:t>
            </a:r>
          </a:p>
          <a:p>
            <a:pPr lvl="2" indent="-356784">
              <a:buFont typeface="+mj-lt"/>
              <a:buAutoNum type="alphaUcPeriod"/>
            </a:pPr>
            <a:endParaRPr lang="es-CO" sz="1870" dirty="0">
              <a:latin typeface="Helvetica" pitchFamily="34" charset="0"/>
              <a:cs typeface="Helvetica" pitchFamily="34" charset="0"/>
            </a:endParaRPr>
          </a:p>
          <a:p>
            <a:pPr lvl="2" indent="-356784">
              <a:buFont typeface="+mj-lt"/>
              <a:buAutoNum type="alphaUcPeriod"/>
            </a:pPr>
            <a:r>
              <a:rPr lang="es-ES" sz="1870" dirty="0">
                <a:latin typeface="Helvetica" pitchFamily="34" charset="0"/>
                <a:cs typeface="Helvetica" pitchFamily="34" charset="0"/>
              </a:rPr>
              <a:t>Los leones son felinos grandes con pelaje  de color  dorado. </a:t>
            </a:r>
            <a:endParaRPr lang="es-CO" sz="1870" dirty="0">
              <a:latin typeface="Helvetica" pitchFamily="34" charset="0"/>
              <a:cs typeface="Helvetica" pitchFamily="34" charset="0"/>
            </a:endParaRPr>
          </a:p>
          <a:p>
            <a:pPr lvl="2" indent="-356784">
              <a:buFont typeface="+mj-lt"/>
              <a:buAutoNum type="alphaUcPeriod"/>
            </a:pPr>
            <a:endParaRPr lang="es-CO" sz="1870" dirty="0">
              <a:latin typeface="Helvetica" pitchFamily="34" charset="0"/>
              <a:cs typeface="Helvetica" pitchFamily="34" charset="0"/>
            </a:endParaRPr>
          </a:p>
          <a:p>
            <a:pPr lvl="2" indent="-356784">
              <a:buFont typeface="+mj-lt"/>
              <a:buAutoNum type="alphaUcPeriod"/>
            </a:pPr>
            <a:r>
              <a:rPr lang="es-ES" sz="1870" dirty="0">
                <a:latin typeface="Helvetica" pitchFamily="34" charset="0"/>
                <a:cs typeface="Helvetica" pitchFamily="34" charset="0"/>
              </a:rPr>
              <a:t>Su altura le ayuda a alcanzar las hojas en los árboles altos.</a:t>
            </a:r>
            <a:endParaRPr lang="es-CO" sz="1870" dirty="0">
              <a:latin typeface="Helvetica" pitchFamily="34" charset="0"/>
              <a:cs typeface="Helvetica" pitchFamily="34" charset="0"/>
            </a:endParaRPr>
          </a:p>
          <a:p>
            <a:pPr lvl="2" indent="-356784">
              <a:buFont typeface="+mj-lt"/>
              <a:buAutoNum type="alphaUcPeriod"/>
            </a:pPr>
            <a:endParaRPr lang="es-CO" sz="1870" dirty="0">
              <a:latin typeface="Helvetica" pitchFamily="34" charset="0"/>
              <a:cs typeface="Helvetica" pitchFamily="34" charset="0"/>
            </a:endParaRPr>
          </a:p>
          <a:p>
            <a:pPr lvl="2" indent="-356784">
              <a:buFont typeface="+mj-lt"/>
              <a:buAutoNum type="alphaUcPeriod"/>
            </a:pPr>
            <a:r>
              <a:rPr lang="es-CO" sz="1870" dirty="0">
                <a:latin typeface="Helvetica" pitchFamily="34" charset="0"/>
                <a:cs typeface="Helvetica" pitchFamily="34" charset="0"/>
              </a:rPr>
              <a:t>Ellos son herbívoros que principalmente comen pasto.</a:t>
            </a:r>
          </a:p>
        </p:txBody>
      </p:sp>
      <p:sp>
        <p:nvSpPr>
          <p:cNvPr id="13" name="Oval 12"/>
          <p:cNvSpPr/>
          <p:nvPr/>
        </p:nvSpPr>
        <p:spPr>
          <a:xfrm>
            <a:off x="956917" y="6304447"/>
            <a:ext cx="23574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5142" tIns="47572" rIns="95142" bIns="47572" rtlCol="0" anchor="ctr"/>
          <a:lstStyle/>
          <a:p>
            <a:pPr algn="ctr"/>
            <a:endParaRPr lang="es-CO" sz="2207" dirty="0"/>
          </a:p>
        </p:txBody>
      </p:sp>
      <p:sp>
        <p:nvSpPr>
          <p:cNvPr id="16" name="Oval 15"/>
          <p:cNvSpPr/>
          <p:nvPr/>
        </p:nvSpPr>
        <p:spPr>
          <a:xfrm>
            <a:off x="956093" y="7152638"/>
            <a:ext cx="23574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5142" tIns="47572" rIns="95142" bIns="47572" rtlCol="0" anchor="ctr"/>
          <a:lstStyle/>
          <a:p>
            <a:pPr algn="ctr"/>
            <a:endParaRPr lang="es-CO" sz="2207" dirty="0">
              <a:solidFill>
                <a:srgbClr val="FF0000"/>
              </a:solidFill>
            </a:endParaRPr>
          </a:p>
        </p:txBody>
      </p:sp>
      <p:sp>
        <p:nvSpPr>
          <p:cNvPr id="18" name="Oval 17"/>
          <p:cNvSpPr/>
          <p:nvPr/>
        </p:nvSpPr>
        <p:spPr>
          <a:xfrm>
            <a:off x="936450" y="8000829"/>
            <a:ext cx="23574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5142" tIns="47572" rIns="95142" bIns="47572" rtlCol="0" anchor="ctr"/>
          <a:lstStyle/>
          <a:p>
            <a:pPr algn="ctr"/>
            <a:endParaRPr lang="es-CO" sz="2207" dirty="0"/>
          </a:p>
        </p:txBody>
      </p:sp>
      <p:sp>
        <p:nvSpPr>
          <p:cNvPr id="19" name="Oval 18"/>
          <p:cNvSpPr/>
          <p:nvPr/>
        </p:nvSpPr>
        <p:spPr>
          <a:xfrm>
            <a:off x="924836" y="8840473"/>
            <a:ext cx="23574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5142" tIns="47572" rIns="95142" bIns="47572" rtlCol="0" anchor="ctr"/>
          <a:lstStyle/>
          <a:p>
            <a:pPr algn="ctr"/>
            <a:endParaRPr lang="es-CO" sz="2207" dirty="0">
              <a:solidFill>
                <a:srgbClr val="FF0000"/>
              </a:solidFill>
            </a:endParaRPr>
          </a:p>
        </p:txBody>
      </p:sp>
      <p:sp>
        <p:nvSpPr>
          <p:cNvPr id="2" name="Date Placeholder 1"/>
          <p:cNvSpPr>
            <a:spLocks noGrp="1"/>
          </p:cNvSpPr>
          <p:nvPr>
            <p:ph type="dt" sz="half" idx="10"/>
          </p:nvPr>
        </p:nvSpPr>
        <p:spPr/>
        <p:txBody>
          <a:bodyPr/>
          <a:lstStyle/>
          <a:p>
            <a:r>
              <a:rPr lang="x-none" smtClean="0"/>
              <a:t>HSD-OSP Susan Richmond 2015  </a:t>
            </a:r>
            <a:endParaRPr lang="en-US" dirty="0"/>
          </a:p>
        </p:txBody>
      </p:sp>
    </p:spTree>
    <p:extLst>
      <p:ext uri="{BB962C8B-B14F-4D97-AF65-F5344CB8AC3E}">
        <p14:creationId xmlns:p14="http://schemas.microsoft.com/office/powerpoint/2010/main" val="37104062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79872" y="339627"/>
            <a:ext cx="6711322" cy="3267028"/>
          </a:xfrm>
          <a:prstGeom prst="rect">
            <a:avLst/>
          </a:prstGeom>
        </p:spPr>
        <p:txBody>
          <a:bodyPr wrap="square" lIns="100564" tIns="50282" rIns="100564" bIns="50282">
            <a:spAutoFit/>
          </a:bodyPr>
          <a:lstStyle/>
          <a:p>
            <a:pPr marL="508159" indent="-508159"/>
            <a:r>
              <a:rPr lang="x-none" sz="1870" b="1" dirty="0">
                <a:latin typeface="Helvetica" pitchFamily="34" charset="0"/>
              </a:rPr>
              <a:t>19. ¿Por qué el autor </a:t>
            </a:r>
            <a:r>
              <a:rPr lang="x-none" sz="1870" b="1" dirty="0" smtClean="0">
                <a:latin typeface="Helvetica" pitchFamily="34" charset="0"/>
              </a:rPr>
              <a:t>habr</a:t>
            </a:r>
            <a:r>
              <a:rPr lang="x-none" sz="1870" b="1" dirty="0">
                <a:latin typeface="Helvetica" pitchFamily="34" charset="0"/>
              </a:rPr>
              <a:t>á</a:t>
            </a:r>
            <a:r>
              <a:rPr lang="x-none" sz="1870" b="1" dirty="0" smtClean="0">
                <a:latin typeface="Helvetica" pitchFamily="34" charset="0"/>
              </a:rPr>
              <a:t> </a:t>
            </a:r>
            <a:r>
              <a:rPr lang="x-none" sz="1870" b="1" dirty="0">
                <a:latin typeface="Helvetica" pitchFamily="34" charset="0"/>
              </a:rPr>
              <a:t>incluido las figuras 1 y 2 en el  texto </a:t>
            </a:r>
            <a:r>
              <a:rPr lang="x-none" sz="1870" b="1" i="1" u="sng" dirty="0">
                <a:latin typeface="Helvetica" pitchFamily="34" charset="0"/>
              </a:rPr>
              <a:t>Animales africanos</a:t>
            </a:r>
            <a:r>
              <a:rPr lang="x-none" sz="1870" b="1" dirty="0">
                <a:latin typeface="Helvetica" pitchFamily="34" charset="0"/>
              </a:rPr>
              <a:t>?</a:t>
            </a:r>
          </a:p>
          <a:p>
            <a:pPr marL="377146" indent="377146"/>
            <a:endParaRPr lang="x-none" sz="1870" dirty="0">
              <a:latin typeface="Helvetica" pitchFamily="34" charset="0"/>
            </a:endParaRPr>
          </a:p>
          <a:p>
            <a:pPr marL="883603" indent="-375444">
              <a:buFont typeface="+mj-lt"/>
              <a:buAutoNum type="alphaUcPeriod"/>
            </a:pPr>
            <a:r>
              <a:rPr lang="x-none" sz="1870" dirty="0">
                <a:latin typeface="Helvetica" pitchFamily="34" charset="0"/>
              </a:rPr>
              <a:t>para dar al lector ejemplos de animales africanos </a:t>
            </a:r>
          </a:p>
          <a:p>
            <a:pPr marL="883603" indent="-375444">
              <a:buFont typeface="+mj-lt"/>
              <a:buAutoNum type="alphaUcPeriod"/>
            </a:pPr>
            <a:endParaRPr lang="x-none" sz="1870" dirty="0">
              <a:solidFill>
                <a:srgbClr val="FF0000"/>
              </a:solidFill>
              <a:latin typeface="Helvetica" pitchFamily="34" charset="0"/>
              <a:cs typeface="Helvetica" pitchFamily="34" charset="0"/>
            </a:endParaRPr>
          </a:p>
          <a:p>
            <a:pPr marL="883603" indent="-375444">
              <a:buFont typeface="+mj-lt"/>
              <a:buAutoNum type="alphaUcPeriod"/>
            </a:pPr>
            <a:r>
              <a:rPr lang="x-none" sz="1870" dirty="0">
                <a:latin typeface="Helvetica" pitchFamily="34" charset="0"/>
                <a:cs typeface="Helvetica" pitchFamily="34" charset="0"/>
              </a:rPr>
              <a:t>para mostrar </a:t>
            </a:r>
            <a:r>
              <a:rPr lang="x-none" sz="1870" dirty="0" smtClean="0">
                <a:latin typeface="Helvetica" pitchFamily="34" charset="0"/>
                <a:cs typeface="Helvetica" pitchFamily="34" charset="0"/>
              </a:rPr>
              <a:t>los animales </a:t>
            </a:r>
            <a:r>
              <a:rPr lang="x-none" sz="1870" dirty="0">
                <a:latin typeface="Helvetica" pitchFamily="34" charset="0"/>
                <a:cs typeface="Helvetica" pitchFamily="34" charset="0"/>
              </a:rPr>
              <a:t>que </a:t>
            </a:r>
            <a:r>
              <a:rPr lang="x-none" sz="1870" dirty="0" smtClean="0">
                <a:latin typeface="Helvetica" pitchFamily="34" charset="0"/>
                <a:cs typeface="Helvetica" pitchFamily="34" charset="0"/>
              </a:rPr>
              <a:t>le </a:t>
            </a:r>
            <a:r>
              <a:rPr lang="x-none" sz="1870" dirty="0">
                <a:latin typeface="Helvetica" pitchFamily="34" charset="0"/>
                <a:cs typeface="Helvetica" pitchFamily="34" charset="0"/>
              </a:rPr>
              <a:t>gusta a la mayoría de los lectores</a:t>
            </a:r>
          </a:p>
          <a:p>
            <a:pPr marL="883603" indent="-375444">
              <a:buFont typeface="+mj-lt"/>
              <a:buAutoNum type="alphaUcPeriod"/>
            </a:pPr>
            <a:endParaRPr lang="x-none" sz="1870" dirty="0">
              <a:latin typeface="Helvetica" pitchFamily="34" charset="0"/>
              <a:cs typeface="Helvetica" pitchFamily="34" charset="0"/>
            </a:endParaRPr>
          </a:p>
          <a:p>
            <a:pPr marL="883603" indent="-375444">
              <a:buFont typeface="+mj-lt"/>
              <a:buAutoNum type="alphaUcPeriod"/>
            </a:pPr>
            <a:r>
              <a:rPr lang="x-none" sz="1870" dirty="0" smtClean="0">
                <a:latin typeface="Helvetica" pitchFamily="34" charset="0"/>
                <a:cs typeface="Helvetica" pitchFamily="34" charset="0"/>
              </a:rPr>
              <a:t>al </a:t>
            </a:r>
            <a:r>
              <a:rPr lang="x-none" sz="1870" dirty="0">
                <a:latin typeface="Helvetica" pitchFamily="34" charset="0"/>
                <a:cs typeface="Helvetica" pitchFamily="34" charset="0"/>
              </a:rPr>
              <a:t>autor le gustan más estos </a:t>
            </a:r>
            <a:r>
              <a:rPr lang="x-none" sz="1870" dirty="0" smtClean="0">
                <a:latin typeface="Helvetica" pitchFamily="34" charset="0"/>
                <a:cs typeface="Helvetica" pitchFamily="34" charset="0"/>
              </a:rPr>
              <a:t>animales</a:t>
            </a:r>
            <a:endParaRPr lang="x-none" sz="1870" dirty="0">
              <a:latin typeface="Helvetica" pitchFamily="34" charset="0"/>
              <a:cs typeface="Helvetica" pitchFamily="34" charset="0"/>
            </a:endParaRPr>
          </a:p>
          <a:p>
            <a:pPr marL="883603" indent="-375444">
              <a:buFont typeface="+mj-lt"/>
              <a:buAutoNum type="alphaUcPeriod"/>
            </a:pPr>
            <a:endParaRPr lang="x-none" sz="1870" dirty="0">
              <a:latin typeface="Helvetica" pitchFamily="34" charset="0"/>
              <a:cs typeface="Helvetica" pitchFamily="34" charset="0"/>
            </a:endParaRPr>
          </a:p>
          <a:p>
            <a:pPr marL="883603" indent="-375444">
              <a:buFont typeface="+mj-lt"/>
              <a:buAutoNum type="alphaUcPeriod"/>
            </a:pPr>
            <a:r>
              <a:rPr lang="x-none" sz="1870" dirty="0">
                <a:latin typeface="Helvetica" pitchFamily="34" charset="0"/>
                <a:cs typeface="Helvetica" pitchFamily="34" charset="0"/>
              </a:rPr>
              <a:t>para mostrar al lector dónde viven estos animales </a:t>
            </a:r>
          </a:p>
        </p:txBody>
      </p:sp>
      <p:cxnSp>
        <p:nvCxnSpPr>
          <p:cNvPr id="11" name="Straight Connector 10"/>
          <p:cNvCxnSpPr/>
          <p:nvPr/>
        </p:nvCxnSpPr>
        <p:spPr>
          <a:xfrm>
            <a:off x="467897" y="4872527"/>
            <a:ext cx="6723297"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734752" y="3268983"/>
            <a:ext cx="235745" cy="235854"/>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p>
        </p:txBody>
      </p:sp>
      <p:sp>
        <p:nvSpPr>
          <p:cNvPr id="27" name="Oval 26"/>
          <p:cNvSpPr/>
          <p:nvPr/>
        </p:nvSpPr>
        <p:spPr>
          <a:xfrm>
            <a:off x="734756" y="2675198"/>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p>
        </p:txBody>
      </p:sp>
      <p:sp>
        <p:nvSpPr>
          <p:cNvPr id="28" name="Oval 27"/>
          <p:cNvSpPr/>
          <p:nvPr/>
        </p:nvSpPr>
        <p:spPr>
          <a:xfrm>
            <a:off x="734756" y="1259616"/>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solidFill>
                <a:srgbClr val="FF0000"/>
              </a:solidFill>
            </a:endParaRPr>
          </a:p>
        </p:txBody>
      </p:sp>
      <p:sp>
        <p:nvSpPr>
          <p:cNvPr id="29" name="Oval 28"/>
          <p:cNvSpPr/>
          <p:nvPr/>
        </p:nvSpPr>
        <p:spPr>
          <a:xfrm>
            <a:off x="734756" y="1853398"/>
            <a:ext cx="23574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5131" tIns="47566" rIns="95131" bIns="47566" rtlCol="0" anchor="ctr"/>
          <a:lstStyle/>
          <a:p>
            <a:pPr algn="ctr"/>
            <a:endParaRPr lang="x-none" sz="2207" dirty="0"/>
          </a:p>
        </p:txBody>
      </p:sp>
      <p:graphicFrame>
        <p:nvGraphicFramePr>
          <p:cNvPr id="13" name="Table 12"/>
          <p:cNvGraphicFramePr>
            <a:graphicFrameLocks noGrp="1"/>
          </p:cNvGraphicFramePr>
          <p:nvPr>
            <p:extLst>
              <p:ext uri="{D42A27DB-BD31-4B8C-83A1-F6EECF244321}">
                <p14:modId xmlns:p14="http://schemas.microsoft.com/office/powerpoint/2010/main" val="957951177"/>
              </p:ext>
            </p:extLst>
          </p:nvPr>
        </p:nvGraphicFramePr>
        <p:xfrm>
          <a:off x="198120" y="5029200"/>
          <a:ext cx="7292340" cy="4110264"/>
        </p:xfrm>
        <a:graphic>
          <a:graphicData uri="http://schemas.openxmlformats.org/drawingml/2006/table">
            <a:tbl>
              <a:tblPr firstRow="1" bandRow="1">
                <a:tableStyleId>{5940675A-B579-460E-94D1-54222C63F5DA}</a:tableStyleId>
              </a:tblPr>
              <a:tblGrid>
                <a:gridCol w="7292340"/>
              </a:tblGrid>
              <a:tr h="648846">
                <a:tc>
                  <a:txBody>
                    <a:bodyPr/>
                    <a:lstStyle/>
                    <a:p>
                      <a:pPr marL="339725" marR="0" indent="-339725" algn="l" defTabSz="966612" rtl="0" eaLnBrk="1" fontAlgn="auto" latinLnBrk="0" hangingPunct="1">
                        <a:lnSpc>
                          <a:spcPct val="100000"/>
                        </a:lnSpc>
                        <a:spcBef>
                          <a:spcPts val="0"/>
                        </a:spcBef>
                        <a:spcAft>
                          <a:spcPts val="0"/>
                        </a:spcAft>
                        <a:buClrTx/>
                        <a:buSzTx/>
                        <a:buFontTx/>
                        <a:buNone/>
                        <a:tabLst/>
                        <a:defRPr/>
                      </a:pPr>
                      <a:r>
                        <a:rPr lang="en-US" sz="1800" b="1" dirty="0" smtClean="0"/>
                        <a:t>20. </a:t>
                      </a:r>
                      <a:r>
                        <a:rPr lang="x-none" sz="1800" b="1" dirty="0" smtClean="0"/>
                        <a:t>¿En qué forma son iguales los animales en el texto Animales africanos? </a:t>
                      </a:r>
                    </a:p>
                    <a:p>
                      <a:pPr marL="339725" marR="0" indent="-339725" algn="l" defTabSz="966612" rtl="0" eaLnBrk="1" fontAlgn="auto" latinLnBrk="0" hangingPunct="1">
                        <a:lnSpc>
                          <a:spcPct val="100000"/>
                        </a:lnSpc>
                        <a:spcBef>
                          <a:spcPts val="0"/>
                        </a:spcBef>
                        <a:spcAft>
                          <a:spcPts val="0"/>
                        </a:spcAft>
                        <a:buClrTx/>
                        <a:buSzTx/>
                        <a:buFontTx/>
                        <a:buNone/>
                        <a:tabLst/>
                        <a:defRPr/>
                      </a:pPr>
                      <a:endParaRPr lang="es-CO" sz="1800" b="1" noProof="0" dirty="0" smtClean="0"/>
                    </a:p>
                  </a:txBody>
                  <a:tcPr marL="112214" marR="112214"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2214" marR="112214"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2214" marR="112214"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2214" marR="112214"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2214" marR="112214"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2214" marR="112214"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2214" marR="112214"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2214" marR="112214"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2214" marR="112214"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2214" marR="112214"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2214" marR="112214"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2214" marR="112214"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906888998"/>
              </p:ext>
            </p:extLst>
          </p:nvPr>
        </p:nvGraphicFramePr>
        <p:xfrm>
          <a:off x="4724400" y="4107180"/>
          <a:ext cx="2487945" cy="630936"/>
        </p:xfrm>
        <a:graphic>
          <a:graphicData uri="http://schemas.openxmlformats.org/drawingml/2006/table">
            <a:tbl>
              <a:tblPr/>
              <a:tblGrid>
                <a:gridCol w="2487945"/>
              </a:tblGrid>
              <a:tr h="145219">
                <a:tc>
                  <a:txBody>
                    <a:bodyPr/>
                    <a:lstStyle/>
                    <a:p>
                      <a:pPr marL="0" marR="0" algn="l">
                        <a:lnSpc>
                          <a:spcPct val="115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RI.</a:t>
                      </a:r>
                      <a:r>
                        <a:rPr lang="en-US" sz="900" b="1" baseline="0" dirty="0" smtClean="0">
                          <a:solidFill>
                            <a:srgbClr val="000000"/>
                          </a:solidFill>
                          <a:latin typeface="+mn-lt"/>
                          <a:ea typeface="Times New Roman"/>
                          <a:cs typeface="Times New Roman"/>
                        </a:rPr>
                        <a:t>2.7</a:t>
                      </a:r>
                      <a:endParaRPr lang="en-US" sz="900" dirty="0">
                        <a:latin typeface="Calibri"/>
                        <a:ea typeface="Calibri"/>
                        <a:cs typeface="Times New Roman"/>
                      </a:endParaRPr>
                    </a:p>
                  </a:txBody>
                  <a:tcPr marL="32845" marR="3284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53676">
                <a:tc>
                  <a:txBody>
                    <a:bodyPr/>
                    <a:lstStyle/>
                    <a:p>
                      <a:pPr marL="0" marR="0" algn="l" defTabSz="966612" rtl="0" eaLnBrk="1" latinLnBrk="0" hangingPunct="1">
                        <a:lnSpc>
                          <a:spcPct val="115000"/>
                        </a:lnSpc>
                        <a:spcBef>
                          <a:spcPts val="0"/>
                        </a:spcBef>
                        <a:spcAft>
                          <a:spcPts val="0"/>
                        </a:spcAft>
                      </a:pPr>
                      <a:r>
                        <a:rPr lang="x-none" sz="900" dirty="0" smtClean="0"/>
                        <a:t>Explican cómo las imágenes específicas (por ejemplo: un diagrama que muestra cómo funciona una máquina) contribuyen a aclarar un texto.</a:t>
                      </a:r>
                      <a:endParaRPr lang="en-US" sz="900" b="1" kern="1200" dirty="0">
                        <a:solidFill>
                          <a:srgbClr val="000000"/>
                        </a:solidFill>
                        <a:latin typeface="+mn-lt"/>
                        <a:ea typeface="Times New Roman"/>
                        <a:cs typeface="Times New Roman"/>
                      </a:endParaRPr>
                    </a:p>
                  </a:txBody>
                  <a:tcPr marL="32845" marR="3284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488396253"/>
              </p:ext>
            </p:extLst>
          </p:nvPr>
        </p:nvGraphicFramePr>
        <p:xfrm>
          <a:off x="5143503" y="9220203"/>
          <a:ext cx="2121694" cy="653470"/>
        </p:xfrm>
        <a:graphic>
          <a:graphicData uri="http://schemas.openxmlformats.org/drawingml/2006/table">
            <a:tbl>
              <a:tblPr/>
              <a:tblGrid>
                <a:gridCol w="2121694"/>
              </a:tblGrid>
              <a:tr h="145219">
                <a:tc>
                  <a:txBody>
                    <a:bodyPr/>
                    <a:lstStyle/>
                    <a:p>
                      <a:pPr marL="0" marR="0" algn="l">
                        <a:lnSpc>
                          <a:spcPct val="115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RI.</a:t>
                      </a:r>
                      <a:r>
                        <a:rPr lang="en-US" sz="900" b="1" baseline="0" dirty="0" smtClean="0">
                          <a:solidFill>
                            <a:srgbClr val="000000"/>
                          </a:solidFill>
                          <a:latin typeface="+mn-lt"/>
                          <a:ea typeface="Times New Roman"/>
                          <a:cs typeface="Times New Roman"/>
                        </a:rPr>
                        <a:t>2.6</a:t>
                      </a:r>
                      <a:endParaRPr lang="en-US" sz="900" b="1" dirty="0">
                        <a:latin typeface="Calibri"/>
                        <a:ea typeface="Calibri"/>
                        <a:cs typeface="Times New Roman"/>
                      </a:endParaRPr>
                    </a:p>
                  </a:txBody>
                  <a:tcPr marL="32845" marR="3284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95736">
                <a:tc>
                  <a:txBody>
                    <a:bodyPr/>
                    <a:lstStyle/>
                    <a:p>
                      <a:pPr marL="0" marR="0" algn="l" defTabSz="966612" rtl="0" eaLnBrk="1" latinLnBrk="0" hangingPunct="1">
                        <a:lnSpc>
                          <a:spcPct val="115000"/>
                        </a:lnSpc>
                        <a:spcBef>
                          <a:spcPts val="0"/>
                        </a:spcBef>
                        <a:spcAft>
                          <a:spcPts val="0"/>
                        </a:spcAft>
                      </a:pPr>
                      <a:r>
                        <a:rPr lang="es-ES" sz="900" b="0" kern="1200" dirty="0" smtClean="0">
                          <a:solidFill>
                            <a:srgbClr val="000000"/>
                          </a:solidFill>
                          <a:latin typeface="+mn-lt"/>
                          <a:ea typeface="Times New Roman"/>
                          <a:cs typeface="Times New Roman"/>
                        </a:rPr>
                        <a:t>Identifican el propósito principal de un texto, incluyendo lo que el autor quiere contestar, explicar o describir.</a:t>
                      </a:r>
                      <a:endParaRPr lang="en-US" sz="900" b="0" kern="1200" dirty="0">
                        <a:solidFill>
                          <a:srgbClr val="000000"/>
                        </a:solidFill>
                        <a:latin typeface="+mn-lt"/>
                        <a:ea typeface="Times New Roman"/>
                        <a:cs typeface="Times New Roman"/>
                      </a:endParaRPr>
                    </a:p>
                  </a:txBody>
                  <a:tcPr marL="32845" marR="3284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3" name="Slide Number Placeholder 2"/>
          <p:cNvSpPr>
            <a:spLocks noGrp="1"/>
          </p:cNvSpPr>
          <p:nvPr>
            <p:ph type="sldNum" sz="quarter" idx="12"/>
          </p:nvPr>
        </p:nvSpPr>
        <p:spPr/>
        <p:txBody>
          <a:bodyPr/>
          <a:lstStyle/>
          <a:p>
            <a:fld id="{CF669FE8-2A6A-4FDA-B6E7-4A7C87AD6E1D}" type="slidenum">
              <a:rPr lang="en-US" smtClean="0"/>
              <a:t>31</a:t>
            </a:fld>
            <a:endParaRPr lang="en-US" dirty="0"/>
          </a:p>
        </p:txBody>
      </p:sp>
      <p:sp>
        <p:nvSpPr>
          <p:cNvPr id="2" name="Date Placeholder 1"/>
          <p:cNvSpPr>
            <a:spLocks noGrp="1"/>
          </p:cNvSpPr>
          <p:nvPr>
            <p:ph type="dt" sz="half" idx="10"/>
          </p:nvPr>
        </p:nvSpPr>
        <p:spPr/>
        <p:txBody>
          <a:bodyPr/>
          <a:lstStyle/>
          <a:p>
            <a:r>
              <a:rPr lang="x-none" smtClean="0"/>
              <a:t>HSD-OSP Susan Richmond 2015  </a:t>
            </a:r>
            <a:endParaRPr lang="en-US" dirty="0"/>
          </a:p>
        </p:txBody>
      </p:sp>
    </p:spTree>
    <p:extLst>
      <p:ext uri="{BB962C8B-B14F-4D97-AF65-F5344CB8AC3E}">
        <p14:creationId xmlns:p14="http://schemas.microsoft.com/office/powerpoint/2010/main" val="21118512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32</a:t>
            </a:fld>
            <a:endParaRPr lang="en-US" dirty="0"/>
          </a:p>
        </p:txBody>
      </p:sp>
      <p:pic>
        <p:nvPicPr>
          <p:cNvPr id="5"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6"/>
            <a:ext cx="4691594" cy="4550229"/>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87133" y="1436916"/>
            <a:ext cx="4550229" cy="4550229"/>
          </a:xfrm>
          <a:prstGeom prst="rect">
            <a:avLst/>
          </a:prstGeom>
        </p:spPr>
      </p:pic>
      <p:sp>
        <p:nvSpPr>
          <p:cNvPr id="7" name="TextBox 6"/>
          <p:cNvSpPr txBox="1"/>
          <p:nvPr/>
        </p:nvSpPr>
        <p:spPr>
          <a:xfrm>
            <a:off x="658576" y="6545943"/>
            <a:ext cx="6396038" cy="989871"/>
          </a:xfrm>
          <a:prstGeom prst="rect">
            <a:avLst/>
          </a:prstGeom>
          <a:noFill/>
        </p:spPr>
        <p:txBody>
          <a:bodyPr wrap="square" lIns="96378" tIns="48189" rIns="96378" bIns="48189" rtlCol="0">
            <a:spAutoFit/>
          </a:bodyPr>
          <a:lstStyle/>
          <a:p>
            <a:pPr algn="ctr"/>
            <a:r>
              <a:rPr lang="en-US" sz="3800" b="1" dirty="0" smtClean="0">
                <a:effectLst>
                  <a:outerShdw blurRad="38100" dist="38100" dir="2700000" algn="tl">
                    <a:srgbClr val="000000">
                      <a:alpha val="43137"/>
                    </a:srgbClr>
                  </a:outerShdw>
                </a:effectLst>
              </a:rPr>
              <a:t>ALTO</a:t>
            </a:r>
            <a:endParaRPr lang="en-US" sz="3800" b="1" dirty="0">
              <a:effectLst>
                <a:outerShdw blurRad="38100" dist="38100" dir="2700000" algn="tl">
                  <a:srgbClr val="000000">
                    <a:alpha val="43137"/>
                  </a:srgbClr>
                </a:outerShdw>
              </a:effectLst>
            </a:endParaRPr>
          </a:p>
          <a:p>
            <a:pPr algn="ctr"/>
            <a:r>
              <a:rPr lang="es-ES_tradnl" dirty="0" smtClean="0"/>
              <a:t>¡Cierra tus libros y espera instrucciones!</a:t>
            </a:r>
            <a:endParaRPr lang="es-ES_tradnl" dirty="0"/>
          </a:p>
        </p:txBody>
      </p:sp>
      <p:sp>
        <p:nvSpPr>
          <p:cNvPr id="2" name="Date Placeholder 1"/>
          <p:cNvSpPr>
            <a:spLocks noGrp="1"/>
          </p:cNvSpPr>
          <p:nvPr>
            <p:ph type="dt" sz="half" idx="10"/>
          </p:nvPr>
        </p:nvSpPr>
        <p:spPr/>
        <p:txBody>
          <a:bodyPr/>
          <a:lstStyle/>
          <a:p>
            <a:r>
              <a:rPr lang="x-none" smtClean="0"/>
              <a:t>HSD-OSP Susan Richmond 2015  </a:t>
            </a:r>
            <a:endParaRPr lang="en-US" dirty="0"/>
          </a:p>
        </p:txBody>
      </p:sp>
    </p:spTree>
    <p:extLst>
      <p:ext uri="{BB962C8B-B14F-4D97-AF65-F5344CB8AC3E}">
        <p14:creationId xmlns:p14="http://schemas.microsoft.com/office/powerpoint/2010/main" val="18808648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33</a:t>
            </a:fld>
            <a:endParaRPr lang="en-US" dirty="0"/>
          </a:p>
        </p:txBody>
      </p:sp>
      <p:sp>
        <p:nvSpPr>
          <p:cNvPr id="5" name="TextBox 4"/>
          <p:cNvSpPr txBox="1"/>
          <p:nvPr/>
        </p:nvSpPr>
        <p:spPr>
          <a:xfrm>
            <a:off x="281940" y="137390"/>
            <a:ext cx="7229475" cy="6514440"/>
          </a:xfrm>
          <a:prstGeom prst="rect">
            <a:avLst/>
          </a:prstGeom>
          <a:noFill/>
        </p:spPr>
        <p:txBody>
          <a:bodyPr wrap="square" lIns="90262" tIns="45131" rIns="90262" bIns="45131" rtlCol="0">
            <a:spAutoFit/>
          </a:bodyPr>
          <a:lstStyle/>
          <a:p>
            <a:r>
              <a:rPr lang="x-none" sz="1800" b="1" u="sng" dirty="0" smtClean="0"/>
              <a:t>Instrucciones </a:t>
            </a:r>
            <a:r>
              <a:rPr lang="x-none" sz="1800" b="1" u="sng" dirty="0"/>
              <a:t>para el estudiante:  </a:t>
            </a:r>
          </a:p>
          <a:p>
            <a:endParaRPr lang="x-none" sz="1540" b="1" u="sng" dirty="0"/>
          </a:p>
          <a:p>
            <a:r>
              <a:rPr lang="x-none" sz="1600" b="1" u="sng" dirty="0"/>
              <a:t>Parte 2</a:t>
            </a:r>
            <a:r>
              <a:rPr lang="x-none" sz="1600" b="1" dirty="0"/>
              <a:t>:</a:t>
            </a:r>
          </a:p>
          <a:p>
            <a:r>
              <a:rPr lang="x-none" sz="1600" b="1" dirty="0" smtClean="0"/>
              <a:t>Tarea de rendimiento:</a:t>
            </a:r>
            <a:endParaRPr lang="x-none" sz="1600" b="1" dirty="0"/>
          </a:p>
          <a:p>
            <a:r>
              <a:rPr lang="x-none" sz="1600" dirty="0"/>
              <a:t>Tu clase está creando una exhibición de carteles  acerca de África.  Te han pedido que hagas un póster para que la gente quiera ir a un safari por África.  </a:t>
            </a:r>
            <a:r>
              <a:rPr lang="x-none" sz="1600" dirty="0" smtClean="0"/>
              <a:t>Escribe un título para </a:t>
            </a:r>
            <a:r>
              <a:rPr lang="x-none" sz="1600" dirty="0"/>
              <a:t>tu póster.  </a:t>
            </a:r>
            <a:r>
              <a:rPr lang="x-none" sz="1600" dirty="0" smtClean="0"/>
              <a:t>Tu </a:t>
            </a:r>
            <a:r>
              <a:rPr lang="x-none" sz="1600" dirty="0"/>
              <a:t>póster tendrá tres partes:</a:t>
            </a:r>
          </a:p>
          <a:p>
            <a:endParaRPr lang="x-none" sz="1600" dirty="0"/>
          </a:p>
          <a:p>
            <a:pPr marL="342900" indent="-342900">
              <a:buFont typeface="+mj-lt"/>
              <a:buAutoNum type="arabicPeriod"/>
            </a:pPr>
            <a:r>
              <a:rPr lang="x-none" sz="1600" dirty="0"/>
              <a:t>Ilustraciones que informen sobre tu póster</a:t>
            </a:r>
          </a:p>
          <a:p>
            <a:pPr marL="342900" indent="-342900">
              <a:buFont typeface="+mj-lt"/>
              <a:buAutoNum type="arabicPeriod"/>
            </a:pPr>
            <a:r>
              <a:rPr lang="x-none" sz="1600" dirty="0"/>
              <a:t>Una introducción emocionante</a:t>
            </a:r>
          </a:p>
          <a:p>
            <a:pPr marL="342900" indent="-342900">
              <a:buFont typeface="+mj-lt"/>
              <a:buAutoNum type="arabicPeriod"/>
            </a:pPr>
            <a:r>
              <a:rPr lang="x-none" sz="1600" dirty="0"/>
              <a:t>Información básica que incluiría:</a:t>
            </a:r>
          </a:p>
          <a:p>
            <a:pPr marL="339725" indent="174625">
              <a:buFont typeface="Arial" panose="020B0604020202020204" pitchFamily="34" charset="0"/>
              <a:buChar char="•"/>
            </a:pPr>
            <a:r>
              <a:rPr lang="x-none" sz="1600" dirty="0" smtClean="0"/>
              <a:t>cómo llegar allí</a:t>
            </a:r>
          </a:p>
          <a:p>
            <a:pPr marL="339725" indent="174625">
              <a:buFont typeface="Arial" panose="020B0604020202020204" pitchFamily="34" charset="0"/>
              <a:buChar char="•"/>
            </a:pPr>
            <a:r>
              <a:rPr lang="x-none" sz="1600" dirty="0" smtClean="0"/>
              <a:t>dónde alojarse </a:t>
            </a:r>
          </a:p>
          <a:p>
            <a:pPr marL="339725" indent="174625">
              <a:buFont typeface="Arial" panose="020B0604020202020204" pitchFamily="34" charset="0"/>
              <a:buChar char="•"/>
            </a:pPr>
            <a:r>
              <a:rPr lang="x-none" sz="1600" dirty="0" smtClean="0"/>
              <a:t>cómo transportarse de un lado a otro</a:t>
            </a:r>
          </a:p>
          <a:p>
            <a:pPr marL="339725" indent="174625">
              <a:buFont typeface="Arial" panose="020B0604020202020204" pitchFamily="34" charset="0"/>
              <a:buChar char="•"/>
            </a:pPr>
            <a:r>
              <a:rPr lang="x-none" sz="1600" dirty="0" smtClean="0"/>
              <a:t>qué van a ver</a:t>
            </a:r>
          </a:p>
          <a:p>
            <a:endParaRPr lang="x-none" sz="1600" dirty="0"/>
          </a:p>
          <a:p>
            <a:r>
              <a:rPr lang="x-none" sz="1600" dirty="0"/>
              <a:t>También puedes incluir otra información que consideres que haga que las personas quieran ir en un safari por África.  Utiliza detalles y ejemplos de ambos textos: </a:t>
            </a:r>
            <a:r>
              <a:rPr lang="x-none" sz="1600" b="1" i="1" u="sng" dirty="0"/>
              <a:t>Una aventura en África </a:t>
            </a:r>
            <a:r>
              <a:rPr lang="x-none" sz="1600" dirty="0"/>
              <a:t>y </a:t>
            </a:r>
            <a:r>
              <a:rPr lang="x-none" sz="1600" b="1" i="1" u="sng" dirty="0"/>
              <a:t>Animales africanos</a:t>
            </a:r>
            <a:r>
              <a:rPr lang="x-none" sz="1600" dirty="0" smtClean="0"/>
              <a:t>.</a:t>
            </a:r>
          </a:p>
          <a:p>
            <a:endParaRPr lang="x-none" sz="1600" dirty="0"/>
          </a:p>
          <a:p>
            <a:r>
              <a:rPr lang="x-none" sz="1600" dirty="0" smtClean="0"/>
              <a:t>Recuerda:</a:t>
            </a:r>
            <a:endParaRPr lang="x-none" sz="1600" dirty="0"/>
          </a:p>
          <a:p>
            <a:pPr marL="357840" indent="-357840">
              <a:buAutoNum type="arabicPeriod"/>
            </a:pPr>
            <a:r>
              <a:rPr lang="x-none" sz="1600" dirty="0" smtClean="0"/>
              <a:t>Planificar </a:t>
            </a:r>
            <a:r>
              <a:rPr lang="x-none" sz="1600" dirty="0"/>
              <a:t>tu escrito. Puedes utilizar tus notas y respuestas.</a:t>
            </a:r>
          </a:p>
          <a:p>
            <a:pPr marL="357840" indent="-357840">
              <a:buAutoNum type="arabicPeriod"/>
            </a:pPr>
            <a:endParaRPr lang="x-none" sz="1600" dirty="0"/>
          </a:p>
          <a:p>
            <a:pPr marL="357840" indent="-357840">
              <a:buAutoNum type="arabicPeriod"/>
            </a:pPr>
            <a:r>
              <a:rPr lang="x-none" sz="1600" dirty="0" smtClean="0"/>
              <a:t>Escribir, revisar </a:t>
            </a:r>
            <a:r>
              <a:rPr lang="x-none" sz="1600" dirty="0"/>
              <a:t>y </a:t>
            </a:r>
            <a:r>
              <a:rPr lang="x-none" sz="1600" dirty="0" smtClean="0"/>
              <a:t>editar </a:t>
            </a:r>
            <a:r>
              <a:rPr lang="x-none" sz="1600" dirty="0"/>
              <a:t>tu primer borrador.</a:t>
            </a:r>
          </a:p>
          <a:p>
            <a:pPr marL="357840" indent="-357840">
              <a:buAutoNum type="arabicPeriod"/>
            </a:pPr>
            <a:endParaRPr lang="x-none" sz="1600" dirty="0"/>
          </a:p>
          <a:p>
            <a:pPr marL="357840" indent="-357840">
              <a:buAutoNum type="arabicPeriod"/>
            </a:pPr>
            <a:r>
              <a:rPr lang="x-none" sz="1600" dirty="0" smtClean="0"/>
              <a:t>Completar </a:t>
            </a:r>
            <a:r>
              <a:rPr lang="x-none" sz="1600" dirty="0"/>
              <a:t>tu póster, introducción e información básica</a:t>
            </a:r>
            <a:r>
              <a:rPr lang="x-none" sz="1600" dirty="0" smtClean="0"/>
              <a:t>.</a:t>
            </a:r>
            <a:endParaRPr lang="x-none" sz="1600" dirty="0">
              <a:solidFill>
                <a:schemeClr val="accent6">
                  <a:lumMod val="75000"/>
                </a:schemeClr>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82617967"/>
              </p:ext>
            </p:extLst>
          </p:nvPr>
        </p:nvGraphicFramePr>
        <p:xfrm>
          <a:off x="878914" y="7239000"/>
          <a:ext cx="6035523" cy="1889067"/>
        </p:xfrm>
        <a:graphic>
          <a:graphicData uri="http://schemas.openxmlformats.org/drawingml/2006/table">
            <a:tbl>
              <a:tblPr firstRow="1" bandRow="1">
                <a:tableStyleId>{5940675A-B579-460E-94D1-54222C63F5DA}</a:tableStyleId>
              </a:tblPr>
              <a:tblGrid>
                <a:gridCol w="1186969"/>
                <a:gridCol w="4848554"/>
              </a:tblGrid>
              <a:tr h="290945">
                <a:tc>
                  <a:txBody>
                    <a:bodyPr/>
                    <a:lstStyle/>
                    <a:p>
                      <a:pPr algn="r"/>
                      <a:r>
                        <a:rPr lang="x-none" sz="1050" b="1" i="0" noProof="0" dirty="0" smtClean="0"/>
                        <a:t>Propósito</a:t>
                      </a:r>
                      <a:endParaRPr lang="x-none" sz="1050" b="1" i="0" noProof="0" dirty="0"/>
                    </a:p>
                  </a:txBody>
                  <a:tcPr anchor="ctr">
                    <a:lnB w="12700" cap="flat" cmpd="sng" algn="ctr">
                      <a:noFill/>
                      <a:prstDash val="solid"/>
                      <a:round/>
                      <a:headEnd type="none" w="med" len="med"/>
                      <a:tailEnd type="none" w="med" len="med"/>
                    </a:lnB>
                    <a:solidFill>
                      <a:schemeClr val="bg2"/>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ES" sz="1050" b="1" i="0" u="none" strike="noStrike" kern="1200" cap="none" spc="0" normalizeH="0" baseline="0" noProof="0" dirty="0" smtClean="0">
                          <a:ln>
                            <a:noFill/>
                          </a:ln>
                          <a:solidFill>
                            <a:prstClr val="black"/>
                          </a:solidFill>
                          <a:effectLst/>
                          <a:uLnTx/>
                          <a:uFillTx/>
                          <a:latin typeface="+mn-lt"/>
                          <a:ea typeface="+mn-ea"/>
                          <a:cs typeface="+mn-cs"/>
                        </a:rPr>
                        <a:t>¿Escribiste únicamente sobre el tema? </a:t>
                      </a:r>
                      <a:endParaRPr kumimoji="0" lang="x-none" sz="1050" b="1" i="0" u="none" strike="noStrike" kern="1200" cap="none" spc="0" normalizeH="0" baseline="0" noProof="0" dirty="0" smtClean="0">
                        <a:ln>
                          <a:noFill/>
                        </a:ln>
                        <a:solidFill>
                          <a:prstClr val="black"/>
                        </a:solidFill>
                        <a:effectLst/>
                        <a:uLnTx/>
                        <a:uFillTx/>
                        <a:latin typeface="+mn-lt"/>
                        <a:ea typeface="+mn-ea"/>
                        <a:cs typeface="+mn-cs"/>
                      </a:endParaRPr>
                    </a:p>
                  </a:txBody>
                  <a:tcPr anchor="ctr">
                    <a:lnB w="12700" cap="flat" cmpd="sng" algn="ctr">
                      <a:solidFill>
                        <a:schemeClr val="bg1">
                          <a:lumMod val="50000"/>
                        </a:schemeClr>
                      </a:solidFill>
                      <a:prstDash val="solid"/>
                      <a:round/>
                      <a:headEnd type="none" w="med" len="med"/>
                      <a:tailEnd type="none" w="med" len="med"/>
                    </a:lnB>
                    <a:solidFill>
                      <a:schemeClr val="bg2"/>
                    </a:solidFill>
                  </a:tcPr>
                </a:tc>
              </a:tr>
              <a:tr h="363682">
                <a:tc>
                  <a:txBody>
                    <a:bodyPr/>
                    <a:lstStyle/>
                    <a:p>
                      <a:pPr algn="r"/>
                      <a:r>
                        <a:rPr lang="x-none" sz="1050" b="1" i="0" noProof="0" dirty="0" smtClean="0"/>
                        <a:t>Organización</a:t>
                      </a:r>
                      <a:endParaRPr lang="x-none" sz="1050" b="1" i="0" noProof="0" dirty="0"/>
                    </a:p>
                  </a:txBody>
                  <a:tcPr anchor="ctr">
                    <a:lnT w="12700" cap="flat" cmpd="sng" algn="ctr">
                      <a:noFill/>
                      <a:prstDash val="solid"/>
                      <a:round/>
                      <a:headEnd type="none" w="med" len="med"/>
                      <a:tailEnd type="none" w="med" len="med"/>
                    </a:lnT>
                    <a:solidFill>
                      <a:schemeClr val="bg2"/>
                    </a:solidFill>
                  </a:tcPr>
                </a:tc>
                <a:tc>
                  <a:txBody>
                    <a:bodyPr/>
                    <a:lstStyle/>
                    <a:p>
                      <a:r>
                        <a:rPr lang="es-ES" sz="1050" b="1" noProof="0" dirty="0" smtClean="0"/>
                        <a:t>¿Están tus ideas relacionadas? ¿Tienen sentido?</a:t>
                      </a:r>
                      <a:endParaRPr lang="x-none" sz="1050" b="1" noProof="0" dirty="0" smtClean="0"/>
                    </a:p>
                  </a:txBody>
                  <a:tcPr anchor="ctr">
                    <a:lnT w="12700" cap="flat" cmpd="sng" algn="ctr">
                      <a:solidFill>
                        <a:schemeClr val="bg1">
                          <a:lumMod val="50000"/>
                        </a:schemeClr>
                      </a:solidFill>
                      <a:prstDash val="solid"/>
                      <a:round/>
                      <a:headEnd type="none" w="med" len="med"/>
                      <a:tailEnd type="none" w="med" len="med"/>
                    </a:lnT>
                    <a:solidFill>
                      <a:schemeClr val="bg2"/>
                    </a:solidFill>
                  </a:tcPr>
                </a:tc>
              </a:tr>
              <a:tr h="365760">
                <a:tc>
                  <a:txBody>
                    <a:bodyPr/>
                    <a:lstStyle/>
                    <a:p>
                      <a:pPr algn="r"/>
                      <a:r>
                        <a:rPr lang="x-none" sz="1050" b="1" i="0" noProof="0" dirty="0" smtClean="0"/>
                        <a:t>Elaboración de evidencia</a:t>
                      </a:r>
                    </a:p>
                  </a:txBody>
                  <a:tcPr anchor="ctr">
                    <a:lnB w="12700" cap="flat" cmpd="sng" algn="ctr">
                      <a:noFill/>
                      <a:prstDash val="solid"/>
                      <a:round/>
                      <a:headEnd type="none" w="med" len="med"/>
                      <a:tailEnd type="none" w="med" len="med"/>
                    </a:lnB>
                    <a:solidFill>
                      <a:schemeClr val="bg1">
                        <a:lumMod val="95000"/>
                      </a:schemeClr>
                    </a:solidFill>
                  </a:tcPr>
                </a:tc>
                <a:tc>
                  <a:txBody>
                    <a:bodyPr/>
                    <a:lstStyle/>
                    <a:p>
                      <a:r>
                        <a:rPr lang="es-MX" sz="1050" b="1" kern="1200" noProof="0" dirty="0" smtClean="0">
                          <a:solidFill>
                            <a:schemeClr val="tx1"/>
                          </a:solidFill>
                          <a:latin typeface="+mn-lt"/>
                          <a:ea typeface="+mn-ea"/>
                          <a:cs typeface="+mn-cs"/>
                        </a:rPr>
                        <a:t>¿Mostraste evidencia para apoyar tu tema?</a:t>
                      </a:r>
                    </a:p>
                  </a:txBody>
                  <a:tcPr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484216">
                <a:tc>
                  <a:txBody>
                    <a:bodyPr/>
                    <a:lstStyle/>
                    <a:p>
                      <a:pPr algn="r"/>
                      <a:r>
                        <a:rPr lang="x-none" sz="1050" b="1" i="0" noProof="0" dirty="0" smtClean="0"/>
                        <a:t>Elaboración de lenguaje y vocabulario</a:t>
                      </a:r>
                      <a:endParaRPr lang="x-none" sz="1050" b="1" i="0" noProof="0" dirty="0"/>
                    </a:p>
                  </a:txBody>
                  <a:tcPr anchor="ctr">
                    <a:lnT w="12700" cap="flat" cmpd="sng" algn="ctr">
                      <a:noFill/>
                      <a:prstDash val="solid"/>
                      <a:round/>
                      <a:headEnd type="none" w="med" len="med"/>
                      <a:tailEnd type="none" w="med" len="med"/>
                    </a:lnT>
                    <a:solidFill>
                      <a:schemeClr val="bg1">
                        <a:lumMod val="95000"/>
                      </a:schemeClr>
                    </a:solidFill>
                  </a:tcPr>
                </a:tc>
                <a:tc>
                  <a:txBody>
                    <a:bodyPr/>
                    <a:lstStyle/>
                    <a:p>
                      <a:r>
                        <a:rPr lang="es-ES" sz="1050" b="1" noProof="0" dirty="0" smtClean="0"/>
                        <a:t>¿Usaste palabras de vocabulario sobre el tema?  ¿Son tus oraciones fáciles de leer  y entender? </a:t>
                      </a:r>
                      <a:r>
                        <a:rPr lang="x-none" sz="1050" b="1" noProof="0" dirty="0" smtClean="0"/>
                        <a:t> </a:t>
                      </a:r>
                    </a:p>
                  </a:txBody>
                  <a:tcPr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28600">
                <a:tc>
                  <a:txBody>
                    <a:bodyPr/>
                    <a:lstStyle/>
                    <a:p>
                      <a:pPr algn="r"/>
                      <a:r>
                        <a:rPr lang="x-none" sz="1050" b="1" i="0" noProof="0" dirty="0" smtClean="0"/>
                        <a:t>Convenciones</a:t>
                      </a:r>
                      <a:endParaRPr lang="x-none" sz="1050" b="1" i="0" noProof="0" dirty="0"/>
                    </a:p>
                  </a:txBody>
                  <a:tcPr anchor="ctr">
                    <a:solidFill>
                      <a:schemeClr val="accent6">
                        <a:lumMod val="20000"/>
                        <a:lumOff val="80000"/>
                      </a:schemeClr>
                    </a:solidFill>
                  </a:tcPr>
                </a:tc>
                <a:tc>
                  <a:txBody>
                    <a:bodyPr/>
                    <a:lstStyle/>
                    <a:p>
                      <a:r>
                        <a:rPr lang="es-ES" sz="1050" b="1" noProof="0" dirty="0" smtClean="0"/>
                        <a:t>¿Seguiste las reglas de letras mayúsculas, puntuación y  ortografía? </a:t>
                      </a:r>
                      <a:endParaRPr lang="x-none" sz="1050" b="1" noProof="0" dirty="0" smtClean="0"/>
                    </a:p>
                  </a:txBody>
                  <a:tcPr anchor="ctr">
                    <a:solidFill>
                      <a:schemeClr val="accent6">
                        <a:lumMod val="20000"/>
                        <a:lumOff val="80000"/>
                      </a:schemeClr>
                    </a:solidFill>
                  </a:tcPr>
                </a:tc>
              </a:tr>
            </a:tbl>
          </a:graphicData>
        </a:graphic>
      </p:graphicFrame>
      <p:sp>
        <p:nvSpPr>
          <p:cNvPr id="8" name="TextBox 7"/>
          <p:cNvSpPr txBox="1"/>
          <p:nvPr/>
        </p:nvSpPr>
        <p:spPr>
          <a:xfrm>
            <a:off x="2882537" y="6776138"/>
            <a:ext cx="2294574" cy="338554"/>
          </a:xfrm>
          <a:prstGeom prst="rect">
            <a:avLst/>
          </a:prstGeom>
          <a:noFill/>
        </p:spPr>
        <p:txBody>
          <a:bodyPr wrap="square" rtlCol="0">
            <a:spAutoFit/>
          </a:bodyPr>
          <a:lstStyle/>
          <a:p>
            <a:r>
              <a:rPr lang="x-none" sz="1600" b="1" u="sng" dirty="0" smtClean="0"/>
              <a:t>Cómo serás calificado</a:t>
            </a:r>
            <a:endParaRPr lang="x-none" sz="1600" b="1" u="sng" dirty="0"/>
          </a:p>
        </p:txBody>
      </p:sp>
      <p:sp>
        <p:nvSpPr>
          <p:cNvPr id="2" name="Date Placeholder 1"/>
          <p:cNvSpPr>
            <a:spLocks noGrp="1"/>
          </p:cNvSpPr>
          <p:nvPr>
            <p:ph type="dt" sz="half" idx="10"/>
          </p:nvPr>
        </p:nvSpPr>
        <p:spPr/>
        <p:txBody>
          <a:bodyPr/>
          <a:lstStyle/>
          <a:p>
            <a:r>
              <a:rPr lang="x-none" smtClean="0"/>
              <a:t>HSD-OSP Susan Richmond 2015  </a:t>
            </a:r>
            <a:endParaRPr lang="en-US" dirty="0"/>
          </a:p>
        </p:txBody>
      </p:sp>
    </p:spTree>
    <p:extLst>
      <p:ext uri="{BB962C8B-B14F-4D97-AF65-F5344CB8AC3E}">
        <p14:creationId xmlns:p14="http://schemas.microsoft.com/office/powerpoint/2010/main" val="887455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538980821"/>
              </p:ext>
            </p:extLst>
          </p:nvPr>
        </p:nvGraphicFramePr>
        <p:xfrm>
          <a:off x="664373" y="381002"/>
          <a:ext cx="6443663" cy="8542026"/>
        </p:xfrm>
        <a:graphic>
          <a:graphicData uri="http://schemas.openxmlformats.org/drawingml/2006/table">
            <a:tbl>
              <a:tblPr firstRow="1" bandRow="1">
                <a:tableStyleId>{5940675A-B579-460E-94D1-54222C63F5DA}</a:tableStyleId>
              </a:tblPr>
              <a:tblGrid>
                <a:gridCol w="6443663"/>
              </a:tblGrid>
              <a:tr h="541021">
                <a:tc>
                  <a:txBody>
                    <a:bodyPr/>
                    <a:lstStyle/>
                    <a:p>
                      <a:pPr algn="ctr"/>
                      <a:r>
                        <a:rPr lang="en-US" sz="1900" dirty="0" smtClean="0"/>
                        <a:t>_______________________________</a:t>
                      </a:r>
                    </a:p>
                  </a:txBody>
                  <a:tcPr marL="94298" marR="9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4953005">
                <a:tc>
                  <a:txBody>
                    <a:bodyPr/>
                    <a:lstStyle/>
                    <a:p>
                      <a:r>
                        <a:rPr lang="en-US" sz="1300" i="1" dirty="0" smtClean="0"/>
                        <a:t>Ilustraciones o dibujos</a:t>
                      </a:r>
                      <a:endParaRPr lang="en-US" sz="1300" i="1" dirty="0"/>
                    </a:p>
                  </a:txBody>
                  <a:tcPr marL="94298" marR="94298">
                    <a:lnL w="12700" cap="flat" cmpd="sng" algn="ctr">
                      <a:solidFill>
                        <a:schemeClr val="tx1"/>
                      </a:solidFill>
                      <a:prstDash val="solid"/>
                      <a:round/>
                      <a:headEnd type="none" w="med" len="med"/>
                      <a:tailEnd type="none" w="med" len="med"/>
                    </a:lnL>
                  </a:tcPr>
                </a:tc>
              </a:tr>
              <a:tr h="381000">
                <a:tc>
                  <a:txBody>
                    <a:bodyPr/>
                    <a:lstStyle/>
                    <a:p>
                      <a:pPr algn="ctr"/>
                      <a:r>
                        <a:rPr lang="en-US" sz="1900" dirty="0" smtClean="0"/>
                        <a:t>Introducción</a:t>
                      </a:r>
                      <a:endParaRPr lang="en-US" sz="1900" dirty="0"/>
                    </a:p>
                  </a:txBody>
                  <a:tcPr marL="94298" marR="94298">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4298" marR="94298">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4298" marR="94298">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4298" marR="94298">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4298" marR="94298">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4298" marR="94298">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4298" marR="94298">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4298" marR="94298">
                    <a:lnL w="12700" cap="flat" cmpd="sng" algn="ctr">
                      <a:solidFill>
                        <a:schemeClr val="tx1"/>
                      </a:solidFill>
                      <a:prstDash val="solid"/>
                      <a:round/>
                      <a:headEnd type="none" w="med" len="med"/>
                      <a:tailEnd type="none" w="med" len="med"/>
                    </a:lnL>
                  </a:tcPr>
                </a:tc>
              </a:tr>
            </a:tbl>
          </a:graphicData>
        </a:graphic>
      </p:graphicFrame>
      <p:sp>
        <p:nvSpPr>
          <p:cNvPr id="2" name="Date Placeholder 1"/>
          <p:cNvSpPr>
            <a:spLocks noGrp="1"/>
          </p:cNvSpPr>
          <p:nvPr>
            <p:ph type="dt" sz="half" idx="10"/>
          </p:nvPr>
        </p:nvSpPr>
        <p:spPr/>
        <p:txBody>
          <a:bodyPr/>
          <a:lstStyle/>
          <a:p>
            <a:r>
              <a:rPr lang="x-none" smtClean="0"/>
              <a:t>HSD-OSP Susan Richmond 2015  </a:t>
            </a:r>
            <a:endParaRPr lang="en-US" dirty="0"/>
          </a:p>
        </p:txBody>
      </p:sp>
    </p:spTree>
    <p:extLst>
      <p:ext uri="{BB962C8B-B14F-4D97-AF65-F5344CB8AC3E}">
        <p14:creationId xmlns:p14="http://schemas.microsoft.com/office/powerpoint/2010/main" val="38645790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546617151"/>
              </p:ext>
            </p:extLst>
          </p:nvPr>
        </p:nvGraphicFramePr>
        <p:xfrm>
          <a:off x="664373" y="380999"/>
          <a:ext cx="6443663" cy="8763000"/>
        </p:xfrm>
        <a:graphic>
          <a:graphicData uri="http://schemas.openxmlformats.org/drawingml/2006/table">
            <a:tbl>
              <a:tblPr firstRow="1" bandRow="1">
                <a:tableStyleId>{5940675A-B579-460E-94D1-54222C63F5DA}</a:tableStyleId>
              </a:tblPr>
              <a:tblGrid>
                <a:gridCol w="6443663"/>
              </a:tblGrid>
              <a:tr h="381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PR" sz="1900" noProof="0" dirty="0" smtClean="0"/>
                        <a:t>Información básica</a:t>
                      </a:r>
                      <a:endParaRPr lang="es-PR" sz="1900" noProof="0" dirty="0"/>
                    </a:p>
                  </a:txBody>
                  <a:tcPr marL="94298" marR="942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endParaRPr lang="en-US" sz="1900" dirty="0"/>
                    </a:p>
                  </a:txBody>
                  <a:tcPr marL="94298" marR="94298">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4298" marR="94298">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4298" marR="94298">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4298" marR="94298">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4298" marR="94298">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4298" marR="94298">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4298" marR="94298">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4298" marR="94298">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4298" marR="94298">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4298" marR="94298">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4298" marR="94298">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4298" marR="94298">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4298" marR="94298">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4298" marR="94298">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4298" marR="94298">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4298" marR="94298">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4298" marR="94298">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4298" marR="94298">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4298" marR="94298">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4298" marR="94298">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4298" marR="94298">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4298" marR="94298">
                    <a:lnL w="12700" cap="flat" cmpd="sng" algn="ctr">
                      <a:solidFill>
                        <a:schemeClr val="tx1"/>
                      </a:solidFill>
                      <a:prstDash val="solid"/>
                      <a:round/>
                      <a:headEnd type="none" w="med" len="med"/>
                      <a:tailEnd type="none" w="med" len="med"/>
                    </a:lnL>
                  </a:tcPr>
                </a:tc>
              </a:tr>
            </a:tbl>
          </a:graphicData>
        </a:graphic>
      </p:graphicFrame>
      <p:sp>
        <p:nvSpPr>
          <p:cNvPr id="2" name="Date Placeholder 1"/>
          <p:cNvSpPr>
            <a:spLocks noGrp="1"/>
          </p:cNvSpPr>
          <p:nvPr>
            <p:ph type="dt" sz="half" idx="10"/>
          </p:nvPr>
        </p:nvSpPr>
        <p:spPr/>
        <p:txBody>
          <a:bodyPr/>
          <a:lstStyle/>
          <a:p>
            <a:r>
              <a:rPr lang="x-none" smtClean="0"/>
              <a:t>HSD-OSP Susan Richmond 2015  </a:t>
            </a:r>
            <a:endParaRPr lang="en-US" dirty="0"/>
          </a:p>
        </p:txBody>
      </p:sp>
    </p:spTree>
    <p:extLst>
      <p:ext uri="{BB962C8B-B14F-4D97-AF65-F5344CB8AC3E}">
        <p14:creationId xmlns:p14="http://schemas.microsoft.com/office/powerpoint/2010/main" val="1108603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F669FE8-2A6A-4FDA-B6E7-4A7C87AD6E1D}" type="slidenum">
              <a:rPr lang="en-US" smtClean="0"/>
              <a:pPr/>
              <a:t>4</a:t>
            </a:fld>
            <a:endParaRPr lang="en-US" dirty="0"/>
          </a:p>
        </p:txBody>
      </p:sp>
      <p:sp>
        <p:nvSpPr>
          <p:cNvPr id="3" name="TextBox 2"/>
          <p:cNvSpPr txBox="1"/>
          <p:nvPr/>
        </p:nvSpPr>
        <p:spPr>
          <a:xfrm>
            <a:off x="668994" y="465243"/>
            <a:ext cx="6434418" cy="779509"/>
          </a:xfrm>
          <a:prstGeom prst="rect">
            <a:avLst/>
          </a:prstGeom>
          <a:noFill/>
        </p:spPr>
        <p:txBody>
          <a:bodyPr wrap="square" rtlCol="0">
            <a:spAutoFit/>
          </a:bodyPr>
          <a:lstStyle/>
          <a:p>
            <a:pPr lvl="0"/>
            <a:r>
              <a:rPr lang="x-none" sz="1747" b="1" u="sng" dirty="0">
                <a:solidFill>
                  <a:prstClr val="black"/>
                </a:solidFill>
              </a:rPr>
              <a:t>Nota importante</a:t>
            </a:r>
            <a:r>
              <a:rPr lang="x-none" sz="1747" b="1" u="sng" dirty="0">
                <a:solidFill>
                  <a:prstClr val="black"/>
                </a:solidFill>
                <a:sym typeface="Wingdings" panose="05000000000000000000" pitchFamily="2" charset="2"/>
              </a:rPr>
              <a:t>: </a:t>
            </a:r>
          </a:p>
          <a:p>
            <a:pPr lvl="0"/>
            <a:r>
              <a:rPr lang="x-none" sz="1359" b="1" i="1" dirty="0">
                <a:solidFill>
                  <a:prstClr val="black"/>
                </a:solidFill>
                <a:sym typeface="Wingdings" panose="05000000000000000000" pitchFamily="2" charset="2"/>
              </a:rPr>
              <a:t>La siguiente información está basada en la equivalencia de grado y escala </a:t>
            </a:r>
            <a:r>
              <a:rPr lang="x-none" sz="1359" b="1" i="1" dirty="0" err="1">
                <a:solidFill>
                  <a:prstClr val="black"/>
                </a:solidFill>
                <a:sym typeface="Wingdings" panose="05000000000000000000" pitchFamily="2" charset="2"/>
              </a:rPr>
              <a:t>lexile</a:t>
            </a:r>
            <a:r>
              <a:rPr lang="x-none" sz="1359" b="1" i="1" dirty="0">
                <a:solidFill>
                  <a:prstClr val="black"/>
                </a:solidFill>
                <a:sym typeface="Wingdings" panose="05000000000000000000" pitchFamily="2" charset="2"/>
              </a:rPr>
              <a:t> del texto original en inglés, por lo que no concuerda con la traducción en español.</a:t>
            </a:r>
            <a:endParaRPr lang="x-none" sz="1165" b="1" i="1" dirty="0">
              <a:solidFill>
                <a:prstClr val="black"/>
              </a:solidFill>
              <a:sym typeface="Wingdings" panose="05000000000000000000" pitchFamily="2" charset="2"/>
            </a:endParaRPr>
          </a:p>
        </p:txBody>
      </p:sp>
      <p:sp>
        <p:nvSpPr>
          <p:cNvPr id="7" name="TextBox 6"/>
          <p:cNvSpPr txBox="1"/>
          <p:nvPr/>
        </p:nvSpPr>
        <p:spPr>
          <a:xfrm>
            <a:off x="297535" y="1294176"/>
            <a:ext cx="7177331" cy="7946791"/>
          </a:xfrm>
          <a:prstGeom prst="rect">
            <a:avLst/>
          </a:prstGeom>
          <a:solidFill>
            <a:schemeClr val="bg1">
              <a:lumMod val="85000"/>
            </a:schemeClr>
          </a:solidFill>
        </p:spPr>
        <p:txBody>
          <a:bodyPr wrap="square" rtlCol="0">
            <a:spAutoFit/>
          </a:bodyPr>
          <a:lstStyle/>
          <a:p>
            <a:r>
              <a:rPr lang="en-US" sz="1760" b="1" dirty="0"/>
              <a:t>Important Note:</a:t>
            </a:r>
          </a:p>
          <a:p>
            <a:endParaRPr lang="en-US" sz="1760" dirty="0"/>
          </a:p>
          <a:p>
            <a:r>
              <a:rPr lang="en-US" sz="1760" dirty="0"/>
              <a:t>The informational text “</a:t>
            </a:r>
            <a:r>
              <a:rPr lang="en-US" sz="1760" b="1" i="1" u="sng" dirty="0"/>
              <a:t>African Animals</a:t>
            </a:r>
            <a:r>
              <a:rPr lang="en-US" sz="1760" dirty="0"/>
              <a:t>,” from Readworks.org is listed as a 2</a:t>
            </a:r>
            <a:r>
              <a:rPr lang="en-US" sz="1760" baseline="30000" dirty="0"/>
              <a:t>nd</a:t>
            </a:r>
            <a:r>
              <a:rPr lang="en-US" sz="1760" dirty="0"/>
              <a:t> grade text.</a:t>
            </a:r>
          </a:p>
          <a:p>
            <a:endParaRPr lang="en-US" sz="1760" dirty="0"/>
          </a:p>
          <a:p>
            <a:r>
              <a:rPr lang="en-US" sz="1760" dirty="0"/>
              <a:t>The grade equivalent of this text measures 4.9 while the </a:t>
            </a:r>
            <a:r>
              <a:rPr lang="en-US" sz="1760" dirty="0" err="1"/>
              <a:t>lexile</a:t>
            </a:r>
            <a:r>
              <a:rPr lang="en-US" sz="1760" dirty="0"/>
              <a:t> is 790.</a:t>
            </a:r>
          </a:p>
          <a:p>
            <a:endParaRPr lang="en-US" sz="1760" dirty="0"/>
          </a:p>
          <a:p>
            <a:endParaRPr lang="en-US" sz="1760" dirty="0"/>
          </a:p>
          <a:p>
            <a:endParaRPr lang="en-US" sz="1760" dirty="0"/>
          </a:p>
          <a:p>
            <a:endParaRPr lang="en-US" sz="1760" dirty="0"/>
          </a:p>
          <a:p>
            <a:endParaRPr lang="en-US" sz="1760" dirty="0"/>
          </a:p>
          <a:p>
            <a:endParaRPr lang="en-US" sz="1760" dirty="0"/>
          </a:p>
          <a:p>
            <a:endParaRPr lang="en-US" sz="1760" dirty="0"/>
          </a:p>
          <a:p>
            <a:endParaRPr lang="en-US" sz="1760" dirty="0"/>
          </a:p>
          <a:p>
            <a:endParaRPr lang="en-US" sz="1760" dirty="0"/>
          </a:p>
          <a:p>
            <a:r>
              <a:rPr lang="en-US" sz="1760" dirty="0"/>
              <a:t>The grade equivalent is in the upper band range for 2</a:t>
            </a:r>
            <a:r>
              <a:rPr lang="en-US" sz="1760" baseline="30000" dirty="0"/>
              <a:t>nd</a:t>
            </a:r>
            <a:r>
              <a:rPr lang="en-US" sz="1760" dirty="0"/>
              <a:t> – 3</a:t>
            </a:r>
            <a:r>
              <a:rPr lang="en-US" sz="1760" baseline="30000" dirty="0"/>
              <a:t>rd</a:t>
            </a:r>
            <a:r>
              <a:rPr lang="en-US" sz="1760" dirty="0"/>
              <a:t> grade text and in the </a:t>
            </a:r>
            <a:r>
              <a:rPr lang="en-US" sz="1760" dirty="0" err="1"/>
              <a:t>lexile</a:t>
            </a:r>
            <a:r>
              <a:rPr lang="en-US" sz="1760" dirty="0"/>
              <a:t> level.</a:t>
            </a:r>
          </a:p>
          <a:p>
            <a:endParaRPr lang="en-US" sz="1760" dirty="0"/>
          </a:p>
          <a:p>
            <a:r>
              <a:rPr lang="en-US" sz="1760" dirty="0"/>
              <a:t>However, the general vocabulary of the text is simple and straightforward. The purpose of the text is clear and the structure is predictable. These qualitative measures explain why the text was posted for 2</a:t>
            </a:r>
            <a:r>
              <a:rPr lang="en-US" sz="1760" baseline="30000" dirty="0"/>
              <a:t>nd</a:t>
            </a:r>
            <a:r>
              <a:rPr lang="en-US" sz="1760" dirty="0"/>
              <a:t> grade.</a:t>
            </a:r>
          </a:p>
          <a:p>
            <a:endParaRPr lang="en-US" sz="1760" dirty="0"/>
          </a:p>
          <a:p>
            <a:r>
              <a:rPr lang="en-US" sz="1760" dirty="0"/>
              <a:t>It is the </a:t>
            </a:r>
            <a:r>
              <a:rPr lang="en-US" sz="1760" b="1" dirty="0"/>
              <a:t>content specific vocabulary </a:t>
            </a:r>
            <a:r>
              <a:rPr lang="en-US" sz="1760" dirty="0"/>
              <a:t>with multiple syllables, that brings this text up to a grade equivalent of 4.9 (omnivores, herbivores, carnivores, habitat as well as hippopotamus).  Without these words the text measures closer to a grade two equivalent.</a:t>
            </a:r>
          </a:p>
          <a:p>
            <a:endParaRPr lang="en-US" sz="1760" dirty="0"/>
          </a:p>
          <a:p>
            <a:r>
              <a:rPr lang="en-US" sz="1760" dirty="0"/>
              <a:t>Students can understand the meaning of these words within context although they may not be able to pronounce them.  </a:t>
            </a:r>
          </a:p>
        </p:txBody>
      </p:sp>
      <p:graphicFrame>
        <p:nvGraphicFramePr>
          <p:cNvPr id="9" name="Table 8"/>
          <p:cNvGraphicFramePr>
            <a:graphicFrameLocks noGrp="1"/>
          </p:cNvGraphicFramePr>
          <p:nvPr>
            <p:extLst>
              <p:ext uri="{D42A27DB-BD31-4B8C-83A1-F6EECF244321}">
                <p14:modId xmlns:p14="http://schemas.microsoft.com/office/powerpoint/2010/main" val="2877969953"/>
              </p:ext>
            </p:extLst>
          </p:nvPr>
        </p:nvGraphicFramePr>
        <p:xfrm>
          <a:off x="439317" y="3101343"/>
          <a:ext cx="6841597" cy="2232060"/>
        </p:xfrm>
        <a:graphic>
          <a:graphicData uri="http://schemas.openxmlformats.org/drawingml/2006/table">
            <a:tbl>
              <a:tblPr/>
              <a:tblGrid>
                <a:gridCol w="2416901"/>
                <a:gridCol w="2211963"/>
                <a:gridCol w="2212733"/>
              </a:tblGrid>
              <a:tr h="561664">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Band</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8708" marR="8708" marT="84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8708" marR="8708" marT="84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8708" marR="8708" marT="84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352673">
                <a:tc>
                  <a:txBody>
                    <a:bodyPr/>
                    <a:lstStyle/>
                    <a:p>
                      <a:pPr marL="0" marR="0" algn="ctr" fontAlgn="ctr">
                        <a:lnSpc>
                          <a:spcPct val="107000"/>
                        </a:lnSpc>
                        <a:spcBef>
                          <a:spcPts val="0"/>
                        </a:spcBef>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4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nd</a:t>
                      </a:r>
                      <a:r>
                        <a:rPr lang="en-US" sz="14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4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8708" marR="8708" marT="84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4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8708" marR="8708" marT="84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4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8708" marR="8708" marT="84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453">
                <a:tc>
                  <a:txBody>
                    <a:bodyPr/>
                    <a:lstStyle/>
                    <a:p>
                      <a:pPr marL="0" marR="0" algn="ctr" fontAlgn="ctr">
                        <a:lnSpc>
                          <a:spcPct val="107000"/>
                        </a:lnSpc>
                        <a:spcBef>
                          <a:spcPts val="0"/>
                        </a:spcBef>
                        <a:spcAft>
                          <a:spcPts val="0"/>
                        </a:spcAft>
                      </a:pPr>
                      <a:r>
                        <a:rPr lang="en-US" sz="14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4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4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4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8708" marR="8708" marT="84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4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8708" marR="8708" marT="84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4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8708" marR="8708" marT="84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334233">
                <a:tc>
                  <a:txBody>
                    <a:bodyPr/>
                    <a:lstStyle/>
                    <a:p>
                      <a:pPr marL="0" marR="0" algn="ctr" fontAlgn="ctr">
                        <a:lnSpc>
                          <a:spcPct val="107000"/>
                        </a:lnSpc>
                        <a:spcBef>
                          <a:spcPts val="0"/>
                        </a:spcBef>
                        <a:spcAft>
                          <a:spcPts val="0"/>
                        </a:spcAft>
                      </a:pPr>
                      <a:r>
                        <a:rPr lang="en-US" sz="14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4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4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8</a:t>
                      </a:r>
                      <a:r>
                        <a:rPr lang="en-US" sz="14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8708" marR="8708" marT="84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8708" marR="8708" marT="84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4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8708" marR="8708" marT="84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013">
                <a:tc>
                  <a:txBody>
                    <a:bodyPr/>
                    <a:lstStyle/>
                    <a:p>
                      <a:pPr marL="0" marR="0" algn="ctr" fontAlgn="ctr">
                        <a:lnSpc>
                          <a:spcPct val="107000"/>
                        </a:lnSpc>
                        <a:spcBef>
                          <a:spcPts val="0"/>
                        </a:spcBef>
                        <a:spcAft>
                          <a:spcPts val="0"/>
                        </a:spcAft>
                      </a:pPr>
                      <a:r>
                        <a:rPr lang="en-US" sz="14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4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4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10</a:t>
                      </a:r>
                      <a:r>
                        <a:rPr lang="en-US" sz="14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8708" marR="8708" marT="84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4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8708" marR="8708" marT="84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8708" marR="8708" marT="84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024">
                <a:tc>
                  <a:txBody>
                    <a:bodyPr/>
                    <a:lstStyle/>
                    <a:p>
                      <a:pPr marL="0" marR="0" algn="ctr" fontAlgn="ctr">
                        <a:lnSpc>
                          <a:spcPct val="107000"/>
                        </a:lnSpc>
                        <a:spcBef>
                          <a:spcPts val="0"/>
                        </a:spcBef>
                        <a:spcAft>
                          <a:spcPts val="0"/>
                        </a:spcAft>
                      </a:pPr>
                      <a:r>
                        <a:rPr lang="en-US" sz="14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4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4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CCR</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8708" marR="8708" marT="84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8708" marR="8708" marT="84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8708" marR="8708" marT="84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Date Placeholder 1"/>
          <p:cNvSpPr>
            <a:spLocks noGrp="1"/>
          </p:cNvSpPr>
          <p:nvPr>
            <p:ph type="dt" sz="half" idx="10"/>
          </p:nvPr>
        </p:nvSpPr>
        <p:spPr/>
        <p:txBody>
          <a:bodyPr/>
          <a:lstStyle/>
          <a:p>
            <a:r>
              <a:rPr lang="x-none" smtClean="0"/>
              <a:t>HSD-OSP Susan Richmond 2015  </a:t>
            </a:r>
            <a:endParaRPr lang="en-US" dirty="0"/>
          </a:p>
        </p:txBody>
      </p:sp>
    </p:spTree>
    <p:extLst>
      <p:ext uri="{BB962C8B-B14F-4D97-AF65-F5344CB8AC3E}">
        <p14:creationId xmlns:p14="http://schemas.microsoft.com/office/powerpoint/2010/main" val="37779513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7220" y="586741"/>
            <a:ext cx="6663690" cy="8888571"/>
          </a:xfrm>
          <a:prstGeom prst="rect">
            <a:avLst/>
          </a:prstGeom>
          <a:noFill/>
        </p:spPr>
        <p:txBody>
          <a:bodyPr wrap="square" lIns="100570" tIns="50284" rIns="100570" bIns="50284" rtlCol="0">
            <a:spAutoFit/>
          </a:bodyPr>
          <a:lstStyle/>
          <a:p>
            <a:pPr algn="ctr"/>
            <a:r>
              <a:rPr lang="x-none" sz="1800" b="1" dirty="0"/>
              <a:t>Opcional </a:t>
            </a:r>
          </a:p>
          <a:p>
            <a:pPr algn="ctr"/>
            <a:r>
              <a:rPr lang="x-none" sz="1800" b="1" u="sng" dirty="0"/>
              <a:t>Instrucciones para la tarea de </a:t>
            </a:r>
            <a:r>
              <a:rPr lang="x-none" sz="1800" b="1" u="sng" dirty="0" smtClean="0"/>
              <a:t>rendimiento</a:t>
            </a:r>
          </a:p>
          <a:p>
            <a:pPr algn="ctr"/>
            <a:endParaRPr lang="x-none" sz="1800" b="1" u="sng" dirty="0"/>
          </a:p>
          <a:p>
            <a:pPr algn="ctr"/>
            <a:r>
              <a:rPr lang="x-none" sz="1200" b="1" i="1" dirty="0">
                <a:latin typeface="Helvetica" pitchFamily="34" charset="0"/>
                <a:cs typeface="Helvetica" pitchFamily="34" charset="0"/>
              </a:rPr>
              <a:t>**Si no va a hacer la tarea de rendimiento, pida a los estudiantes que contesten solamente las preguntas #1-20.</a:t>
            </a:r>
          </a:p>
          <a:p>
            <a:r>
              <a:rPr lang="x-none" sz="1400" b="1" u="sng" dirty="0"/>
              <a:t>Nota </a:t>
            </a:r>
            <a:r>
              <a:rPr lang="x-none" sz="1400" b="1" u="sng" dirty="0" smtClean="0"/>
              <a:t>importante</a:t>
            </a:r>
            <a:endParaRPr lang="x-none" sz="1400" b="1" dirty="0"/>
          </a:p>
          <a:p>
            <a:r>
              <a:rPr lang="x-none" sz="1200" dirty="0"/>
              <a:t>Esta evaluación tiene una Tarea de rendimiento opcional (no será registrada en </a:t>
            </a:r>
            <a:r>
              <a:rPr lang="x-none" sz="1200" dirty="0" err="1" smtClean="0"/>
              <a:t>Synergy</a:t>
            </a:r>
            <a:r>
              <a:rPr lang="x-none" sz="1200" dirty="0"/>
              <a:t>).  El propósito de la Tarea de rendimiento</a:t>
            </a:r>
            <a:r>
              <a:rPr lang="x-none" sz="1200" b="1" dirty="0"/>
              <a:t> (PT) </a:t>
            </a:r>
            <a:r>
              <a:rPr lang="x-none" sz="1200" dirty="0"/>
              <a:t>es permitirle a los maestros que así lo deseen, dar un PT a los estudiantes como una experiencia educativa.</a:t>
            </a:r>
          </a:p>
          <a:p>
            <a:endParaRPr lang="x-none" sz="1200" dirty="0"/>
          </a:p>
          <a:p>
            <a:pPr>
              <a:defRPr/>
            </a:pPr>
            <a:r>
              <a:rPr lang="x-none" sz="1200" dirty="0"/>
              <a:t>Los estudiantes deben tener acceso a recursos para revisar la ortografía, pero no para revisar la gramática. Los estudiantes se pueden referir a sus textos, notas y las 2 preguntas de investigación de respuesta construida, tantas veces como lo deseen, si están participando en  la Tarea de rendimiento.</a:t>
            </a:r>
          </a:p>
          <a:p>
            <a:pPr>
              <a:defRPr/>
            </a:pPr>
            <a:endParaRPr lang="x-none" sz="1320" b="1" u="sng" dirty="0"/>
          </a:p>
          <a:p>
            <a:r>
              <a:rPr lang="x-none" sz="1300" b="1" u="sng" dirty="0"/>
              <a:t>Instrucciones para la Tarea de </a:t>
            </a:r>
            <a:r>
              <a:rPr lang="x-none" sz="1300" b="1" u="sng" dirty="0" smtClean="0"/>
              <a:t>rendimiento</a:t>
            </a:r>
            <a:r>
              <a:rPr lang="x-none" sz="1300" b="1" dirty="0" smtClean="0"/>
              <a:t>:</a:t>
            </a:r>
          </a:p>
          <a:p>
            <a:r>
              <a:rPr lang="x-none" sz="1300" b="1" dirty="0" smtClean="0"/>
              <a:t>Favor </a:t>
            </a:r>
            <a:r>
              <a:rPr lang="x-none" sz="1300" b="1" dirty="0"/>
              <a:t>de hacer la </a:t>
            </a:r>
            <a:r>
              <a:rPr lang="x-none" sz="1300" b="1" i="1" dirty="0"/>
              <a:t>Parte 1</a:t>
            </a:r>
            <a:r>
              <a:rPr lang="x-none" sz="1300" b="1" dirty="0"/>
              <a:t> antes de comenzar la evaluación. </a:t>
            </a:r>
          </a:p>
          <a:p>
            <a:r>
              <a:rPr lang="x-none" sz="1300" b="1" i="1" dirty="0" smtClean="0"/>
              <a:t>Parte1 </a:t>
            </a:r>
            <a:endParaRPr lang="x-none" sz="1300" b="1" i="1" dirty="0"/>
          </a:p>
          <a:p>
            <a:r>
              <a:rPr lang="x-none" sz="1300" b="1" dirty="0"/>
              <a:t>1.  Una actividad para toda la clase (30 minutos)</a:t>
            </a:r>
          </a:p>
          <a:p>
            <a:pPr marL="251460" indent="-62865"/>
            <a:r>
              <a:rPr lang="x-none" sz="1100" dirty="0"/>
              <a:t>  </a:t>
            </a:r>
            <a:r>
              <a:rPr lang="x-none" sz="1200" dirty="0"/>
              <a:t>Tal vez usted desee tener una actividad de 30 minutos de duración para toda la clase. El propósito de una actividad PT es asegurar que todos los estudiantes estén familiarizados con los conceptos del tema y que conozcan y entiendan los términos clave (vocabulario) que se encuentran en el extremo superior de su nivel de grado (palabras que normalmente no conocen o no están familiarizados con su origen o cultura). ¡La actividad de la clase NO pre-enseña nada del contenido que será evaluado!</a:t>
            </a:r>
            <a:r>
              <a:rPr lang="x-none" sz="1200" b="1" i="1" dirty="0"/>
              <a:t> </a:t>
            </a:r>
          </a:p>
          <a:p>
            <a:pPr marL="251460" indent="-62865"/>
            <a:endParaRPr lang="x-none" sz="1100" dirty="0"/>
          </a:p>
          <a:p>
            <a:pPr marL="251460" indent="-251460">
              <a:buAutoNum type="arabicPeriod" startAt="2"/>
            </a:pPr>
            <a:r>
              <a:rPr lang="x-none" sz="1300" b="1" dirty="0"/>
              <a:t>Leer textos literarios e informativos (30 minutos)</a:t>
            </a:r>
          </a:p>
          <a:p>
            <a:pPr marL="249714" indent="-249714"/>
            <a:r>
              <a:rPr lang="x-none" sz="1320" b="1" dirty="0"/>
              <a:t>      </a:t>
            </a:r>
            <a:r>
              <a:rPr lang="x-none" sz="1200" dirty="0"/>
              <a:t>Recuerde a los estudiantes tomar notas mientras leen.  Durante la evaluación real de SBAC, a los estudiantes se les permite conservar sus notas como una referencia para que puedan completar su tarea de rendimiento.</a:t>
            </a:r>
          </a:p>
          <a:p>
            <a:pPr marL="249714" indent="-249714"/>
            <a:endParaRPr lang="x-none" sz="1300" dirty="0"/>
          </a:p>
          <a:p>
            <a:pPr marL="251460" indent="-251460">
              <a:buAutoNum type="arabicPeriod" startAt="3"/>
            </a:pPr>
            <a:r>
              <a:rPr lang="x-none" sz="1300" b="1" dirty="0"/>
              <a:t>Contestar las preguntas de selección múltiple y respuesta construida.  </a:t>
            </a:r>
          </a:p>
          <a:p>
            <a:r>
              <a:rPr lang="x-none" sz="1320" b="1" dirty="0"/>
              <a:t>       </a:t>
            </a:r>
            <a:endParaRPr lang="x-none" sz="1100" b="1" i="1" dirty="0"/>
          </a:p>
          <a:p>
            <a:r>
              <a:rPr lang="x-none" sz="1300" b="1" i="1" u="sng" dirty="0"/>
              <a:t>Parte 2</a:t>
            </a:r>
            <a:r>
              <a:rPr lang="x-none" sz="1300" b="1" i="1" dirty="0"/>
              <a:t> </a:t>
            </a:r>
            <a:r>
              <a:rPr lang="x-none" sz="1300" i="1" dirty="0"/>
              <a:t>(</a:t>
            </a:r>
            <a:r>
              <a:rPr lang="x-none" sz="1210" i="1" dirty="0"/>
              <a:t>después de las preguntas #1-20)</a:t>
            </a:r>
            <a:endParaRPr lang="x-none" sz="1210" b="1" i="1" dirty="0"/>
          </a:p>
          <a:p>
            <a:pPr marL="179366" indent="-179366">
              <a:buFont typeface="Arial" panose="020B0604020202020204" pitchFamily="34" charset="0"/>
              <a:buChar char="•"/>
            </a:pPr>
            <a:r>
              <a:rPr lang="x-none" sz="1300" dirty="0"/>
              <a:t>Una composición completa (70 Minutos)</a:t>
            </a:r>
          </a:p>
          <a:p>
            <a:r>
              <a:rPr lang="x-none" sz="1200" b="1" dirty="0"/>
              <a:t>15 minutos de receso</a:t>
            </a:r>
          </a:p>
          <a:p>
            <a:r>
              <a:rPr lang="x-none" sz="1200" b="1" dirty="0"/>
              <a:t>70 minutos</a:t>
            </a:r>
          </a:p>
          <a:p>
            <a:r>
              <a:rPr lang="x-none" sz="1320" b="1" dirty="0"/>
              <a:t>4.   </a:t>
            </a:r>
            <a:r>
              <a:rPr lang="x-none" sz="1300" b="1" dirty="0"/>
              <a:t>Los estudiantes escriben una composición completa (pieza informativa).</a:t>
            </a:r>
          </a:p>
          <a:p>
            <a:endParaRPr lang="x-none" sz="1300" dirty="0"/>
          </a:p>
          <a:p>
            <a:r>
              <a:rPr lang="x-none" sz="1300" b="1" u="sng" dirty="0"/>
              <a:t>Calificación</a:t>
            </a:r>
          </a:p>
          <a:p>
            <a:r>
              <a:rPr lang="x-none" sz="1200" dirty="0"/>
              <a:t>En esta evaluación se provee una rúbrica informativa para la Tarea de rendimiento.  Los estudiantes reciben 3 puntajes por:</a:t>
            </a:r>
          </a:p>
          <a:p>
            <a:endParaRPr lang="x-none" sz="1200" dirty="0"/>
          </a:p>
          <a:p>
            <a:pPr marL="239154" indent="-239154">
              <a:buAutoNum type="arabicPeriod"/>
            </a:pPr>
            <a:r>
              <a:rPr lang="x-none" sz="1200" dirty="0"/>
              <a:t>Organización y propósito </a:t>
            </a:r>
          </a:p>
          <a:p>
            <a:pPr marL="239154" indent="-239154">
              <a:buAutoNum type="arabicPeriod"/>
            </a:pPr>
            <a:r>
              <a:rPr lang="x-none" sz="1200" dirty="0"/>
              <a:t>Evidencia y elaboración</a:t>
            </a:r>
          </a:p>
          <a:p>
            <a:pPr marL="239154" indent="-239154">
              <a:buAutoNum type="arabicPeriod"/>
            </a:pPr>
            <a:r>
              <a:rPr lang="x-none" sz="1200" dirty="0"/>
              <a:t>Convenciones</a:t>
            </a:r>
          </a:p>
          <a:p>
            <a:endParaRPr lang="x-none" sz="1320" dirty="0"/>
          </a:p>
        </p:txBody>
      </p:sp>
      <p:sp>
        <p:nvSpPr>
          <p:cNvPr id="3" name="Slide Number Placeholder 2"/>
          <p:cNvSpPr>
            <a:spLocks noGrp="1"/>
          </p:cNvSpPr>
          <p:nvPr>
            <p:ph type="sldNum" sz="quarter" idx="12"/>
          </p:nvPr>
        </p:nvSpPr>
        <p:spPr/>
        <p:txBody>
          <a:bodyPr/>
          <a:lstStyle/>
          <a:p>
            <a:fld id="{2A5E9C3D-07D7-45D2-9B6A-FB5CA66A53EB}" type="slidenum">
              <a:rPr lang="x-none" smtClean="0"/>
              <a:pPr/>
              <a:t>5</a:t>
            </a:fld>
            <a:endParaRPr lang="x-none" dirty="0"/>
          </a:p>
        </p:txBody>
      </p:sp>
      <p:sp>
        <p:nvSpPr>
          <p:cNvPr id="2" name="Date Placeholder 1"/>
          <p:cNvSpPr>
            <a:spLocks noGrp="1"/>
          </p:cNvSpPr>
          <p:nvPr>
            <p:ph type="dt" sz="half" idx="10"/>
          </p:nvPr>
        </p:nvSpPr>
        <p:spPr/>
        <p:txBody>
          <a:bodyPr/>
          <a:lstStyle/>
          <a:p>
            <a:r>
              <a:rPr lang="x-none" dirty="0" smtClean="0"/>
              <a:t>HSD-OSP </a:t>
            </a:r>
            <a:r>
              <a:rPr lang="x-none" dirty="0" err="1" smtClean="0"/>
              <a:t>Susan</a:t>
            </a:r>
            <a:r>
              <a:rPr lang="x-none" dirty="0" smtClean="0"/>
              <a:t> Richmond 2015  </a:t>
            </a:r>
            <a:endParaRPr lang="en-US" dirty="0"/>
          </a:p>
        </p:txBody>
      </p:sp>
    </p:spTree>
    <p:extLst>
      <p:ext uri="{BB962C8B-B14F-4D97-AF65-F5344CB8AC3E}">
        <p14:creationId xmlns:p14="http://schemas.microsoft.com/office/powerpoint/2010/main" val="4252028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Shape 297"/>
          <p:cNvSpPr txBox="1"/>
          <p:nvPr/>
        </p:nvSpPr>
        <p:spPr>
          <a:xfrm>
            <a:off x="381000" y="391984"/>
            <a:ext cx="6901325" cy="9133016"/>
          </a:xfrm>
          <a:prstGeom prst="rect">
            <a:avLst/>
          </a:prstGeom>
          <a:noFill/>
          <a:ln>
            <a:noFill/>
          </a:ln>
        </p:spPr>
        <p:txBody>
          <a:bodyPr lIns="98870" tIns="49422" rIns="98870" bIns="49422" anchor="t" anchorCtr="0">
            <a:noAutofit/>
          </a:bodyPr>
          <a:lstStyle/>
          <a:p>
            <a:pPr algn="ctr">
              <a:buSzPct val="25000"/>
            </a:pPr>
            <a:r>
              <a:rPr lang="x-none" sz="1747" b="1" dirty="0" smtClean="0">
                <a:solidFill>
                  <a:schemeClr val="dk1"/>
                </a:solidFill>
                <a:latin typeface="Calibri"/>
                <a:ea typeface="Calibri"/>
                <a:cs typeface="Calibri"/>
                <a:sym typeface="Calibri"/>
              </a:rPr>
              <a:t>Viaje al extranjero</a:t>
            </a:r>
          </a:p>
          <a:p>
            <a:pPr algn="ctr"/>
            <a:r>
              <a:rPr lang="x-none" sz="1800" b="1" dirty="0"/>
              <a:t>Tarea de rendimiento: Actividad de la clase</a:t>
            </a:r>
          </a:p>
          <a:p>
            <a:pPr algn="ctr"/>
            <a:endParaRPr lang="x-none" sz="1200" b="1" dirty="0" smtClean="0">
              <a:solidFill>
                <a:schemeClr val="dk1"/>
              </a:solidFill>
              <a:latin typeface="Calibri"/>
              <a:ea typeface="Calibri"/>
              <a:cs typeface="Calibri"/>
              <a:sym typeface="Calibri"/>
            </a:endParaRPr>
          </a:p>
          <a:p>
            <a:pPr lvl="0" defTabSz="1018809"/>
            <a:r>
              <a:rPr lang="x-none" sz="1050" i="1" dirty="0">
                <a:solidFill>
                  <a:prstClr val="black"/>
                </a:solidFill>
              </a:rPr>
              <a:t>Esta pre-actividad para la clase sigue el diseño general de elementos contextuales, recursos, objetivos de aprendizaje, términos clave y propósito del Consorcio de </a:t>
            </a:r>
            <a:r>
              <a:rPr lang="x-none" sz="1050" i="1" dirty="0" smtClean="0">
                <a:solidFill>
                  <a:prstClr val="black"/>
                </a:solidFill>
              </a:rPr>
              <a:t>Evaluaciones </a:t>
            </a:r>
            <a:r>
              <a:rPr lang="x-none" sz="1050" i="1" dirty="0" err="1">
                <a:solidFill>
                  <a:prstClr val="black"/>
                </a:solidFill>
              </a:rPr>
              <a:t>Smarter</a:t>
            </a:r>
            <a:r>
              <a:rPr lang="x-none" sz="1050" i="1" dirty="0">
                <a:solidFill>
                  <a:prstClr val="black"/>
                </a:solidFill>
              </a:rPr>
              <a:t> </a:t>
            </a:r>
            <a:r>
              <a:rPr lang="x-none" sz="1050" i="1" dirty="0" err="1">
                <a:solidFill>
                  <a:prstClr val="black"/>
                </a:solidFill>
              </a:rPr>
              <a:t>Balanced</a:t>
            </a:r>
            <a:r>
              <a:rPr lang="x-none" sz="1050" i="1" dirty="0">
                <a:solidFill>
                  <a:prstClr val="black"/>
                </a:solidFill>
              </a:rPr>
              <a:t> (SBAC). [</a:t>
            </a:r>
            <a:r>
              <a:rPr lang="x-none" sz="1050" i="1" dirty="0">
                <a:solidFill>
                  <a:prstClr val="black"/>
                </a:solidFill>
                <a:hlinkClick r:id="rId3"/>
              </a:rPr>
              <a:t>http://oaksportal.org/resources/</a:t>
            </a:r>
            <a:r>
              <a:rPr lang="x-none" sz="1050" i="1" dirty="0">
                <a:solidFill>
                  <a:prstClr val="black"/>
                </a:solidFill>
              </a:rPr>
              <a:t>]</a:t>
            </a:r>
          </a:p>
          <a:p>
            <a:r>
              <a:rPr lang="x-none" sz="1050" i="1" dirty="0">
                <a:solidFill>
                  <a:prstClr val="black"/>
                </a:solidFill>
              </a:rPr>
              <a:t>La actividad fue escrita </a:t>
            </a:r>
            <a:r>
              <a:rPr lang="x-none" sz="1050" i="1" dirty="0" smtClean="0">
                <a:solidFill>
                  <a:prstClr val="black"/>
                </a:solidFill>
              </a:rPr>
              <a:t>por…</a:t>
            </a:r>
            <a:r>
              <a:rPr lang="x-none" sz="1068" b="1" i="1" dirty="0" err="1" smtClean="0">
                <a:solidFill>
                  <a:schemeClr val="dk1"/>
                </a:solidFill>
                <a:latin typeface="Calibri"/>
                <a:ea typeface="Calibri"/>
                <a:cs typeface="Calibri"/>
                <a:sym typeface="Calibri"/>
              </a:rPr>
              <a:t>Gretchen</a:t>
            </a:r>
            <a:r>
              <a:rPr lang="x-none" sz="1068" b="1" i="1" dirty="0" smtClean="0">
                <a:solidFill>
                  <a:schemeClr val="dk1"/>
                </a:solidFill>
                <a:latin typeface="Calibri"/>
                <a:ea typeface="Calibri"/>
                <a:cs typeface="Calibri"/>
                <a:sym typeface="Calibri"/>
              </a:rPr>
              <a:t> </a:t>
            </a:r>
            <a:r>
              <a:rPr lang="x-none" sz="1068" b="1" i="1" dirty="0" err="1" smtClean="0">
                <a:solidFill>
                  <a:schemeClr val="dk1"/>
                </a:solidFill>
                <a:latin typeface="Calibri"/>
                <a:ea typeface="Calibri"/>
                <a:cs typeface="Calibri"/>
                <a:sym typeface="Calibri"/>
              </a:rPr>
              <a:t>Erlandsen</a:t>
            </a:r>
            <a:r>
              <a:rPr lang="x-none" sz="1068" b="1" i="1" dirty="0" smtClean="0">
                <a:solidFill>
                  <a:schemeClr val="dk1"/>
                </a:solidFill>
                <a:latin typeface="Calibri"/>
                <a:ea typeface="Calibri"/>
                <a:cs typeface="Calibri"/>
                <a:sym typeface="Calibri"/>
              </a:rPr>
              <a:t> </a:t>
            </a:r>
            <a:r>
              <a:rPr lang="x-none" sz="1068" i="1" dirty="0">
                <a:solidFill>
                  <a:schemeClr val="dk1"/>
                </a:solidFill>
                <a:latin typeface="Calibri"/>
                <a:ea typeface="Calibri"/>
                <a:cs typeface="Calibri"/>
                <a:sym typeface="Calibri"/>
              </a:rPr>
              <a:t>y</a:t>
            </a:r>
            <a:r>
              <a:rPr lang="x-none" sz="1068" i="1" dirty="0" smtClean="0">
                <a:solidFill>
                  <a:schemeClr val="dk1"/>
                </a:solidFill>
                <a:latin typeface="Calibri"/>
                <a:ea typeface="Calibri"/>
                <a:cs typeface="Calibri"/>
                <a:sym typeface="Calibri"/>
              </a:rPr>
              <a:t> </a:t>
            </a:r>
            <a:r>
              <a:rPr lang="x-none" sz="1068" b="1" i="1" dirty="0" smtClean="0">
                <a:solidFill>
                  <a:schemeClr val="dk1"/>
                </a:solidFill>
                <a:latin typeface="Calibri"/>
                <a:ea typeface="Calibri"/>
                <a:cs typeface="Calibri"/>
                <a:sym typeface="Calibri"/>
              </a:rPr>
              <a:t>Anna </a:t>
            </a:r>
            <a:r>
              <a:rPr lang="x-none" sz="1068" b="1" i="1" dirty="0" err="1" smtClean="0">
                <a:solidFill>
                  <a:schemeClr val="dk1"/>
                </a:solidFill>
                <a:latin typeface="Calibri"/>
                <a:ea typeface="Calibri"/>
                <a:cs typeface="Calibri"/>
                <a:sym typeface="Calibri"/>
              </a:rPr>
              <a:t>Wooley</a:t>
            </a:r>
            <a:r>
              <a:rPr lang="x-none" sz="1068" b="1" i="1" dirty="0" smtClean="0">
                <a:solidFill>
                  <a:schemeClr val="dk1"/>
                </a:solidFill>
                <a:latin typeface="Calibri"/>
                <a:ea typeface="Calibri"/>
                <a:cs typeface="Calibri"/>
                <a:sym typeface="Calibri"/>
              </a:rPr>
              <a:t>.</a:t>
            </a:r>
          </a:p>
          <a:p>
            <a:endParaRPr lang="x-none" sz="1068" i="1" dirty="0" smtClean="0">
              <a:solidFill>
                <a:schemeClr val="dk1"/>
              </a:solidFill>
              <a:latin typeface="Calibri"/>
              <a:ea typeface="Calibri"/>
              <a:cs typeface="Calibri"/>
              <a:sym typeface="Calibri"/>
            </a:endParaRPr>
          </a:p>
          <a:p>
            <a:pPr>
              <a:buSzPct val="25000"/>
            </a:pPr>
            <a:r>
              <a:rPr lang="es-ES" sz="1200" dirty="0" smtClean="0">
                <a:solidFill>
                  <a:schemeClr val="dk1"/>
                </a:solidFill>
                <a:ea typeface="Calibri"/>
                <a:cs typeface="Calibri"/>
                <a:sym typeface="Calibri"/>
              </a:rPr>
              <a:t>La </a:t>
            </a:r>
            <a:r>
              <a:rPr lang="es-ES" sz="1200" dirty="0">
                <a:solidFill>
                  <a:schemeClr val="dk1"/>
                </a:solidFill>
                <a:ea typeface="Calibri"/>
                <a:cs typeface="Calibri"/>
                <a:sym typeface="Calibri"/>
              </a:rPr>
              <a:t>actividad en el salón de clase introduce a los estudiantes al contexto de una tarea de rendimiento, para que no estén en desventaja al demostrar las destrezas que la tarea intenta evaluar. </a:t>
            </a:r>
          </a:p>
          <a:p>
            <a:pPr>
              <a:buSzPct val="25000"/>
            </a:pPr>
            <a:endParaRPr lang="es-ES" sz="1200" dirty="0">
              <a:solidFill>
                <a:schemeClr val="dk1"/>
              </a:solidFill>
              <a:ea typeface="Calibri"/>
              <a:cs typeface="Calibri"/>
              <a:sym typeface="Calibri"/>
            </a:endParaRPr>
          </a:p>
          <a:p>
            <a:pPr>
              <a:buSzPct val="25000"/>
            </a:pPr>
            <a:r>
              <a:rPr lang="es-ES" sz="1200" dirty="0">
                <a:solidFill>
                  <a:schemeClr val="dk1"/>
                </a:solidFill>
                <a:ea typeface="Calibri"/>
                <a:cs typeface="Calibri"/>
                <a:sym typeface="Calibri"/>
              </a:rPr>
              <a:t>Los elementos contextuales incluyen:</a:t>
            </a:r>
          </a:p>
          <a:p>
            <a:pPr>
              <a:buSzPct val="25000"/>
            </a:pPr>
            <a:endParaRPr lang="es-ES" sz="1200" dirty="0">
              <a:solidFill>
                <a:schemeClr val="dk1"/>
              </a:solidFill>
              <a:ea typeface="Calibri"/>
              <a:cs typeface="Calibri"/>
              <a:sym typeface="Calibri"/>
            </a:endParaRPr>
          </a:p>
          <a:p>
            <a:pPr marL="249205" lvl="0" indent="-249205" defTabSz="1018809">
              <a:buFontTx/>
              <a:buAutoNum type="arabicPeriod"/>
            </a:pPr>
            <a:r>
              <a:rPr lang="x-none" sz="1200" dirty="0">
                <a:solidFill>
                  <a:prstClr val="black"/>
                </a:solidFill>
              </a:rPr>
              <a:t>Un </a:t>
            </a:r>
            <a:r>
              <a:rPr lang="x-none" sz="1200" b="1" dirty="0">
                <a:solidFill>
                  <a:prstClr val="black"/>
                </a:solidFill>
              </a:rPr>
              <a:t>entendimiento del escenario/ambiente o de la situación </a:t>
            </a:r>
            <a:r>
              <a:rPr lang="x-none" sz="1200" dirty="0">
                <a:solidFill>
                  <a:prstClr val="black"/>
                </a:solidFill>
              </a:rPr>
              <a:t>en la que se sitúa la tarea. </a:t>
            </a:r>
          </a:p>
          <a:p>
            <a:pPr lvl="0" defTabSz="1018809"/>
            <a:r>
              <a:rPr lang="x-none" sz="1200" dirty="0">
                <a:solidFill>
                  <a:prstClr val="black"/>
                </a:solidFill>
              </a:rPr>
              <a:t>2.    </a:t>
            </a:r>
            <a:r>
              <a:rPr lang="x-none" sz="1200" b="1" dirty="0">
                <a:solidFill>
                  <a:prstClr val="black"/>
                </a:solidFill>
              </a:rPr>
              <a:t>Conceptos potencialmente desconocidos </a:t>
            </a:r>
            <a:r>
              <a:rPr lang="x-none" sz="1200" dirty="0">
                <a:solidFill>
                  <a:prstClr val="black"/>
                </a:solidFill>
              </a:rPr>
              <a:t>que están asociados al escenario/ambiente</a:t>
            </a:r>
            <a:r>
              <a:rPr lang="x-none" sz="1200" b="1" dirty="0">
                <a:solidFill>
                  <a:prstClr val="black"/>
                </a:solidFill>
              </a:rPr>
              <a:t>.</a:t>
            </a:r>
          </a:p>
          <a:p>
            <a:pPr marL="287338" lvl="0" indent="-287338" defTabSz="1018809"/>
            <a:r>
              <a:rPr lang="x-none" sz="1200" dirty="0">
                <a:solidFill>
                  <a:prstClr val="black"/>
                </a:solidFill>
              </a:rPr>
              <a:t>3.    </a:t>
            </a:r>
            <a:r>
              <a:rPr lang="x-none" sz="1200" b="1" dirty="0">
                <a:solidFill>
                  <a:prstClr val="black"/>
                </a:solidFill>
              </a:rPr>
              <a:t>Términos</a:t>
            </a:r>
            <a:r>
              <a:rPr lang="x-none" sz="1200" dirty="0">
                <a:solidFill>
                  <a:prstClr val="black"/>
                </a:solidFill>
              </a:rPr>
              <a:t> </a:t>
            </a:r>
            <a:r>
              <a:rPr lang="x-none" sz="1200" b="1" dirty="0">
                <a:solidFill>
                  <a:prstClr val="black"/>
                </a:solidFill>
              </a:rPr>
              <a:t>clave o vocabulario </a:t>
            </a:r>
            <a:r>
              <a:rPr lang="x-none" sz="1200" dirty="0">
                <a:solidFill>
                  <a:prstClr val="black"/>
                </a:solidFill>
              </a:rPr>
              <a:t>que los estudiantes necesitarán entender con el fin de participar de manera significativa y completar la tarea de rendimiento.</a:t>
            </a:r>
          </a:p>
          <a:p>
            <a:pPr>
              <a:buSzPct val="25000"/>
            </a:pPr>
            <a:endParaRPr lang="es-ES" sz="1200" dirty="0">
              <a:solidFill>
                <a:schemeClr val="dk1"/>
              </a:solidFill>
              <a:ea typeface="Calibri"/>
              <a:cs typeface="Calibri"/>
              <a:sym typeface="Calibri"/>
            </a:endParaRPr>
          </a:p>
          <a:p>
            <a:pPr>
              <a:buSzPct val="25000"/>
            </a:pPr>
            <a:r>
              <a:rPr lang="es-ES" sz="1200" dirty="0">
                <a:solidFill>
                  <a:schemeClr val="dk1"/>
                </a:solidFill>
                <a:ea typeface="Calibri"/>
                <a:cs typeface="Calibri"/>
                <a:sym typeface="Calibri"/>
              </a:rPr>
              <a:t>Con la actividad en el salón de clase también se pretende generar el interés de los estudiantes  hacia una mayor exploración de la idea clave (o las ideas claves). La actividad debe ser fácil de implementar con instrucciones claras. </a:t>
            </a:r>
          </a:p>
          <a:p>
            <a:pPr>
              <a:buSzPct val="25000"/>
            </a:pPr>
            <a:endParaRPr lang="es-ES" sz="1200" dirty="0">
              <a:solidFill>
                <a:schemeClr val="dk1"/>
              </a:solidFill>
              <a:ea typeface="Calibri"/>
              <a:cs typeface="Calibri"/>
              <a:sym typeface="Calibri"/>
            </a:endParaRPr>
          </a:p>
          <a:p>
            <a:pPr>
              <a:buSzPct val="25000"/>
            </a:pPr>
            <a:r>
              <a:rPr lang="es-ES" sz="1200" dirty="0">
                <a:solidFill>
                  <a:schemeClr val="dk1"/>
                </a:solidFill>
                <a:ea typeface="Calibri"/>
                <a:cs typeface="Calibri"/>
                <a:sym typeface="Calibri"/>
              </a:rPr>
              <a:t>Por favor, lea toda la actividad antes de comenzarla con los estudiantes,  para asegurar que se complete con antelación cualquier preparación en el salón. A lo largo de la actividad, se permite pausar y preguntar a los estudiantes si tienen preguntas.</a:t>
            </a:r>
          </a:p>
          <a:p>
            <a:pPr>
              <a:buSzPct val="25000"/>
            </a:pPr>
            <a:endParaRPr lang="es-ES" sz="1262" dirty="0">
              <a:solidFill>
                <a:schemeClr val="dk1"/>
              </a:solidFill>
              <a:ea typeface="Calibri"/>
              <a:cs typeface="Calibri"/>
              <a:sym typeface="Calibri"/>
            </a:endParaRPr>
          </a:p>
          <a:p>
            <a:pPr>
              <a:buSzPct val="25000"/>
            </a:pPr>
            <a:r>
              <a:rPr lang="es-ES" sz="1300" b="1" dirty="0">
                <a:solidFill>
                  <a:schemeClr val="dk1"/>
                </a:solidFill>
                <a:ea typeface="Calibri"/>
                <a:cs typeface="Calibri"/>
                <a:sym typeface="Calibri"/>
              </a:rPr>
              <a:t>Recursos necesarios: </a:t>
            </a:r>
          </a:p>
          <a:p>
            <a:endParaRPr lang="x-none" sz="582" b="1" dirty="0" smtClean="0">
              <a:solidFill>
                <a:schemeClr val="dk1"/>
              </a:solidFill>
              <a:latin typeface="Calibri"/>
              <a:ea typeface="Calibri"/>
              <a:cs typeface="Calibri"/>
              <a:sym typeface="Calibri"/>
            </a:endParaRPr>
          </a:p>
          <a:p>
            <a:r>
              <a:rPr lang="x-none" sz="1262" dirty="0" smtClean="0">
                <a:solidFill>
                  <a:schemeClr val="dk1"/>
                </a:solidFill>
                <a:latin typeface="Calibri"/>
                <a:ea typeface="Calibri"/>
                <a:cs typeface="Calibri"/>
                <a:sym typeface="Calibri"/>
              </a:rPr>
              <a:t>Video de la Gran Barrera de Coral (en español o en inglés)</a:t>
            </a:r>
          </a:p>
          <a:p>
            <a:r>
              <a:rPr lang="x-none" sz="1262" dirty="0" smtClean="0">
                <a:solidFill>
                  <a:schemeClr val="dk1"/>
                </a:solidFill>
                <a:latin typeface="Calibri"/>
                <a:ea typeface="Calibri"/>
                <a:cs typeface="Calibri"/>
                <a:sym typeface="Calibri"/>
              </a:rPr>
              <a:t>Mapa del mundo</a:t>
            </a:r>
          </a:p>
          <a:p>
            <a:r>
              <a:rPr lang="x-none" sz="1262" dirty="0" smtClean="0">
                <a:solidFill>
                  <a:schemeClr val="dk1"/>
                </a:solidFill>
                <a:latin typeface="Calibri"/>
                <a:ea typeface="Calibri"/>
                <a:cs typeface="Calibri"/>
                <a:sym typeface="Calibri"/>
              </a:rPr>
              <a:t>Un organizador gráfico para cada estudiante</a:t>
            </a:r>
          </a:p>
          <a:p>
            <a:r>
              <a:rPr lang="x-none" sz="1262" dirty="0" smtClean="0">
                <a:solidFill>
                  <a:schemeClr val="dk1"/>
                </a:solidFill>
                <a:latin typeface="Calibri"/>
                <a:ea typeface="Calibri"/>
                <a:cs typeface="Calibri"/>
                <a:sym typeface="Calibri"/>
              </a:rPr>
              <a:t>Lápices</a:t>
            </a:r>
          </a:p>
          <a:p>
            <a:endParaRPr lang="x-none" sz="1300" dirty="0"/>
          </a:p>
          <a:p>
            <a:r>
              <a:rPr lang="x-none" sz="1300" b="1" dirty="0"/>
              <a:t>Metas de </a:t>
            </a:r>
            <a:r>
              <a:rPr lang="x-none" sz="1300" b="1" dirty="0" smtClean="0"/>
              <a:t>aprendizaje: </a:t>
            </a:r>
            <a:endParaRPr lang="x-none" sz="1300" dirty="0" smtClean="0">
              <a:solidFill>
                <a:schemeClr val="dk1"/>
              </a:solidFill>
              <a:latin typeface="Calibri"/>
              <a:ea typeface="Calibri"/>
              <a:cs typeface="Calibri"/>
              <a:sym typeface="Calibri"/>
            </a:endParaRPr>
          </a:p>
          <a:p>
            <a:r>
              <a:rPr lang="x-none" sz="1262" dirty="0" smtClean="0">
                <a:solidFill>
                  <a:schemeClr val="dk1"/>
                </a:solidFill>
                <a:latin typeface="Calibri"/>
                <a:ea typeface="Calibri"/>
                <a:cs typeface="Calibri"/>
                <a:sym typeface="Calibri"/>
              </a:rPr>
              <a:t>Los estudiantes planificarán y crearán un póster para informar a los lectores sobre un lugar.</a:t>
            </a:r>
          </a:p>
          <a:p>
            <a:endParaRPr lang="x-none" sz="800" dirty="0" smtClean="0">
              <a:solidFill>
                <a:schemeClr val="dk1"/>
              </a:solidFill>
              <a:latin typeface="Calibri"/>
              <a:ea typeface="Calibri"/>
              <a:cs typeface="Calibri"/>
              <a:sym typeface="Calibri"/>
            </a:endParaRPr>
          </a:p>
          <a:p>
            <a:pPr>
              <a:buSzPct val="25000"/>
            </a:pPr>
            <a:r>
              <a:rPr lang="es-ES" sz="1200" dirty="0" smtClean="0">
                <a:solidFill>
                  <a:schemeClr val="dk1"/>
                </a:solidFill>
                <a:ea typeface="Calibri"/>
                <a:cs typeface="Calibri"/>
                <a:sym typeface="Calibri"/>
              </a:rPr>
              <a:t>Los </a:t>
            </a:r>
            <a:r>
              <a:rPr lang="es-ES" sz="1200" dirty="0">
                <a:solidFill>
                  <a:schemeClr val="dk1"/>
                </a:solidFill>
                <a:ea typeface="Calibri"/>
                <a:cs typeface="Calibri"/>
                <a:sym typeface="Calibri"/>
              </a:rPr>
              <a:t>estudiantes entenderán los términos clave:</a:t>
            </a:r>
          </a:p>
          <a:p>
            <a:pPr>
              <a:buSzPct val="25000"/>
            </a:pPr>
            <a:r>
              <a:rPr lang="es-ES" sz="1050" i="1" dirty="0">
                <a:solidFill>
                  <a:schemeClr val="dk1"/>
                </a:solidFill>
                <a:ea typeface="Calibri"/>
                <a:cs typeface="Calibri"/>
                <a:sym typeface="Calibri"/>
              </a:rPr>
              <a:t>Nota: Las definiciones que se proporcionan aquí son para la conveniencia de los facilitadores. Se espera que los estudiantes entiendan estos términos clave en el contexto de la tarea, no que se memoricen las definiciones.</a:t>
            </a:r>
          </a:p>
          <a:p>
            <a:endParaRPr lang="x-none" sz="582" b="1" dirty="0" smtClean="0">
              <a:solidFill>
                <a:schemeClr val="dk1"/>
              </a:solidFill>
              <a:latin typeface="Calibri"/>
              <a:ea typeface="Calibri"/>
              <a:cs typeface="Calibri"/>
              <a:sym typeface="Calibri"/>
            </a:endParaRPr>
          </a:p>
          <a:p>
            <a:pPr marL="803275" indent="-803275"/>
            <a:r>
              <a:rPr lang="x-none" sz="1200" dirty="0" smtClean="0">
                <a:solidFill>
                  <a:schemeClr val="dk1"/>
                </a:solidFill>
                <a:latin typeface="Calibri"/>
                <a:ea typeface="Calibri"/>
                <a:cs typeface="Calibri"/>
                <a:sym typeface="Calibri"/>
              </a:rPr>
              <a:t>Continente: (una de las siete gran masas de tierra que incluye África, Antártica, América del Norte, América del Sur, Australia, Europa y Asia)</a:t>
            </a:r>
          </a:p>
          <a:p>
            <a:r>
              <a:rPr lang="x-none" sz="1200" dirty="0" smtClean="0">
                <a:solidFill>
                  <a:schemeClr val="dk1"/>
                </a:solidFill>
                <a:latin typeface="Calibri"/>
                <a:ea typeface="Calibri"/>
                <a:cs typeface="Calibri"/>
                <a:sym typeface="Calibri"/>
              </a:rPr>
              <a:t>Viajar: (trasladarse de un lugar a otro mediante un carro, barco, avión, nadando, caminando, etc.)</a:t>
            </a:r>
          </a:p>
          <a:p>
            <a:pPr>
              <a:buClr>
                <a:schemeClr val="dk1"/>
              </a:buClr>
              <a:buSzPct val="100000"/>
            </a:pPr>
            <a:r>
              <a:rPr lang="x-none" sz="1200" dirty="0" smtClean="0">
                <a:solidFill>
                  <a:schemeClr val="dk1"/>
                </a:solidFill>
                <a:latin typeface="Calibri"/>
                <a:ea typeface="Calibri"/>
                <a:cs typeface="Calibri"/>
                <a:sym typeface="Calibri"/>
              </a:rPr>
              <a:t>Ilustración: (un dibujo, pintura, o cualquier otra gráfica para mostrar a los lectores cómo se ve algo)</a:t>
            </a:r>
          </a:p>
          <a:p>
            <a:pPr>
              <a:buClr>
                <a:schemeClr val="dk1"/>
              </a:buClr>
            </a:pPr>
            <a:endParaRPr lang="x-none" sz="1200" dirty="0" smtClean="0">
              <a:solidFill>
                <a:schemeClr val="dk1"/>
              </a:solidFill>
              <a:latin typeface="Calibri"/>
              <a:ea typeface="Calibri"/>
              <a:cs typeface="Calibri"/>
              <a:sym typeface="Calibri"/>
            </a:endParaRPr>
          </a:p>
          <a:p>
            <a:pPr>
              <a:buSzPct val="25000"/>
            </a:pPr>
            <a:r>
              <a:rPr lang="x-none" sz="1200" dirty="0" smtClean="0">
                <a:solidFill>
                  <a:schemeClr val="dk1"/>
                </a:solidFill>
                <a:latin typeface="Calibri"/>
                <a:ea typeface="Calibri"/>
                <a:cs typeface="Calibri"/>
                <a:sym typeface="Calibri"/>
              </a:rPr>
              <a:t>Objetivo: La meta del facilitador es apoyar a los estudiantes para informar a los lectores sobre un lugar nuevo.</a:t>
            </a:r>
          </a:p>
          <a:p>
            <a:pPr>
              <a:buSzPct val="25000"/>
            </a:pPr>
            <a:endParaRPr lang="x-none" sz="1262" dirty="0">
              <a:solidFill>
                <a:schemeClr val="dk1"/>
              </a:solidFill>
              <a:latin typeface="Calibri"/>
              <a:ea typeface="Calibri"/>
              <a:cs typeface="Calibri"/>
              <a:sym typeface="Calibri"/>
            </a:endParaRPr>
          </a:p>
          <a:p>
            <a:pPr>
              <a:buSzPct val="25000"/>
            </a:pPr>
            <a:r>
              <a:rPr lang="x-none" sz="1200" dirty="0">
                <a:solidFill>
                  <a:schemeClr val="dk1"/>
                </a:solidFill>
                <a:ea typeface="Calibri"/>
                <a:cs typeface="Calibri"/>
                <a:sym typeface="Calibri"/>
              </a:rPr>
              <a:t>*</a:t>
            </a:r>
            <a:r>
              <a:rPr lang="es-ES_tradnl" sz="1000" dirty="0"/>
              <a:t>Los facilitadores pueden decidir si quieren mostrar materiales complementarios utilizando un proyector o una computadora/ </a:t>
            </a:r>
            <a:r>
              <a:rPr lang="es-ES_tradnl" sz="1000" dirty="0" err="1"/>
              <a:t>Smartboard</a:t>
            </a:r>
            <a:r>
              <a:rPr lang="es-ES_tradnl" sz="1000" dirty="0"/>
              <a:t>, o si quieren hacer copias y entregarlas a los estudiantes.</a:t>
            </a:r>
            <a:endParaRPr lang="en-US" sz="1000" dirty="0"/>
          </a:p>
          <a:p>
            <a:pPr>
              <a:buSzPct val="25000"/>
            </a:pPr>
            <a:endParaRPr lang="x-none" sz="1262" dirty="0" smtClean="0">
              <a:solidFill>
                <a:schemeClr val="dk1"/>
              </a:solidFill>
              <a:latin typeface="Calibri"/>
              <a:ea typeface="Calibri"/>
              <a:cs typeface="Calibri"/>
              <a:sym typeface="Calibri"/>
            </a:endParaRPr>
          </a:p>
          <a:p>
            <a:endParaRPr lang="x-none" sz="1262" dirty="0" smtClean="0">
              <a:solidFill>
                <a:schemeClr val="dk1"/>
              </a:solidFill>
              <a:latin typeface="Calibri"/>
              <a:ea typeface="Calibri"/>
              <a:cs typeface="Calibri"/>
              <a:sym typeface="Calibri"/>
            </a:endParaRPr>
          </a:p>
          <a:p>
            <a:endParaRPr lang="x-none" sz="1262" dirty="0" smtClean="0">
              <a:solidFill>
                <a:schemeClr val="dk1"/>
              </a:solidFill>
              <a:latin typeface="Calibri"/>
              <a:ea typeface="Calibri"/>
              <a:cs typeface="Calibri"/>
              <a:sym typeface="Calibri"/>
            </a:endParaRPr>
          </a:p>
          <a:p>
            <a:pPr>
              <a:buSzPct val="25000"/>
            </a:pPr>
            <a:endParaRPr lang="x-none" sz="970" dirty="0">
              <a:solidFill>
                <a:schemeClr val="dk1"/>
              </a:solidFill>
              <a:latin typeface="Calibri"/>
              <a:ea typeface="Calibri"/>
              <a:cs typeface="Calibri"/>
              <a:sym typeface="Calibri"/>
            </a:endParaRPr>
          </a:p>
        </p:txBody>
      </p:sp>
      <p:sp>
        <p:nvSpPr>
          <p:cNvPr id="6" name="Slide Number Placeholder 2"/>
          <p:cNvSpPr>
            <a:spLocks noGrp="1"/>
          </p:cNvSpPr>
          <p:nvPr>
            <p:ph type="sldNum" sz="quarter" idx="12"/>
          </p:nvPr>
        </p:nvSpPr>
        <p:spPr>
          <a:xfrm>
            <a:off x="5570220" y="9322648"/>
            <a:ext cx="1813560" cy="535516"/>
          </a:xfrm>
        </p:spPr>
        <p:txBody>
          <a:bodyPr/>
          <a:lstStyle/>
          <a:p>
            <a:r>
              <a:rPr lang="en-US" dirty="0"/>
              <a:t>6</a:t>
            </a:r>
            <a:endParaRPr lang="x-none" dirty="0"/>
          </a:p>
        </p:txBody>
      </p:sp>
      <p:sp>
        <p:nvSpPr>
          <p:cNvPr id="7" name="Date Placeholder 1"/>
          <p:cNvSpPr>
            <a:spLocks noGrp="1"/>
          </p:cNvSpPr>
          <p:nvPr>
            <p:ph type="dt" sz="half" idx="10"/>
          </p:nvPr>
        </p:nvSpPr>
        <p:spPr>
          <a:xfrm>
            <a:off x="388620" y="9322648"/>
            <a:ext cx="2506980" cy="535516"/>
          </a:xfrm>
        </p:spPr>
        <p:txBody>
          <a:bodyPr anchor="ctr"/>
          <a:lstStyle/>
          <a:p>
            <a:r>
              <a:rPr lang="x-none" dirty="0" smtClean="0"/>
              <a:t>HSD-OSP </a:t>
            </a:r>
            <a:r>
              <a:rPr lang="x-none" dirty="0" err="1" smtClean="0"/>
              <a:t>Susan</a:t>
            </a:r>
            <a:r>
              <a:rPr lang="x-none" dirty="0" smtClean="0"/>
              <a:t> Richmond 2015  </a:t>
            </a:r>
            <a:endParaRPr lang="en-US" dirty="0"/>
          </a:p>
        </p:txBody>
      </p:sp>
    </p:spTree>
    <p:extLst>
      <p:ext uri="{BB962C8B-B14F-4D97-AF65-F5344CB8AC3E}">
        <p14:creationId xmlns:p14="http://schemas.microsoft.com/office/powerpoint/2010/main" val="3755883622"/>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Shape 302"/>
          <p:cNvSpPr txBox="1"/>
          <p:nvPr/>
        </p:nvSpPr>
        <p:spPr>
          <a:xfrm>
            <a:off x="152400" y="304800"/>
            <a:ext cx="7467600" cy="9132226"/>
          </a:xfrm>
          <a:prstGeom prst="rect">
            <a:avLst/>
          </a:prstGeom>
          <a:noFill/>
          <a:ln>
            <a:noFill/>
          </a:ln>
        </p:spPr>
        <p:txBody>
          <a:bodyPr lIns="98870" tIns="49422" rIns="98870" bIns="49422" anchor="t" anchorCtr="0">
            <a:noAutofit/>
          </a:bodyPr>
          <a:lstStyle/>
          <a:p>
            <a:pPr>
              <a:buSzPct val="25000"/>
            </a:pPr>
            <a:r>
              <a:rPr lang="x-none" sz="1747" b="1" dirty="0" smtClean="0">
                <a:solidFill>
                  <a:schemeClr val="dk1"/>
                </a:solidFill>
                <a:latin typeface="Calibri"/>
                <a:ea typeface="Calibri"/>
                <a:cs typeface="Calibri"/>
                <a:sym typeface="Calibri"/>
              </a:rPr>
              <a:t>Viaje al extranjero</a:t>
            </a:r>
            <a:r>
              <a:rPr lang="x-none" sz="1553" b="1" dirty="0" smtClean="0">
                <a:solidFill>
                  <a:schemeClr val="dk1"/>
                </a:solidFill>
                <a:latin typeface="Calibri"/>
                <a:ea typeface="Calibri"/>
                <a:cs typeface="Calibri"/>
                <a:sym typeface="Calibri"/>
              </a:rPr>
              <a:t> </a:t>
            </a:r>
            <a:r>
              <a:rPr lang="x-none" sz="1262" i="1" dirty="0" smtClean="0">
                <a:solidFill>
                  <a:schemeClr val="dk1"/>
                </a:solidFill>
                <a:latin typeface="Calibri"/>
                <a:ea typeface="Calibri"/>
                <a:cs typeface="Calibri"/>
                <a:sym typeface="Calibri"/>
              </a:rPr>
              <a:t>continuación…</a:t>
            </a:r>
          </a:p>
          <a:p>
            <a:endParaRPr lang="x-none" sz="1262" i="1" dirty="0" smtClean="0">
              <a:solidFill>
                <a:schemeClr val="dk1"/>
              </a:solidFill>
              <a:latin typeface="Calibri"/>
              <a:ea typeface="Calibri"/>
              <a:cs typeface="Calibri"/>
              <a:sym typeface="Calibri"/>
            </a:endParaRPr>
          </a:p>
          <a:p>
            <a:pPr>
              <a:buSzPct val="25000"/>
            </a:pPr>
            <a:r>
              <a:rPr lang="x-none" sz="1300" b="1" dirty="0" smtClean="0">
                <a:solidFill>
                  <a:schemeClr val="dk1"/>
                </a:solidFill>
                <a:ea typeface="Calibri"/>
                <a:cs typeface="Calibri"/>
                <a:sym typeface="Calibri"/>
              </a:rPr>
              <a:t>Pregunta de discusión: </a:t>
            </a:r>
            <a:r>
              <a:rPr lang="x-none" sz="1300" dirty="0" smtClean="0">
                <a:solidFill>
                  <a:schemeClr val="dk1"/>
                </a:solidFill>
                <a:ea typeface="Calibri"/>
                <a:cs typeface="Calibri"/>
                <a:sym typeface="Calibri"/>
              </a:rPr>
              <a:t>—¿Qué ya saben acerca de los continentes?</a:t>
            </a:r>
          </a:p>
          <a:p>
            <a:endParaRPr lang="x-none" sz="1300" dirty="0" smtClean="0">
              <a:solidFill>
                <a:schemeClr val="dk1"/>
              </a:solidFill>
              <a:ea typeface="Calibri"/>
              <a:cs typeface="Calibri"/>
              <a:sym typeface="Calibri"/>
            </a:endParaRPr>
          </a:p>
          <a:p>
            <a:pPr>
              <a:buSzPct val="25000"/>
            </a:pPr>
            <a:r>
              <a:rPr lang="x-none" sz="1300" dirty="0" smtClean="0">
                <a:solidFill>
                  <a:schemeClr val="dk1"/>
                </a:solidFill>
                <a:ea typeface="Calibri"/>
                <a:cs typeface="Calibri"/>
                <a:sym typeface="Calibri"/>
              </a:rPr>
              <a:t>[Los estudiantes se voltean y hablan con un compañero sobre lo que ya saben, antes de compartir con la clase].</a:t>
            </a:r>
          </a:p>
          <a:p>
            <a:endParaRPr lang="x-none" sz="1300" dirty="0" smtClean="0">
              <a:solidFill>
                <a:schemeClr val="dk1"/>
              </a:solidFill>
              <a:ea typeface="Calibri"/>
              <a:cs typeface="Calibri"/>
              <a:sym typeface="Calibri"/>
            </a:endParaRPr>
          </a:p>
          <a:p>
            <a:pPr>
              <a:buSzPct val="25000"/>
            </a:pPr>
            <a:r>
              <a:rPr lang="x-none" sz="1300" b="1" dirty="0" smtClean="0">
                <a:solidFill>
                  <a:schemeClr val="dk1"/>
                </a:solidFill>
                <a:ea typeface="Calibri"/>
                <a:cs typeface="Calibri"/>
                <a:sym typeface="Calibri"/>
              </a:rPr>
              <a:t>Posibles respuestas del estudiante:</a:t>
            </a:r>
          </a:p>
          <a:p>
            <a:pPr>
              <a:buSzPct val="25000"/>
            </a:pPr>
            <a:r>
              <a:rPr lang="x-none" sz="1300" dirty="0" smtClean="0">
                <a:solidFill>
                  <a:schemeClr val="dk1"/>
                </a:solidFill>
                <a:ea typeface="Calibri"/>
                <a:cs typeface="Calibri"/>
                <a:sym typeface="Calibri"/>
              </a:rPr>
              <a:t>Son grandes.</a:t>
            </a:r>
          </a:p>
          <a:p>
            <a:pPr>
              <a:buSzPct val="25000"/>
            </a:pPr>
            <a:r>
              <a:rPr lang="x-none" sz="1300" dirty="0" smtClean="0">
                <a:solidFill>
                  <a:schemeClr val="dk1"/>
                </a:solidFill>
                <a:ea typeface="Calibri"/>
                <a:cs typeface="Calibri"/>
                <a:sym typeface="Calibri"/>
              </a:rPr>
              <a:t>Hay 7 de ellos.</a:t>
            </a:r>
          </a:p>
          <a:p>
            <a:pPr>
              <a:buSzPct val="25000"/>
            </a:pPr>
            <a:r>
              <a:rPr lang="x-none" sz="1300" dirty="0" smtClean="0">
                <a:solidFill>
                  <a:schemeClr val="dk1"/>
                </a:solidFill>
                <a:ea typeface="Calibri"/>
                <a:cs typeface="Calibri"/>
                <a:sym typeface="Calibri"/>
              </a:rPr>
              <a:t>Está Asia, Australia, Antártica…</a:t>
            </a:r>
          </a:p>
          <a:p>
            <a:pPr>
              <a:buSzPct val="25000"/>
            </a:pPr>
            <a:r>
              <a:rPr lang="x-none" sz="1300" dirty="0" smtClean="0">
                <a:solidFill>
                  <a:schemeClr val="dk1"/>
                </a:solidFill>
                <a:ea typeface="Calibri"/>
                <a:cs typeface="Calibri"/>
                <a:sym typeface="Calibri"/>
              </a:rPr>
              <a:t>Estados Unidos es uno (</a:t>
            </a:r>
            <a:r>
              <a:rPr lang="x-none" sz="1300" i="1" dirty="0" smtClean="0">
                <a:solidFill>
                  <a:schemeClr val="dk1"/>
                </a:solidFill>
                <a:ea typeface="Calibri"/>
                <a:cs typeface="Calibri"/>
                <a:sym typeface="Calibri"/>
              </a:rPr>
              <a:t>por favor,</a:t>
            </a:r>
            <a:r>
              <a:rPr lang="x-none" sz="1300" dirty="0" smtClean="0">
                <a:solidFill>
                  <a:schemeClr val="dk1"/>
                </a:solidFill>
                <a:ea typeface="Calibri"/>
                <a:cs typeface="Calibri"/>
                <a:sym typeface="Calibri"/>
              </a:rPr>
              <a:t> corrija la confusión entre lo que es un continente versus lo que es un país/estado/ciudad/etc.)</a:t>
            </a:r>
          </a:p>
          <a:p>
            <a:endParaRPr lang="x-none" sz="1300" dirty="0" smtClean="0">
              <a:solidFill>
                <a:schemeClr val="dk1"/>
              </a:solidFill>
              <a:ea typeface="Calibri"/>
              <a:cs typeface="Calibri"/>
              <a:sym typeface="Calibri"/>
            </a:endParaRPr>
          </a:p>
          <a:p>
            <a:pPr>
              <a:buSzPct val="25000"/>
            </a:pPr>
            <a:r>
              <a:rPr lang="x-none" sz="1300" b="1" dirty="0" smtClean="0">
                <a:solidFill>
                  <a:schemeClr val="dk1"/>
                </a:solidFill>
                <a:ea typeface="Calibri"/>
                <a:cs typeface="Calibri"/>
                <a:sym typeface="Calibri"/>
              </a:rPr>
              <a:t>El facilitador dice: </a:t>
            </a:r>
          </a:p>
          <a:p>
            <a:pPr>
              <a:buSzPct val="25000"/>
            </a:pPr>
            <a:r>
              <a:rPr lang="x-none" sz="1300" dirty="0" smtClean="0">
                <a:solidFill>
                  <a:schemeClr val="dk1"/>
                </a:solidFill>
                <a:ea typeface="Calibri"/>
                <a:cs typeface="Calibri"/>
                <a:sym typeface="Calibri"/>
              </a:rPr>
              <a:t>(</a:t>
            </a:r>
            <a:r>
              <a:rPr lang="x-none" sz="1300" dirty="0">
                <a:solidFill>
                  <a:schemeClr val="dk1"/>
                </a:solidFill>
                <a:ea typeface="Calibri"/>
                <a:cs typeface="Calibri"/>
                <a:sym typeface="Calibri"/>
              </a:rPr>
              <a:t>Utilizando </a:t>
            </a:r>
            <a:r>
              <a:rPr lang="x-none" sz="1300" dirty="0" smtClean="0">
                <a:solidFill>
                  <a:schemeClr val="dk1"/>
                </a:solidFill>
                <a:ea typeface="Calibri"/>
                <a:cs typeface="Calibri"/>
                <a:sym typeface="Calibri"/>
              </a:rPr>
              <a:t>una cámara </a:t>
            </a:r>
            <a:r>
              <a:rPr lang="x-none" sz="1300" dirty="0">
                <a:solidFill>
                  <a:schemeClr val="dk1"/>
                </a:solidFill>
                <a:ea typeface="Calibri"/>
                <a:cs typeface="Calibri"/>
                <a:sym typeface="Calibri"/>
              </a:rPr>
              <a:t>de </a:t>
            </a:r>
            <a:r>
              <a:rPr lang="x-none" sz="1300" dirty="0" smtClean="0">
                <a:solidFill>
                  <a:schemeClr val="dk1"/>
                </a:solidFill>
                <a:ea typeface="Calibri"/>
                <a:cs typeface="Calibri"/>
                <a:sym typeface="Calibri"/>
              </a:rPr>
              <a:t>documentos (ELMO), </a:t>
            </a:r>
            <a:r>
              <a:rPr lang="x-none" sz="1300" dirty="0">
                <a:solidFill>
                  <a:schemeClr val="dk1"/>
                </a:solidFill>
                <a:ea typeface="Calibri"/>
                <a:cs typeface="Calibri"/>
                <a:sym typeface="Calibri"/>
              </a:rPr>
              <a:t>proyector, o un </a:t>
            </a:r>
            <a:r>
              <a:rPr lang="x-none" sz="1300" dirty="0" err="1" smtClean="0">
                <a:solidFill>
                  <a:schemeClr val="dk1"/>
                </a:solidFill>
                <a:ea typeface="Calibri"/>
                <a:cs typeface="Calibri"/>
                <a:sym typeface="Calibri"/>
              </a:rPr>
              <a:t>SMARTboard</a:t>
            </a:r>
            <a:r>
              <a:rPr lang="x-none" sz="1300" dirty="0" smtClean="0">
                <a:solidFill>
                  <a:schemeClr val="dk1"/>
                </a:solidFill>
                <a:ea typeface="Calibri"/>
                <a:cs typeface="Calibri"/>
                <a:sym typeface="Calibri"/>
              </a:rPr>
              <a:t>, muestre el mapa de los continentes y nombre cada uno mientras señala el mapa).</a:t>
            </a:r>
          </a:p>
          <a:p>
            <a:endParaRPr lang="x-none" sz="1300" dirty="0" smtClean="0">
              <a:solidFill>
                <a:schemeClr val="dk1"/>
              </a:solidFill>
              <a:ea typeface="Calibri"/>
              <a:cs typeface="Calibri"/>
              <a:sym typeface="Calibri"/>
            </a:endParaRPr>
          </a:p>
          <a:p>
            <a:pPr>
              <a:buSzPct val="25000"/>
            </a:pPr>
            <a:r>
              <a:rPr lang="x-none" sz="1300" dirty="0" smtClean="0">
                <a:solidFill>
                  <a:schemeClr val="dk1"/>
                </a:solidFill>
                <a:ea typeface="Calibri"/>
                <a:cs typeface="Calibri"/>
                <a:sym typeface="Calibri"/>
              </a:rPr>
              <a:t>—Vamos a estar hablando sobre un lugar que está muy lejos de donde vivimos. Nosotros vivimos en el continente de América del Norte (Norteamérica). [Señale en el mapa el continente de Norteamérica, especialmente en donde se encuentran los Estados Unidos y la parte Noroeste del país.] Vamos a imaginar que viajaremos a la Gran Barrera de Coral. Nuestro trabajo de hoy es recopilar información sobre la Gran Barrera de Coral para decirle a un amigo por qué él o ella debe ir a la Gran Barrera de Coral. </a:t>
            </a:r>
          </a:p>
          <a:p>
            <a:pPr>
              <a:buSzPct val="25000"/>
            </a:pPr>
            <a:endParaRPr lang="x-none" sz="1300" dirty="0" smtClean="0">
              <a:solidFill>
                <a:schemeClr val="dk1"/>
              </a:solidFill>
              <a:ea typeface="Calibri"/>
              <a:cs typeface="Calibri"/>
              <a:sym typeface="Calibri"/>
            </a:endParaRPr>
          </a:p>
          <a:p>
            <a:pPr>
              <a:buSzPct val="25000"/>
            </a:pPr>
            <a:r>
              <a:rPr lang="x-none" sz="1300" dirty="0" smtClean="0">
                <a:solidFill>
                  <a:schemeClr val="dk1"/>
                </a:solidFill>
                <a:ea typeface="Calibri"/>
                <a:cs typeface="Calibri"/>
                <a:sym typeface="Calibri"/>
              </a:rPr>
              <a:t>[Muestre el organizador gráfico, por ejemplo, puede presentarlo utilizando la cámara de documentos-ELMO o un proyector.]</a:t>
            </a:r>
          </a:p>
          <a:p>
            <a:endParaRPr lang="x-none" sz="1300" dirty="0" smtClean="0">
              <a:solidFill>
                <a:schemeClr val="dk1"/>
              </a:solidFill>
              <a:ea typeface="Calibri"/>
              <a:cs typeface="Calibri"/>
              <a:sym typeface="Calibri"/>
            </a:endParaRPr>
          </a:p>
          <a:p>
            <a:pPr>
              <a:buSzPct val="25000"/>
            </a:pPr>
            <a:r>
              <a:rPr lang="x-none" sz="1300" dirty="0" smtClean="0">
                <a:solidFill>
                  <a:schemeClr val="dk1"/>
                </a:solidFill>
                <a:ea typeface="Calibri"/>
                <a:cs typeface="Calibri"/>
                <a:sym typeface="Calibri"/>
              </a:rPr>
              <a:t>—Podemos utilizar este organizador gráfico muy práctico para anotar la información. Hay cuatro secciones que necesitamos llenar. Las cuatro secciones incluyen: ¿Cómo llegar allí? ¿Dónde quedarse cuando estén allí? ¿Cómo transportarse cuando estén allí? y ¿Qué verán cuando estén allí? </a:t>
            </a:r>
          </a:p>
          <a:p>
            <a:pPr>
              <a:buSzPct val="25000"/>
            </a:pPr>
            <a:endParaRPr lang="x-none" sz="1300" b="1" dirty="0" smtClean="0">
              <a:solidFill>
                <a:schemeClr val="dk1"/>
              </a:solidFill>
              <a:ea typeface="Calibri"/>
              <a:cs typeface="Calibri"/>
              <a:sym typeface="Calibri"/>
            </a:endParaRPr>
          </a:p>
          <a:p>
            <a:pPr>
              <a:buSzPct val="25000"/>
            </a:pPr>
            <a:r>
              <a:rPr lang="x-none" sz="1300" b="1" dirty="0">
                <a:solidFill>
                  <a:schemeClr val="dk1"/>
                </a:solidFill>
                <a:ea typeface="Calibri"/>
                <a:cs typeface="Calibri"/>
                <a:sym typeface="Calibri"/>
              </a:rPr>
              <a:t>Pregunta de </a:t>
            </a:r>
            <a:r>
              <a:rPr lang="x-none" sz="1300" b="1" dirty="0" smtClean="0">
                <a:solidFill>
                  <a:schemeClr val="dk1"/>
                </a:solidFill>
                <a:ea typeface="Calibri"/>
                <a:cs typeface="Calibri"/>
                <a:sym typeface="Calibri"/>
              </a:rPr>
              <a:t>discusión:</a:t>
            </a:r>
          </a:p>
          <a:p>
            <a:pPr>
              <a:buSzPct val="25000"/>
            </a:pPr>
            <a:r>
              <a:rPr lang="x-none" sz="1300" dirty="0" smtClean="0">
                <a:solidFill>
                  <a:schemeClr val="dk1"/>
                </a:solidFill>
                <a:ea typeface="Calibri"/>
                <a:cs typeface="Calibri"/>
                <a:sym typeface="Calibri"/>
              </a:rPr>
              <a:t>—¿Quién sabe qué continente está cerca de la Gran Barrera de Coral? Levanten la mano si piensas que lo puedes señalar en este mapa.</a:t>
            </a:r>
          </a:p>
          <a:p>
            <a:pPr>
              <a:buSzPct val="25000"/>
            </a:pPr>
            <a:endParaRPr lang="x-none" sz="1300" dirty="0">
              <a:solidFill>
                <a:schemeClr val="dk1"/>
              </a:solidFill>
              <a:ea typeface="Calibri"/>
              <a:cs typeface="Calibri"/>
              <a:sym typeface="Calibri"/>
            </a:endParaRPr>
          </a:p>
          <a:p>
            <a:pPr>
              <a:buSzPct val="25000"/>
            </a:pPr>
            <a:r>
              <a:rPr lang="x-none" sz="1300" dirty="0" smtClean="0">
                <a:solidFill>
                  <a:schemeClr val="dk1"/>
                </a:solidFill>
                <a:ea typeface="Calibri"/>
                <a:cs typeface="Calibri"/>
                <a:sym typeface="Calibri"/>
              </a:rPr>
              <a:t> [Pida al estudiante que identificó a Australia que señale a Australia en el mapa].</a:t>
            </a:r>
          </a:p>
          <a:p>
            <a:endParaRPr lang="x-none" sz="1300" b="1" dirty="0" smtClean="0">
              <a:solidFill>
                <a:schemeClr val="dk1"/>
              </a:solidFill>
              <a:ea typeface="Calibri"/>
              <a:cs typeface="Calibri"/>
              <a:sym typeface="Calibri"/>
            </a:endParaRPr>
          </a:p>
          <a:p>
            <a:pPr>
              <a:buSzPct val="25000"/>
            </a:pPr>
            <a:r>
              <a:rPr lang="x-none" sz="1300" b="1" dirty="0" smtClean="0">
                <a:solidFill>
                  <a:schemeClr val="dk1"/>
                </a:solidFill>
                <a:ea typeface="Calibri"/>
                <a:cs typeface="Calibri"/>
                <a:sym typeface="Calibri"/>
              </a:rPr>
              <a:t>El facilitador dice:</a:t>
            </a:r>
          </a:p>
          <a:p>
            <a:pPr>
              <a:buSzPct val="25000"/>
            </a:pPr>
            <a:r>
              <a:rPr lang="x-none" sz="1300" dirty="0" smtClean="0">
                <a:solidFill>
                  <a:schemeClr val="dk1"/>
                </a:solidFill>
                <a:ea typeface="Calibri"/>
                <a:cs typeface="Calibri"/>
                <a:sym typeface="Calibri"/>
              </a:rPr>
              <a:t>—La Gran Barrera de Coral se encuentra en el océano cerca de la costa del continente de Australia, específicamente en la parte noroeste del continente. [Señale este lugar en el mapa, destacando la parte del continente dónde </a:t>
            </a:r>
            <a:r>
              <a:rPr lang="x-none" sz="1300" dirty="0">
                <a:solidFill>
                  <a:schemeClr val="dk1"/>
                </a:solidFill>
                <a:ea typeface="Calibri"/>
                <a:cs typeface="Calibri"/>
                <a:sym typeface="Calibri"/>
              </a:rPr>
              <a:t>se </a:t>
            </a:r>
            <a:r>
              <a:rPr lang="x-none" sz="1300" dirty="0" smtClean="0">
                <a:solidFill>
                  <a:schemeClr val="dk1"/>
                </a:solidFill>
                <a:ea typeface="Calibri"/>
                <a:cs typeface="Calibri"/>
                <a:sym typeface="Calibri"/>
              </a:rPr>
              <a:t>encuentra el </a:t>
            </a:r>
            <a:r>
              <a:rPr lang="x-none" sz="1300" dirty="0">
                <a:solidFill>
                  <a:schemeClr val="dk1"/>
                </a:solidFill>
                <a:ea typeface="Calibri"/>
                <a:cs typeface="Calibri"/>
                <a:sym typeface="Calibri"/>
              </a:rPr>
              <a:t>arrecife].</a:t>
            </a:r>
            <a:endParaRPr lang="x-none" sz="1300" dirty="0" smtClean="0">
              <a:solidFill>
                <a:schemeClr val="dk1"/>
              </a:solidFill>
              <a:ea typeface="Calibri"/>
              <a:cs typeface="Calibri"/>
              <a:sym typeface="Calibri"/>
            </a:endParaRPr>
          </a:p>
          <a:p>
            <a:endParaRPr lang="x-none" sz="1300" dirty="0" smtClean="0">
              <a:solidFill>
                <a:schemeClr val="dk1"/>
              </a:solidFill>
              <a:ea typeface="Calibri"/>
              <a:cs typeface="Calibri"/>
              <a:sym typeface="Calibri"/>
            </a:endParaRPr>
          </a:p>
          <a:p>
            <a:pPr>
              <a:buSzPct val="25000"/>
            </a:pPr>
            <a:r>
              <a:rPr lang="x-none" sz="1300" b="1" dirty="0" smtClean="0">
                <a:solidFill>
                  <a:schemeClr val="dk1"/>
                </a:solidFill>
                <a:ea typeface="Calibri"/>
                <a:cs typeface="Calibri"/>
                <a:sym typeface="Calibri"/>
              </a:rPr>
              <a:t>Pregunta de discusión:</a:t>
            </a:r>
          </a:p>
          <a:p>
            <a:pPr>
              <a:buSzPct val="25000"/>
            </a:pPr>
            <a:r>
              <a:rPr lang="x-none" sz="1300" dirty="0" smtClean="0">
                <a:solidFill>
                  <a:schemeClr val="dk1"/>
                </a:solidFill>
                <a:ea typeface="Calibri"/>
                <a:cs typeface="Calibri"/>
                <a:sym typeface="Calibri"/>
              </a:rPr>
              <a:t>—Veamos otra vez las preguntas de nuestro organizador gráfico. Necesitamos saber cómo llegar allí. Utilizando lo que ya saben acerca de viajar , ¿cómo podemos llegar a la Gran Barrera de Coral, en Australia, desde Hillsboro en Norteamérica?</a:t>
            </a:r>
          </a:p>
          <a:p>
            <a:endParaRPr lang="x-none" sz="1262" b="1" dirty="0" smtClean="0">
              <a:solidFill>
                <a:schemeClr val="dk1"/>
              </a:solidFill>
              <a:latin typeface="Calibri"/>
              <a:ea typeface="Calibri"/>
              <a:cs typeface="Calibri"/>
              <a:sym typeface="Calibri"/>
            </a:endParaRPr>
          </a:p>
          <a:p>
            <a:endParaRPr lang="x-none" sz="1262" b="1" dirty="0" smtClean="0">
              <a:solidFill>
                <a:schemeClr val="dk1"/>
              </a:solidFill>
              <a:latin typeface="Calibri"/>
              <a:ea typeface="Calibri"/>
              <a:cs typeface="Calibri"/>
              <a:sym typeface="Calibri"/>
            </a:endParaRPr>
          </a:p>
          <a:p>
            <a:endParaRPr lang="x-none" sz="1262" dirty="0">
              <a:solidFill>
                <a:schemeClr val="dk1"/>
              </a:solidFill>
              <a:latin typeface="Calibri"/>
              <a:ea typeface="Calibri"/>
              <a:cs typeface="Calibri"/>
              <a:sym typeface="Calibri"/>
            </a:endParaRPr>
          </a:p>
        </p:txBody>
      </p:sp>
      <p:sp>
        <p:nvSpPr>
          <p:cNvPr id="6" name="Slide Number Placeholder 2"/>
          <p:cNvSpPr>
            <a:spLocks noGrp="1"/>
          </p:cNvSpPr>
          <p:nvPr>
            <p:ph type="sldNum" sz="quarter" idx="12"/>
          </p:nvPr>
        </p:nvSpPr>
        <p:spPr>
          <a:xfrm>
            <a:off x="5570220" y="9322648"/>
            <a:ext cx="1813560" cy="535516"/>
          </a:xfrm>
        </p:spPr>
        <p:txBody>
          <a:bodyPr/>
          <a:lstStyle/>
          <a:p>
            <a:r>
              <a:rPr lang="en-US" dirty="0"/>
              <a:t>7</a:t>
            </a:r>
            <a:endParaRPr lang="x-none" dirty="0"/>
          </a:p>
        </p:txBody>
      </p:sp>
      <p:sp>
        <p:nvSpPr>
          <p:cNvPr id="7" name="Date Placeholder 1"/>
          <p:cNvSpPr>
            <a:spLocks noGrp="1"/>
          </p:cNvSpPr>
          <p:nvPr>
            <p:ph type="dt" sz="half" idx="10"/>
          </p:nvPr>
        </p:nvSpPr>
        <p:spPr>
          <a:xfrm>
            <a:off x="388620" y="9322648"/>
            <a:ext cx="2506980" cy="535516"/>
          </a:xfrm>
        </p:spPr>
        <p:txBody>
          <a:bodyPr/>
          <a:lstStyle/>
          <a:p>
            <a:r>
              <a:rPr lang="x-none" dirty="0" smtClean="0"/>
              <a:t>HSD-OSP </a:t>
            </a:r>
            <a:r>
              <a:rPr lang="x-none" dirty="0" err="1" smtClean="0"/>
              <a:t>Susan</a:t>
            </a:r>
            <a:r>
              <a:rPr lang="x-none" dirty="0" smtClean="0"/>
              <a:t> Richmond 2015  </a:t>
            </a:r>
            <a:endParaRPr lang="en-US" dirty="0"/>
          </a:p>
        </p:txBody>
      </p:sp>
    </p:spTree>
    <p:extLst>
      <p:ext uri="{BB962C8B-B14F-4D97-AF65-F5344CB8AC3E}">
        <p14:creationId xmlns:p14="http://schemas.microsoft.com/office/powerpoint/2010/main" val="1638687843"/>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Shape 307"/>
          <p:cNvSpPr txBox="1"/>
          <p:nvPr/>
        </p:nvSpPr>
        <p:spPr>
          <a:xfrm>
            <a:off x="304800" y="228600"/>
            <a:ext cx="7078980" cy="9094048"/>
          </a:xfrm>
          <a:prstGeom prst="rect">
            <a:avLst/>
          </a:prstGeom>
          <a:noFill/>
          <a:ln>
            <a:noFill/>
          </a:ln>
        </p:spPr>
        <p:txBody>
          <a:bodyPr lIns="98870" tIns="98870" rIns="98870" bIns="98870" anchor="t" anchorCtr="0">
            <a:noAutofit/>
          </a:bodyPr>
          <a:lstStyle/>
          <a:p>
            <a:r>
              <a:rPr lang="es-MX" sz="1747" b="1" dirty="0" smtClean="0">
                <a:solidFill>
                  <a:schemeClr val="dk1"/>
                </a:solidFill>
                <a:latin typeface="Calibri"/>
                <a:ea typeface="Calibri"/>
                <a:cs typeface="Calibri"/>
                <a:sym typeface="Calibri"/>
              </a:rPr>
              <a:t>Viaje al extranjero </a:t>
            </a:r>
            <a:r>
              <a:rPr lang="es-MX" sz="1262" i="1" dirty="0" smtClean="0">
                <a:solidFill>
                  <a:schemeClr val="dk1"/>
                </a:solidFill>
                <a:latin typeface="Calibri"/>
                <a:ea typeface="Calibri"/>
                <a:cs typeface="Calibri"/>
                <a:sym typeface="Calibri"/>
              </a:rPr>
              <a:t>continuación…</a:t>
            </a:r>
          </a:p>
          <a:p>
            <a:endParaRPr lang="es-MX" sz="1262" i="1" dirty="0" smtClean="0">
              <a:solidFill>
                <a:schemeClr val="dk1"/>
              </a:solidFill>
              <a:latin typeface="Calibri"/>
              <a:ea typeface="Calibri"/>
              <a:cs typeface="Calibri"/>
              <a:sym typeface="Calibri"/>
            </a:endParaRPr>
          </a:p>
          <a:p>
            <a:r>
              <a:rPr lang="es-MX" sz="1300" b="1" dirty="0" smtClean="0">
                <a:solidFill>
                  <a:schemeClr val="dk1"/>
                </a:solidFill>
                <a:ea typeface="Calibri"/>
                <a:cs typeface="Calibri"/>
                <a:sym typeface="Calibri"/>
              </a:rPr>
              <a:t>Posibles respuestas del estudiante:</a:t>
            </a:r>
          </a:p>
          <a:p>
            <a:r>
              <a:rPr lang="es-MX" sz="1300" dirty="0" smtClean="0">
                <a:solidFill>
                  <a:schemeClr val="dk1"/>
                </a:solidFill>
                <a:ea typeface="Calibri"/>
                <a:cs typeface="Calibri"/>
                <a:sym typeface="Calibri"/>
              </a:rPr>
              <a:t>Podemos viajar en avión.</a:t>
            </a:r>
          </a:p>
          <a:p>
            <a:r>
              <a:rPr lang="es-MX" sz="1300" dirty="0" smtClean="0">
                <a:solidFill>
                  <a:schemeClr val="dk1"/>
                </a:solidFill>
                <a:ea typeface="Calibri"/>
                <a:cs typeface="Calibri"/>
                <a:sym typeface="Calibri"/>
              </a:rPr>
              <a:t>Podemos viajar en un barco.</a:t>
            </a:r>
          </a:p>
          <a:p>
            <a:pPr>
              <a:buClr>
                <a:schemeClr val="dk1"/>
              </a:buClr>
              <a:buSzPct val="25000"/>
            </a:pPr>
            <a:r>
              <a:rPr lang="es-MX" sz="1300" dirty="0" smtClean="0">
                <a:solidFill>
                  <a:schemeClr val="dk1"/>
                </a:solidFill>
                <a:ea typeface="Calibri"/>
                <a:cs typeface="Calibri"/>
                <a:sym typeface="Calibri"/>
              </a:rPr>
              <a:t>Podemos nadar.</a:t>
            </a:r>
          </a:p>
          <a:p>
            <a:pPr>
              <a:buClr>
                <a:schemeClr val="dk1"/>
              </a:buClr>
            </a:pPr>
            <a:endParaRPr lang="es-MX" sz="1300" b="1" dirty="0" smtClean="0">
              <a:solidFill>
                <a:schemeClr val="dk1"/>
              </a:solidFill>
              <a:ea typeface="Calibri"/>
              <a:cs typeface="Calibri"/>
              <a:sym typeface="Calibri"/>
            </a:endParaRPr>
          </a:p>
          <a:p>
            <a:r>
              <a:rPr lang="es-MX" sz="1300" b="1" dirty="0" smtClean="0">
                <a:solidFill>
                  <a:schemeClr val="dk1"/>
                </a:solidFill>
                <a:ea typeface="Calibri"/>
                <a:cs typeface="Calibri"/>
                <a:sym typeface="Calibri"/>
              </a:rPr>
              <a:t>El facilitador dice:</a:t>
            </a:r>
          </a:p>
          <a:p>
            <a:r>
              <a:rPr lang="es-MX" sz="1300" dirty="0" smtClean="0">
                <a:solidFill>
                  <a:schemeClr val="dk1"/>
                </a:solidFill>
                <a:ea typeface="Calibri"/>
                <a:cs typeface="Calibri"/>
                <a:sym typeface="Calibri"/>
              </a:rPr>
              <a:t>—Viajar en un avión o en barco sería una forma práctica de viajar a Australia desde Norteamérica. En sus organizadores gráficos, pueden dibujar el método de viaje que utilizarían para  ir a Australia. Después que terminen de dibujar, identifiquen sus dibujos con anotaciones.   </a:t>
            </a:r>
          </a:p>
          <a:p>
            <a:endParaRPr lang="es-MX" sz="1300" dirty="0" smtClean="0">
              <a:solidFill>
                <a:schemeClr val="dk1"/>
              </a:solidFill>
              <a:ea typeface="Calibri"/>
              <a:cs typeface="Calibri"/>
              <a:sym typeface="Calibri"/>
            </a:endParaRPr>
          </a:p>
          <a:p>
            <a:pPr>
              <a:buClr>
                <a:schemeClr val="dk1"/>
              </a:buClr>
              <a:buSzPct val="25000"/>
            </a:pPr>
            <a:r>
              <a:rPr lang="es-MX" sz="1300" dirty="0" smtClean="0">
                <a:solidFill>
                  <a:schemeClr val="dk1"/>
                </a:solidFill>
                <a:ea typeface="Calibri"/>
                <a:cs typeface="Calibri"/>
                <a:sym typeface="Calibri"/>
              </a:rPr>
              <a:t>[Los estudiantes trabajan en su organizador gráfico para dibujar e identificar con anotaciones el método de transportación que utilizarían].</a:t>
            </a:r>
          </a:p>
          <a:p>
            <a:endParaRPr lang="es-MX" sz="1300" b="1" dirty="0" smtClean="0">
              <a:solidFill>
                <a:schemeClr val="dk1"/>
              </a:solidFill>
              <a:ea typeface="Calibri"/>
              <a:cs typeface="Calibri"/>
              <a:sym typeface="Calibri"/>
            </a:endParaRPr>
          </a:p>
          <a:p>
            <a:r>
              <a:rPr lang="es-MX" sz="1300" b="1" dirty="0" smtClean="0">
                <a:solidFill>
                  <a:schemeClr val="dk1"/>
                </a:solidFill>
                <a:ea typeface="Calibri"/>
                <a:cs typeface="Calibri"/>
                <a:sym typeface="Calibri"/>
              </a:rPr>
              <a:t>El facilitador dice: </a:t>
            </a:r>
          </a:p>
          <a:p>
            <a:r>
              <a:rPr lang="es-MX" sz="1300" dirty="0" smtClean="0">
                <a:solidFill>
                  <a:schemeClr val="dk1"/>
                </a:solidFill>
                <a:ea typeface="Calibri"/>
                <a:cs typeface="Calibri"/>
                <a:sym typeface="Calibri"/>
              </a:rPr>
              <a:t>—Veamos la siguiente sección del organizador gráfico: ¿Dónde alojarse?</a:t>
            </a:r>
          </a:p>
          <a:p>
            <a:endParaRPr lang="es-MX" sz="1300" dirty="0" smtClean="0">
              <a:solidFill>
                <a:schemeClr val="dk1"/>
              </a:solidFill>
              <a:ea typeface="Calibri"/>
              <a:cs typeface="Calibri"/>
              <a:sym typeface="Calibri"/>
            </a:endParaRPr>
          </a:p>
          <a:p>
            <a:r>
              <a:rPr lang="es-MX" sz="1300" b="1" dirty="0" smtClean="0">
                <a:solidFill>
                  <a:schemeClr val="dk1"/>
                </a:solidFill>
                <a:ea typeface="Calibri"/>
                <a:cs typeface="Calibri"/>
                <a:sym typeface="Calibri"/>
              </a:rPr>
              <a:t>Pregunta de Discusión:</a:t>
            </a:r>
          </a:p>
          <a:p>
            <a:r>
              <a:rPr lang="es-MX" sz="1300" dirty="0" smtClean="0">
                <a:solidFill>
                  <a:schemeClr val="dk1"/>
                </a:solidFill>
                <a:ea typeface="Calibri"/>
                <a:cs typeface="Calibri"/>
                <a:sym typeface="Calibri"/>
              </a:rPr>
              <a:t>—¿Dónde se quedarían si estuvieran en Australia?</a:t>
            </a:r>
          </a:p>
          <a:p>
            <a:endParaRPr lang="es-MX" sz="1300" dirty="0" smtClean="0">
              <a:solidFill>
                <a:schemeClr val="dk1"/>
              </a:solidFill>
              <a:ea typeface="Calibri"/>
              <a:cs typeface="Calibri"/>
              <a:sym typeface="Calibri"/>
            </a:endParaRPr>
          </a:p>
          <a:p>
            <a:r>
              <a:rPr lang="es-MX" sz="1300" b="1" dirty="0" smtClean="0">
                <a:solidFill>
                  <a:schemeClr val="dk1"/>
                </a:solidFill>
                <a:ea typeface="Calibri"/>
                <a:cs typeface="Calibri"/>
                <a:sym typeface="Calibri"/>
              </a:rPr>
              <a:t>Posibles </a:t>
            </a:r>
            <a:r>
              <a:rPr lang="es-MX" sz="1300" b="1" dirty="0">
                <a:solidFill>
                  <a:schemeClr val="dk1"/>
                </a:solidFill>
                <a:ea typeface="Calibri"/>
                <a:cs typeface="Calibri"/>
                <a:sym typeface="Calibri"/>
              </a:rPr>
              <a:t>respuestas del estudiante:</a:t>
            </a:r>
          </a:p>
          <a:p>
            <a:r>
              <a:rPr lang="es-MX" sz="1300" dirty="0" smtClean="0">
                <a:solidFill>
                  <a:schemeClr val="dk1"/>
                </a:solidFill>
                <a:ea typeface="Calibri"/>
                <a:cs typeface="Calibri"/>
                <a:sym typeface="Calibri"/>
              </a:rPr>
              <a:t>En la casa de un amigo.</a:t>
            </a:r>
          </a:p>
          <a:p>
            <a:r>
              <a:rPr lang="es-MX" sz="1300" dirty="0" smtClean="0">
                <a:solidFill>
                  <a:schemeClr val="dk1"/>
                </a:solidFill>
                <a:ea typeface="Calibri"/>
                <a:cs typeface="Calibri"/>
                <a:sym typeface="Calibri"/>
              </a:rPr>
              <a:t>En un hotel.</a:t>
            </a:r>
          </a:p>
          <a:p>
            <a:r>
              <a:rPr lang="es-MX" sz="1300" dirty="0" smtClean="0">
                <a:solidFill>
                  <a:schemeClr val="dk1"/>
                </a:solidFill>
                <a:ea typeface="Calibri"/>
                <a:cs typeface="Calibri"/>
                <a:sym typeface="Calibri"/>
              </a:rPr>
              <a:t>En un una tienda de campaña. (Si surge esta idea, apóyela porque ésta se puede desarrollar como un lugar donde alguien podría quedarse cuando está viajando, y así ayudar a los estudiantes que no tienen mucho conocimiento sobre tiendas de campaña a que tengan éxito en la evaluación de mitad de año).</a:t>
            </a:r>
          </a:p>
          <a:p>
            <a:endParaRPr lang="es-MX" sz="1300" dirty="0" smtClean="0">
              <a:solidFill>
                <a:schemeClr val="dk1"/>
              </a:solidFill>
              <a:ea typeface="Calibri"/>
              <a:cs typeface="Calibri"/>
              <a:sym typeface="Calibri"/>
            </a:endParaRPr>
          </a:p>
          <a:p>
            <a:r>
              <a:rPr lang="es-MX" sz="1300" dirty="0" smtClean="0">
                <a:solidFill>
                  <a:schemeClr val="dk1"/>
                </a:solidFill>
                <a:ea typeface="Calibri"/>
                <a:cs typeface="Calibri"/>
                <a:sym typeface="Calibri"/>
              </a:rPr>
              <a:t>** Guíe a sus estudiantes hacia una opción realista y apropiada.</a:t>
            </a:r>
          </a:p>
          <a:p>
            <a:endParaRPr lang="es-MX" sz="1300" dirty="0" smtClean="0">
              <a:solidFill>
                <a:schemeClr val="dk1"/>
              </a:solidFill>
              <a:ea typeface="Calibri"/>
              <a:cs typeface="Calibri"/>
              <a:sym typeface="Calibri"/>
            </a:endParaRPr>
          </a:p>
          <a:p>
            <a:r>
              <a:rPr lang="es-MX" sz="1300" b="1" dirty="0" smtClean="0">
                <a:solidFill>
                  <a:schemeClr val="dk1"/>
                </a:solidFill>
                <a:ea typeface="Calibri"/>
                <a:cs typeface="Calibri"/>
                <a:sym typeface="Calibri"/>
              </a:rPr>
              <a:t>El facilitador dice:</a:t>
            </a:r>
          </a:p>
          <a:p>
            <a:r>
              <a:rPr lang="es-MX" sz="1300" dirty="0" smtClean="0">
                <a:solidFill>
                  <a:schemeClr val="dk1"/>
                </a:solidFill>
                <a:ea typeface="Calibri"/>
                <a:cs typeface="Calibri"/>
                <a:sym typeface="Calibri"/>
              </a:rPr>
              <a:t>—Por favor, hagan un dibujo e identifíquenlo con anotaciones para indicar dónde se alojarían mientras están en Australia. </a:t>
            </a:r>
          </a:p>
          <a:p>
            <a:r>
              <a:rPr lang="es-MX" sz="1300" dirty="0" smtClean="0">
                <a:solidFill>
                  <a:schemeClr val="dk1"/>
                </a:solidFill>
                <a:ea typeface="Calibri"/>
                <a:cs typeface="Calibri"/>
                <a:sym typeface="Calibri"/>
              </a:rPr>
              <a:t>[Los estudiantes dibujan e identifican sus dibujos </a:t>
            </a:r>
            <a:r>
              <a:rPr lang="es-MX" sz="1300" dirty="0">
                <a:solidFill>
                  <a:schemeClr val="dk1"/>
                </a:solidFill>
                <a:ea typeface="Calibri"/>
                <a:cs typeface="Calibri"/>
                <a:sym typeface="Calibri"/>
              </a:rPr>
              <a:t>con anotaciones.]</a:t>
            </a:r>
            <a:endParaRPr lang="es-MX" sz="1300" dirty="0" smtClean="0">
              <a:solidFill>
                <a:schemeClr val="dk1"/>
              </a:solidFill>
              <a:ea typeface="Calibri"/>
              <a:cs typeface="Calibri"/>
              <a:sym typeface="Calibri"/>
            </a:endParaRPr>
          </a:p>
          <a:p>
            <a:endParaRPr lang="es-MX" sz="1300" b="1" dirty="0" smtClean="0">
              <a:solidFill>
                <a:schemeClr val="dk1"/>
              </a:solidFill>
              <a:ea typeface="Calibri"/>
              <a:cs typeface="Calibri"/>
              <a:sym typeface="Calibri"/>
            </a:endParaRPr>
          </a:p>
          <a:p>
            <a:r>
              <a:rPr lang="es-MX" sz="1300" b="1" dirty="0">
                <a:solidFill>
                  <a:schemeClr val="dk1"/>
                </a:solidFill>
                <a:ea typeface="Calibri"/>
                <a:cs typeface="Calibri"/>
                <a:sym typeface="Calibri"/>
              </a:rPr>
              <a:t>El facilitador dice:</a:t>
            </a:r>
          </a:p>
          <a:p>
            <a:r>
              <a:rPr lang="es-MX" sz="1300" dirty="0" smtClean="0">
                <a:solidFill>
                  <a:schemeClr val="dk1"/>
                </a:solidFill>
                <a:ea typeface="Calibri"/>
                <a:cs typeface="Calibri"/>
                <a:sym typeface="Calibri"/>
              </a:rPr>
              <a:t>—Ahora vamos a ver un video que nos ayudará a responder las otras dos secciones en nuestro organizador: </a:t>
            </a:r>
            <a:r>
              <a:rPr lang="x-none" sz="1300" dirty="0">
                <a:solidFill>
                  <a:schemeClr val="dk1"/>
                </a:solidFill>
                <a:ea typeface="Calibri"/>
                <a:cs typeface="Calibri"/>
                <a:sym typeface="Calibri"/>
              </a:rPr>
              <a:t>cómo </a:t>
            </a:r>
            <a:r>
              <a:rPr lang="x-none" sz="1300" dirty="0" smtClean="0">
                <a:solidFill>
                  <a:schemeClr val="dk1"/>
                </a:solidFill>
                <a:ea typeface="Calibri"/>
                <a:cs typeface="Calibri"/>
                <a:sym typeface="Calibri"/>
              </a:rPr>
              <a:t>transportarse </a:t>
            </a:r>
            <a:r>
              <a:rPr lang="x-none" sz="1300" dirty="0">
                <a:solidFill>
                  <a:schemeClr val="dk1"/>
                </a:solidFill>
                <a:ea typeface="Calibri"/>
                <a:cs typeface="Calibri"/>
                <a:sym typeface="Calibri"/>
              </a:rPr>
              <a:t>cuando </a:t>
            </a:r>
            <a:r>
              <a:rPr lang="x-none" sz="1300" dirty="0" smtClean="0">
                <a:solidFill>
                  <a:schemeClr val="dk1"/>
                </a:solidFill>
                <a:ea typeface="Calibri"/>
                <a:cs typeface="Calibri"/>
                <a:sym typeface="Calibri"/>
              </a:rPr>
              <a:t>estén en Australia </a:t>
            </a:r>
            <a:r>
              <a:rPr lang="x-none" sz="1300" dirty="0">
                <a:solidFill>
                  <a:schemeClr val="dk1"/>
                </a:solidFill>
                <a:ea typeface="Calibri"/>
                <a:cs typeface="Calibri"/>
                <a:sym typeface="Calibri"/>
              </a:rPr>
              <a:t>y qué verán cuando </a:t>
            </a:r>
            <a:r>
              <a:rPr lang="x-none" sz="1300" dirty="0" smtClean="0">
                <a:solidFill>
                  <a:schemeClr val="dk1"/>
                </a:solidFill>
                <a:ea typeface="Calibri"/>
                <a:cs typeface="Calibri"/>
                <a:sym typeface="Calibri"/>
              </a:rPr>
              <a:t>estén en la Gran Barrera de Coral.</a:t>
            </a:r>
          </a:p>
          <a:p>
            <a:endParaRPr lang="es-MX" sz="1300" dirty="0" smtClean="0">
              <a:solidFill>
                <a:schemeClr val="dk1"/>
              </a:solidFill>
              <a:ea typeface="Calibri"/>
              <a:cs typeface="Calibri"/>
              <a:sym typeface="Calibri"/>
            </a:endParaRPr>
          </a:p>
          <a:p>
            <a:r>
              <a:rPr lang="es-MX" sz="1300" dirty="0" smtClean="0">
                <a:solidFill>
                  <a:schemeClr val="dk1"/>
                </a:solidFill>
                <a:ea typeface="Calibri"/>
                <a:cs typeface="Calibri"/>
                <a:sym typeface="Calibri"/>
              </a:rPr>
              <a:t>[Muestre el video de la Gran Barrera de Coral. En </a:t>
            </a:r>
            <a:r>
              <a:rPr lang="es-MX" sz="1300" dirty="0">
                <a:solidFill>
                  <a:schemeClr val="dk1"/>
                </a:solidFill>
                <a:ea typeface="Calibri"/>
                <a:cs typeface="Calibri"/>
                <a:sym typeface="Calibri"/>
              </a:rPr>
              <a:t>los Materiales </a:t>
            </a:r>
            <a:r>
              <a:rPr lang="es-MX" sz="1300" dirty="0" smtClean="0">
                <a:solidFill>
                  <a:schemeClr val="dk1"/>
                </a:solidFill>
                <a:ea typeface="Calibri"/>
                <a:cs typeface="Calibri"/>
                <a:sym typeface="Calibri"/>
              </a:rPr>
              <a:t>complementarios encontrará el enlace al video, tanto en inglés como en español. El video en inglés tiene una duración aproximada de  cuatro minutos; el video en español es de aproximadamente seis minutos.]</a:t>
            </a:r>
          </a:p>
          <a:p>
            <a:pPr>
              <a:buClr>
                <a:schemeClr val="dk1"/>
              </a:buClr>
              <a:buSzPct val="25000"/>
            </a:pPr>
            <a:r>
              <a:rPr lang="es-MX" sz="1262" dirty="0" smtClean="0">
                <a:solidFill>
                  <a:schemeClr val="dk1"/>
                </a:solidFill>
                <a:latin typeface="Calibri"/>
                <a:ea typeface="Calibri"/>
                <a:cs typeface="Calibri"/>
                <a:sym typeface="Calibri"/>
              </a:rPr>
              <a:t> </a:t>
            </a:r>
          </a:p>
          <a:p>
            <a:pPr>
              <a:buClr>
                <a:schemeClr val="dk1"/>
              </a:buClr>
            </a:pPr>
            <a:endParaRPr lang="es-MX" sz="1747" dirty="0"/>
          </a:p>
        </p:txBody>
      </p:sp>
      <p:sp>
        <p:nvSpPr>
          <p:cNvPr id="6" name="Slide Number Placeholder 2"/>
          <p:cNvSpPr>
            <a:spLocks noGrp="1"/>
          </p:cNvSpPr>
          <p:nvPr>
            <p:ph type="sldNum" sz="quarter" idx="12"/>
          </p:nvPr>
        </p:nvSpPr>
        <p:spPr>
          <a:xfrm>
            <a:off x="5570220" y="9322648"/>
            <a:ext cx="1813560" cy="535516"/>
          </a:xfrm>
        </p:spPr>
        <p:txBody>
          <a:bodyPr/>
          <a:lstStyle/>
          <a:p>
            <a:r>
              <a:rPr lang="x-none" dirty="0" smtClean="0"/>
              <a:t>8</a:t>
            </a:r>
            <a:endParaRPr lang="x-none" dirty="0"/>
          </a:p>
        </p:txBody>
      </p:sp>
      <p:sp>
        <p:nvSpPr>
          <p:cNvPr id="7" name="Date Placeholder 1"/>
          <p:cNvSpPr>
            <a:spLocks noGrp="1"/>
          </p:cNvSpPr>
          <p:nvPr>
            <p:ph type="dt" sz="half" idx="10"/>
          </p:nvPr>
        </p:nvSpPr>
        <p:spPr>
          <a:xfrm>
            <a:off x="388620" y="9322648"/>
            <a:ext cx="2506980" cy="535516"/>
          </a:xfrm>
        </p:spPr>
        <p:txBody>
          <a:bodyPr anchor="ctr"/>
          <a:lstStyle/>
          <a:p>
            <a:r>
              <a:rPr lang="x-none" dirty="0" smtClean="0"/>
              <a:t>HSD-OSP </a:t>
            </a:r>
            <a:r>
              <a:rPr lang="x-none" dirty="0" err="1" smtClean="0"/>
              <a:t>Susan</a:t>
            </a:r>
            <a:r>
              <a:rPr lang="x-none" dirty="0" smtClean="0"/>
              <a:t> Richmond 2015  </a:t>
            </a:r>
            <a:endParaRPr lang="en-US" dirty="0"/>
          </a:p>
        </p:txBody>
      </p:sp>
    </p:spTree>
    <p:extLst>
      <p:ext uri="{BB962C8B-B14F-4D97-AF65-F5344CB8AC3E}">
        <p14:creationId xmlns:p14="http://schemas.microsoft.com/office/powerpoint/2010/main" val="2541759828"/>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txBox="1"/>
          <p:nvPr/>
        </p:nvSpPr>
        <p:spPr>
          <a:xfrm>
            <a:off x="304800" y="251518"/>
            <a:ext cx="7162800" cy="9362837"/>
          </a:xfrm>
          <a:prstGeom prst="rect">
            <a:avLst/>
          </a:prstGeom>
          <a:noFill/>
          <a:ln>
            <a:noFill/>
          </a:ln>
        </p:spPr>
        <p:txBody>
          <a:bodyPr lIns="98870" tIns="98870" rIns="98870" bIns="98870" anchor="t" anchorCtr="0">
            <a:noAutofit/>
          </a:bodyPr>
          <a:lstStyle/>
          <a:p>
            <a:r>
              <a:rPr lang="es-MX" sz="1747" b="1" dirty="0" smtClean="0">
                <a:solidFill>
                  <a:schemeClr val="dk1"/>
                </a:solidFill>
                <a:latin typeface="Calibri"/>
                <a:ea typeface="Calibri"/>
                <a:cs typeface="Calibri"/>
                <a:sym typeface="Calibri"/>
              </a:rPr>
              <a:t>Viaje al extranjero </a:t>
            </a:r>
            <a:r>
              <a:rPr lang="es-MX" sz="1262" i="1" dirty="0" smtClean="0">
                <a:solidFill>
                  <a:schemeClr val="dk1"/>
                </a:solidFill>
                <a:latin typeface="Calibri"/>
                <a:ea typeface="Calibri"/>
                <a:cs typeface="Calibri"/>
                <a:sym typeface="Calibri"/>
              </a:rPr>
              <a:t>continuación…</a:t>
            </a:r>
          </a:p>
          <a:p>
            <a:endParaRPr lang="es-MX" sz="1262" b="1" dirty="0" smtClean="0">
              <a:solidFill>
                <a:schemeClr val="dk1"/>
              </a:solidFill>
              <a:latin typeface="Calibri"/>
              <a:ea typeface="Calibri"/>
              <a:cs typeface="Calibri"/>
              <a:sym typeface="Calibri"/>
            </a:endParaRPr>
          </a:p>
          <a:p>
            <a:r>
              <a:rPr lang="es-MX" sz="1300" b="1" dirty="0" smtClean="0">
                <a:solidFill>
                  <a:schemeClr val="dk1"/>
                </a:solidFill>
                <a:latin typeface="Calibri"/>
                <a:ea typeface="Calibri"/>
                <a:cs typeface="Calibri"/>
                <a:sym typeface="Calibri"/>
              </a:rPr>
              <a:t>Pregunta de discusión:</a:t>
            </a:r>
          </a:p>
          <a:p>
            <a:r>
              <a:rPr lang="es-MX" sz="1300" dirty="0" smtClean="0">
                <a:solidFill>
                  <a:schemeClr val="dk1"/>
                </a:solidFill>
                <a:latin typeface="Calibri"/>
                <a:ea typeface="Calibri"/>
                <a:cs typeface="Calibri"/>
                <a:sym typeface="Calibri"/>
              </a:rPr>
              <a:t>—¿Cuáles son algunas de las criaturas vivientes que vieron en el video?</a:t>
            </a:r>
          </a:p>
          <a:p>
            <a:endParaRPr lang="es-MX" sz="1300" dirty="0" smtClean="0">
              <a:solidFill>
                <a:schemeClr val="dk1"/>
              </a:solidFill>
              <a:latin typeface="Calibri"/>
              <a:ea typeface="Calibri"/>
              <a:cs typeface="Calibri"/>
              <a:sym typeface="Calibri"/>
            </a:endParaRPr>
          </a:p>
          <a:p>
            <a:pPr>
              <a:buClr>
                <a:schemeClr val="dk1"/>
              </a:buClr>
              <a:buSzPct val="25000"/>
            </a:pPr>
            <a:r>
              <a:rPr lang="es-MX" sz="1300" b="1" dirty="0" smtClean="0">
                <a:solidFill>
                  <a:schemeClr val="dk1"/>
                </a:solidFill>
                <a:latin typeface="Calibri"/>
                <a:ea typeface="Calibri"/>
                <a:cs typeface="Calibri"/>
                <a:sym typeface="Calibri"/>
              </a:rPr>
              <a:t>Posibles respuestas del estudiante:</a:t>
            </a:r>
          </a:p>
          <a:p>
            <a:r>
              <a:rPr lang="es-MX" sz="1300" dirty="0" smtClean="0">
                <a:solidFill>
                  <a:schemeClr val="dk1"/>
                </a:solidFill>
                <a:latin typeface="Calibri"/>
                <a:ea typeface="Calibri"/>
                <a:cs typeface="Calibri"/>
                <a:sym typeface="Calibri"/>
              </a:rPr>
              <a:t>muchos peces</a:t>
            </a:r>
          </a:p>
          <a:p>
            <a:r>
              <a:rPr lang="es-MX" sz="1300" dirty="0" smtClean="0">
                <a:solidFill>
                  <a:schemeClr val="dk1"/>
                </a:solidFill>
                <a:latin typeface="Calibri"/>
                <a:ea typeface="Calibri"/>
                <a:cs typeface="Calibri"/>
                <a:sym typeface="Calibri"/>
              </a:rPr>
              <a:t>el arrecife</a:t>
            </a:r>
          </a:p>
          <a:p>
            <a:r>
              <a:rPr lang="es-MX" sz="1300" dirty="0" smtClean="0">
                <a:solidFill>
                  <a:schemeClr val="dk1"/>
                </a:solidFill>
                <a:latin typeface="Calibri"/>
                <a:ea typeface="Calibri"/>
                <a:cs typeface="Calibri"/>
                <a:sym typeface="Calibri"/>
              </a:rPr>
              <a:t>olas grandes</a:t>
            </a:r>
          </a:p>
          <a:p>
            <a:r>
              <a:rPr lang="es-MX" sz="1300" dirty="0" smtClean="0">
                <a:solidFill>
                  <a:schemeClr val="dk1"/>
                </a:solidFill>
                <a:latin typeface="Calibri"/>
                <a:ea typeface="Calibri"/>
                <a:cs typeface="Calibri"/>
                <a:sym typeface="Calibri"/>
              </a:rPr>
              <a:t>personas nadando en trajes de baño</a:t>
            </a:r>
          </a:p>
          <a:p>
            <a:r>
              <a:rPr lang="es-MX" sz="1300" dirty="0" smtClean="0">
                <a:solidFill>
                  <a:schemeClr val="dk1"/>
                </a:solidFill>
                <a:latin typeface="Calibri"/>
                <a:ea typeface="Calibri"/>
                <a:cs typeface="Calibri"/>
                <a:sym typeface="Calibri"/>
              </a:rPr>
              <a:t>¡tortugas marinas! </a:t>
            </a:r>
          </a:p>
          <a:p>
            <a:endParaRPr lang="es-MX" sz="1300" dirty="0" smtClean="0">
              <a:solidFill>
                <a:schemeClr val="dk1"/>
              </a:solidFill>
              <a:latin typeface="Calibri"/>
              <a:ea typeface="Calibri"/>
              <a:cs typeface="Calibri"/>
              <a:sym typeface="Calibri"/>
            </a:endParaRPr>
          </a:p>
          <a:p>
            <a:r>
              <a:rPr lang="es-MX" sz="1300" b="1" dirty="0" smtClean="0">
                <a:solidFill>
                  <a:schemeClr val="dk1"/>
                </a:solidFill>
                <a:latin typeface="Calibri"/>
                <a:ea typeface="Calibri"/>
                <a:cs typeface="Calibri"/>
                <a:sym typeface="Calibri"/>
              </a:rPr>
              <a:t>El facilitador dice:</a:t>
            </a:r>
          </a:p>
          <a:p>
            <a:r>
              <a:rPr lang="es-MX" sz="1300" dirty="0" smtClean="0">
                <a:solidFill>
                  <a:schemeClr val="dk1"/>
                </a:solidFill>
                <a:latin typeface="Calibri"/>
                <a:ea typeface="Calibri"/>
                <a:cs typeface="Calibri"/>
                <a:sym typeface="Calibri"/>
              </a:rPr>
              <a:t>—Por favor ahora dibujen e </a:t>
            </a:r>
            <a:r>
              <a:rPr lang="es-MX" sz="1300" dirty="0" smtClean="0">
                <a:solidFill>
                  <a:schemeClr val="dk1"/>
                </a:solidFill>
                <a:ea typeface="Calibri"/>
                <a:cs typeface="Calibri"/>
                <a:sym typeface="Calibri"/>
              </a:rPr>
              <a:t>identifiquen </a:t>
            </a:r>
            <a:r>
              <a:rPr lang="es-MX" sz="1300" dirty="0" smtClean="0">
                <a:solidFill>
                  <a:schemeClr val="dk1"/>
                </a:solidFill>
                <a:latin typeface="Calibri"/>
                <a:ea typeface="Calibri"/>
                <a:cs typeface="Calibri"/>
                <a:sym typeface="Calibri"/>
              </a:rPr>
              <a:t>algunas de las criaturas vivientes que vieron en el video. </a:t>
            </a:r>
          </a:p>
          <a:p>
            <a:endParaRPr lang="es-MX" sz="1300" dirty="0" smtClean="0">
              <a:solidFill>
                <a:schemeClr val="dk1"/>
              </a:solidFill>
              <a:latin typeface="Calibri"/>
              <a:ea typeface="Calibri"/>
              <a:cs typeface="Calibri"/>
              <a:sym typeface="Calibri"/>
            </a:endParaRPr>
          </a:p>
          <a:p>
            <a:r>
              <a:rPr lang="es-MX" sz="1300" dirty="0" smtClean="0">
                <a:solidFill>
                  <a:schemeClr val="dk1"/>
                </a:solidFill>
                <a:latin typeface="Calibri"/>
                <a:ea typeface="Calibri"/>
                <a:cs typeface="Calibri"/>
                <a:sym typeface="Calibri"/>
              </a:rPr>
              <a:t>[Los estudiantes dibujan e identifican con anotaciones algunas criaturas vivientes que vieron en el video].</a:t>
            </a:r>
          </a:p>
          <a:p>
            <a:endParaRPr lang="es-MX" sz="1300" dirty="0" smtClean="0">
              <a:solidFill>
                <a:schemeClr val="dk1"/>
              </a:solidFill>
              <a:latin typeface="Calibri"/>
              <a:ea typeface="Calibri"/>
              <a:cs typeface="Calibri"/>
              <a:sym typeface="Calibri"/>
            </a:endParaRPr>
          </a:p>
          <a:p>
            <a:r>
              <a:rPr lang="es-MX" sz="1300" b="1" dirty="0" smtClean="0">
                <a:solidFill>
                  <a:schemeClr val="dk1"/>
                </a:solidFill>
                <a:latin typeface="Calibri"/>
                <a:ea typeface="Calibri"/>
                <a:cs typeface="Calibri"/>
                <a:sym typeface="Calibri"/>
              </a:rPr>
              <a:t>Pregunta de discusión:</a:t>
            </a:r>
          </a:p>
          <a:p>
            <a:r>
              <a:rPr lang="es-MX" sz="1300" dirty="0" smtClean="0">
                <a:solidFill>
                  <a:schemeClr val="dk1"/>
                </a:solidFill>
                <a:latin typeface="Calibri"/>
                <a:ea typeface="Calibri"/>
                <a:cs typeface="Calibri"/>
                <a:sym typeface="Calibri"/>
              </a:rPr>
              <a:t>— Utilicen lo que vieron en el video y lo que saben acerca de viajar para completar la última parte del organizador gráfico: ¿Cómo llegar allí? Si nos quedamos en Australia , ¿cómo nos transportaríamos cuando vayamos a visitar la Gran Barrera de Coral? ¿Cómo viajaríamos cuando estemos allí?</a:t>
            </a:r>
          </a:p>
          <a:p>
            <a:endParaRPr lang="es-MX" sz="1300" dirty="0" smtClean="0">
              <a:solidFill>
                <a:schemeClr val="dk1"/>
              </a:solidFill>
              <a:latin typeface="Calibri"/>
              <a:ea typeface="Calibri"/>
              <a:cs typeface="Calibri"/>
              <a:sym typeface="Calibri"/>
            </a:endParaRPr>
          </a:p>
          <a:p>
            <a:r>
              <a:rPr lang="es-MX" sz="1300" b="1" dirty="0" smtClean="0">
                <a:solidFill>
                  <a:schemeClr val="dk1"/>
                </a:solidFill>
                <a:latin typeface="Calibri"/>
                <a:ea typeface="Calibri"/>
                <a:cs typeface="Calibri"/>
                <a:sym typeface="Calibri"/>
              </a:rPr>
              <a:t>Posibles respuestas del estudiante:</a:t>
            </a:r>
          </a:p>
          <a:p>
            <a:r>
              <a:rPr lang="es-MX" sz="1300" dirty="0" smtClean="0">
                <a:solidFill>
                  <a:schemeClr val="dk1"/>
                </a:solidFill>
                <a:latin typeface="Calibri"/>
                <a:ea typeface="Calibri"/>
                <a:cs typeface="Calibri"/>
                <a:sym typeface="Calibri"/>
              </a:rPr>
              <a:t>Podemos ir en barco a la Gran Barrera de Coral.</a:t>
            </a:r>
          </a:p>
          <a:p>
            <a:r>
              <a:rPr lang="es-MX" sz="1300" dirty="0" smtClean="0">
                <a:solidFill>
                  <a:schemeClr val="dk1"/>
                </a:solidFill>
                <a:latin typeface="Calibri"/>
                <a:ea typeface="Calibri"/>
                <a:cs typeface="Calibri"/>
                <a:sym typeface="Calibri"/>
              </a:rPr>
              <a:t>Podemos tomar un autobús para llegar al océano antes de ir en barco.</a:t>
            </a:r>
          </a:p>
          <a:p>
            <a:r>
              <a:rPr lang="es-MX" sz="1300" dirty="0" smtClean="0">
                <a:solidFill>
                  <a:schemeClr val="dk1"/>
                </a:solidFill>
                <a:latin typeface="Calibri"/>
                <a:ea typeface="Calibri"/>
                <a:cs typeface="Calibri"/>
                <a:sym typeface="Calibri"/>
              </a:rPr>
              <a:t>Tendremos que utilizar aletas de buceo para nadar.</a:t>
            </a:r>
          </a:p>
          <a:p>
            <a:pPr>
              <a:buClr>
                <a:schemeClr val="dk1"/>
              </a:buClr>
            </a:pPr>
            <a:endParaRPr lang="es-MX" sz="1300" dirty="0" smtClean="0">
              <a:solidFill>
                <a:schemeClr val="dk1"/>
              </a:solidFill>
              <a:latin typeface="Calibri"/>
              <a:ea typeface="Calibri"/>
              <a:cs typeface="Calibri"/>
              <a:sym typeface="Calibri"/>
            </a:endParaRPr>
          </a:p>
          <a:p>
            <a:r>
              <a:rPr lang="es-MX" sz="1300" b="1" dirty="0">
                <a:solidFill>
                  <a:schemeClr val="dk1"/>
                </a:solidFill>
                <a:ea typeface="Calibri"/>
                <a:cs typeface="Calibri"/>
                <a:sym typeface="Calibri"/>
              </a:rPr>
              <a:t>El facilitador dice:</a:t>
            </a:r>
          </a:p>
          <a:p>
            <a:r>
              <a:rPr lang="es-MX" sz="1300" dirty="0" smtClean="0">
                <a:solidFill>
                  <a:schemeClr val="dk1"/>
                </a:solidFill>
                <a:latin typeface="Calibri"/>
                <a:ea typeface="Calibri"/>
                <a:cs typeface="Calibri"/>
                <a:sym typeface="Calibri"/>
              </a:rPr>
              <a:t>—Ahora por favor, dibujen e </a:t>
            </a:r>
            <a:r>
              <a:rPr lang="es-MX" sz="1300" dirty="0" smtClean="0">
                <a:solidFill>
                  <a:schemeClr val="dk1"/>
                </a:solidFill>
                <a:ea typeface="Calibri"/>
                <a:cs typeface="Calibri"/>
                <a:sym typeface="Calibri"/>
              </a:rPr>
              <a:t>identifiquen con </a:t>
            </a:r>
            <a:r>
              <a:rPr lang="es-MX" sz="1300" dirty="0">
                <a:solidFill>
                  <a:schemeClr val="dk1"/>
                </a:solidFill>
                <a:ea typeface="Calibri"/>
                <a:cs typeface="Calibri"/>
                <a:sym typeface="Calibri"/>
              </a:rPr>
              <a:t>anotaciones</a:t>
            </a:r>
            <a:r>
              <a:rPr lang="es-MX" sz="1300" dirty="0" smtClean="0">
                <a:solidFill>
                  <a:schemeClr val="dk1"/>
                </a:solidFill>
                <a:latin typeface="Calibri"/>
                <a:ea typeface="Calibri"/>
                <a:cs typeface="Calibri"/>
                <a:sym typeface="Calibri"/>
              </a:rPr>
              <a:t> cómo se transportarían mientras estén en Australia y en la Gran Barrera de Coral.  </a:t>
            </a:r>
            <a:endParaRPr lang="es-MX" sz="1300" dirty="0">
              <a:solidFill>
                <a:schemeClr val="dk1"/>
              </a:solidFill>
              <a:latin typeface="Calibri"/>
              <a:ea typeface="Calibri"/>
              <a:cs typeface="Calibri"/>
              <a:sym typeface="Calibri"/>
            </a:endParaRPr>
          </a:p>
          <a:p>
            <a:endParaRPr lang="es-MX" sz="1300" dirty="0" smtClean="0">
              <a:solidFill>
                <a:schemeClr val="dk1"/>
              </a:solidFill>
              <a:latin typeface="Calibri"/>
              <a:ea typeface="Calibri"/>
              <a:cs typeface="Calibri"/>
              <a:sym typeface="Calibri"/>
            </a:endParaRPr>
          </a:p>
          <a:p>
            <a:r>
              <a:rPr lang="es-MX" sz="1300" b="1" dirty="0" smtClean="0">
                <a:solidFill>
                  <a:schemeClr val="dk1"/>
                </a:solidFill>
                <a:latin typeface="Calibri"/>
                <a:ea typeface="Calibri"/>
                <a:cs typeface="Calibri"/>
                <a:sym typeface="Calibri"/>
              </a:rPr>
              <a:t>El facilitador dice: </a:t>
            </a:r>
            <a:r>
              <a:rPr lang="es-MX" sz="1300" dirty="0" smtClean="0">
                <a:solidFill>
                  <a:schemeClr val="dk1"/>
                </a:solidFill>
                <a:latin typeface="Calibri"/>
                <a:ea typeface="Calibri"/>
                <a:cs typeface="Calibri"/>
                <a:sym typeface="Calibri"/>
              </a:rPr>
              <a:t>—Recuerden que la tarea de hoy era entusiasmar a tu amigo para que vaya contigo a la Gran Barrera de Coral. Deberían incluir una introducción que los emocione. Yo utilizaría un punto exclamatorio para decir— ¡Vamos a la Gran Barrera de Coral!, como mi introducción. </a:t>
            </a:r>
          </a:p>
          <a:p>
            <a:r>
              <a:rPr lang="es-MX" sz="1300" dirty="0" smtClean="0">
                <a:solidFill>
                  <a:schemeClr val="dk1"/>
                </a:solidFill>
                <a:latin typeface="Calibri"/>
                <a:ea typeface="Calibri"/>
                <a:cs typeface="Calibri"/>
                <a:sym typeface="Calibri"/>
              </a:rPr>
              <a:t>Hablen con su compañero y compartan con ellos la introducción que utilizarían. </a:t>
            </a:r>
            <a:endParaRPr lang="es-MX" sz="1300" b="1" dirty="0" smtClean="0">
              <a:solidFill>
                <a:schemeClr val="dk1"/>
              </a:solidFill>
              <a:latin typeface="Calibri"/>
              <a:ea typeface="Calibri"/>
              <a:cs typeface="Calibri"/>
              <a:sym typeface="Calibri"/>
            </a:endParaRPr>
          </a:p>
          <a:p>
            <a:endParaRPr lang="es-MX" sz="1300" dirty="0" smtClean="0">
              <a:solidFill>
                <a:schemeClr val="dk1"/>
              </a:solidFill>
              <a:latin typeface="Calibri"/>
              <a:ea typeface="Calibri"/>
              <a:cs typeface="Calibri"/>
              <a:sym typeface="Calibri"/>
            </a:endParaRPr>
          </a:p>
          <a:p>
            <a:r>
              <a:rPr lang="es-MX" sz="1300" dirty="0" smtClean="0">
                <a:solidFill>
                  <a:schemeClr val="dk1"/>
                </a:solidFill>
                <a:latin typeface="Calibri"/>
                <a:ea typeface="Calibri"/>
                <a:cs typeface="Calibri"/>
                <a:sym typeface="Calibri"/>
              </a:rPr>
              <a:t>[Los estudiantes se voltean y comparten.]</a:t>
            </a:r>
          </a:p>
          <a:p>
            <a:endParaRPr lang="es-MX" sz="1300" dirty="0" smtClean="0">
              <a:solidFill>
                <a:schemeClr val="dk1"/>
              </a:solidFill>
              <a:latin typeface="Calibri"/>
              <a:ea typeface="Calibri"/>
              <a:cs typeface="Calibri"/>
              <a:sym typeface="Calibri"/>
            </a:endParaRPr>
          </a:p>
          <a:p>
            <a:r>
              <a:rPr lang="es-MX" sz="1300" b="1" dirty="0" smtClean="0">
                <a:solidFill>
                  <a:schemeClr val="dk1"/>
                </a:solidFill>
                <a:latin typeface="Calibri"/>
                <a:ea typeface="Calibri"/>
                <a:cs typeface="Calibri"/>
                <a:sym typeface="Calibri"/>
              </a:rPr>
              <a:t>El facilitador dice: —</a:t>
            </a:r>
            <a:r>
              <a:rPr lang="es-MX" sz="1300" dirty="0" smtClean="0">
                <a:solidFill>
                  <a:schemeClr val="dk1"/>
                </a:solidFill>
                <a:latin typeface="Calibri"/>
                <a:ea typeface="Calibri"/>
                <a:cs typeface="Calibri"/>
                <a:sym typeface="Calibri"/>
              </a:rPr>
              <a:t>Por favor, escriban su introducción en el organizador gráfico.</a:t>
            </a:r>
          </a:p>
          <a:p>
            <a:endParaRPr lang="es-MX" sz="1300" b="1" dirty="0" smtClean="0">
              <a:solidFill>
                <a:schemeClr val="dk1"/>
              </a:solidFill>
              <a:latin typeface="Calibri"/>
              <a:ea typeface="Calibri"/>
              <a:cs typeface="Calibri"/>
              <a:sym typeface="Calibri"/>
            </a:endParaRPr>
          </a:p>
          <a:p>
            <a:r>
              <a:rPr lang="es-MX" sz="1300" dirty="0" smtClean="0">
                <a:solidFill>
                  <a:schemeClr val="dk1"/>
                </a:solidFill>
                <a:latin typeface="Calibri"/>
                <a:ea typeface="Calibri"/>
                <a:cs typeface="Calibri"/>
                <a:sym typeface="Calibri"/>
              </a:rPr>
              <a:t>[Los estudiantes escriben su introducción].</a:t>
            </a:r>
          </a:p>
          <a:p>
            <a:endParaRPr lang="es-MX" sz="1300" dirty="0" smtClean="0">
              <a:solidFill>
                <a:schemeClr val="dk1"/>
              </a:solidFill>
              <a:latin typeface="Calibri"/>
              <a:ea typeface="Calibri"/>
              <a:cs typeface="Calibri"/>
              <a:sym typeface="Calibri"/>
            </a:endParaRPr>
          </a:p>
          <a:p>
            <a:r>
              <a:rPr lang="es-MX" sz="1300" b="1" dirty="0" smtClean="0">
                <a:solidFill>
                  <a:schemeClr val="dk1"/>
                </a:solidFill>
                <a:latin typeface="Calibri"/>
                <a:ea typeface="Calibri"/>
                <a:cs typeface="Calibri"/>
                <a:sym typeface="Calibri"/>
              </a:rPr>
              <a:t>EL facilitador dice: </a:t>
            </a:r>
            <a:r>
              <a:rPr lang="es-MX" sz="1300" dirty="0" smtClean="0">
                <a:solidFill>
                  <a:schemeClr val="dk1"/>
                </a:solidFill>
                <a:latin typeface="Calibri"/>
                <a:ea typeface="Calibri"/>
                <a:cs typeface="Calibri"/>
                <a:sym typeface="Calibri"/>
              </a:rPr>
              <a:t>—Finalmente, yo le daría un título a mi escrito que diga de qué se trata. Mi título es Australia. Escriban el título en la parte superior del organizador gráfico, en la casilla del título.</a:t>
            </a:r>
          </a:p>
          <a:p>
            <a:pPr>
              <a:buClr>
                <a:schemeClr val="dk1"/>
              </a:buClr>
            </a:pPr>
            <a:endParaRPr lang="es-MX" sz="1262" b="1" dirty="0" smtClean="0">
              <a:solidFill>
                <a:schemeClr val="dk1"/>
              </a:solidFill>
              <a:latin typeface="Calibri"/>
              <a:ea typeface="Calibri"/>
              <a:cs typeface="Calibri"/>
              <a:sym typeface="Calibri"/>
            </a:endParaRPr>
          </a:p>
          <a:p>
            <a:pPr>
              <a:buClr>
                <a:schemeClr val="dk1"/>
              </a:buClr>
            </a:pPr>
            <a:endParaRPr lang="es-MX" sz="1747" dirty="0" smtClean="0">
              <a:solidFill>
                <a:schemeClr val="dk1"/>
              </a:solidFill>
            </a:endParaRPr>
          </a:p>
          <a:p>
            <a:endParaRPr sz="1747" dirty="0"/>
          </a:p>
        </p:txBody>
      </p:sp>
      <p:sp>
        <p:nvSpPr>
          <p:cNvPr id="6" name="Slide Number Placeholder 2"/>
          <p:cNvSpPr>
            <a:spLocks noGrp="1"/>
          </p:cNvSpPr>
          <p:nvPr>
            <p:ph type="sldNum" sz="quarter" idx="12"/>
          </p:nvPr>
        </p:nvSpPr>
        <p:spPr>
          <a:xfrm>
            <a:off x="5570220" y="9322648"/>
            <a:ext cx="1813560" cy="535516"/>
          </a:xfrm>
        </p:spPr>
        <p:txBody>
          <a:bodyPr/>
          <a:lstStyle/>
          <a:p>
            <a:r>
              <a:rPr lang="x-none" dirty="0" smtClean="0"/>
              <a:t>9</a:t>
            </a:r>
            <a:endParaRPr lang="x-none" dirty="0"/>
          </a:p>
        </p:txBody>
      </p:sp>
      <p:sp>
        <p:nvSpPr>
          <p:cNvPr id="7" name="Date Placeholder 1"/>
          <p:cNvSpPr>
            <a:spLocks noGrp="1"/>
          </p:cNvSpPr>
          <p:nvPr>
            <p:ph type="dt" sz="half" idx="10"/>
          </p:nvPr>
        </p:nvSpPr>
        <p:spPr>
          <a:xfrm>
            <a:off x="388620" y="9322648"/>
            <a:ext cx="2506980" cy="535516"/>
          </a:xfrm>
        </p:spPr>
        <p:txBody>
          <a:bodyPr anchor="ctr"/>
          <a:lstStyle/>
          <a:p>
            <a:r>
              <a:rPr lang="x-none" dirty="0" smtClean="0"/>
              <a:t>HSD-OSP </a:t>
            </a:r>
            <a:r>
              <a:rPr lang="x-none" dirty="0" err="1" smtClean="0"/>
              <a:t>Susan</a:t>
            </a:r>
            <a:r>
              <a:rPr lang="x-none" dirty="0" smtClean="0"/>
              <a:t> Richmond 2015  </a:t>
            </a:r>
            <a:endParaRPr lang="en-US" dirty="0"/>
          </a:p>
        </p:txBody>
      </p:sp>
    </p:spTree>
    <p:extLst>
      <p:ext uri="{BB962C8B-B14F-4D97-AF65-F5344CB8AC3E}">
        <p14:creationId xmlns:p14="http://schemas.microsoft.com/office/powerpoint/2010/main" val="775453206"/>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6122</TotalTime>
  <Words>7718</Words>
  <Application>Microsoft Office PowerPoint</Application>
  <PresentationFormat>Custom</PresentationFormat>
  <Paragraphs>1099</Paragraphs>
  <Slides>35</Slides>
  <Notes>11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Richmond, Susan</dc:creator>
  <cp:lastModifiedBy>Susan Richmond</cp:lastModifiedBy>
  <cp:revision>242</cp:revision>
  <cp:lastPrinted>2014-12-11T23:10:14Z</cp:lastPrinted>
  <dcterms:created xsi:type="dcterms:W3CDTF">2014-11-20T22:29:18Z</dcterms:created>
  <dcterms:modified xsi:type="dcterms:W3CDTF">2015-12-12T17:12:31Z</dcterms:modified>
</cp:coreProperties>
</file>