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63" r:id="rId2"/>
    <p:sldId id="323" r:id="rId3"/>
    <p:sldId id="324" r:id="rId4"/>
    <p:sldId id="325" r:id="rId5"/>
    <p:sldId id="335" r:id="rId6"/>
    <p:sldId id="327" r:id="rId7"/>
    <p:sldId id="328" r:id="rId8"/>
    <p:sldId id="329" r:id="rId9"/>
    <p:sldId id="330" r:id="rId10"/>
    <p:sldId id="331" r:id="rId11"/>
    <p:sldId id="332" r:id="rId12"/>
    <p:sldId id="312" r:id="rId13"/>
    <p:sldId id="270" r:id="rId14"/>
    <p:sldId id="304" r:id="rId15"/>
    <p:sldId id="334" r:id="rId16"/>
    <p:sldId id="333" r:id="rId17"/>
    <p:sldId id="258" r:id="rId18"/>
    <p:sldId id="293" r:id="rId19"/>
    <p:sldId id="294" r:id="rId20"/>
    <p:sldId id="295" r:id="rId21"/>
    <p:sldId id="296" r:id="rId22"/>
    <p:sldId id="297" r:id="rId23"/>
    <p:sldId id="283" r:id="rId24"/>
    <p:sldId id="284" r:id="rId25"/>
    <p:sldId id="285" r:id="rId26"/>
    <p:sldId id="286" r:id="rId27"/>
    <p:sldId id="302" r:id="rId28"/>
    <p:sldId id="303" r:id="rId29"/>
    <p:sldId id="317" r:id="rId30"/>
    <p:sldId id="319" r:id="rId31"/>
    <p:sldId id="311" r:id="rId32"/>
  </p:sldIdLst>
  <p:sldSz cx="7772400" cy="10058400"/>
  <p:notesSz cx="7010400" cy="9296400"/>
  <p:defaultTex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Zaida" initials="R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97"/>
    <a:srgbClr val="DEE9C9"/>
    <a:srgbClr val="CADBA9"/>
    <a:srgbClr val="B8CF8B"/>
    <a:srgbClr val="ACC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270" autoAdjust="0"/>
  </p:normalViewPr>
  <p:slideViewPr>
    <p:cSldViewPr>
      <p:cViewPr>
        <p:scale>
          <a:sx n="110" d="100"/>
          <a:sy n="110" d="100"/>
        </p:scale>
        <p:origin x="-10" y="171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x-none"/>
          </a:p>
        </p:txBody>
      </p:sp>
      <p:sp>
        <p:nvSpPr>
          <p:cNvPr id="3" name="Date Placeholder 2"/>
          <p:cNvSpPr>
            <a:spLocks noGrp="1"/>
          </p:cNvSpPr>
          <p:nvPr>
            <p:ph type="dt" sz="quarter" idx="1"/>
          </p:nvPr>
        </p:nvSpPr>
        <p:spPr>
          <a:xfrm>
            <a:off x="3970339" y="1"/>
            <a:ext cx="3038475" cy="466725"/>
          </a:xfrm>
          <a:prstGeom prst="rect">
            <a:avLst/>
          </a:prstGeom>
        </p:spPr>
        <p:txBody>
          <a:bodyPr vert="horz" lIns="91431" tIns="45715" rIns="91431" bIns="45715" rtlCol="0"/>
          <a:lstStyle>
            <a:lvl1pPr algn="r">
              <a:defRPr sz="1200"/>
            </a:lvl1pPr>
          </a:lstStyle>
          <a:p>
            <a:fld id="{08AC780E-A93C-490E-BDEF-1085ACB44327}" type="datetimeFigureOut">
              <a:rPr lang="x-none" smtClean="0"/>
              <a:t>12/12/2015</a:t>
            </a:fld>
            <a:endParaRPr lang="x-none"/>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x-none"/>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5" rIns="91431" bIns="45715" rtlCol="0" anchor="b"/>
          <a:lstStyle>
            <a:lvl1pPr algn="r">
              <a:defRPr sz="1200"/>
            </a:lvl1pPr>
          </a:lstStyle>
          <a:p>
            <a:fld id="{33BB600C-A670-4CB2-A7A5-D7B51A93958D}" type="slidenum">
              <a:rPr lang="x-none" smtClean="0"/>
              <a:t>‹#›</a:t>
            </a:fld>
            <a:endParaRPr lang="x-none"/>
          </a:p>
        </p:txBody>
      </p:sp>
    </p:spTree>
    <p:extLst>
      <p:ext uri="{BB962C8B-B14F-4D97-AF65-F5344CB8AC3E}">
        <p14:creationId xmlns:p14="http://schemas.microsoft.com/office/powerpoint/2010/main" val="136497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81918AC0-D98B-4F11-BEA3-9B60722A9819}" type="datetimeFigureOut">
              <a:rPr lang="en-US" smtClean="0"/>
              <a:t>12/12/2015</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374781D6-321B-486C-B651-0589919B2DA2}" type="slidenum">
              <a:rPr lang="en-US" smtClean="0"/>
              <a:t>‹#›</a:t>
            </a:fld>
            <a:endParaRPr lang="en-US"/>
          </a:p>
        </p:txBody>
      </p:sp>
    </p:spTree>
    <p:extLst>
      <p:ext uri="{BB962C8B-B14F-4D97-AF65-F5344CB8AC3E}">
        <p14:creationId xmlns:p14="http://schemas.microsoft.com/office/powerpoint/2010/main" val="3881999445"/>
      </p:ext>
    </p:extLst>
  </p:cSld>
  <p:clrMap bg1="lt1" tx1="dk1" bg2="lt2" tx2="dk2" accent1="accent1" accent2="accent2" accent3="accent3" accent4="accent4" accent5="accent5" accent6="accent6" hlink="hlink" folHlink="folHlink"/>
  <p:notesStyle>
    <a:lvl1pPr marL="0" algn="l" defTabSz="1018586" rtl="0" eaLnBrk="1" latinLnBrk="0" hangingPunct="1">
      <a:defRPr sz="1337" kern="1200">
        <a:solidFill>
          <a:schemeClr val="tx1"/>
        </a:solidFill>
        <a:latin typeface="+mn-lt"/>
        <a:ea typeface="+mn-ea"/>
        <a:cs typeface="+mn-cs"/>
      </a:defRPr>
    </a:lvl1pPr>
    <a:lvl2pPr marL="509292" algn="l" defTabSz="1018586" rtl="0" eaLnBrk="1" latinLnBrk="0" hangingPunct="1">
      <a:defRPr sz="1337" kern="1200">
        <a:solidFill>
          <a:schemeClr val="tx1"/>
        </a:solidFill>
        <a:latin typeface="+mn-lt"/>
        <a:ea typeface="+mn-ea"/>
        <a:cs typeface="+mn-cs"/>
      </a:defRPr>
    </a:lvl2pPr>
    <a:lvl3pPr marL="1018586" algn="l" defTabSz="1018586" rtl="0" eaLnBrk="1" latinLnBrk="0" hangingPunct="1">
      <a:defRPr sz="1337" kern="1200">
        <a:solidFill>
          <a:schemeClr val="tx1"/>
        </a:solidFill>
        <a:latin typeface="+mn-lt"/>
        <a:ea typeface="+mn-ea"/>
        <a:cs typeface="+mn-cs"/>
      </a:defRPr>
    </a:lvl3pPr>
    <a:lvl4pPr marL="1527879" algn="l" defTabSz="1018586" rtl="0" eaLnBrk="1" latinLnBrk="0" hangingPunct="1">
      <a:defRPr sz="1337" kern="1200">
        <a:solidFill>
          <a:schemeClr val="tx1"/>
        </a:solidFill>
        <a:latin typeface="+mn-lt"/>
        <a:ea typeface="+mn-ea"/>
        <a:cs typeface="+mn-cs"/>
      </a:defRPr>
    </a:lvl4pPr>
    <a:lvl5pPr marL="2037173" algn="l" defTabSz="1018586" rtl="0" eaLnBrk="1" latinLnBrk="0" hangingPunct="1">
      <a:defRPr sz="1337" kern="1200">
        <a:solidFill>
          <a:schemeClr val="tx1"/>
        </a:solidFill>
        <a:latin typeface="+mn-lt"/>
        <a:ea typeface="+mn-ea"/>
        <a:cs typeface="+mn-cs"/>
      </a:defRPr>
    </a:lvl5pPr>
    <a:lvl6pPr marL="2546466" algn="l" defTabSz="1018586" rtl="0" eaLnBrk="1" latinLnBrk="0" hangingPunct="1">
      <a:defRPr sz="1337" kern="1200">
        <a:solidFill>
          <a:schemeClr val="tx1"/>
        </a:solidFill>
        <a:latin typeface="+mn-lt"/>
        <a:ea typeface="+mn-ea"/>
        <a:cs typeface="+mn-cs"/>
      </a:defRPr>
    </a:lvl6pPr>
    <a:lvl7pPr marL="3055758" algn="l" defTabSz="1018586" rtl="0" eaLnBrk="1" latinLnBrk="0" hangingPunct="1">
      <a:defRPr sz="1337" kern="1200">
        <a:solidFill>
          <a:schemeClr val="tx1"/>
        </a:solidFill>
        <a:latin typeface="+mn-lt"/>
        <a:ea typeface="+mn-ea"/>
        <a:cs typeface="+mn-cs"/>
      </a:defRPr>
    </a:lvl7pPr>
    <a:lvl8pPr marL="3565052" algn="l" defTabSz="1018586" rtl="0" eaLnBrk="1" latinLnBrk="0" hangingPunct="1">
      <a:defRPr sz="1337" kern="1200">
        <a:solidFill>
          <a:schemeClr val="tx1"/>
        </a:solidFill>
        <a:latin typeface="+mn-lt"/>
        <a:ea typeface="+mn-ea"/>
        <a:cs typeface="+mn-cs"/>
      </a:defRPr>
    </a:lvl8pPr>
    <a:lvl9pPr marL="4074344" algn="l" defTabSz="1018586"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1</a:t>
            </a:fld>
            <a:endParaRPr lang="en-US"/>
          </a:p>
        </p:txBody>
      </p:sp>
    </p:spTree>
    <p:extLst>
      <p:ext uri="{BB962C8B-B14F-4D97-AF65-F5344CB8AC3E}">
        <p14:creationId xmlns:p14="http://schemas.microsoft.com/office/powerpoint/2010/main" val="236105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2</a:t>
            </a:fld>
            <a:endParaRPr lang="en-US"/>
          </a:p>
        </p:txBody>
      </p:sp>
    </p:spTree>
    <p:extLst>
      <p:ext uri="{BB962C8B-B14F-4D97-AF65-F5344CB8AC3E}">
        <p14:creationId xmlns:p14="http://schemas.microsoft.com/office/powerpoint/2010/main" val="279336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4</a:t>
            </a:fld>
            <a:endParaRPr lang="en-US"/>
          </a:p>
        </p:txBody>
      </p:sp>
    </p:spTree>
    <p:extLst>
      <p:ext uri="{BB962C8B-B14F-4D97-AF65-F5344CB8AC3E}">
        <p14:creationId xmlns:p14="http://schemas.microsoft.com/office/powerpoint/2010/main" val="194213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5</a:t>
            </a:fld>
            <a:endParaRPr lang="en-US"/>
          </a:p>
        </p:txBody>
      </p:sp>
    </p:spTree>
    <p:extLst>
      <p:ext uri="{BB962C8B-B14F-4D97-AF65-F5344CB8AC3E}">
        <p14:creationId xmlns:p14="http://schemas.microsoft.com/office/powerpoint/2010/main" val="294793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6</a:t>
            </a:fld>
            <a:endParaRPr lang="en-US"/>
          </a:p>
        </p:txBody>
      </p:sp>
    </p:spTree>
    <p:extLst>
      <p:ext uri="{BB962C8B-B14F-4D97-AF65-F5344CB8AC3E}">
        <p14:creationId xmlns:p14="http://schemas.microsoft.com/office/powerpoint/2010/main" val="270446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7</a:t>
            </a:fld>
            <a:endParaRPr lang="en-US"/>
          </a:p>
        </p:txBody>
      </p:sp>
    </p:spTree>
    <p:extLst>
      <p:ext uri="{BB962C8B-B14F-4D97-AF65-F5344CB8AC3E}">
        <p14:creationId xmlns:p14="http://schemas.microsoft.com/office/powerpoint/2010/main" val="220505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11</a:t>
            </a:fld>
            <a:endParaRPr lang="en-US"/>
          </a:p>
        </p:txBody>
      </p:sp>
    </p:spTree>
    <p:extLst>
      <p:ext uri="{BB962C8B-B14F-4D97-AF65-F5344CB8AC3E}">
        <p14:creationId xmlns:p14="http://schemas.microsoft.com/office/powerpoint/2010/main" val="402878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15</a:t>
            </a:fld>
            <a:endParaRPr lang="en-US"/>
          </a:p>
        </p:txBody>
      </p:sp>
    </p:spTree>
    <p:extLst>
      <p:ext uri="{BB962C8B-B14F-4D97-AF65-F5344CB8AC3E}">
        <p14:creationId xmlns:p14="http://schemas.microsoft.com/office/powerpoint/2010/main" val="329088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374781D6-321B-486C-B651-0589919B2DA2}" type="slidenum">
              <a:rPr lang="en-US" smtClean="0"/>
              <a:t>17</a:t>
            </a:fld>
            <a:endParaRPr lang="en-US"/>
          </a:p>
        </p:txBody>
      </p:sp>
    </p:spTree>
    <p:extLst>
      <p:ext uri="{BB962C8B-B14F-4D97-AF65-F5344CB8AC3E}">
        <p14:creationId xmlns:p14="http://schemas.microsoft.com/office/powerpoint/2010/main" val="129864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8"/>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2888" indent="0" algn="ctr">
              <a:buNone/>
              <a:defRPr>
                <a:solidFill>
                  <a:schemeClr val="tx1">
                    <a:tint val="75000"/>
                  </a:schemeClr>
                </a:solidFill>
              </a:defRPr>
            </a:lvl2pPr>
            <a:lvl3pPr marL="1005777" indent="0" algn="ctr">
              <a:buNone/>
              <a:defRPr>
                <a:solidFill>
                  <a:schemeClr val="tx1">
                    <a:tint val="75000"/>
                  </a:schemeClr>
                </a:solidFill>
              </a:defRPr>
            </a:lvl3pPr>
            <a:lvl4pPr marL="1508665" indent="0" algn="ctr">
              <a:buNone/>
              <a:defRPr>
                <a:solidFill>
                  <a:schemeClr val="tx1">
                    <a:tint val="75000"/>
                  </a:schemeClr>
                </a:solidFill>
              </a:defRPr>
            </a:lvl4pPr>
            <a:lvl5pPr marL="2011555" indent="0" algn="ctr">
              <a:buNone/>
              <a:defRPr>
                <a:solidFill>
                  <a:schemeClr val="tx1">
                    <a:tint val="75000"/>
                  </a:schemeClr>
                </a:solidFill>
              </a:defRPr>
            </a:lvl5pPr>
            <a:lvl6pPr marL="2514442" indent="0" algn="ctr">
              <a:buNone/>
              <a:defRPr>
                <a:solidFill>
                  <a:schemeClr val="tx1">
                    <a:tint val="75000"/>
                  </a:schemeClr>
                </a:solidFill>
              </a:defRPr>
            </a:lvl6pPr>
            <a:lvl7pPr marL="3017331" indent="0" algn="ctr">
              <a:buNone/>
              <a:defRPr>
                <a:solidFill>
                  <a:schemeClr val="tx1">
                    <a:tint val="75000"/>
                  </a:schemeClr>
                </a:solidFill>
              </a:defRPr>
            </a:lvl7pPr>
            <a:lvl8pPr marL="3520219" indent="0" algn="ctr">
              <a:buNone/>
              <a:defRPr>
                <a:solidFill>
                  <a:schemeClr val="tx1">
                    <a:tint val="75000"/>
                  </a:schemeClr>
                </a:solidFill>
              </a:defRPr>
            </a:lvl8pPr>
            <a:lvl9pPr marL="40231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88620" y="9322648"/>
            <a:ext cx="2806700" cy="535516"/>
          </a:xfrm>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HSD-OSP Susan Richmond 2015</a:t>
            </a:r>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3"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8"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HSD-OSP Susan Richmond 2015</a:t>
            </a:r>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15891" y="9341278"/>
            <a:ext cx="2461260" cy="535516"/>
          </a:xfrm>
        </p:spPr>
        <p:txBody>
          <a:bodyPr/>
          <a:lstStyle>
            <a:lvl1pPr>
              <a:defRPr sz="1050"/>
            </a:lvl1pPr>
          </a:lstStyle>
          <a:p>
            <a:r>
              <a:rPr lang="en-US" smtClean="0"/>
              <a:t>HSD-OSP Susan Richmond 2015</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3221794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2888" indent="0">
              <a:buNone/>
              <a:defRPr sz="1980">
                <a:solidFill>
                  <a:schemeClr val="tx1">
                    <a:tint val="75000"/>
                  </a:schemeClr>
                </a:solidFill>
              </a:defRPr>
            </a:lvl2pPr>
            <a:lvl3pPr marL="1005777" indent="0">
              <a:buNone/>
              <a:defRPr sz="1760">
                <a:solidFill>
                  <a:schemeClr val="tx1">
                    <a:tint val="75000"/>
                  </a:schemeClr>
                </a:solidFill>
              </a:defRPr>
            </a:lvl3pPr>
            <a:lvl4pPr marL="1508665" indent="0">
              <a:buNone/>
              <a:defRPr sz="1540">
                <a:solidFill>
                  <a:schemeClr val="tx1">
                    <a:tint val="75000"/>
                  </a:schemeClr>
                </a:solidFill>
              </a:defRPr>
            </a:lvl4pPr>
            <a:lvl5pPr marL="2011555" indent="0">
              <a:buNone/>
              <a:defRPr sz="1540">
                <a:solidFill>
                  <a:schemeClr val="tx1">
                    <a:tint val="75000"/>
                  </a:schemeClr>
                </a:solidFill>
              </a:defRPr>
            </a:lvl5pPr>
            <a:lvl6pPr marL="2514442" indent="0">
              <a:buNone/>
              <a:defRPr sz="1540">
                <a:solidFill>
                  <a:schemeClr val="tx1">
                    <a:tint val="75000"/>
                  </a:schemeClr>
                </a:solidFill>
              </a:defRPr>
            </a:lvl6pPr>
            <a:lvl7pPr marL="3017331" indent="0">
              <a:buNone/>
              <a:defRPr sz="1540">
                <a:solidFill>
                  <a:schemeClr val="tx1">
                    <a:tint val="75000"/>
                  </a:schemeClr>
                </a:solidFill>
              </a:defRPr>
            </a:lvl7pPr>
            <a:lvl8pPr marL="3520219" indent="0">
              <a:buNone/>
              <a:defRPr sz="1540">
                <a:solidFill>
                  <a:schemeClr val="tx1">
                    <a:tint val="75000"/>
                  </a:schemeClr>
                </a:solidFill>
              </a:defRPr>
            </a:lvl8pPr>
            <a:lvl9pPr marL="4023107" indent="0">
              <a:buNone/>
              <a:defRPr sz="154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650328" y="9322648"/>
            <a:ext cx="2461260" cy="535516"/>
          </a:xfrm>
        </p:spPr>
        <p:txBody>
          <a:bodyPr/>
          <a:lstStyle>
            <a:lvl1pPr>
              <a:defRPr sz="1050"/>
            </a:lvl1pPr>
          </a:lstStyle>
          <a:p>
            <a:r>
              <a:rPr lang="en-US" smtClean="0"/>
              <a:t>HSD-OSP Susan Richmond 2015</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140761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3"/>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3"/>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HSD-OSP Susan Richmond 2015</a:t>
            </a:r>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2843121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640" b="1"/>
            </a:lvl1pPr>
            <a:lvl2pPr marL="502888" indent="0">
              <a:buNone/>
              <a:defRPr sz="2200" b="1"/>
            </a:lvl2pPr>
            <a:lvl3pPr marL="1005777" indent="0">
              <a:buNone/>
              <a:defRPr sz="1980" b="1"/>
            </a:lvl3pPr>
            <a:lvl4pPr marL="1508665" indent="0">
              <a:buNone/>
              <a:defRPr sz="1760" b="1"/>
            </a:lvl4pPr>
            <a:lvl5pPr marL="2011555" indent="0">
              <a:buNone/>
              <a:defRPr sz="1760" b="1"/>
            </a:lvl5pPr>
            <a:lvl6pPr marL="2514442" indent="0">
              <a:buNone/>
              <a:defRPr sz="1760" b="1"/>
            </a:lvl6pPr>
            <a:lvl7pPr marL="3017331" indent="0">
              <a:buNone/>
              <a:defRPr sz="1760" b="1"/>
            </a:lvl7pPr>
            <a:lvl8pPr marL="3520219" indent="0">
              <a:buNone/>
              <a:defRPr sz="1760" b="1"/>
            </a:lvl8pPr>
            <a:lvl9pPr marL="4023107"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640" b="1"/>
            </a:lvl1pPr>
            <a:lvl2pPr marL="502888" indent="0">
              <a:buNone/>
              <a:defRPr sz="2200" b="1"/>
            </a:lvl2pPr>
            <a:lvl3pPr marL="1005777" indent="0">
              <a:buNone/>
              <a:defRPr sz="1980" b="1"/>
            </a:lvl3pPr>
            <a:lvl4pPr marL="1508665" indent="0">
              <a:buNone/>
              <a:defRPr sz="1760" b="1"/>
            </a:lvl4pPr>
            <a:lvl5pPr marL="2011555" indent="0">
              <a:buNone/>
              <a:defRPr sz="1760" b="1"/>
            </a:lvl5pPr>
            <a:lvl6pPr marL="2514442" indent="0">
              <a:buNone/>
              <a:defRPr sz="1760" b="1"/>
            </a:lvl6pPr>
            <a:lvl7pPr marL="3017331" indent="0">
              <a:buNone/>
              <a:defRPr sz="1760" b="1"/>
            </a:lvl7pPr>
            <a:lvl8pPr marL="3520219" indent="0">
              <a:buNone/>
              <a:defRPr sz="1760" b="1"/>
            </a:lvl8pPr>
            <a:lvl9pPr marL="4023107"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HSD-OSP Susan Richmond 2015</a:t>
            </a:r>
            <a:endParaRPr lang="en-US"/>
          </a:p>
        </p:txBody>
      </p:sp>
      <p:sp>
        <p:nvSpPr>
          <p:cNvPr id="9" name="Slide Number Placeholder 8"/>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HSD-OSP Susan Richmond 2015</a:t>
            </a:r>
            <a:endParaRPr lang="en-US"/>
          </a:p>
        </p:txBody>
      </p:sp>
      <p:sp>
        <p:nvSpPr>
          <p:cNvPr id="5" name="Slide Number Placeholder 4"/>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HSD-OSP Susan Richmond 2015</a:t>
            </a:r>
            <a:endParaRPr lang="en-US"/>
          </a:p>
        </p:txBody>
      </p:sp>
      <p:sp>
        <p:nvSpPr>
          <p:cNvPr id="4" name="Slide Number Placeholder 3"/>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3"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5" y="400474"/>
            <a:ext cx="4344988" cy="8584566"/>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3" y="2104814"/>
            <a:ext cx="2557066" cy="6880226"/>
          </a:xfrm>
        </p:spPr>
        <p:txBody>
          <a:bodyPr/>
          <a:lstStyle>
            <a:lvl1pPr marL="0" indent="0">
              <a:buNone/>
              <a:defRPr sz="1540"/>
            </a:lvl1pPr>
            <a:lvl2pPr marL="502888" indent="0">
              <a:buNone/>
              <a:defRPr sz="1320"/>
            </a:lvl2pPr>
            <a:lvl3pPr marL="1005777" indent="0">
              <a:buNone/>
              <a:defRPr sz="1100"/>
            </a:lvl3pPr>
            <a:lvl4pPr marL="1508665" indent="0">
              <a:buNone/>
              <a:defRPr sz="990"/>
            </a:lvl4pPr>
            <a:lvl5pPr marL="2011555" indent="0">
              <a:buNone/>
              <a:defRPr sz="990"/>
            </a:lvl5pPr>
            <a:lvl6pPr marL="2514442" indent="0">
              <a:buNone/>
              <a:defRPr sz="990"/>
            </a:lvl6pPr>
            <a:lvl7pPr marL="3017331" indent="0">
              <a:buNone/>
              <a:defRPr sz="990"/>
            </a:lvl7pPr>
            <a:lvl8pPr marL="3520219" indent="0">
              <a:buNone/>
              <a:defRPr sz="990"/>
            </a:lvl8pPr>
            <a:lvl9pPr marL="4023107"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HSD-OSP Susan Richmond 2015</a:t>
            </a:r>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3"/>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520"/>
            </a:lvl1pPr>
            <a:lvl2pPr marL="502888" indent="0">
              <a:buNone/>
              <a:defRPr sz="3080"/>
            </a:lvl2pPr>
            <a:lvl3pPr marL="1005777" indent="0">
              <a:buNone/>
              <a:defRPr sz="2640"/>
            </a:lvl3pPr>
            <a:lvl4pPr marL="1508665" indent="0">
              <a:buNone/>
              <a:defRPr sz="2200"/>
            </a:lvl4pPr>
            <a:lvl5pPr marL="2011555" indent="0">
              <a:buNone/>
              <a:defRPr sz="2200"/>
            </a:lvl5pPr>
            <a:lvl6pPr marL="2514442" indent="0">
              <a:buNone/>
              <a:defRPr sz="2200"/>
            </a:lvl6pPr>
            <a:lvl7pPr marL="3017331" indent="0">
              <a:buNone/>
              <a:defRPr sz="2200"/>
            </a:lvl7pPr>
            <a:lvl8pPr marL="3520219" indent="0">
              <a:buNone/>
              <a:defRPr sz="2200"/>
            </a:lvl8pPr>
            <a:lvl9pPr marL="4023107" indent="0">
              <a:buNone/>
              <a:defRPr sz="2200"/>
            </a:lvl9pPr>
          </a:lstStyle>
          <a:p>
            <a:endParaRPr lang="en-US"/>
          </a:p>
        </p:txBody>
      </p:sp>
      <p:sp>
        <p:nvSpPr>
          <p:cNvPr id="4" name="Text Placeholder 3"/>
          <p:cNvSpPr>
            <a:spLocks noGrp="1"/>
          </p:cNvSpPr>
          <p:nvPr>
            <p:ph type="body" sz="half" idx="2"/>
          </p:nvPr>
        </p:nvSpPr>
        <p:spPr>
          <a:xfrm>
            <a:off x="1523445" y="7872099"/>
            <a:ext cx="4663440" cy="1180464"/>
          </a:xfrm>
        </p:spPr>
        <p:txBody>
          <a:bodyPr/>
          <a:lstStyle>
            <a:lvl1pPr marL="0" indent="0">
              <a:buNone/>
              <a:defRPr sz="1540"/>
            </a:lvl1pPr>
            <a:lvl2pPr marL="502888" indent="0">
              <a:buNone/>
              <a:defRPr sz="1320"/>
            </a:lvl2pPr>
            <a:lvl3pPr marL="1005777" indent="0">
              <a:buNone/>
              <a:defRPr sz="1100"/>
            </a:lvl3pPr>
            <a:lvl4pPr marL="1508665" indent="0">
              <a:buNone/>
              <a:defRPr sz="990"/>
            </a:lvl4pPr>
            <a:lvl5pPr marL="2011555" indent="0">
              <a:buNone/>
              <a:defRPr sz="990"/>
            </a:lvl5pPr>
            <a:lvl6pPr marL="2514442" indent="0">
              <a:buNone/>
              <a:defRPr sz="990"/>
            </a:lvl6pPr>
            <a:lvl7pPr marL="3017331" indent="0">
              <a:buNone/>
              <a:defRPr sz="990"/>
            </a:lvl7pPr>
            <a:lvl8pPr marL="3520219" indent="0">
              <a:buNone/>
              <a:defRPr sz="990"/>
            </a:lvl8pPr>
            <a:lvl9pPr marL="4023107"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HSD-OSP Susan Richmond 2015</a:t>
            </a:r>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t>‹#›</a:t>
            </a:fld>
            <a:endParaRPr lang="en-US"/>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1320">
                <a:solidFill>
                  <a:schemeClr val="tx1">
                    <a:tint val="75000"/>
                  </a:schemeClr>
                </a:solidFill>
              </a:defRPr>
            </a:lvl1pPr>
          </a:lstStyle>
          <a:p>
            <a:r>
              <a:rPr lang="en-US" smtClean="0"/>
              <a:t>HSD-OSP Susan Richmond 2015</a:t>
            </a:r>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91440" tIns="45720" rIns="91440" bIns="45720" rtlCol="0" anchor="ctr"/>
          <a:lstStyle>
            <a:lvl1pPr algn="r">
              <a:defRPr sz="1320">
                <a:solidFill>
                  <a:schemeClr val="tx1">
                    <a:tint val="75000"/>
                  </a:schemeClr>
                </a:solidFill>
              </a:defRPr>
            </a:lvl1pPr>
          </a:lstStyle>
          <a:p>
            <a:fld id="{CF669FE8-2A6A-4FDA-B6E7-4A7C87AD6E1D}" type="slidenum">
              <a:rPr lang="en-US" smtClean="0"/>
              <a:t>‹#›</a:t>
            </a:fld>
            <a:endParaRPr lang="en-US"/>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05777" rtl="0" eaLnBrk="1" latinLnBrk="0" hangingPunct="1">
        <a:spcBef>
          <a:spcPct val="0"/>
        </a:spcBef>
        <a:buNone/>
        <a:defRPr sz="4839" kern="1200">
          <a:solidFill>
            <a:schemeClr val="tx1"/>
          </a:solidFill>
          <a:latin typeface="+mj-lt"/>
          <a:ea typeface="+mj-ea"/>
          <a:cs typeface="+mj-cs"/>
        </a:defRPr>
      </a:lvl1pPr>
    </p:titleStyle>
    <p:bodyStyle>
      <a:lvl1pPr marL="377166" indent="-377166" algn="l" defTabSz="1005777" rtl="0" eaLnBrk="1" latinLnBrk="0" hangingPunct="1">
        <a:spcBef>
          <a:spcPct val="20000"/>
        </a:spcBef>
        <a:buFont typeface="Arial" panose="020B0604020202020204" pitchFamily="34" charset="0"/>
        <a:buChar char="•"/>
        <a:defRPr sz="3520" kern="1200">
          <a:solidFill>
            <a:schemeClr val="tx1"/>
          </a:solidFill>
          <a:latin typeface="+mn-lt"/>
          <a:ea typeface="+mn-ea"/>
          <a:cs typeface="+mn-cs"/>
        </a:defRPr>
      </a:lvl1pPr>
      <a:lvl2pPr marL="817193" indent="-314305" algn="l" defTabSz="1005777" rtl="0" eaLnBrk="1" latinLnBrk="0" hangingPunct="1">
        <a:spcBef>
          <a:spcPct val="20000"/>
        </a:spcBef>
        <a:buFont typeface="Arial" panose="020B0604020202020204" pitchFamily="34" charset="0"/>
        <a:buChar char="–"/>
        <a:defRPr sz="3080" kern="1200">
          <a:solidFill>
            <a:schemeClr val="tx1"/>
          </a:solidFill>
          <a:latin typeface="+mn-lt"/>
          <a:ea typeface="+mn-ea"/>
          <a:cs typeface="+mn-cs"/>
        </a:defRPr>
      </a:lvl2pPr>
      <a:lvl3pPr marL="1257221" indent="-251445" algn="l" defTabSz="1005777"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3pPr>
      <a:lvl4pPr marL="1760110" indent="-251445" algn="l" defTabSz="10057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2998" indent="-251445" algn="l" defTabSz="10057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65886" indent="-251445" algn="l" defTabSz="10057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774" indent="-251445" algn="l" defTabSz="10057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662" indent="-251445" algn="l" defTabSz="10057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552" indent="-251445" algn="l" defTabSz="100577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777" rtl="0" eaLnBrk="1" latinLnBrk="0" hangingPunct="1">
        <a:defRPr sz="1980" kern="1200">
          <a:solidFill>
            <a:schemeClr val="tx1"/>
          </a:solidFill>
          <a:latin typeface="+mn-lt"/>
          <a:ea typeface="+mn-ea"/>
          <a:cs typeface="+mn-cs"/>
        </a:defRPr>
      </a:lvl1pPr>
      <a:lvl2pPr marL="502888" algn="l" defTabSz="1005777" rtl="0" eaLnBrk="1" latinLnBrk="0" hangingPunct="1">
        <a:defRPr sz="1980" kern="1200">
          <a:solidFill>
            <a:schemeClr val="tx1"/>
          </a:solidFill>
          <a:latin typeface="+mn-lt"/>
          <a:ea typeface="+mn-ea"/>
          <a:cs typeface="+mn-cs"/>
        </a:defRPr>
      </a:lvl2pPr>
      <a:lvl3pPr marL="1005777" algn="l" defTabSz="1005777" rtl="0" eaLnBrk="1" latinLnBrk="0" hangingPunct="1">
        <a:defRPr sz="1980" kern="1200">
          <a:solidFill>
            <a:schemeClr val="tx1"/>
          </a:solidFill>
          <a:latin typeface="+mn-lt"/>
          <a:ea typeface="+mn-ea"/>
          <a:cs typeface="+mn-cs"/>
        </a:defRPr>
      </a:lvl3pPr>
      <a:lvl4pPr marL="1508665" algn="l" defTabSz="1005777" rtl="0" eaLnBrk="1" latinLnBrk="0" hangingPunct="1">
        <a:defRPr sz="1980" kern="1200">
          <a:solidFill>
            <a:schemeClr val="tx1"/>
          </a:solidFill>
          <a:latin typeface="+mn-lt"/>
          <a:ea typeface="+mn-ea"/>
          <a:cs typeface="+mn-cs"/>
        </a:defRPr>
      </a:lvl4pPr>
      <a:lvl5pPr marL="2011555" algn="l" defTabSz="1005777" rtl="0" eaLnBrk="1" latinLnBrk="0" hangingPunct="1">
        <a:defRPr sz="1980" kern="1200">
          <a:solidFill>
            <a:schemeClr val="tx1"/>
          </a:solidFill>
          <a:latin typeface="+mn-lt"/>
          <a:ea typeface="+mn-ea"/>
          <a:cs typeface="+mn-cs"/>
        </a:defRPr>
      </a:lvl5pPr>
      <a:lvl6pPr marL="2514442" algn="l" defTabSz="1005777" rtl="0" eaLnBrk="1" latinLnBrk="0" hangingPunct="1">
        <a:defRPr sz="1980" kern="1200">
          <a:solidFill>
            <a:schemeClr val="tx1"/>
          </a:solidFill>
          <a:latin typeface="+mn-lt"/>
          <a:ea typeface="+mn-ea"/>
          <a:cs typeface="+mn-cs"/>
        </a:defRPr>
      </a:lvl6pPr>
      <a:lvl7pPr marL="3017331" algn="l" defTabSz="1005777" rtl="0" eaLnBrk="1" latinLnBrk="0" hangingPunct="1">
        <a:defRPr sz="1980" kern="1200">
          <a:solidFill>
            <a:schemeClr val="tx1"/>
          </a:solidFill>
          <a:latin typeface="+mn-lt"/>
          <a:ea typeface="+mn-ea"/>
          <a:cs typeface="+mn-cs"/>
        </a:defRPr>
      </a:lvl7pPr>
      <a:lvl8pPr marL="3520219" algn="l" defTabSz="1005777" rtl="0" eaLnBrk="1" latinLnBrk="0" hangingPunct="1">
        <a:defRPr sz="1980" kern="1200">
          <a:solidFill>
            <a:schemeClr val="tx1"/>
          </a:solidFill>
          <a:latin typeface="+mn-lt"/>
          <a:ea typeface="+mn-ea"/>
          <a:cs typeface="+mn-cs"/>
        </a:defRPr>
      </a:lvl8pPr>
      <a:lvl9pPr marL="4023107" algn="l" defTabSz="1005777"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ogle.com/url?sa=i&amp;rct=j&amp;q=&amp;esrc=s&amp;source=images&amp;cd=&amp;cad=rja&amp;uact=8&amp;ved=0CAcQjRw&amp;url=http://carlosmalpacheco.blogspot.com/2011/09/los-franceses-y-los-numeros.html&amp;ei=U4VzVOroOqOrjAK-24GgAQ&amp;bvm=bv.80185997,d.cGE&amp;psig=AFQjCNE7XImk6Rk8L8aKqqucOpnR_jvN7w&amp;ust=1416943295528480"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carlosmalpacheco.blogspot.com/2011/09/los-franceses-y-los-numeros.html&amp;ei=U4VzVOroOqOrjAK-24GgAQ&amp;bvm=bv.80185997,d.cGE&amp;psig=AFQjCNE7XImk6Rk8L8aKqqucOpnR_jvN7w&amp;ust=141694329552848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descr="https://healycrew.files.wordpress.com/2011/08/cropped-pta20kids20clipart_sma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588" y="231491"/>
            <a:ext cx="5532121" cy="104785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114300" y="-158908"/>
            <a:ext cx="33528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584" tIns="50292" rIns="100584" bIns="50292" numCol="1" anchor="t" anchorCtr="0" compatLnSpc="1">
            <a:prstTxWarp prst="textNoShape">
              <a:avLst/>
            </a:prstTxWarp>
          </a:bodyPr>
          <a:lstStyle/>
          <a:p>
            <a:endParaRPr lang="en-US" sz="2207"/>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281940" y="8735"/>
            <a:ext cx="33528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584" tIns="50292" rIns="100584" bIns="50292" numCol="1" anchor="t" anchorCtr="0" compatLnSpc="1">
            <a:prstTxWarp prst="textNoShape">
              <a:avLst/>
            </a:prstTxWarp>
          </a:bodyPr>
          <a:lstStyle/>
          <a:p>
            <a:endParaRPr lang="en-US" sz="2207"/>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449580" y="176375"/>
            <a:ext cx="33528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584" tIns="50292" rIns="100584" bIns="50292" numCol="1" anchor="t" anchorCtr="0" compatLnSpc="1">
            <a:prstTxWarp prst="textNoShape">
              <a:avLst/>
            </a:prstTxWarp>
          </a:bodyPr>
          <a:lstStyle/>
          <a:p>
            <a:endParaRPr lang="en-US" sz="2207"/>
          </a:p>
        </p:txBody>
      </p:sp>
      <p:grpSp>
        <p:nvGrpSpPr>
          <p:cNvPr id="26" name="Group 25"/>
          <p:cNvGrpSpPr/>
          <p:nvPr/>
        </p:nvGrpSpPr>
        <p:grpSpPr>
          <a:xfrm>
            <a:off x="114301" y="1233059"/>
            <a:ext cx="7560564" cy="8201030"/>
            <a:chOff x="68579" y="990600"/>
            <a:chExt cx="6873240" cy="7455482"/>
          </a:xfrm>
        </p:grpSpPr>
        <p:grpSp>
          <p:nvGrpSpPr>
            <p:cNvPr id="21" name="Group 20"/>
            <p:cNvGrpSpPr/>
            <p:nvPr/>
          </p:nvGrpSpPr>
          <p:grpSpPr>
            <a:xfrm>
              <a:off x="68579" y="990600"/>
              <a:ext cx="6873240" cy="7455482"/>
              <a:chOff x="0" y="990600"/>
              <a:chExt cx="6873240" cy="7455482"/>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4" name="Rectangle 3"/>
                  <p:cNvSpPr/>
                  <p:nvPr/>
                </p:nvSpPr>
                <p:spPr>
                  <a:xfrm>
                    <a:off x="0" y="1143000"/>
                    <a:ext cx="6858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5" name="Rectangle 4"/>
                  <p:cNvSpPr/>
                  <p:nvPr/>
                </p:nvSpPr>
                <p:spPr>
                  <a:xfrm>
                    <a:off x="0" y="1447800"/>
                    <a:ext cx="6858000" cy="762000"/>
                  </a:xfrm>
                  <a:prstGeom prst="rect">
                    <a:avLst/>
                  </a:prstGeom>
                  <a:solidFill>
                    <a:srgbClr val="25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6" name="Rectangle 5"/>
                  <p:cNvSpPr/>
                  <p:nvPr/>
                </p:nvSpPr>
                <p:spPr>
                  <a:xfrm>
                    <a:off x="0" y="1676400"/>
                    <a:ext cx="6858000" cy="76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3" name="Rectangle 2"/>
                  <p:cNvSpPr/>
                  <p:nvPr/>
                </p:nvSpPr>
                <p:spPr>
                  <a:xfrm>
                    <a:off x="0" y="1874520"/>
                    <a:ext cx="6858000" cy="76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7" name="Rectangle 6"/>
                  <p:cNvSpPr/>
                  <p:nvPr/>
                </p:nvSpPr>
                <p:spPr>
                  <a:xfrm>
                    <a:off x="0" y="2133600"/>
                    <a:ext cx="6858000" cy="502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grpSp>
            <p:sp>
              <p:nvSpPr>
                <p:cNvPr id="10" name="Rectangle 9"/>
                <p:cNvSpPr/>
                <p:nvPr/>
              </p:nvSpPr>
              <p:spPr>
                <a:xfrm>
                  <a:off x="15240" y="990600"/>
                  <a:ext cx="6858000" cy="1569661"/>
                </a:xfrm>
                <a:prstGeom prst="rect">
                  <a:avLst/>
                </a:prstGeom>
                <a:noFill/>
              </p:spPr>
              <p:txBody>
                <a:bodyPr wrap="square" lIns="100584" tIns="50292" rIns="100584" bIns="50292">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280" b="1" cap="all" dirty="0">
                      <a:ln w="0"/>
                      <a:solidFill>
                        <a:schemeClr val="bg1"/>
                      </a:solidFill>
                      <a:effectLst>
                        <a:reflection blurRad="12700" stA="50000" endPos="50000" dist="5000" dir="5400000" sy="-100000" rotWithShape="0"/>
                      </a:effectLst>
                      <a:latin typeface="Comic Sans MS" panose="030F0702030302020204" pitchFamily="66" charset="0"/>
                    </a:rPr>
                    <a:t>Evaluación de mitad de </a:t>
                  </a:r>
                  <a:r>
                    <a:rPr lang="es-ES" sz="5280" b="1" cap="all" dirty="0" err="1">
                      <a:ln w="0"/>
                      <a:solidFill>
                        <a:schemeClr val="bg1"/>
                      </a:solidFill>
                      <a:effectLst>
                        <a:reflection blurRad="12700" stA="50000" endPos="50000" dist="5000" dir="5400000" sy="-100000" rotWithShape="0"/>
                      </a:effectLst>
                      <a:latin typeface="Comic Sans MS" panose="030F0702030302020204" pitchFamily="66" charset="0"/>
                    </a:rPr>
                    <a:t>AÑo</a:t>
                  </a:r>
                  <a:endParaRPr lang="es-ES" sz="5280" b="1" cap="all" dirty="0">
                    <a:ln w="0"/>
                    <a:solidFill>
                      <a:schemeClr val="bg1"/>
                    </a:solidFill>
                    <a:effectLst>
                      <a:reflection blurRad="12700" stA="50000" endPos="50000" dist="5000" dir="5400000" sy="-100000" rotWithShape="0"/>
                    </a:effectLst>
                    <a:latin typeface="Comic Sans MS" panose="030F0702030302020204" pitchFamily="66" charset="0"/>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936622" y="2680479"/>
                <a:ext cx="5617599" cy="5765603"/>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1988125" y="5101850"/>
              <a:ext cx="3828672" cy="830996"/>
            </a:xfrm>
            <a:prstGeom prst="rect">
              <a:avLst/>
            </a:prstGeom>
            <a:noFill/>
          </p:spPr>
          <p:txBody>
            <a:bodyPr wrap="square" lIns="100584" tIns="50292" rIns="100584" bIns="50292">
              <a:spAutoFit/>
            </a:bodyPr>
            <a:lstStyle/>
            <a:p>
              <a:pPr algn="ctr"/>
              <a:r>
                <a:rPr lang="en-US" sz="5280" b="1" i="1" dirty="0">
                  <a:ln w="1905"/>
                  <a:solidFill>
                    <a:schemeClr val="bg2">
                      <a:lumMod val="10000"/>
                    </a:schemeClr>
                  </a:solidFill>
                  <a:effectLst>
                    <a:innerShdw blurRad="69850" dist="43180" dir="5400000">
                      <a:srgbClr val="000000">
                        <a:alpha val="65000"/>
                      </a:srgbClr>
                    </a:innerShdw>
                  </a:effectLst>
                </a:rPr>
                <a:t>Primer </a:t>
              </a:r>
              <a:r>
                <a:rPr lang="en-US" sz="5280" b="1" i="1" dirty="0" err="1">
                  <a:ln w="1905"/>
                  <a:solidFill>
                    <a:schemeClr val="bg2">
                      <a:lumMod val="10000"/>
                    </a:schemeClr>
                  </a:solidFill>
                  <a:effectLst>
                    <a:innerShdw blurRad="69850" dist="43180" dir="5400000">
                      <a:srgbClr val="000000">
                        <a:alpha val="65000"/>
                      </a:srgbClr>
                    </a:innerShdw>
                  </a:effectLst>
                </a:rPr>
                <a:t>grado</a:t>
              </a:r>
              <a:endParaRPr lang="en-US" sz="5280" b="1" i="1" dirty="0">
                <a:ln w="1905"/>
                <a:solidFill>
                  <a:schemeClr val="bg2">
                    <a:lumMod val="10000"/>
                  </a:schemeClr>
                </a:solidFill>
                <a:effectLst>
                  <a:innerShdw blurRad="69850" dist="43180" dir="5400000">
                    <a:srgbClr val="000000">
                      <a:alpha val="65000"/>
                    </a:srgbClr>
                  </a:innerShdw>
                </a:effectLst>
              </a:endParaRPr>
            </a:p>
          </p:txBody>
        </p:sp>
      </p:grpSp>
      <p:pic>
        <p:nvPicPr>
          <p:cNvPr id="29" name="Picture 2" descr="http://www.hsd.k12.or.us/Portals/_default/Skins/DistrictSkin/images/webheadsm.png"/>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5344672" y="9167542"/>
            <a:ext cx="1793747" cy="586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static.com/images?q=tbn:ANd9GcTFbOO8s7MVPpb067Bj72xBxfmBuddPEIrOyYZD821qYC-GpYN7">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946" r="18056"/>
          <a:stretch/>
        </p:blipFill>
        <p:spPr bwMode="auto">
          <a:xfrm>
            <a:off x="1790700" y="5460391"/>
            <a:ext cx="670382" cy="11362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676400" y="3332650"/>
            <a:ext cx="4181032" cy="1754326"/>
          </a:xfrm>
          <a:prstGeom prst="rect">
            <a:avLst/>
          </a:prstGeom>
          <a:noFill/>
        </p:spPr>
        <p:txBody>
          <a:bodyPr wrap="square" rtlCol="0">
            <a:spAutoFit/>
          </a:bodyPr>
          <a:lstStyle/>
          <a:p>
            <a:pPr algn="r"/>
            <a:endParaRPr lang="en-US" sz="2400" b="1" i="1" dirty="0" smtClean="0">
              <a:effectLst>
                <a:outerShdw blurRad="38100" dist="38100" dir="2700000" algn="tl">
                  <a:srgbClr val="000000">
                    <a:alpha val="43137"/>
                  </a:srgbClr>
                </a:outerShdw>
              </a:effectLst>
            </a:endParaRPr>
          </a:p>
          <a:p>
            <a:pPr algn="r"/>
            <a:endParaRPr lang="en-US" sz="2400" b="1" i="1" dirty="0" smtClean="0">
              <a:effectLst>
                <a:outerShdw blurRad="38100" dist="38100" dir="2700000" algn="tl">
                  <a:srgbClr val="000000">
                    <a:alpha val="43137"/>
                  </a:srgbClr>
                </a:outerShdw>
              </a:effectLst>
            </a:endParaRPr>
          </a:p>
          <a:p>
            <a:pPr algn="r"/>
            <a:r>
              <a:rPr lang="x-none" sz="2400" b="1" i="1" dirty="0" smtClean="0">
                <a:effectLst>
                  <a:outerShdw blurRad="38100" dist="38100" dir="2700000" algn="tl">
                    <a:srgbClr val="000000">
                      <a:alpha val="43137"/>
                    </a:srgbClr>
                  </a:outerShdw>
                </a:effectLst>
              </a:rPr>
              <a:t>Instrucciones</a:t>
            </a:r>
            <a:r>
              <a:rPr lang="en-US" sz="2400" b="1" i="1" dirty="0" smtClean="0">
                <a:effectLst>
                  <a:outerShdw blurRad="38100" dist="38100" dir="2700000" algn="tl">
                    <a:srgbClr val="000000">
                      <a:alpha val="43137"/>
                    </a:srgbClr>
                  </a:outerShdw>
                </a:effectLst>
              </a:rPr>
              <a:t> para el maestro</a:t>
            </a:r>
            <a:endParaRPr lang="en-US" sz="2400" b="1" i="1" dirty="0">
              <a:effectLst>
                <a:outerShdw blurRad="38100" dist="38100" dir="2700000" algn="tl">
                  <a:srgbClr val="000000">
                    <a:alpha val="43137"/>
                  </a:srgbClr>
                </a:outerShdw>
              </a:effectLst>
            </a:endParaRPr>
          </a:p>
          <a:p>
            <a:pPr algn="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592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440" y="670561"/>
            <a:ext cx="7081520" cy="1120335"/>
          </a:xfrm>
          <a:prstGeom prst="rect">
            <a:avLst/>
          </a:prstGeom>
        </p:spPr>
        <p:txBody>
          <a:bodyPr wrap="square" lIns="101882" tIns="50941" rIns="101882" bIns="50941">
            <a:spAutoFit/>
          </a:bodyPr>
          <a:lstStyle/>
          <a:p>
            <a:pPr algn="ctr"/>
            <a:r>
              <a:rPr lang="en-US" dirty="0" smtClean="0"/>
              <a:t>Material </a:t>
            </a:r>
            <a:r>
              <a:rPr lang="en-US" dirty="0" err="1" smtClean="0"/>
              <a:t>Complementario</a:t>
            </a:r>
            <a:endParaRPr lang="en-US" sz="1300" dirty="0"/>
          </a:p>
          <a:p>
            <a:endParaRPr lang="en-US" sz="1300" dirty="0"/>
          </a:p>
          <a:p>
            <a:r>
              <a:rPr lang="en-US" sz="1300" dirty="0" smtClean="0"/>
              <a:t>Imagen 3</a:t>
            </a:r>
            <a:endParaRPr lang="en-US" sz="1300" dirty="0"/>
          </a:p>
          <a:p>
            <a:endParaRPr lang="en-US" dirty="0"/>
          </a:p>
        </p:txBody>
      </p:sp>
      <p:pic>
        <p:nvPicPr>
          <p:cNvPr id="3074" name="Picture 2" descr="http://www.petsworld.in/blog/wp-content/uploads/2014/07/Labrador-Retrie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73" y="1905000"/>
            <a:ext cx="6539854" cy="421175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F669FE8-2A6A-4FDA-B6E7-4A7C87AD6E1D}" type="slidenum">
              <a:rPr lang="en-US" smtClean="0"/>
              <a:t>10</a:t>
            </a:fld>
            <a:endParaRPr lang="en-US"/>
          </a:p>
        </p:txBody>
      </p:sp>
      <p:sp>
        <p:nvSpPr>
          <p:cNvPr id="3" name="Footer Placeholder 2"/>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405330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6513" y="687842"/>
          <a:ext cx="7408091" cy="8375320"/>
        </p:xfrm>
        <a:graphic>
          <a:graphicData uri="http://schemas.openxmlformats.org/drawingml/2006/table">
            <a:tbl>
              <a:tblPr/>
              <a:tblGrid>
                <a:gridCol w="835859"/>
                <a:gridCol w="1353158"/>
                <a:gridCol w="1444636"/>
                <a:gridCol w="1292569"/>
                <a:gridCol w="1368602"/>
                <a:gridCol w="1113267"/>
              </a:tblGrid>
              <a:tr h="403933">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ES_tradnl"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ES_tradnl"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ES_tradnl"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ES_tradnl"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ES_tradnl"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ES_tradnl"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lang="x-none" sz="13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x-none"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x-none" sz="600" b="1" dirty="0" smtClean="0">
                          <a:solidFill>
                            <a:schemeClr val="dk1"/>
                          </a:solidFill>
                          <a:latin typeface="+mn-lt"/>
                          <a:ea typeface="Calibri"/>
                          <a:cs typeface="Calibri"/>
                          <a:sym typeface="Calibri"/>
                        </a:rPr>
                        <a:t>Tipos de textos y propósitos:</a:t>
                      </a:r>
                    </a:p>
                    <a:p>
                      <a:pPr lvl="0" algn="ctr" rtl="0">
                        <a:lnSpc>
                          <a:spcPct val="115000"/>
                        </a:lnSpc>
                        <a:spcBef>
                          <a:spcPts val="0"/>
                        </a:spcBef>
                        <a:buClr>
                          <a:schemeClr val="dk1"/>
                        </a:buClr>
                        <a:buSzPct val="25000"/>
                        <a:buFont typeface="Arial"/>
                        <a:buNone/>
                      </a:pPr>
                      <a:r>
                        <a:rPr lang="x-none" sz="600" b="1" u="sng" dirty="0" smtClean="0">
                          <a:solidFill>
                            <a:schemeClr val="dk1"/>
                          </a:solidFill>
                          <a:latin typeface="+mn-lt"/>
                          <a:ea typeface="Calibri"/>
                          <a:cs typeface="Calibri"/>
                          <a:sym typeface="Calibri"/>
                        </a:rPr>
                        <a:t>Kínder</a:t>
                      </a:r>
                      <a:r>
                        <a:rPr lang="x-none" sz="600" b="1" dirty="0" smtClean="0">
                          <a:solidFill>
                            <a:schemeClr val="dk1"/>
                          </a:solidFill>
                          <a:latin typeface="+mn-lt"/>
                          <a:ea typeface="Calibri"/>
                          <a:cs typeface="Calibri"/>
                          <a:sym typeface="Calibri"/>
                        </a:rPr>
                        <a:t>-W.K.2</a:t>
                      </a:r>
                    </a:p>
                    <a:p>
                      <a:pPr lvl="0" algn="ctr" rtl="0">
                        <a:lnSpc>
                          <a:spcPct val="115000"/>
                        </a:lnSpc>
                        <a:spcBef>
                          <a:spcPts val="0"/>
                        </a:spcBef>
                        <a:buClr>
                          <a:schemeClr val="dk1"/>
                        </a:buClr>
                        <a:buSzPct val="25000"/>
                        <a:buFont typeface="Arial"/>
                        <a:buNone/>
                      </a:pPr>
                      <a:r>
                        <a:rPr lang="x-none" sz="600" b="1" u="sng" dirty="0" smtClean="0">
                          <a:solidFill>
                            <a:schemeClr val="dk1"/>
                          </a:solidFill>
                          <a:latin typeface="+mn-lt"/>
                          <a:ea typeface="Calibri"/>
                          <a:cs typeface="Calibri"/>
                          <a:sym typeface="Calibri"/>
                        </a:rPr>
                        <a:t>1ro</a:t>
                      </a:r>
                      <a:r>
                        <a:rPr lang="x-none" sz="600" b="1" dirty="0" smtClean="0">
                          <a:solidFill>
                            <a:schemeClr val="dk1"/>
                          </a:solidFill>
                          <a:latin typeface="+mn-lt"/>
                          <a:ea typeface="Calibri"/>
                          <a:cs typeface="Calibri"/>
                          <a:sym typeface="Calibri"/>
                        </a:rPr>
                        <a:t>-W.1.2.1-3</a:t>
                      </a:r>
                    </a:p>
                    <a:p>
                      <a:pPr lvl="0" algn="ctr" rtl="0">
                        <a:lnSpc>
                          <a:spcPct val="115000"/>
                        </a:lnSpc>
                        <a:spcBef>
                          <a:spcPts val="0"/>
                        </a:spcBef>
                        <a:buClr>
                          <a:schemeClr val="dk1"/>
                        </a:buClr>
                        <a:buSzPct val="25000"/>
                        <a:buFont typeface="Arial"/>
                        <a:buNone/>
                      </a:pPr>
                      <a:r>
                        <a:rPr lang="x-none" sz="600" b="1" u="sng" dirty="0" smtClean="0">
                          <a:solidFill>
                            <a:schemeClr val="dk1"/>
                          </a:solidFill>
                          <a:latin typeface="+mn-lt"/>
                          <a:ea typeface="Calibri"/>
                          <a:cs typeface="Calibri"/>
                          <a:sym typeface="Calibri"/>
                        </a:rPr>
                        <a:t>2do</a:t>
                      </a:r>
                      <a:r>
                        <a:rPr lang="x-none" sz="600" b="1" dirty="0" smtClean="0">
                          <a:solidFill>
                            <a:schemeClr val="dk1"/>
                          </a:solidFill>
                          <a:latin typeface="+mn-lt"/>
                          <a:ea typeface="Calibri"/>
                          <a:cs typeface="Calibri"/>
                          <a:sym typeface="Calibri"/>
                        </a:rPr>
                        <a:t>-W.2.2.1-3</a:t>
                      </a:r>
                      <a:r>
                        <a:rPr lang="x-none" sz="6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endParaRPr lang="x-none" sz="6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-ninguno</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-W.1.2.4</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-W.2.2.4</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x-none" sz="8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algn="ctr"/>
                      <a:endParaRPr lang="x-none" sz="1200" b="1" noProof="0" dirty="0" smtClean="0">
                        <a:effectLst>
                          <a:outerShdw blurRad="38100" dist="38100" dir="2700000" algn="tl">
                            <a:srgbClr val="000000">
                              <a:alpha val="43137"/>
                            </a:srgbClr>
                          </a:outerShdw>
                        </a:effectLst>
                        <a:latin typeface="+mn-lt"/>
                      </a:endParaRPr>
                    </a:p>
                    <a:p>
                      <a:pPr algn="ctr"/>
                      <a:endParaRPr lang="x-none" sz="1200" b="1" noProof="0" dirty="0">
                        <a:effectLst>
                          <a:outerShdw blurRad="38100" dist="38100" dir="2700000" algn="tl">
                            <a:srgbClr val="000000">
                              <a:alpha val="43137"/>
                            </a:srgbClr>
                          </a:outerShdw>
                        </a:effectLst>
                        <a:latin typeface="+mn-lt"/>
                      </a:endParaRPr>
                    </a:p>
                  </a:txBody>
                  <a:tcPr marL="91240" marR="28252" marT="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-W.K.2.3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-W.2.2.3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x-none"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x-none" sz="12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436914">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Utiliza una combinación de dibujo, dictado y escritura (K) en su composición;</a:t>
                      </a:r>
                    </a:p>
                    <a:p>
                      <a:pPr algn="l"/>
                      <a:r>
                        <a:rPr lang="es-ES_tradnl" sz="900" baseline="0" noProof="0" dirty="0" smtClean="0">
                          <a:latin typeface="+mn-lt"/>
                        </a:rPr>
                        <a:t>Explica algo más sobre el tema o hace una conexión entre el tema  e idea/ideas  más amplias;</a:t>
                      </a:r>
                    </a:p>
                    <a:p>
                      <a:pPr algn="l"/>
                      <a:r>
                        <a:rPr lang="es-ES_tradnl" sz="900" baseline="0" noProof="0" dirty="0" smtClean="0">
                          <a:latin typeface="+mn-lt"/>
                        </a:rPr>
                        <a:t>Presenta claramente el tema y la idea de enfoque o de control</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900" baseline="0" noProof="0" dirty="0" smtClean="0">
                          <a:latin typeface="+mn-lt"/>
                        </a:rPr>
                        <a:t>La introducción, cuerpo y la conclusión apoyan el enfoque;</a:t>
                      </a:r>
                    </a:p>
                    <a:p>
                      <a:pPr algn="l"/>
                      <a:r>
                        <a:rPr lang="es-ES" sz="900" baseline="0" noProof="0" dirty="0" smtClean="0">
                          <a:latin typeface="+mn-lt"/>
                        </a:rPr>
                        <a:t>Utiliza varias transiciones</a:t>
                      </a:r>
                    </a:p>
                    <a:p>
                      <a:pPr algn="l"/>
                      <a:r>
                        <a:rPr lang="es-ES" sz="900" baseline="0" noProof="0" dirty="0" smtClean="0">
                          <a:latin typeface="+mn-lt"/>
                        </a:rPr>
                        <a:t>apropiadamente (por ejemplo: porque, desde entonces, y, pero, también, por ejemplo, ya que) para conectar o agrupar ideas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Tiene profundidad en la información; información perceptiva;</a:t>
                      </a:r>
                    </a:p>
                    <a:p>
                      <a:pPr algn="l"/>
                      <a:r>
                        <a:rPr lang="es-ES" sz="900" baseline="0" noProof="0" dirty="0" smtClean="0">
                          <a:latin typeface="+mn-lt"/>
                        </a:rPr>
                        <a:t>Elabora usando una variedad relevante  de detalles, definiciones, ejemplos, citas y evidencias del texto para</a:t>
                      </a:r>
                    </a:p>
                    <a:p>
                      <a:pPr algn="l"/>
                      <a:r>
                        <a:rPr lang="es-ES" sz="900" baseline="0" noProof="0" dirty="0" smtClean="0">
                          <a:latin typeface="+mn-lt"/>
                        </a:rPr>
                        <a:t>apoyar el enfoque y/o conceptos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Mantiene una voz/tono de una persona conocedora transmitiendo información – sabe cuándo usar un lenguaje formal o informal;</a:t>
                      </a:r>
                    </a:p>
                    <a:p>
                      <a:pPr algn="l"/>
                      <a:r>
                        <a:rPr lang="es-ES_tradnl" sz="900" baseline="0" noProof="0" dirty="0" smtClean="0">
                          <a:latin typeface="+mn-lt"/>
                        </a:rPr>
                        <a:t>Utiliza vocabulario efectivo y preciso, y una variedad de estructuras en la oración</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Edita con apoyo/recursos;</a:t>
                      </a:r>
                    </a:p>
                    <a:p>
                      <a:pPr algn="l"/>
                      <a:r>
                        <a:rPr lang="es-ES_tradnl" sz="900" baseline="0" noProof="0" dirty="0" smtClean="0">
                          <a:latin typeface="+mn-lt"/>
                        </a:rPr>
                        <a:t>Tiene pocos o ningún error en gramática, uso de palabras o en la mecánica, de acuerdo al grado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33199">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1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Utiliza una combinación de dibujo, dictado y escritura (K) en su composición;</a:t>
                      </a:r>
                    </a:p>
                    <a:p>
                      <a:pPr algn="l"/>
                      <a:r>
                        <a:rPr lang="es-ES_tradnl" sz="900" b="0" i="0" baseline="0" noProof="0" dirty="0" smtClean="0">
                          <a:latin typeface="+mn-lt"/>
                        </a:rPr>
                        <a:t>El tema (en contexto) y la idea de enfoque o de control están claramente establecidos (grados  K-3)</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Tiene coherencia en general</a:t>
                      </a:r>
                    </a:p>
                    <a:p>
                      <a:pPr algn="l"/>
                      <a:r>
                        <a:rPr lang="es-ES_tradnl" sz="900" b="0" i="0" baseline="0" noProof="0" dirty="0" smtClean="0">
                          <a:latin typeface="+mn-lt"/>
                        </a:rPr>
                        <a:t>(K-3); </a:t>
                      </a:r>
                    </a:p>
                    <a:p>
                      <a:pPr algn="l"/>
                      <a:r>
                        <a:rPr lang="es-ES_tradnl" sz="900" b="0" i="0" baseline="0" noProof="0" dirty="0" smtClean="0">
                          <a:latin typeface="+mn-lt"/>
                        </a:rPr>
                        <a:t>Provee una declaración  o sección de conclusión (grados: 1, 2, 3);</a:t>
                      </a:r>
                    </a:p>
                    <a:p>
                      <a:pPr algn="l"/>
                      <a:r>
                        <a:rPr lang="es-ES_tradnl" sz="900" b="0" i="0" baseline="0" noProof="0" dirty="0" smtClean="0">
                          <a:latin typeface="+mn-lt"/>
                        </a:rPr>
                        <a:t>Agrupa ideas relacionadas (grado 3) que apoya el enfoque;</a:t>
                      </a:r>
                    </a:p>
                    <a:p>
                      <a:pPr algn="l"/>
                      <a:r>
                        <a:rPr lang="es-ES_tradnl" sz="900" b="0" i="0" baseline="0" noProof="0" dirty="0" smtClean="0">
                          <a:latin typeface="+mn-lt"/>
                        </a:rPr>
                        <a:t>Utiliza transiciones para conectar ideas (grado 3)</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Algunos detalles auténticos, definiciones, hechos y evidencia del texto apoya el enfoque;</a:t>
                      </a:r>
                    </a:p>
                    <a:p>
                      <a:pPr algn="l"/>
                      <a:r>
                        <a:rPr lang="es-ES_tradnl" sz="900" b="0" i="0" baseline="0" noProof="0" dirty="0" smtClean="0">
                          <a:latin typeface="+mn-lt"/>
                        </a:rPr>
                        <a:t>Añade información para explicar/identificar,  o subtítulos/leyendas  (pie de foto) a ilustraciones, dibujos, visuales, gráficas/tablas o diagramas para realzar detalles, hechos e ideas.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Produce oraciones simples completas(K), compuestas (grado 1- 3),complejas  (grado 3);</a:t>
                      </a:r>
                    </a:p>
                    <a:p>
                      <a:pPr algn="l"/>
                      <a:r>
                        <a:rPr lang="es-ES_tradnl" sz="900" b="0" i="0" baseline="0" noProof="0" dirty="0" smtClean="0">
                          <a:latin typeface="+mn-lt"/>
                        </a:rPr>
                        <a:t>Uso apropiado de vocabulario (nombres, plurales, verbos, pronombres, adjetivos, adverbios, específico del contenido);</a:t>
                      </a:r>
                    </a:p>
                    <a:p>
                      <a:pPr algn="l"/>
                      <a:r>
                        <a:rPr lang="es-ES_tradnl" sz="900" b="0" i="0" baseline="0" noProof="0" dirty="0" smtClean="0">
                          <a:latin typeface="+mn-lt"/>
                        </a:rPr>
                        <a:t>Utiliza los comentarios de adultos/compañeros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0" i="0" baseline="0" noProof="0" dirty="0" smtClean="0">
                          <a:latin typeface="+mn-lt"/>
                        </a:rPr>
                        <a:t>Edita con apoyo/recursos (grados  2-3);</a:t>
                      </a:r>
                    </a:p>
                    <a:p>
                      <a:pPr algn="l"/>
                      <a:r>
                        <a:rPr lang="es-ES_tradnl" sz="900" b="0" i="0" baseline="0" noProof="0" dirty="0" smtClean="0">
                          <a:latin typeface="+mn-lt"/>
                        </a:rPr>
                        <a:t>Errores menores no interfieren con la comprensión del lector (por ejemplo: uso de letras mayúsculas, puntuación; ortografía)</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65410">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Utiliza una combinación de dibujo, dictado y escritura (K) en su composición;</a:t>
                      </a:r>
                    </a:p>
                    <a:p>
                      <a:pPr algn="l"/>
                      <a:r>
                        <a:rPr lang="es-ES_tradnl" sz="900" baseline="0" noProof="0" dirty="0" smtClean="0">
                          <a:latin typeface="+mn-lt"/>
                        </a:rPr>
                        <a:t>Tiene un tema e intenta mantener centrada la información, pero su enfoque puede desviarse o no ser relevante al tema escogido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900" baseline="0" noProof="0" dirty="0" smtClean="0">
                          <a:latin typeface="+mn-lt"/>
                        </a:rPr>
                        <a:t>La introducción, cuerpo y la conclusión son evidentes, pero podrían carecer de claridad o coherencia (por ejemplo: intenta conectar ideas, pero tal vez no resulta lógico o tenga sentido)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Algunas estrategias de elaboración son evidente en los dibujos o escritos (gradosK-3), o con ayuda /preguntas de compañeros o adultos (grados K -1);</a:t>
                      </a:r>
                    </a:p>
                    <a:p>
                      <a:pPr algn="l"/>
                      <a:r>
                        <a:rPr lang="es-ES_tradnl" sz="900" baseline="0" noProof="0" dirty="0" smtClean="0">
                          <a:latin typeface="+mn-lt"/>
                        </a:rPr>
                        <a:t>Las ideas tal vez no están totalmente elaboradas, o los detalles no son suficientes para apoyar el tema</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El vocabulario que usa tiene errores menores;</a:t>
                      </a:r>
                    </a:p>
                    <a:p>
                      <a:pPr algn="l"/>
                      <a:r>
                        <a:rPr lang="es-ES_tradnl" sz="900" baseline="0" noProof="0" dirty="0" smtClean="0">
                          <a:latin typeface="+mn-lt"/>
                        </a:rPr>
                        <a:t>Dicta, escribe y amplía oraciones completas simples;</a:t>
                      </a:r>
                    </a:p>
                    <a:p>
                      <a:pPr algn="l"/>
                      <a:r>
                        <a:rPr lang="es-ES_tradnl" sz="900" b="0" i="0" baseline="0" noProof="0" dirty="0" smtClean="0">
                          <a:latin typeface="+mn-lt"/>
                        </a:rPr>
                        <a:t>Utiliza los comentarios de adultos/compañeros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Edita con el apoyo de compañeros/adultos (grados 2-3)</a:t>
                      </a:r>
                    </a:p>
                    <a:p>
                      <a:pPr algn="l"/>
                      <a:r>
                        <a:rPr lang="es-ES_tradnl" sz="900" baseline="0" noProof="0" dirty="0" smtClean="0">
                          <a:latin typeface="+mn-lt"/>
                        </a:rPr>
                        <a:t>Utiliza una mecánica básica, y palabras apropiadas para el grado, con algunos errores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212713">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10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1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Utiliza una combinación de dibujo, dictado y escritura (K) en su composición;</a:t>
                      </a:r>
                    </a:p>
                    <a:p>
                      <a:pPr algn="l"/>
                      <a:r>
                        <a:rPr lang="es-ES_tradnl" sz="900" baseline="0" noProof="0" dirty="0" smtClean="0">
                          <a:latin typeface="+mn-lt"/>
                        </a:rPr>
                        <a:t>Intenta identificar un tema, pero carece de enfoque, o puede tener más de un tema, o establece un tema confuso</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Intenta  una introducción, cuerpo y conclusión, pero le falta uno o más de esos elementos. </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No ofreció detalles, o intentó añadir detalles a dibujos o escritos que resultan  casuales, poco precisos o irrelevantes </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Generalmente utiliza vocabulario básico, incorrecto o por debajo del nivel de grado cuando dicta (K) o escribe;</a:t>
                      </a:r>
                    </a:p>
                    <a:p>
                      <a:pPr algn="l"/>
                      <a:r>
                        <a:rPr lang="es-ES" sz="900" baseline="0" noProof="0" dirty="0" smtClean="0">
                          <a:latin typeface="+mn-lt"/>
                        </a:rPr>
                        <a:t>Utiliza los comentarios de adultos/compañeros para revisar</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900" baseline="0" noProof="0" dirty="0" smtClean="0">
                          <a:latin typeface="+mn-lt"/>
                        </a:rPr>
                        <a:t>Edita con el apoyo de compañeros/adultos (grados 2-3);</a:t>
                      </a:r>
                    </a:p>
                    <a:p>
                      <a:pPr algn="l"/>
                      <a:r>
                        <a:rPr lang="es-ES_tradnl" sz="900" baseline="0" noProof="0" dirty="0" smtClean="0">
                          <a:latin typeface="+mn-lt"/>
                        </a:rPr>
                        <a:t>Utiliza una mecánica básica por debajo del nivel de grado, con errores frecuentes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1000" b="0" i="0" u="none" strike="noStrike" noProof="0" dirty="0" smtClean="0">
                          <a:solidFill>
                            <a:srgbClr val="000000"/>
                          </a:solidFill>
                          <a:latin typeface="+mn-lt"/>
                        </a:rPr>
                        <a:t>Una respuesta no recibe crédito si no proporciona evidencia de la habilidad para</a:t>
                      </a:r>
                      <a:r>
                        <a:rPr lang="es-ES_tradnl" sz="1000" b="0" i="0" u="none" strike="noStrike" baseline="0" noProof="0" dirty="0" smtClean="0">
                          <a:solidFill>
                            <a:srgbClr val="000000"/>
                          </a:solidFill>
                          <a:latin typeface="+mn-lt"/>
                        </a:rPr>
                        <a:t> </a:t>
                      </a:r>
                      <a:r>
                        <a:rPr lang="es-ES_tradnl" sz="1000" b="0" i="0" u="none" strike="noStrike" noProof="0" dirty="0" smtClean="0">
                          <a:solidFill>
                            <a:srgbClr val="000000"/>
                          </a:solidFill>
                          <a:latin typeface="+mn-lt"/>
                        </a:rPr>
                        <a:t> [</a:t>
                      </a:r>
                      <a:r>
                        <a:rPr lang="es-ES_tradnl" sz="1000" b="0" i="1" u="none" strike="noStrike" noProof="0" dirty="0" smtClean="0">
                          <a:solidFill>
                            <a:srgbClr val="000000"/>
                          </a:solidFill>
                          <a:latin typeface="+mn-lt"/>
                        </a:rPr>
                        <a:t>completar con el lenguaje clave del objetivo deseado</a:t>
                      </a:r>
                      <a:r>
                        <a:rPr lang="es-ES_tradnl" sz="1000" b="0" i="0" u="none" strike="noStrike" noProof="0" dirty="0" smtClean="0">
                          <a:solidFill>
                            <a:srgbClr val="000000"/>
                          </a:solidFill>
                          <a:latin typeface="+mn-lt"/>
                        </a:rPr>
                        <a:t>].</a:t>
                      </a:r>
                      <a:endParaRPr lang="es-ES_tradnl" sz="1000" b="0" i="0" u="none" strike="noStrike" noProof="0" dirty="0">
                        <a:solidFill>
                          <a:srgbClr val="000000"/>
                        </a:solidFill>
                        <a:latin typeface="+mn-lt"/>
                      </a:endParaRPr>
                    </a:p>
                  </a:txBody>
                  <a:tcPr marL="91240" marR="10368"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36592" y="184251"/>
            <a:ext cx="7147149" cy="338979"/>
          </a:xfrm>
          <a:prstGeom prst="rect">
            <a:avLst/>
          </a:prstGeom>
        </p:spPr>
        <p:txBody>
          <a:bodyPr wrap="square" lIns="96304" tIns="48153" rIns="96304" bIns="4815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571" b="1" dirty="0">
                <a:effectLst>
                  <a:outerShdw blurRad="38100" dist="38100" dir="2700000" algn="tl">
                    <a:srgbClr val="000000">
                      <a:alpha val="43137"/>
                    </a:srgbClr>
                  </a:outerShdw>
                </a:effectLst>
              </a:rPr>
              <a:t> Grados K - 2: Rúbrica genérica de 4 puntos para un Escrito informativo/explicativo </a:t>
            </a:r>
            <a:endParaRPr lang="x-none" sz="1571" dirty="0">
              <a:effectLst>
                <a:outerShdw blurRad="38100" dist="38100" dir="2700000" algn="tl">
                  <a:srgbClr val="000000">
                    <a:alpha val="43137"/>
                  </a:srgbClr>
                </a:outerShdw>
              </a:effectLst>
            </a:endParaRPr>
          </a:p>
        </p:txBody>
      </p:sp>
      <p:sp>
        <p:nvSpPr>
          <p:cNvPr id="5" name="Rectangle 4"/>
          <p:cNvSpPr/>
          <p:nvPr/>
        </p:nvSpPr>
        <p:spPr>
          <a:xfrm>
            <a:off x="418756" y="9296401"/>
            <a:ext cx="7299216" cy="237825"/>
          </a:xfrm>
          <a:prstGeom prst="rect">
            <a:avLst/>
          </a:prstGeom>
        </p:spPr>
        <p:txBody>
          <a:bodyPr wrap="square" lIns="91825" tIns="45912" rIns="91825" bIns="45912">
            <a:spAutoFit/>
          </a:bodyPr>
          <a:lstStyle/>
          <a:p>
            <a:r>
              <a:rPr lang="en-US" sz="943" b="1" i="1" dirty="0"/>
              <a:t>Working Drafts of ELA rubrics for assessing CCSS writing standards </a:t>
            </a:r>
            <a:r>
              <a:rPr lang="en-US" sz="943" b="1" dirty="0"/>
              <a:t>--- © (2010) Karin Hess, National Center for Assessment [khess@nciea.org</a:t>
            </a:r>
            <a:endParaRPr lang="en-US" sz="943"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11</a:t>
            </a:fld>
            <a:endParaRPr lang="en-US"/>
          </a:p>
        </p:txBody>
      </p:sp>
      <p:sp>
        <p:nvSpPr>
          <p:cNvPr id="6" name="Footer Placeholder 5"/>
          <p:cNvSpPr>
            <a:spLocks noGrp="1"/>
          </p:cNvSpPr>
          <p:nvPr>
            <p:ph type="ftr" sz="quarter" idx="11"/>
          </p:nvPr>
        </p:nvSpPr>
        <p:spPr/>
        <p:txBody>
          <a:bodyPr/>
          <a:lstStyle/>
          <a:p>
            <a:r>
              <a:rPr lang="en-US" dirty="0" smtClean="0"/>
              <a:t>HSD-OSP Susan Richmond 2015</a:t>
            </a:r>
            <a:endParaRPr lang="en-US" dirty="0"/>
          </a:p>
        </p:txBody>
      </p:sp>
    </p:spTree>
    <p:extLst>
      <p:ext uri="{BB962C8B-B14F-4D97-AF65-F5344CB8AC3E}">
        <p14:creationId xmlns:p14="http://schemas.microsoft.com/office/powerpoint/2010/main" val="60299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ES_tradnl" smtClean="0"/>
              <a:pPr/>
              <a:t>12</a:t>
            </a:fld>
            <a:endParaRPr lang="es-ES_tradnl" dirty="0"/>
          </a:p>
        </p:txBody>
      </p:sp>
      <p:graphicFrame>
        <p:nvGraphicFramePr>
          <p:cNvPr id="5" name="Table 4"/>
          <p:cNvGraphicFramePr>
            <a:graphicFrameLocks noGrp="1"/>
          </p:cNvGraphicFramePr>
          <p:nvPr>
            <p:extLst>
              <p:ext uri="{D42A27DB-BD31-4B8C-83A1-F6EECF244321}">
                <p14:modId xmlns:p14="http://schemas.microsoft.com/office/powerpoint/2010/main" val="766165342"/>
              </p:ext>
            </p:extLst>
          </p:nvPr>
        </p:nvGraphicFramePr>
        <p:xfrm>
          <a:off x="407670" y="335284"/>
          <a:ext cx="7082790" cy="8996921"/>
        </p:xfrm>
        <a:graphic>
          <a:graphicData uri="http://schemas.openxmlformats.org/drawingml/2006/table">
            <a:tbl>
              <a:tblPr firstRow="1" bandRow="1">
                <a:tableStyleId>{5940675A-B579-460E-94D1-54222C63F5DA}</a:tableStyleId>
              </a:tblPr>
              <a:tblGrid>
                <a:gridCol w="7082790"/>
              </a:tblGrid>
              <a:tr h="388499">
                <a:tc>
                  <a:txBody>
                    <a:bodyPr/>
                    <a:lstStyle/>
                    <a:p>
                      <a:pPr algn="ctr"/>
                      <a:r>
                        <a:rPr lang="es-PR" sz="1800" dirty="0" smtClean="0"/>
                        <a:t>Clave para la </a:t>
                      </a:r>
                      <a:r>
                        <a:rPr lang="es-PR" sz="1800" baseline="0" dirty="0" smtClean="0"/>
                        <a:t>Tarea de rendimiento (opcional)</a:t>
                      </a:r>
                      <a:endParaRPr lang="es-PR" sz="1800" dirty="0"/>
                    </a:p>
                  </a:txBody>
                  <a:tcPr marL="94298" marR="94298" marT="47897" marB="47897">
                    <a:solidFill>
                      <a:schemeClr val="bg2"/>
                    </a:solidFill>
                  </a:tcPr>
                </a:tc>
              </a:tr>
              <a:tr h="644434">
                <a:tc>
                  <a:txBody>
                    <a:bodyPr/>
                    <a:lstStyle/>
                    <a:p>
                      <a:pPr algn="ctr"/>
                      <a:r>
                        <a:rPr lang="es-PR" sz="1800" b="1" u="sng" dirty="0" smtClean="0"/>
                        <a:t>El paseo de Teresa al zoológico</a:t>
                      </a:r>
                      <a:r>
                        <a:rPr lang="es-PR" sz="1800" b="0" u="none" baseline="0" dirty="0" smtClean="0"/>
                        <a:t> </a:t>
                      </a:r>
                    </a:p>
                    <a:p>
                      <a:pPr algn="ctr"/>
                      <a:r>
                        <a:rPr lang="es-PR" sz="1800" b="0" u="none" baseline="0" dirty="0" smtClean="0"/>
                        <a:t>Mapa para llegar al oso polar</a:t>
                      </a:r>
                    </a:p>
                  </a:txBody>
                  <a:tcPr marL="94298" marR="94298" marT="47897" marB="47897"/>
                </a:tc>
              </a:tr>
              <a:tr h="2427514">
                <a:tc>
                  <a:txBody>
                    <a:bodyPr/>
                    <a:lstStyle/>
                    <a:p>
                      <a:endParaRPr lang="es-PR" sz="1700" dirty="0" smtClean="0"/>
                    </a:p>
                    <a:p>
                      <a:r>
                        <a:rPr lang="es-PR" sz="1700" dirty="0" smtClean="0"/>
                        <a:t>    El “mapa” del estudiante debe</a:t>
                      </a:r>
                      <a:r>
                        <a:rPr lang="es-PR" sz="1700" baseline="0" dirty="0" smtClean="0"/>
                        <a:t> tener tres cosas:</a:t>
                      </a:r>
                      <a:endParaRPr lang="es-PR" sz="1700" dirty="0" smtClean="0"/>
                    </a:p>
                    <a:p>
                      <a:endParaRPr lang="es-PR" sz="1700" dirty="0" smtClean="0"/>
                    </a:p>
                    <a:p>
                      <a:pPr marL="342900" indent="-115888">
                        <a:buFont typeface="+mj-lt"/>
                        <a:buAutoNum type="arabicPeriod"/>
                      </a:pPr>
                      <a:r>
                        <a:rPr lang="es-PR" sz="1700" dirty="0" smtClean="0"/>
                        <a:t>      Algún tipo de entrada al zoológico.</a:t>
                      </a:r>
                      <a:endParaRPr lang="es-PR" sz="1700" baseline="0" dirty="0" smtClean="0"/>
                    </a:p>
                    <a:p>
                      <a:pPr marL="342900" indent="-115888">
                        <a:buFont typeface="+mj-lt"/>
                        <a:buAutoNum type="arabicPeriod"/>
                      </a:pPr>
                      <a:r>
                        <a:rPr lang="es-PR" sz="1700" baseline="0" dirty="0" smtClean="0"/>
                        <a:t>      Un camino que voltee a la izquierda.</a:t>
                      </a:r>
                    </a:p>
                    <a:p>
                      <a:pPr marL="342900" indent="-115888">
                        <a:buFont typeface="+mj-lt"/>
                        <a:buAutoNum type="arabicPeriod"/>
                      </a:pPr>
                      <a:r>
                        <a:rPr lang="es-PR" sz="1700" baseline="0" dirty="0" smtClean="0"/>
                        <a:t>      Un camino derecho que lleve hasta los oso polares.</a:t>
                      </a:r>
                    </a:p>
                    <a:p>
                      <a:pPr marL="227012" indent="0">
                        <a:buFont typeface="+mj-lt"/>
                        <a:buNone/>
                      </a:pPr>
                      <a:endParaRPr lang="es-PR" sz="1700" baseline="0" dirty="0" smtClean="0"/>
                    </a:p>
                    <a:p>
                      <a:pPr marL="227012" indent="0">
                        <a:buFont typeface="+mj-lt"/>
                        <a:buNone/>
                      </a:pPr>
                      <a:r>
                        <a:rPr lang="es-PR" sz="1700" baseline="0" dirty="0" smtClean="0"/>
                        <a:t>Otra información en el mapa es aceptable, </a:t>
                      </a:r>
                      <a:r>
                        <a:rPr lang="es-PR" sz="1700" b="1" i="1" baseline="0" dirty="0" smtClean="0"/>
                        <a:t>si tiene los tres criterios</a:t>
                      </a:r>
                      <a:r>
                        <a:rPr lang="es-PR" sz="1700" baseline="0" dirty="0" smtClean="0"/>
                        <a:t>, pero no cuenta en el puntaje de la composición completa.  </a:t>
                      </a:r>
                    </a:p>
                  </a:txBody>
                  <a:tcPr marL="94298" marR="94298" marT="47897" marB="47897"/>
                </a:tc>
              </a:tr>
              <a:tr h="5536474">
                <a:tc>
                  <a:txBody>
                    <a:bodyPr/>
                    <a:lstStyle/>
                    <a:p>
                      <a:pPr algn="ctr"/>
                      <a:endParaRPr lang="es-PR" sz="1700" b="1" u="sng" dirty="0" smtClean="0"/>
                    </a:p>
                    <a:p>
                      <a:pPr algn="ctr"/>
                      <a:r>
                        <a:rPr lang="es-PR" sz="1700" b="1" u="sng" noProof="0" dirty="0" smtClean="0"/>
                        <a:t>¿Qué hicieron los osos polares</a:t>
                      </a:r>
                      <a:r>
                        <a:rPr lang="es-PR" sz="1700" b="1" u="sng" baseline="0" noProof="0" dirty="0" smtClean="0"/>
                        <a:t> </a:t>
                      </a:r>
                      <a:r>
                        <a:rPr lang="es-PR" sz="1700" b="1" u="sng" noProof="0" dirty="0" smtClean="0"/>
                        <a:t>bebés en el zoológico?</a:t>
                      </a:r>
                    </a:p>
                    <a:p>
                      <a:pPr algn="ctr"/>
                      <a:r>
                        <a:rPr lang="es-PR" sz="1700" noProof="0" dirty="0" smtClean="0"/>
                        <a:t>Por ___________________</a:t>
                      </a:r>
                    </a:p>
                    <a:p>
                      <a:endParaRPr lang="es-PR" sz="1700" dirty="0" smtClean="0"/>
                    </a:p>
                    <a:p>
                      <a:r>
                        <a:rPr lang="es-PR" sz="1700" dirty="0" smtClean="0"/>
                        <a:t>Se les pidió a los estudiantes</a:t>
                      </a:r>
                      <a:r>
                        <a:rPr lang="es-PR" sz="1700" baseline="0" dirty="0" smtClean="0"/>
                        <a:t> escribir acerca de “qué estaban haciendo los osos polares” en el zoológico, basado en los textos </a:t>
                      </a:r>
                      <a:r>
                        <a:rPr lang="es-PR" sz="1700" b="1" i="1" u="sng" baseline="0" dirty="0" smtClean="0"/>
                        <a:t>El paseo de Teresa al zoológico </a:t>
                      </a:r>
                    </a:p>
                    <a:p>
                      <a:r>
                        <a:rPr lang="es-PR" sz="1700" b="0" i="0" u="none" baseline="0" dirty="0" smtClean="0"/>
                        <a:t>y </a:t>
                      </a:r>
                      <a:r>
                        <a:rPr lang="es-PR" sz="1700" b="1" i="1" u="sng" baseline="0" dirty="0" smtClean="0"/>
                        <a:t>Un oso polar bebé crece</a:t>
                      </a:r>
                      <a:r>
                        <a:rPr lang="es-PR" sz="1700" b="0" i="0" u="none" baseline="0" dirty="0" smtClean="0"/>
                        <a:t>.</a:t>
                      </a:r>
                      <a:r>
                        <a:rPr lang="es-PR" sz="1700" baseline="0" dirty="0" smtClean="0"/>
                        <a:t>  Es difícil para los estudiantes no escribir acerca de sus propias experiencias o su conocimiento previo, pero la tarea requiere evidencia basada en el texto.  En primer grado, si los estudiantes incluyen sus propias experiencias, es aceptable siempre y cuando muestren </a:t>
                      </a:r>
                      <a:r>
                        <a:rPr lang="es-PR" sz="1700" b="1" i="1" baseline="0" dirty="0" smtClean="0"/>
                        <a:t>suficiente evidencia de los textos</a:t>
                      </a:r>
                      <a:r>
                        <a:rPr lang="es-PR" sz="1700" baseline="0" dirty="0" smtClean="0"/>
                        <a:t> sobre qué se esperaría ver a un oso polar haciendo en el zoológico.  </a:t>
                      </a:r>
                      <a:endParaRPr lang="es-PR" sz="1700" dirty="0" smtClean="0"/>
                    </a:p>
                    <a:p>
                      <a:endParaRPr lang="es-PR" sz="1700" dirty="0" smtClean="0"/>
                    </a:p>
                    <a:p>
                      <a:endParaRPr lang="es-PR" sz="1700" dirty="0" smtClean="0"/>
                    </a:p>
                    <a:p>
                      <a:endParaRPr lang="es-PR" sz="1700" dirty="0" smtClean="0"/>
                    </a:p>
                    <a:p>
                      <a:endParaRPr lang="es-PR" sz="1700" dirty="0" smtClean="0"/>
                    </a:p>
                    <a:p>
                      <a:endParaRPr lang="es-PR" sz="1700" dirty="0" smtClean="0"/>
                    </a:p>
                    <a:p>
                      <a:endParaRPr lang="es-PR" sz="1700" dirty="0" smtClean="0"/>
                    </a:p>
                    <a:p>
                      <a:endParaRPr lang="es-PR" sz="1700" dirty="0" smtClean="0"/>
                    </a:p>
                    <a:p>
                      <a:endParaRPr lang="es-PR" sz="1700" dirty="0" smtClean="0"/>
                    </a:p>
                    <a:p>
                      <a:endParaRPr lang="es-PR" sz="1700" dirty="0"/>
                    </a:p>
                  </a:txBody>
                  <a:tcPr marL="94298" marR="94298" marT="47897" marB="47897"/>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77558148"/>
              </p:ext>
            </p:extLst>
          </p:nvPr>
        </p:nvGraphicFramePr>
        <p:xfrm>
          <a:off x="449580" y="6950117"/>
          <a:ext cx="7040884" cy="2307144"/>
        </p:xfrm>
        <a:graphic>
          <a:graphicData uri="http://schemas.openxmlformats.org/drawingml/2006/table">
            <a:tbl>
              <a:tblPr firstRow="1" bandRow="1">
                <a:tableStyleId>{5940675A-B579-460E-94D1-54222C63F5DA}</a:tableStyleId>
              </a:tblPr>
              <a:tblGrid>
                <a:gridCol w="756978"/>
                <a:gridCol w="536972"/>
                <a:gridCol w="536972"/>
                <a:gridCol w="432219"/>
                <a:gridCol w="746500"/>
                <a:gridCol w="641747"/>
                <a:gridCol w="641747"/>
                <a:gridCol w="641747"/>
                <a:gridCol w="432197"/>
                <a:gridCol w="432197"/>
                <a:gridCol w="432197"/>
                <a:gridCol w="809411"/>
              </a:tblGrid>
              <a:tr h="498131">
                <a:tc gridSpan="12">
                  <a:txBody>
                    <a:bodyPr/>
                    <a:lstStyle/>
                    <a:p>
                      <a:r>
                        <a:rPr lang="es-ES" sz="1300" b="0" dirty="0" smtClean="0"/>
                        <a:t>Los estudiantes reciben 3 puntajes, uno por cada criterio. En primer grado, utilice su juicio junto con la </a:t>
                      </a:r>
                      <a:r>
                        <a:rPr lang="es-ES" sz="1300" b="1" dirty="0" smtClean="0"/>
                        <a:t>rúbrica de escritura </a:t>
                      </a:r>
                      <a:r>
                        <a:rPr lang="es-ES" sz="1300" b="0" dirty="0" smtClean="0"/>
                        <a:t>para decidir cómo el producto final representa mejor cada una de estas áreas. </a:t>
                      </a:r>
                      <a:endParaRPr lang="en-US" sz="1300" b="0" dirty="0"/>
                    </a:p>
                  </a:txBody>
                  <a:tcPr marL="94298" marR="94298"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1032015">
                <a:tc gridSpan="4">
                  <a:txBody>
                    <a:bodyPr/>
                    <a:lstStyle/>
                    <a:p>
                      <a:r>
                        <a:rPr lang="x-none" sz="1200" b="1" noProof="0" dirty="0" smtClean="0"/>
                        <a:t>Propósito y Organización (4)</a:t>
                      </a:r>
                    </a:p>
                    <a:p>
                      <a:pPr marL="171450" indent="-171450">
                        <a:buFont typeface="Arial" panose="020B0604020202020204" pitchFamily="34" charset="0"/>
                        <a:buChar char="•"/>
                      </a:pPr>
                      <a:r>
                        <a:rPr lang="x-none" sz="900" b="0" noProof="0" dirty="0" smtClean="0"/>
                        <a:t>Introduce el tema</a:t>
                      </a:r>
                      <a:endParaRPr lang="x-none" sz="900" b="0" baseline="0" noProof="0" dirty="0" smtClean="0"/>
                    </a:p>
                    <a:p>
                      <a:pPr marL="171450" indent="-171450">
                        <a:buFont typeface="Arial" panose="020B0604020202020204" pitchFamily="34" charset="0"/>
                        <a:buChar char="•"/>
                      </a:pPr>
                      <a:r>
                        <a:rPr lang="x-none" sz="900" b="0" baseline="0" noProof="0" dirty="0" smtClean="0"/>
                        <a:t>Explica más sobre lo que pasó</a:t>
                      </a:r>
                    </a:p>
                  </a:txBody>
                  <a:tcPr marL="94298" marR="94298"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x-none" sz="1200" b="1" noProof="0" dirty="0" smtClean="0"/>
                        <a:t>Lenguaje – Elaboración de evidencia (4)</a:t>
                      </a:r>
                    </a:p>
                    <a:p>
                      <a:pPr marL="171450" indent="-171450">
                        <a:buFont typeface="Arial" panose="020B0604020202020204" pitchFamily="34" charset="0"/>
                        <a:buChar char="•"/>
                      </a:pPr>
                      <a:r>
                        <a:rPr lang="x-none" sz="900" b="0" noProof="0" dirty="0" smtClean="0"/>
                        <a:t>Utiliza</a:t>
                      </a:r>
                      <a:r>
                        <a:rPr lang="x-none" sz="900" b="0" baseline="0" noProof="0" dirty="0" smtClean="0"/>
                        <a:t> detalles relevantes de los textos</a:t>
                      </a:r>
                    </a:p>
                    <a:p>
                      <a:pPr marL="171450" indent="-171450">
                        <a:buFont typeface="Arial" panose="020B0604020202020204" pitchFamily="34" charset="0"/>
                        <a:buChar char="•"/>
                      </a:pPr>
                      <a:r>
                        <a:rPr lang="x-none" sz="900" b="0" baseline="0" noProof="0" dirty="0" smtClean="0"/>
                        <a:t>Utiliza vocabulario que aprendió de </a:t>
                      </a:r>
                      <a:r>
                        <a:rPr lang="x-none" sz="900" b="0" baseline="0" noProof="0" smtClean="0"/>
                        <a:t>los textos</a:t>
                      </a:r>
                      <a:endParaRPr lang="x-none" sz="900" b="0" baseline="0" noProof="0" dirty="0" smtClean="0"/>
                    </a:p>
                    <a:p>
                      <a:pPr marL="171450" indent="-171450">
                        <a:buFont typeface="Arial" panose="020B0604020202020204" pitchFamily="34" charset="0"/>
                        <a:buChar char="•"/>
                      </a:pPr>
                      <a:r>
                        <a:rPr lang="x-none" sz="900" b="0" baseline="0" noProof="0" dirty="0" smtClean="0"/>
                        <a:t>Si comparte o habla sobre su trabajo, tiene buen sentido (se entiende).</a:t>
                      </a:r>
                    </a:p>
                  </a:txBody>
                  <a:tcPr marL="94298" marR="94298"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x-none" sz="1200" b="1" noProof="0" dirty="0" smtClean="0"/>
                        <a:t>Convenciones (4)</a:t>
                      </a:r>
                    </a:p>
                    <a:p>
                      <a:pPr marL="171450" indent="-171450">
                        <a:buFont typeface="Arial" panose="020B0604020202020204" pitchFamily="34" charset="0"/>
                        <a:buChar char="•"/>
                      </a:pPr>
                      <a:r>
                        <a:rPr lang="x-none" sz="900" b="0" noProof="0" dirty="0" smtClean="0"/>
                        <a:t>Utiliza palabras o letras apropiadas para la edad</a:t>
                      </a:r>
                    </a:p>
                    <a:p>
                      <a:pPr marL="171450" indent="-171450">
                        <a:buFont typeface="Arial" panose="020B0604020202020204" pitchFamily="34" charset="0"/>
                        <a:buChar char="•"/>
                      </a:pPr>
                      <a:r>
                        <a:rPr lang="x-none" sz="900" b="0" noProof="0" dirty="0" smtClean="0"/>
                        <a:t>Si comparte o habla sobre su trabajo, utiliza una gramática apropiada para la edad</a:t>
                      </a:r>
                    </a:p>
                  </a:txBody>
                  <a:tcPr marL="94298" marR="94298"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4298" marR="94298" marT="47897" marB="47897"/>
                </a:tc>
                <a:tc>
                  <a:txBody>
                    <a:bodyPr/>
                    <a:lstStyle/>
                    <a:p>
                      <a:pPr algn="ctr"/>
                      <a:r>
                        <a:rPr lang="en-US" sz="1700" b="1" dirty="0" smtClean="0"/>
                        <a:t>2</a:t>
                      </a:r>
                      <a:endParaRPr lang="en-US" sz="1700" b="1" dirty="0"/>
                    </a:p>
                  </a:txBody>
                  <a:tcPr marL="94298" marR="94298" marT="47897" marB="47897"/>
                </a:tc>
                <a:tc>
                  <a:txBody>
                    <a:bodyPr/>
                    <a:lstStyle/>
                    <a:p>
                      <a:pPr algn="ctr"/>
                      <a:r>
                        <a:rPr lang="en-US" sz="1700" b="1" dirty="0" smtClean="0"/>
                        <a:t>3</a:t>
                      </a:r>
                      <a:endParaRPr lang="en-US" sz="1700" b="1" dirty="0"/>
                    </a:p>
                  </a:txBody>
                  <a:tcPr marL="94298" marR="94298" marT="47897" marB="47897"/>
                </a:tc>
                <a:tc>
                  <a:txBody>
                    <a:bodyPr/>
                    <a:lstStyle/>
                    <a:p>
                      <a:pPr algn="ctr"/>
                      <a:r>
                        <a:rPr lang="en-US" sz="1700" b="1" dirty="0" smtClean="0"/>
                        <a:t>4</a:t>
                      </a:r>
                      <a:endParaRPr lang="en-US" sz="1700" b="1" dirty="0"/>
                    </a:p>
                  </a:txBody>
                  <a:tcPr marL="94298" marR="94298" marT="47897" marB="47897"/>
                </a:tc>
                <a:tc>
                  <a:txBody>
                    <a:bodyPr/>
                    <a:lstStyle/>
                    <a:p>
                      <a:pPr algn="ctr"/>
                      <a:r>
                        <a:rPr lang="en-US" sz="1700" b="1" dirty="0" smtClean="0"/>
                        <a:t>1</a:t>
                      </a:r>
                      <a:endParaRPr lang="en-US" sz="1700" b="1" dirty="0"/>
                    </a:p>
                  </a:txBody>
                  <a:tcPr marL="94298" marR="94298" marT="47897" marB="47897"/>
                </a:tc>
                <a:tc>
                  <a:txBody>
                    <a:bodyPr/>
                    <a:lstStyle/>
                    <a:p>
                      <a:pPr algn="ctr"/>
                      <a:r>
                        <a:rPr lang="en-US" sz="1700" b="1" dirty="0" smtClean="0"/>
                        <a:t>2</a:t>
                      </a:r>
                      <a:endParaRPr lang="en-US" sz="1700" b="1" dirty="0"/>
                    </a:p>
                  </a:txBody>
                  <a:tcPr marL="94298" marR="94298" marT="47897" marB="47897"/>
                </a:tc>
                <a:tc>
                  <a:txBody>
                    <a:bodyPr/>
                    <a:lstStyle/>
                    <a:p>
                      <a:pPr algn="ctr"/>
                      <a:r>
                        <a:rPr lang="en-US" sz="1700" b="1" dirty="0" smtClean="0"/>
                        <a:t>3</a:t>
                      </a:r>
                      <a:endParaRPr lang="en-US" sz="1700" b="1" dirty="0"/>
                    </a:p>
                  </a:txBody>
                  <a:tcPr marL="94298" marR="94298" marT="47897" marB="47897"/>
                </a:tc>
                <a:tc>
                  <a:txBody>
                    <a:bodyPr/>
                    <a:lstStyle/>
                    <a:p>
                      <a:pPr algn="ctr"/>
                      <a:r>
                        <a:rPr lang="en-US" sz="1700" b="1" dirty="0" smtClean="0"/>
                        <a:t>4</a:t>
                      </a:r>
                      <a:endParaRPr lang="en-US" sz="1700" b="1" dirty="0"/>
                    </a:p>
                  </a:txBody>
                  <a:tcPr marL="94298" marR="94298" marT="47897" marB="47897"/>
                </a:tc>
                <a:tc>
                  <a:txBody>
                    <a:bodyPr/>
                    <a:lstStyle/>
                    <a:p>
                      <a:pPr algn="ctr"/>
                      <a:r>
                        <a:rPr lang="en-US" sz="1700" b="1" dirty="0" smtClean="0"/>
                        <a:t>1</a:t>
                      </a:r>
                      <a:endParaRPr lang="en-US" sz="1700" b="1" dirty="0"/>
                    </a:p>
                  </a:txBody>
                  <a:tcPr marL="94298" marR="94298" marT="47897" marB="47897"/>
                </a:tc>
                <a:tc>
                  <a:txBody>
                    <a:bodyPr/>
                    <a:lstStyle/>
                    <a:p>
                      <a:pPr algn="ctr"/>
                      <a:r>
                        <a:rPr lang="en-US" sz="1700" b="1" dirty="0" smtClean="0"/>
                        <a:t>2</a:t>
                      </a:r>
                      <a:endParaRPr lang="en-US" sz="1700" b="1" dirty="0"/>
                    </a:p>
                  </a:txBody>
                  <a:tcPr marL="94298" marR="94298" marT="47897" marB="47897"/>
                </a:tc>
                <a:tc>
                  <a:txBody>
                    <a:bodyPr/>
                    <a:lstStyle/>
                    <a:p>
                      <a:pPr algn="ctr"/>
                      <a:r>
                        <a:rPr lang="en-US" sz="1700" b="1" dirty="0" smtClean="0"/>
                        <a:t>3</a:t>
                      </a:r>
                      <a:endParaRPr lang="en-US" sz="1700" b="1" dirty="0"/>
                    </a:p>
                  </a:txBody>
                  <a:tcPr marL="94298" marR="94298" marT="47897" marB="47897"/>
                </a:tc>
                <a:tc>
                  <a:txBody>
                    <a:bodyPr/>
                    <a:lstStyle/>
                    <a:p>
                      <a:pPr algn="ctr"/>
                      <a:r>
                        <a:rPr lang="en-US" sz="1700" b="1" dirty="0" smtClean="0"/>
                        <a:t>4</a:t>
                      </a:r>
                      <a:endParaRPr lang="en-US" sz="1700" b="1" dirty="0"/>
                    </a:p>
                  </a:txBody>
                  <a:tcPr marL="94298" marR="94298" marT="47897" marB="47897"/>
                </a:tc>
              </a:tr>
              <a:tr h="388499">
                <a:tc gridSpan="12">
                  <a:txBody>
                    <a:bodyPr/>
                    <a:lstStyle/>
                    <a:p>
                      <a:pPr algn="ctr"/>
                      <a:r>
                        <a:rPr lang="en-US" sz="1700" b="1" dirty="0" err="1" smtClean="0"/>
                        <a:t>Puntaje</a:t>
                      </a:r>
                      <a:r>
                        <a:rPr lang="en-US" sz="1700" b="1" dirty="0" smtClean="0"/>
                        <a:t> total    /12</a:t>
                      </a:r>
                      <a:endParaRPr lang="en-US" sz="1700" b="1" dirty="0"/>
                    </a:p>
                  </a:txBody>
                  <a:tcPr marL="94298" marR="94298"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75375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2229840"/>
              </p:ext>
            </p:extLst>
          </p:nvPr>
        </p:nvGraphicFramePr>
        <p:xfrm>
          <a:off x="488398" y="251464"/>
          <a:ext cx="6621780" cy="6754779"/>
        </p:xfrm>
        <a:graphic>
          <a:graphicData uri="http://schemas.openxmlformats.org/drawingml/2006/table">
            <a:tbl>
              <a:tblPr firstRow="1" bandRow="1">
                <a:tableStyleId>{5940675A-B579-460E-94D1-54222C63F5DA}</a:tableStyleId>
              </a:tblPr>
              <a:tblGrid>
                <a:gridCol w="523875"/>
                <a:gridCol w="6097905"/>
              </a:tblGrid>
              <a:tr h="358136">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x-none" sz="1500" b="1" i="0" u="none" strike="noStrike" kern="1200" cap="none" spc="0" normalizeH="0" baseline="0" noProof="0" dirty="0" smtClean="0">
                          <a:ln>
                            <a:noFill/>
                          </a:ln>
                          <a:solidFill>
                            <a:prstClr val="black"/>
                          </a:solidFill>
                          <a:effectLst/>
                          <a:uLnTx/>
                          <a:uFillTx/>
                          <a:latin typeface="+mn-lt"/>
                          <a:ea typeface="+mn-ea"/>
                          <a:cs typeface="+mn-cs"/>
                        </a:rPr>
                        <a:t>Evaluación de mitad de año: Clave para la </a:t>
                      </a:r>
                      <a:r>
                        <a:rPr kumimoji="0" lang="x-none" sz="15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p>
                  </a:txBody>
                  <a:tcPr marL="100584" marR="100584" marT="50292" marB="50292"/>
                </a:tc>
                <a:tc hMerge="1">
                  <a:txBody>
                    <a:bodyPr/>
                    <a:lstStyle/>
                    <a:p>
                      <a:endParaRPr lang="en-US"/>
                    </a:p>
                  </a:txBody>
                  <a:tcPr/>
                </a:tc>
              </a:tr>
              <a:tr h="53644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500" b="1" u="sng" dirty="0" smtClean="0"/>
                        <a:t>Rúbricas para</a:t>
                      </a:r>
                      <a:r>
                        <a:rPr lang="x-none" sz="1500" b="1" u="sng" baseline="0" dirty="0" smtClean="0"/>
                        <a:t> la </a:t>
                      </a:r>
                      <a:r>
                        <a:rPr lang="x-none" sz="1500" b="1" u="sng" dirty="0" smtClean="0"/>
                        <a:t>Respuesta Construida de Investigación - Objetivo 2</a:t>
                      </a:r>
                    </a:p>
                    <a:p>
                      <a:pPr marL="0" marR="0" indent="0" algn="ctr" defTabSz="914318" rtl="0" eaLnBrk="1" fontAlgn="auto" latinLnBrk="0" hangingPunct="1">
                        <a:lnSpc>
                          <a:spcPct val="100000"/>
                        </a:lnSpc>
                        <a:spcBef>
                          <a:spcPts val="0"/>
                        </a:spcBef>
                        <a:spcAft>
                          <a:spcPts val="0"/>
                        </a:spcAft>
                        <a:buClrTx/>
                        <a:buSzTx/>
                        <a:buFontTx/>
                        <a:buNone/>
                        <a:tabLst/>
                        <a:defRPr/>
                      </a:pPr>
                      <a:r>
                        <a:rPr lang="x-none" sz="1200" b="1" dirty="0" smtClean="0"/>
                        <a:t>Localizar, seleccionar, interpretar e integrar información</a:t>
                      </a:r>
                    </a:p>
                  </a:txBody>
                  <a:tcPr marL="100584" marR="100584" marT="50292" marB="50292"/>
                </a:tc>
                <a:tc hMerge="1">
                  <a:txBody>
                    <a:bodyPr/>
                    <a:lstStyle/>
                    <a:p>
                      <a:endParaRPr lang="en-US"/>
                    </a:p>
                  </a:txBody>
                  <a:tcPr/>
                </a:tc>
              </a:tr>
              <a:tr h="588264">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700" b="1" dirty="0" smtClean="0"/>
                        <a:t>Pregunta #10 RL.1.6: </a:t>
                      </a:r>
                      <a:r>
                        <a:rPr lang="x-none" sz="1500" b="1" noProof="0" dirty="0" smtClean="0"/>
                        <a:t>¿Qué tú piensas que el padre de Teresa </a:t>
                      </a:r>
                      <a:r>
                        <a:rPr lang="x-none" sz="1500" b="1" u="sng" noProof="0" dirty="0" smtClean="0"/>
                        <a:t>le habría dicho </a:t>
                      </a:r>
                      <a:r>
                        <a:rPr lang="x-none" sz="1500" b="1" noProof="0" dirty="0" smtClean="0"/>
                        <a:t>a Teresa mientras</a:t>
                      </a:r>
                      <a:r>
                        <a:rPr lang="x-none" sz="1500" b="1" baseline="0" noProof="0" dirty="0" smtClean="0"/>
                        <a:t> buscaban a los osos polares?</a:t>
                      </a:r>
                      <a:endParaRPr lang="x-none" sz="800" b="1" baseline="0" dirty="0" smtClean="0">
                        <a:solidFill>
                          <a:srgbClr val="002060"/>
                        </a:solidFill>
                      </a:endParaRPr>
                    </a:p>
                  </a:txBody>
                  <a:tcPr marL="100584" marR="100584"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dirty="0" smtClean="0"/>
                        <a:t>Lenguaje de la respuesta - maestro/rúbrica </a:t>
                      </a:r>
                    </a:p>
                  </a:txBody>
                  <a:tcPr marL="100584" marR="100584" marT="50292" marB="50292">
                    <a:solidFill>
                      <a:schemeClr val="bg1">
                        <a:lumMod val="85000"/>
                      </a:schemeClr>
                    </a:solidFill>
                  </a:tcPr>
                </a:tc>
                <a:tc hMerge="1">
                  <a:txBody>
                    <a:bodyPr/>
                    <a:lstStyle/>
                    <a:p>
                      <a:endParaRPr lang="en-US"/>
                    </a:p>
                  </a:txBody>
                  <a:tcPr/>
                </a:tc>
              </a:tr>
              <a:tr h="1946529">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x-none" sz="1100" b="1" u="sng" dirty="0" smtClean="0"/>
                        <a:t>La respuesta da suficiente evidencia </a:t>
                      </a:r>
                      <a:r>
                        <a:rPr lang="x-none" sz="1100" b="0" u="none" dirty="0" smtClean="0">
                          <a:effectLst/>
                        </a:rPr>
                        <a:t>de la habilidad</a:t>
                      </a:r>
                      <a:r>
                        <a:rPr lang="x-none" sz="1100" b="0" u="none" baseline="0" dirty="0" smtClean="0">
                          <a:effectLst/>
                        </a:rPr>
                        <a:t> de </a:t>
                      </a:r>
                      <a:r>
                        <a:rPr lang="x-none" sz="1100" b="0" u="none" dirty="0" smtClean="0">
                          <a:effectLst/>
                        </a:rPr>
                        <a:t>localizar y seleccionar información que contribuiría a lo que el padre de</a:t>
                      </a:r>
                      <a:r>
                        <a:rPr lang="x-none" sz="1100" b="0" u="none" baseline="0" dirty="0" smtClean="0">
                          <a:effectLst/>
                        </a:rPr>
                        <a:t> Teresa le habría dicho basado en los detalles en el texto</a:t>
                      </a:r>
                      <a:r>
                        <a:rPr lang="x-none" sz="1100" dirty="0" smtClean="0"/>
                        <a:t>.  Esto requiere razonamiento e inferencia, lo cual es un</a:t>
                      </a:r>
                      <a:r>
                        <a:rPr lang="x-none" sz="1100" baseline="0" dirty="0" smtClean="0"/>
                        <a:t> nivel </a:t>
                      </a:r>
                      <a:r>
                        <a:rPr lang="x-none" sz="1100" b="1" dirty="0" smtClean="0"/>
                        <a:t>DOK 3 </a:t>
                      </a:r>
                      <a:r>
                        <a:rPr lang="x-none" sz="1100" b="0" dirty="0" smtClean="0"/>
                        <a:t>del</a:t>
                      </a:r>
                      <a:r>
                        <a:rPr lang="x-none" sz="1100" b="0" baseline="0" dirty="0" smtClean="0"/>
                        <a:t> estándar</a:t>
                      </a:r>
                      <a:r>
                        <a:rPr lang="x-none" sz="1100" dirty="0" smtClean="0"/>
                        <a:t> RL.1.6.</a:t>
                      </a:r>
                    </a:p>
                    <a:p>
                      <a:pPr marL="0" marR="0" indent="0" algn="l" defTabSz="914318" rtl="0" eaLnBrk="1" fontAlgn="auto" latinLnBrk="0" hangingPunct="1">
                        <a:lnSpc>
                          <a:spcPct val="100000"/>
                        </a:lnSpc>
                        <a:spcBef>
                          <a:spcPts val="0"/>
                        </a:spcBef>
                        <a:spcAft>
                          <a:spcPts val="0"/>
                        </a:spcAft>
                        <a:buClrTx/>
                        <a:buSzTx/>
                        <a:buFontTx/>
                        <a:buNone/>
                        <a:tabLst/>
                        <a:defRPr/>
                      </a:pPr>
                      <a:endParaRPr lang="x-none" sz="11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x-none" sz="1100" b="1" i="0" u="sng" baseline="0" dirty="0" smtClean="0"/>
                        <a:t>La respuesta da suficiente evidencia</a:t>
                      </a:r>
                      <a:r>
                        <a:rPr lang="x-none" sz="1100" b="1" i="0" u="none" baseline="0" dirty="0" smtClean="0"/>
                        <a:t> </a:t>
                      </a:r>
                      <a:r>
                        <a:rPr lang="es-ES" sz="1100" b="0" i="0" u="none" dirty="0" smtClean="0"/>
                        <a:t>de</a:t>
                      </a:r>
                      <a:r>
                        <a:rPr lang="es-ES" sz="1100" b="0" i="0" u="none" baseline="0" dirty="0" smtClean="0"/>
                        <a:t> la habilidad para </a:t>
                      </a:r>
                      <a:r>
                        <a:rPr lang="es-ES" sz="1100" dirty="0" smtClean="0"/>
                        <a:t>interpretar</a:t>
                      </a:r>
                      <a:r>
                        <a:rPr lang="es-ES" sz="1100" baseline="0" dirty="0" smtClean="0"/>
                        <a:t> e </a:t>
                      </a:r>
                      <a:r>
                        <a:rPr lang="es-ES" sz="1100" dirty="0" smtClean="0"/>
                        <a:t>integrar información </a:t>
                      </a:r>
                      <a:r>
                        <a:rPr lang="x-none" sz="1100" b="0" i="0" u="none" baseline="0" dirty="0" smtClean="0"/>
                        <a:t>de detalles textuales en una respuesta integrada basada en el razonamiento.  La respuesta podría incluir cualquier acción en el texto que pudiera apoyar el diálogo, incluyendo al padre de Teresa hablando sobre: </a:t>
                      </a:r>
                      <a:r>
                        <a:rPr lang="x-none" sz="1100" baseline="0" dirty="0" smtClean="0"/>
                        <a:t>(1) encontrar a </a:t>
                      </a:r>
                      <a:r>
                        <a:rPr lang="x-none" sz="1100" baseline="0" dirty="0" err="1" smtClean="0"/>
                        <a:t>Yesy</a:t>
                      </a:r>
                      <a:r>
                        <a:rPr lang="x-none" sz="1100" baseline="0" dirty="0" smtClean="0"/>
                        <a:t> en el zoológico, (2) ir a ver a </a:t>
                      </a:r>
                      <a:r>
                        <a:rPr lang="x-none" sz="1100" baseline="0" dirty="0" err="1" smtClean="0"/>
                        <a:t>Mily</a:t>
                      </a:r>
                      <a:r>
                        <a:rPr lang="x-none" sz="1100" baseline="0" dirty="0" smtClean="0"/>
                        <a:t> y a </a:t>
                      </a:r>
                      <a:r>
                        <a:rPr lang="x-none" sz="1100" baseline="0" dirty="0" err="1" smtClean="0"/>
                        <a:t>Tily</a:t>
                      </a:r>
                      <a:r>
                        <a:rPr lang="x-none" sz="1100" baseline="0" dirty="0" smtClean="0"/>
                        <a:t>, (3) explicar cómo llegar a los osos mientras dibujaba un mapa, (4) saludar a </a:t>
                      </a:r>
                      <a:r>
                        <a:rPr lang="x-none" sz="1100" baseline="0" dirty="0" err="1" smtClean="0"/>
                        <a:t>Yesy</a:t>
                      </a:r>
                      <a:r>
                        <a:rPr lang="x-none" sz="1100" baseline="0" dirty="0" smtClean="0"/>
                        <a:t> cuando llegaron.</a:t>
                      </a:r>
                    </a:p>
                    <a:p>
                      <a:pPr marL="0" marR="0" indent="0" algn="l" defTabSz="914318" rtl="0" eaLnBrk="1" fontAlgn="auto" latinLnBrk="0" hangingPunct="1">
                        <a:lnSpc>
                          <a:spcPct val="100000"/>
                        </a:lnSpc>
                        <a:spcBef>
                          <a:spcPts val="0"/>
                        </a:spcBef>
                        <a:spcAft>
                          <a:spcPts val="0"/>
                        </a:spcAft>
                        <a:buClrTx/>
                        <a:buSzTx/>
                        <a:buFontTx/>
                        <a:buNone/>
                        <a:tabLst/>
                        <a:defRPr/>
                      </a:pPr>
                      <a:r>
                        <a:rPr lang="x-none" sz="1100" baseline="0" dirty="0" smtClean="0"/>
                        <a:t>Esta es una respuesta construida muy subjetiva.  Cualquier respuesta es aceptable si ésta puede ser ligada a detalles del texto y tiene un sentido lógico. </a:t>
                      </a:r>
                      <a:endParaRPr lang="x-none" sz="1100" dirty="0" smtClean="0"/>
                    </a:p>
                  </a:txBody>
                  <a:tcPr marL="100584" marR="100584"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dirty="0" smtClean="0"/>
                        <a:t>Ejemplo de respuesta en el “lenguaje” del estudiante </a:t>
                      </a:r>
                    </a:p>
                  </a:txBody>
                  <a:tcPr marL="100584" marR="100584" marT="50292" marB="50292">
                    <a:solidFill>
                      <a:schemeClr val="bg1">
                        <a:lumMod val="85000"/>
                      </a:schemeClr>
                    </a:solidFill>
                  </a:tcPr>
                </a:tc>
                <a:tc hMerge="1">
                  <a:txBody>
                    <a:bodyPr/>
                    <a:lstStyle/>
                    <a:p>
                      <a:endParaRPr lang="en-US" sz="1000" dirty="0"/>
                    </a:p>
                  </a:txBody>
                  <a:tcPr/>
                </a:tc>
              </a:tr>
              <a:tr h="1328270">
                <a:tc>
                  <a:txBody>
                    <a:bodyPr/>
                    <a:lstStyle/>
                    <a:p>
                      <a:pPr algn="ctr"/>
                      <a:r>
                        <a:rPr lang="x-none" sz="2000" b="1" dirty="0" smtClean="0"/>
                        <a:t>2</a:t>
                      </a:r>
                      <a:endParaRPr lang="x-none" sz="2000" b="1" dirty="0"/>
                    </a:p>
                  </a:txBody>
                  <a:tcPr marL="100584" marR="100584" marT="50292" marB="50292" anchor="ctr"/>
                </a:tc>
                <a:tc>
                  <a:txBody>
                    <a:bodyPr/>
                    <a:lstStyle/>
                    <a:p>
                      <a:r>
                        <a:rPr lang="es-ES" sz="1000" b="0" i="1" baseline="0" dirty="0" smtClean="0"/>
                        <a:t>El estudiante utiliza el razonamiento y la lógica para conectar lo que el padre de Teresa le habría dicho basado en suficientes detalles del texto.</a:t>
                      </a:r>
                    </a:p>
                    <a:p>
                      <a:r>
                        <a:rPr lang="es-ES" sz="1200" b="0" i="0" kern="1200" baseline="0" dirty="0" smtClean="0">
                          <a:solidFill>
                            <a:schemeClr val="tx1"/>
                          </a:solidFill>
                          <a:latin typeface="+mn-lt"/>
                          <a:ea typeface="+mn-ea"/>
                          <a:cs typeface="+mn-cs"/>
                        </a:rPr>
                        <a:t>El padre de Teresa llevó a Teresa al zoológico. Probablemente le dijo ¡vamos a ir al zoológico! Vamos a ver a </a:t>
                      </a:r>
                      <a:r>
                        <a:rPr lang="es-ES" sz="1200" b="0" i="0" kern="1200" baseline="0" dirty="0" err="1" smtClean="0">
                          <a:solidFill>
                            <a:schemeClr val="tx1"/>
                          </a:solidFill>
                          <a:latin typeface="+mn-lt"/>
                          <a:ea typeface="+mn-ea"/>
                          <a:cs typeface="+mn-cs"/>
                        </a:rPr>
                        <a:t>Mily</a:t>
                      </a:r>
                      <a:r>
                        <a:rPr lang="es-ES" sz="1200" b="0" i="0" kern="1200" baseline="0" dirty="0" smtClean="0">
                          <a:solidFill>
                            <a:schemeClr val="tx1"/>
                          </a:solidFill>
                          <a:latin typeface="+mn-lt"/>
                          <a:ea typeface="+mn-ea"/>
                          <a:cs typeface="+mn-cs"/>
                        </a:rPr>
                        <a:t> y </a:t>
                      </a:r>
                      <a:r>
                        <a:rPr lang="es-ES" sz="1200" b="0" i="0" kern="1200" baseline="0" dirty="0" err="1" smtClean="0">
                          <a:solidFill>
                            <a:schemeClr val="tx1"/>
                          </a:solidFill>
                          <a:latin typeface="+mn-lt"/>
                          <a:ea typeface="+mn-ea"/>
                          <a:cs typeface="+mn-cs"/>
                        </a:rPr>
                        <a:t>Tily</a:t>
                      </a:r>
                      <a:r>
                        <a:rPr lang="es-ES" sz="1200" b="0" i="0" kern="1200" baseline="0" dirty="0" smtClean="0">
                          <a:solidFill>
                            <a:schemeClr val="tx1"/>
                          </a:solidFill>
                          <a:latin typeface="+mn-lt"/>
                          <a:ea typeface="+mn-ea"/>
                          <a:cs typeface="+mn-cs"/>
                        </a:rPr>
                        <a:t> y ¿adivina qué ...?, ¡tu amiga </a:t>
                      </a:r>
                      <a:r>
                        <a:rPr lang="es-ES" sz="1200" b="0" i="0" kern="1200" baseline="0" dirty="0" err="1" smtClean="0">
                          <a:solidFill>
                            <a:schemeClr val="tx1"/>
                          </a:solidFill>
                          <a:latin typeface="+mn-lt"/>
                          <a:ea typeface="+mn-ea"/>
                          <a:cs typeface="+mn-cs"/>
                        </a:rPr>
                        <a:t>Yesy</a:t>
                      </a:r>
                      <a:r>
                        <a:rPr lang="es-ES" sz="1200" b="0" i="0" kern="1200" baseline="0" dirty="0" smtClean="0">
                          <a:solidFill>
                            <a:schemeClr val="tx1"/>
                          </a:solidFill>
                          <a:latin typeface="+mn-lt"/>
                          <a:ea typeface="+mn-ea"/>
                          <a:cs typeface="+mn-cs"/>
                        </a:rPr>
                        <a:t> estará allí! Apuesto a que Teresa estaba feliz de escuchar esto. Entonces creo que el papá le dijo a Teresa así es como vamos a encontrar a los osos polares, dibujemos un mapa. El mapa va así y así. Entonces cuando vieron a </a:t>
                      </a:r>
                      <a:r>
                        <a:rPr lang="es-ES" sz="1200" b="0" i="0" kern="1200" baseline="0" dirty="0" err="1" smtClean="0">
                          <a:solidFill>
                            <a:schemeClr val="tx1"/>
                          </a:solidFill>
                          <a:latin typeface="+mn-lt"/>
                          <a:ea typeface="+mn-ea"/>
                          <a:cs typeface="+mn-cs"/>
                        </a:rPr>
                        <a:t>Yesy</a:t>
                      </a:r>
                      <a:r>
                        <a:rPr lang="es-ES" sz="1200" b="0" i="0" kern="1200" baseline="0" dirty="0" smtClean="0">
                          <a:solidFill>
                            <a:schemeClr val="tx1"/>
                          </a:solidFill>
                          <a:latin typeface="+mn-lt"/>
                          <a:ea typeface="+mn-ea"/>
                          <a:cs typeface="+mn-cs"/>
                        </a:rPr>
                        <a:t> papá dijo ¡Hola </a:t>
                      </a:r>
                      <a:r>
                        <a:rPr lang="es-ES" sz="1200" b="0" i="0" kern="1200" baseline="0" dirty="0" err="1" smtClean="0">
                          <a:solidFill>
                            <a:schemeClr val="tx1"/>
                          </a:solidFill>
                          <a:latin typeface="+mn-lt"/>
                          <a:ea typeface="+mn-ea"/>
                          <a:cs typeface="+mn-cs"/>
                        </a:rPr>
                        <a:t>Yesy</a:t>
                      </a:r>
                      <a:r>
                        <a:rPr lang="es-ES" sz="1200" b="0" i="0" kern="1200" baseline="0" dirty="0" smtClean="0">
                          <a:solidFill>
                            <a:schemeClr val="tx1"/>
                          </a:solidFill>
                          <a:latin typeface="+mn-lt"/>
                          <a:ea typeface="+mn-ea"/>
                          <a:cs typeface="+mn-cs"/>
                        </a:rPr>
                        <a:t>!</a:t>
                      </a:r>
                      <a:endParaRPr lang="x-none" sz="1200" b="0" i="0" kern="1200" baseline="0" dirty="0" smtClean="0">
                        <a:solidFill>
                          <a:schemeClr val="tx1"/>
                        </a:solidFill>
                        <a:latin typeface="+mn-lt"/>
                        <a:ea typeface="+mn-ea"/>
                        <a:cs typeface="+mn-cs"/>
                      </a:endParaRPr>
                    </a:p>
                  </a:txBody>
                  <a:tcPr marL="100584" marR="100584" marT="50292" marB="50292"/>
                </a:tc>
              </a:tr>
              <a:tr h="771836">
                <a:tc>
                  <a:txBody>
                    <a:bodyPr/>
                    <a:lstStyle/>
                    <a:p>
                      <a:pPr algn="ctr"/>
                      <a:r>
                        <a:rPr lang="x-none" sz="2000" b="1" dirty="0" smtClean="0"/>
                        <a:t>1</a:t>
                      </a:r>
                      <a:endParaRPr lang="x-none" sz="2000" b="1" dirty="0"/>
                    </a:p>
                  </a:txBody>
                  <a:tcPr marL="100584" marR="100584"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1" baseline="0" dirty="0" smtClean="0"/>
                        <a:t>El estudiante utiliza algo de razonamiento para conectar lo que el padre de Teresa le habría dicho, pero utilizando vagos detalles </a:t>
                      </a:r>
                      <a:r>
                        <a:rPr lang="x-none" sz="1000" b="0" i="1" baseline="0" dirty="0" smtClean="0"/>
                        <a:t> del texto.</a:t>
                      </a:r>
                    </a:p>
                    <a:p>
                      <a:pPr marL="0" marR="0" indent="0" algn="l" defTabSz="966612" rtl="0" eaLnBrk="1" fontAlgn="auto" latinLnBrk="0" hangingPunct="1">
                        <a:lnSpc>
                          <a:spcPct val="100000"/>
                        </a:lnSpc>
                        <a:spcBef>
                          <a:spcPts val="0"/>
                        </a:spcBef>
                        <a:spcAft>
                          <a:spcPts val="0"/>
                        </a:spcAft>
                        <a:buClrTx/>
                        <a:buSzTx/>
                        <a:buFontTx/>
                        <a:buNone/>
                        <a:tabLst/>
                        <a:defRPr/>
                      </a:pPr>
                      <a:r>
                        <a:rPr lang="x-none" sz="1200" b="0" i="0" baseline="0" dirty="0" smtClean="0"/>
                        <a:t>El papá  le dijo a Teresa que podían ir al zoológico.  Él dibujó un mapa y le ayudó a Teresa a encontrar a los osos.  </a:t>
                      </a:r>
                    </a:p>
                  </a:txBody>
                  <a:tcPr marL="100584" marR="100584" marT="50292" marB="50292"/>
                </a:tc>
              </a:tr>
              <a:tr h="588264">
                <a:tc>
                  <a:txBody>
                    <a:bodyPr/>
                    <a:lstStyle/>
                    <a:p>
                      <a:pPr algn="ctr"/>
                      <a:r>
                        <a:rPr lang="x-none" sz="2000" b="1" dirty="0" smtClean="0"/>
                        <a:t>0</a:t>
                      </a:r>
                      <a:endParaRPr lang="x-none" sz="2000" b="1" dirty="0"/>
                    </a:p>
                  </a:txBody>
                  <a:tcPr marL="100584" marR="100584" marT="50292" marB="50292" anchor="ctr"/>
                </a:tc>
                <a:tc>
                  <a:txBody>
                    <a:bodyPr/>
                    <a:lstStyle/>
                    <a:p>
                      <a:r>
                        <a:rPr lang="x-none" sz="1000" b="0" i="1" baseline="0" dirty="0" smtClean="0"/>
                        <a:t>El estudiante no hace uso del razonamiento para conectar lo que el padre de Teresa </a:t>
                      </a:r>
                      <a:r>
                        <a:rPr lang="es-ES" sz="1000" b="0" i="1" baseline="0" dirty="0" smtClean="0"/>
                        <a:t>le habría dicho </a:t>
                      </a:r>
                      <a:r>
                        <a:rPr lang="x-none" sz="1000" b="0" i="1" baseline="0" dirty="0" smtClean="0"/>
                        <a:t>utilizando el texto como referencia.</a:t>
                      </a:r>
                    </a:p>
                    <a:p>
                      <a:r>
                        <a:rPr lang="x-none" sz="1200" b="0" i="0" baseline="0" dirty="0" smtClean="0"/>
                        <a:t>Yo quiero ir un día al zoológico como Teresa y ver a los osos polares.</a:t>
                      </a:r>
                    </a:p>
                  </a:txBody>
                  <a:tcPr marL="100584" marR="100584" marT="50292" marB="50292"/>
                </a:tc>
              </a:tr>
            </a:tbl>
          </a:graphicData>
        </a:graphic>
      </p:graphicFrame>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204931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61725977"/>
              </p:ext>
            </p:extLst>
          </p:nvPr>
        </p:nvGraphicFramePr>
        <p:xfrm>
          <a:off x="533400" y="702568"/>
          <a:ext cx="6621780" cy="5433852"/>
        </p:xfrm>
        <a:graphic>
          <a:graphicData uri="http://schemas.openxmlformats.org/drawingml/2006/table">
            <a:tbl>
              <a:tblPr firstRow="1" bandRow="1">
                <a:tableStyleId>{5940675A-B579-460E-94D1-54222C63F5DA}</a:tableStyleId>
              </a:tblPr>
              <a:tblGrid>
                <a:gridCol w="523875"/>
                <a:gridCol w="6097905"/>
              </a:tblGrid>
              <a:tr h="364232">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x-none" sz="1500" b="1" i="0" u="none" strike="noStrike" kern="1200" cap="none" spc="0" normalizeH="0" baseline="0" noProof="0" dirty="0" smtClean="0">
                          <a:ln>
                            <a:noFill/>
                          </a:ln>
                          <a:solidFill>
                            <a:prstClr val="black"/>
                          </a:solidFill>
                          <a:effectLst/>
                          <a:uLnTx/>
                          <a:uFillTx/>
                          <a:latin typeface="+mn-lt"/>
                          <a:ea typeface="+mn-ea"/>
                          <a:cs typeface="+mn-cs"/>
                        </a:rPr>
                        <a:t>Evaluación de mitad de año: Clave para la </a:t>
                      </a:r>
                      <a:r>
                        <a:rPr kumimoji="0" lang="x-none" sz="15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p>
                  </a:txBody>
                  <a:tcPr marL="100584" marR="100584" marT="50292" marB="50292"/>
                </a:tc>
                <a:tc hMerge="1">
                  <a:txBody>
                    <a:bodyPr/>
                    <a:lstStyle/>
                    <a:p>
                      <a:endParaRPr lang="en-US"/>
                    </a:p>
                  </a:txBody>
                  <a:tcPr/>
                </a:tc>
              </a:tr>
              <a:tr h="604023">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x-none" sz="1500" b="1" u="sng" kern="1200" noProof="0" dirty="0" smtClean="0">
                          <a:solidFill>
                            <a:schemeClr val="tx1"/>
                          </a:solidFill>
                          <a:latin typeface="+mn-lt"/>
                          <a:ea typeface="+mn-ea"/>
                          <a:cs typeface="+mn-cs"/>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 </a:t>
                      </a:r>
                      <a:endParaRPr kumimoji="0" lang="x-none" sz="1050" b="1" i="0" u="none" strike="noStrike" kern="1200" cap="none" spc="0" normalizeH="0" baseline="0" noProof="0" dirty="0">
                        <a:ln>
                          <a:noFill/>
                        </a:ln>
                        <a:solidFill>
                          <a:prstClr val="black"/>
                        </a:solidFill>
                        <a:effectLst/>
                        <a:uLnTx/>
                        <a:uFillTx/>
                        <a:latin typeface="+mn-lt"/>
                        <a:ea typeface="+mn-ea"/>
                        <a:cs typeface="+mn-cs"/>
                      </a:endParaRPr>
                    </a:p>
                  </a:txBody>
                  <a:tcPr marL="100584" marR="100584" marT="50292" marB="50292"/>
                </a:tc>
                <a:tc hMerge="1">
                  <a:txBody>
                    <a:bodyPr/>
                    <a:lstStyle/>
                    <a:p>
                      <a:endParaRPr lang="en-US"/>
                    </a:p>
                  </a:txBody>
                  <a:tcPr/>
                </a:tc>
              </a:tr>
              <a:tr h="57150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500" b="1" noProof="0" dirty="0" smtClean="0">
                          <a:solidFill>
                            <a:schemeClr val="tx1"/>
                          </a:solidFill>
                        </a:rPr>
                        <a:t>Pregunta #20 RI.1.6:  </a:t>
                      </a:r>
                      <a:r>
                        <a:rPr lang="x-none" sz="1500" b="1" baseline="0" noProof="0" dirty="0" smtClean="0">
                          <a:solidFill>
                            <a:schemeClr val="tx1"/>
                          </a:solidFill>
                        </a:rPr>
                        <a:t>¿Qué tiene que aprender un cachorro de oso polar para vivir por sí solo? Da detalles del cuento para apoyar tu respuesta.</a:t>
                      </a:r>
                    </a:p>
                  </a:txBody>
                  <a:tcPr marL="100584" marR="100584"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dirty="0" smtClean="0"/>
                        <a:t>Lenguaje de la respuesta - maestro/rúbrica </a:t>
                      </a:r>
                    </a:p>
                  </a:txBody>
                  <a:tcPr marL="100584" marR="100584" marT="50292" marB="50292">
                    <a:solidFill>
                      <a:schemeClr val="bg1">
                        <a:lumMod val="85000"/>
                      </a:schemeClr>
                    </a:solidFill>
                  </a:tcPr>
                </a:tc>
                <a:tc hMerge="1">
                  <a:txBody>
                    <a:bodyPr/>
                    <a:lstStyle/>
                    <a:p>
                      <a:endParaRPr lang="en-US"/>
                    </a:p>
                  </a:txBody>
                  <a:tcPr/>
                </a:tc>
              </a:tr>
              <a:tr h="1275276">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x-none" sz="1100" b="1" u="sng" noProof="0" dirty="0" smtClean="0">
                          <a:solidFill>
                            <a:schemeClr val="tx1"/>
                          </a:solidFill>
                        </a:rPr>
                        <a:t>La</a:t>
                      </a:r>
                      <a:r>
                        <a:rPr lang="x-none" sz="1100" b="1" u="sng" baseline="0" noProof="0" dirty="0" smtClean="0">
                          <a:solidFill>
                            <a:schemeClr val="tx1"/>
                          </a:solidFill>
                        </a:rPr>
                        <a:t> respuesta da suficiente evidencia </a:t>
                      </a:r>
                      <a:r>
                        <a:rPr lang="x-none" sz="1100" b="0" u="none" baseline="0" noProof="0" dirty="0" smtClean="0">
                          <a:solidFill>
                            <a:schemeClr val="tx1"/>
                          </a:solidFill>
                        </a:rPr>
                        <a:t>de la habilidad</a:t>
                      </a:r>
                      <a:r>
                        <a:rPr lang="x-none" sz="1100" b="0" u="none" noProof="0" dirty="0" smtClean="0">
                          <a:solidFill>
                            <a:schemeClr val="tx1"/>
                          </a:solidFill>
                        </a:rPr>
                        <a:t> de citar evidencia para apoyar</a:t>
                      </a:r>
                      <a:r>
                        <a:rPr lang="x-none" sz="1100" noProof="0" dirty="0" smtClean="0">
                          <a:solidFill>
                            <a:schemeClr val="tx1"/>
                          </a:solidFill>
                        </a:rPr>
                        <a:t> la contestación del estudiante con relación a lo que tiene que aprender un cachorro de oso polar para poder</a:t>
                      </a:r>
                      <a:r>
                        <a:rPr lang="x-none" sz="1100" baseline="0" noProof="0" dirty="0" smtClean="0">
                          <a:solidFill>
                            <a:schemeClr val="tx1"/>
                          </a:solidFill>
                        </a:rPr>
                        <a:t> vivir por sí solo.  La respuesta del estudiante debe conectar detalles específicamente del texto (no de su conocimiento previo), usando algunas inferencias de lo que los osos polares normalmente hacen como algo necesario para sobrevivir. La evidencia para apoyar las ideas podría incluir que los osos polares necesitan: (1) saber cómo cazar, (2) poder nadar, (3) y crecer y se hacerse fuertes (mayormente una inferencia).  Los estudiantes pueden llegar a su propia conclusión,  basada en el texto, de que un cachorro  necesita poder hacer lo que su madre hace.  </a:t>
                      </a:r>
                    </a:p>
                  </a:txBody>
                  <a:tcPr marL="100584" marR="100584"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dirty="0" smtClean="0"/>
                        <a:t>Ejemplo de respuesta en el “lenguaje” del estudiante </a:t>
                      </a:r>
                    </a:p>
                  </a:txBody>
                  <a:tcPr marL="100584" marR="100584" marT="50292" marB="50292">
                    <a:solidFill>
                      <a:schemeClr val="bg1">
                        <a:lumMod val="85000"/>
                      </a:schemeClr>
                    </a:solidFill>
                  </a:tcPr>
                </a:tc>
                <a:tc hMerge="1">
                  <a:txBody>
                    <a:bodyPr/>
                    <a:lstStyle/>
                    <a:p>
                      <a:endParaRPr lang="en-US" sz="1000" dirty="0"/>
                    </a:p>
                  </a:txBody>
                  <a:tcPr/>
                </a:tc>
              </a:tr>
              <a:tr h="957314">
                <a:tc>
                  <a:txBody>
                    <a:bodyPr/>
                    <a:lstStyle/>
                    <a:p>
                      <a:pPr algn="ctr"/>
                      <a:r>
                        <a:rPr lang="x-none" sz="2000" b="1" noProof="0" dirty="0" smtClean="0">
                          <a:solidFill>
                            <a:schemeClr val="tx1"/>
                          </a:solidFill>
                        </a:rPr>
                        <a:t>2</a:t>
                      </a:r>
                      <a:endParaRPr lang="x-none" sz="2000" b="1" noProof="0" dirty="0">
                        <a:solidFill>
                          <a:schemeClr val="tx1"/>
                        </a:solidFill>
                      </a:endParaRPr>
                    </a:p>
                  </a:txBody>
                  <a:tcPr marL="100584" marR="100584" marT="50292" marB="50292" anchor="ctr"/>
                </a:tc>
                <a:tc>
                  <a:txBody>
                    <a:bodyPr/>
                    <a:lstStyle/>
                    <a:p>
                      <a:r>
                        <a:rPr lang="x-none" sz="1000" i="1" noProof="0" dirty="0" smtClean="0">
                          <a:solidFill>
                            <a:schemeClr val="tx1"/>
                          </a:solidFill>
                        </a:rPr>
                        <a:t>El </a:t>
                      </a:r>
                      <a:r>
                        <a:rPr lang="x-none" sz="1000" i="1" baseline="0" noProof="0" dirty="0" smtClean="0">
                          <a:solidFill>
                            <a:schemeClr val="tx1"/>
                          </a:solidFill>
                        </a:rPr>
                        <a:t>estudiante explica lo que un cachorro de oso polar necesita poder hacer para vivir por sí solo, usando como evidencia, suficientes detalles específicos del texto. </a:t>
                      </a:r>
                      <a:endParaRPr lang="x-none" sz="1000" i="1" noProof="0" dirty="0" smtClean="0">
                        <a:solidFill>
                          <a:schemeClr val="tx1"/>
                        </a:solidFill>
                      </a:endParaRPr>
                    </a:p>
                    <a:p>
                      <a:r>
                        <a:rPr lang="es-ES" sz="1200" i="0" noProof="0" dirty="0" smtClean="0">
                          <a:solidFill>
                            <a:schemeClr val="tx1"/>
                          </a:solidFill>
                        </a:rPr>
                        <a:t>Para vivir por sí solo un cachorro de oso polar necesita aprender de su madre a cazar para poder encontrar su propia comida,</a:t>
                      </a:r>
                      <a:r>
                        <a:rPr lang="es-ES" sz="1200" i="0" baseline="0" noProof="0" dirty="0" smtClean="0">
                          <a:solidFill>
                            <a:schemeClr val="tx1"/>
                          </a:solidFill>
                        </a:rPr>
                        <a:t> </a:t>
                      </a:r>
                      <a:r>
                        <a:rPr lang="es-ES" sz="1200" i="0" noProof="0" dirty="0" smtClean="0">
                          <a:solidFill>
                            <a:schemeClr val="tx1"/>
                          </a:solidFill>
                        </a:rPr>
                        <a:t>y a nadar. Cuando un oso polar crece se hace más fuerte y puede hacer lo que la madre solía hacer por él.</a:t>
                      </a:r>
                      <a:endParaRPr lang="en-US" sz="1200" i="0" noProof="0" dirty="0" smtClean="0">
                        <a:solidFill>
                          <a:schemeClr val="tx1"/>
                        </a:solidFill>
                      </a:endParaRPr>
                    </a:p>
                  </a:txBody>
                  <a:tcPr marL="100584" marR="100584" marT="50292" marB="50292"/>
                </a:tc>
              </a:tr>
              <a:tr h="588264">
                <a:tc>
                  <a:txBody>
                    <a:bodyPr/>
                    <a:lstStyle/>
                    <a:p>
                      <a:pPr algn="ctr"/>
                      <a:r>
                        <a:rPr lang="x-none" sz="2000" b="1" noProof="0" dirty="0" smtClean="0">
                          <a:solidFill>
                            <a:schemeClr val="tx1"/>
                          </a:solidFill>
                        </a:rPr>
                        <a:t>1</a:t>
                      </a:r>
                      <a:endParaRPr lang="x-none" sz="2000" b="1" noProof="0" dirty="0">
                        <a:solidFill>
                          <a:schemeClr val="tx1"/>
                        </a:solidFill>
                      </a:endParaRPr>
                    </a:p>
                  </a:txBody>
                  <a:tcPr marL="100584" marR="100584"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000" i="1" noProof="0" dirty="0" smtClean="0">
                          <a:solidFill>
                            <a:schemeClr val="tx1"/>
                          </a:solidFill>
                        </a:rPr>
                        <a:t>El estudiante explica vagamente</a:t>
                      </a:r>
                      <a:r>
                        <a:rPr lang="x-none" sz="1000" i="1" baseline="0" noProof="0" dirty="0" smtClean="0">
                          <a:solidFill>
                            <a:schemeClr val="tx1"/>
                          </a:solidFill>
                        </a:rPr>
                        <a:t> lo que un cachorro de oso polar necesita poder hacer para vivir por sí solo, pero  sólo utilizando </a:t>
                      </a:r>
                      <a:r>
                        <a:rPr lang="x-none" sz="1000" i="1" noProof="0" dirty="0" smtClean="0">
                          <a:solidFill>
                            <a:schemeClr val="tx1"/>
                          </a:solidFill>
                        </a:rPr>
                        <a:t>como </a:t>
                      </a:r>
                      <a:r>
                        <a:rPr lang="x-none" sz="1000" i="1" baseline="0" noProof="0" dirty="0" smtClean="0">
                          <a:solidFill>
                            <a:schemeClr val="tx1"/>
                          </a:solidFill>
                        </a:rPr>
                        <a:t>evidencia, </a:t>
                      </a:r>
                      <a:r>
                        <a:rPr lang="x-none" sz="1000" i="1" noProof="0" dirty="0" smtClean="0">
                          <a:solidFill>
                            <a:schemeClr val="tx1"/>
                          </a:solidFill>
                        </a:rPr>
                        <a:t>detalles parciales del texto</a:t>
                      </a:r>
                      <a:r>
                        <a:rPr lang="x-none" sz="1000" i="1" baseline="0" noProof="0" dirty="0" smtClean="0">
                          <a:solidFill>
                            <a:schemeClr val="tx1"/>
                          </a:solidFill>
                        </a:rPr>
                        <a:t>.</a:t>
                      </a:r>
                      <a:endParaRPr lang="x-none" sz="1000" i="1" noProof="0" dirty="0" smtClean="0">
                        <a:solidFill>
                          <a:schemeClr val="tx1"/>
                        </a:solidFill>
                      </a:endParaRPr>
                    </a:p>
                    <a:p>
                      <a:r>
                        <a:rPr lang="x-none" sz="1200" i="0" noProof="0" dirty="0" smtClean="0">
                          <a:solidFill>
                            <a:schemeClr val="tx1"/>
                          </a:solidFill>
                        </a:rPr>
                        <a:t>Cuando</a:t>
                      </a:r>
                      <a:r>
                        <a:rPr lang="x-none" sz="1200" i="0" baseline="0" noProof="0" dirty="0" smtClean="0">
                          <a:solidFill>
                            <a:schemeClr val="tx1"/>
                          </a:solidFill>
                        </a:rPr>
                        <a:t> el cachorro crece puede caminar.  Luego la madre le enseña cómo cazar. </a:t>
                      </a:r>
                      <a:endParaRPr lang="x-none" sz="1200" i="0" noProof="0" dirty="0" smtClean="0">
                        <a:solidFill>
                          <a:schemeClr val="tx1"/>
                        </a:solidFill>
                      </a:endParaRPr>
                    </a:p>
                  </a:txBody>
                  <a:tcPr marL="100584" marR="100584" marT="50292" marB="50292"/>
                </a:tc>
              </a:tr>
              <a:tr h="436211">
                <a:tc>
                  <a:txBody>
                    <a:bodyPr/>
                    <a:lstStyle/>
                    <a:p>
                      <a:pPr algn="ctr"/>
                      <a:r>
                        <a:rPr lang="x-none" sz="2000" b="1" noProof="0" dirty="0" smtClean="0">
                          <a:solidFill>
                            <a:schemeClr val="tx1"/>
                          </a:solidFill>
                        </a:rPr>
                        <a:t>0</a:t>
                      </a:r>
                      <a:endParaRPr lang="x-none" sz="2000" b="1" noProof="0" dirty="0">
                        <a:solidFill>
                          <a:schemeClr val="tx1"/>
                        </a:solidFill>
                      </a:endParaRPr>
                    </a:p>
                  </a:txBody>
                  <a:tcPr marL="100584" marR="100584"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000" i="1" noProof="0" dirty="0" smtClean="0">
                          <a:solidFill>
                            <a:schemeClr val="tx1"/>
                          </a:solidFill>
                        </a:rPr>
                        <a:t>El estudiante no explica </a:t>
                      </a:r>
                      <a:r>
                        <a:rPr lang="x-none" sz="1000" i="1" baseline="0" noProof="0" dirty="0" smtClean="0">
                          <a:solidFill>
                            <a:schemeClr val="tx1"/>
                          </a:solidFill>
                        </a:rPr>
                        <a:t>lo que un cachorro de oso polar necesita poder hacer para vivir por sí solo.</a:t>
                      </a:r>
                      <a:endParaRPr lang="x-none" sz="1000" i="1" noProof="0" dirty="0" smtClean="0">
                        <a:solidFill>
                          <a:schemeClr val="tx1"/>
                        </a:solidFill>
                      </a:endParaRPr>
                    </a:p>
                    <a:p>
                      <a:r>
                        <a:rPr lang="x-none" sz="1200" i="0" noProof="0" dirty="0" smtClean="0">
                          <a:solidFill>
                            <a:schemeClr val="tx1"/>
                          </a:solidFill>
                        </a:rPr>
                        <a:t>Al cachorro de oso polar le gusta jugar y rodar en la nieve. </a:t>
                      </a:r>
                      <a:endParaRPr lang="x-none" sz="1200" i="0" noProof="0" dirty="0">
                        <a:solidFill>
                          <a:schemeClr val="tx1"/>
                        </a:solidFill>
                      </a:endParaRPr>
                    </a:p>
                  </a:txBody>
                  <a:tcPr marL="100584" marR="100584" marT="50292" marB="50292"/>
                </a:tc>
              </a:tr>
            </a:tbl>
          </a:graphicData>
        </a:graphic>
      </p:graphicFrame>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168245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3" name="Table 2"/>
          <p:cNvGraphicFramePr>
            <a:graphicFrameLocks noGrp="1"/>
          </p:cNvGraphicFramePr>
          <p:nvPr>
            <p:extLst/>
          </p:nvPr>
        </p:nvGraphicFramePr>
        <p:xfrm>
          <a:off x="281940" y="402466"/>
          <a:ext cx="7208520" cy="7871652"/>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406991"/>
                <a:gridCol w="801529"/>
              </a:tblGrid>
              <a:tr h="720634">
                <a:tc gridSpan="2">
                  <a:txBody>
                    <a:bodyPr/>
                    <a:lstStyle/>
                    <a:p>
                      <a:pPr marL="0" marR="0" indent="0" algn="ctr" defTabSz="966612" rtl="0" eaLnBrk="1" fontAlgn="auto" latinLnBrk="0" hangingPunct="1">
                        <a:lnSpc>
                          <a:spcPct val="115000"/>
                        </a:lnSpc>
                        <a:spcBef>
                          <a:spcPts val="0"/>
                        </a:spcBef>
                        <a:spcAft>
                          <a:spcPts val="0"/>
                        </a:spcAft>
                        <a:buClrTx/>
                        <a:buSzTx/>
                        <a:buFontTx/>
                        <a:buNone/>
                        <a:tabLst/>
                        <a:defRPr/>
                      </a:pPr>
                      <a:r>
                        <a:rPr lang="x-none" sz="1800" b="1" baseline="0" dirty="0" smtClean="0">
                          <a:effectLst>
                            <a:outerShdw blurRad="38100" dist="38100" dir="2700000" algn="tl">
                              <a:srgbClr val="000000">
                                <a:alpha val="43137"/>
                              </a:srgbClr>
                            </a:outerShdw>
                          </a:effectLst>
                          <a:latin typeface="+mn-lt"/>
                        </a:rPr>
                        <a:t>Evaluación de mitad de año</a:t>
                      </a:r>
                    </a:p>
                    <a:p>
                      <a:pPr marL="0" marR="0" indent="0" algn="ctr" defTabSz="966612" rtl="0" eaLnBrk="1" fontAlgn="auto" latinLnBrk="0" hangingPunct="1">
                        <a:lnSpc>
                          <a:spcPct val="115000"/>
                        </a:lnSpc>
                        <a:spcBef>
                          <a:spcPts val="0"/>
                        </a:spcBef>
                        <a:spcAft>
                          <a:spcPts val="1000"/>
                        </a:spcAft>
                        <a:buClrTx/>
                        <a:buSzTx/>
                        <a:buFontTx/>
                        <a:buNone/>
                        <a:tabLst/>
                        <a:defRPr/>
                      </a:pPr>
                      <a:r>
                        <a:rPr lang="x-none" sz="1800" b="1" baseline="0" dirty="0" smtClean="0">
                          <a:effectLst>
                            <a:outerShdw blurRad="38100" dist="38100" dir="2700000" algn="tl">
                              <a:srgbClr val="000000">
                                <a:alpha val="43137"/>
                              </a:srgbClr>
                            </a:outerShdw>
                          </a:effectLst>
                          <a:latin typeface="+mn-lt"/>
                        </a:rPr>
                        <a:t>Clave para las respuestas de selección múltiple</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351915">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1</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300" b="1" u="none" baseline="0"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rPr>
                        <a:t> ¿Por qué Teresa y su padre planificaron un viaje al zoológico? RL.1.1</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s-PR"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s-PR"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2</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u="none" baseline="0" dirty="0" smtClean="0">
                          <a:effectLst/>
                          <a:latin typeface="+mn-lt"/>
                          <a:ea typeface="+mn-ea"/>
                          <a:cs typeface="+mn-cs"/>
                        </a:rPr>
                        <a:t> </a:t>
                      </a:r>
                      <a:r>
                        <a:rPr lang="es-PR" sz="1200" b="0" dirty="0" smtClean="0">
                          <a:latin typeface="+mn-lt"/>
                        </a:rPr>
                        <a:t>¿Dónde ellos necesitaron mostrar sus boletos de entrada? </a:t>
                      </a:r>
                      <a:r>
                        <a:rPr lang="es-PR" sz="1200" b="0" u="none" baseline="0" dirty="0" smtClean="0">
                          <a:effectLst/>
                          <a:latin typeface="+mn-lt"/>
                          <a:ea typeface="+mn-ea"/>
                          <a:cs typeface="+mn-cs"/>
                        </a:rPr>
                        <a:t>RL.1.1</a:t>
                      </a:r>
                      <a:endParaRPr lang="es-PR"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s-PR"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s-PR"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3</a:t>
                      </a:r>
                      <a:r>
                        <a:rPr lang="es-PR" sz="1300" b="1" u="none" baseline="0"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rPr>
                        <a:t>¿Cuál es la idea principal del cuento </a:t>
                      </a:r>
                      <a:r>
                        <a:rPr lang="es-PR" sz="1200" b="0" i="1" u="sng" dirty="0" smtClean="0">
                          <a:latin typeface="+mn-lt"/>
                        </a:rPr>
                        <a:t>El paseo de  Teresa al zoológico</a:t>
                      </a:r>
                      <a:r>
                        <a:rPr lang="es-PR" sz="1200" b="0" dirty="0" smtClean="0">
                          <a:latin typeface="+mn-lt"/>
                        </a:rPr>
                        <a:t>? </a:t>
                      </a:r>
                      <a:r>
                        <a:rPr lang="es-PR" sz="1200" b="0" u="none" baseline="0" dirty="0" smtClean="0">
                          <a:effectLst/>
                          <a:latin typeface="+mn-lt"/>
                          <a:ea typeface="Calibri"/>
                          <a:cs typeface="Times New Roman"/>
                        </a:rPr>
                        <a:t>RL.1.2</a:t>
                      </a:r>
                      <a:endParaRPr lang="es-PR"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s-PR" sz="1300" b="1" dirty="0" smtClean="0">
                          <a:effectLst>
                            <a:outerShdw blurRad="38100" dist="38100" dir="2700000" algn="tl">
                              <a:srgbClr val="000000">
                                <a:alpha val="43137"/>
                              </a:srgbClr>
                            </a:outerShdw>
                          </a:effectLst>
                          <a:latin typeface="+mn-lt"/>
                          <a:ea typeface="Calibri"/>
                          <a:cs typeface="Times New Roman"/>
                        </a:rPr>
                        <a:t>B</a:t>
                      </a:r>
                      <a:endParaRPr lang="es-PR" sz="1300" b="1"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4</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rPr>
                        <a:t> ¿Cómo Teresa y su padre encontraron a los osos polares bebés? RL.1.2</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s-PR"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s-PR"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strike="noStrike" dirty="0" smtClean="0">
                          <a:effectLst>
                            <a:outerShdw blurRad="38100" dist="38100" dir="2700000" algn="tl">
                              <a:srgbClr val="000000">
                                <a:alpha val="43137"/>
                              </a:srgbClr>
                            </a:outerShdw>
                          </a:effectLst>
                          <a:latin typeface="+mn-lt"/>
                          <a:ea typeface="Calibri"/>
                          <a:cs typeface="Times New Roman"/>
                        </a:rPr>
                        <a:t>Pregunta 5</a:t>
                      </a:r>
                      <a:r>
                        <a:rPr lang="es-PR" sz="1300" b="1" u="none" strike="noStrike" dirty="0" smtClean="0">
                          <a:effectLst>
                            <a:outerShdw blurRad="38100" dist="38100" dir="2700000" algn="tl">
                              <a:srgbClr val="000000">
                                <a:alpha val="43137"/>
                              </a:srgbClr>
                            </a:outerShdw>
                          </a:effectLst>
                          <a:latin typeface="+mn-lt"/>
                          <a:ea typeface="Calibri"/>
                          <a:cs typeface="Times New Roman"/>
                        </a:rPr>
                        <a:t> </a:t>
                      </a:r>
                      <a:r>
                        <a:rPr lang="es-PR" sz="1300" b="1" u="none" strike="noStrike" baseline="0"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rPr>
                        <a:t>Después que el camino volteó a la izquierda, ¿qué pasó luego?</a:t>
                      </a:r>
                      <a:r>
                        <a:rPr lang="es-PR" sz="1200" b="0" i="0" u="none" strike="noStrike" baseline="0" dirty="0" smtClean="0">
                          <a:effectLst/>
                          <a:latin typeface="+mn-lt"/>
                          <a:ea typeface="+mn-ea"/>
                          <a:cs typeface="+mn-cs"/>
                        </a:rPr>
                        <a:t>RL.1.3</a:t>
                      </a:r>
                      <a:endParaRPr lang="es-PR" sz="1200" b="0" i="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PR" sz="1300" b="1" dirty="0" smtClean="0">
                          <a:solidFill>
                            <a:schemeClr val="tx1"/>
                          </a:solidFill>
                          <a:effectLst>
                            <a:outerShdw blurRad="38100" dist="38100" dir="2700000" algn="tl">
                              <a:srgbClr val="000000">
                                <a:alpha val="43137"/>
                              </a:srgbClr>
                            </a:outerShdw>
                          </a:effectLst>
                          <a:latin typeface="+mn-lt"/>
                        </a:rPr>
                        <a:t>B</a:t>
                      </a:r>
                      <a:endParaRPr lang="es-PR" sz="1300" b="1" dirty="0">
                        <a:solidFill>
                          <a:schemeClr val="tx1"/>
                        </a:solidFill>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96963">
                <a:tc>
                  <a:txBody>
                    <a:bodyPr/>
                    <a:lstStyle/>
                    <a:p>
                      <a:pPr marL="0" indent="0" defTabSz="914400">
                        <a:buNone/>
                        <a:tabLst>
                          <a:tab pos="744538" algn="l"/>
                        </a:tabLst>
                      </a:pPr>
                      <a:r>
                        <a:rPr lang="es-PR" sz="1300" b="1" u="sng" dirty="0" smtClean="0">
                          <a:effectLst>
                            <a:outerShdw blurRad="38100" dist="38100" dir="2700000" algn="tl">
                              <a:srgbClr val="000000">
                                <a:alpha val="43137"/>
                              </a:srgbClr>
                            </a:outerShdw>
                          </a:effectLst>
                          <a:latin typeface="+mn-lt"/>
                          <a:ea typeface="Calibri"/>
                          <a:cs typeface="Times New Roman"/>
                        </a:rPr>
                        <a:t>Pregunta 6</a:t>
                      </a:r>
                      <a:r>
                        <a:rPr lang="es-PR" sz="1300" b="1" u="none" baseline="0"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rPr>
                        <a:t>¿Qué puedes aprender en el  </a:t>
                      </a:r>
                      <a:r>
                        <a:rPr lang="es-PR" sz="1200" b="0" i="1" u="sng" dirty="0" err="1" smtClean="0">
                          <a:latin typeface="+mn-lt"/>
                        </a:rPr>
                        <a:t>El</a:t>
                      </a:r>
                      <a:r>
                        <a:rPr lang="es-PR" sz="1200" b="0" i="1" u="sng" dirty="0" smtClean="0">
                          <a:latin typeface="+mn-lt"/>
                        </a:rPr>
                        <a:t> viaje de Teresa al zoológico</a:t>
                      </a:r>
                      <a:r>
                        <a:rPr lang="es-PR" sz="1200" b="0" dirty="0" smtClean="0">
                          <a:latin typeface="+mn-lt"/>
                        </a:rPr>
                        <a:t>?</a:t>
                      </a:r>
                      <a:r>
                        <a:rPr lang="es-PR" sz="1100" b="0" baseline="0" dirty="0" smtClean="0">
                          <a:latin typeface="+mn-lt"/>
                        </a:rPr>
                        <a:t> </a:t>
                      </a:r>
                      <a:r>
                        <a:rPr lang="es-PR" sz="1200" b="0" u="none" baseline="0" dirty="0" smtClean="0">
                          <a:effectLst/>
                          <a:latin typeface="+mn-lt"/>
                          <a:ea typeface="Calibri"/>
                          <a:cs typeface="Times New Roman"/>
                        </a:rPr>
                        <a:t>RL.1.5   </a:t>
                      </a:r>
                      <a:r>
                        <a:rPr lang="es-PR" sz="1200" b="0" u="none" baseline="0" dirty="0" smtClean="0">
                          <a:effectLst>
                            <a:outerShdw blurRad="38100" dist="38100" dir="2700000" algn="tl">
                              <a:srgbClr val="000000">
                                <a:alpha val="43137"/>
                              </a:srgbClr>
                            </a:outerShdw>
                          </a:effectLst>
                          <a:latin typeface="+mn-lt"/>
                          <a:ea typeface="Calibri"/>
                          <a:cs typeface="Times New Roman"/>
                        </a:rPr>
                        <a:t>                      </a:t>
                      </a:r>
                      <a:endParaRPr lang="es-PR" sz="1200" b="0" dirty="0">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s-PR" sz="1300" b="1" dirty="0" smtClean="0">
                          <a:effectLst>
                            <a:outerShdw blurRad="38100" dist="38100" dir="2700000" algn="tl">
                              <a:srgbClr val="000000">
                                <a:alpha val="43137"/>
                              </a:srgbClr>
                            </a:outerShdw>
                          </a:effectLst>
                          <a:latin typeface="+mn-lt"/>
                        </a:rPr>
                        <a:t>A</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7</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rPr>
                        <a:t> ¿Quién está contando el cuento </a:t>
                      </a:r>
                      <a:r>
                        <a:rPr lang="es-PR" sz="1200" b="0" i="1" u="sng" dirty="0" smtClean="0">
                          <a:latin typeface="+mn-lt"/>
                        </a:rPr>
                        <a:t>El paseo de  Teresa al zoológico</a:t>
                      </a:r>
                      <a:r>
                        <a:rPr lang="es-PR" sz="1200" b="0" dirty="0" smtClean="0">
                          <a:latin typeface="+mn-lt"/>
                        </a:rPr>
                        <a:t>? </a:t>
                      </a:r>
                      <a:r>
                        <a:rPr lang="es-PR" sz="1100" b="0" baseline="0" dirty="0" smtClean="0">
                          <a:latin typeface="+mn-lt"/>
                        </a:rPr>
                        <a:t>  </a:t>
                      </a:r>
                      <a:r>
                        <a:rPr lang="es-PR" sz="1200" b="0" dirty="0" smtClean="0">
                          <a:latin typeface="+mn-lt"/>
                        </a:rPr>
                        <a:t>RL.1.6</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s-PR" sz="1300" b="1" dirty="0" smtClean="0">
                          <a:effectLst>
                            <a:outerShdw blurRad="38100" dist="38100" dir="2700000" algn="tl">
                              <a:srgbClr val="000000">
                                <a:alpha val="43137"/>
                              </a:srgbClr>
                            </a:outerShdw>
                          </a:effectLst>
                          <a:latin typeface="+mn-lt"/>
                        </a:rPr>
                        <a:t>B</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81367">
                <a:tc>
                  <a:txBody>
                    <a:bodyPr/>
                    <a:lstStyle/>
                    <a:p>
                      <a:pPr marL="801688" indent="-801688">
                        <a:buNone/>
                      </a:pPr>
                      <a:r>
                        <a:rPr lang="es-PR" sz="1300" b="1" u="sng" dirty="0" smtClean="0">
                          <a:effectLst>
                            <a:outerShdw blurRad="38100" dist="38100" dir="2700000" algn="tl">
                              <a:srgbClr val="000000">
                                <a:alpha val="43137"/>
                              </a:srgbClr>
                            </a:outerShdw>
                          </a:effectLst>
                          <a:latin typeface="+mn-lt"/>
                          <a:ea typeface="Calibri"/>
                          <a:cs typeface="Times New Roman"/>
                        </a:rPr>
                        <a:t>Pregunta 8</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kern="1200" dirty="0" smtClean="0">
                          <a:solidFill>
                            <a:schemeClr val="dk1"/>
                          </a:solidFill>
                          <a:latin typeface="+mn-lt"/>
                          <a:ea typeface="+mn-ea"/>
                          <a:cs typeface="+mn-cs"/>
                        </a:rPr>
                        <a:t>¿Qué dos cosas te dice el cuento acerca del papá de Teresa?  Escoge dos respuestas. RL.1.7</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s-PR" sz="1300" b="1" dirty="0" smtClean="0">
                          <a:solidFill>
                            <a:schemeClr val="tx1"/>
                          </a:solidFill>
                          <a:effectLst>
                            <a:outerShdw blurRad="38100" dist="38100" dir="2700000" algn="tl">
                              <a:srgbClr val="000000">
                                <a:alpha val="43137"/>
                              </a:srgbClr>
                            </a:outerShdw>
                          </a:effectLst>
                          <a:latin typeface="+mn-lt"/>
                          <a:ea typeface="Calibri"/>
                          <a:cs typeface="Times New Roman"/>
                        </a:rPr>
                        <a:t>A,C</a:t>
                      </a:r>
                      <a:endParaRPr lang="es-PR"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253583" indent="-253583"/>
                      <a:r>
                        <a:rPr lang="es-PR" sz="1300" b="1" u="sng" dirty="0" smtClean="0">
                          <a:effectLst>
                            <a:outerShdw blurRad="38100" dist="38100" dir="2700000" algn="tl">
                              <a:srgbClr val="000000">
                                <a:alpha val="43137"/>
                              </a:srgbClr>
                            </a:outerShdw>
                          </a:effectLst>
                          <a:latin typeface="+mn-lt"/>
                          <a:ea typeface="Calibri"/>
                          <a:cs typeface="Times New Roman"/>
                        </a:rPr>
                        <a:t>Pregunta 9</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u="none" baseline="0" dirty="0" smtClean="0">
                          <a:effectLst/>
                          <a:latin typeface="+mn-lt"/>
                          <a:ea typeface="+mn-ea"/>
                          <a:cs typeface="Times New Roman"/>
                        </a:rPr>
                        <a:t> </a:t>
                      </a:r>
                      <a:r>
                        <a:rPr lang="es-PR" sz="1200" b="0" kern="1200" dirty="0" smtClean="0">
                          <a:solidFill>
                            <a:schemeClr val="dk1"/>
                          </a:solidFill>
                          <a:latin typeface="+mn-lt"/>
                          <a:ea typeface="+mn-ea"/>
                          <a:cs typeface="+mn-cs"/>
                        </a:rPr>
                        <a:t>¿Qué dos cosas te dice el cuento acerca de Teresa?  Escoge dos respuestas. RL.1.7</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s-PR" sz="1300" b="1" dirty="0" smtClean="0">
                          <a:effectLst>
                            <a:outerShdw blurRad="38100" dist="38100" dir="2700000" algn="tl">
                              <a:srgbClr val="000000">
                                <a:alpha val="43137"/>
                              </a:srgbClr>
                            </a:outerShdw>
                          </a:effectLst>
                          <a:latin typeface="+mn-lt"/>
                          <a:ea typeface="Calibri"/>
                          <a:cs typeface="Times New Roman"/>
                        </a:rPr>
                        <a:t>B,C</a:t>
                      </a:r>
                      <a:endParaRPr lang="es-PR" sz="1300" b="1"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10</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300" b="1" u="sng" dirty="0" smtClean="0">
                          <a:effectLst>
                            <a:outerShdw blurRad="38100" dist="38100" dir="2700000" algn="tl">
                              <a:srgbClr val="000000">
                                <a:alpha val="43137"/>
                              </a:srgbClr>
                            </a:outerShdw>
                          </a:effectLst>
                          <a:latin typeface="+mn-lt"/>
                          <a:cs typeface="Helvetica" pitchFamily="34" charset="0"/>
                        </a:rPr>
                        <a:t>Respuesta construida Texto literario</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s-PR" sz="1300" b="1" strike="noStrike" dirty="0" smtClean="0">
                          <a:solidFill>
                            <a:schemeClr val="tx1"/>
                          </a:solidFill>
                          <a:effectLst>
                            <a:outerShdw blurRad="38100" dist="38100" dir="2700000" algn="tl">
                              <a:srgbClr val="000000">
                                <a:alpha val="43137"/>
                              </a:srgbClr>
                            </a:outerShdw>
                          </a:effectLst>
                          <a:latin typeface="+mn-lt"/>
                          <a:ea typeface="Calibri"/>
                          <a:cs typeface="Times New Roman"/>
                        </a:rPr>
                        <a:t>RL.1.6</a:t>
                      </a:r>
                      <a:endParaRPr lang="es-PR" sz="13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11</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u="none" dirty="0" smtClean="0">
                          <a:effectLst/>
                          <a:latin typeface="+mn-lt"/>
                          <a:ea typeface="Calibri"/>
                          <a:cs typeface="Times New Roman"/>
                        </a:rPr>
                        <a:t>¿Qué es un cachorro? </a:t>
                      </a:r>
                      <a:r>
                        <a:rPr lang="es-PR" sz="1200" b="0" u="none" dirty="0" smtClean="0">
                          <a:effectLst/>
                          <a:latin typeface="+mn-lt"/>
                          <a:ea typeface="+mn-ea"/>
                          <a:cs typeface="+mn-cs"/>
                        </a:rPr>
                        <a:t>RI.1.1</a:t>
                      </a:r>
                      <a:endParaRPr lang="es-PR"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A</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12</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cs typeface="Helvetica" pitchFamily="34" charset="0"/>
                        </a:rPr>
                        <a:t>¿Cómo es un oso polar recién nacido?</a:t>
                      </a:r>
                      <a:r>
                        <a:rPr lang="es-PR" sz="1200" b="0" dirty="0" smtClean="0">
                          <a:latin typeface="+mn-lt"/>
                        </a:rPr>
                        <a:t>RI.1.1</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PR" sz="1300" b="1" dirty="0" smtClean="0">
                          <a:solidFill>
                            <a:schemeClr val="tx1"/>
                          </a:solidFill>
                          <a:effectLst>
                            <a:outerShdw blurRad="38100" dist="38100" dir="2700000" algn="tl">
                              <a:srgbClr val="000000">
                                <a:alpha val="43137"/>
                              </a:srgbClr>
                            </a:outerShdw>
                          </a:effectLst>
                          <a:latin typeface="+mn-lt"/>
                        </a:rPr>
                        <a:t>B</a:t>
                      </a:r>
                      <a:endParaRPr lang="es-PR" sz="1300" b="1" dirty="0">
                        <a:solidFill>
                          <a:schemeClr val="tx1"/>
                        </a:solidFill>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PR" sz="1300" b="1" u="sng" dirty="0" smtClean="0">
                          <a:effectLst>
                            <a:outerShdw blurRad="38100" dist="38100" dir="2700000" algn="tl">
                              <a:srgbClr val="000000">
                                <a:alpha val="43137"/>
                              </a:srgbClr>
                            </a:outerShdw>
                          </a:effectLst>
                          <a:latin typeface="+mn-lt"/>
                          <a:ea typeface="Calibri"/>
                          <a:cs typeface="Times New Roman"/>
                        </a:rPr>
                        <a:t>Pregunta 13</a:t>
                      </a:r>
                      <a:r>
                        <a:rPr lang="es-PR" sz="1300" b="1" u="none" dirty="0" smtClean="0">
                          <a:effectLst>
                            <a:outerShdw blurRad="38100" dist="38100" dir="2700000" algn="tl">
                              <a:srgbClr val="000000">
                                <a:alpha val="43137"/>
                              </a:srgbClr>
                            </a:outerShdw>
                          </a:effectLst>
                          <a:latin typeface="+mn-lt"/>
                          <a:ea typeface="Calibri"/>
                          <a:cs typeface="Times New Roman"/>
                        </a:rPr>
                        <a:t>   </a:t>
                      </a:r>
                      <a:r>
                        <a:rPr lang="es-PR" sz="1200" b="0" dirty="0" smtClean="0">
                          <a:latin typeface="+mn-lt"/>
                          <a:cs typeface="Helvetica" pitchFamily="34" charset="0"/>
                        </a:rPr>
                        <a:t>¿Cuál es el tema principal de </a:t>
                      </a:r>
                      <a:r>
                        <a:rPr lang="es-PR" sz="1200" b="0" i="1" u="sng" dirty="0" smtClean="0">
                          <a:latin typeface="+mn-lt"/>
                          <a:cs typeface="Helvetica" pitchFamily="34" charset="0"/>
                        </a:rPr>
                        <a:t>Un oso polar bebé crece</a:t>
                      </a:r>
                      <a:r>
                        <a:rPr lang="es-PR" sz="1200" b="0" dirty="0" smtClean="0">
                          <a:latin typeface="+mn-lt"/>
                          <a:cs typeface="Helvetica" pitchFamily="34" charset="0"/>
                        </a:rPr>
                        <a:t>?</a:t>
                      </a:r>
                      <a:r>
                        <a:rPr lang="es-PR" sz="1200" b="0" baseline="0" dirty="0" smtClean="0">
                          <a:latin typeface="+mn-lt"/>
                          <a:cs typeface="Helvetica" pitchFamily="34" charset="0"/>
                        </a:rPr>
                        <a:t> </a:t>
                      </a:r>
                      <a:r>
                        <a:rPr lang="es-PR" sz="1200" b="0" dirty="0" smtClean="0">
                          <a:latin typeface="+mn-lt"/>
                        </a:rPr>
                        <a:t>RI.1.2</a:t>
                      </a:r>
                      <a:endParaRPr lang="es-PR" sz="1200" b="0" i="1"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B</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PR"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14</a:t>
                      </a:r>
                      <a:r>
                        <a:rPr kumimoji="0" lang="es-PR"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PR" sz="1200" b="0" kern="1200" dirty="0" smtClean="0">
                          <a:solidFill>
                            <a:schemeClr val="dk1"/>
                          </a:solidFill>
                          <a:latin typeface="+mn-lt"/>
                          <a:ea typeface="+mn-ea"/>
                          <a:cs typeface="Helvetica" pitchFamily="34" charset="0"/>
                        </a:rPr>
                        <a:t>¿Cuál sería otro buen título para este cuento?   </a:t>
                      </a:r>
                      <a:r>
                        <a:rPr kumimoji="0" lang="es-PR" sz="1200" b="0" i="0" u="none" strike="noStrike" kern="1200" cap="none" spc="0" normalizeH="0" baseline="0" noProof="0" dirty="0" smtClean="0">
                          <a:ln>
                            <a:noFill/>
                          </a:ln>
                          <a:solidFill>
                            <a:prstClr val="black"/>
                          </a:solidFill>
                          <a:effectLst/>
                          <a:uLnTx/>
                          <a:uFillTx/>
                          <a:latin typeface="+mn-lt"/>
                          <a:ea typeface="+mn-ea"/>
                          <a:cs typeface="+mn-cs"/>
                        </a:rPr>
                        <a:t>RI.1.2</a:t>
                      </a:r>
                      <a:endParaRPr kumimoji="0" lang="es-PR"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C</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PR"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15</a:t>
                      </a:r>
                      <a:r>
                        <a:rPr kumimoji="0" lang="es-PR"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PR" sz="1200" b="0" kern="1200" dirty="0" smtClean="0">
                          <a:solidFill>
                            <a:schemeClr val="dk1"/>
                          </a:solidFill>
                          <a:latin typeface="+mn-lt"/>
                          <a:ea typeface="+mn-ea"/>
                          <a:cs typeface="Helvetica" pitchFamily="34" charset="0"/>
                        </a:rPr>
                        <a:t>Si un cachorro de oso polar puede caminar, encuentra su propia comida y nada, ¿qué sabes acerca del cachorro? </a:t>
                      </a:r>
                      <a:r>
                        <a:rPr lang="es-PR" sz="1200" b="0" baseline="0" dirty="0" smtClean="0">
                          <a:latin typeface="+mn-lt"/>
                          <a:cs typeface="Helvetica" pitchFamily="34" charset="0"/>
                        </a:rPr>
                        <a:t>  </a:t>
                      </a:r>
                      <a:r>
                        <a:rPr kumimoji="0" lang="es-PR" sz="1200" b="0" i="0" u="none" strike="noStrike" kern="1200" cap="none" spc="0" normalizeH="0" baseline="0" noProof="0" dirty="0" smtClean="0">
                          <a:ln>
                            <a:noFill/>
                          </a:ln>
                          <a:solidFill>
                            <a:prstClr val="black"/>
                          </a:solidFill>
                          <a:effectLst/>
                          <a:uLnTx/>
                          <a:uFillTx/>
                          <a:latin typeface="+mn-lt"/>
                          <a:ea typeface="+mn-ea"/>
                          <a:cs typeface="+mn-cs"/>
                        </a:rPr>
                        <a:t>RI.1.3</a:t>
                      </a:r>
                      <a:endParaRPr kumimoji="0" lang="es-PR"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B</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PR"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16</a:t>
                      </a:r>
                      <a:r>
                        <a:rPr kumimoji="0" lang="es-PR"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PR" sz="1200" b="0" dirty="0" smtClean="0">
                          <a:latin typeface="+mn-lt"/>
                          <a:cs typeface="Helvetica" pitchFamily="34" charset="0"/>
                        </a:rPr>
                        <a:t>¿Cuándo los cachorros de oso polar salen de su guarida? ?</a:t>
                      </a:r>
                      <a:r>
                        <a:rPr lang="es-PR" sz="1200" b="0" baseline="0" dirty="0" smtClean="0">
                          <a:latin typeface="+mn-lt"/>
                          <a:cs typeface="Helvetica" pitchFamily="34" charset="0"/>
                        </a:rPr>
                        <a:t>  </a:t>
                      </a:r>
                      <a:r>
                        <a:rPr kumimoji="0" lang="es-PR" sz="1200" b="0" i="0" u="none" strike="noStrike" kern="1200" cap="none" spc="0" normalizeH="0" baseline="0" noProof="0" dirty="0" smtClean="0">
                          <a:ln>
                            <a:noFill/>
                          </a:ln>
                          <a:solidFill>
                            <a:prstClr val="black"/>
                          </a:solidFill>
                          <a:effectLst/>
                          <a:uLnTx/>
                          <a:uFillTx/>
                          <a:latin typeface="+mn-lt"/>
                          <a:ea typeface="+mn-ea"/>
                          <a:cs typeface="+mn-cs"/>
                        </a:rPr>
                        <a:t>RI.1.5</a:t>
                      </a:r>
                      <a:endParaRPr kumimoji="0" lang="es-PR"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A</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PR"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17</a:t>
                      </a:r>
                      <a:r>
                        <a:rPr kumimoji="0" lang="es-PR"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PR" sz="1200" b="0" dirty="0" smtClean="0">
                          <a:latin typeface="+mn-lt"/>
                          <a:cs typeface="Helvetica" pitchFamily="34" charset="0"/>
                        </a:rPr>
                        <a:t>¿Cuál sería la mejor leyenda/pie de foto que va con esta foto? </a:t>
                      </a:r>
                      <a:r>
                        <a:rPr lang="es-PR" sz="1200" b="0" baseline="0" dirty="0" smtClean="0">
                          <a:latin typeface="+mn-lt"/>
                          <a:cs typeface="Helvetica" pitchFamily="34" charset="0"/>
                        </a:rPr>
                        <a:t> </a:t>
                      </a:r>
                      <a:r>
                        <a:rPr kumimoji="0" lang="es-PR" sz="1200" b="0" i="0" u="none" strike="noStrike" kern="1200" cap="none" spc="0" normalizeH="0" baseline="0" noProof="0" dirty="0" smtClean="0">
                          <a:ln>
                            <a:noFill/>
                          </a:ln>
                          <a:solidFill>
                            <a:prstClr val="black"/>
                          </a:solidFill>
                          <a:effectLst/>
                          <a:uLnTx/>
                          <a:uFillTx/>
                          <a:latin typeface="+mn-lt"/>
                          <a:ea typeface="+mn-ea"/>
                          <a:cs typeface="+mn-cs"/>
                        </a:rPr>
                        <a:t>RI.1.6</a:t>
                      </a:r>
                      <a:endParaRPr kumimoji="0" lang="es-PR"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B</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PR"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18</a:t>
                      </a:r>
                      <a:r>
                        <a:rPr kumimoji="0" lang="es-PR"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es-PR" sz="1200" b="0" i="0" u="none" strike="noStrike" kern="1200" cap="none" spc="0" normalizeH="0" baseline="0" noProof="0" dirty="0" smtClean="0">
                          <a:ln>
                            <a:noFill/>
                          </a:ln>
                          <a:solidFill>
                            <a:prstClr val="black"/>
                          </a:solidFill>
                          <a:effectLst/>
                          <a:uLnTx/>
                          <a:uFillTx/>
                          <a:latin typeface="+mn-lt"/>
                          <a:ea typeface="Calibri"/>
                          <a:cs typeface="Times New Roman"/>
                        </a:rPr>
                        <a:t>¿</a:t>
                      </a:r>
                      <a:r>
                        <a:rPr lang="es-PR" sz="1200" b="0" dirty="0" smtClean="0">
                          <a:latin typeface="+mn-lt"/>
                        </a:rPr>
                        <a:t>Qué información es la misma en </a:t>
                      </a:r>
                      <a:r>
                        <a:rPr lang="es-PR" sz="1200" b="0" i="0" u="sng" dirty="0" smtClean="0">
                          <a:latin typeface="+mn-lt"/>
                        </a:rPr>
                        <a:t>Un oso polar bebé crece </a:t>
                      </a:r>
                      <a:r>
                        <a:rPr lang="es-PR" sz="1200" b="0" dirty="0" smtClean="0">
                          <a:latin typeface="+mn-lt"/>
                        </a:rPr>
                        <a:t>y </a:t>
                      </a:r>
                      <a:r>
                        <a:rPr lang="es-PR" sz="1200" b="0" i="1" u="sng" dirty="0" smtClean="0">
                          <a:latin typeface="+mn-lt"/>
                        </a:rPr>
                        <a:t>Datos divertidos</a:t>
                      </a:r>
                      <a:r>
                        <a:rPr lang="es-PR" sz="1200" b="0" dirty="0" smtClean="0">
                          <a:latin typeface="+mn-lt"/>
                        </a:rPr>
                        <a:t>?</a:t>
                      </a:r>
                      <a:r>
                        <a:rPr lang="es-PR" sz="1200" b="0" baseline="0" dirty="0" smtClean="0">
                          <a:latin typeface="+mn-lt"/>
                        </a:rPr>
                        <a:t> </a:t>
                      </a:r>
                      <a:r>
                        <a:rPr kumimoji="0" lang="es-PR" sz="1200" b="0" i="0" u="none" strike="noStrike" kern="1200" cap="none" spc="0" normalizeH="0" baseline="0" noProof="0" dirty="0" smtClean="0">
                          <a:ln>
                            <a:noFill/>
                          </a:ln>
                          <a:solidFill>
                            <a:prstClr val="black"/>
                          </a:solidFill>
                          <a:effectLst/>
                          <a:uLnTx/>
                          <a:uFillTx/>
                          <a:latin typeface="+mn-lt"/>
                          <a:ea typeface="+mn-ea"/>
                          <a:cs typeface="+mn-cs"/>
                        </a:rPr>
                        <a:t>RI.1.7</a:t>
                      </a:r>
                      <a:endParaRPr kumimoji="0" lang="es-PR"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A</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81367">
                <a:tc>
                  <a:txBody>
                    <a:bodyPr/>
                    <a:lstStyle/>
                    <a:p>
                      <a:pPr marL="914400" indent="-914400"/>
                      <a:r>
                        <a:rPr kumimoji="0" lang="es-PR"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19  </a:t>
                      </a:r>
                      <a:r>
                        <a:rPr lang="es-PR" sz="1200" b="0" kern="1200" dirty="0" smtClean="0">
                          <a:solidFill>
                            <a:schemeClr val="dk1"/>
                          </a:solidFill>
                          <a:latin typeface="+mn-lt"/>
                          <a:ea typeface="+mn-ea"/>
                          <a:cs typeface="+mn-cs"/>
                        </a:rPr>
                        <a:t>¿Qué puedes aprender de </a:t>
                      </a:r>
                      <a:r>
                        <a:rPr lang="es-PR" sz="1200" b="0" i="1" u="sng" kern="1200" dirty="0" smtClean="0">
                          <a:solidFill>
                            <a:schemeClr val="dk1"/>
                          </a:solidFill>
                          <a:latin typeface="+mn-lt"/>
                          <a:ea typeface="+mn-ea"/>
                          <a:cs typeface="+mn-cs"/>
                        </a:rPr>
                        <a:t>Datos divertidos  </a:t>
                      </a:r>
                      <a:r>
                        <a:rPr lang="es-PR" sz="1200" b="0" kern="1200" dirty="0" smtClean="0">
                          <a:solidFill>
                            <a:schemeClr val="dk1"/>
                          </a:solidFill>
                          <a:latin typeface="+mn-lt"/>
                          <a:ea typeface="+mn-ea"/>
                          <a:cs typeface="+mn-cs"/>
                        </a:rPr>
                        <a:t>que no puedes </a:t>
                      </a:r>
                      <a:r>
                        <a:rPr lang="es-PR" sz="1200" b="0" u="none" kern="1200" dirty="0" smtClean="0">
                          <a:solidFill>
                            <a:schemeClr val="dk1"/>
                          </a:solidFill>
                          <a:latin typeface="+mn-lt"/>
                          <a:ea typeface="+mn-ea"/>
                          <a:cs typeface="+mn-cs"/>
                        </a:rPr>
                        <a:t>aprender </a:t>
                      </a:r>
                      <a:r>
                        <a:rPr lang="es-PR" sz="1200" b="0" i="0" u="none" kern="1200" dirty="0" smtClean="0">
                          <a:solidFill>
                            <a:schemeClr val="dk1"/>
                          </a:solidFill>
                          <a:latin typeface="+mn-lt"/>
                          <a:ea typeface="+mn-ea"/>
                          <a:cs typeface="+mn-cs"/>
                        </a:rPr>
                        <a:t>en</a:t>
                      </a:r>
                      <a:r>
                        <a:rPr lang="es-PR" sz="1200" b="0" i="1" u="none" kern="1200" dirty="0" smtClean="0">
                          <a:solidFill>
                            <a:schemeClr val="dk1"/>
                          </a:solidFill>
                          <a:latin typeface="+mn-lt"/>
                          <a:ea typeface="+mn-ea"/>
                          <a:cs typeface="+mn-cs"/>
                        </a:rPr>
                        <a:t> </a:t>
                      </a:r>
                      <a:r>
                        <a:rPr lang="es-PR" sz="1200" b="0" i="1" u="sng" kern="1200" dirty="0" smtClean="0">
                          <a:solidFill>
                            <a:schemeClr val="dk1"/>
                          </a:solidFill>
                          <a:latin typeface="+mn-lt"/>
                          <a:ea typeface="+mn-ea"/>
                          <a:cs typeface="+mn-cs"/>
                        </a:rPr>
                        <a:t>Un oso polar bebé crece</a:t>
                      </a:r>
                      <a:r>
                        <a:rPr lang="es-PR" sz="1200" b="0" kern="1200" dirty="0" smtClean="0">
                          <a:solidFill>
                            <a:schemeClr val="dk1"/>
                          </a:solidFill>
                          <a:latin typeface="+mn-lt"/>
                          <a:ea typeface="+mn-ea"/>
                          <a:cs typeface="+mn-cs"/>
                        </a:rPr>
                        <a:t>?</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A</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20272">
                <a:tc>
                  <a:txBody>
                    <a:bodyPr/>
                    <a:lstStyle/>
                    <a:p>
                      <a:pPr marL="0" marR="0">
                        <a:lnSpc>
                          <a:spcPct val="115000"/>
                        </a:lnSpc>
                        <a:spcBef>
                          <a:spcPts val="0"/>
                        </a:spcBef>
                        <a:spcAft>
                          <a:spcPts val="1000"/>
                        </a:spcAft>
                      </a:pPr>
                      <a:r>
                        <a:rPr lang="es-PR" sz="1300" b="1" u="sng" strike="noStrike" dirty="0" smtClean="0">
                          <a:effectLst>
                            <a:outerShdw blurRad="38100" dist="38100" dir="2700000" algn="tl">
                              <a:srgbClr val="000000">
                                <a:alpha val="43137"/>
                              </a:srgbClr>
                            </a:outerShdw>
                          </a:effectLst>
                          <a:latin typeface="+mn-lt"/>
                          <a:ea typeface="Calibri"/>
                          <a:cs typeface="Times New Roman"/>
                        </a:rPr>
                        <a:t>Pregunta 20</a:t>
                      </a:r>
                      <a:r>
                        <a:rPr lang="es-PR" sz="1300" b="1" u="none" strike="noStrike" dirty="0" smtClean="0">
                          <a:effectLst>
                            <a:outerShdw blurRad="38100" dist="38100" dir="2700000" algn="tl">
                              <a:srgbClr val="000000">
                                <a:alpha val="43137"/>
                              </a:srgbClr>
                            </a:outerShdw>
                          </a:effectLst>
                          <a:latin typeface="+mn-lt"/>
                          <a:ea typeface="Calibri"/>
                          <a:cs typeface="Times New Roman"/>
                        </a:rPr>
                        <a:t>                                           </a:t>
                      </a:r>
                      <a:r>
                        <a:rPr lang="es-PR" sz="1300" b="1" u="sng" strike="noStrike" dirty="0" smtClean="0">
                          <a:effectLst>
                            <a:outerShdw blurRad="38100" dist="38100" dir="2700000" algn="tl">
                              <a:srgbClr val="000000">
                                <a:alpha val="43137"/>
                              </a:srgbClr>
                            </a:outerShdw>
                          </a:effectLst>
                          <a:latin typeface="+mn-lt"/>
                          <a:ea typeface="Calibri"/>
                          <a:cs typeface="Times New Roman"/>
                        </a:rPr>
                        <a:t>Respuesta construida Texto informativo</a:t>
                      </a:r>
                      <a:endParaRPr lang="es-PR" sz="1300" b="0" u="sng" strike="noStrike"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PR" sz="1300" b="1" dirty="0" smtClean="0">
                          <a:effectLst>
                            <a:outerShdw blurRad="38100" dist="38100" dir="2700000" algn="tl">
                              <a:srgbClr val="000000">
                                <a:alpha val="43137"/>
                              </a:srgbClr>
                            </a:outerShdw>
                          </a:effectLst>
                          <a:latin typeface="+mn-lt"/>
                        </a:rPr>
                        <a:t>RI.1.6</a:t>
                      </a:r>
                      <a:endParaRPr lang="es-PR"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2153345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healycrew.files.wordpress.com/2011/08/cropped-pta20kids20clipart_smal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56787"/>
            <a:ext cx="5943601" cy="131481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6485" y="1071373"/>
            <a:ext cx="7789672" cy="4562951"/>
            <a:chOff x="0" y="990600"/>
            <a:chExt cx="6873240" cy="4148138"/>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143000"/>
                  <a:ext cx="6858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6858000" cy="762000"/>
                </a:xfrm>
                <a:prstGeom prst="rect">
                  <a:avLst/>
                </a:prstGeom>
                <a:solidFill>
                  <a:srgbClr val="25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76400"/>
                  <a:ext cx="6858000" cy="76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74520"/>
                  <a:ext cx="6858000" cy="76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6858000" cy="502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240" y="1211416"/>
                <a:ext cx="6858000" cy="109120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x-none" sz="3600" b="1" cap="all" dirty="0">
                    <a:ln w="0"/>
                    <a:solidFill>
                      <a:schemeClr val="bg1">
                        <a:lumMod val="75000"/>
                      </a:schemeClr>
                    </a:solidFill>
                    <a:effectLst>
                      <a:reflection blurRad="12700" stA="50000" endPos="50000" dist="5000" dir="5400000" sy="-100000" rotWithShape="0"/>
                    </a:effectLst>
                    <a:latin typeface="Comic Sans MS" panose="030F0702030302020204" pitchFamily="66" charset="0"/>
                  </a:rPr>
                  <a:t>Evaluación de           </a:t>
                </a:r>
              </a:p>
              <a:p>
                <a:pPr algn="ctr"/>
                <a:r>
                  <a:rPr lang="x-none" sz="3600" b="1" cap="all" dirty="0">
                    <a:ln w="0"/>
                    <a:solidFill>
                      <a:schemeClr val="bg1">
                        <a:lumMod val="75000"/>
                      </a:schemeClr>
                    </a:solidFill>
                    <a:effectLst>
                      <a:reflection blurRad="12700" stA="50000" endPos="50000" dist="5000" dir="5400000" sy="-100000" rotWithShape="0"/>
                    </a:effectLst>
                    <a:latin typeface="Comic Sans MS" panose="030F0702030302020204" pitchFamily="66" charset="0"/>
                  </a:rPr>
                  <a:t>   mitad de </a:t>
                </a:r>
                <a:r>
                  <a:rPr lang="x-none" sz="3600" b="1" cap="all" dirty="0" err="1">
                    <a:ln w="0"/>
                    <a:solidFill>
                      <a:schemeClr val="bg1">
                        <a:lumMod val="75000"/>
                      </a:schemeClr>
                    </a:solidFill>
                    <a:effectLst>
                      <a:reflection blurRad="12700" stA="50000" endPos="50000" dist="5000" dir="5400000" sy="-100000" rotWithShape="0"/>
                    </a:effectLst>
                    <a:latin typeface="Comic Sans MS" panose="030F0702030302020204" pitchFamily="66" charset="0"/>
                  </a:rPr>
                  <a:t>AÑo</a:t>
                </a:r>
                <a:endParaRPr lang="x-none" sz="3600" b="1" cap="all" dirty="0">
                  <a:ln w="0"/>
                  <a:solidFill>
                    <a:schemeClr val="bg1">
                      <a:lumMod val="75000"/>
                    </a:schemeClr>
                  </a:solidFill>
                  <a:effectLst>
                    <a:reflection blurRad="12700" stA="50000" endPos="50000" dist="5000" dir="5400000" sy="-100000" rotWithShape="0"/>
                  </a:effectLst>
                  <a:latin typeface="Comic Sans MS" panose="030F0702030302020204" pitchFamily="66" charset="0"/>
                </a:endParaRPr>
              </a:p>
            </p:txBody>
          </p:sp>
        </p:grpSp>
        <p:sp>
          <p:nvSpPr>
            <p:cNvPr id="22" name="TextBox 21"/>
            <p:cNvSpPr txBox="1"/>
            <p:nvPr/>
          </p:nvSpPr>
          <p:spPr>
            <a:xfrm>
              <a:off x="15240" y="3124200"/>
              <a:ext cx="6858000" cy="2014538"/>
            </a:xfrm>
            <a:prstGeom prst="rect">
              <a:avLst/>
            </a:prstGeom>
            <a:noFill/>
          </p:spPr>
          <p:txBody>
            <a:bodyPr wrap="square" rtlCol="0">
              <a:spAutoFit/>
            </a:bodyPr>
            <a:lstStyle/>
            <a:p>
              <a:pPr algn="ctr"/>
              <a:endParaRPr lang="en-US" sz="4900" b="1" dirty="0" smtClean="0">
                <a:effectLst>
                  <a:outerShdw blurRad="38100" dist="38100" dir="2700000" algn="tl">
                    <a:srgbClr val="000000">
                      <a:alpha val="43137"/>
                    </a:srgbClr>
                  </a:outerShdw>
                </a:effectLst>
              </a:endParaRPr>
            </a:p>
            <a:p>
              <a:pPr algn="ctr"/>
              <a:endParaRPr lang="en-US" sz="4900" b="1" dirty="0">
                <a:effectLst>
                  <a:outerShdw blurRad="38100" dist="38100" dir="2700000" algn="tl">
                    <a:srgbClr val="000000">
                      <a:alpha val="43137"/>
                    </a:srgbClr>
                  </a:outerShdw>
                </a:effectLst>
              </a:endParaRPr>
            </a:p>
            <a:p>
              <a:pPr algn="ctr"/>
              <a:r>
                <a:rPr lang="en-US" sz="4000" dirty="0" err="1" smtClean="0">
                  <a:effectLst>
                    <a:outerShdw blurRad="38100" dist="38100" dir="2700000" algn="tl">
                      <a:srgbClr val="000000">
                        <a:alpha val="43137"/>
                      </a:srgbClr>
                    </a:outerShdw>
                  </a:effectLst>
                </a:rPr>
                <a:t>Nombre</a:t>
              </a:r>
              <a:r>
                <a:rPr lang="en-US" sz="4000" dirty="0" smtClean="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_______________</a:t>
              </a:r>
              <a:endParaRPr lang="en-US" sz="4000" dirty="0"/>
            </a:p>
          </p:txBody>
        </p:sp>
      </p:grpSp>
      <p:pic>
        <p:nvPicPr>
          <p:cNvPr id="1026" name="Picture 2" descr="https://encrypted-tbn2.gstatic.com/images?q=tbn:ANd9GcTFbOO8s7MVPpb067Bj72xBxfmBuddPEIrOyYZD821qYC-GpYN7">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46" r="18056"/>
          <a:stretch/>
        </p:blipFill>
        <p:spPr bwMode="auto">
          <a:xfrm>
            <a:off x="345441" y="1356359"/>
            <a:ext cx="568959" cy="93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68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1" y="809686"/>
            <a:ext cx="7131712" cy="7069884"/>
          </a:xfrm>
          <a:prstGeom prst="rect">
            <a:avLst/>
          </a:prstGeom>
        </p:spPr>
        <p:txBody>
          <a:bodyPr wrap="square">
            <a:spAutoFit/>
          </a:bodyPr>
          <a:lstStyle/>
          <a:p>
            <a:pPr algn="ctr"/>
            <a:r>
              <a:rPr lang="x-none" sz="2207" b="1" u="sng" dirty="0"/>
              <a:t>El paseo de Teresa al zoológico</a:t>
            </a:r>
            <a:endParaRPr lang="x-none" sz="2207" u="sng" dirty="0"/>
          </a:p>
          <a:p>
            <a:pPr lvl="0" algn="ctr" defTabSz="1018824"/>
            <a:r>
              <a:rPr lang="en-US" sz="1200" dirty="0">
                <a:solidFill>
                  <a:prstClr val="black"/>
                </a:solidFill>
              </a:rPr>
              <a:t>Readworks.org</a:t>
            </a:r>
          </a:p>
          <a:p>
            <a:endParaRPr lang="x-none" sz="1050" dirty="0"/>
          </a:p>
          <a:p>
            <a:r>
              <a:rPr lang="x-none" sz="2207" dirty="0"/>
              <a:t>Teresa y su padre planificaron un paseo al zoológico.  </a:t>
            </a:r>
          </a:p>
          <a:p>
            <a:r>
              <a:rPr lang="x-none" sz="2207" dirty="0"/>
              <a:t> </a:t>
            </a:r>
          </a:p>
          <a:p>
            <a:r>
              <a:rPr lang="x-none" sz="2207" dirty="0"/>
              <a:t>Los nuevos osos polares bebés estarían allí.  Les llamaron </a:t>
            </a:r>
            <a:r>
              <a:rPr lang="x-none" sz="2207" dirty="0" err="1"/>
              <a:t>Mily</a:t>
            </a:r>
            <a:r>
              <a:rPr lang="x-none" sz="2207" dirty="0"/>
              <a:t> y </a:t>
            </a:r>
            <a:r>
              <a:rPr lang="x-none" sz="2207" dirty="0" err="1"/>
              <a:t>Tily</a:t>
            </a:r>
            <a:r>
              <a:rPr lang="x-none" sz="2207" dirty="0"/>
              <a:t>. </a:t>
            </a:r>
          </a:p>
          <a:p>
            <a:r>
              <a:rPr lang="x-none" sz="2207" dirty="0"/>
              <a:t> </a:t>
            </a:r>
          </a:p>
          <a:p>
            <a:r>
              <a:rPr lang="x-none" sz="2207" dirty="0"/>
              <a:t>Teresa se encontraría con su amiga </a:t>
            </a:r>
            <a:r>
              <a:rPr lang="x-none" sz="2207" dirty="0" err="1"/>
              <a:t>Yesy</a:t>
            </a:r>
            <a:r>
              <a:rPr lang="x-none" sz="2207" dirty="0"/>
              <a:t> cerca de los osos polares.  </a:t>
            </a:r>
          </a:p>
          <a:p>
            <a:r>
              <a:rPr lang="x-none" sz="2207" dirty="0"/>
              <a:t> </a:t>
            </a:r>
          </a:p>
          <a:p>
            <a:r>
              <a:rPr lang="x-none" sz="2207" dirty="0"/>
              <a:t>El padre de Teresa dibujó un mapa del camino que seguirían.  Él dibujó el portón de entrada del zoológico.  Allí es dónde tuvieron que mostrar sus boletos de entrada. </a:t>
            </a:r>
          </a:p>
          <a:p>
            <a:r>
              <a:rPr lang="x-none" sz="2207" dirty="0"/>
              <a:t> </a:t>
            </a:r>
          </a:p>
          <a:p>
            <a:r>
              <a:rPr lang="x-none" sz="2207" dirty="0"/>
              <a:t>Él dibujó un camino desde la entrada hasta los osos polares.  El camino volteaba a la izquierda.  Luego seguía derecho.  Los osos polares estarían justo allí. </a:t>
            </a:r>
          </a:p>
          <a:p>
            <a:r>
              <a:rPr lang="x-none" sz="2207" dirty="0"/>
              <a:t> </a:t>
            </a:r>
          </a:p>
          <a:p>
            <a:r>
              <a:rPr lang="x-none" sz="2207" dirty="0"/>
              <a:t>Él hizo un dibujo de un oso polar bebé en el mapa.  </a:t>
            </a:r>
          </a:p>
          <a:p>
            <a:r>
              <a:rPr lang="x-none" sz="2207" dirty="0"/>
              <a:t>Cuando llegaron a la casa del oso, ¡</a:t>
            </a:r>
            <a:r>
              <a:rPr lang="x-none" sz="2207" dirty="0" err="1"/>
              <a:t>Yesy</a:t>
            </a:r>
            <a:r>
              <a:rPr lang="x-none" sz="2207" dirty="0"/>
              <a:t> estaba allí!</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15906"/>
            <a:ext cx="3565949"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422075" y="152400"/>
            <a:ext cx="2090637" cy="830997"/>
          </a:xfrm>
          <a:prstGeom prst="rect">
            <a:avLst/>
          </a:prstGeom>
          <a:noFill/>
        </p:spPr>
        <p:txBody>
          <a:bodyPr wrap="none" rtlCol="0">
            <a:spAutoFit/>
          </a:bodyPr>
          <a:lstStyle/>
          <a:p>
            <a:pPr lvl="0" algn="r"/>
            <a:r>
              <a:rPr lang="x-none" sz="800" dirty="0" smtClean="0">
                <a:solidFill>
                  <a:prstClr val="black"/>
                </a:solidFill>
              </a:rPr>
              <a:t>Equivalencia de grado: 1.7</a:t>
            </a:r>
          </a:p>
          <a:p>
            <a:pPr lvl="0" algn="r"/>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490L</a:t>
            </a:r>
          </a:p>
          <a:p>
            <a:pPr lvl="0" algn="r"/>
            <a:r>
              <a:rPr lang="x-none" sz="800" dirty="0" smtClean="0">
                <a:solidFill>
                  <a:prstClr val="black"/>
                </a:solidFill>
              </a:rPr>
              <a:t>Promedio del largo de la oración: 8.85</a:t>
            </a:r>
          </a:p>
          <a:p>
            <a:pPr lvl="0" algn="r"/>
            <a:r>
              <a:rPr lang="x-none" sz="800" dirty="0" smtClean="0">
                <a:solidFill>
                  <a:prstClr val="black"/>
                </a:solidFill>
              </a:rPr>
              <a:t>Promedio de la frecuencia de palabras : 3.77</a:t>
            </a:r>
          </a:p>
          <a:p>
            <a:pPr lvl="0" algn="r"/>
            <a:r>
              <a:rPr lang="x-none" sz="800" dirty="0" smtClean="0">
                <a:solidFill>
                  <a:prstClr val="black"/>
                </a:solidFill>
              </a:rPr>
              <a:t>Numero de palabras: 115</a:t>
            </a:r>
          </a:p>
          <a:p>
            <a:pPr lvl="0" algn="r"/>
            <a:r>
              <a:rPr lang="x-none" sz="800" b="1" i="1" dirty="0" smtClean="0">
                <a:solidFill>
                  <a:prstClr val="black"/>
                </a:solidFill>
              </a:rPr>
              <a:t>Nota: Basado en el texto original en inglés.</a:t>
            </a:r>
            <a:endParaRPr lang="x-none" sz="800" b="1" i="1" dirty="0">
              <a:solidFill>
                <a:prstClr val="black"/>
              </a:solidFill>
            </a:endParaRPr>
          </a:p>
        </p:txBody>
      </p:sp>
      <p:sp>
        <p:nvSpPr>
          <p:cNvPr id="6" name="Footer Placeholder 1"/>
          <p:cNvSpPr txBox="1">
            <a:spLocks/>
          </p:cNvSpPr>
          <p:nvPr/>
        </p:nvSpPr>
        <p:spPr>
          <a:xfrm>
            <a:off x="304800" y="9562042"/>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r>
              <a:rPr lang="en-US" sz="1050" dirty="0" smtClean="0"/>
              <a:t>HSD-OSP Susan Richmond 2015</a:t>
            </a:r>
            <a:endParaRPr lang="en-US" sz="1050" dirty="0"/>
          </a:p>
        </p:txBody>
      </p:sp>
      <p:sp>
        <p:nvSpPr>
          <p:cNvPr id="7" name="Slide Number Placeholder 3"/>
          <p:cNvSpPr>
            <a:spLocks noGrp="1"/>
          </p:cNvSpPr>
          <p:nvPr>
            <p:ph type="sldNum" sz="quarter" idx="12"/>
          </p:nvPr>
        </p:nvSpPr>
        <p:spPr>
          <a:xfrm>
            <a:off x="5570220" y="9322648"/>
            <a:ext cx="1813560" cy="535516"/>
          </a:xfrm>
        </p:spPr>
        <p:txBody>
          <a:bodyPr/>
          <a:lstStyle/>
          <a:p>
            <a:r>
              <a:rPr lang="en-US" dirty="0" smtClean="0"/>
              <a:t>17</a:t>
            </a:r>
            <a:endParaRPr lang="en-US" dirty="0"/>
          </a:p>
        </p:txBody>
      </p:sp>
    </p:spTree>
    <p:extLst>
      <p:ext uri="{BB962C8B-B14F-4D97-AF65-F5344CB8AC3E}">
        <p14:creationId xmlns:p14="http://schemas.microsoft.com/office/powerpoint/2010/main" val="3195928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00" y="754384"/>
            <a:ext cx="6286500" cy="2928474"/>
          </a:xfrm>
          <a:prstGeom prst="rect">
            <a:avLst/>
          </a:prstGeom>
        </p:spPr>
        <p:txBody>
          <a:bodyPr wrap="square" lIns="100564" tIns="50282" rIns="100564" bIns="50282">
            <a:spAutoFit/>
          </a:bodyPr>
          <a:lstStyle/>
          <a:p>
            <a:pPr marL="377166" indent="-377166">
              <a:buAutoNum type="arabicPeriod"/>
            </a:pPr>
            <a:r>
              <a:rPr lang="es-PR" sz="1870" b="1" dirty="0">
                <a:latin typeface="Helvetica" pitchFamily="34" charset="0"/>
              </a:rPr>
              <a:t>¿Por qué Teresa y su padre planificaron un viaje al zoológico? </a:t>
            </a:r>
          </a:p>
          <a:p>
            <a:pPr marL="377166" indent="-377166">
              <a:buAutoNum type="arabicPeriod"/>
            </a:pPr>
            <a:endParaRPr lang="es-PR" sz="1870" b="1" dirty="0">
              <a:latin typeface="Helvetica" pitchFamily="34" charset="0"/>
            </a:endParaRPr>
          </a:p>
          <a:p>
            <a:pPr marL="880055" lvl="1" indent="-377166">
              <a:buAutoNum type="alphaUcPeriod"/>
            </a:pPr>
            <a:r>
              <a:rPr lang="es-PR" sz="1870" dirty="0">
                <a:latin typeface="Helvetica" pitchFamily="34" charset="0"/>
              </a:rPr>
              <a:t>Ellos querían ver a los nuevos osos polares bebés.</a:t>
            </a:r>
          </a:p>
          <a:p>
            <a:pPr lvl="1"/>
            <a:endParaRPr lang="es-PR" sz="1870" dirty="0">
              <a:latin typeface="Helvetica" pitchFamily="34" charset="0"/>
            </a:endParaRPr>
          </a:p>
          <a:p>
            <a:pPr marL="880055" lvl="1" indent="-377166">
              <a:buFont typeface="+mj-lt"/>
              <a:buAutoNum type="alphaUcPeriod" startAt="2"/>
            </a:pPr>
            <a:r>
              <a:rPr lang="es-PR" sz="1870" dirty="0">
                <a:latin typeface="Helvetica" pitchFamily="34" charset="0"/>
              </a:rPr>
              <a:t>Teresa quería encontrarse con su amiga </a:t>
            </a:r>
            <a:r>
              <a:rPr lang="es-PR" sz="1870" dirty="0" err="1">
                <a:latin typeface="Helvetica" pitchFamily="34" charset="0"/>
              </a:rPr>
              <a:t>Yesy</a:t>
            </a:r>
            <a:r>
              <a:rPr lang="es-PR" sz="1870" dirty="0">
                <a:latin typeface="Helvetica" pitchFamily="34" charset="0"/>
              </a:rPr>
              <a:t>.</a:t>
            </a:r>
          </a:p>
          <a:p>
            <a:pPr lvl="1"/>
            <a:endParaRPr lang="es-PR" sz="1870" dirty="0">
              <a:latin typeface="Helvetica" pitchFamily="34" charset="0"/>
            </a:endParaRPr>
          </a:p>
          <a:p>
            <a:pPr marL="880055" lvl="1" indent="-377166">
              <a:buFont typeface="+mj-lt"/>
              <a:buAutoNum type="alphaUcPeriod" startAt="3"/>
            </a:pPr>
            <a:r>
              <a:rPr lang="es-PR" sz="1870" dirty="0">
                <a:latin typeface="Helvetica" pitchFamily="34" charset="0"/>
              </a:rPr>
              <a:t>Ellos querían dibujar un mapa</a:t>
            </a:r>
            <a:r>
              <a:rPr lang="es-PR" sz="1870" dirty="0" smtClean="0">
                <a:latin typeface="Helvetica" pitchFamily="34" charset="0"/>
              </a:rPr>
              <a:t>.  </a:t>
            </a:r>
            <a:endParaRPr lang="es-PR" sz="1870" dirty="0">
              <a:latin typeface="Helvetica" pitchFamily="34" charset="0"/>
            </a:endParaRPr>
          </a:p>
          <a:p>
            <a:pPr marL="377122"/>
            <a:endParaRPr lang="es-PR" sz="1540" dirty="0">
              <a:latin typeface="Helvetica" pitchFamily="34" charset="0"/>
            </a:endParaRPr>
          </a:p>
        </p:txBody>
      </p:sp>
      <p:cxnSp>
        <p:nvCxnSpPr>
          <p:cNvPr id="11" name="Straight Connector 10"/>
          <p:cNvCxnSpPr/>
          <p:nvPr/>
        </p:nvCxnSpPr>
        <p:spPr>
          <a:xfrm>
            <a:off x="512359" y="457200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0595" y="5029204"/>
            <a:ext cx="6328409" cy="4147269"/>
          </a:xfrm>
          <a:prstGeom prst="rect">
            <a:avLst/>
          </a:prstGeom>
        </p:spPr>
        <p:txBody>
          <a:bodyPr wrap="square" lIns="100564" tIns="50282" rIns="100564" bIns="50282">
            <a:spAutoFit/>
          </a:bodyPr>
          <a:lstStyle/>
          <a:p>
            <a:pPr marL="377166" indent="-377166">
              <a:buAutoNum type="arabicPeriod" startAt="2"/>
            </a:pPr>
            <a:r>
              <a:rPr lang="es-PR" sz="1870" b="1" dirty="0">
                <a:latin typeface="Helvetica" pitchFamily="34" charset="0"/>
              </a:rPr>
              <a:t>¿Dónde ellos </a:t>
            </a:r>
            <a:r>
              <a:rPr lang="es-PR" sz="1870" b="1" dirty="0" smtClean="0">
                <a:latin typeface="Helvetica" pitchFamily="34" charset="0"/>
              </a:rPr>
              <a:t>necesitaron </a:t>
            </a:r>
            <a:r>
              <a:rPr lang="es-PR" sz="1870" b="1" dirty="0">
                <a:latin typeface="Helvetica" pitchFamily="34" charset="0"/>
              </a:rPr>
              <a:t>mostrar sus boletos de entrada?</a:t>
            </a:r>
          </a:p>
          <a:p>
            <a:pPr marL="377166" indent="-377166">
              <a:buAutoNum type="arabicPeriod" startAt="2"/>
            </a:pPr>
            <a:endParaRPr lang="es-PR" sz="1870" dirty="0">
              <a:latin typeface="Helvetica" pitchFamily="34" charset="0"/>
            </a:endParaRPr>
          </a:p>
          <a:p>
            <a:pPr marL="974725" indent="-457200"/>
            <a:r>
              <a:rPr lang="es-PR" sz="1870" dirty="0" smtClean="0">
                <a:latin typeface="Helvetica" pitchFamily="34" charset="0"/>
              </a:rPr>
              <a:t>A.   Ellos necesitaron </a:t>
            </a:r>
            <a:r>
              <a:rPr lang="es-PR" sz="1870" dirty="0">
                <a:latin typeface="Helvetica" pitchFamily="34" charset="0"/>
              </a:rPr>
              <a:t>mostrar sus boletos a su amiga </a:t>
            </a:r>
            <a:r>
              <a:rPr lang="es-PR" sz="1870" dirty="0" err="1">
                <a:latin typeface="Helvetica" pitchFamily="34" charset="0"/>
              </a:rPr>
              <a:t>Yesy</a:t>
            </a:r>
            <a:r>
              <a:rPr lang="es-PR" sz="1870" dirty="0">
                <a:latin typeface="Helvetica" pitchFamily="34" charset="0"/>
              </a:rPr>
              <a:t>.</a:t>
            </a:r>
          </a:p>
          <a:p>
            <a:pPr marL="974725" indent="-457200"/>
            <a:endParaRPr lang="es-PR" sz="1870" dirty="0">
              <a:latin typeface="Helvetica" pitchFamily="34" charset="0"/>
            </a:endParaRPr>
          </a:p>
          <a:p>
            <a:pPr marL="974725" indent="-457200"/>
            <a:r>
              <a:rPr lang="es-PR" sz="1870" dirty="0" smtClean="0">
                <a:latin typeface="Helvetica" pitchFamily="34" charset="0"/>
              </a:rPr>
              <a:t>B.   Ellos necesitaron </a:t>
            </a:r>
            <a:r>
              <a:rPr lang="es-PR" sz="1870" dirty="0">
                <a:latin typeface="Helvetica" pitchFamily="34" charset="0"/>
              </a:rPr>
              <a:t>mostrar sus boletos en el portón de entrada del zoológico.</a:t>
            </a:r>
          </a:p>
          <a:p>
            <a:pPr marL="974725" indent="-457200"/>
            <a:endParaRPr lang="es-PR" sz="1870" dirty="0">
              <a:latin typeface="Helvetica" pitchFamily="34" charset="0"/>
            </a:endParaRPr>
          </a:p>
          <a:p>
            <a:pPr marL="974725" indent="-457200"/>
            <a:r>
              <a:rPr lang="es-PR" sz="1870" dirty="0" smtClean="0">
                <a:latin typeface="Helvetica" pitchFamily="34" charset="0"/>
              </a:rPr>
              <a:t>C.   Ellos necesitaron </a:t>
            </a:r>
            <a:r>
              <a:rPr lang="es-PR" sz="1870" dirty="0">
                <a:latin typeface="Helvetica" pitchFamily="34" charset="0"/>
              </a:rPr>
              <a:t>mostrar sus boletos en la casa del oso polar.</a:t>
            </a:r>
            <a:endParaRPr lang="es-PR" sz="1540" b="1" dirty="0">
              <a:latin typeface="Helvetica" pitchFamily="34" charset="0"/>
            </a:endParaRPr>
          </a:p>
          <a:p>
            <a:endParaRPr lang="es-PR" sz="1540" b="1" dirty="0">
              <a:latin typeface="Helvetica" pitchFamily="34" charset="0"/>
            </a:endParaRPr>
          </a:p>
          <a:p>
            <a:pPr marL="377166" indent="-377166">
              <a:buAutoNum type="arabicPeriod"/>
            </a:pPr>
            <a:endParaRPr lang="es-PR" sz="1540" b="1" dirty="0">
              <a:latin typeface="Helvetica" pitchFamily="34" charset="0"/>
            </a:endParaRPr>
          </a:p>
          <a:p>
            <a:endParaRPr lang="es-PR" sz="1540" b="1" dirty="0">
              <a:latin typeface="Helvetica" pitchFamily="34" charset="0"/>
            </a:endParaRPr>
          </a:p>
          <a:p>
            <a:endParaRPr lang="es-PR" sz="1100" b="1" dirty="0">
              <a:latin typeface="Helvetica"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9182403"/>
              </p:ext>
            </p:extLst>
          </p:nvPr>
        </p:nvGraphicFramePr>
        <p:xfrm>
          <a:off x="5227324" y="4308588"/>
          <a:ext cx="1999929" cy="526827"/>
        </p:xfrm>
        <a:graphic>
          <a:graphicData uri="http://schemas.openxmlformats.org/drawingml/2006/table">
            <a:tbl>
              <a:tblPr/>
              <a:tblGrid>
                <a:gridCol w="1999929"/>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RL.1.1</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s-ES" sz="900" dirty="0" smtClean="0"/>
                        <a:t>Hacen y contestan preguntas sobre los detalles clave de un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4" name="Slide Number Placeholder 3"/>
          <p:cNvSpPr>
            <a:spLocks noGrp="1"/>
          </p:cNvSpPr>
          <p:nvPr>
            <p:ph type="sldNum" sz="quarter" idx="12"/>
          </p:nvPr>
        </p:nvSpPr>
        <p:spPr/>
        <p:txBody>
          <a:bodyPr/>
          <a:lstStyle/>
          <a:p>
            <a:fld id="{CF669FE8-2A6A-4FDA-B6E7-4A7C87AD6E1D}" type="slidenum">
              <a:rPr lang="en-US" smtClean="0"/>
              <a:t>18</a:t>
            </a:fld>
            <a:endParaRPr lang="en-US" dirty="0"/>
          </a:p>
        </p:txBody>
      </p:sp>
      <p:grpSp>
        <p:nvGrpSpPr>
          <p:cNvPr id="6" name="Group 5"/>
          <p:cNvGrpSpPr/>
          <p:nvPr/>
        </p:nvGrpSpPr>
        <p:grpSpPr>
          <a:xfrm>
            <a:off x="1148672" y="1665459"/>
            <a:ext cx="235744" cy="1692415"/>
            <a:chOff x="1009572" y="1622639"/>
            <a:chExt cx="235744" cy="1692415"/>
          </a:xfrm>
        </p:grpSpPr>
        <p:sp>
          <p:nvSpPr>
            <p:cNvPr id="27" name="Oval 26"/>
            <p:cNvSpPr/>
            <p:nvPr/>
          </p:nvSpPr>
          <p:spPr>
            <a:xfrm>
              <a:off x="1009572" y="1622639"/>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es-PR" sz="2207" dirty="0"/>
            </a:p>
          </p:txBody>
        </p:sp>
        <p:sp>
          <p:nvSpPr>
            <p:cNvPr id="17" name="Oval 16"/>
            <p:cNvSpPr/>
            <p:nvPr/>
          </p:nvSpPr>
          <p:spPr>
            <a:xfrm>
              <a:off x="1009572" y="2464193"/>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es-PR" sz="2207" dirty="0"/>
            </a:p>
          </p:txBody>
        </p:sp>
        <p:sp>
          <p:nvSpPr>
            <p:cNvPr id="22" name="Oval 21"/>
            <p:cNvSpPr/>
            <p:nvPr/>
          </p:nvSpPr>
          <p:spPr>
            <a:xfrm>
              <a:off x="1009572" y="3075569"/>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es-PR" sz="2207" dirty="0"/>
            </a:p>
          </p:txBody>
        </p:sp>
      </p:grpSp>
      <p:grpSp>
        <p:nvGrpSpPr>
          <p:cNvPr id="23" name="Group 22"/>
          <p:cNvGrpSpPr/>
          <p:nvPr/>
        </p:nvGrpSpPr>
        <p:grpSpPr>
          <a:xfrm>
            <a:off x="1148672" y="6019800"/>
            <a:ext cx="235744" cy="1882483"/>
            <a:chOff x="1009572" y="1671278"/>
            <a:chExt cx="235744" cy="1882483"/>
          </a:xfrm>
        </p:grpSpPr>
        <p:sp>
          <p:nvSpPr>
            <p:cNvPr id="24" name="Oval 23"/>
            <p:cNvSpPr/>
            <p:nvPr/>
          </p:nvSpPr>
          <p:spPr>
            <a:xfrm>
              <a:off x="1009572" y="1671278"/>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es-PR" sz="2207" dirty="0"/>
            </a:p>
          </p:txBody>
        </p:sp>
        <p:sp>
          <p:nvSpPr>
            <p:cNvPr id="25" name="Oval 24"/>
            <p:cNvSpPr/>
            <p:nvPr/>
          </p:nvSpPr>
          <p:spPr>
            <a:xfrm>
              <a:off x="1009572" y="2464193"/>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es-PR" sz="2207" dirty="0"/>
            </a:p>
          </p:txBody>
        </p:sp>
        <p:sp>
          <p:nvSpPr>
            <p:cNvPr id="30" name="Oval 29"/>
            <p:cNvSpPr/>
            <p:nvPr/>
          </p:nvSpPr>
          <p:spPr>
            <a:xfrm>
              <a:off x="1009572" y="3314276"/>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es-PR" sz="2207" dirty="0"/>
            </a:p>
          </p:txBody>
        </p:sp>
      </p:grpSp>
      <p:sp>
        <p:nvSpPr>
          <p:cNvPr id="2" name="Footer Placeholder 1"/>
          <p:cNvSpPr>
            <a:spLocks noGrp="1"/>
          </p:cNvSpPr>
          <p:nvPr>
            <p:ph type="ftr" sz="quarter" idx="11"/>
          </p:nvPr>
        </p:nvSpPr>
        <p:spPr/>
        <p:txBody>
          <a:bodyPr/>
          <a:lstStyle/>
          <a:p>
            <a:r>
              <a:rPr lang="en-US" dirty="0" smtClean="0"/>
              <a:t>HSD-OSP Susan Richmond 2015</a:t>
            </a:r>
            <a:endParaRPr lang="en-US" dirty="0"/>
          </a:p>
        </p:txBody>
      </p:sp>
    </p:spTree>
    <p:extLst>
      <p:ext uri="{BB962C8B-B14F-4D97-AF65-F5344CB8AC3E}">
        <p14:creationId xmlns:p14="http://schemas.microsoft.com/office/powerpoint/2010/main" val="183329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5045" y="725900"/>
            <a:ext cx="6367775" cy="3233173"/>
          </a:xfrm>
          <a:prstGeom prst="rect">
            <a:avLst/>
          </a:prstGeom>
        </p:spPr>
        <p:txBody>
          <a:bodyPr wrap="square" lIns="100564" tIns="50282" rIns="100564" bIns="50282">
            <a:spAutoFit/>
          </a:bodyPr>
          <a:lstStyle/>
          <a:p>
            <a:pPr marL="316052" indent="-316052"/>
            <a:r>
              <a:rPr lang="x-none" sz="1870" b="1" dirty="0">
                <a:latin typeface="Helvetica" pitchFamily="34" charset="0"/>
              </a:rPr>
              <a:t>3.  ¿Cuál es la idea principal del cuento </a:t>
            </a:r>
            <a:r>
              <a:rPr lang="x-none" sz="1870" b="1" i="1" u="sng" dirty="0">
                <a:latin typeface="Helvetica" pitchFamily="34" charset="0"/>
              </a:rPr>
              <a:t>El paseo de  Teresa al zoológico</a:t>
            </a:r>
            <a:r>
              <a:rPr lang="x-none" sz="1870" b="1" dirty="0">
                <a:latin typeface="Helvetica" pitchFamily="34" charset="0"/>
              </a:rPr>
              <a:t>?</a:t>
            </a:r>
          </a:p>
          <a:p>
            <a:pPr marL="377122" indent="377122"/>
            <a:endParaRPr lang="x-none" sz="1650" dirty="0">
              <a:latin typeface="Helvetica" pitchFamily="34" charset="0"/>
            </a:endParaRPr>
          </a:p>
          <a:p>
            <a:pPr marL="756080" indent="-382405">
              <a:buFont typeface="+mj-lt"/>
              <a:buAutoNum type="alphaUcPeriod"/>
              <a:tabLst>
                <a:tab pos="316052" algn="l"/>
              </a:tabLst>
            </a:pPr>
            <a:r>
              <a:rPr lang="x-none" sz="1870" dirty="0">
                <a:latin typeface="Helvetica" pitchFamily="34" charset="0"/>
              </a:rPr>
              <a:t>Allí estaban los nuevos osos polares bebés llamados </a:t>
            </a:r>
            <a:r>
              <a:rPr lang="x-none" sz="1870" dirty="0" err="1">
                <a:latin typeface="Helvetica" pitchFamily="34" charset="0"/>
              </a:rPr>
              <a:t>Mily</a:t>
            </a:r>
            <a:r>
              <a:rPr lang="x-none" sz="1870" dirty="0">
                <a:latin typeface="Helvetica" pitchFamily="34" charset="0"/>
              </a:rPr>
              <a:t> y </a:t>
            </a:r>
            <a:r>
              <a:rPr lang="x-none" sz="1870" dirty="0" err="1">
                <a:latin typeface="Helvetica" pitchFamily="34" charset="0"/>
              </a:rPr>
              <a:t>Tily</a:t>
            </a:r>
            <a:r>
              <a:rPr lang="x-none" sz="1870" dirty="0">
                <a:latin typeface="Helvetica" pitchFamily="34" charset="0"/>
              </a:rPr>
              <a:t>.</a:t>
            </a:r>
          </a:p>
          <a:p>
            <a:pPr marL="377122"/>
            <a:endParaRPr lang="x-none" sz="1870" dirty="0">
              <a:solidFill>
                <a:srgbClr val="FF0000"/>
              </a:solidFill>
              <a:latin typeface="Helvetica" pitchFamily="34" charset="0"/>
              <a:cs typeface="Helvetica" pitchFamily="34" charset="0"/>
            </a:endParaRPr>
          </a:p>
          <a:p>
            <a:pPr marL="754289" indent="-377166">
              <a:buAutoNum type="alphaUcPeriod" startAt="2"/>
            </a:pPr>
            <a:r>
              <a:rPr lang="x-none" sz="1870" dirty="0">
                <a:latin typeface="Helvetica" pitchFamily="34" charset="0"/>
                <a:cs typeface="Helvetica" pitchFamily="34" charset="0"/>
              </a:rPr>
              <a:t>Teresa y su padre fueron al zoológico para ver  a los osos polares.</a:t>
            </a:r>
          </a:p>
          <a:p>
            <a:pPr marL="754289" indent="-377166">
              <a:buAutoNum type="alphaUcPeriod" startAt="2"/>
            </a:pPr>
            <a:endParaRPr lang="x-none" sz="1870" dirty="0">
              <a:latin typeface="Helvetica" pitchFamily="34" charset="0"/>
              <a:cs typeface="Helvetica" pitchFamily="34" charset="0"/>
            </a:endParaRPr>
          </a:p>
          <a:p>
            <a:pPr marL="754289" indent="-377166">
              <a:buAutoNum type="alphaUcPeriod" startAt="2"/>
            </a:pPr>
            <a:r>
              <a:rPr lang="x-none" sz="1870" dirty="0">
                <a:latin typeface="Helvetica" pitchFamily="34" charset="0"/>
                <a:cs typeface="Helvetica" pitchFamily="34" charset="0"/>
              </a:rPr>
              <a:t>El padre de Teresa dibujó un mapa. </a:t>
            </a:r>
          </a:p>
          <a:p>
            <a:pPr marL="377123"/>
            <a:endParaRPr lang="x-none" sz="1870" dirty="0">
              <a:latin typeface="Helvetica" pitchFamily="34" charset="0"/>
              <a:cs typeface="Helvetica" pitchFamily="34" charset="0"/>
            </a:endParaRPr>
          </a:p>
        </p:txBody>
      </p:sp>
      <p:cxnSp>
        <p:nvCxnSpPr>
          <p:cNvPr id="11" name="Straight Connector 10"/>
          <p:cNvCxnSpPr/>
          <p:nvPr/>
        </p:nvCxnSpPr>
        <p:spPr>
          <a:xfrm>
            <a:off x="512359" y="457200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45338" y="5152465"/>
            <a:ext cx="5783580" cy="3876426"/>
          </a:xfrm>
          <a:prstGeom prst="rect">
            <a:avLst/>
          </a:prstGeom>
        </p:spPr>
        <p:txBody>
          <a:bodyPr wrap="square" lIns="100564" tIns="50282" rIns="100564" bIns="50282">
            <a:spAutoFit/>
          </a:bodyPr>
          <a:lstStyle/>
          <a:p>
            <a:pPr marL="377166" indent="-377166">
              <a:buAutoNum type="arabicPeriod" startAt="4"/>
              <a:tabLst>
                <a:tab pos="192075" algn="l"/>
              </a:tabLst>
            </a:pPr>
            <a:r>
              <a:rPr lang="x-none" sz="1870" b="1" dirty="0">
                <a:latin typeface="Helvetica" pitchFamily="34" charset="0"/>
              </a:rPr>
              <a:t>¿Cómo Teresa y su padre encontraron a los osos polares bebés? </a:t>
            </a:r>
          </a:p>
          <a:p>
            <a:pPr marL="377166" indent="-1747">
              <a:buAutoNum type="alphaUcPeriod" startAt="4"/>
            </a:pPr>
            <a:endParaRPr lang="x-none" sz="1870" dirty="0">
              <a:latin typeface="Helvetica" pitchFamily="34" charset="0"/>
            </a:endParaRPr>
          </a:p>
          <a:p>
            <a:pPr marL="377166" indent="-1747">
              <a:buFont typeface="+mj-lt"/>
              <a:buAutoNum type="alphaUcPeriod"/>
            </a:pPr>
            <a:r>
              <a:rPr lang="x-none" sz="1870" dirty="0">
                <a:latin typeface="Helvetica" pitchFamily="34" charset="0"/>
              </a:rPr>
              <a:t>  Ellos encontraron a su amiga </a:t>
            </a:r>
            <a:r>
              <a:rPr lang="x-none" sz="1870" dirty="0" err="1">
                <a:latin typeface="Helvetica" pitchFamily="34" charset="0"/>
              </a:rPr>
              <a:t>Yesy</a:t>
            </a:r>
            <a:r>
              <a:rPr lang="x-none" sz="1870" dirty="0">
                <a:latin typeface="Helvetica" pitchFamily="34" charset="0"/>
              </a:rPr>
              <a:t>.</a:t>
            </a:r>
          </a:p>
          <a:p>
            <a:pPr marL="377166" indent="-1747">
              <a:buFont typeface="+mj-lt"/>
              <a:buAutoNum type="alphaUcPeriod"/>
            </a:pPr>
            <a:endParaRPr lang="x-none" sz="1870" dirty="0">
              <a:latin typeface="Helvetica" pitchFamily="34" charset="0"/>
            </a:endParaRPr>
          </a:p>
          <a:p>
            <a:pPr marL="377166" indent="-1747">
              <a:buFont typeface="+mj-lt"/>
              <a:buAutoNum type="alphaUcPeriod"/>
            </a:pPr>
            <a:r>
              <a:rPr lang="x-none" sz="1870" dirty="0">
                <a:latin typeface="Helvetica" pitchFamily="34" charset="0"/>
              </a:rPr>
              <a:t>  </a:t>
            </a:r>
            <a:r>
              <a:rPr lang="x-none" sz="1870" dirty="0" smtClean="0">
                <a:latin typeface="Helvetica" pitchFamily="34" charset="0"/>
              </a:rPr>
              <a:t>Ellos </a:t>
            </a:r>
            <a:r>
              <a:rPr lang="x-none" sz="1870" dirty="0">
                <a:latin typeface="Helvetica" pitchFamily="34" charset="0"/>
              </a:rPr>
              <a:t>siguieron un mapa.</a:t>
            </a:r>
          </a:p>
          <a:p>
            <a:pPr marL="377166" indent="-1747">
              <a:buFont typeface="+mj-lt"/>
              <a:buAutoNum type="alphaUcPeriod"/>
            </a:pPr>
            <a:endParaRPr lang="x-none" sz="1870" dirty="0">
              <a:latin typeface="Helvetica" pitchFamily="34" charset="0"/>
            </a:endParaRPr>
          </a:p>
          <a:p>
            <a:pPr marL="377166" indent="-1747">
              <a:buFont typeface="+mj-lt"/>
              <a:buAutoNum type="alphaUcPeriod"/>
            </a:pPr>
            <a:r>
              <a:rPr lang="x-none" sz="1870" dirty="0">
                <a:latin typeface="Helvetica" pitchFamily="34" charset="0"/>
              </a:rPr>
              <a:t>  Su padre hizo un dibujo del oso polar bebé. </a:t>
            </a:r>
            <a:endParaRPr lang="x-none" sz="1870" b="1" dirty="0">
              <a:latin typeface="Helvetica" pitchFamily="34" charset="0"/>
            </a:endParaRPr>
          </a:p>
          <a:p>
            <a:pPr marL="377166" indent="-377166">
              <a:buAutoNum type="alphaUcPeriod"/>
            </a:pPr>
            <a:endParaRPr lang="x-none" sz="1870" b="1" dirty="0">
              <a:latin typeface="Helvetica" pitchFamily="34" charset="0"/>
            </a:endParaRPr>
          </a:p>
          <a:p>
            <a:pPr marL="251445" indent="-251445">
              <a:buAutoNum type="alphaUcPeriod"/>
            </a:pPr>
            <a:endParaRPr lang="x-none" sz="1540" b="1" dirty="0">
              <a:latin typeface="Helvetica" pitchFamily="34" charset="0"/>
            </a:endParaRPr>
          </a:p>
          <a:p>
            <a:pPr marL="251445" indent="-251445">
              <a:buAutoNum type="alphaUcPeriod"/>
            </a:pPr>
            <a:endParaRPr lang="x-none" sz="1540" b="1" dirty="0">
              <a:latin typeface="Helvetica" pitchFamily="34" charset="0"/>
            </a:endParaRPr>
          </a:p>
          <a:p>
            <a:pPr marL="251445" indent="-251445">
              <a:buAutoNum type="alphaUcPeriod"/>
            </a:pPr>
            <a:endParaRPr lang="x-none" sz="1540" b="1" dirty="0">
              <a:latin typeface="Helvetica" pitchFamily="34" charset="0"/>
            </a:endParaRPr>
          </a:p>
          <a:p>
            <a:pPr marL="251445" indent="-251445">
              <a:buAutoNum type="alphaUcPeriod"/>
            </a:pPr>
            <a:endParaRPr lang="x-none" sz="1540" b="1" dirty="0">
              <a:latin typeface="Helvetica" pitchFamily="34" charset="0"/>
            </a:endParaRPr>
          </a:p>
          <a:p>
            <a:pPr marL="251445" indent="-251445">
              <a:buAutoNum type="alphaUcPeriod"/>
            </a:pPr>
            <a:endParaRPr lang="x-none" sz="1540" b="1" dirty="0">
              <a:latin typeface="Helvetica" pitchFamily="34" charset="0"/>
            </a:endParaRPr>
          </a:p>
        </p:txBody>
      </p:sp>
      <p:sp>
        <p:nvSpPr>
          <p:cNvPr id="27" name="Oval 26"/>
          <p:cNvSpPr/>
          <p:nvPr/>
        </p:nvSpPr>
        <p:spPr>
          <a:xfrm>
            <a:off x="1104591" y="1631520"/>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8" name="Oval 27"/>
          <p:cNvSpPr/>
          <p:nvPr/>
        </p:nvSpPr>
        <p:spPr>
          <a:xfrm>
            <a:off x="1104591" y="2486881"/>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solidFill>
                <a:srgbClr val="FF0000"/>
              </a:solidFill>
            </a:endParaRPr>
          </a:p>
        </p:txBody>
      </p:sp>
      <p:sp>
        <p:nvSpPr>
          <p:cNvPr id="29" name="Oval 28"/>
          <p:cNvSpPr/>
          <p:nvPr/>
        </p:nvSpPr>
        <p:spPr>
          <a:xfrm>
            <a:off x="1104591" y="3326401"/>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aphicFrame>
        <p:nvGraphicFramePr>
          <p:cNvPr id="13" name="Table 12"/>
          <p:cNvGraphicFramePr>
            <a:graphicFrameLocks noGrp="1"/>
          </p:cNvGraphicFramePr>
          <p:nvPr>
            <p:extLst>
              <p:ext uri="{D42A27DB-BD31-4B8C-83A1-F6EECF244321}">
                <p14:modId xmlns:p14="http://schemas.microsoft.com/office/powerpoint/2010/main" val="3851756877"/>
              </p:ext>
            </p:extLst>
          </p:nvPr>
        </p:nvGraphicFramePr>
        <p:xfrm>
          <a:off x="4975865" y="4274819"/>
          <a:ext cx="2346961" cy="625013"/>
        </p:xfrm>
        <a:graphic>
          <a:graphicData uri="http://schemas.openxmlformats.org/drawingml/2006/table">
            <a:tbl>
              <a:tblPr/>
              <a:tblGrid>
                <a:gridCol w="2346961"/>
              </a:tblGrid>
              <a:tr h="167813">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RL.1.2</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7200">
                <a:tc>
                  <a:txBody>
                    <a:bodyPr/>
                    <a:lstStyle/>
                    <a:p>
                      <a:pPr marL="0" marR="0" algn="l" defTabSz="966612" rtl="0" eaLnBrk="1" latinLnBrk="0" hangingPunct="1">
                        <a:lnSpc>
                          <a:spcPct val="100000"/>
                        </a:lnSpc>
                        <a:spcBef>
                          <a:spcPts val="0"/>
                        </a:spcBef>
                        <a:spcAft>
                          <a:spcPts val="0"/>
                        </a:spcAft>
                      </a:pPr>
                      <a:r>
                        <a:rPr lang="es-ES" sz="900" dirty="0" smtClean="0"/>
                        <a:t>Recuentan cuentos, incluyendo los detalles claves, y demuestran comprensión del mensaje principal o lección.</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4" name="Slide Number Placeholder 3"/>
          <p:cNvSpPr>
            <a:spLocks noGrp="1"/>
          </p:cNvSpPr>
          <p:nvPr>
            <p:ph type="sldNum" sz="quarter" idx="12"/>
          </p:nvPr>
        </p:nvSpPr>
        <p:spPr/>
        <p:txBody>
          <a:bodyPr/>
          <a:lstStyle/>
          <a:p>
            <a:fld id="{CF669FE8-2A6A-4FDA-B6E7-4A7C87AD6E1D}" type="slidenum">
              <a:rPr lang="en-US" smtClean="0"/>
              <a:t>19</a:t>
            </a:fld>
            <a:endParaRPr lang="en-US" dirty="0"/>
          </a:p>
        </p:txBody>
      </p:sp>
      <p:sp>
        <p:nvSpPr>
          <p:cNvPr id="24" name="Oval 23"/>
          <p:cNvSpPr/>
          <p:nvPr/>
        </p:nvSpPr>
        <p:spPr>
          <a:xfrm>
            <a:off x="1104591" y="6096000"/>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5" name="Oval 24"/>
          <p:cNvSpPr/>
          <p:nvPr/>
        </p:nvSpPr>
        <p:spPr>
          <a:xfrm>
            <a:off x="1104591" y="6640783"/>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30" name="Oval 29"/>
          <p:cNvSpPr/>
          <p:nvPr/>
        </p:nvSpPr>
        <p:spPr>
          <a:xfrm>
            <a:off x="1085358" y="7185566"/>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405691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434" y="319107"/>
            <a:ext cx="2820193" cy="13076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518" tIns="46759" rIns="93518" bIns="46759" rtlCol="0" anchor="ctr"/>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nvPr>
        </p:nvGraphicFramePr>
        <p:xfrm>
          <a:off x="456966" y="663776"/>
          <a:ext cx="6613356" cy="9101574"/>
        </p:xfrm>
        <a:graphic>
          <a:graphicData uri="http://schemas.openxmlformats.org/drawingml/2006/table">
            <a:tbl>
              <a:tblPr firstRow="1" bandRow="1">
                <a:tableStyleId>{5940675A-B579-460E-94D1-54222C63F5DA}</a:tableStyleId>
              </a:tblPr>
              <a:tblGrid>
                <a:gridCol w="2471663"/>
                <a:gridCol w="1848970"/>
                <a:gridCol w="2292723"/>
              </a:tblGrid>
              <a:tr h="985131">
                <a:tc gridSpan="3">
                  <a:txBody>
                    <a:bodyPr/>
                    <a:lstStyle/>
                    <a:p>
                      <a:pPr marL="0" marR="0" lvl="0" indent="463550" algn="r" defTabSz="1018824" rtl="0" eaLnBrk="1" fontAlgn="auto" latinLnBrk="0" hangingPunct="1">
                        <a:lnSpc>
                          <a:spcPct val="100000"/>
                        </a:lnSpc>
                        <a:spcBef>
                          <a:spcPts val="0"/>
                        </a:spcBef>
                        <a:spcAft>
                          <a:spcPts val="0"/>
                        </a:spcAft>
                        <a:buClrTx/>
                        <a:buSzTx/>
                        <a:buFontTx/>
                        <a:buNone/>
                        <a:tabLst>
                          <a:tab pos="633413" algn="l"/>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576263" marR="0" lvl="0" indent="-55563" algn="l" defTabSz="1018824" rtl="0" eaLnBrk="1" fontAlgn="auto" latinLnBrk="0" hangingPunct="1">
                        <a:lnSpc>
                          <a:spcPct val="100000"/>
                        </a:lnSpc>
                        <a:spcBef>
                          <a:spcPts val="0"/>
                        </a:spcBef>
                        <a:spcAft>
                          <a:spcPts val="0"/>
                        </a:spcAft>
                        <a:buClrTx/>
                        <a:buSzTx/>
                        <a:buFontTx/>
                        <a:buNone/>
                        <a:tabLst/>
                        <a:defRPr/>
                      </a:pPr>
                      <a:r>
                        <a:rPr kumimoji="0" lang="x-none" sz="1400" b="1" i="0" u="none" strike="noStrike" kern="1200" cap="none" spc="0" normalizeH="0" baseline="0" noProof="0" dirty="0" smtClean="0">
                          <a:ln>
                            <a:noFill/>
                          </a:ln>
                          <a:solidFill>
                            <a:prstClr val="black"/>
                          </a:solidFill>
                          <a:effectLst/>
                          <a:uLnTx/>
                          <a:uFillTx/>
                          <a:latin typeface="+mn-lt"/>
                          <a:ea typeface="+mn-ea"/>
                          <a:cs typeface="+mn-cs"/>
                        </a:rPr>
                        <a:t>   Todas las evaluaciones ELA de primaria fueron escritas, revisadas y actualizadas por los siguientes excelentes y dedicados maestros de K-6</a:t>
                      </a:r>
                      <a:r>
                        <a:rPr kumimoji="0" lang="x-none" sz="1400" b="1" i="0" u="none" strike="noStrike" kern="1200" cap="none" spc="0" normalizeH="0" baseline="30000" noProof="0" dirty="0" smtClean="0">
                          <a:ln>
                            <a:noFill/>
                          </a:ln>
                          <a:solidFill>
                            <a:prstClr val="black"/>
                          </a:solidFill>
                          <a:effectLst/>
                          <a:uLnTx/>
                          <a:uFillTx/>
                          <a:latin typeface="+mn-lt"/>
                          <a:ea typeface="+mn-ea"/>
                          <a:cs typeface="+mn-cs"/>
                        </a:rPr>
                        <a:t>to  </a:t>
                      </a:r>
                      <a:r>
                        <a:rPr kumimoji="0" lang="x-none" sz="1400" b="1" i="0" u="none" strike="noStrike" kern="1200" cap="none" spc="0" normalizeH="0" baseline="0" noProof="0" dirty="0" smtClean="0">
                          <a:ln>
                            <a:noFill/>
                          </a:ln>
                          <a:solidFill>
                            <a:prstClr val="black"/>
                          </a:solidFill>
                          <a:effectLst/>
                          <a:uLnTx/>
                          <a:uFillTx/>
                          <a:latin typeface="+mn-lt"/>
                          <a:ea typeface="+mn-ea"/>
                          <a:cs typeface="+mn-cs"/>
                        </a:rPr>
                        <a:t>grado de HSD. </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87506">
                <a:tc gridSpan="2">
                  <a:txBody>
                    <a:bodyPr/>
                    <a:lstStyle/>
                    <a:p>
                      <a:pPr algn="ct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algn="ctr"/>
                      <a:r>
                        <a:rPr kumimoji="0" lang="es-ES" sz="1400" b="1" i="0" u="none" strike="noStrike" kern="1200" cap="none" spc="0" normalizeH="0" baseline="0" noProof="0" dirty="0" smtClean="0">
                          <a:ln>
                            <a:noFill/>
                          </a:ln>
                          <a:solidFill>
                            <a:prstClr val="black"/>
                          </a:solidFill>
                          <a:effectLst/>
                          <a:uLnTx/>
                          <a:uFillTx/>
                          <a:latin typeface="+mn-lt"/>
                          <a:ea typeface="+mn-ea"/>
                          <a:cs typeface="+mn-cs"/>
                        </a:rPr>
                        <a:t>Revisadas y actualizadas en junio de 2015 por los siguientes maestros de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grado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de HSD.</a:t>
                      </a:r>
                    </a:p>
                    <a:p>
                      <a:pPr algn="ctr"/>
                      <a:endParaRPr lang="en-US" sz="800" dirty="0"/>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Escritas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s-ES" sz="1400" b="1" i="0" u="none" strike="noStrike" kern="1200" cap="none" spc="0" normalizeH="0" baseline="0" noProof="0" dirty="0" smtClean="0">
                          <a:ln>
                            <a:noFill/>
                          </a:ln>
                          <a:solidFill>
                            <a:prstClr val="black"/>
                          </a:solidFill>
                          <a:effectLst/>
                          <a:uLnTx/>
                          <a:uFillTx/>
                          <a:latin typeface="+mn-lt"/>
                          <a:ea typeface="+mn-ea"/>
                          <a:cs typeface="+mn-cs"/>
                        </a:rPr>
                        <a:t>por los siguientes maestros de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grado</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de HSD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2014.</a:t>
                      </a:r>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Dori</a:t>
                      </a: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George</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a:t>
                      </a: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Girad</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a:t>
                      </a: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a:t>
                      </a: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a:t>
                      </a:r>
                      <a:r>
                        <a:rPr kumimoji="0" lang="en-US"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Thoen</a:t>
                      </a:r>
                      <a:endPar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294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8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b="0" dirty="0">
                        <a:solidFill>
                          <a:srgbClr val="FF0000"/>
                        </a:solidFill>
                        <a:latin typeface="Lucida Handwriting" panose="03010101010101010101" pitchFamily="66" charset="0"/>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Lucida Handwriting" panose="03010101010101010101" pitchFamily="66" charset="0"/>
                        </a:rPr>
                        <a:t>Jill Russo</a:t>
                      </a:r>
                      <a:endParaRPr lang="en-US" sz="1000" b="0" dirty="0">
                        <a:solidFill>
                          <a:schemeClr val="tx1"/>
                        </a:solidFill>
                        <a:latin typeface="Lucida Handwriting" panose="03010101010101010101" pitchFamily="66" charset="0"/>
                      </a:endParaRPr>
                    </a:p>
                  </a:txBody>
                  <a:tcPr marL="100584" marR="100584" marT="48813" marB="48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3159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smtClean="0">
                          <a:ln>
                            <a:noFill/>
                          </a:ln>
                          <a:solidFill>
                            <a:prstClr val="black"/>
                          </a:solidFill>
                          <a:effectLst/>
                          <a:uLnTx/>
                          <a:uFillTx/>
                          <a:latin typeface="+mn-lt"/>
                          <a:ea typeface="+mn-ea"/>
                          <a:cs typeface="+mn-cs"/>
                        </a:rPr>
                        <a:t>Las actividades para la tarea de rendimiento en las clases de K − 6 fueron escritas por: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Jamie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Lentz</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Gina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McLain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Hayley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Heider</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Anna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Wooley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Gretchen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Erlandsen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Deborah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Deplanche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Connie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Briceno</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Judy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Ramer</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Carrie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Ellis, Sandra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Maines</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Renae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Iversen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Anne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Berg</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Aliceson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Brandt</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y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Ko</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Todas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las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evaluaciones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fueron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editadas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por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Vicki Daniels.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algn="ctr"/>
                      <a:r>
                        <a:rPr lang="en-US" sz="1100" b="0" i="1" dirty="0" smtClean="0">
                          <a:latin typeface="+mn-lt"/>
                        </a:rPr>
                        <a:t>Gracias a </a:t>
                      </a:r>
                      <a:r>
                        <a:rPr lang="en-US" sz="1100" b="0" i="1" dirty="0" err="1" smtClean="0">
                          <a:latin typeface="+mn-lt"/>
                        </a:rPr>
                        <a:t>todos</a:t>
                      </a:r>
                      <a:r>
                        <a:rPr lang="en-US" sz="1100" b="0" i="1" dirty="0" smtClean="0">
                          <a:latin typeface="+mn-lt"/>
                        </a:rPr>
                        <a:t> </a:t>
                      </a:r>
                      <a:r>
                        <a:rPr lang="en-US" sz="1100" b="0" i="1" dirty="0" err="1" smtClean="0">
                          <a:latin typeface="+mn-lt"/>
                        </a:rPr>
                        <a:t>los</a:t>
                      </a:r>
                      <a:r>
                        <a:rPr lang="en-US" sz="1100" b="0" i="1" dirty="0" smtClean="0">
                          <a:latin typeface="+mn-lt"/>
                        </a:rPr>
                        <a:t> que </a:t>
                      </a:r>
                      <a:r>
                        <a:rPr lang="en-US" sz="1100" b="0" i="1" dirty="0" err="1" smtClean="0">
                          <a:latin typeface="+mn-lt"/>
                        </a:rPr>
                        <a:t>participaron</a:t>
                      </a:r>
                      <a:r>
                        <a:rPr lang="en-US" sz="1100" b="0" i="1" dirty="0" smtClean="0">
                          <a:latin typeface="+mn-lt"/>
                        </a:rPr>
                        <a:t> </a:t>
                      </a:r>
                      <a:r>
                        <a:rPr lang="en-US" sz="1100" b="0" i="1" dirty="0" err="1" smtClean="0">
                          <a:latin typeface="+mn-lt"/>
                        </a:rPr>
                        <a:t>en</a:t>
                      </a:r>
                      <a:r>
                        <a:rPr lang="en-US" sz="1100" b="0" i="1" dirty="0" smtClean="0">
                          <a:latin typeface="+mn-lt"/>
                        </a:rPr>
                        <a:t> la </a:t>
                      </a:r>
                      <a:r>
                        <a:rPr lang="en-US" sz="1100" b="0" i="1" dirty="0" err="1" smtClean="0">
                          <a:latin typeface="+mn-lt"/>
                        </a:rPr>
                        <a:t>traducción</a:t>
                      </a:r>
                      <a:r>
                        <a:rPr lang="en-US" sz="1100" b="0" i="1" dirty="0" smtClean="0">
                          <a:latin typeface="+mn-lt"/>
                        </a:rPr>
                        <a:t> de </a:t>
                      </a:r>
                      <a:r>
                        <a:rPr lang="en-US" sz="1100" b="0" i="1" dirty="0" err="1" smtClean="0">
                          <a:latin typeface="+mn-lt"/>
                        </a:rPr>
                        <a:t>esta</a:t>
                      </a:r>
                      <a:r>
                        <a:rPr lang="en-US" sz="1100" b="0" i="1" dirty="0" smtClean="0">
                          <a:latin typeface="+mn-lt"/>
                        </a:rPr>
                        <a:t> </a:t>
                      </a:r>
                      <a:r>
                        <a:rPr lang="en-US" sz="1100" b="0" i="1" dirty="0" err="1" smtClean="0">
                          <a:latin typeface="+mn-lt"/>
                        </a:rPr>
                        <a:t>evaluación</a:t>
                      </a:r>
                      <a:r>
                        <a:rPr lang="en-US" sz="1100" b="0" i="1" dirty="0" smtClean="0">
                          <a:latin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dirty="0" err="1" smtClean="0">
                          <a:latin typeface="+mn-lt"/>
                        </a:rPr>
                        <a:t>bajo</a:t>
                      </a:r>
                      <a:r>
                        <a:rPr lang="en-US" sz="1100" b="0" i="1" dirty="0" smtClean="0">
                          <a:latin typeface="+mn-lt"/>
                        </a:rPr>
                        <a:t> la </a:t>
                      </a:r>
                      <a:r>
                        <a:rPr lang="en-US" sz="1100" b="0" i="1" dirty="0" err="1" smtClean="0">
                          <a:latin typeface="+mn-lt"/>
                        </a:rPr>
                        <a:t>coordinación</a:t>
                      </a:r>
                      <a:r>
                        <a:rPr lang="en-US" sz="1100" b="0" i="1" baseline="0" dirty="0" smtClean="0">
                          <a:latin typeface="+mn-lt"/>
                        </a:rPr>
                        <a:t> de </a:t>
                      </a:r>
                      <a:r>
                        <a:rPr kumimoji="0" lang="en-US" sz="1100" b="0" i="1" u="none" strike="noStrike" kern="1200" cap="none" spc="0" normalizeH="0" baseline="0" dirty="0" smtClean="0">
                          <a:ln>
                            <a:noFill/>
                          </a:ln>
                          <a:solidFill>
                            <a:prstClr val="black"/>
                          </a:solidFill>
                          <a:effectLst/>
                          <a:uLnTx/>
                          <a:uFillTx/>
                          <a:latin typeface="+mn-lt"/>
                          <a:ea typeface="+mn-ea"/>
                          <a:cs typeface="+mn-cs"/>
                        </a:rPr>
                        <a:t>Z. Rosa.</a:t>
                      </a:r>
                      <a:endParaRPr kumimoji="0" lang="x-none" sz="1100" b="0" i="1" u="none" strike="noStrike" kern="1200" cap="none" spc="0" normalizeH="0" baseline="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85432" y="-6316"/>
            <a:ext cx="335280" cy="3254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8878" tIns="49440" rIns="98878" bIns="49440" numCol="1" anchor="t" anchorCtr="0" compatLnSpc="1">
            <a:prstTxWarp prst="textNoShape">
              <a:avLst/>
            </a:prstTxWarp>
          </a:bodyPr>
          <a:lstStyle/>
          <a:p>
            <a:endParaRPr lang="en-US" sz="1747"/>
          </a:p>
        </p:txBody>
      </p:sp>
      <p:sp>
        <p:nvSpPr>
          <p:cNvPr id="2" name="Footer Placeholder 1"/>
          <p:cNvSpPr>
            <a:spLocks noGrp="1"/>
          </p:cNvSpPr>
          <p:nvPr>
            <p:ph type="ftr" sz="quarter" idx="11"/>
          </p:nvPr>
        </p:nvSpPr>
        <p:spPr/>
        <p:txBody>
          <a:bodyPr/>
          <a:lstStyle/>
          <a:p>
            <a:r>
              <a:rPr lang="en-US" dirty="0" smtClean="0"/>
              <a:t>HSD-OSP Susan Richmond 2015</a:t>
            </a:r>
            <a:endParaRPr lang="en-US" dirty="0"/>
          </a:p>
        </p:txBody>
      </p:sp>
    </p:spTree>
    <p:extLst>
      <p:ext uri="{BB962C8B-B14F-4D97-AF65-F5344CB8AC3E}">
        <p14:creationId xmlns:p14="http://schemas.microsoft.com/office/powerpoint/2010/main" val="3771951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12359" y="457200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0596" y="5029203"/>
            <a:ext cx="6244589" cy="2979257"/>
          </a:xfrm>
          <a:prstGeom prst="rect">
            <a:avLst/>
          </a:prstGeom>
        </p:spPr>
        <p:txBody>
          <a:bodyPr wrap="square" lIns="100564" tIns="50282" rIns="100564" bIns="50282">
            <a:spAutoFit/>
          </a:bodyPr>
          <a:lstStyle/>
          <a:p>
            <a:pPr marL="377166" indent="-377166">
              <a:buAutoNum type="arabicPeriod" startAt="6"/>
            </a:pPr>
            <a:r>
              <a:rPr lang="x-none" sz="1870" b="1" dirty="0">
                <a:latin typeface="Helvetica" pitchFamily="34" charset="0"/>
              </a:rPr>
              <a:t>¿Qué puedes aprender en </a:t>
            </a:r>
            <a:r>
              <a:rPr lang="x-none" sz="1870" b="1" i="1" u="sng" dirty="0">
                <a:latin typeface="Helvetica" pitchFamily="34" charset="0"/>
              </a:rPr>
              <a:t>El viaje de Teresa al zoológico</a:t>
            </a:r>
            <a:r>
              <a:rPr lang="x-none" sz="1870" b="1" dirty="0">
                <a:latin typeface="Helvetica" pitchFamily="34" charset="0"/>
              </a:rPr>
              <a:t>?</a:t>
            </a:r>
          </a:p>
          <a:p>
            <a:pPr marL="377166" indent="-377166">
              <a:buFont typeface="+mj-lt"/>
              <a:buAutoNum type="alphaUcPeriod"/>
            </a:pPr>
            <a:endParaRPr lang="x-none" sz="1870" b="1" dirty="0">
              <a:latin typeface="Helvetica" pitchFamily="34" charset="0"/>
            </a:endParaRPr>
          </a:p>
          <a:p>
            <a:pPr marL="880055" lvl="1" indent="-377166">
              <a:buFont typeface="+mj-lt"/>
              <a:buAutoNum type="alphaUcPeriod"/>
            </a:pPr>
            <a:r>
              <a:rPr lang="x-none" sz="1870" dirty="0">
                <a:latin typeface="Helvetica" pitchFamily="34" charset="0"/>
              </a:rPr>
              <a:t>Los mapas te ayudan a encontrar lo que estás buscando.</a:t>
            </a: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a:latin typeface="Helvetica" pitchFamily="34" charset="0"/>
              </a:rPr>
              <a:t>Un cachorro de oso polar nace con sus ojos cerrados.</a:t>
            </a: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smtClean="0">
                <a:latin typeface="Helvetica" pitchFamily="34" charset="0"/>
              </a:rPr>
              <a:t>Un </a:t>
            </a:r>
            <a:r>
              <a:rPr lang="x-none" sz="1870" dirty="0">
                <a:latin typeface="Helvetica" pitchFamily="34" charset="0"/>
              </a:rPr>
              <a:t>bebé de oso polar es un cachorro.</a:t>
            </a:r>
          </a:p>
        </p:txBody>
      </p:sp>
      <p:grpSp>
        <p:nvGrpSpPr>
          <p:cNvPr id="4" name="Group 3"/>
          <p:cNvGrpSpPr/>
          <p:nvPr/>
        </p:nvGrpSpPr>
        <p:grpSpPr>
          <a:xfrm>
            <a:off x="1120142" y="5951222"/>
            <a:ext cx="267013" cy="1913812"/>
            <a:chOff x="914400" y="5715000"/>
            <a:chExt cx="242739" cy="1739829"/>
          </a:xfrm>
        </p:grpSpPr>
        <p:sp>
          <p:nvSpPr>
            <p:cNvPr id="18" name="Oval 17"/>
            <p:cNvSpPr/>
            <p:nvPr/>
          </p:nvSpPr>
          <p:spPr>
            <a:xfrm>
              <a:off x="914400" y="5715000"/>
              <a:ext cx="242739"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19" name="Oval 18"/>
            <p:cNvSpPr/>
            <p:nvPr/>
          </p:nvSpPr>
          <p:spPr>
            <a:xfrm>
              <a:off x="914400" y="6443954"/>
              <a:ext cx="242739"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0" name="Oval 19"/>
            <p:cNvSpPr/>
            <p:nvPr/>
          </p:nvSpPr>
          <p:spPr>
            <a:xfrm>
              <a:off x="914400" y="7237115"/>
              <a:ext cx="242739"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pSp>
      <p:sp>
        <p:nvSpPr>
          <p:cNvPr id="5" name="Rectangle 4"/>
          <p:cNvSpPr/>
          <p:nvPr/>
        </p:nvSpPr>
        <p:spPr>
          <a:xfrm>
            <a:off x="955045" y="725902"/>
            <a:ext cx="6247116" cy="3216245"/>
          </a:xfrm>
          <a:prstGeom prst="rect">
            <a:avLst/>
          </a:prstGeom>
        </p:spPr>
        <p:txBody>
          <a:bodyPr wrap="square" lIns="100564" tIns="50282" rIns="100564" bIns="50282">
            <a:spAutoFit/>
          </a:bodyPr>
          <a:lstStyle/>
          <a:p>
            <a:pPr marL="377166" indent="-377166">
              <a:buAutoNum type="arabicPeriod" startAt="5"/>
            </a:pPr>
            <a:r>
              <a:rPr lang="x-none" sz="1870" b="1" dirty="0">
                <a:latin typeface="Helvetica" pitchFamily="34" charset="0"/>
              </a:rPr>
              <a:t>Después que el camino volteó a la izquierda, ¿qué pasó luego?</a:t>
            </a:r>
          </a:p>
          <a:p>
            <a:pPr marL="377166" indent="-377166">
              <a:buFont typeface="+mj-lt"/>
              <a:buAutoNum type="alphaUcPeriod"/>
            </a:pPr>
            <a:endParaRPr lang="x-none" sz="1870" b="1" dirty="0">
              <a:latin typeface="Helvetica" pitchFamily="34" charset="0"/>
            </a:endParaRPr>
          </a:p>
          <a:p>
            <a:pPr marL="880055" lvl="1" indent="-377166">
              <a:buFont typeface="+mj-lt"/>
              <a:buAutoNum type="alphaUcPeriod"/>
            </a:pPr>
            <a:r>
              <a:rPr lang="x-none" sz="1870" dirty="0">
                <a:latin typeface="Helvetica" pitchFamily="34" charset="0"/>
              </a:rPr>
              <a:t>El padre de Teresa dibujó un mapa.</a:t>
            </a: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smtClean="0">
                <a:latin typeface="Helvetica" pitchFamily="34" charset="0"/>
              </a:rPr>
              <a:t>El </a:t>
            </a:r>
            <a:r>
              <a:rPr lang="x-none" sz="1870" dirty="0">
                <a:latin typeface="Helvetica" pitchFamily="34" charset="0"/>
              </a:rPr>
              <a:t>camino continuó derecho.</a:t>
            </a: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a:latin typeface="Helvetica" pitchFamily="34" charset="0"/>
              </a:rPr>
              <a:t>Ellos llegaron a la casa del oso polar. </a:t>
            </a:r>
          </a:p>
          <a:p>
            <a:pPr marL="377166" indent="-377166">
              <a:buAutoNum type="arabicPeriod" startAt="5"/>
            </a:pPr>
            <a:endParaRPr lang="x-none" sz="1870" b="1" dirty="0">
              <a:latin typeface="Helvetica" pitchFamily="34" charset="0"/>
            </a:endParaRPr>
          </a:p>
          <a:p>
            <a:pPr marL="880055" lvl="1" indent="-377166">
              <a:buAutoNum type="arabicPeriod" startAt="5"/>
            </a:pPr>
            <a:endParaRPr lang="x-none" sz="1870" b="1" dirty="0">
              <a:latin typeface="Helvetica" pitchFamily="34" charset="0"/>
            </a:endParaRPr>
          </a:p>
          <a:p>
            <a:pPr marL="377122"/>
            <a:endParaRPr lang="x-none" sz="1540" dirty="0">
              <a:latin typeface="Helvetica" pitchFamily="34" charset="0"/>
            </a:endParaRPr>
          </a:p>
        </p:txBody>
      </p:sp>
      <p:grpSp>
        <p:nvGrpSpPr>
          <p:cNvPr id="3" name="Group 2"/>
          <p:cNvGrpSpPr/>
          <p:nvPr/>
        </p:nvGrpSpPr>
        <p:grpSpPr>
          <a:xfrm>
            <a:off x="1135776" y="1665637"/>
            <a:ext cx="235744" cy="1377043"/>
            <a:chOff x="900261" y="1262743"/>
            <a:chExt cx="214313" cy="1251857"/>
          </a:xfrm>
        </p:grpSpPr>
        <p:sp>
          <p:nvSpPr>
            <p:cNvPr id="27" name="Oval 26"/>
            <p:cNvSpPr/>
            <p:nvPr/>
          </p:nvSpPr>
          <p:spPr>
            <a:xfrm>
              <a:off x="900261" y="1262743"/>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8" name="Oval 27"/>
            <p:cNvSpPr/>
            <p:nvPr/>
          </p:nvSpPr>
          <p:spPr>
            <a:xfrm>
              <a:off x="900261" y="1752600"/>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solidFill>
                  <a:srgbClr val="FF0000"/>
                </a:solidFill>
              </a:endParaRPr>
            </a:p>
          </p:txBody>
        </p:sp>
        <p:sp>
          <p:nvSpPr>
            <p:cNvPr id="29" name="Oval 28"/>
            <p:cNvSpPr/>
            <p:nvPr/>
          </p:nvSpPr>
          <p:spPr>
            <a:xfrm>
              <a:off x="900261" y="2296886"/>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pSp>
      <p:graphicFrame>
        <p:nvGraphicFramePr>
          <p:cNvPr id="13" name="Table 12"/>
          <p:cNvGraphicFramePr>
            <a:graphicFrameLocks noGrp="1"/>
          </p:cNvGraphicFramePr>
          <p:nvPr>
            <p:extLst>
              <p:ext uri="{D42A27DB-BD31-4B8C-83A1-F6EECF244321}">
                <p14:modId xmlns:p14="http://schemas.microsoft.com/office/powerpoint/2010/main" val="35000094"/>
              </p:ext>
            </p:extLst>
          </p:nvPr>
        </p:nvGraphicFramePr>
        <p:xfrm>
          <a:off x="5143501" y="3907842"/>
          <a:ext cx="2011680" cy="645554"/>
        </p:xfrm>
        <a:graphic>
          <a:graphicData uri="http://schemas.openxmlformats.org/drawingml/2006/table">
            <a:tbl>
              <a:tblPr/>
              <a:tblGrid>
                <a:gridCol w="2011680"/>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RL.1.3</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7200">
                <a:tc>
                  <a:txBody>
                    <a:bodyPr/>
                    <a:lstStyle/>
                    <a:p>
                      <a:pPr marL="0" marR="0" algn="l" defTabSz="966612" rtl="0" eaLnBrk="1" latinLnBrk="0" hangingPunct="1">
                        <a:lnSpc>
                          <a:spcPct val="100000"/>
                        </a:lnSpc>
                        <a:spcBef>
                          <a:spcPts val="0"/>
                        </a:spcBef>
                        <a:spcAft>
                          <a:spcPts val="0"/>
                        </a:spcAft>
                      </a:pPr>
                      <a:r>
                        <a:rPr lang="es-ES" sz="900" dirty="0" smtClean="0"/>
                        <a:t>Describen personajes, ambientes y acontecimientos importantes en un cuento, usando detalles claves.</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59417485"/>
              </p:ext>
            </p:extLst>
          </p:nvPr>
        </p:nvGraphicFramePr>
        <p:xfrm>
          <a:off x="4895913" y="8297562"/>
          <a:ext cx="2306248" cy="797954"/>
        </p:xfrm>
        <a:graphic>
          <a:graphicData uri="http://schemas.openxmlformats.org/drawingml/2006/table">
            <a:tbl>
              <a:tblPr/>
              <a:tblGrid>
                <a:gridCol w="2306248"/>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RL.1.5</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9600">
                <a:tc>
                  <a:txBody>
                    <a:bodyPr/>
                    <a:lstStyle/>
                    <a:p>
                      <a:pPr marL="0" marR="0" algn="l" defTabSz="966612" rtl="0" eaLnBrk="1" latinLnBrk="0" hangingPunct="1">
                        <a:lnSpc>
                          <a:spcPct val="100000"/>
                        </a:lnSpc>
                        <a:spcBef>
                          <a:spcPts val="0"/>
                        </a:spcBef>
                        <a:spcAft>
                          <a:spcPts val="0"/>
                        </a:spcAft>
                      </a:pPr>
                      <a:r>
                        <a:rPr lang="es-ES" sz="900" dirty="0" smtClean="0"/>
                        <a:t>Explican las diferencias principales entre libros de cuentos y libros que ofrecen información, usando una amplia variedad de lecturas en diferentes tipos de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Slide Number Placeholder 5"/>
          <p:cNvSpPr>
            <a:spLocks noGrp="1"/>
          </p:cNvSpPr>
          <p:nvPr>
            <p:ph type="sldNum" sz="quarter" idx="12"/>
          </p:nvPr>
        </p:nvSpPr>
        <p:spPr/>
        <p:txBody>
          <a:bodyPr/>
          <a:lstStyle/>
          <a:p>
            <a:fld id="{CF669FE8-2A6A-4FDA-B6E7-4A7C87AD6E1D}" type="slidenum">
              <a:rPr lang="en-US" smtClean="0"/>
              <a:t>20</a:t>
            </a:fld>
            <a:endParaRPr lang="en-US"/>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484031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5045" y="725902"/>
            <a:ext cx="6247116" cy="3216245"/>
          </a:xfrm>
          <a:prstGeom prst="rect">
            <a:avLst/>
          </a:prstGeom>
        </p:spPr>
        <p:txBody>
          <a:bodyPr wrap="square" lIns="100564" tIns="50282" rIns="100564" bIns="50282">
            <a:spAutoFit/>
          </a:bodyPr>
          <a:lstStyle/>
          <a:p>
            <a:pPr marL="377166" indent="-377166">
              <a:buAutoNum type="arabicPeriod" startAt="7"/>
            </a:pPr>
            <a:r>
              <a:rPr lang="x-none" sz="1870" b="1" dirty="0">
                <a:latin typeface="Helvetica" pitchFamily="34" charset="0"/>
              </a:rPr>
              <a:t>¿Quién está contando el cuento </a:t>
            </a:r>
            <a:r>
              <a:rPr lang="x-none" sz="1870" b="1" i="1" u="sng" dirty="0">
                <a:latin typeface="Helvetica" pitchFamily="34" charset="0"/>
              </a:rPr>
              <a:t>El paseo de  Teresa al zoológico</a:t>
            </a:r>
            <a:r>
              <a:rPr lang="x-none" sz="1870" b="1" dirty="0">
                <a:latin typeface="Helvetica" pitchFamily="34" charset="0"/>
              </a:rPr>
              <a:t>?</a:t>
            </a:r>
          </a:p>
          <a:p>
            <a:pPr marL="377166" indent="-377166">
              <a:buAutoNum type="arabicPeriod" startAt="7"/>
            </a:pPr>
            <a:endParaRPr lang="x-none" sz="1870" b="1" dirty="0">
              <a:latin typeface="Helvetica" pitchFamily="34" charset="0"/>
            </a:endParaRPr>
          </a:p>
          <a:p>
            <a:pPr marL="880055" lvl="1" indent="-377166">
              <a:buFont typeface="+mj-lt"/>
              <a:buAutoNum type="alphaUcPeriod"/>
            </a:pPr>
            <a:r>
              <a:rPr lang="x-none" sz="1870" dirty="0" smtClean="0">
                <a:latin typeface="Helvetica" pitchFamily="34" charset="0"/>
              </a:rPr>
              <a:t>Teresa</a:t>
            </a:r>
            <a:endParaRPr lang="x-none" sz="1870" dirty="0">
              <a:latin typeface="Helvetica" pitchFamily="34" charset="0"/>
            </a:endParaRP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smtClean="0">
                <a:latin typeface="Helvetica" pitchFamily="34" charset="0"/>
              </a:rPr>
              <a:t>Una </a:t>
            </a:r>
            <a:r>
              <a:rPr lang="x-none" sz="1870" dirty="0">
                <a:latin typeface="Helvetica" pitchFamily="34" charset="0"/>
              </a:rPr>
              <a:t>persona que  no está en el </a:t>
            </a:r>
            <a:r>
              <a:rPr lang="x-none" sz="1870" dirty="0" smtClean="0">
                <a:latin typeface="Helvetica" pitchFamily="34" charset="0"/>
              </a:rPr>
              <a:t>cuento.</a:t>
            </a:r>
            <a:endParaRPr lang="x-none" sz="1870" dirty="0">
              <a:latin typeface="Helvetica" pitchFamily="34" charset="0"/>
            </a:endParaRP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err="1">
                <a:latin typeface="Helvetica" pitchFamily="34" charset="0"/>
              </a:rPr>
              <a:t>Yesy</a:t>
            </a:r>
            <a:endParaRPr lang="x-none" sz="1870" dirty="0">
              <a:latin typeface="Helvetica" pitchFamily="34" charset="0"/>
            </a:endParaRPr>
          </a:p>
          <a:p>
            <a:pPr marL="377166" indent="-377166">
              <a:buAutoNum type="arabicPeriod" startAt="7"/>
            </a:pPr>
            <a:endParaRPr lang="x-none" sz="1870" b="1" dirty="0">
              <a:latin typeface="Helvetica" pitchFamily="34" charset="0"/>
            </a:endParaRPr>
          </a:p>
          <a:p>
            <a:pPr marL="880055" lvl="1" indent="-377166">
              <a:buAutoNum type="arabicPeriod" startAt="7"/>
            </a:pPr>
            <a:endParaRPr lang="x-none" sz="1870" b="1" dirty="0">
              <a:latin typeface="Helvetica" pitchFamily="34" charset="0"/>
            </a:endParaRPr>
          </a:p>
          <a:p>
            <a:pPr marL="377122"/>
            <a:endParaRPr lang="x-none" sz="1540" dirty="0">
              <a:latin typeface="Helvetica" pitchFamily="34" charset="0"/>
            </a:endParaRPr>
          </a:p>
        </p:txBody>
      </p:sp>
      <p:cxnSp>
        <p:nvCxnSpPr>
          <p:cNvPr id="11" name="Straight Connector 10"/>
          <p:cNvCxnSpPr/>
          <p:nvPr/>
        </p:nvCxnSpPr>
        <p:spPr>
          <a:xfrm>
            <a:off x="512359" y="457200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10596" y="5029204"/>
            <a:ext cx="5993129" cy="3216245"/>
          </a:xfrm>
          <a:prstGeom prst="rect">
            <a:avLst/>
          </a:prstGeom>
        </p:spPr>
        <p:txBody>
          <a:bodyPr wrap="square" lIns="100564" tIns="50282" rIns="100564" bIns="50282">
            <a:spAutoFit/>
          </a:bodyPr>
          <a:lstStyle/>
          <a:p>
            <a:pPr marL="377166" indent="-377166">
              <a:buAutoNum type="arabicPeriod" startAt="8"/>
            </a:pPr>
            <a:r>
              <a:rPr lang="x-none" sz="1870" b="1" dirty="0">
                <a:latin typeface="Helvetica" pitchFamily="34" charset="0"/>
              </a:rPr>
              <a:t>¿Qué dos cosas te dice el cuento acerca del papá de Teresa?  Escoge dos respuestas.</a:t>
            </a:r>
          </a:p>
          <a:p>
            <a:endParaRPr lang="x-none" sz="1870" b="1" dirty="0">
              <a:latin typeface="Helvetica" pitchFamily="34" charset="0"/>
            </a:endParaRPr>
          </a:p>
          <a:p>
            <a:pPr marL="880055" lvl="1" indent="-377166">
              <a:buFont typeface="+mj-lt"/>
              <a:buAutoNum type="alphaUcPeriod"/>
            </a:pPr>
            <a:r>
              <a:rPr lang="x-none" sz="1870" dirty="0">
                <a:latin typeface="Helvetica" pitchFamily="34" charset="0"/>
              </a:rPr>
              <a:t>Él planificó un paseo al zoológico.</a:t>
            </a: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smtClean="0">
                <a:latin typeface="Helvetica" pitchFamily="34" charset="0"/>
              </a:rPr>
              <a:t>A </a:t>
            </a:r>
            <a:r>
              <a:rPr lang="x-none" sz="1870" dirty="0">
                <a:latin typeface="Helvetica" pitchFamily="34" charset="0"/>
              </a:rPr>
              <a:t>él le gustan los osos polares.</a:t>
            </a:r>
          </a:p>
          <a:p>
            <a:pPr marL="880055" lvl="1" indent="-377166">
              <a:buFont typeface="+mj-lt"/>
              <a:buAutoNum type="alphaUcPeriod"/>
            </a:pPr>
            <a:endParaRPr lang="x-none" sz="1870" dirty="0">
              <a:latin typeface="Helvetica" pitchFamily="34" charset="0"/>
            </a:endParaRPr>
          </a:p>
          <a:p>
            <a:pPr marL="880055" lvl="1" indent="-377166">
              <a:buFont typeface="+mj-lt"/>
              <a:buAutoNum type="alphaUcPeriod"/>
            </a:pPr>
            <a:r>
              <a:rPr lang="x-none" sz="1870" dirty="0">
                <a:latin typeface="Helvetica" pitchFamily="34" charset="0"/>
              </a:rPr>
              <a:t>Él sabe cómo dibujar un mapa.</a:t>
            </a:r>
          </a:p>
          <a:p>
            <a:pPr marL="377166" indent="-377166">
              <a:buAutoNum type="arabicPeriod" startAt="8"/>
            </a:pPr>
            <a:endParaRPr lang="x-none" sz="1870" b="1" dirty="0">
              <a:latin typeface="Helvetica" pitchFamily="34" charset="0"/>
            </a:endParaRPr>
          </a:p>
          <a:p>
            <a:pPr lvl="1"/>
            <a:endParaRPr lang="x-none" sz="1870" dirty="0">
              <a:latin typeface="Helvetica" pitchFamily="34" charset="0"/>
            </a:endParaRPr>
          </a:p>
          <a:p>
            <a:endParaRPr lang="x-none" sz="1540" b="1" dirty="0">
              <a:latin typeface="Helvetica" pitchFamily="34" charset="0"/>
            </a:endParaRPr>
          </a:p>
        </p:txBody>
      </p:sp>
      <p:sp>
        <p:nvSpPr>
          <p:cNvPr id="18" name="Oval 17"/>
          <p:cNvSpPr/>
          <p:nvPr/>
        </p:nvSpPr>
        <p:spPr>
          <a:xfrm>
            <a:off x="1120145" y="5963197"/>
            <a:ext cx="267013"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19" name="Oval 18"/>
          <p:cNvSpPr/>
          <p:nvPr/>
        </p:nvSpPr>
        <p:spPr>
          <a:xfrm>
            <a:off x="1120145" y="6549937"/>
            <a:ext cx="267013"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0" name="Oval 19"/>
          <p:cNvSpPr/>
          <p:nvPr/>
        </p:nvSpPr>
        <p:spPr>
          <a:xfrm>
            <a:off x="1120145" y="7096321"/>
            <a:ext cx="267013"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7" name="Oval 26"/>
          <p:cNvSpPr/>
          <p:nvPr/>
        </p:nvSpPr>
        <p:spPr>
          <a:xfrm>
            <a:off x="1104591" y="1688376"/>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8" name="Oval 27"/>
          <p:cNvSpPr/>
          <p:nvPr/>
        </p:nvSpPr>
        <p:spPr>
          <a:xfrm>
            <a:off x="1104591" y="2275117"/>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solidFill>
                <a:srgbClr val="FF0000"/>
              </a:solidFill>
            </a:endParaRPr>
          </a:p>
        </p:txBody>
      </p:sp>
      <p:sp>
        <p:nvSpPr>
          <p:cNvPr id="29" name="Oval 28"/>
          <p:cNvSpPr/>
          <p:nvPr/>
        </p:nvSpPr>
        <p:spPr>
          <a:xfrm>
            <a:off x="1104591" y="2778037"/>
            <a:ext cx="23574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aphicFrame>
        <p:nvGraphicFramePr>
          <p:cNvPr id="13" name="Table 12"/>
          <p:cNvGraphicFramePr>
            <a:graphicFrameLocks noGrp="1"/>
          </p:cNvGraphicFramePr>
          <p:nvPr>
            <p:extLst>
              <p:ext uri="{D42A27DB-BD31-4B8C-83A1-F6EECF244321}">
                <p14:modId xmlns:p14="http://schemas.microsoft.com/office/powerpoint/2010/main" val="2727591069"/>
              </p:ext>
            </p:extLst>
          </p:nvPr>
        </p:nvGraphicFramePr>
        <p:xfrm>
          <a:off x="5143500" y="3352801"/>
          <a:ext cx="2011680" cy="526827"/>
        </p:xfrm>
        <a:graphic>
          <a:graphicData uri="http://schemas.openxmlformats.org/drawingml/2006/table">
            <a:tbl>
              <a:tblPr/>
              <a:tblGrid>
                <a:gridCol w="2011680"/>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RL.1.6</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s-ES" sz="900" dirty="0" smtClean="0"/>
                        <a:t>Identifican al narrador del cuento en varios momentos del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71744700"/>
              </p:ext>
            </p:extLst>
          </p:nvPr>
        </p:nvGraphicFramePr>
        <p:xfrm>
          <a:off x="5059684" y="8884924"/>
          <a:ext cx="2095499" cy="645554"/>
        </p:xfrm>
        <a:graphic>
          <a:graphicData uri="http://schemas.openxmlformats.org/drawingml/2006/table">
            <a:tbl>
              <a:tblPr/>
              <a:tblGrid>
                <a:gridCol w="2095499"/>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RL.1.7</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7200">
                <a:tc>
                  <a:txBody>
                    <a:bodyPr/>
                    <a:lstStyle/>
                    <a:p>
                      <a:pPr marL="0" marR="0" algn="l" defTabSz="966612" rtl="0" eaLnBrk="1" latinLnBrk="0" hangingPunct="1">
                        <a:lnSpc>
                          <a:spcPct val="100000"/>
                        </a:lnSpc>
                        <a:spcBef>
                          <a:spcPts val="0"/>
                        </a:spcBef>
                        <a:spcAft>
                          <a:spcPts val="0"/>
                        </a:spcAft>
                      </a:pPr>
                      <a:r>
                        <a:rPr lang="es-ES" sz="900" dirty="0" smtClean="0"/>
                        <a:t>Usan las ilustraciones y detalles de un cuento para describir a los personajes, ambientes o acontecimientos.</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 name="Slide Number Placeholder 2"/>
          <p:cNvSpPr>
            <a:spLocks noGrp="1"/>
          </p:cNvSpPr>
          <p:nvPr>
            <p:ph type="sldNum" sz="quarter" idx="12"/>
          </p:nvPr>
        </p:nvSpPr>
        <p:spPr/>
        <p:txBody>
          <a:bodyPr/>
          <a:lstStyle/>
          <a:p>
            <a:fld id="{CF669FE8-2A6A-4FDA-B6E7-4A7C87AD6E1D}" type="slidenum">
              <a:rPr lang="en-US" smtClean="0"/>
              <a:t>21</a:t>
            </a:fld>
            <a:endParaRPr lang="en-US"/>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412237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5045" y="586741"/>
            <a:ext cx="6247116" cy="2979257"/>
          </a:xfrm>
          <a:prstGeom prst="rect">
            <a:avLst/>
          </a:prstGeom>
        </p:spPr>
        <p:txBody>
          <a:bodyPr wrap="square" lIns="100564" tIns="50282" rIns="100564" bIns="50282">
            <a:spAutoFit/>
          </a:bodyPr>
          <a:lstStyle/>
          <a:p>
            <a:pPr marL="278924" indent="-278924"/>
            <a:r>
              <a:rPr lang="x-none" sz="1870" b="1" dirty="0">
                <a:latin typeface="Helvetica" pitchFamily="34" charset="0"/>
              </a:rPr>
              <a:t>9. ¿Qué dos cosas te dice el cuento acerca de Teresa?  Escoge dos respuestas.</a:t>
            </a:r>
          </a:p>
          <a:p>
            <a:pPr marL="278924" indent="-278924"/>
            <a:endParaRPr lang="x-none" sz="1870" dirty="0">
              <a:latin typeface="Helvetica" pitchFamily="34" charset="0"/>
            </a:endParaRPr>
          </a:p>
          <a:p>
            <a:pPr marL="746125" lvl="1" indent="-376238">
              <a:buFont typeface="+mj-lt"/>
              <a:buAutoNum type="alphaUcPeriod"/>
            </a:pPr>
            <a:r>
              <a:rPr lang="x-none" sz="1870" dirty="0">
                <a:latin typeface="Helvetica" pitchFamily="34" charset="0"/>
              </a:rPr>
              <a:t>Los osos polares bebés fueron llamados </a:t>
            </a:r>
            <a:r>
              <a:rPr lang="x-none" sz="1870" dirty="0" err="1">
                <a:latin typeface="Helvetica" pitchFamily="34" charset="0"/>
              </a:rPr>
              <a:t>Mily</a:t>
            </a:r>
            <a:r>
              <a:rPr lang="x-none" sz="1870" dirty="0">
                <a:latin typeface="Helvetica" pitchFamily="34" charset="0"/>
              </a:rPr>
              <a:t> y  </a:t>
            </a:r>
            <a:r>
              <a:rPr lang="x-none" sz="1870" dirty="0" err="1">
                <a:latin typeface="Helvetica" pitchFamily="34" charset="0"/>
              </a:rPr>
              <a:t>Tily</a:t>
            </a:r>
            <a:r>
              <a:rPr lang="x-none" sz="1870" dirty="0">
                <a:latin typeface="Helvetica" pitchFamily="34" charset="0"/>
              </a:rPr>
              <a:t>.</a:t>
            </a:r>
          </a:p>
          <a:p>
            <a:pPr marL="746125" lvl="1" indent="-376238">
              <a:buFont typeface="+mj-lt"/>
              <a:buAutoNum type="alphaUcPeriod"/>
            </a:pPr>
            <a:endParaRPr lang="x-none" sz="1870" dirty="0">
              <a:latin typeface="Helvetica" pitchFamily="34" charset="0"/>
            </a:endParaRPr>
          </a:p>
          <a:p>
            <a:pPr marL="746125" lvl="1" indent="-376238">
              <a:buFont typeface="+mj-lt"/>
              <a:buAutoNum type="alphaUcPeriod"/>
            </a:pPr>
            <a:r>
              <a:rPr lang="x-none" sz="1870" dirty="0">
                <a:latin typeface="Helvetica" pitchFamily="34" charset="0"/>
              </a:rPr>
              <a:t>Ella tiene una amiga llamada </a:t>
            </a:r>
            <a:r>
              <a:rPr lang="x-none" sz="1870" dirty="0" err="1">
                <a:latin typeface="Helvetica" pitchFamily="34" charset="0"/>
              </a:rPr>
              <a:t>Yesy</a:t>
            </a:r>
            <a:r>
              <a:rPr lang="x-none" sz="1870" dirty="0">
                <a:latin typeface="Helvetica" pitchFamily="34" charset="0"/>
              </a:rPr>
              <a:t>.</a:t>
            </a:r>
          </a:p>
          <a:p>
            <a:pPr marL="746125" lvl="1" indent="-376238">
              <a:buFont typeface="+mj-lt"/>
              <a:buAutoNum type="alphaUcPeriod"/>
            </a:pPr>
            <a:endParaRPr lang="x-none" sz="1870" dirty="0">
              <a:latin typeface="Helvetica" pitchFamily="34" charset="0"/>
            </a:endParaRPr>
          </a:p>
          <a:p>
            <a:pPr marL="746125" lvl="1" indent="-376238">
              <a:buFont typeface="+mj-lt"/>
              <a:buAutoNum type="alphaUcPeriod"/>
            </a:pPr>
            <a:r>
              <a:rPr lang="x-none" sz="1870" dirty="0">
                <a:latin typeface="Helvetica" pitchFamily="34" charset="0"/>
              </a:rPr>
              <a:t>Ella fue al zoológico con su </a:t>
            </a:r>
            <a:r>
              <a:rPr lang="x-none" sz="1870" dirty="0" smtClean="0">
                <a:latin typeface="Helvetica" pitchFamily="34" charset="0"/>
              </a:rPr>
              <a:t>papá.</a:t>
            </a:r>
            <a:endParaRPr lang="x-none" sz="1870" dirty="0">
              <a:latin typeface="Helvetica" pitchFamily="34" charset="0"/>
            </a:endParaRPr>
          </a:p>
          <a:p>
            <a:pPr marL="369887" lvl="1"/>
            <a:endParaRPr lang="x-none" sz="1870" dirty="0">
              <a:latin typeface="Helvetica" pitchFamily="34" charset="0"/>
            </a:endParaRPr>
          </a:p>
        </p:txBody>
      </p:sp>
      <p:cxnSp>
        <p:nvCxnSpPr>
          <p:cNvPr id="11" name="Straight Connector 10"/>
          <p:cNvCxnSpPr/>
          <p:nvPr/>
        </p:nvCxnSpPr>
        <p:spPr>
          <a:xfrm>
            <a:off x="512358" y="435864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66800" y="1524000"/>
            <a:ext cx="235744" cy="1673030"/>
            <a:chOff x="908028" y="1371600"/>
            <a:chExt cx="214313" cy="1520936"/>
          </a:xfrm>
        </p:grpSpPr>
        <p:sp>
          <p:nvSpPr>
            <p:cNvPr id="27" name="Oval 26"/>
            <p:cNvSpPr/>
            <p:nvPr/>
          </p:nvSpPr>
          <p:spPr>
            <a:xfrm>
              <a:off x="908028" y="1371600"/>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8" name="Oval 27"/>
            <p:cNvSpPr/>
            <p:nvPr/>
          </p:nvSpPr>
          <p:spPr>
            <a:xfrm>
              <a:off x="908028" y="2162991"/>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solidFill>
                  <a:srgbClr val="FF0000"/>
                </a:solidFill>
              </a:endParaRPr>
            </a:p>
          </p:txBody>
        </p:sp>
        <p:sp>
          <p:nvSpPr>
            <p:cNvPr id="29" name="Oval 28"/>
            <p:cNvSpPr/>
            <p:nvPr/>
          </p:nvSpPr>
          <p:spPr>
            <a:xfrm>
              <a:off x="908028" y="2674822"/>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pSp>
      <p:graphicFrame>
        <p:nvGraphicFramePr>
          <p:cNvPr id="13" name="Table 12"/>
          <p:cNvGraphicFramePr>
            <a:graphicFrameLocks noGrp="1"/>
          </p:cNvGraphicFramePr>
          <p:nvPr>
            <p:extLst>
              <p:ext uri="{D42A27DB-BD31-4B8C-83A1-F6EECF244321}">
                <p14:modId xmlns:p14="http://schemas.microsoft.com/office/powerpoint/2010/main" val="4235006068"/>
              </p:ext>
            </p:extLst>
          </p:nvPr>
        </p:nvGraphicFramePr>
        <p:xfrm>
          <a:off x="220226" y="4554066"/>
          <a:ext cx="7186414" cy="3169566"/>
        </p:xfrm>
        <a:graphic>
          <a:graphicData uri="http://schemas.openxmlformats.org/drawingml/2006/table">
            <a:tbl>
              <a:tblPr firstRow="1" bandRow="1">
                <a:tableStyleId>{5940675A-B579-460E-94D1-54222C63F5DA}</a:tableStyleId>
              </a:tblPr>
              <a:tblGrid>
                <a:gridCol w="7186414"/>
              </a:tblGrid>
              <a:tr h="661038">
                <a:tc>
                  <a:txBody>
                    <a:bodyPr/>
                    <a:lstStyle/>
                    <a:p>
                      <a:pPr marL="457200" marR="0" indent="-457200" algn="l" defTabSz="966612" rtl="0" eaLnBrk="1" fontAlgn="auto" latinLnBrk="0" hangingPunct="1">
                        <a:lnSpc>
                          <a:spcPct val="100000"/>
                        </a:lnSpc>
                        <a:spcBef>
                          <a:spcPts val="0"/>
                        </a:spcBef>
                        <a:spcAft>
                          <a:spcPts val="0"/>
                        </a:spcAft>
                        <a:buClrTx/>
                        <a:buSzTx/>
                        <a:buFontTx/>
                        <a:buNone/>
                        <a:tabLst/>
                        <a:defRPr/>
                      </a:pPr>
                      <a:r>
                        <a:rPr lang="es-ES_tradnl" sz="1800" b="1" noProof="0" dirty="0" smtClean="0"/>
                        <a:t>10. </a:t>
                      </a:r>
                      <a:r>
                        <a:rPr lang="x-none" sz="1800" b="1" noProof="0" dirty="0" smtClean="0"/>
                        <a:t>¿Qué tú piensas que el padre de Teresa le habría dicho a Teresa mientras buscaban a los osos polares?</a:t>
                      </a:r>
                      <a:endParaRPr lang="es-ES_tradnl" sz="900" b="1" baseline="0" noProof="0" dirty="0" smtClean="0">
                        <a:solidFill>
                          <a:srgbClr val="002060"/>
                        </a:solidFill>
                      </a:endParaRPr>
                    </a:p>
                  </a:txBody>
                  <a:tcPr marL="112214" marR="112214"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_tradnl" sz="1300" noProof="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51869127"/>
              </p:ext>
            </p:extLst>
          </p:nvPr>
        </p:nvGraphicFramePr>
        <p:xfrm>
          <a:off x="4900612" y="3640236"/>
          <a:ext cx="2483168" cy="645554"/>
        </p:xfrm>
        <a:graphic>
          <a:graphicData uri="http://schemas.openxmlformats.org/drawingml/2006/table">
            <a:tbl>
              <a:tblPr/>
              <a:tblGrid>
                <a:gridCol w="2483168"/>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RL.1.7</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7200">
                <a:tc>
                  <a:txBody>
                    <a:bodyPr/>
                    <a:lstStyle/>
                    <a:p>
                      <a:pPr marL="0" marR="0" algn="l" defTabSz="966612" rtl="0" eaLnBrk="1" latinLnBrk="0" hangingPunct="1">
                        <a:lnSpc>
                          <a:spcPct val="100000"/>
                        </a:lnSpc>
                        <a:spcBef>
                          <a:spcPts val="0"/>
                        </a:spcBef>
                        <a:spcAft>
                          <a:spcPts val="0"/>
                        </a:spcAft>
                      </a:pPr>
                      <a:r>
                        <a:rPr lang="es-ES" sz="900" dirty="0" smtClean="0"/>
                        <a:t>Usan las ilustraciones y detalles de un cuento para describir a los personajes, ambientes o acontecimientos.</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86337611"/>
              </p:ext>
            </p:extLst>
          </p:nvPr>
        </p:nvGraphicFramePr>
        <p:xfrm>
          <a:off x="5143501" y="8046720"/>
          <a:ext cx="2052213" cy="526827"/>
        </p:xfrm>
        <a:graphic>
          <a:graphicData uri="http://schemas.openxmlformats.org/drawingml/2006/table">
            <a:tbl>
              <a:tblPr/>
              <a:tblGrid>
                <a:gridCol w="2052213"/>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RL.1.6</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s-ES" sz="900" dirty="0" smtClean="0"/>
                        <a:t>Identifican al narrador del cuento en varios momentos del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4" name="Slide Number Placeholder 3"/>
          <p:cNvSpPr>
            <a:spLocks noGrp="1"/>
          </p:cNvSpPr>
          <p:nvPr>
            <p:ph type="sldNum" sz="quarter" idx="12"/>
          </p:nvPr>
        </p:nvSpPr>
        <p:spPr/>
        <p:txBody>
          <a:bodyPr/>
          <a:lstStyle/>
          <a:p>
            <a:fld id="{CF669FE8-2A6A-4FDA-B6E7-4A7C87AD6E1D}" type="slidenum">
              <a:rPr lang="en-US" smtClean="0"/>
              <a:t>22</a:t>
            </a:fld>
            <a:endParaRPr lang="en-US"/>
          </a:p>
        </p:txBody>
      </p:sp>
      <p:sp>
        <p:nvSpPr>
          <p:cNvPr id="3" name="Footer Placeholder 2"/>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50864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8083" y="7058600"/>
            <a:ext cx="6116241" cy="2430780"/>
            <a:chOff x="914400" y="6400800"/>
            <a:chExt cx="5181600" cy="2209800"/>
          </a:xfrm>
        </p:grpSpPr>
        <p:sp>
          <p:nvSpPr>
            <p:cNvPr id="10" name="Rectangle 9"/>
            <p:cNvSpPr/>
            <p:nvPr/>
          </p:nvSpPr>
          <p:spPr>
            <a:xfrm>
              <a:off x="914400" y="6400800"/>
              <a:ext cx="5181600"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12" name="Rectangle 11"/>
            <p:cNvSpPr/>
            <p:nvPr/>
          </p:nvSpPr>
          <p:spPr>
            <a:xfrm>
              <a:off x="1066800" y="6629400"/>
              <a:ext cx="48768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6" name="Rectangle 5"/>
          <p:cNvSpPr/>
          <p:nvPr/>
        </p:nvSpPr>
        <p:spPr>
          <a:xfrm>
            <a:off x="585789" y="718457"/>
            <a:ext cx="6600825" cy="349989"/>
          </a:xfrm>
          <a:prstGeom prst="rect">
            <a:avLst/>
          </a:prstGeom>
        </p:spPr>
        <p:txBody>
          <a:bodyPr wrap="square" lIns="95142" tIns="47572" rIns="95142" bIns="47572">
            <a:spAutoFit/>
          </a:bodyPr>
          <a:lstStyle/>
          <a:p>
            <a:r>
              <a:rPr lang="en-US" sz="1650" dirty="0"/>
              <a:t> </a:t>
            </a:r>
          </a:p>
        </p:txBody>
      </p:sp>
      <p:pic>
        <p:nvPicPr>
          <p:cNvPr id="8" name="Picture 7" descr="https://encrypted-tbn1.gstatic.com/images?q=tbn:ANd9GcS_EF42YT8NNmHmW4lKVgjPaDlKj4lWKgSpWX5sZifKi1blNGA3NA"/>
          <p:cNvPicPr/>
          <p:nvPr/>
        </p:nvPicPr>
        <p:blipFill>
          <a:blip r:embed="rId2" cstate="print">
            <a:extLst>
              <a:ext uri="{BEBA8EAE-BF5A-486C-A8C5-ECC9F3942E4B}">
                <a14:imgProps xmlns:a14="http://schemas.microsoft.com/office/drawing/2010/main">
                  <a14:imgLayer r:embed="rId3">
                    <a14:imgEffect>
                      <a14:sharpenSoften amount="57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93620" y="4986627"/>
            <a:ext cx="3185160" cy="160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4"/>
          <p:cNvGrpSpPr/>
          <p:nvPr/>
        </p:nvGrpSpPr>
        <p:grpSpPr>
          <a:xfrm>
            <a:off x="939116" y="7274307"/>
            <a:ext cx="5713148" cy="1954380"/>
            <a:chOff x="211576" y="6721934"/>
            <a:chExt cx="5551964" cy="1776709"/>
          </a:xfrm>
        </p:grpSpPr>
        <p:pic>
          <p:nvPicPr>
            <p:cNvPr id="7" name="Picture 2" descr="http://www.oneworldoneocean.com/images/SeaCreatureFunFacts/SCFFPrintables/SCFF_WebCorner_Printables-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964" t="22187" r="5788" b="55760"/>
            <a:stretch/>
          </p:blipFill>
          <p:spPr bwMode="auto">
            <a:xfrm>
              <a:off x="4297346" y="6928686"/>
              <a:ext cx="1466194"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576" y="6721934"/>
              <a:ext cx="4210590" cy="1776709"/>
            </a:xfrm>
            <a:prstGeom prst="rect">
              <a:avLst/>
            </a:prstGeom>
            <a:noFill/>
          </p:spPr>
          <p:txBody>
            <a:bodyPr wrap="square" rtlCol="0">
              <a:spAutoFit/>
            </a:bodyPr>
            <a:lstStyle/>
            <a:p>
              <a:pPr algn="ctr"/>
              <a:r>
                <a:rPr lang="es-PR" sz="1540" b="1" i="1" dirty="0"/>
                <a:t>           </a:t>
              </a:r>
              <a:r>
                <a:rPr lang="es-PR" sz="1540" b="1" i="1" u="sng" dirty="0"/>
                <a:t>Datos divertidos</a:t>
              </a:r>
            </a:p>
            <a:p>
              <a:r>
                <a:rPr lang="es-PR" sz="1300" b="1" dirty="0"/>
                <a:t>Los cachorros de oso polar son juguetones. Ellos persiguen y se deslizan.</a:t>
              </a:r>
            </a:p>
            <a:p>
              <a:endParaRPr lang="es-PR" sz="1300" b="1" dirty="0"/>
            </a:p>
            <a:p>
              <a:r>
                <a:rPr lang="es-PR" sz="1300" b="1" dirty="0"/>
                <a:t>Un cachorro recién nacido pesa dos libras.</a:t>
              </a:r>
            </a:p>
            <a:p>
              <a:endParaRPr lang="es-PR" sz="1300" b="1" dirty="0"/>
            </a:p>
            <a:p>
              <a:r>
                <a:rPr lang="es-PR" sz="1300" b="1" dirty="0"/>
                <a:t>Ellos salen de su guarida cuando tienen  4 meses de edad. </a:t>
              </a:r>
            </a:p>
            <a:p>
              <a:endParaRPr lang="es-PR" sz="1300" b="1" dirty="0"/>
            </a:p>
            <a:p>
              <a:r>
                <a:rPr lang="es-PR" sz="1300" b="1" dirty="0"/>
                <a:t>Ellos se quedan con su madre  por dos años.</a:t>
              </a:r>
            </a:p>
          </p:txBody>
        </p:sp>
      </p:grpSp>
      <p:sp>
        <p:nvSpPr>
          <p:cNvPr id="13" name="Rectangle 12"/>
          <p:cNvSpPr/>
          <p:nvPr/>
        </p:nvSpPr>
        <p:spPr>
          <a:xfrm>
            <a:off x="703660" y="654770"/>
            <a:ext cx="6365082" cy="4362733"/>
          </a:xfrm>
          <a:prstGeom prst="rect">
            <a:avLst/>
          </a:prstGeom>
        </p:spPr>
        <p:txBody>
          <a:bodyPr wrap="square">
            <a:spAutoFit/>
          </a:bodyPr>
          <a:lstStyle/>
          <a:p>
            <a:pPr algn="ctr"/>
            <a:r>
              <a:rPr lang="x-none" sz="1700" b="1" u="sng" dirty="0"/>
              <a:t>Un oso polar bebé crece</a:t>
            </a:r>
          </a:p>
          <a:p>
            <a:pPr algn="ctr"/>
            <a:r>
              <a:rPr lang="en-US" sz="1200" dirty="0"/>
              <a:t>By Elizabeth Yeo</a:t>
            </a:r>
          </a:p>
          <a:p>
            <a:pPr algn="ctr"/>
            <a:endParaRPr lang="en-US" sz="800" dirty="0"/>
          </a:p>
          <a:p>
            <a:r>
              <a:rPr lang="en-US" sz="1700" dirty="0"/>
              <a:t>1</a:t>
            </a:r>
          </a:p>
          <a:p>
            <a:r>
              <a:rPr lang="es-ES" sz="1700" dirty="0"/>
              <a:t>Los osos polares viven en el hielo y la nieve. Un bebé de oso polar es un cachorro. Un cachorro nace con sus ojos cerrados. No tiene mucho pelo. Un cachorro bebe la leche de su madre. La madre mantiene al cachorro caliente.</a:t>
            </a:r>
          </a:p>
          <a:p>
            <a:r>
              <a:rPr lang="en-US" sz="1700" dirty="0"/>
              <a:t>	</a:t>
            </a:r>
          </a:p>
          <a:p>
            <a:r>
              <a:rPr lang="en-US" sz="1700" dirty="0"/>
              <a:t>2</a:t>
            </a:r>
          </a:p>
          <a:p>
            <a:r>
              <a:rPr lang="es-ES" sz="1700" dirty="0"/>
              <a:t>El cachorro crece más grande. </a:t>
            </a:r>
            <a:r>
              <a:rPr lang="es-ES" sz="1700" dirty="0" smtClean="0"/>
              <a:t>Pronto </a:t>
            </a:r>
            <a:r>
              <a:rPr lang="es-ES" sz="1700" dirty="0"/>
              <a:t>el cachorro puede caminar. Su madre le muestra cómo cazar.  Ella le muestra cómo nadar.  Al cachorro le gusta jugar.  Él rueda en la nieve.</a:t>
            </a:r>
          </a:p>
          <a:p>
            <a:r>
              <a:rPr lang="en-US" sz="1700" dirty="0"/>
              <a:t> </a:t>
            </a:r>
          </a:p>
          <a:p>
            <a:r>
              <a:rPr lang="en-US" sz="1700" dirty="0"/>
              <a:t>3</a:t>
            </a:r>
          </a:p>
          <a:p>
            <a:r>
              <a:rPr lang="es-ES" sz="1700" dirty="0"/>
              <a:t>El cachorro crece más fuerte. El cachorro aprende a nadar. Él puede encontrar su propia comida. Ahora el cachorro puede vivir por sí solo.</a:t>
            </a:r>
            <a:endParaRPr lang="en-US" sz="1700" dirty="0"/>
          </a:p>
        </p:txBody>
      </p:sp>
      <p:sp>
        <p:nvSpPr>
          <p:cNvPr id="14" name="TextBox 13"/>
          <p:cNvSpPr txBox="1"/>
          <p:nvPr/>
        </p:nvSpPr>
        <p:spPr>
          <a:xfrm>
            <a:off x="5431681" y="113542"/>
            <a:ext cx="2090637" cy="830997"/>
          </a:xfrm>
          <a:prstGeom prst="rect">
            <a:avLst/>
          </a:prstGeom>
          <a:noFill/>
        </p:spPr>
        <p:txBody>
          <a:bodyPr wrap="none" rtlCol="0">
            <a:spAutoFit/>
          </a:bodyPr>
          <a:lstStyle/>
          <a:p>
            <a:pPr lvl="0" algn="r"/>
            <a:r>
              <a:rPr lang="x-none" sz="800" dirty="0" smtClean="0">
                <a:solidFill>
                  <a:prstClr val="black"/>
                </a:solidFill>
              </a:rPr>
              <a:t>Equivalencia de grado: 0.0</a:t>
            </a:r>
          </a:p>
          <a:p>
            <a:pPr lvl="0" algn="r"/>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350L</a:t>
            </a:r>
          </a:p>
          <a:p>
            <a:pPr lvl="0" algn="r"/>
            <a:r>
              <a:rPr lang="x-none" sz="800" dirty="0" smtClean="0">
                <a:solidFill>
                  <a:prstClr val="black"/>
                </a:solidFill>
              </a:rPr>
              <a:t>Promedio del largo de la oración: 6.25</a:t>
            </a:r>
          </a:p>
          <a:p>
            <a:pPr lvl="0" algn="r"/>
            <a:r>
              <a:rPr lang="x-none" sz="800" dirty="0" smtClean="0">
                <a:solidFill>
                  <a:prstClr val="black"/>
                </a:solidFill>
              </a:rPr>
              <a:t>Promedio de la frecuencia de palabras : 3.48</a:t>
            </a:r>
          </a:p>
          <a:p>
            <a:pPr lvl="0" algn="r"/>
            <a:r>
              <a:rPr lang="x-none" sz="800" dirty="0" smtClean="0">
                <a:solidFill>
                  <a:prstClr val="black"/>
                </a:solidFill>
              </a:rPr>
              <a:t>Numero de palabras: 100</a:t>
            </a:r>
          </a:p>
          <a:p>
            <a:pPr lvl="0" algn="r"/>
            <a:r>
              <a:rPr lang="x-none" sz="800" b="1" i="1" dirty="0" smtClean="0">
                <a:solidFill>
                  <a:prstClr val="black"/>
                </a:solidFill>
              </a:rPr>
              <a:t>Nota: Basado en el texto original en inglés.</a:t>
            </a:r>
            <a:endParaRPr lang="x-none" sz="800" b="1" i="1" dirty="0">
              <a:solidFill>
                <a:prstClr val="black"/>
              </a:solidFill>
            </a:endParaRPr>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4062673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85800" y="609600"/>
            <a:ext cx="6858179" cy="2115956"/>
          </a:xfrm>
          <a:prstGeom prst="rect">
            <a:avLst/>
          </a:prstGeom>
          <a:ln>
            <a:noFill/>
          </a:ln>
        </p:spPr>
        <p:txBody>
          <a:bodyPr wrap="square" lIns="100575" tIns="50288" rIns="100575" bIns="50288">
            <a:spAutoFit/>
          </a:bodyPr>
          <a:lstStyle/>
          <a:p>
            <a:r>
              <a:rPr lang="x-none" sz="1870" b="1" dirty="0">
                <a:latin typeface="Helvetica" pitchFamily="34" charset="0"/>
                <a:cs typeface="Helvetica" pitchFamily="34" charset="0"/>
              </a:rPr>
              <a:t>11. ¿Qué es un cachorro?</a:t>
            </a:r>
          </a:p>
          <a:p>
            <a:endParaRPr lang="x-none" sz="1870" dirty="0">
              <a:latin typeface="Helvetica" pitchFamily="34" charset="0"/>
              <a:cs typeface="Helvetica" pitchFamily="34" charset="0"/>
            </a:endParaRPr>
          </a:p>
          <a:p>
            <a:pPr marL="862013" lvl="2" indent="-344488">
              <a:buFont typeface="+mj-lt"/>
              <a:buAutoNum type="alphaUcPeriod"/>
            </a:pPr>
            <a:r>
              <a:rPr lang="x-none" sz="1870" dirty="0" smtClean="0">
                <a:latin typeface="Helvetica" pitchFamily="34" charset="0"/>
                <a:cs typeface="Helvetica" pitchFamily="34" charset="0"/>
              </a:rPr>
              <a:t>un oso </a:t>
            </a:r>
            <a:r>
              <a:rPr lang="x-none" sz="1870" dirty="0">
                <a:latin typeface="Helvetica" pitchFamily="34" charset="0"/>
                <a:cs typeface="Helvetica" pitchFamily="34" charset="0"/>
              </a:rPr>
              <a:t>polar bebé</a:t>
            </a:r>
          </a:p>
          <a:p>
            <a:pPr marL="862013" lvl="2" indent="-344488">
              <a:buFont typeface="+mj-lt"/>
              <a:buAutoNum type="alphaUcPeriod"/>
            </a:pPr>
            <a:endParaRPr lang="x-none" sz="1870" dirty="0">
              <a:latin typeface="Helvetica" pitchFamily="34" charset="0"/>
              <a:cs typeface="Helvetica" pitchFamily="34" charset="0"/>
            </a:endParaRPr>
          </a:p>
          <a:p>
            <a:pPr marL="862013" lvl="2" indent="-344488">
              <a:buFont typeface="+mj-lt"/>
              <a:buAutoNum type="alphaUcPeriod"/>
            </a:pPr>
            <a:r>
              <a:rPr lang="x-none" sz="1870" dirty="0">
                <a:latin typeface="Helvetica" pitchFamily="34" charset="0"/>
                <a:cs typeface="Helvetica" pitchFamily="34" charset="0"/>
              </a:rPr>
              <a:t>u</a:t>
            </a:r>
            <a:r>
              <a:rPr lang="x-none" sz="1870" dirty="0" smtClean="0">
                <a:latin typeface="Helvetica" pitchFamily="34" charset="0"/>
                <a:cs typeface="Helvetica" pitchFamily="34" charset="0"/>
              </a:rPr>
              <a:t>n </a:t>
            </a:r>
            <a:r>
              <a:rPr lang="x-none" sz="1870" dirty="0">
                <a:latin typeface="Helvetica" pitchFamily="34" charset="0"/>
                <a:cs typeface="Helvetica" pitchFamily="34" charset="0"/>
              </a:rPr>
              <a:t>oso polar adulto</a:t>
            </a:r>
          </a:p>
          <a:p>
            <a:pPr marL="862013" lvl="2" indent="-344488">
              <a:buFont typeface="+mj-lt"/>
              <a:buAutoNum type="alphaUcPeriod"/>
            </a:pPr>
            <a:endParaRPr lang="x-none" sz="1870" dirty="0">
              <a:latin typeface="Helvetica" pitchFamily="34" charset="0"/>
              <a:cs typeface="Helvetica" pitchFamily="34" charset="0"/>
            </a:endParaRPr>
          </a:p>
          <a:p>
            <a:pPr marL="862013" lvl="2" indent="-344488">
              <a:buFont typeface="+mj-lt"/>
              <a:buAutoNum type="alphaUcPeriod"/>
            </a:pPr>
            <a:r>
              <a:rPr lang="x-none" sz="1870" dirty="0">
                <a:latin typeface="Helvetica" pitchFamily="34" charset="0"/>
                <a:cs typeface="Helvetica" pitchFamily="34" charset="0"/>
              </a:rPr>
              <a:t>u</a:t>
            </a:r>
            <a:r>
              <a:rPr lang="x-none" sz="1870" dirty="0" smtClean="0">
                <a:latin typeface="Helvetica" pitchFamily="34" charset="0"/>
                <a:cs typeface="Helvetica" pitchFamily="34" charset="0"/>
              </a:rPr>
              <a:t>na </a:t>
            </a:r>
            <a:r>
              <a:rPr lang="x-none" sz="1870" dirty="0">
                <a:latin typeface="Helvetica" pitchFamily="34" charset="0"/>
                <a:cs typeface="Helvetica" pitchFamily="34" charset="0"/>
              </a:rPr>
              <a:t>madre oso polar	</a:t>
            </a:r>
            <a:endParaRPr lang="x-none" sz="165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x-none" smtClean="0"/>
              <a:pPr/>
              <a:t>24</a:t>
            </a:fld>
            <a:endParaRPr lang="x-none" dirty="0"/>
          </a:p>
        </p:txBody>
      </p:sp>
      <p:cxnSp>
        <p:nvCxnSpPr>
          <p:cNvPr id="11" name="Straight Connector 10"/>
          <p:cNvCxnSpPr/>
          <p:nvPr/>
        </p:nvCxnSpPr>
        <p:spPr>
          <a:xfrm>
            <a:off x="546174" y="4777740"/>
            <a:ext cx="664273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00112" y="1270334"/>
            <a:ext cx="235744" cy="1365096"/>
            <a:chOff x="1081087" y="1063146"/>
            <a:chExt cx="214313" cy="1240996"/>
          </a:xfrm>
        </p:grpSpPr>
        <p:sp>
          <p:nvSpPr>
            <p:cNvPr id="14" name="Oval 13"/>
            <p:cNvSpPr/>
            <p:nvPr/>
          </p:nvSpPr>
          <p:spPr>
            <a:xfrm>
              <a:off x="1081087" y="1063146"/>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sp>
          <p:nvSpPr>
            <p:cNvPr id="15" name="Oval 14"/>
            <p:cNvSpPr/>
            <p:nvPr/>
          </p:nvSpPr>
          <p:spPr>
            <a:xfrm>
              <a:off x="1081087" y="1574239"/>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solidFill>
                  <a:srgbClr val="FF0000"/>
                </a:solidFill>
              </a:endParaRPr>
            </a:p>
          </p:txBody>
        </p:sp>
        <p:sp>
          <p:nvSpPr>
            <p:cNvPr id="17" name="Oval 16"/>
            <p:cNvSpPr/>
            <p:nvPr/>
          </p:nvSpPr>
          <p:spPr>
            <a:xfrm>
              <a:off x="1081087" y="2086428"/>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grpSp>
      <p:graphicFrame>
        <p:nvGraphicFramePr>
          <p:cNvPr id="16" name="Table 15"/>
          <p:cNvGraphicFramePr>
            <a:graphicFrameLocks noGrp="1"/>
          </p:cNvGraphicFramePr>
          <p:nvPr>
            <p:extLst>
              <p:ext uri="{D42A27DB-BD31-4B8C-83A1-F6EECF244321}">
                <p14:modId xmlns:p14="http://schemas.microsoft.com/office/powerpoint/2010/main" val="2869107516"/>
              </p:ext>
            </p:extLst>
          </p:nvPr>
        </p:nvGraphicFramePr>
        <p:xfrm>
          <a:off x="5059684" y="4514329"/>
          <a:ext cx="2088697" cy="526827"/>
        </p:xfrm>
        <a:graphic>
          <a:graphicData uri="http://schemas.openxmlformats.org/drawingml/2006/table">
            <a:tbl>
              <a:tblPr/>
              <a:tblGrid>
                <a:gridCol w="2088697"/>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RI.1.1</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s-ES" sz="900" b="0" kern="1200" dirty="0" smtClean="0">
                          <a:solidFill>
                            <a:srgbClr val="000000"/>
                          </a:solidFill>
                          <a:latin typeface="+mn-lt"/>
                          <a:ea typeface="Times New Roman"/>
                          <a:cs typeface="Times New Roman"/>
                        </a:rPr>
                        <a:t>Hacen y contestan preguntas sobre los detalles clave en un texto.</a:t>
                      </a:r>
                      <a:endParaRPr lang="en-US" sz="900" b="0"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9" name="Rectangle 18"/>
          <p:cNvSpPr/>
          <p:nvPr/>
        </p:nvSpPr>
        <p:spPr>
          <a:xfrm>
            <a:off x="685800" y="5704445"/>
            <a:ext cx="6858179" cy="2115956"/>
          </a:xfrm>
          <a:prstGeom prst="rect">
            <a:avLst/>
          </a:prstGeom>
          <a:ln>
            <a:noFill/>
          </a:ln>
        </p:spPr>
        <p:txBody>
          <a:bodyPr wrap="square" lIns="100575" tIns="50288" rIns="100575" bIns="50288">
            <a:spAutoFit/>
          </a:bodyPr>
          <a:lstStyle/>
          <a:p>
            <a:pPr marL="356762" indent="-356762"/>
            <a:r>
              <a:rPr lang="x-none" sz="1870" b="1" dirty="0">
                <a:latin typeface="Helvetica" pitchFamily="34" charset="0"/>
                <a:cs typeface="Helvetica" pitchFamily="34" charset="0"/>
              </a:rPr>
              <a:t>12.   ¿Cómo es un oso polar recién nacido?</a:t>
            </a:r>
          </a:p>
          <a:p>
            <a:pPr marL="356762" indent="-356762">
              <a:buAutoNum type="arabicPeriod"/>
            </a:pPr>
            <a:endParaRPr lang="x-none" sz="1870" dirty="0">
              <a:latin typeface="Helvetica" pitchFamily="34" charset="0"/>
              <a:cs typeface="Helvetica" pitchFamily="34" charset="0"/>
            </a:endParaRPr>
          </a:p>
          <a:p>
            <a:pPr marL="862013" lvl="2" indent="-352425">
              <a:buFont typeface="+mj-lt"/>
              <a:buAutoNum type="alphaUcPeriod"/>
            </a:pPr>
            <a:r>
              <a:rPr lang="x-none" sz="1870" dirty="0">
                <a:latin typeface="Helvetica" pitchFamily="34" charset="0"/>
                <a:cs typeface="Helvetica" pitchFamily="34" charset="0"/>
              </a:rPr>
              <a:t>Le gusta jugar y rodar en la nieve.</a:t>
            </a:r>
          </a:p>
          <a:p>
            <a:pPr marL="862013" lvl="2" indent="-352425">
              <a:buFont typeface="+mj-lt"/>
              <a:buAutoNum type="alphaUcPeriod"/>
            </a:pPr>
            <a:endParaRPr lang="x-none" sz="1870" dirty="0">
              <a:latin typeface="Helvetica" pitchFamily="34" charset="0"/>
              <a:cs typeface="Helvetica" pitchFamily="34" charset="0"/>
            </a:endParaRPr>
          </a:p>
          <a:p>
            <a:pPr marL="862013" lvl="2" indent="-352425">
              <a:buFont typeface="+mj-lt"/>
              <a:buAutoNum type="alphaUcPeriod"/>
            </a:pPr>
            <a:r>
              <a:rPr lang="x-none" sz="1870" dirty="0">
                <a:latin typeface="Helvetica" pitchFamily="34" charset="0"/>
                <a:cs typeface="Helvetica" pitchFamily="34" charset="0"/>
              </a:rPr>
              <a:t>Sus ojos están cerrados y no tiene mucho pelo.</a:t>
            </a:r>
          </a:p>
          <a:p>
            <a:pPr marL="862013" lvl="2" indent="-352425">
              <a:buFont typeface="+mj-lt"/>
              <a:buAutoNum type="alphaUcPeriod"/>
            </a:pPr>
            <a:endParaRPr lang="x-none" sz="1870" dirty="0">
              <a:latin typeface="Helvetica" pitchFamily="34" charset="0"/>
              <a:cs typeface="Helvetica" pitchFamily="34" charset="0"/>
            </a:endParaRPr>
          </a:p>
          <a:p>
            <a:pPr marL="862013" lvl="2" indent="-352425">
              <a:buFont typeface="+mj-lt"/>
              <a:buAutoNum type="alphaUcPeriod"/>
            </a:pPr>
            <a:r>
              <a:rPr lang="x-none" sz="1870" dirty="0" smtClean="0">
                <a:latin typeface="Helvetica" pitchFamily="34" charset="0"/>
                <a:cs typeface="Helvetica" pitchFamily="34" charset="0"/>
              </a:rPr>
              <a:t>Puede </a:t>
            </a:r>
            <a:r>
              <a:rPr lang="x-none" sz="1870" dirty="0">
                <a:latin typeface="Helvetica" pitchFamily="34" charset="0"/>
                <a:cs typeface="Helvetica" pitchFamily="34" charset="0"/>
              </a:rPr>
              <a:t>vivir por sí solo.</a:t>
            </a:r>
            <a:endParaRPr lang="x-none" sz="1650" dirty="0">
              <a:latin typeface="Helvetica" pitchFamily="34" charset="0"/>
            </a:endParaRPr>
          </a:p>
        </p:txBody>
      </p:sp>
      <p:grpSp>
        <p:nvGrpSpPr>
          <p:cNvPr id="5" name="Group 4"/>
          <p:cNvGrpSpPr/>
          <p:nvPr/>
        </p:nvGrpSpPr>
        <p:grpSpPr>
          <a:xfrm>
            <a:off x="900112" y="6362272"/>
            <a:ext cx="235744" cy="1368002"/>
            <a:chOff x="1135860" y="6405046"/>
            <a:chExt cx="235744" cy="1368002"/>
          </a:xfrm>
        </p:grpSpPr>
        <p:sp>
          <p:nvSpPr>
            <p:cNvPr id="20" name="Oval 19"/>
            <p:cNvSpPr/>
            <p:nvPr/>
          </p:nvSpPr>
          <p:spPr>
            <a:xfrm>
              <a:off x="1135860" y="6405046"/>
              <a:ext cx="23574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sp>
          <p:nvSpPr>
            <p:cNvPr id="21" name="Oval 20"/>
            <p:cNvSpPr/>
            <p:nvPr/>
          </p:nvSpPr>
          <p:spPr>
            <a:xfrm>
              <a:off x="1135860" y="6962433"/>
              <a:ext cx="23574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solidFill>
                  <a:srgbClr val="FF0000"/>
                </a:solidFill>
              </a:endParaRPr>
            </a:p>
          </p:txBody>
        </p:sp>
        <p:sp>
          <p:nvSpPr>
            <p:cNvPr id="23" name="Oval 22"/>
            <p:cNvSpPr/>
            <p:nvPr/>
          </p:nvSpPr>
          <p:spPr>
            <a:xfrm>
              <a:off x="1135860" y="7533563"/>
              <a:ext cx="23574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grpSp>
      <p:sp>
        <p:nvSpPr>
          <p:cNvPr id="3" name="Footer Placeholder 2"/>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645552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625" y="5747872"/>
            <a:ext cx="6996482" cy="2115956"/>
          </a:xfrm>
          <a:prstGeom prst="rect">
            <a:avLst/>
          </a:prstGeom>
          <a:ln>
            <a:noFill/>
          </a:ln>
        </p:spPr>
        <p:txBody>
          <a:bodyPr wrap="square" lIns="100575" tIns="50288" rIns="100575" bIns="50288">
            <a:spAutoFit/>
          </a:bodyPr>
          <a:lstStyle/>
          <a:p>
            <a:r>
              <a:rPr lang="x-none" sz="1870" b="1" dirty="0">
                <a:latin typeface="Helvetica" panose="020B0604020202020204" pitchFamily="34" charset="0"/>
                <a:cs typeface="Helvetica" pitchFamily="34" charset="0"/>
              </a:rPr>
              <a:t>14. ¿Cuál sería otro buen título para este cuento?</a:t>
            </a:r>
          </a:p>
          <a:p>
            <a:endParaRPr lang="x-none" sz="1870" dirty="0">
              <a:latin typeface="Helvetica" pitchFamily="34" charset="0"/>
              <a:cs typeface="Helvetica" pitchFamily="34" charset="0"/>
            </a:endParaRPr>
          </a:p>
          <a:p>
            <a:pPr marL="860425" lvl="2" indent="-341313">
              <a:buFont typeface="+mj-lt"/>
              <a:buAutoNum type="alphaUcPeriod"/>
            </a:pPr>
            <a:r>
              <a:rPr lang="x-none" sz="1870" dirty="0" smtClean="0">
                <a:latin typeface="Helvetica" pitchFamily="34" charset="0"/>
                <a:cs typeface="Helvetica" pitchFamily="34" charset="0"/>
              </a:rPr>
              <a:t>Un </a:t>
            </a:r>
            <a:r>
              <a:rPr lang="x-none" sz="1870" dirty="0">
                <a:latin typeface="Helvetica" pitchFamily="34" charset="0"/>
                <a:cs typeface="Helvetica" pitchFamily="34" charset="0"/>
              </a:rPr>
              <a:t>animal en el Ártico</a:t>
            </a:r>
          </a:p>
          <a:p>
            <a:pPr marL="860425" lvl="2" indent="-341313">
              <a:buFont typeface="+mj-lt"/>
              <a:buAutoNum type="alphaUcPeriod"/>
            </a:pPr>
            <a:endParaRPr lang="x-none" sz="1870" dirty="0">
              <a:latin typeface="Helvetica" pitchFamily="34" charset="0"/>
              <a:cs typeface="Helvetica" pitchFamily="34" charset="0"/>
            </a:endParaRPr>
          </a:p>
          <a:p>
            <a:pPr marL="860425" lvl="2" indent="-341313">
              <a:buFont typeface="+mj-lt"/>
              <a:buAutoNum type="alphaUcPeriod"/>
            </a:pPr>
            <a:r>
              <a:rPr lang="x-none" sz="1870" dirty="0">
                <a:latin typeface="Helvetica" pitchFamily="34" charset="0"/>
                <a:cs typeface="Helvetica" pitchFamily="34" charset="0"/>
              </a:rPr>
              <a:t>Un oso polar aprende a nadar</a:t>
            </a:r>
          </a:p>
          <a:p>
            <a:pPr marL="860425" lvl="2" indent="-341313">
              <a:buFont typeface="+mj-lt"/>
              <a:buAutoNum type="alphaUcPeriod"/>
            </a:pPr>
            <a:endParaRPr lang="x-none" sz="1870" dirty="0">
              <a:latin typeface="Helvetica" pitchFamily="34" charset="0"/>
              <a:cs typeface="Helvetica" pitchFamily="34" charset="0"/>
            </a:endParaRPr>
          </a:p>
          <a:p>
            <a:pPr marL="860425" lvl="2" indent="-341313">
              <a:buFont typeface="+mj-lt"/>
              <a:buAutoNum type="alphaUcPeriod"/>
            </a:pPr>
            <a:r>
              <a:rPr lang="x-none" sz="1870" dirty="0">
                <a:latin typeface="Helvetica" pitchFamily="34" charset="0"/>
                <a:cs typeface="Helvetica" pitchFamily="34" charset="0"/>
              </a:rPr>
              <a:t>La vida de un cachorro de oso polar  </a:t>
            </a:r>
          </a:p>
        </p:txBody>
      </p:sp>
      <p:sp>
        <p:nvSpPr>
          <p:cNvPr id="19" name="Rectangle 18"/>
          <p:cNvSpPr/>
          <p:nvPr/>
        </p:nvSpPr>
        <p:spPr>
          <a:xfrm>
            <a:off x="428625" y="523850"/>
            <a:ext cx="7072313" cy="2979269"/>
          </a:xfrm>
          <a:prstGeom prst="rect">
            <a:avLst/>
          </a:prstGeom>
          <a:ln>
            <a:noFill/>
          </a:ln>
        </p:spPr>
        <p:txBody>
          <a:bodyPr wrap="square" lIns="100575" tIns="50288" rIns="100575" bIns="50288">
            <a:spAutoFit/>
          </a:bodyPr>
          <a:lstStyle/>
          <a:p>
            <a:pPr marL="300604" indent="-300604"/>
            <a:r>
              <a:rPr lang="x-none" sz="1870" b="1" dirty="0">
                <a:latin typeface="Helvetica" pitchFamily="34" charset="0"/>
                <a:cs typeface="Helvetica" pitchFamily="34" charset="0"/>
              </a:rPr>
              <a:t>13. ¿Cuál es el tema principal de </a:t>
            </a:r>
            <a:r>
              <a:rPr lang="x-none" sz="1870" b="1" i="1" u="sng" dirty="0">
                <a:latin typeface="Helvetica" pitchFamily="34" charset="0"/>
                <a:cs typeface="Helvetica" pitchFamily="34" charset="0"/>
              </a:rPr>
              <a:t>Un oso polar bebé crece</a:t>
            </a:r>
            <a:r>
              <a:rPr lang="x-none" sz="1870" b="1" dirty="0">
                <a:latin typeface="Helvetica" pitchFamily="34" charset="0"/>
                <a:cs typeface="Helvetica" pitchFamily="34" charset="0"/>
              </a:rPr>
              <a:t>?</a:t>
            </a:r>
          </a:p>
          <a:p>
            <a:pPr marL="1362449" lvl="2" indent="-356762">
              <a:buFont typeface="+mj-lt"/>
              <a:buAutoNum type="alphaUcPeriod"/>
            </a:pPr>
            <a:endParaRPr lang="x-none" sz="1870" dirty="0">
              <a:latin typeface="Helvetica" pitchFamily="34" charset="0"/>
              <a:cs typeface="Helvetica" pitchFamily="34" charset="0"/>
            </a:endParaRPr>
          </a:p>
          <a:p>
            <a:pPr marL="860425" lvl="2" indent="-341313">
              <a:buFont typeface="+mj-lt"/>
              <a:buAutoNum type="alphaUcPeriod"/>
            </a:pPr>
            <a:r>
              <a:rPr lang="x-none" sz="1870" dirty="0" smtClean="0">
                <a:latin typeface="Helvetica" pitchFamily="34" charset="0"/>
                <a:cs typeface="Helvetica" pitchFamily="34" charset="0"/>
              </a:rPr>
              <a:t>Es </a:t>
            </a:r>
            <a:r>
              <a:rPr lang="x-none" sz="1870" dirty="0">
                <a:latin typeface="Helvetica" pitchFamily="34" charset="0"/>
                <a:cs typeface="Helvetica" pitchFamily="34" charset="0"/>
              </a:rPr>
              <a:t>acerca de cómo un cachorro de oso polar aprende a nadar.</a:t>
            </a:r>
          </a:p>
          <a:p>
            <a:pPr marL="860425" lvl="2" indent="-341313">
              <a:buFont typeface="+mj-lt"/>
              <a:buAutoNum type="alphaUcPeriod"/>
            </a:pPr>
            <a:endParaRPr lang="x-none" sz="1870" dirty="0">
              <a:latin typeface="Helvetica" pitchFamily="34" charset="0"/>
              <a:cs typeface="Helvetica" pitchFamily="34" charset="0"/>
            </a:endParaRPr>
          </a:p>
          <a:p>
            <a:pPr marL="860425" lvl="2" indent="-341313">
              <a:buFont typeface="+mj-lt"/>
              <a:buAutoNum type="alphaUcPeriod"/>
            </a:pPr>
            <a:r>
              <a:rPr lang="x-none" sz="1870" dirty="0">
                <a:latin typeface="Helvetica" pitchFamily="34" charset="0"/>
                <a:cs typeface="Helvetica" pitchFamily="34" charset="0"/>
              </a:rPr>
              <a:t>Es acerca de cómo es un cachorro de oso polar y cómo aprende a vivir por sí solo.</a:t>
            </a:r>
          </a:p>
          <a:p>
            <a:pPr marL="860425" lvl="2" indent="-341313">
              <a:buFont typeface="+mj-lt"/>
              <a:buAutoNum type="alphaUcPeriod"/>
            </a:pPr>
            <a:endParaRPr lang="x-none" sz="1870" dirty="0">
              <a:latin typeface="Helvetica" pitchFamily="34" charset="0"/>
              <a:cs typeface="Helvetica" pitchFamily="34" charset="0"/>
            </a:endParaRPr>
          </a:p>
          <a:p>
            <a:pPr marL="860425" lvl="2" indent="-341313">
              <a:buFont typeface="+mj-lt"/>
              <a:buAutoNum type="alphaUcPeriod"/>
            </a:pPr>
            <a:r>
              <a:rPr lang="x-none" sz="1870" dirty="0">
                <a:latin typeface="Helvetica" pitchFamily="34" charset="0"/>
                <a:cs typeface="Helvetica" pitchFamily="34" charset="0"/>
              </a:rPr>
              <a:t>Es acerca de porqué un cachorro de oso polar rueda en la nieve.</a:t>
            </a:r>
          </a:p>
        </p:txBody>
      </p:sp>
      <p:sp>
        <p:nvSpPr>
          <p:cNvPr id="4" name="Slide Number Placeholder 3"/>
          <p:cNvSpPr>
            <a:spLocks noGrp="1"/>
          </p:cNvSpPr>
          <p:nvPr>
            <p:ph type="sldNum" sz="quarter" idx="12"/>
          </p:nvPr>
        </p:nvSpPr>
        <p:spPr/>
        <p:txBody>
          <a:bodyPr/>
          <a:lstStyle/>
          <a:p>
            <a:fld id="{F177B04D-AEB5-43ED-B9BA-B3D1EC9C9067}" type="slidenum">
              <a:rPr lang="x-none" smtClean="0"/>
              <a:pPr/>
              <a:t>25</a:t>
            </a:fld>
            <a:endParaRPr lang="x-none" dirty="0"/>
          </a:p>
        </p:txBody>
      </p:sp>
      <p:cxnSp>
        <p:nvCxnSpPr>
          <p:cNvPr id="11" name="Straight Connector 10"/>
          <p:cNvCxnSpPr/>
          <p:nvPr/>
        </p:nvCxnSpPr>
        <p:spPr>
          <a:xfrm>
            <a:off x="428630" y="5188857"/>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85800" y="1160061"/>
            <a:ext cx="235744" cy="1966091"/>
            <a:chOff x="928687" y="1206919"/>
            <a:chExt cx="214313" cy="1787356"/>
          </a:xfrm>
        </p:grpSpPr>
        <p:sp>
          <p:nvSpPr>
            <p:cNvPr id="14" name="Oval 13"/>
            <p:cNvSpPr/>
            <p:nvPr/>
          </p:nvSpPr>
          <p:spPr>
            <a:xfrm>
              <a:off x="928687" y="1206919"/>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sp>
          <p:nvSpPr>
            <p:cNvPr id="15" name="Oval 14"/>
            <p:cNvSpPr/>
            <p:nvPr/>
          </p:nvSpPr>
          <p:spPr>
            <a:xfrm>
              <a:off x="928687" y="1991740"/>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solidFill>
                  <a:srgbClr val="FF0000"/>
                </a:solidFill>
              </a:endParaRPr>
            </a:p>
          </p:txBody>
        </p:sp>
        <p:sp>
          <p:nvSpPr>
            <p:cNvPr id="17" name="Oval 16"/>
            <p:cNvSpPr/>
            <p:nvPr/>
          </p:nvSpPr>
          <p:spPr>
            <a:xfrm>
              <a:off x="928687" y="2776561"/>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grpSp>
      <p:graphicFrame>
        <p:nvGraphicFramePr>
          <p:cNvPr id="18" name="Table 17"/>
          <p:cNvGraphicFramePr>
            <a:graphicFrameLocks noGrp="1"/>
          </p:cNvGraphicFramePr>
          <p:nvPr>
            <p:extLst>
              <p:ext uri="{D42A27DB-BD31-4B8C-83A1-F6EECF244321}">
                <p14:modId xmlns:p14="http://schemas.microsoft.com/office/powerpoint/2010/main" val="761181708"/>
              </p:ext>
            </p:extLst>
          </p:nvPr>
        </p:nvGraphicFramePr>
        <p:xfrm>
          <a:off x="4892045" y="4925446"/>
          <a:ext cx="2179319" cy="526827"/>
        </p:xfrm>
        <a:graphic>
          <a:graphicData uri="http://schemas.openxmlformats.org/drawingml/2006/table">
            <a:tbl>
              <a:tblPr/>
              <a:tblGrid>
                <a:gridCol w="2179319"/>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RI.1.2</a:t>
                      </a: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8473">
                <a:tc>
                  <a:txBody>
                    <a:bodyPr/>
                    <a:lstStyle/>
                    <a:p>
                      <a:pPr marL="0" marR="0" algn="l" defTabSz="966612" rtl="0" eaLnBrk="1" latinLnBrk="0" hangingPunct="1">
                        <a:lnSpc>
                          <a:spcPct val="100000"/>
                        </a:lnSpc>
                        <a:spcBef>
                          <a:spcPts val="0"/>
                        </a:spcBef>
                        <a:spcAft>
                          <a:spcPts val="0"/>
                        </a:spcAft>
                      </a:pPr>
                      <a:r>
                        <a:rPr lang="es-ES" sz="900" b="0" kern="1200" dirty="0" smtClean="0">
                          <a:solidFill>
                            <a:srgbClr val="000000"/>
                          </a:solidFill>
                          <a:latin typeface="+mn-lt"/>
                          <a:ea typeface="Times New Roman"/>
                          <a:cs typeface="Times New Roman"/>
                        </a:rPr>
                        <a:t>Identifican el </a:t>
                      </a:r>
                      <a:r>
                        <a:rPr lang="es-ES" sz="900" b="0" u="sng" kern="1200" dirty="0" smtClean="0">
                          <a:solidFill>
                            <a:srgbClr val="000000"/>
                          </a:solidFill>
                          <a:latin typeface="+mn-lt"/>
                          <a:ea typeface="Times New Roman"/>
                          <a:cs typeface="Times New Roman"/>
                        </a:rPr>
                        <a:t>tema principal </a:t>
                      </a:r>
                      <a:r>
                        <a:rPr lang="es-ES" sz="900" b="0" kern="1200" dirty="0" smtClean="0">
                          <a:solidFill>
                            <a:srgbClr val="000000"/>
                          </a:solidFill>
                          <a:latin typeface="+mn-lt"/>
                          <a:ea typeface="Times New Roman"/>
                          <a:cs typeface="Times New Roman"/>
                        </a:rPr>
                        <a:t>y recuentan los detalles clave de un texto.</a:t>
                      </a:r>
                      <a:endParaRPr lang="en-US" sz="900" b="0"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6" name="Group 5"/>
          <p:cNvGrpSpPr/>
          <p:nvPr/>
        </p:nvGrpSpPr>
        <p:grpSpPr>
          <a:xfrm>
            <a:off x="685800" y="6414091"/>
            <a:ext cx="235744" cy="1357085"/>
            <a:chOff x="1204187" y="6353373"/>
            <a:chExt cx="235744" cy="1357085"/>
          </a:xfrm>
        </p:grpSpPr>
        <p:sp>
          <p:nvSpPr>
            <p:cNvPr id="20" name="Oval 19"/>
            <p:cNvSpPr/>
            <p:nvPr/>
          </p:nvSpPr>
          <p:spPr>
            <a:xfrm>
              <a:off x="1204187" y="6353373"/>
              <a:ext cx="23574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sp>
          <p:nvSpPr>
            <p:cNvPr id="21" name="Oval 20"/>
            <p:cNvSpPr/>
            <p:nvPr/>
          </p:nvSpPr>
          <p:spPr>
            <a:xfrm>
              <a:off x="1204187" y="6912173"/>
              <a:ext cx="23574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solidFill>
                  <a:srgbClr val="FF0000"/>
                </a:solidFill>
              </a:endParaRPr>
            </a:p>
          </p:txBody>
        </p:sp>
        <p:sp>
          <p:nvSpPr>
            <p:cNvPr id="23" name="Oval 22"/>
            <p:cNvSpPr/>
            <p:nvPr/>
          </p:nvSpPr>
          <p:spPr>
            <a:xfrm>
              <a:off x="1204187" y="7470973"/>
              <a:ext cx="23574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x-none" sz="2207" dirty="0"/>
            </a:p>
          </p:txBody>
        </p:sp>
      </p:grpSp>
      <p:sp>
        <p:nvSpPr>
          <p:cNvPr id="3" name="Footer Placeholder 2"/>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983706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8630" y="5358599"/>
            <a:ext cx="6996482" cy="3267040"/>
          </a:xfrm>
          <a:prstGeom prst="rect">
            <a:avLst/>
          </a:prstGeom>
          <a:ln>
            <a:noFill/>
          </a:ln>
        </p:spPr>
        <p:txBody>
          <a:bodyPr wrap="square" lIns="100575" tIns="50288" rIns="100575" bIns="50288">
            <a:spAutoFit/>
          </a:bodyPr>
          <a:lstStyle/>
          <a:p>
            <a:pPr marL="508127" indent="-508127"/>
            <a:r>
              <a:rPr lang="es-PR" sz="1870" b="1" dirty="0">
                <a:latin typeface="Helvetica" pitchFamily="34" charset="0"/>
                <a:cs typeface="Helvetica" pitchFamily="34" charset="0"/>
              </a:rPr>
              <a:t>16. ¿Cuándo los cachorros de oso polar salen de su guarida?</a:t>
            </a:r>
            <a:endParaRPr lang="es-PR" sz="1870" dirty="0">
              <a:latin typeface="Helvetica" pitchFamily="34" charset="0"/>
              <a:cs typeface="Helvetica" pitchFamily="34" charset="0"/>
            </a:endParaRPr>
          </a:p>
          <a:p>
            <a:endParaRPr lang="es-PR" sz="1870" dirty="0">
              <a:latin typeface="Helvetica" pitchFamily="34" charset="0"/>
              <a:cs typeface="Helvetica" pitchFamily="34" charset="0"/>
            </a:endParaRPr>
          </a:p>
          <a:p>
            <a:pPr marL="914400" lvl="2" indent="-339725">
              <a:buFont typeface="+mj-lt"/>
              <a:buAutoNum type="alphaUcPeriod"/>
            </a:pPr>
            <a:r>
              <a:rPr lang="es-PR" sz="1870" dirty="0" smtClean="0">
                <a:latin typeface="Helvetica" pitchFamily="34" charset="0"/>
                <a:cs typeface="Helvetica" pitchFamily="34" charset="0"/>
              </a:rPr>
              <a:t>a </a:t>
            </a:r>
            <a:r>
              <a:rPr lang="es-PR" sz="1870" dirty="0">
                <a:latin typeface="Helvetica" pitchFamily="34" charset="0"/>
                <a:cs typeface="Helvetica" pitchFamily="34" charset="0"/>
              </a:rPr>
              <a:t>los cuatro meses</a:t>
            </a:r>
          </a:p>
          <a:p>
            <a:pPr marL="914400" lvl="2" indent="-339725">
              <a:buFont typeface="+mj-lt"/>
              <a:buAutoNum type="alphaUcPeriod"/>
            </a:pPr>
            <a:endParaRPr lang="es-PR" sz="1870" dirty="0">
              <a:latin typeface="Helvetica" pitchFamily="34" charset="0"/>
              <a:cs typeface="Helvetica" pitchFamily="34" charset="0"/>
            </a:endParaRPr>
          </a:p>
          <a:p>
            <a:pPr marL="914400" lvl="2" indent="-339725">
              <a:buFont typeface="+mj-lt"/>
              <a:buAutoNum type="alphaUcPeriod"/>
            </a:pPr>
            <a:r>
              <a:rPr lang="es-PR" sz="1870" dirty="0">
                <a:latin typeface="Helvetica" pitchFamily="34" charset="0"/>
                <a:cs typeface="Helvetica" pitchFamily="34" charset="0"/>
              </a:rPr>
              <a:t>a los dos años</a:t>
            </a:r>
          </a:p>
          <a:p>
            <a:pPr marL="914400" lvl="2" indent="-339725">
              <a:buFont typeface="+mj-lt"/>
              <a:buAutoNum type="alphaUcPeriod"/>
            </a:pPr>
            <a:endParaRPr lang="es-PR" sz="1870" dirty="0">
              <a:latin typeface="Helvetica" pitchFamily="34" charset="0"/>
              <a:cs typeface="Helvetica" pitchFamily="34" charset="0"/>
            </a:endParaRPr>
          </a:p>
          <a:p>
            <a:pPr marL="914400" lvl="2" indent="-339725">
              <a:buFont typeface="+mj-lt"/>
              <a:buAutoNum type="alphaUcPeriod"/>
            </a:pPr>
            <a:r>
              <a:rPr lang="es-PR" sz="1870" dirty="0">
                <a:latin typeface="Helvetica" pitchFamily="34" charset="0"/>
                <a:cs typeface="Helvetica" pitchFamily="34" charset="0"/>
              </a:rPr>
              <a:t>cuando tienen hambre</a:t>
            </a:r>
          </a:p>
          <a:p>
            <a:pPr marL="1362449" lvl="2" indent="-356762">
              <a:buFont typeface="+mj-lt"/>
              <a:buAutoNum type="alphaUcPeriod"/>
            </a:pPr>
            <a:endParaRPr lang="es-PR" sz="1870" dirty="0">
              <a:latin typeface="Helvetica" pitchFamily="34" charset="0"/>
              <a:cs typeface="Helvetica" pitchFamily="34" charset="0"/>
            </a:endParaRPr>
          </a:p>
          <a:p>
            <a:pPr marL="1362449" lvl="2" indent="-356762">
              <a:buFont typeface="+mj-lt"/>
              <a:buAutoNum type="alphaUcPeriod"/>
            </a:pPr>
            <a:endParaRPr lang="es-PR" sz="1870" dirty="0">
              <a:latin typeface="Helvetica" pitchFamily="34" charset="0"/>
              <a:cs typeface="Helvetica" pitchFamily="34" charset="0"/>
            </a:endParaRPr>
          </a:p>
          <a:p>
            <a:pPr marL="1005687" lvl="2"/>
            <a:endParaRPr lang="es-PR" sz="1870" dirty="0">
              <a:latin typeface="Helvetica" pitchFamily="34" charset="0"/>
              <a:cs typeface="Helvetica" pitchFamily="34" charset="0"/>
            </a:endParaRPr>
          </a:p>
        </p:txBody>
      </p:sp>
      <p:sp>
        <p:nvSpPr>
          <p:cNvPr id="10" name="Rectangle 9"/>
          <p:cNvSpPr/>
          <p:nvPr/>
        </p:nvSpPr>
        <p:spPr>
          <a:xfrm>
            <a:off x="350044" y="851574"/>
            <a:ext cx="6996482" cy="2979269"/>
          </a:xfrm>
          <a:prstGeom prst="rect">
            <a:avLst/>
          </a:prstGeom>
          <a:ln>
            <a:noFill/>
          </a:ln>
        </p:spPr>
        <p:txBody>
          <a:bodyPr wrap="square" lIns="100575" tIns="50288" rIns="100575" bIns="50288">
            <a:spAutoFit/>
          </a:bodyPr>
          <a:lstStyle/>
          <a:p>
            <a:pPr marL="508127" indent="-448758"/>
            <a:r>
              <a:rPr lang="es-PR" sz="1870" b="1" dirty="0">
                <a:latin typeface="Helvetica" pitchFamily="34" charset="0"/>
                <a:cs typeface="Helvetica" pitchFamily="34" charset="0"/>
              </a:rPr>
              <a:t>15.  Si un cachorro de oso polar puede caminar, encuentra su propia comida y nada, ¿qué sabes acerca del cachorro?</a:t>
            </a:r>
          </a:p>
          <a:p>
            <a:endParaRPr lang="es-PR" sz="1870" dirty="0">
              <a:latin typeface="Helvetica" pitchFamily="34" charset="0"/>
              <a:cs typeface="Helvetica" pitchFamily="34" charset="0"/>
            </a:endParaRPr>
          </a:p>
          <a:p>
            <a:pPr marL="966788" lvl="2" indent="-339725">
              <a:buFont typeface="+mj-lt"/>
              <a:buAutoNum type="alphaUcPeriod"/>
            </a:pPr>
            <a:r>
              <a:rPr lang="es-PR" sz="1870" dirty="0">
                <a:latin typeface="Helvetica" pitchFamily="34" charset="0"/>
                <a:cs typeface="Helvetica" pitchFamily="34" charset="0"/>
              </a:rPr>
              <a:t>El cachorro es recién nacido.</a:t>
            </a:r>
          </a:p>
          <a:p>
            <a:pPr marL="966788" lvl="2" indent="-339725">
              <a:buFont typeface="+mj-lt"/>
              <a:buAutoNum type="alphaUcPeriod"/>
            </a:pPr>
            <a:endParaRPr lang="es-PR" sz="1870" dirty="0">
              <a:latin typeface="Helvetica" pitchFamily="34" charset="0"/>
              <a:cs typeface="Helvetica" pitchFamily="34" charset="0"/>
            </a:endParaRPr>
          </a:p>
          <a:p>
            <a:pPr marL="966788" lvl="2" indent="-339725">
              <a:buFont typeface="+mj-lt"/>
              <a:buAutoNum type="alphaUcPeriod"/>
            </a:pPr>
            <a:r>
              <a:rPr lang="es-PR" sz="1870" dirty="0">
                <a:latin typeface="Helvetica" pitchFamily="34" charset="0"/>
                <a:cs typeface="Helvetica" pitchFamily="34" charset="0"/>
              </a:rPr>
              <a:t>El cachorro puede vivir por sí solo.</a:t>
            </a:r>
          </a:p>
          <a:p>
            <a:pPr marL="966788" lvl="2" indent="-339725">
              <a:buFont typeface="+mj-lt"/>
              <a:buAutoNum type="alphaUcPeriod"/>
            </a:pPr>
            <a:endParaRPr lang="es-PR" sz="1870" dirty="0">
              <a:latin typeface="Helvetica" pitchFamily="34" charset="0"/>
              <a:cs typeface="Helvetica" pitchFamily="34" charset="0"/>
            </a:endParaRPr>
          </a:p>
          <a:p>
            <a:pPr marL="966788" lvl="2" indent="-339725">
              <a:buFont typeface="+mj-lt"/>
              <a:buAutoNum type="alphaUcPeriod"/>
            </a:pPr>
            <a:r>
              <a:rPr lang="es-PR" sz="1870" dirty="0">
                <a:latin typeface="Helvetica" pitchFamily="34" charset="0"/>
                <a:cs typeface="Helvetica" pitchFamily="34" charset="0"/>
              </a:rPr>
              <a:t>El cachorro vive en el hielo y la nieve.</a:t>
            </a:r>
          </a:p>
          <a:p>
            <a:pPr marL="1005687" lvl="2"/>
            <a:endParaRPr lang="es-PR" sz="187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s-PR" smtClean="0"/>
              <a:pPr/>
              <a:t>26</a:t>
            </a:fld>
            <a:endParaRPr lang="es-PR" dirty="0"/>
          </a:p>
        </p:txBody>
      </p:sp>
      <p:cxnSp>
        <p:nvCxnSpPr>
          <p:cNvPr id="11" name="Straight Connector 10"/>
          <p:cNvCxnSpPr/>
          <p:nvPr/>
        </p:nvCxnSpPr>
        <p:spPr>
          <a:xfrm>
            <a:off x="428630" y="5188857"/>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85800" y="2059116"/>
            <a:ext cx="235744" cy="1357085"/>
            <a:chOff x="852487" y="1611086"/>
            <a:chExt cx="214313" cy="1233714"/>
          </a:xfrm>
        </p:grpSpPr>
        <p:sp>
          <p:nvSpPr>
            <p:cNvPr id="14" name="Oval 13"/>
            <p:cNvSpPr/>
            <p:nvPr/>
          </p:nvSpPr>
          <p:spPr>
            <a:xfrm>
              <a:off x="852487" y="1611086"/>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p>
          </p:txBody>
        </p:sp>
        <p:sp>
          <p:nvSpPr>
            <p:cNvPr id="15" name="Oval 14"/>
            <p:cNvSpPr/>
            <p:nvPr/>
          </p:nvSpPr>
          <p:spPr>
            <a:xfrm>
              <a:off x="852487" y="2119086"/>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solidFill>
                  <a:srgbClr val="FF0000"/>
                </a:solidFill>
              </a:endParaRPr>
            </a:p>
          </p:txBody>
        </p:sp>
        <p:sp>
          <p:nvSpPr>
            <p:cNvPr id="17" name="Oval 16"/>
            <p:cNvSpPr/>
            <p:nvPr/>
          </p:nvSpPr>
          <p:spPr>
            <a:xfrm>
              <a:off x="852487" y="2627086"/>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p>
          </p:txBody>
        </p:sp>
      </p:grpSp>
      <p:graphicFrame>
        <p:nvGraphicFramePr>
          <p:cNvPr id="25" name="Table 24"/>
          <p:cNvGraphicFramePr>
            <a:graphicFrameLocks noGrp="1"/>
          </p:cNvGraphicFramePr>
          <p:nvPr>
            <p:extLst>
              <p:ext uri="{D42A27DB-BD31-4B8C-83A1-F6EECF244321}">
                <p14:modId xmlns:p14="http://schemas.microsoft.com/office/powerpoint/2010/main" val="3107429673"/>
              </p:ext>
            </p:extLst>
          </p:nvPr>
        </p:nvGraphicFramePr>
        <p:xfrm>
          <a:off x="4975860" y="4358644"/>
          <a:ext cx="2221322" cy="645554"/>
        </p:xfrm>
        <a:graphic>
          <a:graphicData uri="http://schemas.openxmlformats.org/drawingml/2006/table">
            <a:tbl>
              <a:tblPr/>
              <a:tblGrid>
                <a:gridCol w="2221322"/>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baseline="0" dirty="0" smtClean="0">
                          <a:solidFill>
                            <a:srgbClr val="000000"/>
                          </a:solidFill>
                          <a:latin typeface="+mn-lt"/>
                          <a:ea typeface="Times New Roman"/>
                          <a:cs typeface="Times New Roman"/>
                        </a:rPr>
                        <a:t> RI.1.3</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7200">
                <a:tc>
                  <a:txBody>
                    <a:bodyPr/>
                    <a:lstStyle/>
                    <a:p>
                      <a:pPr marL="0" marR="0" algn="l" defTabSz="966612" rtl="0" eaLnBrk="1" latinLnBrk="0" hangingPunct="1">
                        <a:lnSpc>
                          <a:spcPct val="100000"/>
                        </a:lnSpc>
                        <a:spcBef>
                          <a:spcPts val="0"/>
                        </a:spcBef>
                        <a:spcAft>
                          <a:spcPts val="0"/>
                        </a:spcAft>
                      </a:pPr>
                      <a:r>
                        <a:rPr lang="es-ES" sz="900" b="0" kern="1200" dirty="0" smtClean="0">
                          <a:solidFill>
                            <a:srgbClr val="000000"/>
                          </a:solidFill>
                          <a:latin typeface="+mn-lt"/>
                          <a:ea typeface="Times New Roman"/>
                          <a:cs typeface="Times New Roman"/>
                        </a:rPr>
                        <a:t>Describen la relación entre dos personas, acontecimientos, ideas, o elementos de información en un texto.</a:t>
                      </a:r>
                      <a:endParaRPr lang="en-US" sz="900" b="0"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3" name="Group 2"/>
          <p:cNvGrpSpPr/>
          <p:nvPr/>
        </p:nvGrpSpPr>
        <p:grpSpPr>
          <a:xfrm>
            <a:off x="685797" y="6314990"/>
            <a:ext cx="235747" cy="1354258"/>
            <a:chOff x="863483" y="5486400"/>
            <a:chExt cx="214315" cy="1231144"/>
          </a:xfrm>
        </p:grpSpPr>
        <p:sp>
          <p:nvSpPr>
            <p:cNvPr id="16" name="Oval 15"/>
            <p:cNvSpPr/>
            <p:nvPr/>
          </p:nvSpPr>
          <p:spPr>
            <a:xfrm>
              <a:off x="863485" y="5486400"/>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solidFill>
                  <a:srgbClr val="FF0000"/>
                </a:solidFill>
              </a:endParaRPr>
            </a:p>
          </p:txBody>
        </p:sp>
        <p:sp>
          <p:nvSpPr>
            <p:cNvPr id="18" name="Oval 17"/>
            <p:cNvSpPr/>
            <p:nvPr/>
          </p:nvSpPr>
          <p:spPr>
            <a:xfrm>
              <a:off x="863483" y="5993115"/>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p>
          </p:txBody>
        </p:sp>
        <p:sp>
          <p:nvSpPr>
            <p:cNvPr id="19" name="Oval 18"/>
            <p:cNvSpPr/>
            <p:nvPr/>
          </p:nvSpPr>
          <p:spPr>
            <a:xfrm>
              <a:off x="863483" y="6499830"/>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solidFill>
                  <a:srgbClr val="FF0000"/>
                </a:solidFill>
              </a:endParaRPr>
            </a:p>
          </p:txBody>
        </p:sp>
      </p:grpSp>
      <p:graphicFrame>
        <p:nvGraphicFramePr>
          <p:cNvPr id="20" name="Table 19"/>
          <p:cNvGraphicFramePr>
            <a:graphicFrameLocks noGrp="1"/>
          </p:cNvGraphicFramePr>
          <p:nvPr>
            <p:extLst>
              <p:ext uri="{D42A27DB-BD31-4B8C-83A1-F6EECF244321}">
                <p14:modId xmlns:p14="http://schemas.microsoft.com/office/powerpoint/2010/main" val="4230767952"/>
              </p:ext>
            </p:extLst>
          </p:nvPr>
        </p:nvGraphicFramePr>
        <p:xfrm>
          <a:off x="4355133" y="8213984"/>
          <a:ext cx="2842049" cy="797954"/>
        </p:xfrm>
        <a:graphic>
          <a:graphicData uri="http://schemas.openxmlformats.org/drawingml/2006/table">
            <a:tbl>
              <a:tblPr/>
              <a:tblGrid>
                <a:gridCol w="2842049"/>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baseline="0" dirty="0" smtClean="0">
                          <a:solidFill>
                            <a:srgbClr val="000000"/>
                          </a:solidFill>
                          <a:latin typeface="+mn-lt"/>
                          <a:ea typeface="Times New Roman"/>
                          <a:cs typeface="Times New Roman"/>
                        </a:rPr>
                        <a:t> RI.1.5</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9600">
                <a:tc>
                  <a:txBody>
                    <a:bodyPr/>
                    <a:lstStyle/>
                    <a:p>
                      <a:pPr marL="0" marR="0" algn="l" defTabSz="966612" rtl="0" eaLnBrk="1" latinLnBrk="0" hangingPunct="1">
                        <a:lnSpc>
                          <a:spcPct val="100000"/>
                        </a:lnSpc>
                        <a:spcBef>
                          <a:spcPts val="0"/>
                        </a:spcBef>
                        <a:spcAft>
                          <a:spcPts val="0"/>
                        </a:spcAft>
                      </a:pPr>
                      <a:r>
                        <a:rPr lang="es-ES" sz="900" dirty="0" smtClean="0"/>
                        <a:t>Conocen y usan varias características de texto (por ejemplo: encabezados, tablas de contenido, glosarios, menús electrónicos, iconos), para localizar los datos clave o información en un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5" name="Footer Placeholder 4"/>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1417462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0045" y="335280"/>
            <a:ext cx="6996482" cy="3554811"/>
          </a:xfrm>
          <a:prstGeom prst="rect">
            <a:avLst/>
          </a:prstGeom>
          <a:ln>
            <a:noFill/>
          </a:ln>
        </p:spPr>
        <p:txBody>
          <a:bodyPr wrap="square" lIns="100575" tIns="50288" rIns="100575" bIns="50288">
            <a:spAutoFit/>
          </a:bodyPr>
          <a:lstStyle/>
          <a:p>
            <a:pPr marL="565750" indent="-565750"/>
            <a:r>
              <a:rPr lang="x-none" sz="1870" b="1" dirty="0">
                <a:latin typeface="Helvetica" pitchFamily="34" charset="0"/>
                <a:cs typeface="Helvetica" pitchFamily="34" charset="0"/>
              </a:rPr>
              <a:t>17. ¿Cuál sería la mejor </a:t>
            </a:r>
            <a:r>
              <a:rPr lang="x-none" sz="1870" b="1" dirty="0" smtClean="0">
                <a:latin typeface="Helvetica" pitchFamily="34" charset="0"/>
                <a:cs typeface="Helvetica" pitchFamily="34" charset="0"/>
              </a:rPr>
              <a:t>leyenda/pie de </a:t>
            </a:r>
            <a:r>
              <a:rPr lang="x-none" sz="1870" b="1" dirty="0">
                <a:latin typeface="Helvetica" pitchFamily="34" charset="0"/>
                <a:cs typeface="Helvetica" pitchFamily="34" charset="0"/>
              </a:rPr>
              <a:t>foto que va con esta foto?</a:t>
            </a:r>
          </a:p>
          <a:p>
            <a:endParaRPr lang="x-none" sz="1870" b="1" dirty="0">
              <a:latin typeface="Helvetica" pitchFamily="34" charset="0"/>
              <a:cs typeface="Helvetica" pitchFamily="34" charset="0"/>
            </a:endParaRPr>
          </a:p>
          <a:p>
            <a:endParaRPr lang="x-none" sz="1870" b="1" dirty="0">
              <a:latin typeface="Helvetica" pitchFamily="34" charset="0"/>
              <a:cs typeface="Helvetica" pitchFamily="34" charset="0"/>
            </a:endParaRPr>
          </a:p>
          <a:p>
            <a:endParaRPr lang="x-none" sz="1870" dirty="0">
              <a:latin typeface="Helvetica" pitchFamily="34" charset="0"/>
              <a:cs typeface="Helvetica" pitchFamily="34" charset="0"/>
            </a:endParaRPr>
          </a:p>
          <a:p>
            <a:pPr marL="862013" lvl="2" indent="-352425">
              <a:buFont typeface="+mj-lt"/>
              <a:buAutoNum type="alphaUcPeriod"/>
            </a:pPr>
            <a:r>
              <a:rPr lang="x-none" sz="1870" dirty="0">
                <a:latin typeface="Helvetica" pitchFamily="34" charset="0"/>
                <a:cs typeface="Helvetica" pitchFamily="34" charset="0"/>
              </a:rPr>
              <a:t>Los cachorros de oso polar nacen con sus ojos cerrados.</a:t>
            </a:r>
          </a:p>
          <a:p>
            <a:pPr marL="862013" lvl="2" indent="-352425">
              <a:buFont typeface="+mj-lt"/>
              <a:buAutoNum type="alphaUcPeriod"/>
            </a:pPr>
            <a:endParaRPr lang="x-none" sz="1870" dirty="0">
              <a:latin typeface="Helvetica" pitchFamily="34" charset="0"/>
              <a:cs typeface="Helvetica" pitchFamily="34" charset="0"/>
            </a:endParaRPr>
          </a:p>
          <a:p>
            <a:pPr marL="862013" lvl="2" indent="-352425">
              <a:buFont typeface="+mj-lt"/>
              <a:buAutoNum type="alphaUcPeriod"/>
            </a:pPr>
            <a:r>
              <a:rPr lang="x-none" sz="1870" dirty="0" smtClean="0">
                <a:latin typeface="Helvetica" pitchFamily="34" charset="0"/>
                <a:cs typeface="Helvetica" pitchFamily="34" charset="0"/>
              </a:rPr>
              <a:t>Un </a:t>
            </a:r>
            <a:r>
              <a:rPr lang="x-none" sz="1870" dirty="0">
                <a:latin typeface="Helvetica" pitchFamily="34" charset="0"/>
                <a:cs typeface="Helvetica" pitchFamily="34" charset="0"/>
              </a:rPr>
              <a:t>bebé de oso polar se queda con su madre hasta que pueda vivir por sí solo.</a:t>
            </a:r>
          </a:p>
          <a:p>
            <a:pPr marL="862013" lvl="2" indent="-352425">
              <a:buFont typeface="+mj-lt"/>
              <a:buAutoNum type="alphaUcPeriod"/>
            </a:pPr>
            <a:endParaRPr lang="x-none" sz="1870" dirty="0">
              <a:latin typeface="Helvetica" pitchFamily="34" charset="0"/>
              <a:cs typeface="Helvetica" pitchFamily="34" charset="0"/>
            </a:endParaRPr>
          </a:p>
          <a:p>
            <a:pPr marL="862013" lvl="2" indent="-352425">
              <a:buFont typeface="+mj-lt"/>
              <a:buAutoNum type="alphaUcPeriod"/>
            </a:pPr>
            <a:r>
              <a:rPr lang="x-none" sz="1870" dirty="0">
                <a:latin typeface="Helvetica" pitchFamily="34" charset="0"/>
                <a:cs typeface="Helvetica" pitchFamily="34" charset="0"/>
              </a:rPr>
              <a:t>El oso polar tiene hambre.</a:t>
            </a:r>
          </a:p>
        </p:txBody>
      </p:sp>
      <p:cxnSp>
        <p:nvCxnSpPr>
          <p:cNvPr id="11" name="Straight Connector 10"/>
          <p:cNvCxnSpPr/>
          <p:nvPr/>
        </p:nvCxnSpPr>
        <p:spPr>
          <a:xfrm>
            <a:off x="512359" y="469392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581" y="5070336"/>
            <a:ext cx="6726645" cy="2979257"/>
          </a:xfrm>
          <a:prstGeom prst="rect">
            <a:avLst/>
          </a:prstGeom>
        </p:spPr>
        <p:txBody>
          <a:bodyPr wrap="square" lIns="100564" tIns="50282" rIns="100564" bIns="50282">
            <a:spAutoFit/>
          </a:bodyPr>
          <a:lstStyle/>
          <a:p>
            <a:pPr marL="349250" indent="-349250"/>
            <a:r>
              <a:rPr lang="x-none" sz="1870" b="1" dirty="0">
                <a:latin typeface="Helvetica" pitchFamily="34" charset="0"/>
              </a:rPr>
              <a:t>18. </a:t>
            </a:r>
            <a:r>
              <a:rPr lang="x-none" sz="1870" b="1" dirty="0" smtClean="0">
                <a:latin typeface="Helvetica" pitchFamily="34" charset="0"/>
              </a:rPr>
              <a:t>¿</a:t>
            </a:r>
            <a:r>
              <a:rPr lang="x-none" sz="1870" b="1" dirty="0">
                <a:latin typeface="Helvetica" pitchFamily="34" charset="0"/>
              </a:rPr>
              <a:t>Qué información es la misma en </a:t>
            </a:r>
            <a:r>
              <a:rPr lang="es-ES" sz="1870" b="1" i="1" u="sng" dirty="0">
                <a:latin typeface="Helvetica" panose="020B0604020202020204" pitchFamily="34" charset="0"/>
                <a:cs typeface="Helvetica" panose="020B0604020202020204" pitchFamily="34" charset="0"/>
              </a:rPr>
              <a:t>Un oso polar bebé crece</a:t>
            </a:r>
            <a:r>
              <a:rPr lang="es-ES" sz="1870" b="1" i="1" dirty="0">
                <a:latin typeface="Helvetica" panose="020B0604020202020204" pitchFamily="34" charset="0"/>
                <a:cs typeface="Helvetica" panose="020B0604020202020204" pitchFamily="34" charset="0"/>
              </a:rPr>
              <a:t> y </a:t>
            </a:r>
            <a:r>
              <a:rPr lang="es-ES" sz="1870" b="1" i="1" u="sng" dirty="0">
                <a:latin typeface="Helvetica" panose="020B0604020202020204" pitchFamily="34" charset="0"/>
                <a:cs typeface="Helvetica" panose="020B0604020202020204" pitchFamily="34" charset="0"/>
              </a:rPr>
              <a:t>Datos divertidos</a:t>
            </a:r>
            <a:r>
              <a:rPr lang="x-none" sz="1870" b="1" dirty="0">
                <a:latin typeface="Helvetica" pitchFamily="34" charset="0"/>
                <a:cs typeface="Helvetica" panose="020B0604020202020204" pitchFamily="34" charset="0"/>
              </a:rPr>
              <a:t>?</a:t>
            </a:r>
          </a:p>
          <a:p>
            <a:pPr marL="356720" indent="-356720">
              <a:buFont typeface="+mj-lt"/>
              <a:buAutoNum type="arabicPeriod" startAt="2"/>
            </a:pPr>
            <a:endParaRPr lang="x-none" sz="1870" b="1" dirty="0">
              <a:latin typeface="Helvetica" pitchFamily="34" charset="0"/>
            </a:endParaRPr>
          </a:p>
          <a:p>
            <a:pPr marL="854075" indent="-396875">
              <a:buFont typeface="+mj-lt"/>
              <a:buAutoNum type="alphaUcPeriod"/>
            </a:pPr>
            <a:r>
              <a:rPr lang="x-none" sz="1870" dirty="0">
                <a:latin typeface="Helvetica" pitchFamily="34" charset="0"/>
              </a:rPr>
              <a:t>A los cachorros de oso polar les gusta jugar.</a:t>
            </a:r>
          </a:p>
          <a:p>
            <a:pPr marL="854075" indent="-396875">
              <a:buFont typeface="+mj-lt"/>
              <a:buAutoNum type="alphaUcPeriod"/>
            </a:pPr>
            <a:endParaRPr lang="x-none" sz="1870" dirty="0">
              <a:latin typeface="Helvetica" pitchFamily="34" charset="0"/>
              <a:cs typeface="Helvetica" pitchFamily="34" charset="0"/>
            </a:endParaRPr>
          </a:p>
          <a:p>
            <a:pPr marL="854075" indent="-396875">
              <a:buFont typeface="+mj-lt"/>
              <a:buAutoNum type="alphaUcPeriod"/>
            </a:pPr>
            <a:r>
              <a:rPr lang="x-none" sz="1870" dirty="0">
                <a:latin typeface="Helvetica" pitchFamily="34" charset="0"/>
                <a:cs typeface="Helvetica" pitchFamily="34" charset="0"/>
              </a:rPr>
              <a:t>Los osos polares nacen con sus ojos cerrados.</a:t>
            </a:r>
          </a:p>
          <a:p>
            <a:pPr marL="854075" indent="-396875">
              <a:buFont typeface="+mj-lt"/>
              <a:buAutoNum type="alphaUcPeriod"/>
            </a:pPr>
            <a:endParaRPr lang="x-none" sz="1870" dirty="0">
              <a:latin typeface="Helvetica" pitchFamily="34" charset="0"/>
              <a:cs typeface="Helvetica" pitchFamily="34" charset="0"/>
            </a:endParaRPr>
          </a:p>
          <a:p>
            <a:pPr marL="854075" indent="-396875">
              <a:buFont typeface="+mj-lt"/>
              <a:buAutoNum type="alphaUcPeriod"/>
              <a:tabLst>
                <a:tab pos="754333" algn="l"/>
              </a:tabLst>
            </a:pPr>
            <a:r>
              <a:rPr lang="x-none" sz="1870" dirty="0">
                <a:latin typeface="Helvetica" pitchFamily="34" charset="0"/>
                <a:cs typeface="Helvetica" pitchFamily="34" charset="0"/>
              </a:rPr>
              <a:t>Los cachorros de osos se quedan con su madre por dos años.</a:t>
            </a:r>
          </a:p>
          <a:p>
            <a:pPr marL="854075" indent="-396875"/>
            <a:endParaRPr lang="x-none" sz="1870" dirty="0">
              <a:latin typeface="Helvetica" pitchFamily="34" charset="0"/>
              <a:cs typeface="Helvetica" pitchFamily="34" charset="0"/>
            </a:endParaRPr>
          </a:p>
        </p:txBody>
      </p:sp>
      <p:grpSp>
        <p:nvGrpSpPr>
          <p:cNvPr id="2" name="Group 1"/>
          <p:cNvGrpSpPr/>
          <p:nvPr/>
        </p:nvGrpSpPr>
        <p:grpSpPr>
          <a:xfrm>
            <a:off x="559846" y="6019800"/>
            <a:ext cx="267013" cy="1382636"/>
            <a:chOff x="789587" y="5410200"/>
            <a:chExt cx="242739" cy="1256942"/>
          </a:xfrm>
        </p:grpSpPr>
        <p:sp>
          <p:nvSpPr>
            <p:cNvPr id="18" name="Oval 17"/>
            <p:cNvSpPr/>
            <p:nvPr/>
          </p:nvSpPr>
          <p:spPr>
            <a:xfrm>
              <a:off x="789587" y="5410200"/>
              <a:ext cx="242739"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19" name="Oval 18"/>
            <p:cNvSpPr/>
            <p:nvPr/>
          </p:nvSpPr>
          <p:spPr>
            <a:xfrm>
              <a:off x="789587" y="5911032"/>
              <a:ext cx="242739"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0" name="Oval 19"/>
            <p:cNvSpPr/>
            <p:nvPr/>
          </p:nvSpPr>
          <p:spPr>
            <a:xfrm>
              <a:off x="789587" y="6449428"/>
              <a:ext cx="242739"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pSp>
      <p:graphicFrame>
        <p:nvGraphicFramePr>
          <p:cNvPr id="13" name="Table 12"/>
          <p:cNvGraphicFramePr>
            <a:graphicFrameLocks noGrp="1"/>
          </p:cNvGraphicFramePr>
          <p:nvPr>
            <p:extLst>
              <p:ext uri="{D42A27DB-BD31-4B8C-83A1-F6EECF244321}">
                <p14:modId xmlns:p14="http://schemas.microsoft.com/office/powerpoint/2010/main" val="3703858356"/>
              </p:ext>
            </p:extLst>
          </p:nvPr>
        </p:nvGraphicFramePr>
        <p:xfrm>
          <a:off x="4800596" y="3992716"/>
          <a:ext cx="2545931" cy="660472"/>
        </p:xfrm>
        <a:graphic>
          <a:graphicData uri="http://schemas.openxmlformats.org/drawingml/2006/table">
            <a:tbl>
              <a:tblPr/>
              <a:tblGrid>
                <a:gridCol w="2545931"/>
              </a:tblGrid>
              <a:tr h="15590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baseline="0" dirty="0" smtClean="0">
                          <a:solidFill>
                            <a:srgbClr val="000000"/>
                          </a:solidFill>
                          <a:latin typeface="+mn-lt"/>
                          <a:ea typeface="Times New Roman"/>
                          <a:cs typeface="Times New Roman"/>
                        </a:rPr>
                        <a:t> RI.1.6</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4570">
                <a:tc>
                  <a:txBody>
                    <a:bodyPr/>
                    <a:lstStyle/>
                    <a:p>
                      <a:pPr marL="0" marR="0" algn="l" defTabSz="966612" rtl="0" eaLnBrk="1" latinLnBrk="0" hangingPunct="1">
                        <a:lnSpc>
                          <a:spcPct val="100000"/>
                        </a:lnSpc>
                        <a:spcBef>
                          <a:spcPts val="0"/>
                        </a:spcBef>
                        <a:spcAft>
                          <a:spcPts val="0"/>
                        </a:spcAft>
                      </a:pPr>
                      <a:r>
                        <a:rPr lang="es-ES" sz="900" dirty="0" smtClean="0"/>
                        <a:t>Distinguen entre la información proporcionada por imágenes u otras ilustraciones y la información contenida en las palabras de un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073737372"/>
              </p:ext>
            </p:extLst>
          </p:nvPr>
        </p:nvGraphicFramePr>
        <p:xfrm>
          <a:off x="4995129" y="8595646"/>
          <a:ext cx="2156864" cy="538843"/>
        </p:xfrm>
        <a:graphic>
          <a:graphicData uri="http://schemas.openxmlformats.org/drawingml/2006/table">
            <a:tbl>
              <a:tblPr/>
              <a:tblGrid>
                <a:gridCol w="2156864"/>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baseline="0" dirty="0" smtClean="0">
                          <a:solidFill>
                            <a:srgbClr val="000000"/>
                          </a:solidFill>
                          <a:latin typeface="+mn-lt"/>
                          <a:ea typeface="Times New Roman"/>
                          <a:cs typeface="Times New Roman"/>
                        </a:rPr>
                        <a:t> RI.1.7</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489">
                <a:tc>
                  <a:txBody>
                    <a:bodyPr/>
                    <a:lstStyle/>
                    <a:p>
                      <a:pPr marL="0" marR="0" algn="l" defTabSz="966612" rtl="0" eaLnBrk="1" latinLnBrk="0" hangingPunct="1">
                        <a:lnSpc>
                          <a:spcPct val="100000"/>
                        </a:lnSpc>
                        <a:spcBef>
                          <a:spcPts val="0"/>
                        </a:spcBef>
                        <a:spcAft>
                          <a:spcPts val="0"/>
                        </a:spcAft>
                      </a:pPr>
                      <a:r>
                        <a:rPr lang="es-ES" sz="900" dirty="0" smtClean="0"/>
                        <a:t>Usan las ilustraciones y los detalles en un texto para describir las ideas clave.</a:t>
                      </a: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pic>
        <p:nvPicPr>
          <p:cNvPr id="17" name="Picture 16" descr="https://encrypted-tbn1.gstatic.com/images?q=tbn:ANd9GcS_EF42YT8NNmHmW4lKVgjPaDlKj4lWKgSpWX5sZifKi1blNGA3NA"/>
          <p:cNvPicPr/>
          <p:nvPr/>
        </p:nvPicPr>
        <p:blipFill>
          <a:blip r:embed="rId2" cstate="print">
            <a:extLst>
              <a:ext uri="{BEBA8EAE-BF5A-486C-A8C5-ECC9F3942E4B}">
                <a14:imgProps xmlns:a14="http://schemas.microsoft.com/office/drawing/2010/main">
                  <a14:imgLayer r:embed="rId3">
                    <a14:imgEffect>
                      <a14:sharpenSoften amount="57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12930" y="758796"/>
            <a:ext cx="2070710" cy="919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CF669FE8-2A6A-4FDA-B6E7-4A7C87AD6E1D}" type="slidenum">
              <a:rPr lang="en-US" smtClean="0"/>
              <a:t>27</a:t>
            </a:fld>
            <a:endParaRPr lang="en-US"/>
          </a:p>
        </p:txBody>
      </p:sp>
      <p:grpSp>
        <p:nvGrpSpPr>
          <p:cNvPr id="22" name="Group 21"/>
          <p:cNvGrpSpPr/>
          <p:nvPr/>
        </p:nvGrpSpPr>
        <p:grpSpPr>
          <a:xfrm>
            <a:off x="609600" y="1828800"/>
            <a:ext cx="235747" cy="1908683"/>
            <a:chOff x="863483" y="5486400"/>
            <a:chExt cx="214315" cy="1735167"/>
          </a:xfrm>
        </p:grpSpPr>
        <p:sp>
          <p:nvSpPr>
            <p:cNvPr id="23" name="Oval 22"/>
            <p:cNvSpPr/>
            <p:nvPr/>
          </p:nvSpPr>
          <p:spPr>
            <a:xfrm>
              <a:off x="863485" y="5486400"/>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solidFill>
                  <a:srgbClr val="FF0000"/>
                </a:solidFill>
              </a:endParaRPr>
            </a:p>
          </p:txBody>
        </p:sp>
        <p:sp>
          <p:nvSpPr>
            <p:cNvPr id="24" name="Oval 23"/>
            <p:cNvSpPr/>
            <p:nvPr/>
          </p:nvSpPr>
          <p:spPr>
            <a:xfrm>
              <a:off x="863483" y="6245127"/>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p>
          </p:txBody>
        </p:sp>
        <p:sp>
          <p:nvSpPr>
            <p:cNvPr id="30" name="Oval 29"/>
            <p:cNvSpPr/>
            <p:nvPr/>
          </p:nvSpPr>
          <p:spPr>
            <a:xfrm>
              <a:off x="863483" y="7003853"/>
              <a:ext cx="214313" cy="21771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5142" tIns="47572" rIns="95142" bIns="47572" rtlCol="0" anchor="ctr"/>
            <a:lstStyle/>
            <a:p>
              <a:pPr algn="ctr"/>
              <a:endParaRPr lang="es-PR" sz="2207" dirty="0">
                <a:solidFill>
                  <a:srgbClr val="FF0000"/>
                </a:solidFill>
              </a:endParaRPr>
            </a:p>
          </p:txBody>
        </p:sp>
      </p:grpSp>
      <p:sp>
        <p:nvSpPr>
          <p:cNvPr id="3" name="Footer Placeholder 2"/>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09322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8" y="313089"/>
            <a:ext cx="6382107" cy="2403715"/>
          </a:xfrm>
          <a:prstGeom prst="rect">
            <a:avLst/>
          </a:prstGeom>
        </p:spPr>
        <p:txBody>
          <a:bodyPr wrap="square" lIns="100564" tIns="50282" rIns="100564" bIns="50282">
            <a:spAutoFit/>
          </a:bodyPr>
          <a:lstStyle/>
          <a:p>
            <a:pPr marL="570989" indent="-570989"/>
            <a:r>
              <a:rPr lang="x-none" sz="1870" b="1" dirty="0">
                <a:latin typeface="Helvetica" pitchFamily="34" charset="0"/>
              </a:rPr>
              <a:t>19.   ¿Qué puedes aprender de </a:t>
            </a:r>
            <a:r>
              <a:rPr lang="x-none" sz="1870" b="1" i="1" u="sng" dirty="0">
                <a:latin typeface="Helvetica" pitchFamily="34" charset="0"/>
              </a:rPr>
              <a:t>Datos divertidos </a:t>
            </a:r>
            <a:r>
              <a:rPr lang="x-none" sz="1870" b="1" dirty="0">
                <a:latin typeface="Helvetica" pitchFamily="34" charset="0"/>
              </a:rPr>
              <a:t> que no puedes aprender en</a:t>
            </a:r>
            <a:r>
              <a:rPr lang="x-none" sz="1870" b="1" i="1" dirty="0">
                <a:latin typeface="Helvetica" pitchFamily="34" charset="0"/>
              </a:rPr>
              <a:t> </a:t>
            </a:r>
            <a:r>
              <a:rPr lang="x-none" sz="1870" b="1" i="1" u="sng" dirty="0">
                <a:latin typeface="Helvetica" pitchFamily="34" charset="0"/>
              </a:rPr>
              <a:t>Un oso polar bebé crece</a:t>
            </a:r>
            <a:r>
              <a:rPr lang="x-none" sz="1870" b="1" dirty="0">
                <a:latin typeface="Helvetica" pitchFamily="34" charset="0"/>
              </a:rPr>
              <a:t>?</a:t>
            </a:r>
          </a:p>
          <a:p>
            <a:pPr marL="377122" indent="377122"/>
            <a:endParaRPr lang="x-none" sz="1870" dirty="0">
              <a:latin typeface="Helvetica" pitchFamily="34" charset="0"/>
            </a:endParaRPr>
          </a:p>
          <a:p>
            <a:pPr marL="685800" indent="312738">
              <a:buFont typeface="+mj-lt"/>
              <a:buAutoNum type="alphaUcPeriod"/>
            </a:pPr>
            <a:r>
              <a:rPr lang="x-none" sz="1870" dirty="0" smtClean="0">
                <a:latin typeface="Helvetica" pitchFamily="34" charset="0"/>
                <a:cs typeface="Helvetica" pitchFamily="34" charset="0"/>
              </a:rPr>
              <a:t>Un </a:t>
            </a:r>
            <a:r>
              <a:rPr lang="x-none" sz="1870" dirty="0">
                <a:latin typeface="Helvetica" pitchFamily="34" charset="0"/>
                <a:cs typeface="Helvetica" pitchFamily="34" charset="0"/>
              </a:rPr>
              <a:t>cachorro recién nacido pesa dos libras.</a:t>
            </a:r>
          </a:p>
          <a:p>
            <a:pPr marL="685800" indent="312738">
              <a:buFont typeface="+mj-lt"/>
              <a:buAutoNum type="alphaUcPeriod"/>
            </a:pPr>
            <a:endParaRPr lang="x-none" sz="1870" dirty="0">
              <a:latin typeface="Helvetica" pitchFamily="34" charset="0"/>
              <a:cs typeface="Helvetica" pitchFamily="34" charset="0"/>
            </a:endParaRPr>
          </a:p>
          <a:p>
            <a:pPr marL="685800" indent="312738">
              <a:buFont typeface="+mj-lt"/>
              <a:buAutoNum type="alphaUcPeriod"/>
            </a:pPr>
            <a:r>
              <a:rPr lang="x-none" sz="1870" dirty="0">
                <a:latin typeface="Helvetica" pitchFamily="34" charset="0"/>
                <a:cs typeface="Helvetica" pitchFamily="34" charset="0"/>
              </a:rPr>
              <a:t>Los cachorros beben la leche de su madre.</a:t>
            </a:r>
          </a:p>
          <a:p>
            <a:pPr marL="685800" indent="312738">
              <a:buFont typeface="+mj-lt"/>
              <a:buAutoNum type="alphaUcPeriod"/>
            </a:pPr>
            <a:endParaRPr lang="x-none" sz="1870" dirty="0">
              <a:latin typeface="Helvetica" pitchFamily="34" charset="0"/>
              <a:cs typeface="Helvetica" pitchFamily="34" charset="0"/>
            </a:endParaRPr>
          </a:p>
          <a:p>
            <a:pPr marL="685800" indent="312738">
              <a:buFont typeface="+mj-lt"/>
              <a:buAutoNum type="alphaUcPeriod"/>
            </a:pPr>
            <a:r>
              <a:rPr lang="x-none" sz="1870" dirty="0">
                <a:latin typeface="Helvetica" pitchFamily="34" charset="0"/>
                <a:cs typeface="Helvetica" pitchFamily="34" charset="0"/>
              </a:rPr>
              <a:t>Los cachorros no tienen mucho pelo.</a:t>
            </a:r>
          </a:p>
        </p:txBody>
      </p:sp>
      <p:cxnSp>
        <p:nvCxnSpPr>
          <p:cNvPr id="11" name="Straight Connector 10"/>
          <p:cNvCxnSpPr/>
          <p:nvPr/>
        </p:nvCxnSpPr>
        <p:spPr>
          <a:xfrm>
            <a:off x="512359" y="4023360"/>
            <a:ext cx="6517096"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343579331"/>
              </p:ext>
            </p:extLst>
          </p:nvPr>
        </p:nvGraphicFramePr>
        <p:xfrm>
          <a:off x="220226" y="4401276"/>
          <a:ext cx="7292340" cy="4250541"/>
        </p:xfrm>
        <a:graphic>
          <a:graphicData uri="http://schemas.openxmlformats.org/drawingml/2006/table">
            <a:tbl>
              <a:tblPr firstRow="1" bandRow="1">
                <a:tableStyleId>{5940675A-B579-460E-94D1-54222C63F5DA}</a:tableStyleId>
              </a:tblPr>
              <a:tblGrid>
                <a:gridCol w="7292340"/>
              </a:tblGrid>
              <a:tr h="801315">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20"/>
                        <a:tabLst/>
                        <a:defRPr/>
                      </a:pPr>
                      <a:r>
                        <a:rPr lang="x-none" sz="1800" b="1" baseline="0" noProof="0" dirty="0" smtClean="0">
                          <a:solidFill>
                            <a:schemeClr val="tx1"/>
                          </a:solidFill>
                        </a:rPr>
                        <a:t>¿Qué tiene que aprender un cachorro de oso polar para vivir por sí solo? Da detalles del cuento para apoyar tu respuesta.</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900" b="1" baseline="0" dirty="0" smtClean="0">
                        <a:solidFill>
                          <a:srgbClr val="002060"/>
                        </a:solidFill>
                      </a:endParaRPr>
                    </a:p>
                  </a:txBody>
                  <a:tcPr marL="112214" marR="112214"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2214" marR="112214" marT="56199" marB="5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84377052"/>
              </p:ext>
            </p:extLst>
          </p:nvPr>
        </p:nvGraphicFramePr>
        <p:xfrm>
          <a:off x="5052122" y="3329420"/>
          <a:ext cx="2026796" cy="538843"/>
        </p:xfrm>
        <a:graphic>
          <a:graphicData uri="http://schemas.openxmlformats.org/drawingml/2006/table">
            <a:tbl>
              <a:tblPr/>
              <a:tblGrid>
                <a:gridCol w="2026796"/>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baseline="0" dirty="0" smtClean="0">
                          <a:solidFill>
                            <a:srgbClr val="000000"/>
                          </a:solidFill>
                          <a:latin typeface="+mn-lt"/>
                          <a:ea typeface="Times New Roman"/>
                          <a:cs typeface="Times New Roman"/>
                        </a:rPr>
                        <a:t> RI.1.7</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489">
                <a:tc>
                  <a:txBody>
                    <a:bodyPr/>
                    <a:lstStyle/>
                    <a:p>
                      <a:pPr marL="0" marR="0" algn="l" defTabSz="966612" rtl="0" eaLnBrk="1" latinLnBrk="0" hangingPunct="1">
                        <a:lnSpc>
                          <a:spcPct val="100000"/>
                        </a:lnSpc>
                        <a:spcBef>
                          <a:spcPts val="0"/>
                        </a:spcBef>
                        <a:spcAft>
                          <a:spcPts val="0"/>
                        </a:spcAft>
                      </a:pPr>
                      <a:r>
                        <a:rPr lang="es-ES" sz="900" dirty="0" smtClean="0"/>
                        <a:t>Usan las ilustraciones y los detalles en un texto para describir las ideas clave.</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63754605"/>
              </p:ext>
            </p:extLst>
          </p:nvPr>
        </p:nvGraphicFramePr>
        <p:xfrm>
          <a:off x="4717582" y="8709692"/>
          <a:ext cx="2682240" cy="640080"/>
        </p:xfrm>
        <a:graphic>
          <a:graphicData uri="http://schemas.openxmlformats.org/drawingml/2006/table">
            <a:tbl>
              <a:tblPr/>
              <a:tblGrid>
                <a:gridCol w="2682240"/>
              </a:tblGrid>
              <a:tr h="15225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baseline="0" dirty="0" smtClean="0">
                          <a:solidFill>
                            <a:srgbClr val="000000"/>
                          </a:solidFill>
                          <a:latin typeface="+mn-lt"/>
                          <a:ea typeface="Times New Roman"/>
                          <a:cs typeface="Times New Roman"/>
                        </a:rPr>
                        <a:t> RI.1.6</a:t>
                      </a:r>
                      <a:endParaRPr lang="en-US" sz="900" dirty="0">
                        <a:latin typeface="Calibri"/>
                        <a:ea typeface="Calibri"/>
                        <a:cs typeface="Times New Roman"/>
                      </a:endParaRPr>
                    </a:p>
                  </a:txBody>
                  <a:tcPr marL="32845" marR="328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87828">
                <a:tc>
                  <a:txBody>
                    <a:bodyPr/>
                    <a:lstStyle/>
                    <a:p>
                      <a:pPr marL="0" marR="0" algn="l" defTabSz="966612" rtl="0" eaLnBrk="1" latinLnBrk="0" hangingPunct="1">
                        <a:lnSpc>
                          <a:spcPct val="100000"/>
                        </a:lnSpc>
                        <a:spcBef>
                          <a:spcPts val="0"/>
                        </a:spcBef>
                        <a:spcAft>
                          <a:spcPts val="0"/>
                        </a:spcAft>
                      </a:pPr>
                      <a:r>
                        <a:rPr lang="es-ES" sz="900" dirty="0" smtClean="0"/>
                        <a:t> Distinguen entre la información proporcionada por imágenes u otras ilustraciones y la información contenida en las palabras de un texto.</a:t>
                      </a:r>
                      <a:endParaRPr lang="en-US" sz="900" b="1" kern="1200" dirty="0">
                        <a:solidFill>
                          <a:srgbClr val="000000"/>
                        </a:solidFill>
                        <a:latin typeface="+mn-lt"/>
                        <a:ea typeface="Times New Roman"/>
                        <a:cs typeface="Times New Roman"/>
                      </a:endParaRPr>
                    </a:p>
                  </a:txBody>
                  <a:tcPr marL="32845" marR="328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3" name="Group 2"/>
          <p:cNvGrpSpPr/>
          <p:nvPr/>
        </p:nvGrpSpPr>
        <p:grpSpPr>
          <a:xfrm>
            <a:off x="914400" y="1254135"/>
            <a:ext cx="235747" cy="1312580"/>
            <a:chOff x="892528" y="1192378"/>
            <a:chExt cx="214315" cy="1193254"/>
          </a:xfrm>
        </p:grpSpPr>
        <p:sp>
          <p:nvSpPr>
            <p:cNvPr id="27" name="Oval 26"/>
            <p:cNvSpPr/>
            <p:nvPr/>
          </p:nvSpPr>
          <p:spPr>
            <a:xfrm>
              <a:off x="892530" y="1192378"/>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sp>
          <p:nvSpPr>
            <p:cNvPr id="28" name="Oval 27"/>
            <p:cNvSpPr/>
            <p:nvPr/>
          </p:nvSpPr>
          <p:spPr>
            <a:xfrm>
              <a:off x="892528" y="1680148"/>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solidFill>
                  <a:srgbClr val="FF0000"/>
                </a:solidFill>
              </a:endParaRPr>
            </a:p>
          </p:txBody>
        </p:sp>
        <p:sp>
          <p:nvSpPr>
            <p:cNvPr id="29" name="Oval 28"/>
            <p:cNvSpPr/>
            <p:nvPr/>
          </p:nvSpPr>
          <p:spPr>
            <a:xfrm>
              <a:off x="892528" y="2167918"/>
              <a:ext cx="214313" cy="21771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5131" tIns="47566" rIns="95131" bIns="47566" rtlCol="0" anchor="ctr"/>
            <a:lstStyle/>
            <a:p>
              <a:pPr algn="ctr"/>
              <a:endParaRPr lang="x-none" sz="2207" dirty="0"/>
            </a:p>
          </p:txBody>
        </p:sp>
      </p:grpSp>
      <p:sp>
        <p:nvSpPr>
          <p:cNvPr id="4" name="Slide Number Placeholder 3"/>
          <p:cNvSpPr>
            <a:spLocks noGrp="1"/>
          </p:cNvSpPr>
          <p:nvPr>
            <p:ph type="sldNum" sz="quarter" idx="12"/>
          </p:nvPr>
        </p:nvSpPr>
        <p:spPr/>
        <p:txBody>
          <a:bodyPr/>
          <a:lstStyle/>
          <a:p>
            <a:fld id="{CF669FE8-2A6A-4FDA-B6E7-4A7C87AD6E1D}" type="slidenum">
              <a:rPr lang="en-US" smtClean="0"/>
              <a:t>28</a:t>
            </a:fld>
            <a:endParaRPr lang="en-US"/>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1086621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79" y="1470129"/>
            <a:ext cx="6204645" cy="585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275065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8343694"/>
              </p:ext>
            </p:extLst>
          </p:nvPr>
        </p:nvGraphicFramePr>
        <p:xfrm>
          <a:off x="487679" y="4426253"/>
          <a:ext cx="6873240" cy="1598676"/>
        </p:xfrm>
        <a:graphic>
          <a:graphicData uri="http://schemas.openxmlformats.org/drawingml/2006/table">
            <a:tbl>
              <a:tblPr firstRow="1" bandRow="1">
                <a:tableStyleId>{5940675A-B579-460E-94D1-54222C63F5DA}</a:tableStyleId>
              </a:tblPr>
              <a:tblGrid>
                <a:gridCol w="1592580"/>
                <a:gridCol w="880110"/>
                <a:gridCol w="880110"/>
                <a:gridCol w="880110"/>
                <a:gridCol w="880110"/>
                <a:gridCol w="880110"/>
                <a:gridCol w="880110"/>
              </a:tblGrid>
              <a:tr h="142494">
                <a:tc gridSpan="7">
                  <a:txBody>
                    <a:bodyPr/>
                    <a:lstStyle/>
                    <a:p>
                      <a:r>
                        <a:rPr lang="en-US" sz="1200" b="1" noProof="0" dirty="0" err="1" smtClean="0"/>
                        <a:t>Grado</a:t>
                      </a:r>
                      <a:r>
                        <a:rPr lang="en-US" sz="1200" b="1" noProof="0" dirty="0" smtClean="0"/>
                        <a:t> 1</a:t>
                      </a:r>
                      <a:endParaRPr lang="x-none" sz="1200" b="1" noProof="0" dirty="0"/>
                    </a:p>
                  </a:txBody>
                  <a:tcPr marL="100584" marR="100584" marT="50292" marB="50292"/>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r>
              <a:tr h="142494">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x-none" sz="1200" b="1" noProof="0" dirty="0" smtClean="0"/>
                        <a:t>Estándar</a:t>
                      </a:r>
                      <a:r>
                        <a:rPr lang="x-none" sz="1200" b="1" baseline="0" noProof="0" dirty="0" smtClean="0"/>
                        <a:t> literario</a:t>
                      </a:r>
                      <a:endParaRPr lang="x-none" sz="1200" b="1" noProof="0" dirty="0" smtClean="0"/>
                    </a:p>
                  </a:txBody>
                  <a:tcPr marL="100584" marR="100584" marT="50292" marB="50292"/>
                </a:tc>
                <a:tc>
                  <a:txBody>
                    <a:bodyPr/>
                    <a:lstStyle/>
                    <a:p>
                      <a:pPr algn="ctr"/>
                      <a:r>
                        <a:rPr lang="x-none" sz="1200" b="1" noProof="0" dirty="0" smtClean="0"/>
                        <a:t>Estándar 1</a:t>
                      </a:r>
                      <a:endParaRPr lang="x-none" sz="1200" b="1" noProof="0" dirty="0"/>
                    </a:p>
                  </a:txBody>
                  <a:tcPr marL="100584" marR="100584" marT="50292" marB="50292" anchor="ctr"/>
                </a:tc>
                <a:tc>
                  <a:txBody>
                    <a:bodyPr/>
                    <a:lstStyle/>
                    <a:p>
                      <a:pPr algn="ctr"/>
                      <a:r>
                        <a:rPr lang="x-none" sz="1200" b="1" noProof="0" dirty="0" smtClean="0"/>
                        <a:t>Estándar 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3</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5</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6</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7</a:t>
                      </a:r>
                      <a:endParaRPr lang="x-none" sz="1200" b="1" noProof="0" dirty="0"/>
                    </a:p>
                  </a:txBody>
                  <a:tcPr marL="100584" marR="100584" marT="50292" marB="50292" anchor="ctr"/>
                </a:tc>
              </a:tr>
              <a:tr h="284988">
                <a:tc>
                  <a:txBody>
                    <a:bodyPr/>
                    <a:lstStyle/>
                    <a:p>
                      <a:r>
                        <a:rPr lang="x-none" sz="1200" b="1" noProof="0" dirty="0" smtClean="0"/>
                        <a:t>Nivel DOK </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r h="132031">
                <a:tc gridSpan="7">
                  <a:txBody>
                    <a:bodyPr/>
                    <a:lstStyle/>
                    <a:p>
                      <a:pPr algn="ctr"/>
                      <a:endParaRPr lang="x-none" sz="500" b="1" noProof="0" dirty="0"/>
                    </a:p>
                  </a:txBody>
                  <a:tcPr marL="100584" marR="100584" marT="50292" marB="50292" anchor="ctr">
                    <a:solidFill>
                      <a:schemeClr val="bg1">
                        <a:lumMod val="65000"/>
                      </a:schemeClr>
                    </a:solidFill>
                  </a:tcPr>
                </a:tc>
                <a:tc hMerge="1">
                  <a:txBody>
                    <a:bodyPr/>
                    <a:lstStyle/>
                    <a:p>
                      <a:endParaRPr lang="x-none"/>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284988">
                <a:tc>
                  <a:txBody>
                    <a:bodyPr/>
                    <a:lstStyle/>
                    <a:p>
                      <a:r>
                        <a:rPr lang="x-none" sz="1200" b="1" noProof="0" dirty="0" smtClean="0"/>
                        <a:t>Estándar informativo</a:t>
                      </a:r>
                      <a:endParaRPr lang="x-none" sz="1200" b="1" noProof="0" dirty="0"/>
                    </a:p>
                  </a:txBody>
                  <a:tcPr marL="100584" marR="100584" marT="50292" marB="50292"/>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1</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3</a:t>
                      </a:r>
                      <a:endParaRPr lang="x-none" sz="1200" b="1" kern="1200" noProof="0" dirty="0">
                        <a:solidFill>
                          <a:schemeClr val="tx1"/>
                        </a:solidFill>
                        <a:latin typeface="+mn-lt"/>
                        <a:ea typeface="+mn-ea"/>
                        <a:cs typeface="+mn-cs"/>
                      </a:endParaRPr>
                    </a:p>
                  </a:txBody>
                  <a:tcPr marL="100584" marR="100584" marT="50292" marB="50292" anchor="ctr"/>
                </a:tc>
                <a:tc>
                  <a:txBody>
                    <a:bodyPr/>
                    <a:lstStyle/>
                    <a:p>
                      <a:pPr algn="ctr"/>
                      <a:r>
                        <a:rPr lang="x-none" sz="1200" b="1" noProof="0" dirty="0" smtClean="0"/>
                        <a:t>Estándar 5</a:t>
                      </a:r>
                      <a:endParaRPr lang="x-none" sz="1200" b="1" noProof="0" dirty="0"/>
                    </a:p>
                  </a:txBody>
                  <a:tcPr marL="100584" marR="100584" marT="50292" marB="50292" anchor="ctr"/>
                </a:tc>
                <a:tc>
                  <a:txBody>
                    <a:bodyPr/>
                    <a:lstStyle/>
                    <a:p>
                      <a:pPr algn="ctr"/>
                      <a:r>
                        <a:rPr lang="x-none" sz="1200" b="1" noProof="0" dirty="0" smtClean="0"/>
                        <a:t>Estándar 6</a:t>
                      </a:r>
                      <a:endParaRPr lang="x-none" sz="1200" b="1" noProof="0" dirty="0"/>
                    </a:p>
                  </a:txBody>
                  <a:tcPr marL="100584" marR="100584" marT="50292" marB="50292" anchor="ctr"/>
                </a:tc>
                <a:tc>
                  <a:txBody>
                    <a:bodyPr/>
                    <a:lstStyle/>
                    <a:p>
                      <a:pPr algn="ctr"/>
                      <a:r>
                        <a:rPr lang="x-none" sz="1200" b="1" noProof="0" dirty="0" smtClean="0"/>
                        <a:t>Estándar 7</a:t>
                      </a:r>
                      <a:endParaRPr lang="x-none" sz="1200" b="1" noProof="0" dirty="0"/>
                    </a:p>
                  </a:txBody>
                  <a:tcPr marL="100584" marR="100584" marT="50292" marB="50292" anchor="ctr"/>
                </a:tc>
              </a:tr>
              <a:tr h="284988">
                <a:tc>
                  <a:txBody>
                    <a:bodyPr/>
                    <a:lstStyle/>
                    <a:p>
                      <a:r>
                        <a:rPr lang="x-none" sz="1200" b="1" noProof="0" dirty="0" smtClean="0"/>
                        <a:t>Nivel DOK</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bl>
          </a:graphicData>
        </a:graphic>
      </p:graphicFrame>
      <p:graphicFrame>
        <p:nvGraphicFramePr>
          <p:cNvPr id="4" name="Table 3"/>
          <p:cNvGraphicFramePr>
            <a:graphicFrameLocks noGrp="1"/>
          </p:cNvGraphicFramePr>
          <p:nvPr>
            <p:extLst/>
          </p:nvPr>
        </p:nvGraphicFramePr>
        <p:xfrm>
          <a:off x="228599" y="167640"/>
          <a:ext cx="7391401" cy="4091940"/>
        </p:xfrm>
        <a:graphic>
          <a:graphicData uri="http://schemas.openxmlformats.org/drawingml/2006/table">
            <a:tbl>
              <a:tblPr firstRow="1" bandRow="1">
                <a:tableStyleId>{5940675A-B579-460E-94D1-54222C63F5DA}</a:tableStyleId>
              </a:tblPr>
              <a:tblGrid>
                <a:gridCol w="1828801"/>
                <a:gridCol w="1828800"/>
                <a:gridCol w="1907689"/>
                <a:gridCol w="1826111"/>
              </a:tblGrid>
              <a:tr h="1356360">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x-none" sz="1300" noProof="0" dirty="0" smtClean="0">
                          <a:latin typeface="Helvetica" pitchFamily="34" charset="0"/>
                          <a:cs typeface="Helvetica" pitchFamily="34" charset="0"/>
                        </a:rPr>
                        <a:t>En HSD, </a:t>
                      </a:r>
                      <a:r>
                        <a:rPr lang="x-none" sz="1300" baseline="0" noProof="0" dirty="0" smtClean="0">
                          <a:latin typeface="Helvetica" pitchFamily="34" charset="0"/>
                          <a:cs typeface="Helvetica" pitchFamily="34" charset="0"/>
                        </a:rPr>
                        <a:t>l</a:t>
                      </a:r>
                      <a:r>
                        <a:rPr lang="x-none" sz="1300" noProof="0" dirty="0" smtClean="0">
                          <a:latin typeface="Helvetica" pitchFamily="34" charset="0"/>
                          <a:cs typeface="Helvetica" pitchFamily="34" charset="0"/>
                        </a:rPr>
                        <a:t>a evaluación de mitad de año es obligatoria. Por favor, ingrese los resultados del estudiante en </a:t>
                      </a:r>
                      <a:r>
                        <a:rPr lang="x-none" sz="1300" u="none" noProof="0" dirty="0" err="1" smtClean="0">
                          <a:latin typeface="Helvetica" pitchFamily="34" charset="0"/>
                          <a:cs typeface="Helvetica" pitchFamily="34" charset="0"/>
                        </a:rPr>
                        <a:t>Synergy</a:t>
                      </a:r>
                      <a:r>
                        <a:rPr lang="x-none" sz="1300" u="none" noProof="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x-none" sz="1300" noProof="0" dirty="0" smtClean="0">
                        <a:latin typeface="Helvetica" pitchFamily="34" charset="0"/>
                        <a:cs typeface="Helvetica" pitchFamily="34" charset="0"/>
                      </a:endParaRPr>
                    </a:p>
                    <a:p>
                      <a:pPr algn="l"/>
                      <a:r>
                        <a:rPr lang="x-none" sz="1300" noProof="0" dirty="0" smtClean="0"/>
                        <a:t>Esta evaluación contiene</a:t>
                      </a:r>
                      <a:r>
                        <a:rPr lang="x-none" sz="1300" baseline="0" noProof="0" dirty="0" smtClean="0"/>
                        <a:t> 20 preguntas en total, incluyendo 18 preguntas de selección múltiple </a:t>
                      </a:r>
                      <a:r>
                        <a:rPr lang="x-none" sz="1200" baseline="0" noProof="0" dirty="0" smtClean="0"/>
                        <a:t>(</a:t>
                      </a:r>
                      <a:r>
                        <a:rPr lang="x-none" sz="1200" i="1" baseline="0" noProof="0" dirty="0" err="1" smtClean="0"/>
                        <a:t>Selected</a:t>
                      </a:r>
                      <a:r>
                        <a:rPr lang="x-none" sz="1200" i="1" baseline="0" noProof="0" dirty="0" smtClean="0"/>
                        <a:t> Responses-SR</a:t>
                      </a:r>
                      <a:r>
                        <a:rPr lang="x-none" sz="1200" baseline="0" noProof="0" dirty="0" smtClean="0"/>
                        <a:t>) </a:t>
                      </a:r>
                      <a:r>
                        <a:rPr lang="x-none" sz="1300" kern="1200" baseline="0" noProof="0" dirty="0" smtClean="0">
                          <a:solidFill>
                            <a:schemeClr val="tx1"/>
                          </a:solidFill>
                          <a:latin typeface="+mn-lt"/>
                          <a:ea typeface="+mn-ea"/>
                          <a:cs typeface="+mn-cs"/>
                        </a:rPr>
                        <a:t>y 2 preguntas de respuesta construida </a:t>
                      </a:r>
                      <a:r>
                        <a:rPr lang="x-none" sz="1200" i="1" baseline="0" noProof="0" dirty="0" smtClean="0"/>
                        <a:t>(</a:t>
                      </a:r>
                      <a:r>
                        <a:rPr lang="x-none" sz="1200" i="1" baseline="0" noProof="0" dirty="0" err="1" smtClean="0"/>
                        <a:t>Constructed</a:t>
                      </a:r>
                      <a:r>
                        <a:rPr lang="x-none" sz="1200" i="1" baseline="0" noProof="0" dirty="0" smtClean="0"/>
                        <a:t> Response-CR)</a:t>
                      </a:r>
                      <a:r>
                        <a:rPr lang="x-none" sz="1300" baseline="0" noProof="0" dirty="0" smtClean="0"/>
                        <a:t>.  Las preguntas de selección múltiple son de 1 punto cada una y las de respuesta construida son de 2 puntos cada una.  </a:t>
                      </a: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326136">
                <a:tc gridSpan="4">
                  <a:txBody>
                    <a:bodyPr/>
                    <a:lstStyle/>
                    <a:p>
                      <a:pPr algn="ctr"/>
                      <a:r>
                        <a:rPr lang="x-none" sz="1800" b="1" u="sng" noProof="0" dirty="0" smtClean="0"/>
                        <a:t>Objetivos de la evaluación</a:t>
                      </a:r>
                    </a:p>
                    <a:p>
                      <a:pPr algn="ct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x-none" sz="1300" noProof="0" dirty="0" smtClean="0"/>
                        <a:t>DOK-2</a:t>
                      </a:r>
                    </a:p>
                    <a:p>
                      <a:pPr algn="ctr"/>
                      <a:r>
                        <a:rPr lang="x-none" sz="1300" b="1" u="sng" noProof="0" dirty="0" smtClean="0"/>
                        <a:t>Ideas claves-Detalles</a:t>
                      </a:r>
                    </a:p>
                    <a:p>
                      <a:pPr algn="ctr"/>
                      <a:r>
                        <a:rPr lang="x-none" sz="1200" b="1" i="1" noProof="0" dirty="0" smtClean="0"/>
                        <a:t>Estándar 1</a:t>
                      </a:r>
                      <a:endParaRPr lang="x-none" sz="1200" b="1" i="1"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DOK-2</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300" b="1" u="sng" noProof="0" dirty="0" smtClean="0"/>
                        <a:t>Idea Central </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200" b="1" i="1" noProof="0" dirty="0" smtClean="0"/>
                        <a:t>Estándar 2</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3-4</a:t>
                      </a:r>
                    </a:p>
                    <a:p>
                      <a:pPr algn="ctr"/>
                      <a:r>
                        <a:rPr lang="x-none" sz="1300" b="1" u="sng" noProof="0" dirty="0" smtClean="0"/>
                        <a:t>Razonamiento</a:t>
                      </a:r>
                    </a:p>
                    <a:p>
                      <a:pPr algn="ctr"/>
                      <a:r>
                        <a:rPr lang="x-none" sz="1200" b="1" i="1" noProof="0" dirty="0" smtClean="0"/>
                        <a:t>Estándar</a:t>
                      </a:r>
                      <a:r>
                        <a:rPr lang="x-none" sz="1200" b="1" i="1" baseline="0" noProof="0" dirty="0" smtClean="0"/>
                        <a:t>es </a:t>
                      </a:r>
                      <a:r>
                        <a:rPr lang="x-none" sz="1200" b="1" i="1" noProof="0" dirty="0" smtClean="0"/>
                        <a:t>3,6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2-3</a:t>
                      </a:r>
                    </a:p>
                    <a:p>
                      <a:pPr algn="ctr"/>
                      <a:r>
                        <a:rPr lang="x-none" sz="1300" b="1" u="sng" noProof="0" dirty="0" smtClean="0"/>
                        <a:t>Estructuras del texto</a:t>
                      </a:r>
                    </a:p>
                    <a:p>
                      <a:pPr algn="ctr"/>
                      <a:r>
                        <a:rPr lang="x-none" sz="1200" b="1" i="1" noProof="0" dirty="0" smtClean="0"/>
                        <a:t>Estándares</a:t>
                      </a:r>
                      <a:r>
                        <a:rPr lang="x-none" sz="1200" b="1" i="1" baseline="0" noProof="0" dirty="0" smtClean="0"/>
                        <a:t> 5,7</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pt-BR" sz="1200" noProof="0" dirty="0" smtClean="0"/>
                        <a:t>2 SR – Texto literario</a:t>
                      </a:r>
                    </a:p>
                    <a:p>
                      <a:pPr marL="114300" indent="-114300">
                        <a:buFont typeface="Arial" panose="020B0604020202020204" pitchFamily="34" charset="0"/>
                        <a:buChar char="•"/>
                      </a:pPr>
                      <a:r>
                        <a:rPr lang="pt-BR" sz="1200" noProof="0" dirty="0" smtClean="0"/>
                        <a:t>2 SR – Texto informativo</a:t>
                      </a:r>
                    </a:p>
                    <a:p>
                      <a:pPr marL="114300" indent="-114300">
                        <a:buFont typeface="Arial" panose="020B0604020202020204" pitchFamily="34" charset="0"/>
                        <a:buChar char="•"/>
                      </a:pPr>
                      <a:r>
                        <a:rPr lang="x-none" sz="1200" noProof="0" dirty="0" smtClean="0"/>
                        <a:t>1 CR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1 C</a:t>
                      </a:r>
                      <a:r>
                        <a:rPr lang="x-none" sz="1200" noProof="0" dirty="0" smtClean="0"/>
                        <a:t>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3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3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x-none" sz="1300" noProof="0" dirty="0" smtClean="0"/>
                        <a:t>Total:  4 </a:t>
                      </a:r>
                      <a:endParaRPr lang="x-none" sz="13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x-none" sz="1300" noProof="0" dirty="0" smtClean="0"/>
                        <a:t>Total:  6</a:t>
                      </a:r>
                      <a:endParaRPr lang="x-none" sz="13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x-none" sz="1100" b="1" i="1" noProof="0" dirty="0" smtClean="0"/>
                        <a:t>Puntos posibles:</a:t>
                      </a:r>
                      <a:r>
                        <a:rPr lang="x-none" sz="1100" b="1" i="1" baseline="0" noProof="0" dirty="0" smtClean="0"/>
                        <a:t>  4</a:t>
                      </a:r>
                      <a:endParaRPr lang="x-none" sz="1100" b="1" i="1" noProof="0" dirty="0"/>
                    </a:p>
                  </a:txBody>
                  <a:tcPr marL="100584" marR="100584"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4</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8</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100" b="1" i="1" noProof="0" dirty="0" smtClean="0"/>
                        <a:t>Puntos posibles:</a:t>
                      </a:r>
                      <a:r>
                        <a:rPr lang="x-none" sz="1100" b="1" i="1" baseline="0" noProof="0" dirty="0" smtClean="0"/>
                        <a:t> 6</a:t>
                      </a:r>
                      <a:endParaRPr lang="x-none" sz="1100" b="1" i="1" noProof="0" dirty="0" smtClean="0"/>
                    </a:p>
                  </a:txBody>
                  <a:tcPr marL="100584" marR="100584"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28600" y="6154969"/>
            <a:ext cx="7315200" cy="3464025"/>
          </a:xfrm>
          <a:prstGeom prst="rect">
            <a:avLst/>
          </a:prstGeom>
        </p:spPr>
        <p:txBody>
          <a:bodyPr wrap="square">
            <a:spAutoFit/>
          </a:bodyPr>
          <a:lstStyle/>
          <a:p>
            <a:r>
              <a:rPr lang="x-none" sz="1500" b="1" u="sng" dirty="0">
                <a:cs typeface="Helvetica" pitchFamily="34" charset="0"/>
              </a:rPr>
              <a:t>Instrucciones</a:t>
            </a:r>
            <a:r>
              <a:rPr lang="x-none" sz="1500" b="1" dirty="0">
                <a:cs typeface="Helvetica" pitchFamily="34" charset="0"/>
              </a:rPr>
              <a:t>:</a:t>
            </a:r>
          </a:p>
          <a:p>
            <a:pPr marL="188595" indent="-188595">
              <a:buFont typeface="Arial" panose="020B0604020202020204" pitchFamily="34" charset="0"/>
              <a:buChar char="•"/>
            </a:pPr>
            <a:r>
              <a:rPr lang="x-none" sz="1200" dirty="0">
                <a:cs typeface="Helvetica" pitchFamily="34" charset="0"/>
              </a:rPr>
              <a:t>Los estudiantes leen los </a:t>
            </a:r>
            <a:r>
              <a:rPr lang="x-none" sz="1200" dirty="0" smtClean="0">
                <a:cs typeface="Helvetica" pitchFamily="34" charset="0"/>
              </a:rPr>
              <a:t>pasajes.</a:t>
            </a:r>
            <a:endParaRPr lang="x-none" sz="1200" dirty="0">
              <a:cs typeface="Helvetica" pitchFamily="34" charset="0"/>
            </a:endParaRPr>
          </a:p>
          <a:p>
            <a:pPr marL="188595" indent="-188595">
              <a:buFont typeface="Arial" panose="020B0604020202020204" pitchFamily="34" charset="0"/>
              <a:buChar char="•"/>
            </a:pPr>
            <a:r>
              <a:rPr lang="x-none" sz="1200" dirty="0">
                <a:cs typeface="Helvetica" pitchFamily="34" charset="0"/>
              </a:rPr>
              <a:t>Los estudiantes contestan las preguntas </a:t>
            </a:r>
            <a:r>
              <a:rPr lang="x-none" sz="1200" dirty="0" smtClean="0">
                <a:cs typeface="Helvetica" pitchFamily="34" charset="0"/>
              </a:rPr>
              <a:t>de selección múltiple (SR) </a:t>
            </a:r>
            <a:r>
              <a:rPr lang="x-none" sz="1200" dirty="0">
                <a:cs typeface="Helvetica" pitchFamily="34" charset="0"/>
              </a:rPr>
              <a:t>y </a:t>
            </a:r>
            <a:r>
              <a:rPr lang="x-none" sz="1200" dirty="0" smtClean="0">
                <a:cs typeface="Helvetica" pitchFamily="34" charset="0"/>
              </a:rPr>
              <a:t>respuesta construida (CR).</a:t>
            </a:r>
            <a:endParaRPr lang="x-none" sz="1200" dirty="0">
              <a:cs typeface="Helvetica" pitchFamily="34" charset="0"/>
            </a:endParaRPr>
          </a:p>
          <a:p>
            <a:pPr marL="188595" indent="-188595">
              <a:buFont typeface="Arial" panose="020B0604020202020204" pitchFamily="34" charset="0"/>
              <a:buChar char="•"/>
              <a:defRPr/>
            </a:pPr>
            <a:r>
              <a:rPr lang="x-none" sz="1200" b="1" i="1" dirty="0">
                <a:latin typeface="Helvetica" pitchFamily="34" charset="0"/>
                <a:cs typeface="Helvetica" pitchFamily="34" charset="0"/>
              </a:rPr>
              <a:t>*Si usted no va a hacer la tarea de rendimiento, pida a los estudiantes que contesten solamente las preguntas #1-20.</a:t>
            </a:r>
          </a:p>
          <a:p>
            <a:pPr marL="188595" indent="-188595">
              <a:buFont typeface="Arial" panose="020B0604020202020204" pitchFamily="34" charset="0"/>
              <a:buChar char="•"/>
              <a:defRPr/>
            </a:pPr>
            <a:r>
              <a:rPr lang="x-none" sz="1200" dirty="0">
                <a:latin typeface="Helvetica" pitchFamily="34" charset="0"/>
                <a:cs typeface="Helvetica" pitchFamily="34" charset="0"/>
              </a:rPr>
              <a:t>Si usted no va a hacer la tarea de rendimiento, sus estudiantes se detendrán en la señal roja de “alto”.</a:t>
            </a:r>
            <a:endParaRPr lang="x-none" sz="1200" dirty="0">
              <a:cs typeface="Helvetica" pitchFamily="34" charset="0"/>
            </a:endParaRPr>
          </a:p>
          <a:p>
            <a:endParaRPr lang="x-none" sz="1210" b="1" u="sng" dirty="0">
              <a:effectLst>
                <a:outerShdw blurRad="38100" dist="38100" dir="2700000" algn="tl">
                  <a:srgbClr val="000000">
                    <a:alpha val="43137"/>
                  </a:srgbClr>
                </a:outerShdw>
              </a:effectLst>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K – 2</a:t>
            </a:r>
          </a:p>
          <a:p>
            <a:endParaRPr lang="x-none" sz="1200" b="1" u="sng" dirty="0">
              <a:solidFill>
                <a:srgbClr val="C00000"/>
              </a:solidFill>
              <a:cs typeface="Helvetica" pitchFamily="34" charset="0"/>
            </a:endParaRPr>
          </a:p>
          <a:p>
            <a:r>
              <a:rPr lang="x-none" sz="1200" dirty="0">
                <a:cs typeface="Helvetica" pitchFamily="34" charset="0"/>
              </a:rPr>
              <a:t>A los estudiantes de kínder se les deben leer los </a:t>
            </a:r>
            <a:r>
              <a:rPr lang="x-none" sz="1200" dirty="0" smtClean="0">
                <a:cs typeface="Helvetica" pitchFamily="34" charset="0"/>
              </a:rPr>
              <a:t>pasajes </a:t>
            </a:r>
            <a:r>
              <a:rPr lang="x-none" sz="1200" dirty="0">
                <a:cs typeface="Helvetica" pitchFamily="34" charset="0"/>
              </a:rPr>
              <a:t>como una evaluación de comprensión auditiva.</a:t>
            </a:r>
          </a:p>
          <a:p>
            <a:endParaRPr lang="x-none" sz="1200" dirty="0">
              <a:cs typeface="Helvetica" pitchFamily="34" charset="0"/>
            </a:endParaRPr>
          </a:p>
          <a:p>
            <a:r>
              <a:rPr lang="x-none" sz="1200" dirty="0">
                <a:cs typeface="Helvetica" pitchFamily="34" charset="0"/>
              </a:rPr>
              <a:t>Los estudiantes en los grados 1 – 2 deben leer </a:t>
            </a:r>
            <a:r>
              <a:rPr lang="x-none" sz="1200" dirty="0" smtClean="0">
                <a:cs typeface="Helvetica" pitchFamily="34" charset="0"/>
              </a:rPr>
              <a:t>los pasajes </a:t>
            </a:r>
            <a:r>
              <a:rPr lang="x-none" sz="1200" dirty="0">
                <a:cs typeface="Helvetica" pitchFamily="34" charset="0"/>
              </a:rPr>
              <a:t>independientemente si pueden hacerlo, sin embargo, a los estudiantes que no estén leyendo al nivel del grado, se les pueden leer los textos</a:t>
            </a:r>
          </a:p>
          <a:p>
            <a:endParaRPr lang="x-none" sz="1200" b="1" u="sng" dirty="0">
              <a:solidFill>
                <a:srgbClr val="C00000"/>
              </a:solidFill>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3 – 6</a:t>
            </a:r>
          </a:p>
          <a:p>
            <a:endParaRPr lang="x-none" sz="1200" b="1" u="sng" dirty="0">
              <a:cs typeface="Helvetica" pitchFamily="34" charset="0"/>
            </a:endParaRPr>
          </a:p>
          <a:p>
            <a:r>
              <a:rPr lang="x-none" sz="1200" dirty="0">
                <a:cs typeface="Helvetica" pitchFamily="34" charset="0"/>
              </a:rPr>
              <a:t>Los estudiantes en los grados 3 – 6 deben leer los textos </a:t>
            </a:r>
            <a:r>
              <a:rPr lang="x-none" sz="1200" b="1" u="sng" dirty="0">
                <a:cs typeface="Helvetica" pitchFamily="34" charset="0"/>
              </a:rPr>
              <a:t>independientemente</a:t>
            </a:r>
            <a:r>
              <a:rPr lang="x-none" sz="1200" dirty="0">
                <a:cs typeface="Helvetica" pitchFamily="34" charset="0"/>
              </a:rPr>
              <a:t>, a menos que un IEP indique otra cosa. </a:t>
            </a:r>
          </a:p>
        </p:txBody>
      </p:sp>
      <p:sp>
        <p:nvSpPr>
          <p:cNvPr id="8" name="Slide Number Placeholder 7"/>
          <p:cNvSpPr>
            <a:spLocks noGrp="1"/>
          </p:cNvSpPr>
          <p:nvPr>
            <p:ph type="sldNum" sz="quarter" idx="12"/>
          </p:nvPr>
        </p:nvSpPr>
        <p:spPr/>
        <p:txBody>
          <a:bodyPr/>
          <a:lstStyle/>
          <a:p>
            <a:fld id="{CF669FE8-2A6A-4FDA-B6E7-4A7C87AD6E1D}" type="slidenum">
              <a:rPr lang="en-US" smtClean="0"/>
              <a:pPr/>
              <a:t>3</a:t>
            </a:fld>
            <a:endParaRPr lang="en-US" dirty="0"/>
          </a:p>
        </p:txBody>
      </p:sp>
      <p:sp>
        <p:nvSpPr>
          <p:cNvPr id="3" name="Footer Placeholder 2"/>
          <p:cNvSpPr>
            <a:spLocks noGrp="1"/>
          </p:cNvSpPr>
          <p:nvPr>
            <p:ph type="ftr" sz="quarter" idx="11"/>
          </p:nvPr>
        </p:nvSpPr>
        <p:spPr>
          <a:xfrm>
            <a:off x="228599" y="9373072"/>
            <a:ext cx="2461260" cy="535516"/>
          </a:xfrm>
        </p:spPr>
        <p:txBody>
          <a:bodyPr/>
          <a:lstStyle/>
          <a:p>
            <a:r>
              <a:rPr lang="en-US" sz="1050" dirty="0" smtClean="0"/>
              <a:t>HSD-OSP Susan Richmond 2015</a:t>
            </a:r>
            <a:endParaRPr lang="en-US" sz="1050" dirty="0"/>
          </a:p>
        </p:txBody>
      </p:sp>
    </p:spTree>
    <p:extLst>
      <p:ext uri="{BB962C8B-B14F-4D97-AF65-F5344CB8AC3E}">
        <p14:creationId xmlns:p14="http://schemas.microsoft.com/office/powerpoint/2010/main" val="507033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TextBox 4"/>
          <p:cNvSpPr txBox="1"/>
          <p:nvPr/>
        </p:nvSpPr>
        <p:spPr>
          <a:xfrm>
            <a:off x="350044" y="304804"/>
            <a:ext cx="7229475" cy="5846565"/>
          </a:xfrm>
          <a:prstGeom prst="rect">
            <a:avLst/>
          </a:prstGeom>
          <a:noFill/>
        </p:spPr>
        <p:txBody>
          <a:bodyPr wrap="square" lIns="90262" tIns="45131" rIns="90262" bIns="45131" rtlCol="0">
            <a:spAutoFit/>
          </a:bodyPr>
          <a:lstStyle/>
          <a:p>
            <a:r>
              <a:rPr lang="x-none" sz="1760" u="sng" dirty="0"/>
              <a:t>Tarea de rendimiento</a:t>
            </a:r>
          </a:p>
          <a:p>
            <a:r>
              <a:rPr lang="x-none" sz="1760" u="sng" dirty="0"/>
              <a:t>Instrucciones para el estudiante</a:t>
            </a:r>
            <a:r>
              <a:rPr lang="x-none" sz="1320" dirty="0"/>
              <a:t>:  </a:t>
            </a:r>
          </a:p>
          <a:p>
            <a:endParaRPr lang="x-none" sz="1540" b="1" u="sng" dirty="0"/>
          </a:p>
          <a:p>
            <a:r>
              <a:rPr lang="x-none" sz="1540" b="1" u="sng" dirty="0"/>
              <a:t>Parte 2</a:t>
            </a:r>
            <a:r>
              <a:rPr lang="x-none" sz="1540" b="1" dirty="0"/>
              <a:t>:</a:t>
            </a:r>
          </a:p>
          <a:p>
            <a:r>
              <a:rPr lang="x-none" sz="1540" b="1" u="sng" dirty="0"/>
              <a:t>Tu tarea</a:t>
            </a:r>
            <a:r>
              <a:rPr lang="x-none" sz="1540" b="1" dirty="0"/>
              <a:t>:</a:t>
            </a:r>
          </a:p>
          <a:p>
            <a:r>
              <a:rPr lang="x-none" sz="1540" dirty="0"/>
              <a:t>Tu clase va a ir al zoológico para ver a los osos polares.  Primero, harás un mapa para mostrar cómo encontrar a los osos </a:t>
            </a:r>
            <a:r>
              <a:rPr lang="x-none" sz="1540" dirty="0" smtClean="0"/>
              <a:t>polares tomando como base </a:t>
            </a:r>
            <a:r>
              <a:rPr lang="x-none" sz="1540" i="1" u="sng" dirty="0" smtClean="0"/>
              <a:t>E</a:t>
            </a:r>
            <a:r>
              <a:rPr lang="x-none" sz="1540" b="1" i="1" u="sng" dirty="0" smtClean="0"/>
              <a:t>l </a:t>
            </a:r>
            <a:r>
              <a:rPr lang="x-none" sz="1540" b="1" i="1" u="sng" dirty="0"/>
              <a:t>paseo de Teresa al zoológico</a:t>
            </a:r>
            <a:r>
              <a:rPr lang="x-none" sz="1540" b="1" dirty="0"/>
              <a:t>.</a:t>
            </a:r>
          </a:p>
          <a:p>
            <a:r>
              <a:rPr lang="x-none" sz="1540" dirty="0"/>
              <a:t>Tu mapa debe tener estas cosas: </a:t>
            </a:r>
          </a:p>
          <a:p>
            <a:pPr marL="377166" indent="-377166">
              <a:buFont typeface="+mj-lt"/>
              <a:buAutoNum type="arabicPeriod"/>
            </a:pPr>
            <a:r>
              <a:rPr lang="x-none" sz="1540" dirty="0"/>
              <a:t>l</a:t>
            </a:r>
            <a:r>
              <a:rPr lang="x-none" sz="1540" dirty="0" smtClean="0"/>
              <a:t>a </a:t>
            </a:r>
            <a:r>
              <a:rPr lang="x-none" sz="1540" dirty="0"/>
              <a:t>entrada del zoológico</a:t>
            </a:r>
          </a:p>
          <a:p>
            <a:pPr marL="377166" indent="-377166">
              <a:buFont typeface="+mj-lt"/>
              <a:buAutoNum type="arabicPeriod"/>
            </a:pPr>
            <a:r>
              <a:rPr lang="x-none" sz="1540" dirty="0"/>
              <a:t>u</a:t>
            </a:r>
            <a:r>
              <a:rPr lang="x-none" sz="1540" dirty="0" smtClean="0"/>
              <a:t>n </a:t>
            </a:r>
            <a:r>
              <a:rPr lang="x-none" sz="1540" dirty="0"/>
              <a:t>camino que voltee a la izquierda de la entrada</a:t>
            </a:r>
          </a:p>
          <a:p>
            <a:pPr marL="377166" indent="-377166">
              <a:buFont typeface="+mj-lt"/>
              <a:buAutoNum type="arabicPeriod"/>
            </a:pPr>
            <a:r>
              <a:rPr lang="x-none" sz="1540" dirty="0" smtClean="0"/>
              <a:t>un </a:t>
            </a:r>
            <a:r>
              <a:rPr lang="x-none" sz="1540" dirty="0"/>
              <a:t>camino directo a los osos polares</a:t>
            </a:r>
          </a:p>
          <a:p>
            <a:pPr marL="377166" indent="-377166">
              <a:buFont typeface="+mj-lt"/>
              <a:buAutoNum type="arabicPeriod"/>
            </a:pPr>
            <a:endParaRPr lang="x-none" sz="1540" dirty="0"/>
          </a:p>
          <a:p>
            <a:r>
              <a:rPr lang="x-none" sz="1540" dirty="0"/>
              <a:t>Luego, escribirás un artículo sobre lo que estaban haciendo los osos polares en el zoológico, basado en </a:t>
            </a:r>
            <a:r>
              <a:rPr lang="x-none" sz="1540" b="1" i="1" u="sng" dirty="0"/>
              <a:t>El paseo de Teresa al zoológico</a:t>
            </a:r>
            <a:r>
              <a:rPr lang="x-none" sz="1540" i="1" dirty="0"/>
              <a:t> </a:t>
            </a:r>
            <a:r>
              <a:rPr lang="x-none" sz="1540" dirty="0"/>
              <a:t>y </a:t>
            </a:r>
            <a:r>
              <a:rPr lang="x-none" sz="1540" b="1" i="1" u="sng" dirty="0"/>
              <a:t>Un oso polar bebé crece</a:t>
            </a:r>
            <a:r>
              <a:rPr lang="x-none" sz="1540" dirty="0"/>
              <a:t>. Usa detalles de ambos textos para escribir tu artículo.  Cuando regreses a la escuela, compartirás tu escrito con la clase y el maestro.   </a:t>
            </a:r>
          </a:p>
          <a:p>
            <a:endParaRPr lang="x-none" sz="1540" dirty="0"/>
          </a:p>
          <a:p>
            <a:endParaRPr lang="x-none" sz="1540" dirty="0"/>
          </a:p>
          <a:p>
            <a:pPr marL="357818" indent="-357818">
              <a:buAutoNum type="arabicPeriod"/>
            </a:pPr>
            <a:r>
              <a:rPr lang="x-none" sz="1540" u="sng" dirty="0"/>
              <a:t>Planifica </a:t>
            </a:r>
            <a:r>
              <a:rPr lang="x-none" sz="1540" dirty="0"/>
              <a:t>tu escrito. Puedes utilizar tus notas y respuestas.</a:t>
            </a:r>
          </a:p>
          <a:p>
            <a:pPr marL="357818" indent="-357818">
              <a:buAutoNum type="arabicPeriod"/>
            </a:pPr>
            <a:endParaRPr lang="x-none" sz="1540" dirty="0"/>
          </a:p>
          <a:p>
            <a:pPr marL="357818" indent="-357818">
              <a:buAutoNum type="arabicPeriod"/>
            </a:pPr>
            <a:r>
              <a:rPr lang="x-none" sz="1540" dirty="0"/>
              <a:t>Escribe – Revisa y Edita tu primer borrador.</a:t>
            </a:r>
          </a:p>
          <a:p>
            <a:pPr marL="357818" indent="-357818">
              <a:buAutoNum type="arabicPeriod"/>
            </a:pPr>
            <a:endParaRPr lang="x-none" sz="1540" dirty="0"/>
          </a:p>
          <a:p>
            <a:pPr marL="357818" indent="-357818">
              <a:buAutoNum type="arabicPeriod"/>
            </a:pPr>
            <a:r>
              <a:rPr lang="x-none" sz="1540" dirty="0"/>
              <a:t>Escribe tu composición final sobre lo que viste en tu paseo al zoológico</a:t>
            </a:r>
            <a:r>
              <a:rPr lang="x-none" sz="1540" dirty="0" smtClean="0"/>
              <a:t>.</a:t>
            </a:r>
            <a:r>
              <a:rPr lang="x-none" sz="1540" b="1" dirty="0" smtClean="0">
                <a:solidFill>
                  <a:prstClr val="black"/>
                </a:solidFill>
              </a:rPr>
              <a:t>	</a:t>
            </a:r>
            <a:endParaRPr lang="x-none" sz="2207" dirty="0"/>
          </a:p>
        </p:txBody>
      </p:sp>
      <p:graphicFrame>
        <p:nvGraphicFramePr>
          <p:cNvPr id="6" name="Table 5"/>
          <p:cNvGraphicFramePr>
            <a:graphicFrameLocks noGrp="1"/>
          </p:cNvGraphicFramePr>
          <p:nvPr>
            <p:extLst>
              <p:ext uri="{D42A27DB-BD31-4B8C-83A1-F6EECF244321}">
                <p14:modId xmlns:p14="http://schemas.microsoft.com/office/powerpoint/2010/main" val="2375692442"/>
              </p:ext>
            </p:extLst>
          </p:nvPr>
        </p:nvGraphicFramePr>
        <p:xfrm>
          <a:off x="1335881" y="6862333"/>
          <a:ext cx="5257800" cy="1934787"/>
        </p:xfrm>
        <a:graphic>
          <a:graphicData uri="http://schemas.openxmlformats.org/drawingml/2006/table">
            <a:tbl>
              <a:tblPr firstRow="1" bandRow="1">
                <a:tableStyleId>{5940675A-B579-460E-94D1-54222C63F5DA}</a:tableStyleId>
              </a:tblPr>
              <a:tblGrid>
                <a:gridCol w="1034019"/>
                <a:gridCol w="4223781"/>
              </a:tblGrid>
              <a:tr h="290945">
                <a:tc>
                  <a:txBody>
                    <a:bodyPr/>
                    <a:lstStyle/>
                    <a:p>
                      <a:pPr algn="r"/>
                      <a:r>
                        <a:rPr lang="x-none" sz="1100" b="0" noProof="0" dirty="0" smtClean="0"/>
                        <a:t>Propósito</a:t>
                      </a:r>
                      <a:endParaRPr lang="x-none" sz="11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mn-ea"/>
                          <a:cs typeface="+mn-cs"/>
                        </a:rPr>
                        <a:t>¿Escribiste únicamente sobre el tema? </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x-none" sz="1100" b="0" noProof="0" dirty="0" smtClean="0"/>
                        <a:t>Organización</a:t>
                      </a:r>
                      <a:endParaRPr lang="x-none" sz="1100" b="0" noProof="0" dirty="0"/>
                    </a:p>
                  </a:txBody>
                  <a:tcPr anchor="ctr">
                    <a:lnT w="12700" cap="flat" cmpd="sng" algn="ctr">
                      <a:noFill/>
                      <a:prstDash val="solid"/>
                      <a:round/>
                      <a:headEnd type="none" w="med" len="med"/>
                      <a:tailEnd type="none" w="med" len="med"/>
                    </a:lnT>
                    <a:solidFill>
                      <a:schemeClr val="bg2"/>
                    </a:solidFill>
                  </a:tcPr>
                </a:tc>
                <a:tc>
                  <a:txBody>
                    <a:bodyPr/>
                    <a:lstStyle/>
                    <a:p>
                      <a:r>
                        <a:rPr lang="x-none" sz="1100" b="1" noProof="0" dirty="0" smtClean="0"/>
                        <a:t>¿Están tus ideas relacionadas? ¿Tienen sentido?</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x-none" sz="11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x-none" sz="1100" b="1" noProof="0" dirty="0" smtClean="0"/>
                        <a:t>¿Mostraste evidencia para apoyar tu tema?</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x-none" sz="1100" b="0" noProof="0" dirty="0" smtClean="0"/>
                        <a:t>Elaboración de lenguaje y vocabulario</a:t>
                      </a:r>
                      <a:endParaRPr lang="x-none" sz="11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x-none" sz="1100" b="1" noProof="0" dirty="0" smtClean="0"/>
                        <a:t>¿Usaste palabras de vocabulario sobre el tema?  ¿Son tus oraciones fáciles de leer  y entender?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x-none" sz="1100" b="0" noProof="0" dirty="0" smtClean="0"/>
                        <a:t>Convenciones</a:t>
                      </a:r>
                      <a:endParaRPr lang="x-none" sz="1100" b="0" noProof="0" dirty="0"/>
                    </a:p>
                  </a:txBody>
                  <a:tcPr anchor="ctr">
                    <a:solidFill>
                      <a:schemeClr val="accent6">
                        <a:lumMod val="20000"/>
                        <a:lumOff val="80000"/>
                      </a:schemeClr>
                    </a:solidFill>
                  </a:tcPr>
                </a:tc>
                <a:tc>
                  <a:txBody>
                    <a:bodyPr/>
                    <a:lstStyle/>
                    <a:p>
                      <a:r>
                        <a:rPr lang="x-none" sz="1100" b="1" noProof="0" dirty="0" smtClean="0"/>
                        <a:t>¿Seguiste las reglas de letras mayúsculas, puntuación y ortografía? </a:t>
                      </a:r>
                    </a:p>
                  </a:txBody>
                  <a:tcPr anchor="ctr">
                    <a:solidFill>
                      <a:schemeClr val="accent6">
                        <a:lumMod val="20000"/>
                        <a:lumOff val="80000"/>
                      </a:schemeClr>
                    </a:solidFill>
                  </a:tcPr>
                </a:tc>
              </a:tr>
            </a:tbl>
          </a:graphicData>
        </a:graphic>
      </p:graphicFrame>
      <p:sp>
        <p:nvSpPr>
          <p:cNvPr id="3" name="Rectangle 2"/>
          <p:cNvSpPr/>
          <p:nvPr/>
        </p:nvSpPr>
        <p:spPr>
          <a:xfrm>
            <a:off x="2819400" y="6439909"/>
            <a:ext cx="3886200" cy="707886"/>
          </a:xfrm>
          <a:prstGeom prst="rect">
            <a:avLst/>
          </a:prstGeom>
        </p:spPr>
        <p:txBody>
          <a:bodyPr>
            <a:spAutoFit/>
          </a:bodyPr>
          <a:lstStyle/>
          <a:p>
            <a:pPr lvl="0"/>
            <a:r>
              <a:rPr lang="x-none" sz="1600" b="1" u="sng" dirty="0" smtClean="0">
                <a:solidFill>
                  <a:prstClr val="black"/>
                </a:solidFill>
              </a:rPr>
              <a:t>Cómo </a:t>
            </a:r>
            <a:r>
              <a:rPr lang="x-none" sz="1600" b="1" u="sng" dirty="0">
                <a:solidFill>
                  <a:prstClr val="black"/>
                </a:solidFill>
              </a:rPr>
              <a:t>serás </a:t>
            </a:r>
            <a:r>
              <a:rPr lang="x-none" sz="1600" b="1" u="sng" dirty="0" smtClean="0">
                <a:solidFill>
                  <a:prstClr val="black"/>
                </a:solidFill>
              </a:rPr>
              <a:t>calificado</a:t>
            </a:r>
            <a:endParaRPr lang="x-none" sz="1600" b="1" u="sng" dirty="0">
              <a:solidFill>
                <a:prstClr val="black"/>
              </a:solidFill>
            </a:endParaRPr>
          </a:p>
          <a:p>
            <a:pPr lvl="0"/>
            <a:endParaRPr lang="x-none" sz="2400" b="1" u="sng" dirty="0">
              <a:solidFill>
                <a:prstClr val="black"/>
              </a:solidFill>
            </a:endParaRPr>
          </a:p>
        </p:txBody>
      </p:sp>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2633580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00466057"/>
              </p:ext>
            </p:extLst>
          </p:nvPr>
        </p:nvGraphicFramePr>
        <p:xfrm>
          <a:off x="350044" y="502924"/>
          <a:ext cx="6915150" cy="8491340"/>
        </p:xfrm>
        <a:graphic>
          <a:graphicData uri="http://schemas.openxmlformats.org/drawingml/2006/table">
            <a:tbl>
              <a:tblPr firstRow="1" bandRow="1">
                <a:tableStyleId>{5940675A-B579-460E-94D1-54222C63F5DA}</a:tableStyleId>
              </a:tblPr>
              <a:tblGrid>
                <a:gridCol w="6915150"/>
              </a:tblGrid>
              <a:tr h="644434">
                <a:tc>
                  <a:txBody>
                    <a:bodyPr/>
                    <a:lstStyle/>
                    <a:p>
                      <a:pPr algn="ctr"/>
                      <a:r>
                        <a:rPr lang="es-ES_tradnl" sz="1800" b="1" u="sng" noProof="0" dirty="0" smtClean="0"/>
                        <a:t>El paseo de Teresa al zoológico</a:t>
                      </a:r>
                      <a:r>
                        <a:rPr lang="es-ES_tradnl" sz="1800" b="0" u="none" baseline="0" noProof="0" dirty="0" smtClean="0"/>
                        <a:t> </a:t>
                      </a:r>
                    </a:p>
                    <a:p>
                      <a:pPr algn="ctr"/>
                      <a:r>
                        <a:rPr lang="es-ES_tradnl" sz="1800" b="0" u="none" baseline="0" noProof="0" dirty="0" smtClean="0"/>
                        <a:t>Mapa para llegar al oso polar</a:t>
                      </a:r>
                      <a:endParaRPr lang="es-ES_tradnl" sz="1800" noProof="0" dirty="0"/>
                    </a:p>
                  </a:txBody>
                  <a:tcPr marL="94298" marR="94298" marT="47897" marB="47897"/>
                </a:tc>
              </a:tr>
              <a:tr h="2828592">
                <a:tc>
                  <a:txBody>
                    <a:bodyPr/>
                    <a:lstStyle/>
                    <a:p>
                      <a:endParaRPr lang="es-ES_tradnl" sz="1700" noProof="0" dirty="0"/>
                    </a:p>
                  </a:txBody>
                  <a:tcPr marL="94298" marR="94298" marT="47897" marB="47897"/>
                </a:tc>
              </a:tr>
              <a:tr h="5018314">
                <a:tc>
                  <a:txBody>
                    <a:bodyPr/>
                    <a:lstStyle/>
                    <a:p>
                      <a:pPr algn="ctr"/>
                      <a:r>
                        <a:rPr lang="es-ES_tradnl" sz="1700" b="1" u="sng" noProof="0" dirty="0" smtClean="0"/>
                        <a:t>¿Qué hicieron los osos polares</a:t>
                      </a:r>
                      <a:r>
                        <a:rPr lang="es-ES_tradnl" sz="1700" b="1" u="sng" baseline="0" noProof="0" dirty="0" smtClean="0"/>
                        <a:t> </a:t>
                      </a:r>
                      <a:r>
                        <a:rPr lang="es-ES_tradnl" sz="1700" b="1" u="sng" noProof="0" dirty="0" smtClean="0"/>
                        <a:t>bebés en el zoológico?</a:t>
                      </a:r>
                    </a:p>
                    <a:p>
                      <a:pPr algn="ctr"/>
                      <a:r>
                        <a:rPr lang="es-ES_tradnl" sz="1700" noProof="0" dirty="0" smtClean="0"/>
                        <a:t>Por ___________________</a:t>
                      </a:r>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smtClean="0"/>
                    </a:p>
                    <a:p>
                      <a:endParaRPr lang="es-ES_tradnl" sz="1700" noProof="0" dirty="0"/>
                    </a:p>
                  </a:txBody>
                  <a:tcPr marL="94298" marR="94298" marT="47897" marB="47897"/>
                </a:tc>
              </a:tr>
            </a:tbl>
          </a:graphicData>
        </a:graphic>
      </p:graphicFrame>
      <p:sp>
        <p:nvSpPr>
          <p:cNvPr id="2" name="Footer Placeholder 1"/>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225910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40" y="533400"/>
            <a:ext cx="6986939" cy="9214814"/>
          </a:xfrm>
          <a:prstGeom prst="rect">
            <a:avLst/>
          </a:prstGeom>
          <a:noFill/>
        </p:spPr>
        <p:txBody>
          <a:bodyPr wrap="square" lIns="100570" tIns="50284" rIns="100570" bIns="50284" rtlCol="0">
            <a:spAutoFit/>
          </a:bodyPr>
          <a:lstStyle/>
          <a:p>
            <a:pPr algn="ctr"/>
            <a:r>
              <a:rPr lang="x-none" sz="1800" b="1" dirty="0" smtClean="0"/>
              <a:t>Opcional </a:t>
            </a:r>
          </a:p>
          <a:p>
            <a:pPr algn="ctr"/>
            <a:r>
              <a:rPr lang="x-none" sz="1800" b="1" u="sng" dirty="0" smtClean="0"/>
              <a:t>Instrucciones para la Tarea de rendimiento</a:t>
            </a:r>
          </a:p>
          <a:p>
            <a:pPr algn="ctr"/>
            <a:r>
              <a:rPr lang="x-none" sz="1200" b="1" i="1" dirty="0" smtClean="0">
                <a:latin typeface="Helvetica" pitchFamily="34" charset="0"/>
                <a:cs typeface="Helvetica" pitchFamily="34" charset="0"/>
              </a:rPr>
              <a:t>**Si no va a hacer la tarea de rendimiento, pida a los estudiantes que contesten solamente las preguntas #1-20.</a:t>
            </a:r>
          </a:p>
          <a:p>
            <a:r>
              <a:rPr lang="x-none" sz="1200" b="1" u="sng" dirty="0" smtClean="0"/>
              <a:t>Nota importante</a:t>
            </a:r>
            <a:r>
              <a:rPr lang="x-none" sz="1200" b="1" dirty="0" smtClean="0"/>
              <a:t>:  </a:t>
            </a:r>
          </a:p>
          <a:p>
            <a:r>
              <a:rPr lang="x-none" sz="1200" dirty="0" smtClean="0"/>
              <a:t>Esta evaluación tiene una Tarea de rendimiento opcional (no será registrada en </a:t>
            </a:r>
            <a:r>
              <a:rPr lang="x-none" sz="1200" dirty="0" err="1" smtClean="0"/>
              <a:t>Synergy</a:t>
            </a:r>
            <a:r>
              <a:rPr lang="x-none" sz="1200" dirty="0" smtClean="0"/>
              <a:t>).  El propósito de la Tarea de rendimiento</a:t>
            </a:r>
            <a:r>
              <a:rPr lang="x-none" sz="1200" b="1" dirty="0" smtClean="0"/>
              <a:t> (PT) </a:t>
            </a:r>
            <a:r>
              <a:rPr lang="x-none" sz="1200" dirty="0" smtClean="0"/>
              <a:t>es permitirle a los maestros que así lo deseen</a:t>
            </a:r>
            <a:r>
              <a:rPr lang="x-none" sz="1200" dirty="0"/>
              <a:t>, dar un PT a los estudiantes como una experiencia educativa para la evaluación SBAC, la cual incluirá un PT.</a:t>
            </a:r>
          </a:p>
          <a:p>
            <a:endParaRPr lang="x-none" sz="1200" dirty="0" smtClean="0"/>
          </a:p>
          <a:p>
            <a:pPr>
              <a:defRPr/>
            </a:pPr>
            <a:r>
              <a:rPr lang="x-none" sz="1200" dirty="0" smtClean="0"/>
              <a:t>Los estudiantes deben tener acceso a recursos para revisar la ortografía, pero no para revisar la gramática. Los estudiantes se pueden referir a sus textos, notas y a las 2 preguntas de investigación de respuesta construida, tantas veces como lo deseen, si están participando en  la Tarea de rendimiento.</a:t>
            </a:r>
          </a:p>
          <a:p>
            <a:pPr>
              <a:defRPr/>
            </a:pPr>
            <a:endParaRPr lang="x-none" sz="1320" b="1" u="sng" dirty="0" smtClean="0"/>
          </a:p>
          <a:p>
            <a:r>
              <a:rPr lang="x-none" sz="1300" b="1" u="sng" dirty="0" smtClean="0"/>
              <a:t>Instrucciones para la Tarea de rendimiento;</a:t>
            </a:r>
            <a:r>
              <a:rPr lang="x-none" sz="1300" b="1" dirty="0" smtClean="0"/>
              <a:t> Favor de completar la </a:t>
            </a:r>
            <a:r>
              <a:rPr lang="x-none" sz="1300" i="1" dirty="0" smtClean="0"/>
              <a:t>Parte 1 </a:t>
            </a:r>
            <a:r>
              <a:rPr lang="x-none" sz="1300" b="1" dirty="0" smtClean="0"/>
              <a:t>antes de empezar la evaluación.</a:t>
            </a:r>
            <a:endParaRPr lang="x-none" sz="1300" b="1" u="sng" dirty="0" smtClean="0"/>
          </a:p>
          <a:p>
            <a:r>
              <a:rPr lang="x-none" sz="1300" b="1" i="1" dirty="0" smtClean="0"/>
              <a:t>Parte1 </a:t>
            </a:r>
          </a:p>
          <a:p>
            <a:r>
              <a:rPr lang="x-none" sz="1300" b="1" dirty="0" smtClean="0"/>
              <a:t>1.  Una actividad para toda la clase (30 minutos)</a:t>
            </a:r>
          </a:p>
          <a:p>
            <a:pPr marL="251460" indent="-62865"/>
            <a:r>
              <a:rPr lang="x-none" sz="1100" dirty="0" smtClean="0"/>
              <a:t>  Tal vez usted desee tener una actividad de 30 minutos de duración para toda la clase. El propósito de una actividad PT es asegurar que todos los estudiantes estén familiarizados con los conceptos del tema y que conozcan y entiendan los términos clave (vocabulario) que se encuentran en lo más alto de su nivel de grado (palabras que normalmente no conocen o no están familiarizados con su origen o cultura). ¡La actividad de la clase </a:t>
            </a:r>
            <a:r>
              <a:rPr lang="x-none" sz="1100" b="1" dirty="0" smtClean="0"/>
              <a:t>NO </a:t>
            </a:r>
            <a:r>
              <a:rPr lang="x-none" sz="1100" dirty="0" smtClean="0"/>
              <a:t>pre-enseña nada del contenido que será evaluado!</a:t>
            </a:r>
            <a:r>
              <a:rPr lang="x-none" sz="1100" b="1" i="1" dirty="0" smtClean="0"/>
              <a:t> Destrezas que su estudiante necesitará tener:</a:t>
            </a:r>
          </a:p>
          <a:p>
            <a:pPr marL="360045" indent="-171450">
              <a:buFont typeface="Arial" panose="020B0604020202020204" pitchFamily="34" charset="0"/>
              <a:buChar char="•"/>
            </a:pPr>
            <a:r>
              <a:rPr lang="x-none" sz="1100" b="1" dirty="0" smtClean="0"/>
              <a:t>Tal vez desee dar un trasfondo informativo sobre lo que es un mapa y cómo crear uno.</a:t>
            </a:r>
          </a:p>
          <a:p>
            <a:pPr marL="360045" indent="-171450">
              <a:buFont typeface="Arial" panose="020B0604020202020204" pitchFamily="34" charset="0"/>
              <a:buChar char="•"/>
            </a:pPr>
            <a:r>
              <a:rPr lang="x-none" sz="1100" b="1" dirty="0" smtClean="0"/>
              <a:t>Ver imágenes y textos de diferentes tipos de información.</a:t>
            </a:r>
          </a:p>
          <a:p>
            <a:pPr marL="360045" indent="-171450">
              <a:buFont typeface="Arial" panose="020B0604020202020204" pitchFamily="34" charset="0"/>
              <a:buChar char="•"/>
            </a:pPr>
            <a:r>
              <a:rPr lang="x-none" sz="1100" b="1" dirty="0" smtClean="0"/>
              <a:t>Escribir detalles basados solamente en el texto (no de experiencias previas).</a:t>
            </a:r>
          </a:p>
          <a:p>
            <a:pPr marL="188595"/>
            <a:endParaRPr lang="x-none" sz="1100" b="1" dirty="0" smtClean="0"/>
          </a:p>
          <a:p>
            <a:pPr marL="251460" indent="-251460">
              <a:buAutoNum type="arabicPeriod" startAt="2"/>
            </a:pPr>
            <a:r>
              <a:rPr lang="x-none" sz="1300" b="1" dirty="0" smtClean="0"/>
              <a:t>Leer textos literarios e informativos (30 minutos)</a:t>
            </a:r>
          </a:p>
          <a:p>
            <a:pPr marL="249714" indent="-249714"/>
            <a:r>
              <a:rPr lang="x-none" sz="1320" b="1" dirty="0" smtClean="0"/>
              <a:t>      </a:t>
            </a:r>
            <a:r>
              <a:rPr lang="x-none" sz="1100" dirty="0" smtClean="0"/>
              <a:t>Recuerde a los estudiantes tomar notas mientras leen.  Durante la evaluación real de SBAC, a los estudiantes se les permite conservar sus notas como una referencia para que puedan completar su tarea de rendimiento.</a:t>
            </a:r>
          </a:p>
          <a:p>
            <a:pPr marL="249714" indent="-249714"/>
            <a:endParaRPr lang="x-none" sz="1100" dirty="0" smtClean="0"/>
          </a:p>
          <a:p>
            <a:pPr marL="251460" indent="-251460">
              <a:buAutoNum type="arabicPeriod" startAt="3"/>
            </a:pPr>
            <a:r>
              <a:rPr lang="x-none" sz="1300" b="1" dirty="0" smtClean="0"/>
              <a:t>Contestar las preguntas de selección múltiple y respuesta construida.  </a:t>
            </a:r>
          </a:p>
          <a:p>
            <a:r>
              <a:rPr lang="x-none" sz="1320" b="1" dirty="0" smtClean="0"/>
              <a:t>       </a:t>
            </a:r>
            <a:endParaRPr lang="x-none" sz="1100" b="1" i="1" dirty="0" smtClean="0"/>
          </a:p>
          <a:p>
            <a:r>
              <a:rPr lang="x-none" sz="1300" b="1" i="1" u="sng" dirty="0" smtClean="0"/>
              <a:t>Parte 2</a:t>
            </a:r>
            <a:r>
              <a:rPr lang="x-none" sz="1320" b="1" i="1" dirty="0" smtClean="0"/>
              <a:t> </a:t>
            </a:r>
            <a:r>
              <a:rPr lang="x-none" sz="1200" i="1" dirty="0" smtClean="0"/>
              <a:t>(después de las preguntas #1-20)</a:t>
            </a:r>
            <a:endParaRPr lang="x-none" sz="1200" b="1" i="1" dirty="0" smtClean="0"/>
          </a:p>
          <a:p>
            <a:pPr marL="179366" indent="-179366">
              <a:buFont typeface="Arial" panose="020B0604020202020204" pitchFamily="34" charset="0"/>
              <a:buChar char="•"/>
            </a:pPr>
            <a:r>
              <a:rPr lang="x-none" sz="1300" dirty="0" smtClean="0"/>
              <a:t>Una composición completa (70 Minutos)</a:t>
            </a:r>
          </a:p>
          <a:p>
            <a:r>
              <a:rPr lang="x-none" sz="1200" b="1" dirty="0" smtClean="0"/>
              <a:t>15 minutos de receso</a:t>
            </a:r>
          </a:p>
          <a:p>
            <a:endParaRPr lang="x-none" sz="1200" b="1" dirty="0" smtClean="0"/>
          </a:p>
          <a:p>
            <a:r>
              <a:rPr lang="x-none" sz="1200" b="1" dirty="0" smtClean="0"/>
              <a:t>70 minutos</a:t>
            </a:r>
          </a:p>
          <a:p>
            <a:r>
              <a:rPr lang="x-none" sz="1300" b="1" dirty="0" smtClean="0"/>
              <a:t>4.   Los estudiantes escriben una composición completa (pieza informativa).</a:t>
            </a:r>
          </a:p>
          <a:p>
            <a:endParaRPr lang="x-none" sz="1320" dirty="0" smtClean="0"/>
          </a:p>
          <a:p>
            <a:r>
              <a:rPr lang="x-none" sz="1300" b="1" u="sng" dirty="0" smtClean="0"/>
              <a:t>CALIFICACIÓN</a:t>
            </a:r>
          </a:p>
          <a:p>
            <a:r>
              <a:rPr lang="x-none" sz="1200" dirty="0" smtClean="0"/>
              <a:t>En esta evaluación </a:t>
            </a:r>
            <a:r>
              <a:rPr lang="x-none" sz="1200" dirty="0"/>
              <a:t>se provee una rúbrica informativa para la Tarea de rendimiento.  Los estudiantes reciben 3 </a:t>
            </a:r>
            <a:r>
              <a:rPr lang="x-none" sz="1200" dirty="0" smtClean="0"/>
              <a:t>puntajes por:</a:t>
            </a:r>
          </a:p>
          <a:p>
            <a:endParaRPr lang="x-none" sz="1200" dirty="0" smtClean="0"/>
          </a:p>
          <a:p>
            <a:pPr marL="239154" indent="-239154">
              <a:buAutoNum type="arabicPeriod"/>
            </a:pPr>
            <a:r>
              <a:rPr lang="x-none" sz="1200" dirty="0" smtClean="0"/>
              <a:t>Organización y propósito </a:t>
            </a:r>
          </a:p>
          <a:p>
            <a:pPr marL="239154" indent="-239154">
              <a:buAutoNum type="arabicPeriod"/>
            </a:pPr>
            <a:r>
              <a:rPr lang="x-none" sz="1200" dirty="0" smtClean="0"/>
              <a:t>Evidencia y elaboración</a:t>
            </a:r>
          </a:p>
          <a:p>
            <a:pPr marL="239154" indent="-239154">
              <a:buAutoNum type="arabicPeriod"/>
            </a:pPr>
            <a:r>
              <a:rPr lang="x-none" sz="1200" dirty="0" smtClean="0"/>
              <a:t>Convenciones</a:t>
            </a:r>
          </a:p>
          <a:p>
            <a:endParaRPr lang="x-none" sz="1320" dirty="0"/>
          </a:p>
        </p:txBody>
      </p:sp>
      <p:sp>
        <p:nvSpPr>
          <p:cNvPr id="3" name="Slide Number Placeholder 2"/>
          <p:cNvSpPr>
            <a:spLocks noGrp="1"/>
          </p:cNvSpPr>
          <p:nvPr>
            <p:ph type="sldNum" sz="quarter" idx="12"/>
          </p:nvPr>
        </p:nvSpPr>
        <p:spPr/>
        <p:txBody>
          <a:bodyPr/>
          <a:lstStyle/>
          <a:p>
            <a:fld id="{2A5E9C3D-07D7-45D2-9B6A-FB5CA66A53EB}" type="slidenum">
              <a:rPr lang="x-none" smtClean="0"/>
              <a:pPr/>
              <a:t>4</a:t>
            </a:fld>
            <a:endParaRPr lang="x-none" dirty="0"/>
          </a:p>
        </p:txBody>
      </p:sp>
      <p:sp>
        <p:nvSpPr>
          <p:cNvPr id="2" name="Footer Placeholder 1"/>
          <p:cNvSpPr>
            <a:spLocks noGrp="1"/>
          </p:cNvSpPr>
          <p:nvPr>
            <p:ph type="ftr" sz="quarter" idx="11"/>
          </p:nvPr>
        </p:nvSpPr>
        <p:spPr/>
        <p:txBody>
          <a:bodyPr/>
          <a:lstStyle/>
          <a:p>
            <a:r>
              <a:rPr lang="en-US" dirty="0" smtClean="0"/>
              <a:t>HSD-OSP Susan Richmond 2015</a:t>
            </a:r>
            <a:endParaRPr lang="en-US" dirty="0"/>
          </a:p>
        </p:txBody>
      </p:sp>
    </p:spTree>
    <p:extLst>
      <p:ext uri="{BB962C8B-B14F-4D97-AF65-F5344CB8AC3E}">
        <p14:creationId xmlns:p14="http://schemas.microsoft.com/office/powerpoint/2010/main" val="1962981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52446"/>
            <a:ext cx="7315200" cy="9496218"/>
          </a:xfrm>
          <a:prstGeom prst="rect">
            <a:avLst/>
          </a:prstGeom>
          <a:noFill/>
        </p:spPr>
        <p:txBody>
          <a:bodyPr wrap="square" lIns="101882" tIns="50941" rIns="101882" bIns="50941" rtlCol="0">
            <a:spAutoFit/>
          </a:bodyPr>
          <a:lstStyle/>
          <a:p>
            <a:pPr algn="ctr"/>
            <a:r>
              <a:rPr lang="x-none" sz="1600" b="1" dirty="0" smtClean="0"/>
              <a:t>Detalles clave</a:t>
            </a:r>
          </a:p>
          <a:p>
            <a:pPr algn="ctr"/>
            <a:r>
              <a:rPr lang="x-none" sz="1600" b="1" dirty="0" smtClean="0"/>
              <a:t>Tarea de rendimiento: Actividad de la clase</a:t>
            </a:r>
          </a:p>
          <a:p>
            <a:pPr algn="ctr"/>
            <a:endParaRPr lang="x-none" sz="700" b="1" dirty="0" smtClean="0"/>
          </a:p>
          <a:p>
            <a:r>
              <a:rPr lang="x-none" sz="1100" i="1" dirty="0" smtClean="0"/>
              <a:t>Esta pre-actividad para la clase sigue el diseño general de elementos contextuales, recursos, objetivos de aprendizaje, términos clave y propósito del Consorcio de </a:t>
            </a:r>
            <a:r>
              <a:rPr lang="x-none" sz="1100" i="1" dirty="0" err="1" smtClean="0"/>
              <a:t>Evaluciones</a:t>
            </a:r>
            <a:r>
              <a:rPr lang="x-none" sz="1100" i="1" dirty="0" smtClean="0"/>
              <a:t> </a:t>
            </a:r>
            <a:r>
              <a:rPr lang="x-none" sz="1100" i="1" dirty="0" err="1" smtClean="0"/>
              <a:t>Smarter</a:t>
            </a:r>
            <a:r>
              <a:rPr lang="x-none" sz="1100" i="1" dirty="0" smtClean="0"/>
              <a:t> </a:t>
            </a:r>
            <a:r>
              <a:rPr lang="x-none" sz="1100" i="1" dirty="0" err="1" smtClean="0"/>
              <a:t>Balanced</a:t>
            </a:r>
            <a:r>
              <a:rPr lang="x-none" sz="1100" i="1" dirty="0" smtClean="0"/>
              <a:t> (SBAC). [http://oaksportal.org/resources/]</a:t>
            </a:r>
          </a:p>
          <a:p>
            <a:r>
              <a:rPr lang="x-none" sz="1100" i="1" dirty="0" smtClean="0"/>
              <a:t>La actividad fue escrita por </a:t>
            </a:r>
            <a:r>
              <a:rPr lang="x-none" sz="1100" b="1" i="1" dirty="0" err="1" smtClean="0"/>
              <a:t>Jamie</a:t>
            </a:r>
            <a:r>
              <a:rPr lang="x-none" sz="1100" b="1" i="1" dirty="0" smtClean="0"/>
              <a:t> </a:t>
            </a:r>
            <a:r>
              <a:rPr lang="x-none" sz="1100" b="1" i="1" dirty="0" err="1" smtClean="0"/>
              <a:t>Lentz</a:t>
            </a:r>
            <a:r>
              <a:rPr lang="x-none" sz="1100" i="1" dirty="0" smtClean="0"/>
              <a:t>.</a:t>
            </a:r>
          </a:p>
          <a:p>
            <a:endParaRPr lang="x-none" sz="1100" i="1" dirty="0" smtClean="0"/>
          </a:p>
          <a:p>
            <a:pPr lvl="0" defTabSz="1018809"/>
            <a:r>
              <a:rPr lang="x-none" sz="1300" dirty="0" smtClean="0">
                <a:solidFill>
                  <a:prstClr val="black"/>
                </a:solidFill>
              </a:rPr>
              <a:t>La actividad en el salón de clase introduce a los estudiantes al contexto de una tarea de rendimiento, para que no estén en desventaja al demostrar las destrezas que la tarea intenta evaluar. </a:t>
            </a:r>
          </a:p>
          <a:p>
            <a:pPr lvl="0" defTabSz="1018809"/>
            <a:endParaRPr lang="x-none" sz="900" dirty="0" smtClean="0">
              <a:solidFill>
                <a:prstClr val="black"/>
              </a:solidFill>
            </a:endParaRPr>
          </a:p>
          <a:p>
            <a:pPr lvl="0" defTabSz="1018809"/>
            <a:r>
              <a:rPr lang="x-none" sz="1300" dirty="0" smtClean="0">
                <a:solidFill>
                  <a:prstClr val="black"/>
                </a:solidFill>
              </a:rPr>
              <a:t>Los elementos contextuales incluyen:</a:t>
            </a:r>
          </a:p>
          <a:p>
            <a:pPr lvl="0" defTabSz="1018809"/>
            <a:endParaRPr lang="x-none" sz="900" dirty="0" smtClean="0">
              <a:solidFill>
                <a:prstClr val="black"/>
              </a:solidFill>
            </a:endParaRPr>
          </a:p>
          <a:p>
            <a:pPr marL="249205" lvl="0" indent="-249205" defTabSz="1018809">
              <a:buFontTx/>
              <a:buAutoNum type="arabicPeriod"/>
            </a:pPr>
            <a:r>
              <a:rPr lang="x-none" sz="1300" dirty="0" smtClean="0">
                <a:solidFill>
                  <a:prstClr val="black"/>
                </a:solidFill>
              </a:rPr>
              <a:t>Un </a:t>
            </a:r>
            <a:r>
              <a:rPr lang="x-none" sz="1300" b="1" dirty="0" smtClean="0">
                <a:solidFill>
                  <a:prstClr val="black"/>
                </a:solidFill>
              </a:rPr>
              <a:t>entendimiento del escenario/ambiente o de la situación </a:t>
            </a:r>
            <a:r>
              <a:rPr lang="x-none" sz="1300" dirty="0" smtClean="0">
                <a:solidFill>
                  <a:prstClr val="black"/>
                </a:solidFill>
              </a:rPr>
              <a:t>en la que se sitúa la tarea. </a:t>
            </a:r>
          </a:p>
          <a:p>
            <a:pPr lvl="0" defTabSz="1018809"/>
            <a:r>
              <a:rPr lang="x-none" sz="1300" dirty="0" smtClean="0">
                <a:solidFill>
                  <a:prstClr val="black"/>
                </a:solidFill>
              </a:rPr>
              <a:t>2.    </a:t>
            </a:r>
            <a:r>
              <a:rPr lang="x-none" sz="1300" b="1" dirty="0" smtClean="0">
                <a:solidFill>
                  <a:prstClr val="black"/>
                </a:solidFill>
              </a:rPr>
              <a:t>Conceptos potencialmente desconocidos </a:t>
            </a:r>
            <a:r>
              <a:rPr lang="x-none" sz="1300" dirty="0" smtClean="0">
                <a:solidFill>
                  <a:prstClr val="black"/>
                </a:solidFill>
              </a:rPr>
              <a:t>que están asociados al escenario/ambiente</a:t>
            </a:r>
            <a:r>
              <a:rPr lang="x-none" sz="1300" b="1" dirty="0" smtClean="0">
                <a:solidFill>
                  <a:prstClr val="black"/>
                </a:solidFill>
              </a:rPr>
              <a:t>.</a:t>
            </a:r>
          </a:p>
          <a:p>
            <a:pPr marL="287338" lvl="0" indent="-287338" defTabSz="1018809"/>
            <a:r>
              <a:rPr lang="x-none" sz="1300" dirty="0" smtClean="0">
                <a:solidFill>
                  <a:prstClr val="black"/>
                </a:solidFill>
              </a:rPr>
              <a:t>3.    </a:t>
            </a:r>
            <a:r>
              <a:rPr lang="x-none" sz="1300" b="1" dirty="0" smtClean="0">
                <a:solidFill>
                  <a:prstClr val="black"/>
                </a:solidFill>
              </a:rPr>
              <a:t>Términos</a:t>
            </a:r>
            <a:r>
              <a:rPr lang="x-none" sz="1300" dirty="0" smtClean="0">
                <a:solidFill>
                  <a:prstClr val="black"/>
                </a:solidFill>
              </a:rPr>
              <a:t> </a:t>
            </a:r>
            <a:r>
              <a:rPr lang="x-none" sz="1300" b="1" dirty="0" smtClean="0">
                <a:solidFill>
                  <a:prstClr val="black"/>
                </a:solidFill>
              </a:rPr>
              <a:t>clave o vocabulario </a:t>
            </a:r>
            <a:r>
              <a:rPr lang="x-none" sz="1300" dirty="0" smtClean="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x-none" sz="900" dirty="0" smtClean="0">
              <a:solidFill>
                <a:prstClr val="black"/>
              </a:solidFill>
            </a:endParaRPr>
          </a:p>
          <a:p>
            <a:pPr lvl="0" defTabSz="1018809"/>
            <a:r>
              <a:rPr lang="x-none" sz="1300" dirty="0" smtClean="0">
                <a:solidFill>
                  <a:prstClr val="black"/>
                </a:solidFill>
              </a:rPr>
              <a:t>Con la actividad en el salón de clase también se pretende generar el interés de los estudiantes  hacia una mayor exploración de la idea clave (o las ideas claves). La actividad debe ser fácil de implementar con instrucciones claras. </a:t>
            </a:r>
          </a:p>
          <a:p>
            <a:pPr lvl="0" defTabSz="1018809"/>
            <a:endParaRPr lang="x-none" sz="900" dirty="0" smtClean="0">
              <a:solidFill>
                <a:prstClr val="black"/>
              </a:solidFill>
            </a:endParaRPr>
          </a:p>
          <a:p>
            <a:pPr lvl="0" defTabSz="1018809"/>
            <a:r>
              <a:rPr lang="x-none" sz="130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x-none" sz="1300" dirty="0" smtClean="0">
                <a:solidFill>
                  <a:prstClr val="black"/>
                </a:solidFill>
                <a:sym typeface="Calibri"/>
              </a:rPr>
              <a:t>s.</a:t>
            </a:r>
          </a:p>
          <a:p>
            <a:pPr lvl="0" defTabSz="1018809"/>
            <a:endParaRPr lang="x-none" sz="700" dirty="0" smtClean="0">
              <a:solidFill>
                <a:prstClr val="black"/>
              </a:solidFill>
              <a:ea typeface="Calibri"/>
              <a:cs typeface="Calibri"/>
              <a:sym typeface="Calibri"/>
            </a:endParaRPr>
          </a:p>
          <a:p>
            <a:pPr lvl="0" defTabSz="1018809"/>
            <a:endParaRPr lang="x-none" sz="440" dirty="0" smtClean="0">
              <a:solidFill>
                <a:prstClr val="black"/>
              </a:solidFill>
              <a:ea typeface="Calibri"/>
              <a:cs typeface="Calibri"/>
              <a:sym typeface="Calibri"/>
            </a:endParaRPr>
          </a:p>
          <a:p>
            <a:pPr lvl="0" defTabSz="1018809">
              <a:buSzPct val="25000"/>
            </a:pPr>
            <a:r>
              <a:rPr lang="x-none" sz="1300" b="1" dirty="0" smtClean="0">
                <a:solidFill>
                  <a:prstClr val="black"/>
                </a:solidFill>
                <a:ea typeface="Calibri"/>
                <a:cs typeface="Calibri"/>
                <a:sym typeface="Calibri"/>
              </a:rPr>
              <a:t>Recursos necesarios: </a:t>
            </a:r>
          </a:p>
          <a:p>
            <a:endParaRPr lang="x-none" sz="600" b="1" dirty="0" smtClean="0"/>
          </a:p>
          <a:p>
            <a:pPr marL="191030" indent="-191030">
              <a:buFont typeface="Arial" panose="020B0604020202020204" pitchFamily="34" charset="0"/>
              <a:buChar char="•"/>
            </a:pPr>
            <a:r>
              <a:rPr lang="x-none" sz="1300" dirty="0" smtClean="0"/>
              <a:t>1 copia a color de la imágenes 1-3 de los materiales complementarios (estas serán mostradas en papel afiche)</a:t>
            </a:r>
          </a:p>
          <a:p>
            <a:pPr marL="191030" indent="-191030">
              <a:buFont typeface="Arial" panose="020B0604020202020204" pitchFamily="34" charset="0"/>
              <a:buChar char="•"/>
            </a:pPr>
            <a:r>
              <a:rPr lang="x-none" sz="1300" dirty="0" smtClean="0"/>
              <a:t>1 pedazo grande de papel afiche</a:t>
            </a:r>
          </a:p>
          <a:p>
            <a:pPr marL="191030" indent="-191030">
              <a:buFont typeface="Arial" panose="020B0604020202020204" pitchFamily="34" charset="0"/>
              <a:buChar char="•"/>
            </a:pPr>
            <a:r>
              <a:rPr lang="x-none" sz="1300" dirty="0" smtClean="0"/>
              <a:t>Marcador negro (para escribir las respuestas de los estudiantes en el papel afiche)</a:t>
            </a:r>
          </a:p>
          <a:p>
            <a:pPr marL="191030" indent="-191030">
              <a:buFont typeface="Arial" panose="020B0604020202020204" pitchFamily="34" charset="0"/>
              <a:buChar char="•"/>
            </a:pPr>
            <a:r>
              <a:rPr lang="x-none" sz="1300" dirty="0" smtClean="0"/>
              <a:t>Cinta adhesiva</a:t>
            </a:r>
          </a:p>
          <a:p>
            <a:endParaRPr lang="x-none" sz="600" dirty="0" smtClean="0"/>
          </a:p>
          <a:p>
            <a:endParaRPr lang="x-none" sz="600" dirty="0" smtClean="0"/>
          </a:p>
          <a:p>
            <a:r>
              <a:rPr lang="x-none" sz="1300" b="1" dirty="0" smtClean="0"/>
              <a:t>Metas de aprendizaje</a:t>
            </a:r>
            <a:r>
              <a:rPr lang="x-none" sz="1300" dirty="0" smtClean="0"/>
              <a:t>:</a:t>
            </a:r>
          </a:p>
          <a:p>
            <a:endParaRPr lang="x-none" sz="600" dirty="0" smtClean="0"/>
          </a:p>
          <a:p>
            <a:pPr marL="191030" indent="-191030">
              <a:buFont typeface="Arial" panose="020B0604020202020204" pitchFamily="34" charset="0"/>
              <a:buChar char="•"/>
            </a:pPr>
            <a:r>
              <a:rPr lang="x-none" sz="1300" dirty="0" smtClean="0"/>
              <a:t>Los estudiantes aprenderán el contexto de los conceptos clave relacionado al tema:</a:t>
            </a:r>
          </a:p>
          <a:p>
            <a:pPr marL="191030" indent="60139">
              <a:buFont typeface="Courier New" panose="02070309020205020404" pitchFamily="49" charset="0"/>
              <a:buChar char="o"/>
            </a:pPr>
            <a:r>
              <a:rPr lang="x-none" sz="1300" dirty="0" smtClean="0"/>
              <a:t>      añadir detalles clave tomados del texto</a:t>
            </a:r>
          </a:p>
          <a:p>
            <a:pPr marL="191030"/>
            <a:endParaRPr lang="x-none" sz="900" dirty="0" smtClean="0"/>
          </a:p>
          <a:p>
            <a:pPr>
              <a:buSzPct val="25000"/>
            </a:pPr>
            <a:r>
              <a:rPr lang="x-none" sz="1400" b="1" dirty="0" smtClean="0">
                <a:solidFill>
                  <a:schemeClr val="dk1"/>
                </a:solidFill>
                <a:ea typeface="Calibri"/>
                <a:cs typeface="Calibri"/>
                <a:sym typeface="Calibri"/>
              </a:rPr>
              <a:t>Los estudiantes entenderán los términos clave:</a:t>
            </a:r>
          </a:p>
          <a:p>
            <a:pPr>
              <a:buSzPct val="25000"/>
            </a:pPr>
            <a:r>
              <a:rPr lang="x-none" sz="1100" i="1" dirty="0" smtClean="0">
                <a:solidFill>
                  <a:schemeClr val="dk1"/>
                </a:solidFill>
                <a:ea typeface="Calibri"/>
                <a:cs typeface="Calibri"/>
                <a:sym typeface="Calibri"/>
              </a:rPr>
              <a:t>Nota: Las definiciones que se proporcionan aquí son para la conveniencia de los facilitadores. Se espera que los estudiantes entiendan estos términos clave en el contexto de la tarea, no que se memoricen las definiciones.</a:t>
            </a:r>
          </a:p>
          <a:p>
            <a:endParaRPr lang="x-none" sz="600" b="1" dirty="0" smtClean="0"/>
          </a:p>
          <a:p>
            <a:pPr marL="191030" indent="-191030">
              <a:buFont typeface="Arial" panose="020B0604020202020204" pitchFamily="34" charset="0"/>
              <a:buChar char="•"/>
            </a:pPr>
            <a:r>
              <a:rPr lang="x-none" sz="1300" dirty="0" smtClean="0"/>
              <a:t>Detalles- pedazos pequeños de información </a:t>
            </a:r>
          </a:p>
          <a:p>
            <a:pPr marL="191030" indent="-191030">
              <a:buFont typeface="Arial" panose="020B0604020202020204" pitchFamily="34" charset="0"/>
              <a:buChar char="•"/>
            </a:pPr>
            <a:r>
              <a:rPr lang="x-none" sz="1300" dirty="0" smtClean="0"/>
              <a:t>Detalles clave del texto- partes de información importante del texto, que necesita estar en nuestro escrito.  </a:t>
            </a:r>
          </a:p>
          <a:p>
            <a:pPr marL="191030" indent="-191030">
              <a:buFont typeface="Arial" panose="020B0604020202020204" pitchFamily="34" charset="0"/>
              <a:buChar char="•"/>
            </a:pPr>
            <a:endParaRPr lang="x-none" sz="1050" b="1" dirty="0" smtClean="0"/>
          </a:p>
          <a:p>
            <a:r>
              <a:rPr lang="x-none" sz="1300" dirty="0" smtClean="0"/>
              <a:t>[Propósito: La meta del facilitador es ayudar a los estudiantes a entender  que los detalles clave necesitan ser incluidos cuando se resume/recuenta un cuento.]</a:t>
            </a:r>
          </a:p>
          <a:p>
            <a:endParaRPr lang="x-none" sz="1000" dirty="0" smtClean="0"/>
          </a:p>
          <a:p>
            <a:r>
              <a:rPr lang="x-none" sz="1000" dirty="0" smtClean="0"/>
              <a:t>*Los facilitadores pueden decidir si quieren mostrar materiales complementarios utilizando un proyector o una computadora / </a:t>
            </a:r>
            <a:r>
              <a:rPr lang="x-none" sz="1000" dirty="0" err="1" smtClean="0"/>
              <a:t>Smartboard</a:t>
            </a:r>
            <a:r>
              <a:rPr lang="x-none" sz="1000" dirty="0" smtClean="0"/>
              <a:t>, o si quieren hacer copias y entregarlas a los estudiantes.</a:t>
            </a:r>
            <a:endParaRPr lang="x-none" sz="1000" dirty="0"/>
          </a:p>
        </p:txBody>
      </p:sp>
      <p:sp>
        <p:nvSpPr>
          <p:cNvPr id="5" name="Footer Placeholder 2"/>
          <p:cNvSpPr txBox="1">
            <a:spLocks/>
          </p:cNvSpPr>
          <p:nvPr/>
        </p:nvSpPr>
        <p:spPr>
          <a:xfrm>
            <a:off x="304800" y="9541111"/>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r>
              <a:rPr lang="en-US" sz="1050" dirty="0" smtClean="0"/>
              <a:t>HSD-OSP Susan Richmond 2015</a:t>
            </a:r>
            <a:endParaRPr lang="en-US" sz="1050" dirty="0"/>
          </a:p>
        </p:txBody>
      </p:sp>
      <p:sp>
        <p:nvSpPr>
          <p:cNvPr id="6"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5</a:t>
            </a:r>
            <a:endParaRPr lang="en-US" dirty="0"/>
          </a:p>
        </p:txBody>
      </p:sp>
    </p:spTree>
    <p:extLst>
      <p:ext uri="{BB962C8B-B14F-4D97-AF65-F5344CB8AC3E}">
        <p14:creationId xmlns:p14="http://schemas.microsoft.com/office/powerpoint/2010/main" val="191344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4" y="251460"/>
            <a:ext cx="7316285" cy="9567006"/>
          </a:xfrm>
          <a:prstGeom prst="rect">
            <a:avLst/>
          </a:prstGeom>
          <a:noFill/>
        </p:spPr>
        <p:txBody>
          <a:bodyPr wrap="square" lIns="101882" tIns="50941" rIns="101882" bIns="50941" rtlCol="0">
            <a:spAutoFit/>
          </a:bodyPr>
          <a:lstStyle/>
          <a:p>
            <a:r>
              <a:rPr lang="x-none" sz="1600" b="1" dirty="0" smtClean="0"/>
              <a:t>Actividad de la clase: Detalles Clave</a:t>
            </a:r>
            <a:endParaRPr lang="x-none" sz="1300" i="1" dirty="0" smtClean="0"/>
          </a:p>
          <a:p>
            <a:endParaRPr lang="x-none" sz="1300" i="1" dirty="0" smtClean="0"/>
          </a:p>
          <a:p>
            <a:r>
              <a:rPr lang="x-none" sz="1300" b="1" dirty="0" smtClean="0"/>
              <a:t>Preguntas de discusión:</a:t>
            </a:r>
          </a:p>
          <a:p>
            <a:pPr marL="191030" indent="-191030">
              <a:buFont typeface="Arial" panose="020B0604020202020204" pitchFamily="34" charset="0"/>
              <a:buChar char="•"/>
            </a:pPr>
            <a:r>
              <a:rPr lang="x-none" sz="1300" dirty="0" smtClean="0"/>
              <a:t>¿Qué son detalles clave?</a:t>
            </a:r>
          </a:p>
          <a:p>
            <a:pPr marL="191030" indent="-191030">
              <a:buFont typeface="Arial" panose="020B0604020202020204" pitchFamily="34" charset="0"/>
              <a:buChar char="•"/>
            </a:pPr>
            <a:r>
              <a:rPr lang="x-none" sz="1300" dirty="0" smtClean="0"/>
              <a:t>¿Por qué necesitamos detalles clave?</a:t>
            </a:r>
          </a:p>
          <a:p>
            <a:pPr marL="191030" indent="-191030">
              <a:buFont typeface="Arial" panose="020B0604020202020204" pitchFamily="34" charset="0"/>
              <a:buChar char="•"/>
            </a:pPr>
            <a:r>
              <a:rPr lang="x-none" sz="1300" dirty="0" smtClean="0"/>
              <a:t>¿Qué detalles clave concuerdan con esta ilustración?</a:t>
            </a:r>
          </a:p>
          <a:p>
            <a:endParaRPr lang="x-none" sz="900" b="1" dirty="0" smtClean="0"/>
          </a:p>
          <a:p>
            <a:r>
              <a:rPr lang="x-none" sz="1300" b="1" dirty="0" smtClean="0"/>
              <a:t>El facilitador dice: </a:t>
            </a:r>
            <a:r>
              <a:rPr lang="x-none" sz="1300" dirty="0" smtClean="0"/>
              <a:t>—Hoy nos estamos preparando para la Tarea de rendimiento del León del zoológico. Vamos a hablar sobre </a:t>
            </a:r>
            <a:r>
              <a:rPr lang="x-none" sz="1300" b="1" dirty="0" smtClean="0"/>
              <a:t>detalles clave</a:t>
            </a:r>
            <a:r>
              <a:rPr lang="x-none" sz="1300" dirty="0" smtClean="0"/>
              <a:t>. ¿Qué son </a:t>
            </a:r>
            <a:r>
              <a:rPr lang="x-none" sz="1300" b="1" dirty="0" smtClean="0"/>
              <a:t>detalles clave</a:t>
            </a:r>
            <a:r>
              <a:rPr lang="x-none" sz="1300" dirty="0" smtClean="0"/>
              <a:t>? Piense sobre qué es un </a:t>
            </a:r>
            <a:r>
              <a:rPr lang="x-none" sz="1300" b="1" dirty="0" smtClean="0"/>
              <a:t>detalle clave </a:t>
            </a:r>
            <a:r>
              <a:rPr lang="x-none" sz="1300" dirty="0" smtClean="0"/>
              <a:t>y luego hablaremos con nuestros compañeros. (Modela a su clase la señal de "pensar" y luego dé la señal para que comiencen a compartir con sus compañeros). </a:t>
            </a:r>
            <a:r>
              <a:rPr lang="x-none" sz="1300" b="1" i="1" dirty="0" smtClean="0"/>
              <a:t>Los detalles clave son…</a:t>
            </a:r>
          </a:p>
          <a:p>
            <a:endParaRPr lang="x-none" sz="900" b="1" dirty="0" smtClean="0"/>
          </a:p>
          <a:p>
            <a:r>
              <a:rPr lang="x-none" sz="1300" b="1" dirty="0" smtClean="0"/>
              <a:t>Posibles respuestas del estudiante:</a:t>
            </a:r>
          </a:p>
          <a:p>
            <a:pPr marL="191030" indent="-191030">
              <a:buFont typeface="Arial" panose="020B0604020202020204" pitchFamily="34" charset="0"/>
              <a:buChar char="•"/>
            </a:pPr>
            <a:r>
              <a:rPr lang="x-none" sz="1300" dirty="0" smtClean="0"/>
              <a:t>Son como las llaves que colocas en la puerta</a:t>
            </a:r>
          </a:p>
          <a:p>
            <a:pPr marL="191030" indent="-191030">
              <a:buFont typeface="Arial" panose="020B0604020202020204" pitchFamily="34" charset="0"/>
              <a:buChar char="•"/>
            </a:pPr>
            <a:r>
              <a:rPr lang="x-none" sz="1300" dirty="0" smtClean="0"/>
              <a:t>Partes del cuento</a:t>
            </a:r>
          </a:p>
          <a:p>
            <a:pPr marL="191030" indent="-191030">
              <a:buFont typeface="Arial" panose="020B0604020202020204" pitchFamily="34" charset="0"/>
              <a:buChar char="•"/>
            </a:pPr>
            <a:r>
              <a:rPr lang="x-none" sz="1300" dirty="0" smtClean="0"/>
              <a:t>Tal vez es una cola que parece una llave</a:t>
            </a:r>
            <a:endParaRPr lang="x-none" sz="1300" b="1" dirty="0" smtClean="0"/>
          </a:p>
          <a:p>
            <a:endParaRPr lang="x-none" sz="900" b="1" dirty="0" smtClean="0"/>
          </a:p>
          <a:p>
            <a:r>
              <a:rPr lang="x-none" sz="1300" b="1" dirty="0" smtClean="0"/>
              <a:t>El facilitador dice: </a:t>
            </a:r>
            <a:r>
              <a:rPr lang="x-none" sz="1300" dirty="0" smtClean="0"/>
              <a:t>—Ok, vamos a escuchar lo que tú y tu compañero hablaron. ¿Qué son detalles clave _______? (Llame a algunos estudiantes para que compartan. Si dan la respuesta correcta, entonces pase a la próxima pregunta del facilitador. Si no dan la respuesta correcta, continúe aquí.) Tienen algunas ideas excelentes! Los detalles son pequeños pedazos de información del texto, y los detalles clave son partes de información importantes del texto que necesitan estar en nuestro escrito acerca del cuento.</a:t>
            </a:r>
          </a:p>
          <a:p>
            <a:endParaRPr lang="x-none" sz="900" dirty="0" smtClean="0"/>
          </a:p>
          <a:p>
            <a:r>
              <a:rPr lang="x-none" sz="1300" b="1" dirty="0" smtClean="0"/>
              <a:t>El facilitador dice: </a:t>
            </a:r>
            <a:r>
              <a:rPr lang="x-none" sz="1300" dirty="0" smtClean="0"/>
              <a:t>—Ok, es hora de encontrar detalles clave que estén atorados en nuestros cerebros, ¿están listos? Repitan después de mí... Detalles clave (hacer un movimiento de girar una llave) son partes de información importantes (hacer un movimiento de mostrar "brazos musculares") que necesitan estar en nuestro escrito (hacer un movimiento de escribir). ¡</a:t>
            </a:r>
            <a:r>
              <a:rPr lang="x-none" sz="1300" dirty="0" err="1" smtClean="0"/>
              <a:t>Wow</a:t>
            </a:r>
            <a:r>
              <a:rPr lang="x-none" sz="1300" dirty="0" smtClean="0"/>
              <a:t>, buen trabajo! Vamos a hacerlo de nuevo en voz susurrante (voz baja) (repetir varias veces utilizando diferentes voces para mantener a los estudiantes atentos y participando).</a:t>
            </a:r>
          </a:p>
          <a:p>
            <a:endParaRPr lang="x-none" sz="900" b="1" dirty="0" smtClean="0"/>
          </a:p>
          <a:p>
            <a:r>
              <a:rPr lang="x-none" sz="1300" b="1" dirty="0" smtClean="0"/>
              <a:t>El facilitador dice: </a:t>
            </a:r>
            <a:r>
              <a:rPr lang="x-none" sz="1300" dirty="0" smtClean="0"/>
              <a:t>—Ahora vamos a practicar escribiendo detalles clave, ¿quién recuerda nuestro cuento sobre </a:t>
            </a:r>
            <a:r>
              <a:rPr lang="x-none" sz="1300" dirty="0" err="1" smtClean="0"/>
              <a:t>Sammy</a:t>
            </a:r>
            <a:r>
              <a:rPr lang="x-none" sz="1300" dirty="0" smtClean="0"/>
              <a:t> el perro? (Muestre a los estudiantes las imágenes 1-3 de los materiales complementarios, una a la vez mientras comparte el cuento).  </a:t>
            </a:r>
            <a:r>
              <a:rPr lang="x-none" sz="1300" i="1" dirty="0" smtClean="0"/>
              <a:t>Un día </a:t>
            </a:r>
            <a:r>
              <a:rPr lang="x-none" sz="1300" i="1" dirty="0" err="1" smtClean="0"/>
              <a:t>Sammy</a:t>
            </a:r>
            <a:r>
              <a:rPr lang="x-none" sz="1300" i="1" dirty="0" smtClean="0"/>
              <a:t> el perro caminaba por el patio trasero. </a:t>
            </a:r>
            <a:r>
              <a:rPr lang="x-none" sz="1300" i="1" dirty="0" err="1" smtClean="0"/>
              <a:t>Sammy</a:t>
            </a:r>
            <a:r>
              <a:rPr lang="x-none" sz="1300" i="1" dirty="0" smtClean="0"/>
              <a:t> estaba feliz porque le gustaba estar afuera en el sol. ¡De repente </a:t>
            </a:r>
            <a:r>
              <a:rPr lang="x-none" sz="1300" i="1" dirty="0" err="1" smtClean="0"/>
              <a:t>Sammy</a:t>
            </a:r>
            <a:r>
              <a:rPr lang="x-none" sz="1300" i="1" dirty="0" smtClean="0"/>
              <a:t> resbaló y cayó en un enorme agujero! El agujero era fangoso y resbaloso. </a:t>
            </a:r>
            <a:r>
              <a:rPr lang="x-none" sz="1300" i="1" dirty="0" err="1" smtClean="0"/>
              <a:t>Sammy</a:t>
            </a:r>
            <a:r>
              <a:rPr lang="x-none" sz="1300" i="1" dirty="0" smtClean="0"/>
              <a:t> ladró tan fuerte como pudo y finalmente, Marvin, su dueño, vino y lo sacó. Marvin le dio a </a:t>
            </a:r>
            <a:r>
              <a:rPr lang="x-none" sz="1300" i="1" dirty="0" err="1" smtClean="0"/>
              <a:t>Sammy</a:t>
            </a:r>
            <a:r>
              <a:rPr lang="x-none" sz="1300" i="1" dirty="0" smtClean="0"/>
              <a:t> un abrazo. ¡Se alegró porque </a:t>
            </a:r>
            <a:r>
              <a:rPr lang="x-none" sz="1300" i="1" dirty="0" err="1" smtClean="0"/>
              <a:t>Sammy</a:t>
            </a:r>
            <a:r>
              <a:rPr lang="x-none" sz="1300" i="1" dirty="0" smtClean="0"/>
              <a:t> estaba bien! </a:t>
            </a:r>
            <a:r>
              <a:rPr lang="x-none" sz="1300" dirty="0" smtClean="0"/>
              <a:t>Ahora voltéate hacia tu compañero y comparte los detalles clave, o las partes de información importantes que necesitan estar en nuestro escrito. Los detalles clave son... </a:t>
            </a:r>
          </a:p>
          <a:p>
            <a:endParaRPr lang="x-none" sz="900" b="1" dirty="0" smtClean="0"/>
          </a:p>
          <a:p>
            <a:r>
              <a:rPr lang="x-none" sz="1300" b="1" dirty="0" smtClean="0"/>
              <a:t>Posibles respuestas del estudiante:</a:t>
            </a:r>
          </a:p>
          <a:p>
            <a:pPr marL="191030" indent="-191030">
              <a:buFont typeface="Arial" panose="020B0604020202020204" pitchFamily="34" charset="0"/>
              <a:buChar char="•"/>
            </a:pPr>
            <a:r>
              <a:rPr lang="x-none" sz="1300" dirty="0" err="1" smtClean="0"/>
              <a:t>Sammy</a:t>
            </a:r>
            <a:r>
              <a:rPr lang="x-none" sz="1300" dirty="0" smtClean="0"/>
              <a:t> estaba caminando en el patio trasero.</a:t>
            </a:r>
          </a:p>
          <a:p>
            <a:pPr marL="191030" indent="-191030">
              <a:buFont typeface="Arial" panose="020B0604020202020204" pitchFamily="34" charset="0"/>
              <a:buChar char="•"/>
            </a:pPr>
            <a:r>
              <a:rPr lang="x-none" sz="1300" dirty="0" err="1" smtClean="0"/>
              <a:t>Sammy</a:t>
            </a:r>
            <a:r>
              <a:rPr lang="x-none" sz="1300" dirty="0" smtClean="0"/>
              <a:t> estaba feliz porque estaba soleado.</a:t>
            </a:r>
          </a:p>
          <a:p>
            <a:pPr marL="191030" indent="-191030">
              <a:buFont typeface="Arial" panose="020B0604020202020204" pitchFamily="34" charset="0"/>
              <a:buChar char="•"/>
            </a:pPr>
            <a:r>
              <a:rPr lang="x-none" sz="1300" dirty="0" smtClean="0"/>
              <a:t>Marvin abrazó a </a:t>
            </a:r>
            <a:r>
              <a:rPr lang="x-none" sz="1300" dirty="0" err="1" smtClean="0"/>
              <a:t>Sammy</a:t>
            </a:r>
            <a:r>
              <a:rPr lang="x-none" sz="1300" dirty="0" smtClean="0"/>
              <a:t>.</a:t>
            </a:r>
          </a:p>
          <a:p>
            <a:pPr marL="191030" indent="-191030">
              <a:buFont typeface="Arial" panose="020B0604020202020204" pitchFamily="34" charset="0"/>
              <a:buChar char="•"/>
            </a:pPr>
            <a:r>
              <a:rPr lang="x-none" sz="1300" dirty="0" smtClean="0"/>
              <a:t>El agujero estaba fangoso y resbaloso.</a:t>
            </a:r>
          </a:p>
          <a:p>
            <a:pPr marL="191030" indent="-191030">
              <a:buFont typeface="Arial" panose="020B0604020202020204" pitchFamily="34" charset="0"/>
              <a:buChar char="•"/>
            </a:pPr>
            <a:r>
              <a:rPr lang="x-none" sz="1300" dirty="0" smtClean="0"/>
              <a:t>Marvin sacó a </a:t>
            </a:r>
            <a:r>
              <a:rPr lang="x-none" sz="1300" dirty="0" err="1" smtClean="0"/>
              <a:t>Sammy</a:t>
            </a:r>
            <a:r>
              <a:rPr lang="x-none" sz="1300" dirty="0" smtClean="0"/>
              <a:t> del agujero</a:t>
            </a:r>
          </a:p>
          <a:p>
            <a:endParaRPr lang="x-none" sz="900" b="1" u="sng" dirty="0" smtClean="0"/>
          </a:p>
          <a:p>
            <a:r>
              <a:rPr lang="x-none" sz="1300" b="1" u="sng" dirty="0" smtClean="0"/>
              <a:t>El facilitador debe colocar las tres imágenes del cuento en una línea vertical en el papel afiche, dejando espacio para anotar las respuestas de los estudiantes a la izquierda de cada imagen.</a:t>
            </a:r>
            <a:endParaRPr lang="x-none" sz="1300" b="1" u="sng" dirty="0"/>
          </a:p>
        </p:txBody>
      </p:sp>
      <p:sp>
        <p:nvSpPr>
          <p:cNvPr id="6" name="Footer Placeholder 2"/>
          <p:cNvSpPr txBox="1">
            <a:spLocks/>
          </p:cNvSpPr>
          <p:nvPr/>
        </p:nvSpPr>
        <p:spPr>
          <a:xfrm>
            <a:off x="303715" y="9462836"/>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r>
              <a:rPr lang="x-none" sz="1050" dirty="0" smtClean="0"/>
              <a:t>HSD-OSP </a:t>
            </a:r>
            <a:r>
              <a:rPr lang="x-none" sz="1050" dirty="0" err="1" smtClean="0"/>
              <a:t>Susan</a:t>
            </a:r>
            <a:r>
              <a:rPr lang="x-none" sz="1050" dirty="0" smtClean="0"/>
              <a:t> Richmond 2015</a:t>
            </a:r>
            <a:endParaRPr lang="x-none" sz="1050" dirty="0"/>
          </a:p>
        </p:txBody>
      </p:sp>
      <p:sp>
        <p:nvSpPr>
          <p:cNvPr id="7"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6</a:t>
            </a:r>
            <a:endParaRPr lang="en-US" dirty="0"/>
          </a:p>
        </p:txBody>
      </p:sp>
    </p:spTree>
    <p:extLst>
      <p:ext uri="{BB962C8B-B14F-4D97-AF65-F5344CB8AC3E}">
        <p14:creationId xmlns:p14="http://schemas.microsoft.com/office/powerpoint/2010/main" val="1518085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4504082"/>
          </a:xfrm>
          <a:prstGeom prst="rect">
            <a:avLst/>
          </a:prstGeom>
          <a:noFill/>
        </p:spPr>
        <p:txBody>
          <a:bodyPr wrap="square" lIns="101882" tIns="50941" rIns="101882" bIns="50941" rtlCol="0">
            <a:spAutoFit/>
          </a:bodyPr>
          <a:lstStyle/>
          <a:p>
            <a:endParaRPr lang="x-none" sz="1300" b="1" dirty="0" smtClean="0"/>
          </a:p>
          <a:p>
            <a:r>
              <a:rPr lang="x-none" sz="1300" b="1" dirty="0" smtClean="0"/>
              <a:t>El facilitador dice: </a:t>
            </a:r>
            <a:r>
              <a:rPr lang="x-none" sz="1300" dirty="0" smtClean="0"/>
              <a:t>—Vamos a ver qué </a:t>
            </a:r>
            <a:r>
              <a:rPr lang="x-none" sz="1300" b="1" dirty="0" smtClean="0"/>
              <a:t>detalles clave </a:t>
            </a:r>
            <a:r>
              <a:rPr lang="x-none" sz="1300" dirty="0" smtClean="0"/>
              <a:t>se les ocurrió a ti y a tu compañero</a:t>
            </a:r>
            <a:r>
              <a:rPr lang="x-none" sz="1300" b="1" dirty="0" smtClean="0"/>
              <a:t>.</a:t>
            </a:r>
            <a:r>
              <a:rPr lang="x-none" sz="1300" dirty="0" smtClean="0"/>
              <a:t> ______ ¿Qué detalles clave discutiste con tu compañero? (Escriba las respuestas de los estudiantes en el papel afiche junto a la imagen apropiada. Pida a los estudiantes que den información adicional y/o regrese al texto si los estudiantes necesitan apoyo adicional identificando detalles clave del texto para cada ilustración. Continúe llamando a los estudiantes como sea necesario para completar el afiche.) </a:t>
            </a:r>
          </a:p>
          <a:p>
            <a:endParaRPr lang="x-none" sz="1300" b="1" dirty="0" smtClean="0"/>
          </a:p>
          <a:p>
            <a:r>
              <a:rPr lang="x-none" sz="1300" b="1" dirty="0" smtClean="0"/>
              <a:t>Posibles respuestas del estudiante:</a:t>
            </a:r>
          </a:p>
          <a:p>
            <a:pPr marL="191030" indent="-191030">
              <a:buFont typeface="Arial" panose="020B0604020202020204" pitchFamily="34" charset="0"/>
              <a:buChar char="•"/>
            </a:pPr>
            <a:r>
              <a:rPr lang="x-none" sz="1300" dirty="0" err="1" smtClean="0"/>
              <a:t>Sammy</a:t>
            </a:r>
            <a:r>
              <a:rPr lang="x-none" sz="1300" dirty="0" smtClean="0"/>
              <a:t> estaba caminando en el patio trasero.</a:t>
            </a:r>
          </a:p>
          <a:p>
            <a:pPr marL="191030" indent="-191030">
              <a:buFont typeface="Arial" panose="020B0604020202020204" pitchFamily="34" charset="0"/>
              <a:buChar char="•"/>
            </a:pPr>
            <a:r>
              <a:rPr lang="x-none" sz="1300" dirty="0" err="1" smtClean="0"/>
              <a:t>Sammy</a:t>
            </a:r>
            <a:r>
              <a:rPr lang="x-none" sz="1300" dirty="0" smtClean="0"/>
              <a:t> estaba feliz.</a:t>
            </a:r>
          </a:p>
          <a:p>
            <a:pPr marL="191030" indent="-191030">
              <a:buFont typeface="Arial" panose="020B0604020202020204" pitchFamily="34" charset="0"/>
              <a:buChar char="•"/>
            </a:pPr>
            <a:r>
              <a:rPr lang="x-none" sz="1300" dirty="0" err="1" smtClean="0"/>
              <a:t>Sammy</a:t>
            </a:r>
            <a:r>
              <a:rPr lang="x-none" sz="1300" dirty="0" smtClean="0"/>
              <a:t> cayó en un agujero.</a:t>
            </a:r>
          </a:p>
          <a:p>
            <a:pPr marL="191030" indent="-191030">
              <a:buFont typeface="Arial" panose="020B0604020202020204" pitchFamily="34" charset="0"/>
              <a:buChar char="•"/>
            </a:pPr>
            <a:r>
              <a:rPr lang="x-none" sz="1300" dirty="0" smtClean="0"/>
              <a:t>El agujero estaba fangoso y resbaloso.</a:t>
            </a:r>
          </a:p>
          <a:p>
            <a:pPr marL="191030" indent="-191030">
              <a:buFont typeface="Arial" panose="020B0604020202020204" pitchFamily="34" charset="0"/>
              <a:buChar char="•"/>
            </a:pPr>
            <a:r>
              <a:rPr lang="x-none" sz="1300" dirty="0" err="1" smtClean="0"/>
              <a:t>Sammy</a:t>
            </a:r>
            <a:r>
              <a:rPr lang="x-none" sz="1300" dirty="0" smtClean="0"/>
              <a:t> ladró bien fuerte para que Marvin viniera.</a:t>
            </a:r>
          </a:p>
          <a:p>
            <a:pPr marL="191030" indent="-191030">
              <a:buFont typeface="Arial" panose="020B0604020202020204" pitchFamily="34" charset="0"/>
              <a:buChar char="•"/>
            </a:pPr>
            <a:r>
              <a:rPr lang="x-none" sz="1300" dirty="0" smtClean="0"/>
              <a:t>Marvin sacó a </a:t>
            </a:r>
            <a:r>
              <a:rPr lang="x-none" sz="1300" dirty="0" err="1" smtClean="0"/>
              <a:t>Sammy</a:t>
            </a:r>
            <a:r>
              <a:rPr lang="x-none" sz="1300" dirty="0" smtClean="0"/>
              <a:t> del agujero.</a:t>
            </a:r>
          </a:p>
          <a:p>
            <a:pPr marL="191030" indent="-191030">
              <a:buFont typeface="Arial" panose="020B0604020202020204" pitchFamily="34" charset="0"/>
              <a:buChar char="•"/>
            </a:pPr>
            <a:r>
              <a:rPr lang="x-none" sz="1300" dirty="0" smtClean="0"/>
              <a:t>Marvin abrazó a </a:t>
            </a:r>
            <a:r>
              <a:rPr lang="x-none" sz="1300" dirty="0" err="1" smtClean="0"/>
              <a:t>Sammy</a:t>
            </a:r>
            <a:r>
              <a:rPr lang="x-none" sz="1300" dirty="0" smtClean="0"/>
              <a:t>.</a:t>
            </a:r>
          </a:p>
          <a:p>
            <a:pPr marL="191030" indent="-191030">
              <a:buFont typeface="Arial" panose="020B0604020202020204" pitchFamily="34" charset="0"/>
              <a:buChar char="•"/>
            </a:pPr>
            <a:endParaRPr lang="x-none" sz="1300" b="1" dirty="0" smtClean="0"/>
          </a:p>
          <a:p>
            <a:r>
              <a:rPr lang="x-none" sz="1300" b="1" dirty="0" smtClean="0"/>
              <a:t>El facilitador dice: </a:t>
            </a:r>
            <a:r>
              <a:rPr lang="x-none" sz="1300" dirty="0" smtClean="0"/>
              <a:t>—En su tarea de rendimiento, van a aprender mas acerca de escribir detalles clave sobre un cuento.  El trabajo que hicieron hoy con su compañero, debe ayudarles  a prepararse para la investigación y el escrito que van a hacer en la tarea de rendimiento.</a:t>
            </a:r>
          </a:p>
          <a:p>
            <a:endParaRPr lang="x-none" sz="1300" b="1" dirty="0" smtClean="0"/>
          </a:p>
          <a:p>
            <a:r>
              <a:rPr lang="x-none" sz="1300" b="1" dirty="0" smtClean="0"/>
              <a:t>Nota: El facilitador debe recoger las notas de los estudiantes de esta actividad.</a:t>
            </a:r>
          </a:p>
          <a:p>
            <a:endParaRPr lang="x-none" sz="1300" b="1" dirty="0"/>
          </a:p>
        </p:txBody>
      </p:sp>
      <p:sp>
        <p:nvSpPr>
          <p:cNvPr id="3" name="Footer Placeholder 2"/>
          <p:cNvSpPr txBox="1">
            <a:spLocks/>
          </p:cNvSpPr>
          <p:nvPr/>
        </p:nvSpPr>
        <p:spPr>
          <a:xfrm>
            <a:off x="381000" y="9492526"/>
            <a:ext cx="2461260" cy="535516"/>
          </a:xfrm>
          <a:prstGeom prst="rect">
            <a:avLst/>
          </a:prstGeom>
        </p:spPr>
        <p:txBody>
          <a:bodyPr/>
          <a:ls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a:lstStyle>
          <a:p>
            <a:r>
              <a:rPr lang="x-none" sz="1050" dirty="0" smtClean="0"/>
              <a:t>HSD-OSP </a:t>
            </a:r>
            <a:r>
              <a:rPr lang="x-none" sz="1050" dirty="0" err="1" smtClean="0"/>
              <a:t>Susan</a:t>
            </a:r>
            <a:r>
              <a:rPr lang="x-none" sz="1050" dirty="0" smtClean="0"/>
              <a:t> Richmond 2015</a:t>
            </a:r>
            <a:endParaRPr lang="x-none" sz="1050" dirty="0"/>
          </a:p>
        </p:txBody>
      </p:sp>
      <p:sp>
        <p:nvSpPr>
          <p:cNvPr id="7" name="Slide Number Placeholder 3"/>
          <p:cNvSpPr>
            <a:spLocks noGrp="1"/>
          </p:cNvSpPr>
          <p:nvPr>
            <p:ph type="sldNum" sz="quarter" idx="12"/>
          </p:nvPr>
        </p:nvSpPr>
        <p:spPr>
          <a:xfrm>
            <a:off x="5570220" y="9322648"/>
            <a:ext cx="1813560" cy="535516"/>
          </a:xfrm>
        </p:spPr>
        <p:txBody>
          <a:bodyPr vert="horz" lIns="93518" tIns="46759" rIns="93518" bIns="46759" rtlCol="0" anchor="ctr"/>
          <a:lstStyle/>
          <a:p>
            <a:r>
              <a:rPr lang="en-US" dirty="0" smtClean="0"/>
              <a:t>7</a:t>
            </a:r>
            <a:endParaRPr lang="en-US" dirty="0"/>
          </a:p>
        </p:txBody>
      </p:sp>
    </p:spTree>
    <p:extLst>
      <p:ext uri="{BB962C8B-B14F-4D97-AF65-F5344CB8AC3E}">
        <p14:creationId xmlns:p14="http://schemas.microsoft.com/office/powerpoint/2010/main" val="1372680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440" y="670561"/>
            <a:ext cx="7081520" cy="1320362"/>
          </a:xfrm>
          <a:prstGeom prst="rect">
            <a:avLst/>
          </a:prstGeom>
        </p:spPr>
        <p:txBody>
          <a:bodyPr wrap="square" lIns="101882" tIns="50941" rIns="101882" bIns="50941">
            <a:spAutoFit/>
          </a:bodyPr>
          <a:lstStyle/>
          <a:p>
            <a:pPr algn="ctr"/>
            <a:r>
              <a:rPr lang="en-US" dirty="0" smtClean="0"/>
              <a:t>Material </a:t>
            </a:r>
            <a:r>
              <a:rPr lang="en-US" dirty="0" err="1" smtClean="0"/>
              <a:t>Complementario</a:t>
            </a:r>
            <a:endParaRPr lang="en-US" dirty="0" smtClean="0"/>
          </a:p>
          <a:p>
            <a:endParaRPr lang="en-US" sz="1300" dirty="0"/>
          </a:p>
          <a:p>
            <a:endParaRPr lang="en-US" sz="1300" dirty="0"/>
          </a:p>
          <a:p>
            <a:r>
              <a:rPr lang="en-US" sz="1300" dirty="0" smtClean="0"/>
              <a:t>Imagen 1</a:t>
            </a:r>
            <a:endParaRPr lang="en-US" sz="1300" dirty="0"/>
          </a:p>
          <a:p>
            <a:endParaRPr lang="en-US" dirty="0"/>
          </a:p>
        </p:txBody>
      </p:sp>
      <p:pic>
        <p:nvPicPr>
          <p:cNvPr id="1030" name="Picture 6" descr="http://farm6.static.flickr.com/5607/15597967077_80dcba679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60" y="2179320"/>
            <a:ext cx="5872480" cy="42748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F669FE8-2A6A-4FDA-B6E7-4A7C87AD6E1D}" type="slidenum">
              <a:rPr lang="en-US" smtClean="0"/>
              <a:t>8</a:t>
            </a:fld>
            <a:endParaRPr lang="en-US"/>
          </a:p>
        </p:txBody>
      </p:sp>
      <p:sp>
        <p:nvSpPr>
          <p:cNvPr id="3" name="Footer Placeholder 2"/>
          <p:cNvSpPr>
            <a:spLocks noGrp="1"/>
          </p:cNvSpPr>
          <p:nvPr>
            <p:ph type="ftr" sz="quarter" idx="11"/>
          </p:nvPr>
        </p:nvSpPr>
        <p:spPr/>
        <p:txBody>
          <a:bodyPr/>
          <a:lstStyle/>
          <a:p>
            <a:r>
              <a:rPr lang="en-US" dirty="0" smtClean="0"/>
              <a:t>HSD-OSP Susan Richmond 2015</a:t>
            </a:r>
            <a:endParaRPr lang="en-US" dirty="0"/>
          </a:p>
        </p:txBody>
      </p:sp>
    </p:spTree>
    <p:extLst>
      <p:ext uri="{BB962C8B-B14F-4D97-AF65-F5344CB8AC3E}">
        <p14:creationId xmlns:p14="http://schemas.microsoft.com/office/powerpoint/2010/main" val="344929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440" y="670561"/>
            <a:ext cx="7081520" cy="1320362"/>
          </a:xfrm>
          <a:prstGeom prst="rect">
            <a:avLst/>
          </a:prstGeom>
        </p:spPr>
        <p:txBody>
          <a:bodyPr wrap="square" lIns="101882" tIns="50941" rIns="101882" bIns="50941">
            <a:spAutoFit/>
          </a:bodyPr>
          <a:lstStyle/>
          <a:p>
            <a:pPr algn="ctr"/>
            <a:r>
              <a:rPr lang="en-US" dirty="0"/>
              <a:t>Material </a:t>
            </a:r>
            <a:r>
              <a:rPr lang="en-US" dirty="0" err="1"/>
              <a:t>Complementario</a:t>
            </a:r>
            <a:endParaRPr lang="en-US" dirty="0"/>
          </a:p>
          <a:p>
            <a:endParaRPr lang="en-US" sz="1300" dirty="0"/>
          </a:p>
          <a:p>
            <a:endParaRPr lang="en-US" sz="1300" dirty="0"/>
          </a:p>
          <a:p>
            <a:r>
              <a:rPr lang="en-US" sz="1300" dirty="0" smtClean="0"/>
              <a:t>Imagen </a:t>
            </a:r>
            <a:r>
              <a:rPr lang="en-US" sz="1300" dirty="0"/>
              <a:t>2</a:t>
            </a:r>
          </a:p>
          <a:p>
            <a:endParaRPr lang="en-US" dirty="0"/>
          </a:p>
        </p:txBody>
      </p:sp>
      <p:pic>
        <p:nvPicPr>
          <p:cNvPr id="1028" name="Picture 4" descr="http://i.dailymail.co.uk/i/pix/2013/01/04/article-2257139-16BF69BE000005DC-346_634x6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912432" y="1990923"/>
            <a:ext cx="5947537" cy="58442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F669FE8-2A6A-4FDA-B6E7-4A7C87AD6E1D}" type="slidenum">
              <a:rPr lang="en-US" smtClean="0"/>
              <a:t>9</a:t>
            </a:fld>
            <a:endParaRPr lang="en-US"/>
          </a:p>
        </p:txBody>
      </p:sp>
      <p:sp>
        <p:nvSpPr>
          <p:cNvPr id="3" name="Footer Placeholder 2"/>
          <p:cNvSpPr>
            <a:spLocks noGrp="1"/>
          </p:cNvSpPr>
          <p:nvPr>
            <p:ph type="ftr" sz="quarter" idx="11"/>
          </p:nvPr>
        </p:nvSpPr>
        <p:spPr/>
        <p:txBody>
          <a:bodyPr/>
          <a:lstStyle/>
          <a:p>
            <a:r>
              <a:rPr lang="en-US" smtClean="0"/>
              <a:t>HSD-OSP Susan Richmond 2015</a:t>
            </a:r>
            <a:endParaRPr lang="en-US"/>
          </a:p>
        </p:txBody>
      </p:sp>
    </p:spTree>
    <p:extLst>
      <p:ext uri="{BB962C8B-B14F-4D97-AF65-F5344CB8AC3E}">
        <p14:creationId xmlns:p14="http://schemas.microsoft.com/office/powerpoint/2010/main" val="3469542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8648</TotalTime>
  <Words>6423</Words>
  <Application>Microsoft Office PowerPoint</Application>
  <PresentationFormat>Custom</PresentationFormat>
  <Paragraphs>844</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185</cp:revision>
  <cp:lastPrinted>2015-12-08T20:21:19Z</cp:lastPrinted>
  <dcterms:created xsi:type="dcterms:W3CDTF">2014-11-20T22:29:18Z</dcterms:created>
  <dcterms:modified xsi:type="dcterms:W3CDTF">2015-12-12T17:12:13Z</dcterms:modified>
</cp:coreProperties>
</file>