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0" r:id="rId2"/>
    <p:sldId id="355" r:id="rId3"/>
    <p:sldId id="322" r:id="rId4"/>
    <p:sldId id="323" r:id="rId5"/>
    <p:sldId id="341" r:id="rId6"/>
    <p:sldId id="343" r:id="rId7"/>
    <p:sldId id="345" r:id="rId8"/>
    <p:sldId id="347" r:id="rId9"/>
    <p:sldId id="339" r:id="rId10"/>
    <p:sldId id="324" r:id="rId11"/>
    <p:sldId id="348" r:id="rId12"/>
    <p:sldId id="349" r:id="rId13"/>
    <p:sldId id="350" r:id="rId14"/>
    <p:sldId id="351" r:id="rId15"/>
    <p:sldId id="352" r:id="rId16"/>
    <p:sldId id="353" r:id="rId17"/>
    <p:sldId id="354" r:id="rId18"/>
    <p:sldId id="325" r:id="rId19"/>
    <p:sldId id="332" r:id="rId20"/>
    <p:sldId id="333" r:id="rId21"/>
    <p:sldId id="334" r:id="rId22"/>
    <p:sldId id="335" r:id="rId23"/>
    <p:sldId id="336" r:id="rId24"/>
    <p:sldId id="337" r:id="rId25"/>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F8B"/>
    <a:srgbClr val="DEE9C9"/>
    <a:srgbClr val="CADBA9"/>
    <a:srgbClr val="ACC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48" autoAdjust="0"/>
  </p:normalViewPr>
  <p:slideViewPr>
    <p:cSldViewPr>
      <p:cViewPr varScale="1">
        <p:scale>
          <a:sx n="61" d="100"/>
          <a:sy n="61" d="100"/>
        </p:scale>
        <p:origin x="1296"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C8229-FC9C-4B73-AA69-57081031849D}" type="datetimeFigureOut">
              <a:rPr lang="en-US" smtClean="0"/>
              <a:pPr/>
              <a:t>12/8/2015</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3ECD8-13E6-4ED3-8EB1-5861B0E27AB7}" type="slidenum">
              <a:rPr lang="en-US" smtClean="0"/>
              <a:pPr/>
              <a:t>‹#›</a:t>
            </a:fld>
            <a:endParaRPr lang="en-US" dirty="0"/>
          </a:p>
        </p:txBody>
      </p:sp>
    </p:spTree>
    <p:extLst>
      <p:ext uri="{BB962C8B-B14F-4D97-AF65-F5344CB8AC3E}">
        <p14:creationId xmlns:p14="http://schemas.microsoft.com/office/powerpoint/2010/main" val="4118748571"/>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287CE-B50A-4DD8-802D-588755CAADF2}" type="slidenum">
              <a:rPr lang="en-US" smtClean="0"/>
              <a:pPr/>
              <a:t>3</a:t>
            </a:fld>
            <a:endParaRPr lang="en-US" dirty="0"/>
          </a:p>
        </p:txBody>
      </p:sp>
    </p:spTree>
    <p:extLst>
      <p:ext uri="{BB962C8B-B14F-4D97-AF65-F5344CB8AC3E}">
        <p14:creationId xmlns:p14="http://schemas.microsoft.com/office/powerpoint/2010/main" val="55281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523D65-A32B-4DDE-AB1D-BE9E4B5157E2}" type="datetime1">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3F129-3A88-47AF-8286-757A0957B056}" type="datetime1">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5730D-AFFE-427A-9A9F-3E12D5669DF8}" type="datetime1">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A115A-4F89-41AA-B6C7-A3D2B3ED8FF1}" type="datetime1">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23AD0-6865-48B7-A23D-D9B8CF450418}" type="datetime1">
              <a:rPr lang="en-US" smtClean="0"/>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3E429-032C-433D-ABD0-F14899AC633D}" type="datetime1">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F2D1C-A0FD-4363-A435-84510D012FB1}" type="datetime1">
              <a:rPr lang="en-US" smtClean="0"/>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F7B57-691C-4722-9C3F-F09327EC18C8}" type="datetime1">
              <a:rPr lang="en-US" smtClean="0"/>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49AB-072E-4CE3-945E-B8D8F349EED0}" type="datetime1">
              <a:rPr lang="en-US" smtClean="0"/>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B586-02BC-42C5-8BF3-D830790D1F8E}" type="datetime1">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75A49-3CA0-43E9-A941-0E9FAF19C313}" type="datetime1">
              <a:rPr lang="en-US" smtClean="0"/>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932BBA22-B1F3-4513-9495-710BFB7BF11A}" type="datetime1">
              <a:rPr lang="en-US" smtClean="0"/>
              <a:t>12/8/2015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0420" y="9522884"/>
            <a:ext cx="60198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userDrawn="1"/>
        </p:nvSpPr>
        <p:spPr>
          <a:xfrm>
            <a:off x="3048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8.jpe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5.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5.png"/><Relationship Id="rId15" Type="http://schemas.openxmlformats.org/officeDocument/2006/relationships/image" Target="../media/image8.jpe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6.wmf"/><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3810000" y="9372600"/>
            <a:ext cx="21529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6485" y="304800"/>
            <a:ext cx="7789672" cy="9067800"/>
            <a:chOff x="68579" y="293716"/>
            <a:chExt cx="6873240" cy="8243455"/>
          </a:xfrm>
        </p:grpSpPr>
        <p:grpSp>
          <p:nvGrpSpPr>
            <p:cNvPr id="23" name="Group 22"/>
            <p:cNvGrpSpPr/>
            <p:nvPr/>
          </p:nvGrpSpPr>
          <p:grpSpPr>
            <a:xfrm>
              <a:off x="68579" y="293716"/>
              <a:ext cx="6873240" cy="8243455"/>
              <a:chOff x="0" y="293716"/>
              <a:chExt cx="6873240" cy="8243455"/>
            </a:xfrm>
          </p:grpSpPr>
          <p:grpSp>
            <p:nvGrpSpPr>
              <p:cNvPr id="21" name="Group 20"/>
              <p:cNvGrpSpPr/>
              <p:nvPr/>
            </p:nvGrpSpPr>
            <p:grpSpPr>
              <a:xfrm>
                <a:off x="0" y="293716"/>
                <a:ext cx="6873240" cy="8243455"/>
                <a:chOff x="0" y="293716"/>
                <a:chExt cx="6873240" cy="8243455"/>
              </a:xfrm>
            </p:grpSpPr>
            <p:grpSp>
              <p:nvGrpSpPr>
                <p:cNvPr id="19" name="Group 18"/>
                <p:cNvGrpSpPr/>
                <p:nvPr/>
              </p:nvGrpSpPr>
              <p:grpSpPr>
                <a:xfrm>
                  <a:off x="0" y="293716"/>
                  <a:ext cx="6873240" cy="2342804"/>
                  <a:chOff x="0" y="293716"/>
                  <a:chExt cx="6873240" cy="2342804"/>
                </a:xfrm>
              </p:grpSpPr>
              <p:pic>
                <p:nvPicPr>
                  <p:cNvPr id="24" name="Picture 20" descr="https://encrypted-tbn3.gstatic.com/images?q=tbn:ANd9GcSM2TvWSaDLtXM3vaHZCYxbJumkXcnqIdBQPQgFmxP5BkOiJ19SX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68" y="293716"/>
                    <a:ext cx="3764482" cy="10147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static.com/images?q=tbn:ANd9GcSM2TvWSaDLtXM3vaHZCYxbJumkXcnqIdBQPQgFmxP5BkOiJ19SXA"/>
                  <p:cNvPicPr>
                    <a:picLocks noChangeAspect="1" noChangeArrowheads="1"/>
                  </p:cNvPicPr>
                  <p:nvPr/>
                </p:nvPicPr>
                <p:blipFill>
                  <a:blip r:embed="rId3" cstate="print">
                    <a:extLst>
                      <a:ext uri="{28A0092B-C50C-407E-A947-70E740481C1C}">
                        <a14:useLocalDpi xmlns:a14="http://schemas.microsoft.com/office/drawing/2010/main" val="0"/>
                      </a:ext>
                    </a:extLst>
                  </a:blip>
                  <a:srcRect l="1923"/>
                  <a:stretch>
                    <a:fillRect/>
                  </a:stretch>
                </p:blipFill>
                <p:spPr bwMode="auto">
                  <a:xfrm>
                    <a:off x="3107369" y="293716"/>
                    <a:ext cx="3429694" cy="94263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68580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AC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CAD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DE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990601"/>
                      <a:ext cx="6858000" cy="13150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INTERIM </a:t>
                      </a:r>
                      <a:endParaRPr lang="en-US" sz="4400" b="1" cap="all" dirty="0" smtClean="0">
                        <a:ln w="0"/>
                        <a:solidFill>
                          <a:schemeClr val="bg2">
                            <a:lumMod val="10000"/>
                          </a:schemeClr>
                        </a:solidFill>
                        <a:effectLst>
                          <a:reflection blurRad="12700" stA="50000" endPos="50000" dist="5000" dir="5400000" sy="-100000" rotWithShape="0"/>
                        </a:effectLst>
                        <a:latin typeface="Comic Sans MS" panose="030F0702030302020204" pitchFamily="66" charset="0"/>
                      </a:endParaRPr>
                    </a:p>
                    <a:p>
                      <a:pPr algn="ctr"/>
                      <a:r>
                        <a:rPr lang="en-US" sz="4400" b="1" cap="all" dirty="0" smtClean="0">
                          <a:ln w="0"/>
                          <a:solidFill>
                            <a:schemeClr val="bg2">
                              <a:lumMod val="10000"/>
                            </a:schemeClr>
                          </a:solidFill>
                          <a:effectLst>
                            <a:reflection blurRad="12700" stA="50000" endPos="50000" dist="5000" dir="5400000" sy="-100000" rotWithShape="0"/>
                          </a:effectLst>
                          <a:latin typeface="Comic Sans MS" panose="030F0702030302020204" pitchFamily="66" charset="0"/>
                        </a:rPr>
                        <a:t>ASSESSMENT</a:t>
                      </a:r>
                      <a:endParaRPr lang="en-US" sz="44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endParaRPr>
                    </a:p>
                  </p:txBody>
                </p:sp>
              </p:grpSp>
            </p:grpSp>
            <p:pic>
              <p:nvPicPr>
                <p:cNvPr id="1046" name="Picture 22" descr="https://encrypted-tbn0.gstatic.com/images?q=tbn:ANd9GcR670A4_NsEz0rkw5S0fSUFOZdfd06A1vBExtciEnjTubFApCQoFg"/>
                <p:cNvPicPr>
                  <a:picLocks noChangeAspect="1" noChangeArrowheads="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550188" y="2993025"/>
                  <a:ext cx="5791199" cy="554414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encrypted-tbn3.gstatic.com/images?q=tbn:ANd9GcRlqaRwqVAAJ_Yy_jfzzGxnPMeBfwasGpfLvsSH1vxYJNY61SK13Q"/>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822" r="44800" b="30311"/>
                <a:stretch/>
              </p:blipFill>
              <p:spPr bwMode="auto">
                <a:xfrm>
                  <a:off x="1108693" y="3643499"/>
                  <a:ext cx="997581" cy="111806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462837" y="5265838"/>
                <a:ext cx="5074226" cy="1091208"/>
              </a:xfrm>
              <a:prstGeom prst="rect">
                <a:avLst/>
              </a:prstGeom>
              <a:noFill/>
            </p:spPr>
            <p:txBody>
              <a:bodyPr wrap="square" rtlCol="0">
                <a:spAutoFit/>
              </a:bodyPr>
              <a:lstStyle/>
              <a:p>
                <a:r>
                  <a:rPr lang="en-US" sz="3600" b="1" i="1" dirty="0" smtClean="0">
                    <a:effectLst>
                      <a:outerShdw blurRad="38100" dist="38100" dir="2700000" algn="tl">
                        <a:srgbClr val="000000">
                          <a:alpha val="43137"/>
                        </a:srgbClr>
                      </a:outerShdw>
                    </a:effectLst>
                  </a:rPr>
                  <a:t>Teacher </a:t>
                </a:r>
              </a:p>
              <a:p>
                <a:r>
                  <a:rPr lang="en-US" sz="3600" b="1" i="1" dirty="0" smtClean="0">
                    <a:effectLst>
                      <a:outerShdw blurRad="38100" dist="38100" dir="2700000" algn="tl">
                        <a:srgbClr val="000000">
                          <a:alpha val="43137"/>
                        </a:srgbClr>
                      </a:outerShdw>
                    </a:effectLst>
                  </a:rPr>
                  <a:t>Directions</a:t>
                </a:r>
                <a:endParaRPr lang="en-US" sz="3600" b="1" i="1" dirty="0">
                  <a:effectLst>
                    <a:outerShdw blurRad="38100" dist="38100" dir="2700000" algn="tl">
                      <a:srgbClr val="000000">
                        <a:alpha val="43137"/>
                      </a:srgbClr>
                    </a:outerShdw>
                  </a:effectLst>
                </a:endParaRPr>
              </a:p>
            </p:txBody>
          </p:sp>
        </p:grpSp>
        <p:sp>
          <p:nvSpPr>
            <p:cNvPr id="25" name="Rectangle 24"/>
            <p:cNvSpPr/>
            <p:nvPr/>
          </p:nvSpPr>
          <p:spPr>
            <a:xfrm>
              <a:off x="2101828" y="3966030"/>
              <a:ext cx="3106733" cy="825401"/>
            </a:xfrm>
            <a:prstGeom prst="rect">
              <a:avLst/>
            </a:prstGeom>
            <a:noFill/>
          </p:spPr>
          <p:txBody>
            <a:bodyPr wrap="none" lIns="91440" tIns="45720" rIns="91440" bIns="45720">
              <a:spAutoFit/>
            </a:bodyPr>
            <a:lstStyle/>
            <a:p>
              <a:pPr algn="ctr"/>
              <a:r>
                <a:rPr lang="en-US" sz="5300" b="1" i="1" dirty="0">
                  <a:ln w="1905"/>
                  <a:solidFill>
                    <a:schemeClr val="bg2">
                      <a:lumMod val="10000"/>
                    </a:schemeClr>
                  </a:solidFill>
                  <a:effectLst>
                    <a:innerShdw blurRad="69850" dist="43180" dir="5400000">
                      <a:srgbClr val="000000">
                        <a:alpha val="65000"/>
                      </a:srgbClr>
                    </a:innerShdw>
                  </a:effectLst>
                </a:rPr>
                <a:t>indergarten</a:t>
              </a:r>
            </a:p>
          </p:txBody>
        </p:sp>
      </p:grpSp>
      <p:sp>
        <p:nvSpPr>
          <p:cNvPr id="27" name="Slide Number Placeholder 26"/>
          <p:cNvSpPr>
            <a:spLocks noGrp="1"/>
          </p:cNvSpPr>
          <p:nvPr>
            <p:ph type="sldNum" sz="quarter" idx="12"/>
          </p:nvPr>
        </p:nvSpPr>
        <p:spPr/>
        <p:txBody>
          <a:bodyPr/>
          <a:lstStyle/>
          <a:p>
            <a:fld id="{CF669FE8-2A6A-4FDA-B6E7-4A7C87AD6E1D}" type="slidenum">
              <a:rPr lang="en-US" smtClean="0"/>
              <a:pPr/>
              <a:t>1</a:t>
            </a:fld>
            <a:endParaRPr lang="en-US" dirty="0"/>
          </a:p>
        </p:txBody>
      </p:sp>
    </p:spTree>
    <p:extLst>
      <p:ext uri="{BB962C8B-B14F-4D97-AF65-F5344CB8AC3E}">
        <p14:creationId xmlns:p14="http://schemas.microsoft.com/office/powerpoint/2010/main" val="21378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86740"/>
            <a:ext cx="6563360" cy="7812664"/>
          </a:xfrm>
          <a:prstGeom prst="rect">
            <a:avLst/>
          </a:prstGeom>
          <a:noFill/>
        </p:spPr>
        <p:txBody>
          <a:bodyPr wrap="square" lIns="101868" tIns="50933" rIns="101868" bIns="50933" rtlCol="0">
            <a:spAutoFit/>
          </a:bodyPr>
          <a:lstStyle/>
          <a:p>
            <a:pPr algn="ctr"/>
            <a:r>
              <a:rPr lang="en-US" sz="1800" b="1" dirty="0"/>
              <a:t>Optional </a:t>
            </a:r>
          </a:p>
          <a:p>
            <a:pPr algn="ctr"/>
            <a:r>
              <a:rPr lang="en-US" sz="1800" b="1" u="sng" dirty="0"/>
              <a:t>Performance Task Directions</a:t>
            </a:r>
          </a:p>
          <a:p>
            <a:pPr algn="ctr"/>
            <a:r>
              <a:rPr lang="en-US" sz="1200" b="1" i="1" dirty="0">
                <a:latin typeface="Helvetica" pitchFamily="34" charset="0"/>
                <a:cs typeface="Helvetica" pitchFamily="34" charset="0"/>
              </a:rPr>
              <a:t>*If you are not doing the performance task have students answer questions #</a:t>
            </a:r>
            <a:r>
              <a:rPr lang="en-US" sz="1200" b="1" i="1" dirty="0" smtClean="0">
                <a:latin typeface="Helvetica" pitchFamily="34" charset="0"/>
                <a:cs typeface="Helvetica" pitchFamily="34" charset="0"/>
              </a:rPr>
              <a:t>1-11 </a:t>
            </a:r>
            <a:r>
              <a:rPr lang="en-US" sz="1200" b="1" i="1" dirty="0">
                <a:latin typeface="Helvetica" pitchFamily="34" charset="0"/>
                <a:cs typeface="Helvetica" pitchFamily="34" charset="0"/>
              </a:rPr>
              <a:t>only</a:t>
            </a:r>
            <a:r>
              <a:rPr lang="en-US" sz="1800" b="1" i="1" dirty="0">
                <a:latin typeface="Helvetica" pitchFamily="34" charset="0"/>
                <a:cs typeface="Helvetica" pitchFamily="34" charset="0"/>
              </a:rPr>
              <a:t>.</a:t>
            </a:r>
          </a:p>
          <a:p>
            <a:endParaRPr lang="en-US" sz="1200" b="1" u="sng" dirty="0"/>
          </a:p>
          <a:p>
            <a:r>
              <a:rPr lang="en-US" sz="1200" b="1" u="sng" dirty="0"/>
              <a:t>Important Note</a:t>
            </a:r>
            <a:r>
              <a:rPr lang="en-US" sz="1200" b="1" dirty="0"/>
              <a:t>:  </a:t>
            </a:r>
          </a:p>
          <a:p>
            <a:r>
              <a:rPr lang="en-US" sz="1200" dirty="0"/>
              <a:t>This assessment has </a:t>
            </a:r>
            <a:r>
              <a:rPr lang="en-US" sz="1200" dirty="0" smtClean="0"/>
              <a:t>an </a:t>
            </a:r>
            <a:r>
              <a:rPr lang="en-US" sz="1200" b="1" dirty="0" smtClean="0"/>
              <a:t>Optional </a:t>
            </a:r>
            <a:r>
              <a:rPr lang="en-US" sz="1200" dirty="0"/>
              <a:t>Performance Task (</a:t>
            </a:r>
            <a:r>
              <a:rPr lang="en-US" sz="1200" dirty="0" smtClean="0"/>
              <a:t>it </a:t>
            </a:r>
            <a:r>
              <a:rPr lang="en-US" sz="1200" dirty="0"/>
              <a:t>will not be recorded to Synergy).  The purpose of the Performance Task (PT) is to allow </a:t>
            </a:r>
            <a:r>
              <a:rPr lang="en-US" sz="1200" dirty="0" smtClean="0"/>
              <a:t>teachers </a:t>
            </a:r>
            <a:r>
              <a:rPr lang="en-US" sz="1200" dirty="0"/>
              <a:t>to give a PT to students, if so desired, as an instructional experience.</a:t>
            </a:r>
          </a:p>
          <a:p>
            <a:endParaRPr lang="en-US" sz="1200" dirty="0"/>
          </a:p>
          <a:p>
            <a:pPr>
              <a:defRPr/>
            </a:pPr>
            <a:r>
              <a:rPr lang="en-US" sz="1200" dirty="0"/>
              <a:t>Students in kindergarten should have adult support and prompting given as needed  Teachers can re-read the passages, refer back to the passages and share in discussion as needed.</a:t>
            </a:r>
          </a:p>
          <a:p>
            <a:pPr>
              <a:defRPr/>
            </a:pPr>
            <a:endParaRPr lang="en-US" sz="1700" u="sng" dirty="0"/>
          </a:p>
          <a:p>
            <a:r>
              <a:rPr lang="en-US" sz="1300" b="1" u="sng" dirty="0"/>
              <a:t>Directions for Performance Task</a:t>
            </a:r>
            <a:r>
              <a:rPr lang="en-US" sz="1300" b="1" dirty="0"/>
              <a:t> </a:t>
            </a:r>
            <a:endParaRPr lang="en-US" sz="1300" b="1" dirty="0" smtClean="0"/>
          </a:p>
          <a:p>
            <a:r>
              <a:rPr lang="en-US" sz="1300" b="1" dirty="0" smtClean="0"/>
              <a:t>**</a:t>
            </a:r>
            <a:r>
              <a:rPr lang="en-US" sz="1300" b="1" dirty="0"/>
              <a:t>P</a:t>
            </a:r>
            <a:r>
              <a:rPr lang="en-US" sz="1300" b="1" dirty="0" smtClean="0"/>
              <a:t>lease </a:t>
            </a:r>
            <a:r>
              <a:rPr lang="en-US" sz="1300" b="1" dirty="0"/>
              <a:t>do </a:t>
            </a:r>
            <a:r>
              <a:rPr lang="en-US" sz="1300" i="1" u="sng" dirty="0"/>
              <a:t>Part 1</a:t>
            </a:r>
            <a:r>
              <a:rPr lang="en-US" sz="1300" i="1" dirty="0"/>
              <a:t> </a:t>
            </a:r>
            <a:r>
              <a:rPr lang="en-US" sz="1300" b="1" dirty="0"/>
              <a:t>before beginning the assessment.</a:t>
            </a:r>
          </a:p>
          <a:p>
            <a:endParaRPr lang="en-US" sz="1300" b="1" i="1" dirty="0" smtClean="0"/>
          </a:p>
          <a:p>
            <a:r>
              <a:rPr lang="en-US" sz="1300" b="1" i="1" dirty="0" smtClean="0"/>
              <a:t>Part </a:t>
            </a:r>
            <a:r>
              <a:rPr lang="en-US" sz="1300" b="1" i="1" dirty="0"/>
              <a:t>1</a:t>
            </a:r>
          </a:p>
          <a:p>
            <a:r>
              <a:rPr lang="en-US" sz="1300" b="1" dirty="0"/>
              <a:t>1.  </a:t>
            </a:r>
            <a:r>
              <a:rPr lang="en-US" sz="1300" b="1" dirty="0" smtClean="0"/>
              <a:t>A </a:t>
            </a:r>
            <a:r>
              <a:rPr lang="en-US" sz="1300" b="1" dirty="0"/>
              <a:t>Classroom Activity (30 Minutes)</a:t>
            </a:r>
          </a:p>
          <a:p>
            <a:pPr marL="254706" indent="-63677"/>
            <a:r>
              <a:rPr lang="en-US" sz="1100" dirty="0"/>
              <a:t>  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 The classroom activity </a:t>
            </a:r>
            <a:r>
              <a:rPr lang="en-US" sz="1100" b="1" dirty="0"/>
              <a:t>DOES NOT </a:t>
            </a:r>
            <a:r>
              <a:rPr lang="en-US" sz="1100" dirty="0"/>
              <a:t>pre-teach any of the content that will be assessed</a:t>
            </a:r>
            <a:r>
              <a:rPr lang="en-US" sz="1100" dirty="0" smtClean="0"/>
              <a:t>!</a:t>
            </a:r>
          </a:p>
          <a:p>
            <a:pPr marL="254706" indent="-63677"/>
            <a:endParaRPr lang="en-US" sz="1300" dirty="0"/>
          </a:p>
          <a:p>
            <a:pPr marL="254706" indent="-254706">
              <a:buAutoNum type="arabicPeriod" startAt="2"/>
            </a:pPr>
            <a:r>
              <a:rPr lang="en-US" sz="1300" b="1" dirty="0"/>
              <a:t>Read literary and informational passages (30 minutes)</a:t>
            </a:r>
          </a:p>
          <a:p>
            <a:r>
              <a:rPr lang="en-US" sz="1300" b="1" dirty="0"/>
              <a:t>       </a:t>
            </a:r>
            <a:r>
              <a:rPr lang="en-US" sz="1100" dirty="0"/>
              <a:t>Read the passages to your students.  </a:t>
            </a:r>
          </a:p>
          <a:p>
            <a:pPr marL="254706"/>
            <a:endParaRPr lang="en-US" sz="1100" dirty="0"/>
          </a:p>
          <a:p>
            <a:pPr marL="254706" indent="-254706">
              <a:buAutoNum type="arabicPeriod" startAt="3"/>
            </a:pPr>
            <a:r>
              <a:rPr lang="en-US" sz="1300" b="1" dirty="0"/>
              <a:t>Answer the selected and constructed response questions.  </a:t>
            </a:r>
          </a:p>
          <a:p>
            <a:r>
              <a:rPr lang="en-US" sz="1300" b="1" dirty="0"/>
              <a:t>       </a:t>
            </a:r>
            <a:r>
              <a:rPr lang="en-US" sz="1100" dirty="0"/>
              <a:t>This can be done in small groups or individually.</a:t>
            </a:r>
            <a:endParaRPr lang="en-US" sz="1300" b="1" dirty="0"/>
          </a:p>
          <a:p>
            <a:pPr marL="254706" indent="-254706">
              <a:buAutoNum type="arabicPeriod" startAt="3"/>
            </a:pPr>
            <a:endParaRPr lang="en-US" sz="1300" b="1" dirty="0"/>
          </a:p>
          <a:p>
            <a:r>
              <a:rPr lang="en-US" sz="1300" b="1" i="1" dirty="0"/>
              <a:t>Part 2 </a:t>
            </a:r>
            <a:r>
              <a:rPr lang="en-US" sz="1200" i="1" dirty="0"/>
              <a:t>(after </a:t>
            </a:r>
            <a:r>
              <a:rPr lang="en-US" sz="1200" i="1" dirty="0" smtClean="0"/>
              <a:t>completing questions </a:t>
            </a:r>
            <a:r>
              <a:rPr lang="en-US" sz="1200" i="1" dirty="0"/>
              <a:t>#1-11)</a:t>
            </a:r>
            <a:endParaRPr lang="en-US" sz="1200" b="1" i="1" dirty="0"/>
          </a:p>
          <a:p>
            <a:r>
              <a:rPr lang="en-US" sz="1300" b="1" dirty="0"/>
              <a:t>4.     Students complete their performance task with much support and prompting.</a:t>
            </a:r>
          </a:p>
          <a:p>
            <a:endParaRPr lang="en-US" sz="1300" dirty="0"/>
          </a:p>
          <a:p>
            <a:r>
              <a:rPr lang="en-US" sz="1300" b="1" u="sng" dirty="0"/>
              <a:t>SCORING</a:t>
            </a:r>
          </a:p>
          <a:p>
            <a:r>
              <a:rPr lang="en-US" sz="1200" dirty="0"/>
              <a:t>An Informational Rubric is provided for the performance task.  Students receive </a:t>
            </a:r>
            <a:r>
              <a:rPr lang="en-US" sz="1200" dirty="0" smtClean="0"/>
              <a:t>scores in three areas:</a:t>
            </a:r>
            <a:endParaRPr lang="en-US" sz="1200" dirty="0"/>
          </a:p>
          <a:p>
            <a:endParaRPr lang="en-US" sz="1200" dirty="0"/>
          </a:p>
          <a:p>
            <a:pPr marL="242242" indent="-242242">
              <a:buAutoNum type="arabicPeriod"/>
            </a:pPr>
            <a:r>
              <a:rPr lang="en-US" sz="1200" dirty="0"/>
              <a:t>Organization and Purpose </a:t>
            </a:r>
          </a:p>
          <a:p>
            <a:pPr marL="242242" indent="-242242">
              <a:buAutoNum type="arabicPeriod"/>
            </a:pPr>
            <a:r>
              <a:rPr lang="en-US" sz="1200" dirty="0"/>
              <a:t>Evidence and Elaboration</a:t>
            </a:r>
          </a:p>
          <a:p>
            <a:pPr marL="242242" indent="-242242">
              <a:buAutoNum type="arabicPeriod"/>
            </a:pPr>
            <a:r>
              <a:rPr lang="en-US" sz="12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10</a:t>
            </a:fld>
            <a:endParaRPr lang="en-US" dirty="0"/>
          </a:p>
        </p:txBody>
      </p:sp>
    </p:spTree>
    <p:extLst>
      <p:ext uri="{BB962C8B-B14F-4D97-AF65-F5344CB8AC3E}">
        <p14:creationId xmlns:p14="http://schemas.microsoft.com/office/powerpoint/2010/main" val="989996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047092"/>
          </a:xfrm>
          <a:prstGeom prst="rect">
            <a:avLst/>
          </a:prstGeom>
          <a:noFill/>
        </p:spPr>
        <p:txBody>
          <a:bodyPr wrap="square" rtlCol="0">
            <a:spAutoFit/>
          </a:bodyPr>
          <a:lstStyle/>
          <a:p>
            <a:pPr algn="ctr"/>
            <a:r>
              <a:rPr lang="en-US" sz="1540" b="1" dirty="0"/>
              <a:t>Key Details Classroom Activity</a:t>
            </a:r>
          </a:p>
          <a:p>
            <a:pPr algn="ctr"/>
            <a:endParaRPr lang="en-US" sz="154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Jamie Lentz</a:t>
            </a:r>
          </a:p>
          <a:p>
            <a:endParaRPr lang="en-US" sz="1100" i="1" dirty="0"/>
          </a:p>
          <a:p>
            <a:r>
              <a:rPr lang="en-US" sz="1320" dirty="0"/>
              <a:t>The Classroom Activity introduces students to the context of a performance task, so they are not disadvantaged in demonstrating the skills the task intends to assess. </a:t>
            </a:r>
          </a:p>
          <a:p>
            <a:endParaRPr lang="en-US" sz="660" dirty="0"/>
          </a:p>
          <a:p>
            <a:r>
              <a:rPr lang="en-US" sz="1320" dirty="0"/>
              <a:t>Contextual elements include:</a:t>
            </a:r>
          </a:p>
          <a:p>
            <a:endParaRPr lang="en-US" sz="550" dirty="0"/>
          </a:p>
          <a:p>
            <a:pPr marL="251460" indent="-251460">
              <a:buAutoNum type="arabicPeriod"/>
            </a:pPr>
            <a:r>
              <a:rPr lang="en-US" sz="1320" dirty="0"/>
              <a:t>an </a:t>
            </a:r>
            <a:r>
              <a:rPr lang="en-US" sz="1320" b="1" dirty="0"/>
              <a:t>understanding of the setting or situation </a:t>
            </a:r>
            <a:r>
              <a:rPr lang="en-US" sz="1320" dirty="0"/>
              <a:t>in which the task is placed</a:t>
            </a:r>
          </a:p>
          <a:p>
            <a:pPr marL="251460" indent="-251460">
              <a:buAutoNum type="arabicPeriod"/>
            </a:pPr>
            <a:r>
              <a:rPr lang="en-US" sz="1320" dirty="0"/>
              <a:t>potentially </a:t>
            </a:r>
            <a:r>
              <a:rPr lang="en-US" sz="1320" b="1" dirty="0"/>
              <a:t>unfamiliar concepts </a:t>
            </a:r>
            <a:r>
              <a:rPr lang="en-US" sz="1320" dirty="0"/>
              <a:t>that are associated with the scenario</a:t>
            </a:r>
          </a:p>
          <a:p>
            <a:pPr marL="251460" indent="-251460">
              <a:buAutoNum type="arabicPeriod"/>
            </a:pPr>
            <a:r>
              <a:rPr lang="en-US" sz="1320" b="1" dirty="0"/>
              <a:t>key terms or vocabulary </a:t>
            </a:r>
            <a:r>
              <a:rPr lang="en-US" sz="1320" dirty="0"/>
              <a:t>students will need to understand in order to meaningfully engage with and complete the performance task</a:t>
            </a:r>
          </a:p>
          <a:p>
            <a:endParaRPr lang="en-US" sz="550" dirty="0"/>
          </a:p>
          <a:p>
            <a:r>
              <a:rPr lang="en-US" sz="1320" dirty="0"/>
              <a:t>The Classroom Activity is also intended to generate student interest in further exploration of the key idea(s). The Classroom Activity should be easy to implement with clear instructions. </a:t>
            </a:r>
          </a:p>
          <a:p>
            <a:endParaRPr lang="en-US" sz="550" dirty="0"/>
          </a:p>
          <a:p>
            <a:r>
              <a:rPr lang="en-US" sz="132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50" dirty="0"/>
          </a:p>
          <a:p>
            <a:endParaRPr lang="en-US" sz="550" dirty="0"/>
          </a:p>
          <a:p>
            <a:r>
              <a:rPr lang="en-US" sz="1320" b="1" dirty="0"/>
              <a:t>Resources needed:</a:t>
            </a:r>
          </a:p>
          <a:p>
            <a:endParaRPr lang="en-US" sz="550" b="1" dirty="0"/>
          </a:p>
          <a:p>
            <a:pPr marL="188595" indent="-188595">
              <a:buFont typeface="Arial" panose="020B0604020202020204" pitchFamily="34" charset="0"/>
              <a:buChar char="•"/>
            </a:pPr>
            <a:r>
              <a:rPr lang="en-US" sz="1320" dirty="0"/>
              <a:t>1 color copy of pictures 1-3 from the ancillary materials (these will be posted on chart paper)</a:t>
            </a:r>
          </a:p>
          <a:p>
            <a:pPr marL="188595" indent="-188595">
              <a:buFont typeface="Arial" panose="020B0604020202020204" pitchFamily="34" charset="0"/>
              <a:buChar char="•"/>
            </a:pPr>
            <a:r>
              <a:rPr lang="en-US" sz="1320" dirty="0"/>
              <a:t>1 large piece of chart paper</a:t>
            </a:r>
          </a:p>
          <a:p>
            <a:pPr marL="188595" indent="-188595">
              <a:buFont typeface="Arial" panose="020B0604020202020204" pitchFamily="34" charset="0"/>
              <a:buChar char="•"/>
            </a:pPr>
            <a:r>
              <a:rPr lang="en-US" sz="1320" dirty="0"/>
              <a:t>Black marker (for recording student responses on chart paper)</a:t>
            </a:r>
          </a:p>
          <a:p>
            <a:pPr marL="188595" indent="-188595">
              <a:buFont typeface="Arial" panose="020B0604020202020204" pitchFamily="34" charset="0"/>
              <a:buChar char="•"/>
            </a:pPr>
            <a:r>
              <a:rPr lang="en-US" sz="1320" dirty="0"/>
              <a:t>Tape</a:t>
            </a:r>
          </a:p>
          <a:p>
            <a:endParaRPr lang="en-US" sz="550" dirty="0"/>
          </a:p>
          <a:p>
            <a:endParaRPr lang="en-US" sz="550" dirty="0"/>
          </a:p>
          <a:p>
            <a:r>
              <a:rPr lang="en-US" sz="1320" b="1" dirty="0"/>
              <a:t>Learning Goals</a:t>
            </a:r>
            <a:r>
              <a:rPr lang="en-US" sz="1320" dirty="0"/>
              <a:t>:</a:t>
            </a:r>
          </a:p>
          <a:p>
            <a:endParaRPr lang="en-US" sz="550" dirty="0"/>
          </a:p>
          <a:p>
            <a:pPr marL="188595" indent="-188595">
              <a:buFont typeface="Arial" panose="020B0604020202020204" pitchFamily="34" charset="0"/>
              <a:buChar char="•"/>
            </a:pPr>
            <a:r>
              <a:rPr lang="en-US" sz="1320" dirty="0"/>
              <a:t>Students will understand the context of the key concepts related to the topic:</a:t>
            </a:r>
          </a:p>
          <a:p>
            <a:pPr marL="188595" indent="59373">
              <a:buFont typeface="Courier New" panose="02070309020205020404" pitchFamily="49" charset="0"/>
              <a:buChar char="o"/>
            </a:pPr>
            <a:r>
              <a:rPr lang="en-US" sz="1320" dirty="0"/>
              <a:t>      adding key details from the text</a:t>
            </a:r>
          </a:p>
          <a:p>
            <a:pPr marL="188595"/>
            <a:endParaRPr lang="en-US" sz="1320" dirty="0"/>
          </a:p>
          <a:p>
            <a:pPr marL="188595"/>
            <a:endParaRPr lang="en-US" sz="550" b="1" dirty="0"/>
          </a:p>
          <a:p>
            <a:r>
              <a:rPr lang="en-US" sz="1320" b="1"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20" dirty="0"/>
              <a:t>. </a:t>
            </a:r>
          </a:p>
          <a:p>
            <a:endParaRPr lang="en-US" sz="550" b="1" dirty="0"/>
          </a:p>
          <a:p>
            <a:pPr marL="188595" indent="-188595">
              <a:buFont typeface="Arial" panose="020B0604020202020204" pitchFamily="34" charset="0"/>
              <a:buChar char="•"/>
            </a:pPr>
            <a:r>
              <a:rPr lang="en-US" sz="1320" dirty="0"/>
              <a:t>Details- small pieces of information</a:t>
            </a:r>
          </a:p>
          <a:p>
            <a:pPr marL="188595" indent="-188595">
              <a:buFont typeface="Arial" panose="020B0604020202020204" pitchFamily="34" charset="0"/>
              <a:buChar char="•"/>
            </a:pPr>
            <a:r>
              <a:rPr lang="en-US" sz="1320" dirty="0"/>
              <a:t>Key details from the text- important pieces of information from the text that need to be in our writing</a:t>
            </a:r>
          </a:p>
          <a:p>
            <a:pPr marL="188595" indent="-188595">
              <a:buFont typeface="Arial" panose="020B0604020202020204" pitchFamily="34" charset="0"/>
              <a:buChar char="•"/>
            </a:pPr>
            <a:endParaRPr lang="en-US" sz="1320" b="1" dirty="0"/>
          </a:p>
          <a:p>
            <a:r>
              <a:rPr lang="en-US" sz="1320" dirty="0"/>
              <a:t>[Purpose: The facilitator’s goal is to help students understand that key details need to be included when summarizing/retelling a story.]</a:t>
            </a:r>
          </a:p>
          <a:p>
            <a:endParaRPr lang="en-US" sz="1320" dirty="0"/>
          </a:p>
          <a:p>
            <a:endParaRPr lang="en-US" sz="1320" dirty="0"/>
          </a:p>
          <a:p>
            <a:r>
              <a:rPr lang="en-US" sz="990" dirty="0"/>
              <a:t>*Facilitators can decide whether they want to display ancillary materials using an overhead projector or computer/</a:t>
            </a:r>
            <a:r>
              <a:rPr lang="en-US" sz="990" dirty="0"/>
              <a:t>Smartboard</a:t>
            </a:r>
            <a:r>
              <a:rPr lang="en-US" sz="990" dirty="0"/>
              <a:t>, or whether they want to produce them as a handout for students.</a:t>
            </a:r>
          </a:p>
        </p:txBody>
      </p:sp>
    </p:spTree>
    <p:extLst>
      <p:ext uri="{BB962C8B-B14F-4D97-AF65-F5344CB8AC3E}">
        <p14:creationId xmlns:p14="http://schemas.microsoft.com/office/powerpoint/2010/main" val="123670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673417"/>
          </a:xfrm>
          <a:prstGeom prst="rect">
            <a:avLst/>
          </a:prstGeom>
          <a:noFill/>
        </p:spPr>
        <p:txBody>
          <a:bodyPr wrap="square" rtlCol="0">
            <a:spAutoFit/>
          </a:bodyPr>
          <a:lstStyle/>
          <a:p>
            <a:r>
              <a:rPr lang="en-US" sz="1540" b="1" dirty="0"/>
              <a:t>Key Details Classroom Activity</a:t>
            </a:r>
            <a:endParaRPr lang="en-US" sz="1320" i="1" dirty="0"/>
          </a:p>
          <a:p>
            <a:endParaRPr lang="en-US" sz="1320" i="1" dirty="0"/>
          </a:p>
          <a:p>
            <a:r>
              <a:rPr lang="en-US" sz="1320" b="1" dirty="0"/>
              <a:t>Discussion question:</a:t>
            </a:r>
          </a:p>
          <a:p>
            <a:pPr marL="188595" indent="-188595">
              <a:buFont typeface="Arial" panose="020B0604020202020204" pitchFamily="34" charset="0"/>
              <a:buChar char="•"/>
            </a:pPr>
            <a:r>
              <a:rPr lang="en-US" sz="1320" dirty="0"/>
              <a:t>What are key details?</a:t>
            </a:r>
          </a:p>
          <a:p>
            <a:pPr marL="188595" indent="-188595">
              <a:buFont typeface="Arial" panose="020B0604020202020204" pitchFamily="34" charset="0"/>
              <a:buChar char="•"/>
            </a:pPr>
            <a:r>
              <a:rPr lang="en-US" sz="1320" dirty="0"/>
              <a:t>Why do we need key details?</a:t>
            </a:r>
          </a:p>
          <a:p>
            <a:pPr marL="188595" indent="-188595">
              <a:buFont typeface="Arial" panose="020B0604020202020204" pitchFamily="34" charset="0"/>
              <a:buChar char="•"/>
            </a:pPr>
            <a:r>
              <a:rPr lang="en-US" sz="1320" dirty="0"/>
              <a:t>What key details match this illustration?</a:t>
            </a:r>
          </a:p>
          <a:p>
            <a:endParaRPr lang="en-US" sz="1320" b="1" dirty="0"/>
          </a:p>
          <a:p>
            <a:r>
              <a:rPr lang="en-US" sz="1320" b="1" dirty="0"/>
              <a:t>Facilitator says: </a:t>
            </a:r>
            <a:r>
              <a:rPr lang="en-US" sz="1320" dirty="0"/>
              <a:t>“Today we will be getting ready for the Zoo Lion Performance Task.  We are going to talk about </a:t>
            </a:r>
            <a:r>
              <a:rPr lang="en-US" sz="1320" b="1" dirty="0"/>
              <a:t>key details</a:t>
            </a:r>
            <a:r>
              <a:rPr lang="en-US" sz="1320" dirty="0"/>
              <a:t>.  What are </a:t>
            </a:r>
            <a:r>
              <a:rPr lang="en-US" sz="1320" b="1" dirty="0"/>
              <a:t>key details</a:t>
            </a:r>
            <a:r>
              <a:rPr lang="en-US" sz="1320" dirty="0"/>
              <a:t>?  Think about what </a:t>
            </a:r>
            <a:r>
              <a:rPr lang="en-US" sz="1320" b="1" dirty="0"/>
              <a:t>key details </a:t>
            </a:r>
            <a:r>
              <a:rPr lang="en-US" sz="1320" dirty="0"/>
              <a:t>are and then we will share with our partners. (Model your classroom “think” signal/cue and then signal them to begin sharing with their partners). Key details are…”</a:t>
            </a:r>
          </a:p>
          <a:p>
            <a:endParaRPr lang="en-US" sz="1320" b="1" dirty="0"/>
          </a:p>
          <a:p>
            <a:r>
              <a:rPr lang="en-US" sz="1320" b="1" dirty="0"/>
              <a:t>Possible student responses (unscripted):</a:t>
            </a:r>
          </a:p>
          <a:p>
            <a:pPr marL="188595" indent="-188595">
              <a:buFont typeface="Arial" panose="020B0604020202020204" pitchFamily="34" charset="0"/>
              <a:buChar char="•"/>
            </a:pPr>
            <a:r>
              <a:rPr lang="en-US" sz="1320" dirty="0"/>
              <a:t>They’re like the keys that go in the door</a:t>
            </a:r>
          </a:p>
          <a:p>
            <a:pPr marL="188595" indent="-188595">
              <a:buFont typeface="Arial" panose="020B0604020202020204" pitchFamily="34" charset="0"/>
              <a:buChar char="•"/>
            </a:pPr>
            <a:r>
              <a:rPr lang="en-US" sz="1320" dirty="0"/>
              <a:t>Parts of the story</a:t>
            </a:r>
          </a:p>
          <a:p>
            <a:pPr marL="188595" indent="-188595">
              <a:buFont typeface="Arial" panose="020B0604020202020204" pitchFamily="34" charset="0"/>
              <a:buChar char="•"/>
            </a:pPr>
            <a:r>
              <a:rPr lang="en-US" sz="1320" dirty="0"/>
              <a:t>Maybe a tail that looks like a key</a:t>
            </a:r>
            <a:endParaRPr lang="en-US" sz="1320" b="1" dirty="0"/>
          </a:p>
          <a:p>
            <a:endParaRPr lang="en-US" sz="1320" b="1" dirty="0"/>
          </a:p>
          <a:p>
            <a:r>
              <a:rPr lang="en-US" sz="1320" b="1" dirty="0"/>
              <a:t>Facilitator says: </a:t>
            </a:r>
            <a:r>
              <a:rPr lang="en-US" sz="1320" dirty="0"/>
              <a:t>“Ok let’s see what you and your partner came up with.  What are key details _______?  (Call on a few students to share.  If the correct answer is given move to the next facilitator prompt.  If the correct answer is not given continue here.) “You have some great ideas!  Details are small pieces of information from the text, and key details are important pieces of information from the text that need to be in our writing about the story.”</a:t>
            </a:r>
          </a:p>
          <a:p>
            <a:endParaRPr lang="en-US" sz="1320" dirty="0"/>
          </a:p>
          <a:p>
            <a:r>
              <a:rPr lang="en-US" sz="1320" b="1" dirty="0"/>
              <a:t>Facilitator says: </a:t>
            </a:r>
            <a:r>
              <a:rPr lang="en-US" sz="1320" dirty="0"/>
              <a:t>“Ok, it’s time to get key details stuck in our brains, are you ready?  Repeat after me… key details (make motion of turning a key) are important pieces of information (make “muscle arms” motion) that need to be in our writing (make writing motion).  Wow, nice work!  Let’s do it again in a whisper voice (repeat several times using different voices to keep students engaged).”</a:t>
            </a:r>
          </a:p>
          <a:p>
            <a:endParaRPr lang="en-US" sz="1320" b="1" dirty="0"/>
          </a:p>
          <a:p>
            <a:r>
              <a:rPr lang="en-US" sz="1320" b="1" dirty="0"/>
              <a:t>Facilitator says: </a:t>
            </a:r>
            <a:r>
              <a:rPr lang="en-US" sz="1320" dirty="0"/>
              <a:t>“Now we’re going to practice writing key details, who remembers our story about Sammy the dog? (Show students pictures 1-3 from </a:t>
            </a:r>
            <a:r>
              <a:rPr lang="en-US" sz="1320" b="1" i="1" dirty="0"/>
              <a:t>ancillary materials</a:t>
            </a:r>
            <a:r>
              <a:rPr lang="en-US" sz="1320" dirty="0"/>
              <a:t>, one at a time as you share the story). “One day Sammy the dog was walking across the backyard. Sammy was happy because he liked being outside in the sun. All of a sudden Sammy slipped and fell into a huge hole! The hole was muddy and slimy. Sammy barked as loud as he could and eventually Marvin, his owner, came and pulled him out. Marvin gave Sammy a hug.  He was glad that Sammy was ok! Turn to your partner and share the key details, or the important pieces of information that need to be in our writing.  The key details are…”</a:t>
            </a:r>
          </a:p>
          <a:p>
            <a:endParaRPr lang="en-US" sz="1320" b="1" dirty="0"/>
          </a:p>
          <a:p>
            <a:r>
              <a:rPr lang="en-US" sz="1320" b="1" dirty="0"/>
              <a:t>Possible student responses (unscripted):</a:t>
            </a:r>
          </a:p>
          <a:p>
            <a:pPr marL="188595" indent="-188595">
              <a:buFont typeface="Arial" panose="020B0604020202020204" pitchFamily="34" charset="0"/>
              <a:buChar char="•"/>
            </a:pPr>
            <a:r>
              <a:rPr lang="en-US" sz="1320" dirty="0"/>
              <a:t>Sammy was walking in the backyard</a:t>
            </a:r>
          </a:p>
          <a:p>
            <a:pPr marL="188595" indent="-188595">
              <a:buFont typeface="Arial" panose="020B0604020202020204" pitchFamily="34" charset="0"/>
              <a:buChar char="•"/>
            </a:pPr>
            <a:r>
              <a:rPr lang="en-US" sz="1320" dirty="0"/>
              <a:t>Sammy was happy because it was sunny</a:t>
            </a:r>
          </a:p>
          <a:p>
            <a:pPr marL="188595" indent="-188595">
              <a:buFont typeface="Arial" panose="020B0604020202020204" pitchFamily="34" charset="0"/>
              <a:buChar char="•"/>
            </a:pPr>
            <a:r>
              <a:rPr lang="en-US" sz="1320" dirty="0"/>
              <a:t>Marvin hugged Sammy</a:t>
            </a:r>
          </a:p>
          <a:p>
            <a:pPr marL="188595" indent="-188595">
              <a:buFont typeface="Arial" panose="020B0604020202020204" pitchFamily="34" charset="0"/>
              <a:buChar char="•"/>
            </a:pPr>
            <a:r>
              <a:rPr lang="en-US" sz="1320" dirty="0"/>
              <a:t>The hole was muddy and slimy</a:t>
            </a:r>
          </a:p>
          <a:p>
            <a:pPr marL="188595" indent="-188595">
              <a:buFont typeface="Arial" panose="020B0604020202020204" pitchFamily="34" charset="0"/>
              <a:buChar char="•"/>
            </a:pPr>
            <a:r>
              <a:rPr lang="en-US" sz="1320" dirty="0"/>
              <a:t>Marvin pulled Sammy out of the hole</a:t>
            </a:r>
          </a:p>
          <a:p>
            <a:pPr marL="188595" indent="-188595">
              <a:buFont typeface="Arial" panose="020B0604020202020204" pitchFamily="34" charset="0"/>
              <a:buChar char="•"/>
            </a:pPr>
            <a:endParaRPr lang="en-US" sz="1320" dirty="0"/>
          </a:p>
          <a:p>
            <a:r>
              <a:rPr lang="en-US" sz="1320" b="1" u="sng" dirty="0"/>
              <a:t>Facilitator needs to post the three story pictures in a vertical line on the chart paper, leaving space to record student responses to the left of each picture.</a:t>
            </a:r>
          </a:p>
        </p:txBody>
      </p:sp>
    </p:spTree>
    <p:extLst>
      <p:ext uri="{BB962C8B-B14F-4D97-AF65-F5344CB8AC3E}">
        <p14:creationId xmlns:p14="http://schemas.microsoft.com/office/powerpoint/2010/main" val="225718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1"/>
            <a:ext cx="6873240" cy="4561249"/>
          </a:xfrm>
          <a:prstGeom prst="rect">
            <a:avLst/>
          </a:prstGeom>
          <a:noFill/>
        </p:spPr>
        <p:txBody>
          <a:bodyPr wrap="square" rtlCol="0">
            <a:spAutoFit/>
          </a:bodyPr>
          <a:lstStyle/>
          <a:p>
            <a:endParaRPr lang="en-US" sz="1320" b="1" dirty="0"/>
          </a:p>
          <a:p>
            <a:r>
              <a:rPr lang="en-US" sz="1320" b="1" dirty="0"/>
              <a:t>Facilitator says: </a:t>
            </a:r>
            <a:r>
              <a:rPr lang="en-US" sz="1320" dirty="0"/>
              <a:t>“Let’s see what </a:t>
            </a:r>
            <a:r>
              <a:rPr lang="en-US" sz="1320" b="1" dirty="0"/>
              <a:t>key details</a:t>
            </a:r>
            <a:r>
              <a:rPr lang="en-US" sz="1320" dirty="0"/>
              <a:t> you and your partner came up with.  ______ what </a:t>
            </a:r>
            <a:r>
              <a:rPr lang="en-US" sz="1320" b="1" dirty="0"/>
              <a:t>key details</a:t>
            </a:r>
            <a:r>
              <a:rPr lang="en-US" sz="1320" dirty="0"/>
              <a:t> did you and your partner discuss?  (Record student’s answers on the chart paper next to the appropriate picture.  Prompt students to give you additional information and/or go back to the text if students need additional support in identifying key details from the text for each illustration.  Continue calling on students as need to complete the chart).”</a:t>
            </a:r>
          </a:p>
          <a:p>
            <a:endParaRPr lang="en-US" sz="1320" b="1" dirty="0"/>
          </a:p>
          <a:p>
            <a:r>
              <a:rPr lang="en-US" sz="1320" b="1" dirty="0"/>
              <a:t>Possibly student responses (unscripted):</a:t>
            </a:r>
          </a:p>
          <a:p>
            <a:pPr marL="188595" indent="-188595">
              <a:buFont typeface="Arial" panose="020B0604020202020204" pitchFamily="34" charset="0"/>
              <a:buChar char="•"/>
            </a:pPr>
            <a:r>
              <a:rPr lang="en-US" sz="1320" dirty="0"/>
              <a:t>Sammy was walking in the backyard</a:t>
            </a:r>
          </a:p>
          <a:p>
            <a:pPr marL="188595" indent="-188595">
              <a:buFont typeface="Arial" panose="020B0604020202020204" pitchFamily="34" charset="0"/>
              <a:buChar char="•"/>
            </a:pPr>
            <a:r>
              <a:rPr lang="en-US" sz="1320" dirty="0"/>
              <a:t>Sammy was happy</a:t>
            </a:r>
          </a:p>
          <a:p>
            <a:pPr marL="188595" indent="-188595">
              <a:buFont typeface="Arial" panose="020B0604020202020204" pitchFamily="34" charset="0"/>
              <a:buChar char="•"/>
            </a:pPr>
            <a:r>
              <a:rPr lang="en-US" sz="1320" dirty="0"/>
              <a:t>Sammy fell in the hole</a:t>
            </a:r>
          </a:p>
          <a:p>
            <a:pPr marL="188595" indent="-188595">
              <a:buFont typeface="Arial" panose="020B0604020202020204" pitchFamily="34" charset="0"/>
              <a:buChar char="•"/>
            </a:pPr>
            <a:r>
              <a:rPr lang="en-US" sz="1320" dirty="0"/>
              <a:t>The hole was muddy and slimy</a:t>
            </a:r>
          </a:p>
          <a:p>
            <a:pPr marL="188595" indent="-188595">
              <a:buFont typeface="Arial" panose="020B0604020202020204" pitchFamily="34" charset="0"/>
              <a:buChar char="•"/>
            </a:pPr>
            <a:r>
              <a:rPr lang="en-US" sz="1320" dirty="0"/>
              <a:t>Sammy barked loud so Marvin would come</a:t>
            </a:r>
          </a:p>
          <a:p>
            <a:pPr marL="188595" indent="-188595">
              <a:buFont typeface="Arial" panose="020B0604020202020204" pitchFamily="34" charset="0"/>
              <a:buChar char="•"/>
            </a:pPr>
            <a:r>
              <a:rPr lang="en-US" sz="1320" dirty="0"/>
              <a:t>Marvin pulled Sammy out of the hole</a:t>
            </a:r>
          </a:p>
          <a:p>
            <a:pPr marL="188595" indent="-188595">
              <a:buFont typeface="Arial" panose="020B0604020202020204" pitchFamily="34" charset="0"/>
              <a:buChar char="•"/>
            </a:pPr>
            <a:r>
              <a:rPr lang="en-US" sz="1320" dirty="0"/>
              <a:t>Marvin hugged Sammy</a:t>
            </a:r>
          </a:p>
          <a:p>
            <a:endParaRPr lang="en-US" sz="1320" b="1" dirty="0"/>
          </a:p>
          <a:p>
            <a:r>
              <a:rPr lang="en-US" sz="1320" b="1" dirty="0"/>
              <a:t>Facilitator says: </a:t>
            </a:r>
            <a:r>
              <a:rPr lang="en-US" sz="1320" dirty="0"/>
              <a:t>“In your performance task, you will be learning more about writing key details about a text.  The partner work you did today should help prepare you for the research and writing you will be doing in the performance task.” </a:t>
            </a:r>
          </a:p>
          <a:p>
            <a:endParaRPr lang="en-US" sz="1320" b="1" dirty="0"/>
          </a:p>
          <a:p>
            <a:r>
              <a:rPr lang="en-US" sz="1320" b="1" dirty="0"/>
              <a:t>Note: Facilitator should collect student notes from this activity.</a:t>
            </a:r>
          </a:p>
          <a:p>
            <a:endParaRPr lang="en-US" sz="1320" dirty="0"/>
          </a:p>
        </p:txBody>
      </p:sp>
    </p:spTree>
    <p:extLst>
      <p:ext uri="{BB962C8B-B14F-4D97-AF65-F5344CB8AC3E}">
        <p14:creationId xmlns:p14="http://schemas.microsoft.com/office/powerpoint/2010/main" val="248160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Ancillary Materials</a:t>
            </a:r>
          </a:p>
          <a:p>
            <a:endParaRPr lang="en-US" sz="1320" dirty="0"/>
          </a:p>
          <a:p>
            <a:endParaRPr lang="en-US" sz="1320" dirty="0"/>
          </a:p>
          <a:p>
            <a:r>
              <a:rPr lang="en-US" sz="1320" dirty="0"/>
              <a:t>Picture 1</a:t>
            </a:r>
          </a:p>
          <a:p>
            <a:endParaRPr lang="en-US" sz="2200"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179320"/>
            <a:ext cx="5699760"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6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Ancillary Materials</a:t>
            </a:r>
          </a:p>
          <a:p>
            <a:endParaRPr lang="en-US" sz="1320" dirty="0"/>
          </a:p>
          <a:p>
            <a:endParaRPr lang="en-US" sz="1320" dirty="0"/>
          </a:p>
          <a:p>
            <a:r>
              <a:rPr lang="en-US" sz="1320" dirty="0"/>
              <a:t>Picture 2</a:t>
            </a:r>
          </a:p>
          <a:p>
            <a:endParaRPr lang="en-US" sz="2200"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99895" y="1990923"/>
            <a:ext cx="5772610" cy="584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0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Ancillary Materials</a:t>
            </a:r>
          </a:p>
          <a:p>
            <a:endParaRPr lang="en-US" sz="1320" dirty="0"/>
          </a:p>
          <a:p>
            <a:endParaRPr lang="en-US" sz="1320" dirty="0"/>
          </a:p>
          <a:p>
            <a:r>
              <a:rPr lang="en-US" sz="1320" dirty="0"/>
              <a:t>Picture 3</a:t>
            </a:r>
          </a:p>
          <a:p>
            <a:endParaRPr lang="en-US" sz="2200"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1" y="1990923"/>
            <a:ext cx="6347505" cy="421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0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360" y="862791"/>
            <a:ext cx="7686040" cy="6819837"/>
            <a:chOff x="67922" y="871508"/>
            <a:chExt cx="6781800" cy="6199852"/>
          </a:xfrm>
        </p:grpSpPr>
        <p:grpSp>
          <p:nvGrpSpPr>
            <p:cNvPr id="15" name="Group 14"/>
            <p:cNvGrpSpPr/>
            <p:nvPr/>
          </p:nvGrpSpPr>
          <p:grpSpPr>
            <a:xfrm>
              <a:off x="67922" y="871508"/>
              <a:ext cx="6781800" cy="6199852"/>
              <a:chOff x="67922" y="861774"/>
              <a:chExt cx="6781800" cy="6199852"/>
            </a:xfrm>
          </p:grpSpPr>
          <p:pic>
            <p:nvPicPr>
              <p:cNvPr id="7" name="Picture 6"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838200" y="861774"/>
                <a:ext cx="1241410" cy="1100376"/>
              </a:xfrm>
              <a:prstGeom prst="rect">
                <a:avLst/>
              </a:prstGeom>
              <a:noFill/>
              <a:ln>
                <a:noFill/>
              </a:ln>
              <a:extLst>
                <a:ext uri="{53640926-AAD7-44D8-BBD7-CCE9431645EC}">
                  <a14:shadowObscured xmlns:a14="http://schemas.microsoft.com/office/drawing/2010/main"/>
                </a:ext>
              </a:extLst>
            </p:spPr>
          </p:pic>
          <p:cxnSp>
            <p:nvCxnSpPr>
              <p:cNvPr id="3" name="Straight Connector 2"/>
              <p:cNvCxnSpPr/>
              <p:nvPr/>
            </p:nvCxnSpPr>
            <p:spPr>
              <a:xfrm>
                <a:off x="3257550" y="873193"/>
                <a:ext cx="57150" cy="6188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922" y="2278541"/>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81000" y="1876719"/>
              <a:ext cx="2666999" cy="369332"/>
            </a:xfrm>
            <a:prstGeom prst="rect">
              <a:avLst/>
            </a:prstGeom>
            <a:noFill/>
          </p:spPr>
          <p:txBody>
            <a:bodyPr wrap="square" rtlCol="0">
              <a:spAutoFit/>
            </a:bodyPr>
            <a:lstStyle/>
            <a:p>
              <a:r>
                <a:rPr lang="en-US" b="1" dirty="0" smtClean="0"/>
                <a:t>All about Len the Lion</a:t>
              </a:r>
              <a:endParaRPr lang="en-US" b="1" dirty="0"/>
            </a:p>
          </p:txBody>
        </p:sp>
        <p:sp>
          <p:nvSpPr>
            <p:cNvPr id="21" name="TextBox 20"/>
            <p:cNvSpPr txBox="1"/>
            <p:nvPr/>
          </p:nvSpPr>
          <p:spPr>
            <a:xfrm>
              <a:off x="4155638" y="1918943"/>
              <a:ext cx="2051818" cy="369332"/>
            </a:xfrm>
            <a:prstGeom prst="rect">
              <a:avLst/>
            </a:prstGeom>
            <a:noFill/>
          </p:spPr>
          <p:txBody>
            <a:bodyPr wrap="square" rtlCol="0">
              <a:spAutoFit/>
            </a:bodyPr>
            <a:lstStyle/>
            <a:p>
              <a:r>
                <a:rPr lang="en-US" b="1" dirty="0" smtClean="0"/>
                <a:t>All about the zoo.</a:t>
              </a:r>
              <a:endParaRPr lang="en-US" b="1" dirty="0"/>
            </a:p>
          </p:txBody>
        </p:sp>
      </p:grpSp>
      <p:pic>
        <p:nvPicPr>
          <p:cNvPr id="23" name="Picture 22" descr="http://thumbs.dreamstime.com/x/cartoon-zoo-amusement-park-illustration-children-happy-colorful-32378570.jpg"/>
          <p:cNvPicPr/>
          <p:nvPr/>
        </p:nvPicPr>
        <p:blipFill rotWithShape="1">
          <a:blip r:embed="rId3" cstate="print">
            <a:extLst>
              <a:ext uri="{28A0092B-C50C-407E-A947-70E740481C1C}">
                <a14:useLocalDpi xmlns:a14="http://schemas.microsoft.com/office/drawing/2010/main" val="0"/>
              </a:ext>
            </a:extLst>
          </a:blip>
          <a:srcRect b="6593"/>
          <a:stretch/>
        </p:blipFill>
        <p:spPr bwMode="auto">
          <a:xfrm>
            <a:off x="4684793" y="1173480"/>
            <a:ext cx="1533128" cy="995592"/>
          </a:xfrm>
          <a:prstGeom prst="rect">
            <a:avLst/>
          </a:prstGeom>
          <a:noFill/>
          <a:ln>
            <a:noFill/>
          </a:ln>
          <a:extLst>
            <a:ext uri="{53640926-AAD7-44D8-BBD7-CCE9431645EC}">
              <a14:shadowObscured xmlns:a14="http://schemas.microsoft.com/office/drawing/2010/main"/>
            </a:ext>
          </a:extLst>
        </p:spPr>
      </p:pic>
      <p:grpSp>
        <p:nvGrpSpPr>
          <p:cNvPr id="10" name="Group 9"/>
          <p:cNvGrpSpPr/>
          <p:nvPr/>
        </p:nvGrpSpPr>
        <p:grpSpPr>
          <a:xfrm>
            <a:off x="224917" y="2707620"/>
            <a:ext cx="3229483" cy="1491996"/>
            <a:chOff x="122256" y="2895600"/>
            <a:chExt cx="3200400" cy="1432560"/>
          </a:xfrm>
        </p:grpSpPr>
        <p:sp>
          <p:nvSpPr>
            <p:cNvPr id="11" name="Rectangle 10"/>
            <p:cNvSpPr/>
            <p:nvPr/>
          </p:nvSpPr>
          <p:spPr>
            <a:xfrm>
              <a:off x="122256" y="2895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descr="http://media-cache-ec0.pinimg.com/236x/74/25/60/7425607ffe50d35858ff49295f6e61b8.jpg"/>
            <p:cNvPicPr/>
            <p:nvPr/>
          </p:nvPicPr>
          <p:blipFill rotWithShape="1">
            <a:blip r:embed="rId4" cstate="print">
              <a:extLst>
                <a:ext uri="{28A0092B-C50C-407E-A947-70E740481C1C}">
                  <a14:useLocalDpi xmlns:a14="http://schemas.microsoft.com/office/drawing/2010/main" val="0"/>
                </a:ext>
              </a:extLst>
            </a:blip>
            <a:srcRect l="12218" t="7798" r="14028" b="11927"/>
            <a:stretch/>
          </p:blipFill>
          <p:spPr bwMode="auto">
            <a:xfrm>
              <a:off x="2032062" y="3059826"/>
              <a:ext cx="1290594" cy="1055369"/>
            </a:xfrm>
            <a:prstGeom prst="rect">
              <a:avLst/>
            </a:prstGeom>
            <a:noFill/>
            <a:ln>
              <a:noFill/>
            </a:ln>
            <a:extLst>
              <a:ext uri="{53640926-AAD7-44D8-BBD7-CCE9431645EC}">
                <a14:shadowObscured xmlns:a14="http://schemas.microsoft.com/office/drawing/2010/main"/>
              </a:ext>
            </a:extLst>
          </p:spPr>
        </p:pic>
      </p:grpSp>
      <p:grpSp>
        <p:nvGrpSpPr>
          <p:cNvPr id="18" name="Group 17"/>
          <p:cNvGrpSpPr/>
          <p:nvPr/>
        </p:nvGrpSpPr>
        <p:grpSpPr>
          <a:xfrm>
            <a:off x="4042035" y="2682240"/>
            <a:ext cx="3315843" cy="1491996"/>
            <a:chOff x="122256" y="4800600"/>
            <a:chExt cx="3200400" cy="1432560"/>
          </a:xfrm>
        </p:grpSpPr>
        <p:sp>
          <p:nvSpPr>
            <p:cNvPr id="19" name="Rectangle 18"/>
            <p:cNvSpPr/>
            <p:nvPr/>
          </p:nvSpPr>
          <p:spPr>
            <a:xfrm>
              <a:off x="122256" y="4800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0" name="Picture 19" descr="http://www.clipartbest.com/cliparts/9T4/ag5/9T4ag5ETE.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521" y="5010108"/>
              <a:ext cx="1461135" cy="944880"/>
            </a:xfrm>
            <a:prstGeom prst="rect">
              <a:avLst/>
            </a:prstGeom>
            <a:noFill/>
            <a:ln>
              <a:noFill/>
            </a:ln>
          </p:spPr>
        </p:pic>
      </p:grpSp>
      <p:grpSp>
        <p:nvGrpSpPr>
          <p:cNvPr id="24" name="Group 23"/>
          <p:cNvGrpSpPr/>
          <p:nvPr/>
        </p:nvGrpSpPr>
        <p:grpSpPr>
          <a:xfrm>
            <a:off x="4009570" y="4442460"/>
            <a:ext cx="3417390" cy="1579501"/>
            <a:chOff x="3537856" y="4803950"/>
            <a:chExt cx="3200400" cy="1432560"/>
          </a:xfrm>
        </p:grpSpPr>
        <p:sp>
          <p:nvSpPr>
            <p:cNvPr id="25" name="Rectangle 24"/>
            <p:cNvSpPr/>
            <p:nvPr/>
          </p:nvSpPr>
          <p:spPr>
            <a:xfrm>
              <a:off x="3537856" y="4803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6" name="Picture 25" descr="http://sr.photos2.fotosearch.com/bthumb/CSP/CSP938/k93875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0090" y="4965557"/>
              <a:ext cx="711200" cy="1109345"/>
            </a:xfrm>
            <a:prstGeom prst="rect">
              <a:avLst/>
            </a:prstGeom>
            <a:noFill/>
            <a:ln>
              <a:noFill/>
            </a:ln>
          </p:spPr>
        </p:pic>
      </p:grpSp>
      <p:grpSp>
        <p:nvGrpSpPr>
          <p:cNvPr id="28" name="Group 27"/>
          <p:cNvGrpSpPr/>
          <p:nvPr/>
        </p:nvGrpSpPr>
        <p:grpSpPr>
          <a:xfrm>
            <a:off x="224917" y="4442460"/>
            <a:ext cx="3369892" cy="1536110"/>
            <a:chOff x="3537856" y="2898950"/>
            <a:chExt cx="3200400" cy="1432560"/>
          </a:xfrm>
        </p:grpSpPr>
        <p:sp>
          <p:nvSpPr>
            <p:cNvPr id="29" name="Rectangle 28"/>
            <p:cNvSpPr/>
            <p:nvPr/>
          </p:nvSpPr>
          <p:spPr>
            <a:xfrm>
              <a:off x="3537856" y="2898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0" name="Picture 29" descr="http://thumbs.dreamstime.com/z/cute-lion-cartoon-29291569.jpg"/>
            <p:cNvPicPr/>
            <p:nvPr/>
          </p:nvPicPr>
          <p:blipFill rotWithShape="1">
            <a:blip r:embed="rId7" cstate="print">
              <a:extLst>
                <a:ext uri="{28A0092B-C50C-407E-A947-70E740481C1C}">
                  <a14:useLocalDpi xmlns:a14="http://schemas.microsoft.com/office/drawing/2010/main" val="0"/>
                </a:ext>
              </a:extLst>
            </a:blip>
            <a:srcRect b="7637"/>
            <a:stretch/>
          </p:blipFill>
          <p:spPr bwMode="auto">
            <a:xfrm>
              <a:off x="5450840" y="3086972"/>
              <a:ext cx="1060450" cy="914400"/>
            </a:xfrm>
            <a:prstGeom prst="rect">
              <a:avLst/>
            </a:prstGeom>
            <a:noFill/>
            <a:ln>
              <a:noFill/>
            </a:ln>
            <a:extLst>
              <a:ext uri="{53640926-AAD7-44D8-BBD7-CCE9431645EC}">
                <a14:shadowObscured xmlns:a14="http://schemas.microsoft.com/office/drawing/2010/main"/>
              </a:ext>
            </a:extLst>
          </p:spPr>
        </p:pic>
        <p:cxnSp>
          <p:nvCxnSpPr>
            <p:cNvPr id="31" name="Straight Arrow Connector 30"/>
            <p:cNvCxnSpPr/>
            <p:nvPr/>
          </p:nvCxnSpPr>
          <p:spPr>
            <a:xfrm>
              <a:off x="5186680" y="2992357"/>
              <a:ext cx="375920" cy="21336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Straight Arrow Connector 31"/>
            <p:cNvCxnSpPr/>
            <p:nvPr/>
          </p:nvCxnSpPr>
          <p:spPr>
            <a:xfrm flipV="1">
              <a:off x="5024120" y="3906122"/>
              <a:ext cx="660400" cy="91440"/>
            </a:xfrm>
            <a:prstGeom prst="straightConnector1">
              <a:avLst/>
            </a:prstGeom>
            <a:noFill/>
            <a:ln w="9525" cap="flat" cmpd="sng" algn="ctr">
              <a:solidFill>
                <a:srgbClr val="4F81BD">
                  <a:shade val="95000"/>
                  <a:satMod val="105000"/>
                </a:srgbClr>
              </a:solidFill>
              <a:prstDash val="solid"/>
              <a:tailEnd type="arrow"/>
            </a:ln>
            <a:effectLst/>
          </p:spPr>
        </p:cxnSp>
      </p:grpSp>
      <p:grpSp>
        <p:nvGrpSpPr>
          <p:cNvPr id="34" name="Group 33"/>
          <p:cNvGrpSpPr/>
          <p:nvPr/>
        </p:nvGrpSpPr>
        <p:grpSpPr>
          <a:xfrm>
            <a:off x="224917" y="6256474"/>
            <a:ext cx="3398810" cy="1491996"/>
            <a:chOff x="3563814" y="917750"/>
            <a:chExt cx="3200400" cy="1432560"/>
          </a:xfrm>
        </p:grpSpPr>
        <p:sp>
          <p:nvSpPr>
            <p:cNvPr id="35" name="Rectangle 34"/>
            <p:cNvSpPr/>
            <p:nvPr/>
          </p:nvSpPr>
          <p:spPr>
            <a:xfrm>
              <a:off x="3563814" y="9177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6" name="Picture 35" descr="http://thumbs.dreamstime.com/z/cute-lion-cartoon-29291569.jpg"/>
            <p:cNvPicPr/>
            <p:nvPr/>
          </p:nvPicPr>
          <p:blipFill rotWithShape="1">
            <a:blip r:embed="rId8" cstate="print">
              <a:extLst>
                <a:ext uri="{28A0092B-C50C-407E-A947-70E740481C1C}">
                  <a14:useLocalDpi xmlns:a14="http://schemas.microsoft.com/office/drawing/2010/main" val="0"/>
                </a:ext>
              </a:extLst>
            </a:blip>
            <a:srcRect b="7637"/>
            <a:stretch/>
          </p:blipFill>
          <p:spPr bwMode="auto">
            <a:xfrm>
              <a:off x="5562600" y="1308972"/>
              <a:ext cx="1060450" cy="914400"/>
            </a:xfrm>
            <a:prstGeom prst="rect">
              <a:avLst/>
            </a:prstGeom>
            <a:noFill/>
            <a:ln>
              <a:noFill/>
            </a:ln>
            <a:extLst>
              <a:ext uri="{53640926-AAD7-44D8-BBD7-CCE9431645EC}">
                <a14:shadowObscured xmlns:a14="http://schemas.microsoft.com/office/drawing/2010/main"/>
              </a:ext>
            </a:extLst>
          </p:spPr>
        </p:pic>
        <p:pic>
          <p:nvPicPr>
            <p:cNvPr id="37" name="Picture 36" descr="http://www.unclebs.co.uk/wp-content/uploads/2014/08/steak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9705" y="2016997"/>
              <a:ext cx="424180" cy="262255"/>
            </a:xfrm>
            <a:prstGeom prst="rect">
              <a:avLst/>
            </a:prstGeom>
            <a:noFill/>
            <a:ln>
              <a:noFill/>
            </a:ln>
          </p:spPr>
        </p:pic>
      </p:grpSp>
      <p:grpSp>
        <p:nvGrpSpPr>
          <p:cNvPr id="39" name="Group 38"/>
          <p:cNvGrpSpPr/>
          <p:nvPr/>
        </p:nvGrpSpPr>
        <p:grpSpPr>
          <a:xfrm>
            <a:off x="4009571" y="6256474"/>
            <a:ext cx="3286423" cy="1491996"/>
            <a:chOff x="148214" y="914400"/>
            <a:chExt cx="3200400" cy="1432560"/>
          </a:xfrm>
        </p:grpSpPr>
        <p:sp>
          <p:nvSpPr>
            <p:cNvPr id="40" name="Rectangle 39"/>
            <p:cNvSpPr/>
            <p:nvPr/>
          </p:nvSpPr>
          <p:spPr>
            <a:xfrm>
              <a:off x="148214" y="9144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1" name="Picture 40" descr="http://thumbs.dreamstime.com/x/cartoon-zoo-amusement-park-illustration-children-happy-colorful-32378570.jpg"/>
            <p:cNvPicPr/>
            <p:nvPr/>
          </p:nvPicPr>
          <p:blipFill rotWithShape="1">
            <a:blip r:embed="rId10" cstate="print">
              <a:extLst>
                <a:ext uri="{28A0092B-C50C-407E-A947-70E740481C1C}">
                  <a14:useLocalDpi xmlns:a14="http://schemas.microsoft.com/office/drawing/2010/main" val="0"/>
                </a:ext>
              </a:extLst>
            </a:blip>
            <a:srcRect t="5541" b="6592"/>
            <a:stretch/>
          </p:blipFill>
          <p:spPr bwMode="auto">
            <a:xfrm>
              <a:off x="1785259" y="1095612"/>
              <a:ext cx="1410335" cy="1127760"/>
            </a:xfrm>
            <a:prstGeom prst="rect">
              <a:avLst/>
            </a:prstGeom>
            <a:noFill/>
            <a:ln>
              <a:noFill/>
            </a:ln>
            <a:extLst>
              <a:ext uri="{53640926-AAD7-44D8-BBD7-CCE9431645EC}">
                <a14:shadowObscured xmlns:a14="http://schemas.microsoft.com/office/drawing/2010/main"/>
              </a:ext>
            </a:extLst>
          </p:spPr>
        </p:pic>
      </p:grpSp>
      <p:graphicFrame>
        <p:nvGraphicFramePr>
          <p:cNvPr id="43" name="Table 42"/>
          <p:cNvGraphicFramePr>
            <a:graphicFrameLocks noGrp="1"/>
          </p:cNvGraphicFramePr>
          <p:nvPr>
            <p:extLst/>
          </p:nvPr>
        </p:nvGraphicFramePr>
        <p:xfrm>
          <a:off x="224917" y="7848600"/>
          <a:ext cx="7143529" cy="2102443"/>
        </p:xfrm>
        <a:graphic>
          <a:graphicData uri="http://schemas.openxmlformats.org/drawingml/2006/table">
            <a:tbl>
              <a:tblPr firstRow="1" bandRow="1">
                <a:tableStyleId>{5940675A-B579-460E-94D1-54222C63F5DA}</a:tableStyleId>
              </a:tblPr>
              <a:tblGrid>
                <a:gridCol w="779917"/>
                <a:gridCol w="553243"/>
                <a:gridCol w="553243"/>
                <a:gridCol w="553243"/>
                <a:gridCol w="661193"/>
                <a:gridCol w="661193"/>
                <a:gridCol w="661193"/>
                <a:gridCol w="661193"/>
                <a:gridCol w="445293"/>
                <a:gridCol w="445293"/>
                <a:gridCol w="445293"/>
                <a:gridCol w="723232"/>
              </a:tblGrid>
              <a:tr h="498131">
                <a:tc gridSpan="12">
                  <a:txBody>
                    <a:bodyPr/>
                    <a:lstStyle/>
                    <a:p>
                      <a:r>
                        <a:rPr lang="en-US" sz="1300" b="0" dirty="0" smtClean="0"/>
                        <a:t>Students receive three scores, one for each criterion.  In</a:t>
                      </a:r>
                      <a:r>
                        <a:rPr lang="en-US" sz="1300" b="0" baseline="0" dirty="0" smtClean="0"/>
                        <a:t> kindergarten, use your judgment along with the </a:t>
                      </a:r>
                      <a:r>
                        <a:rPr lang="en-US" sz="1300" b="1" baseline="0" dirty="0" smtClean="0"/>
                        <a:t>writing rubric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827314">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Explains</a:t>
                      </a:r>
                      <a:r>
                        <a:rPr lang="en-US" sz="900" b="0" baseline="0" dirty="0" smtClean="0"/>
                        <a:t> more about each picture</a:t>
                      </a:r>
                    </a:p>
                    <a:p>
                      <a:pPr marL="171450" indent="-171450">
                        <a:buFont typeface="Arial" panose="020B0604020202020204" pitchFamily="34" charset="0"/>
                        <a:buChar char="•"/>
                      </a:pPr>
                      <a:r>
                        <a:rPr lang="en-US" sz="900" b="0" baseline="0" dirty="0" smtClean="0"/>
                        <a:t>Connects picture to what happened in text</a:t>
                      </a:r>
                    </a:p>
                    <a:p>
                      <a:pPr marL="171450" indent="-171450">
                        <a:buFont typeface="Arial" panose="020B0604020202020204" pitchFamily="34" charset="0"/>
                        <a:buChar char="•"/>
                      </a:pPr>
                      <a:r>
                        <a:rPr lang="en-US" sz="900" b="0" baseline="0" dirty="0" smtClean="0"/>
                        <a:t>Groups or connects ideas</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of what happened</a:t>
                      </a:r>
                    </a:p>
                    <a:p>
                      <a:pPr marL="171450" indent="-171450">
                        <a:buFont typeface="Arial" panose="020B0604020202020204" pitchFamily="34" charset="0"/>
                        <a:buChar char="•"/>
                      </a:pPr>
                      <a:r>
                        <a:rPr lang="en-US" sz="900" b="0" baseline="0" dirty="0" smtClean="0"/>
                        <a:t>Uses vocabulary learned from the passage</a:t>
                      </a:r>
                    </a:p>
                    <a:p>
                      <a:pPr marL="171450" indent="-171450">
                        <a:buFont typeface="Arial" panose="020B0604020202020204" pitchFamily="34" charset="0"/>
                        <a:buChar char="•"/>
                      </a:pPr>
                      <a:r>
                        <a:rPr lang="en-US" sz="900" b="0" baseline="0" dirty="0" smtClean="0"/>
                        <a:t>If sharing, makes good sense.</a:t>
                      </a:r>
                      <a:endParaRPr lang="en-US" sz="900" b="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p>
                    <a:p>
                      <a:pPr marL="171450" indent="-171450">
                        <a:buFont typeface="Arial" panose="020B0604020202020204" pitchFamily="34" charset="0"/>
                        <a:buChar char="•"/>
                      </a:pPr>
                      <a:r>
                        <a:rPr lang="en-US" sz="900" b="0" dirty="0" smtClean="0"/>
                        <a:t>If sharing, uses grammar appropriate for age</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4" name="Rectangle 3"/>
          <p:cNvSpPr/>
          <p:nvPr/>
        </p:nvSpPr>
        <p:spPr>
          <a:xfrm>
            <a:off x="431800" y="114290"/>
            <a:ext cx="6864194" cy="687652"/>
          </a:xfrm>
          <a:prstGeom prst="rect">
            <a:avLst/>
          </a:prstGeom>
        </p:spPr>
        <p:txBody>
          <a:bodyPr wrap="square" lIns="101882" tIns="50941" rIns="101882" bIns="50941">
            <a:spAutoFit/>
          </a:bodyPr>
          <a:lstStyle/>
          <a:p>
            <a:pPr algn="ctr"/>
            <a:r>
              <a:rPr lang="en-US" sz="1600" b="1" u="sng" dirty="0"/>
              <a:t>Performance Task Answer Key</a:t>
            </a:r>
            <a:r>
              <a:rPr lang="en-US" sz="1600" b="1" dirty="0"/>
              <a:t>  </a:t>
            </a:r>
            <a:endParaRPr lang="en-US" sz="1600" dirty="0"/>
          </a:p>
          <a:p>
            <a:r>
              <a:rPr lang="en-US" sz="1100" dirty="0"/>
              <a:t>Task: </a:t>
            </a:r>
            <a:r>
              <a:rPr lang="en-US" sz="1100" dirty="0" smtClean="0"/>
              <a:t>Draw pictures and write words </a:t>
            </a:r>
            <a:r>
              <a:rPr lang="en-US" sz="1100" dirty="0"/>
              <a:t>to tell </a:t>
            </a:r>
            <a:r>
              <a:rPr lang="en-US" sz="1100" dirty="0" smtClean="0"/>
              <a:t>about </a:t>
            </a:r>
            <a:r>
              <a:rPr lang="en-US" sz="1100" dirty="0"/>
              <a:t>each picture. Then put the pictures </a:t>
            </a:r>
            <a:r>
              <a:rPr lang="en-US" sz="1100" dirty="0" smtClean="0"/>
              <a:t>on the correct side. </a:t>
            </a:r>
            <a:r>
              <a:rPr lang="en-US" sz="1100" dirty="0"/>
              <a:t>Which pictures are most </a:t>
            </a:r>
            <a:r>
              <a:rPr lang="en-US" sz="1100" dirty="0" smtClean="0"/>
              <a:t>about </a:t>
            </a:r>
            <a:r>
              <a:rPr lang="en-US" sz="1100" dirty="0"/>
              <a:t>the zoo?  Which pictures are most about Len?   Put the pictures </a:t>
            </a:r>
            <a:r>
              <a:rPr lang="en-US" sz="1100" dirty="0" smtClean="0"/>
              <a:t>on the correct side.  </a:t>
            </a:r>
            <a:endParaRPr lang="en-US" sz="1100" dirty="0"/>
          </a:p>
        </p:txBody>
      </p:sp>
      <p:sp>
        <p:nvSpPr>
          <p:cNvPr id="2" name="TextBox 1"/>
          <p:cNvSpPr txBox="1"/>
          <p:nvPr/>
        </p:nvSpPr>
        <p:spPr>
          <a:xfrm>
            <a:off x="431800" y="2900440"/>
            <a:ext cx="1819383" cy="707886"/>
          </a:xfrm>
          <a:prstGeom prst="rect">
            <a:avLst/>
          </a:prstGeom>
          <a:noFill/>
        </p:spPr>
        <p:txBody>
          <a:bodyPr wrap="square" rtlCol="0">
            <a:spAutoFit/>
          </a:bodyPr>
          <a:lstStyle/>
          <a:p>
            <a:r>
              <a:rPr lang="en-US" sz="1000" b="1" dirty="0" smtClean="0"/>
              <a:t>Example:  Student may say Len is roaring or draw more pictures of how lions roar to connect with the text.</a:t>
            </a:r>
            <a:endParaRPr lang="en-US" sz="1000" b="1" dirty="0"/>
          </a:p>
        </p:txBody>
      </p:sp>
      <p:sp>
        <p:nvSpPr>
          <p:cNvPr id="38" name="TextBox 37"/>
          <p:cNvSpPr txBox="1"/>
          <p:nvPr/>
        </p:nvSpPr>
        <p:spPr>
          <a:xfrm>
            <a:off x="431800" y="4780378"/>
            <a:ext cx="1819383" cy="861774"/>
          </a:xfrm>
          <a:prstGeom prst="rect">
            <a:avLst/>
          </a:prstGeom>
          <a:noFill/>
        </p:spPr>
        <p:txBody>
          <a:bodyPr wrap="square" rtlCol="0">
            <a:spAutoFit/>
          </a:bodyPr>
          <a:lstStyle/>
          <a:p>
            <a:r>
              <a:rPr lang="en-US" sz="1000" b="1" dirty="0" smtClean="0"/>
              <a:t>Example:  Student can point out the lion’s mane and large paws (or long tail) to connect to the text or circle/discuss those aspects.</a:t>
            </a:r>
            <a:endParaRPr lang="en-US" sz="1000" b="1" dirty="0"/>
          </a:p>
        </p:txBody>
      </p:sp>
      <p:sp>
        <p:nvSpPr>
          <p:cNvPr id="42" name="TextBox 41"/>
          <p:cNvSpPr txBox="1"/>
          <p:nvPr/>
        </p:nvSpPr>
        <p:spPr>
          <a:xfrm>
            <a:off x="469592" y="6546407"/>
            <a:ext cx="1819383" cy="707886"/>
          </a:xfrm>
          <a:prstGeom prst="rect">
            <a:avLst/>
          </a:prstGeom>
          <a:noFill/>
        </p:spPr>
        <p:txBody>
          <a:bodyPr wrap="square" rtlCol="0">
            <a:spAutoFit/>
          </a:bodyPr>
          <a:lstStyle/>
          <a:p>
            <a:r>
              <a:rPr lang="en-US" sz="1000" b="1" dirty="0" smtClean="0"/>
              <a:t>Example:  Student should say, write or draw something about the fact that lions like meat to connect to the text.</a:t>
            </a:r>
            <a:endParaRPr lang="en-US" sz="1000" b="1" dirty="0"/>
          </a:p>
        </p:txBody>
      </p:sp>
      <p:sp>
        <p:nvSpPr>
          <p:cNvPr id="44" name="TextBox 43"/>
          <p:cNvSpPr txBox="1"/>
          <p:nvPr/>
        </p:nvSpPr>
        <p:spPr>
          <a:xfrm>
            <a:off x="4211060" y="2962153"/>
            <a:ext cx="1665228" cy="861774"/>
          </a:xfrm>
          <a:prstGeom prst="rect">
            <a:avLst/>
          </a:prstGeom>
          <a:noFill/>
        </p:spPr>
        <p:txBody>
          <a:bodyPr wrap="square" rtlCol="0">
            <a:spAutoFit/>
          </a:bodyPr>
          <a:lstStyle/>
          <a:p>
            <a:r>
              <a:rPr lang="en-US" sz="1000" b="1" dirty="0" smtClean="0"/>
              <a:t>Example:  Student may share that the character in the story went to the zoo or draw/write about walking into the zoo.</a:t>
            </a:r>
            <a:endParaRPr lang="en-US" sz="1000" b="1" dirty="0"/>
          </a:p>
        </p:txBody>
      </p:sp>
      <p:sp>
        <p:nvSpPr>
          <p:cNvPr id="45" name="TextBox 44"/>
          <p:cNvSpPr txBox="1"/>
          <p:nvPr/>
        </p:nvSpPr>
        <p:spPr>
          <a:xfrm>
            <a:off x="4363460" y="4724377"/>
            <a:ext cx="1665228" cy="1015663"/>
          </a:xfrm>
          <a:prstGeom prst="rect">
            <a:avLst/>
          </a:prstGeom>
          <a:noFill/>
        </p:spPr>
        <p:txBody>
          <a:bodyPr wrap="square" rtlCol="0">
            <a:spAutoFit/>
          </a:bodyPr>
          <a:lstStyle/>
          <a:p>
            <a:r>
              <a:rPr lang="en-US" sz="1000" b="1" dirty="0" smtClean="0"/>
              <a:t>Example:  Student may share that the noise the lion made was loud and the character had to cover his/her ears – this happened at the zoo.</a:t>
            </a:r>
            <a:endParaRPr lang="en-US" sz="1000" b="1" dirty="0"/>
          </a:p>
        </p:txBody>
      </p:sp>
      <p:sp>
        <p:nvSpPr>
          <p:cNvPr id="46" name="TextBox 45"/>
          <p:cNvSpPr txBox="1"/>
          <p:nvPr/>
        </p:nvSpPr>
        <p:spPr>
          <a:xfrm>
            <a:off x="4178810" y="6535180"/>
            <a:ext cx="1665228" cy="553998"/>
          </a:xfrm>
          <a:prstGeom prst="rect">
            <a:avLst/>
          </a:prstGeom>
          <a:noFill/>
        </p:spPr>
        <p:txBody>
          <a:bodyPr wrap="square" rtlCol="0">
            <a:spAutoFit/>
          </a:bodyPr>
          <a:lstStyle/>
          <a:p>
            <a:r>
              <a:rPr lang="en-US" sz="1000" b="1" dirty="0" smtClean="0"/>
              <a:t>Example:  Student may write, draw or say what animals are at the zoo.</a:t>
            </a:r>
            <a:endParaRPr lang="en-US" sz="1000" b="1" dirty="0"/>
          </a:p>
        </p:txBody>
      </p:sp>
      <p:sp>
        <p:nvSpPr>
          <p:cNvPr id="47" name="Slide Number Placeholder 46"/>
          <p:cNvSpPr>
            <a:spLocks noGrp="1"/>
          </p:cNvSpPr>
          <p:nvPr>
            <p:ph type="sldNum" sz="quarter" idx="12"/>
          </p:nvPr>
        </p:nvSpPr>
        <p:spPr/>
        <p:txBody>
          <a:bodyPr/>
          <a:lstStyle/>
          <a:p>
            <a:fld id="{CF669FE8-2A6A-4FDA-B6E7-4A7C87AD6E1D}" type="slidenum">
              <a:rPr lang="en-US" smtClean="0"/>
              <a:pPr/>
              <a:t>17</a:t>
            </a:fld>
            <a:endParaRPr lang="en-US" dirty="0"/>
          </a:p>
        </p:txBody>
      </p:sp>
    </p:spTree>
    <p:extLst>
      <p:ext uri="{BB962C8B-B14F-4D97-AF65-F5344CB8AC3E}">
        <p14:creationId xmlns:p14="http://schemas.microsoft.com/office/powerpoint/2010/main" val="2225723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3949466"/>
              </p:ext>
            </p:extLst>
          </p:nvPr>
        </p:nvGraphicFramePr>
        <p:xfrm>
          <a:off x="304800" y="687842"/>
          <a:ext cx="7162800" cy="7026202"/>
        </p:xfrm>
        <a:graphic>
          <a:graphicData uri="http://schemas.openxmlformats.org/drawingml/2006/table">
            <a:tbl>
              <a:tblPr/>
              <a:tblGrid>
                <a:gridCol w="609600"/>
                <a:gridCol w="1429530"/>
                <a:gridCol w="1465157"/>
                <a:gridCol w="1310930"/>
                <a:gridCol w="1388043"/>
                <a:gridCol w="959540"/>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312898">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 drawing, dictation, &amp; writing (K) to compose</a:t>
                      </a:r>
                    </a:p>
                    <a:p>
                      <a:pPr algn="l"/>
                      <a:r>
                        <a:rPr lang="en-US" sz="900" baseline="0" dirty="0" smtClean="0">
                          <a:latin typeface="+mn-lt"/>
                        </a:rPr>
                        <a:t>Explains something more about the topic OR a connection is</a:t>
                      </a:r>
                    </a:p>
                    <a:p>
                      <a:pPr algn="l"/>
                      <a:r>
                        <a:rPr lang="en-US" sz="900" baseline="0" dirty="0" smtClean="0">
                          <a:latin typeface="+mn-lt"/>
                        </a:rPr>
                        <a:t>made between topic &amp; broader idea(s)</a:t>
                      </a:r>
                    </a:p>
                    <a:p>
                      <a:pPr algn="l"/>
                      <a:r>
                        <a:rPr lang="en-US" sz="900" baseline="0" dirty="0" smtClean="0">
                          <a:latin typeface="+mn-lt"/>
                        </a:rPr>
                        <a:t>Clearly presents the topic and focus/controlling idea</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Intro, body, and conclusion support focus</a:t>
                      </a:r>
                    </a:p>
                    <a:p>
                      <a:pPr algn="l"/>
                      <a:r>
                        <a:rPr lang="en-US" sz="900" baseline="0" dirty="0" smtClean="0">
                          <a:latin typeface="+mn-lt"/>
                        </a:rPr>
                        <a:t>Uses several transitions</a:t>
                      </a:r>
                    </a:p>
                    <a:p>
                      <a:pPr algn="l"/>
                      <a:r>
                        <a:rPr lang="en-US" sz="900" baseline="0" dirty="0" smtClean="0">
                          <a:latin typeface="+mn-lt"/>
                        </a:rPr>
                        <a:t>appropriately (e.g., because, since, and, but, also, for example, since) to connect or</a:t>
                      </a:r>
                    </a:p>
                    <a:p>
                      <a:pPr algn="l"/>
                      <a:r>
                        <a:rPr lang="en-US" sz="900" baseline="0" dirty="0" smtClean="0">
                          <a:latin typeface="+mn-lt"/>
                        </a:rPr>
                        <a:t>group ideas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Has a depth of information; insightful </a:t>
                      </a:r>
                    </a:p>
                    <a:p>
                      <a:pPr algn="l"/>
                      <a:r>
                        <a:rPr lang="en-US" sz="900" baseline="0" dirty="0" smtClean="0">
                          <a:latin typeface="+mn-lt"/>
                        </a:rPr>
                        <a:t>Elaborates using a variety of relevant details,</a:t>
                      </a:r>
                    </a:p>
                    <a:p>
                      <a:pPr algn="l"/>
                      <a:r>
                        <a:rPr lang="en-US" sz="900" baseline="0" dirty="0" smtClean="0">
                          <a:latin typeface="+mn-lt"/>
                        </a:rPr>
                        <a:t>definitions, examples,</a:t>
                      </a:r>
                    </a:p>
                    <a:p>
                      <a:pPr algn="l"/>
                      <a:r>
                        <a:rPr lang="en-US" sz="900" baseline="0" dirty="0" smtClean="0">
                          <a:latin typeface="+mn-lt"/>
                        </a:rPr>
                        <a:t>quotes, text evidence to</a:t>
                      </a:r>
                    </a:p>
                    <a:p>
                      <a:pPr algn="l"/>
                      <a:r>
                        <a:rPr lang="en-US" sz="900" baseline="0" dirty="0" smtClean="0">
                          <a:latin typeface="+mn-lt"/>
                        </a:rPr>
                        <a:t>support focus/concepts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Maintains voice/tone of</a:t>
                      </a:r>
                    </a:p>
                    <a:p>
                      <a:pPr algn="l"/>
                      <a:r>
                        <a:rPr lang="en-US" sz="900" baseline="0" dirty="0" smtClean="0">
                          <a:latin typeface="+mn-lt"/>
                        </a:rPr>
                        <a:t>knowledgeable person</a:t>
                      </a:r>
                    </a:p>
                    <a:p>
                      <a:pPr algn="l"/>
                      <a:r>
                        <a:rPr lang="en-US" sz="900" baseline="0" dirty="0" smtClean="0">
                          <a:latin typeface="+mn-lt"/>
                        </a:rPr>
                        <a:t>conveying information</a:t>
                      </a:r>
                    </a:p>
                    <a:p>
                      <a:pPr algn="l"/>
                      <a:r>
                        <a:rPr lang="en-US" sz="900" baseline="0" dirty="0" smtClean="0">
                          <a:latin typeface="+mn-lt"/>
                        </a:rPr>
                        <a:t>– knows when to use</a:t>
                      </a:r>
                    </a:p>
                    <a:p>
                      <a:pPr algn="l"/>
                      <a:r>
                        <a:rPr lang="en-US" sz="900" baseline="0" dirty="0" smtClean="0">
                          <a:latin typeface="+mn-lt"/>
                        </a:rPr>
                        <a:t>formal-informal</a:t>
                      </a:r>
                    </a:p>
                    <a:p>
                      <a:pPr algn="l"/>
                      <a:r>
                        <a:rPr lang="en-US" sz="900" baseline="0" dirty="0" smtClean="0">
                          <a:latin typeface="+mn-lt"/>
                        </a:rPr>
                        <a:t>language</a:t>
                      </a:r>
                    </a:p>
                    <a:p>
                      <a:pPr algn="l"/>
                      <a:r>
                        <a:rPr lang="en-US" sz="900" baseline="0" dirty="0" smtClean="0">
                          <a:latin typeface="+mn-lt"/>
                        </a:rPr>
                        <a:t>Uses effective, precise</a:t>
                      </a:r>
                    </a:p>
                    <a:p>
                      <a:pPr algn="l"/>
                      <a:r>
                        <a:rPr lang="en-US" sz="900" baseline="0" dirty="0" smtClean="0">
                          <a:latin typeface="+mn-lt"/>
                        </a:rPr>
                        <a:t>vocabulary and variety</a:t>
                      </a:r>
                    </a:p>
                    <a:p>
                      <a:pPr algn="l"/>
                      <a:r>
                        <a:rPr lang="en-US" sz="900" baseline="0" dirty="0" smtClean="0">
                          <a:latin typeface="+mn-lt"/>
                        </a:rPr>
                        <a:t>of sentence structures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/resources</a:t>
                      </a:r>
                    </a:p>
                    <a:p>
                      <a:pPr algn="l"/>
                      <a:r>
                        <a:rPr lang="en-US" sz="900" baseline="0" dirty="0" smtClean="0">
                          <a:latin typeface="+mn-lt"/>
                        </a:rPr>
                        <a:t>Has few or no errors in</a:t>
                      </a:r>
                    </a:p>
                    <a:p>
                      <a:pPr algn="l"/>
                      <a:r>
                        <a:rPr lang="en-US" sz="900" baseline="0" dirty="0" smtClean="0">
                          <a:latin typeface="+mn-lt"/>
                        </a:rPr>
                        <a:t>grammar, word usage, or mechanics as appropriate to grade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10722">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Uses a combination of drawing, dictation, &amp; writing (K) to compose</a:t>
                      </a:r>
                    </a:p>
                    <a:p>
                      <a:pPr algn="l"/>
                      <a:r>
                        <a:rPr lang="en-US" sz="900" b="0" i="0" baseline="0" dirty="0" smtClean="0">
                          <a:latin typeface="+mn-lt"/>
                        </a:rPr>
                        <a:t>Topic (context) and</a:t>
                      </a:r>
                    </a:p>
                    <a:p>
                      <a:pPr algn="l"/>
                      <a:r>
                        <a:rPr lang="en-US" sz="900" b="0" i="0" baseline="0" dirty="0" smtClean="0">
                          <a:latin typeface="+mn-lt"/>
                        </a:rPr>
                        <a:t>focus/controlling idea</a:t>
                      </a:r>
                    </a:p>
                    <a:p>
                      <a:pPr algn="l"/>
                      <a:r>
                        <a:rPr lang="en-US" sz="900" b="0" i="0" baseline="0" dirty="0" smtClean="0">
                          <a:latin typeface="+mn-lt"/>
                        </a:rPr>
                        <a:t>are clearly stated</a:t>
                      </a:r>
                    </a:p>
                    <a:p>
                      <a:pPr algn="l"/>
                      <a:r>
                        <a:rPr lang="en-US" sz="900" b="0" i="0" baseline="0" dirty="0" smtClean="0">
                          <a:latin typeface="+mn-lt"/>
                        </a:rPr>
                        <a:t>(gr K-3)</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Has overall coherence</a:t>
                      </a:r>
                    </a:p>
                    <a:p>
                      <a:pPr algn="l"/>
                      <a:r>
                        <a:rPr lang="en-US" sz="900" b="0" i="0" baseline="0" dirty="0" smtClean="0">
                          <a:latin typeface="+mn-lt"/>
                        </a:rPr>
                        <a:t>(K-3); Provides a</a:t>
                      </a:r>
                    </a:p>
                    <a:p>
                      <a:pPr algn="l"/>
                      <a:r>
                        <a:rPr lang="en-US" sz="900" b="0" i="0" baseline="0" dirty="0" smtClean="0">
                          <a:latin typeface="+mn-lt"/>
                        </a:rPr>
                        <a:t>concluding statement</a:t>
                      </a:r>
                    </a:p>
                    <a:p>
                      <a:pPr algn="l"/>
                      <a:r>
                        <a:rPr lang="en-US" sz="900" b="0" i="0" baseline="0" dirty="0" smtClean="0">
                          <a:latin typeface="+mn-lt"/>
                        </a:rPr>
                        <a:t>or section (gr, 1, 2, 3)</a:t>
                      </a:r>
                    </a:p>
                    <a:p>
                      <a:pPr algn="l"/>
                      <a:r>
                        <a:rPr lang="en-US" sz="900" b="0" i="0" baseline="0" dirty="0" smtClean="0">
                          <a:latin typeface="+mn-lt"/>
                        </a:rPr>
                        <a:t>Groups related ideas</a:t>
                      </a:r>
                    </a:p>
                    <a:p>
                      <a:pPr algn="l"/>
                      <a:r>
                        <a:rPr lang="en-US" sz="900" b="0" i="0" baseline="0" dirty="0" smtClean="0">
                          <a:latin typeface="+mn-lt"/>
                        </a:rPr>
                        <a:t>(gr3) that support the</a:t>
                      </a:r>
                    </a:p>
                    <a:p>
                      <a:pPr algn="l"/>
                      <a:r>
                        <a:rPr lang="en-US" sz="900" b="0" i="0" baseline="0" dirty="0" smtClean="0">
                          <a:latin typeface="+mn-lt"/>
                        </a:rPr>
                        <a:t>focus</a:t>
                      </a:r>
                    </a:p>
                    <a:p>
                      <a:pPr algn="l"/>
                      <a:r>
                        <a:rPr lang="en-US" sz="900" b="0" i="0" baseline="0" dirty="0" smtClean="0">
                          <a:latin typeface="+mn-lt"/>
                        </a:rPr>
                        <a:t>Uses transitions to</a:t>
                      </a:r>
                    </a:p>
                    <a:p>
                      <a:pPr algn="l"/>
                      <a:r>
                        <a:rPr lang="en-US" sz="900" b="0" i="0" baseline="0" dirty="0" smtClean="0">
                          <a:latin typeface="+mn-lt"/>
                        </a:rPr>
                        <a:t>connect ideas (gr3)</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Some authentic details,</a:t>
                      </a:r>
                    </a:p>
                    <a:p>
                      <a:pPr algn="l"/>
                      <a:r>
                        <a:rPr lang="en-US" sz="900" b="0" i="0" baseline="0" dirty="0" smtClean="0">
                          <a:latin typeface="+mn-lt"/>
                        </a:rPr>
                        <a:t>definitions, facts, text</a:t>
                      </a:r>
                    </a:p>
                    <a:p>
                      <a:pPr algn="l"/>
                      <a:r>
                        <a:rPr lang="en-US" sz="900" b="0" i="0" baseline="0" dirty="0" smtClean="0">
                          <a:latin typeface="+mn-lt"/>
                        </a:rPr>
                        <a:t>evidence support focus</a:t>
                      </a:r>
                    </a:p>
                    <a:p>
                      <a:pPr algn="l"/>
                      <a:r>
                        <a:rPr lang="en-US" sz="900" b="0" i="0" baseline="0" dirty="0" smtClean="0">
                          <a:latin typeface="+mn-lt"/>
                        </a:rPr>
                        <a:t>Adds labels or captions</a:t>
                      </a:r>
                    </a:p>
                    <a:p>
                      <a:pPr algn="l"/>
                      <a:r>
                        <a:rPr lang="en-US" sz="900" b="0" i="0" baseline="0" dirty="0" smtClean="0">
                          <a:latin typeface="+mn-lt"/>
                        </a:rPr>
                        <a:t>to illustration, drawing,</a:t>
                      </a:r>
                    </a:p>
                    <a:p>
                      <a:pPr algn="l"/>
                      <a:r>
                        <a:rPr lang="en-US" sz="900" b="0" i="0" baseline="0" dirty="0" smtClean="0">
                          <a:latin typeface="+mn-lt"/>
                        </a:rPr>
                        <a:t>visuals, charts/tables,</a:t>
                      </a:r>
                    </a:p>
                    <a:p>
                      <a:pPr algn="l"/>
                      <a:r>
                        <a:rPr lang="en-US" sz="900" b="0" i="0" baseline="0" dirty="0" smtClean="0">
                          <a:latin typeface="+mn-lt"/>
                        </a:rPr>
                        <a:t>or diagram to enhance</a:t>
                      </a:r>
                    </a:p>
                    <a:p>
                      <a:pPr algn="l"/>
                      <a:r>
                        <a:rPr lang="en-US" sz="900" b="0" i="0" baseline="0" dirty="0" smtClean="0">
                          <a:latin typeface="+mn-lt"/>
                        </a:rPr>
                        <a:t>details, facts, and ideas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Produces complete simple</a:t>
                      </a:r>
                    </a:p>
                    <a:p>
                      <a:pPr algn="l"/>
                      <a:r>
                        <a:rPr lang="en-US" sz="900" b="0" i="0" baseline="0" dirty="0" smtClean="0">
                          <a:latin typeface="+mn-lt"/>
                        </a:rPr>
                        <a:t>(K), compound (g, 1- 3),</a:t>
                      </a:r>
                    </a:p>
                    <a:p>
                      <a:pPr algn="l"/>
                      <a:r>
                        <a:rPr lang="en-US" sz="900" b="0" i="0" baseline="0" dirty="0" smtClean="0">
                          <a:latin typeface="+mn-lt"/>
                        </a:rPr>
                        <a:t>complex (gr3) sentences</a:t>
                      </a:r>
                    </a:p>
                    <a:p>
                      <a:pPr algn="l"/>
                      <a:r>
                        <a:rPr lang="en-US" sz="900" b="0" i="0" baseline="0" dirty="0" smtClean="0">
                          <a:latin typeface="+mn-lt"/>
                        </a:rPr>
                        <a:t>Appropriate use of </a:t>
                      </a:r>
                    </a:p>
                    <a:p>
                      <a:pPr algn="l"/>
                      <a:r>
                        <a:rPr lang="en-US" sz="900" b="0" i="0" baseline="0" dirty="0" smtClean="0">
                          <a:latin typeface="+mn-lt"/>
                        </a:rPr>
                        <a:t>vocabulary (nouns,</a:t>
                      </a:r>
                    </a:p>
                    <a:p>
                      <a:pPr algn="l"/>
                      <a:r>
                        <a:rPr lang="en-US" sz="900" b="0" i="0" baseline="0" dirty="0" smtClean="0">
                          <a:latin typeface="+mn-lt"/>
                        </a:rPr>
                        <a:t>plurals, verbs, pronouns,</a:t>
                      </a:r>
                    </a:p>
                    <a:p>
                      <a:pPr algn="l"/>
                      <a:r>
                        <a:rPr lang="en-US" sz="900" b="0" i="0" baseline="0" dirty="0" smtClean="0">
                          <a:latin typeface="+mn-lt"/>
                        </a:rPr>
                        <a:t>adjectives, adverb,</a:t>
                      </a:r>
                    </a:p>
                    <a:p>
                      <a:pPr algn="l"/>
                      <a:r>
                        <a:rPr lang="en-US" sz="900" b="0" i="0" baseline="0" dirty="0" smtClean="0">
                          <a:latin typeface="+mn-lt"/>
                        </a:rPr>
                        <a:t>content-specific)</a:t>
                      </a:r>
                    </a:p>
                    <a:p>
                      <a:pPr algn="l"/>
                      <a:r>
                        <a:rPr lang="en-US" sz="900" b="0" i="0" baseline="0" dirty="0" smtClean="0">
                          <a:latin typeface="+mn-lt"/>
                        </a:rPr>
                        <a:t>Uses adult/peer feedback to 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Edits with support /resources (gr 2-3)</a:t>
                      </a:r>
                    </a:p>
                    <a:p>
                      <a:pPr algn="l"/>
                      <a:r>
                        <a:rPr lang="en-US" sz="900" b="0" i="0" baseline="0" dirty="0" smtClean="0">
                          <a:latin typeface="+mn-lt"/>
                        </a:rPr>
                        <a:t>Minor errors do not</a:t>
                      </a:r>
                    </a:p>
                    <a:p>
                      <a:pPr algn="l"/>
                      <a:r>
                        <a:rPr lang="en-US" sz="900" b="0" i="0" baseline="0" dirty="0" smtClean="0">
                          <a:latin typeface="+mn-lt"/>
                        </a:rPr>
                        <a:t>interfere with reader</a:t>
                      </a:r>
                    </a:p>
                    <a:p>
                      <a:pPr algn="l"/>
                      <a:r>
                        <a:rPr lang="en-US" sz="900" b="0" i="0" baseline="0" dirty="0" smtClean="0">
                          <a:latin typeface="+mn-lt"/>
                        </a:rPr>
                        <a:t>understanding (e.g.,</a:t>
                      </a:r>
                    </a:p>
                    <a:p>
                      <a:pPr algn="l"/>
                      <a:r>
                        <a:rPr lang="en-US" sz="900" b="0" i="0" baseline="0" dirty="0" smtClean="0">
                          <a:latin typeface="+mn-lt"/>
                        </a:rPr>
                        <a:t>capitalization,</a:t>
                      </a:r>
                    </a:p>
                    <a:p>
                      <a:pPr algn="l"/>
                      <a:r>
                        <a:rPr lang="en-US" sz="900" b="0" i="0" baseline="0" dirty="0" smtClean="0">
                          <a:latin typeface="+mn-lt"/>
                        </a:rPr>
                        <a:t>punctuation; spelling)</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5403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a:t>
                      </a:r>
                    </a:p>
                    <a:p>
                      <a:pPr algn="l"/>
                      <a:r>
                        <a:rPr lang="en-US" sz="900" baseline="0" dirty="0" smtClean="0">
                          <a:latin typeface="+mn-lt"/>
                        </a:rPr>
                        <a:t>drawing, dictation, &amp; writing</a:t>
                      </a:r>
                    </a:p>
                    <a:p>
                      <a:pPr algn="l"/>
                      <a:r>
                        <a:rPr lang="en-US" sz="900" baseline="0" dirty="0" smtClean="0">
                          <a:latin typeface="+mn-lt"/>
                        </a:rPr>
                        <a:t>(K) to compose</a:t>
                      </a:r>
                    </a:p>
                    <a:p>
                      <a:pPr algn="l"/>
                      <a:r>
                        <a:rPr lang="en-US" sz="900" baseline="0" dirty="0" smtClean="0">
                          <a:latin typeface="+mn-lt"/>
                        </a:rPr>
                        <a:t>Has topic and attempts</a:t>
                      </a:r>
                    </a:p>
                    <a:p>
                      <a:pPr algn="l"/>
                      <a:r>
                        <a:rPr lang="en-US" sz="900" baseline="0" dirty="0" smtClean="0">
                          <a:latin typeface="+mn-lt"/>
                        </a:rPr>
                        <a:t>a focus/information, but</a:t>
                      </a:r>
                    </a:p>
                    <a:p>
                      <a:pPr algn="l"/>
                      <a:r>
                        <a:rPr lang="en-US" sz="900" baseline="0" dirty="0" smtClean="0">
                          <a:latin typeface="+mn-lt"/>
                        </a:rPr>
                        <a:t>focus may shift or not</a:t>
                      </a:r>
                    </a:p>
                    <a:p>
                      <a:pPr algn="l"/>
                      <a:r>
                        <a:rPr lang="en-US" sz="900" baseline="0" dirty="0" smtClean="0">
                          <a:latin typeface="+mn-lt"/>
                        </a:rPr>
                        <a:t>be relevant to the topic</a:t>
                      </a:r>
                    </a:p>
                    <a:p>
                      <a:pPr algn="l"/>
                      <a:r>
                        <a:rPr lang="en-US" sz="900" baseline="0" dirty="0" smtClean="0">
                          <a:latin typeface="+mn-lt"/>
                        </a:rPr>
                        <a:t>chosen</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Introduction, body, and</a:t>
                      </a:r>
                    </a:p>
                    <a:p>
                      <a:pPr algn="l"/>
                      <a:r>
                        <a:rPr lang="en-US" sz="900" baseline="0" dirty="0" smtClean="0">
                          <a:latin typeface="+mn-lt"/>
                        </a:rPr>
                        <a:t>conclusion are evident,</a:t>
                      </a:r>
                    </a:p>
                    <a:p>
                      <a:pPr algn="l"/>
                      <a:r>
                        <a:rPr lang="en-US" sz="900" baseline="0" dirty="0" smtClean="0">
                          <a:latin typeface="+mn-lt"/>
                        </a:rPr>
                        <a:t>but may lack clarity or</a:t>
                      </a:r>
                    </a:p>
                    <a:p>
                      <a:pPr algn="l"/>
                      <a:r>
                        <a:rPr lang="en-US" sz="900" baseline="0" dirty="0" smtClean="0">
                          <a:latin typeface="+mn-lt"/>
                        </a:rPr>
                        <a:t>Coherence (e.g., attempts to</a:t>
                      </a:r>
                    </a:p>
                    <a:p>
                      <a:pPr algn="l"/>
                      <a:r>
                        <a:rPr lang="en-US" sz="900" baseline="0" dirty="0" smtClean="0">
                          <a:latin typeface="+mn-lt"/>
                        </a:rPr>
                        <a:t>connect ideas, but may</a:t>
                      </a:r>
                    </a:p>
                    <a:p>
                      <a:pPr algn="l"/>
                      <a:r>
                        <a:rPr lang="en-US" sz="900" baseline="0" dirty="0" smtClean="0">
                          <a:latin typeface="+mn-lt"/>
                        </a:rPr>
                        <a:t>not be logical or make</a:t>
                      </a:r>
                    </a:p>
                    <a:p>
                      <a:pPr algn="l"/>
                      <a:r>
                        <a:rPr lang="en-US" sz="900" baseline="0" dirty="0" smtClean="0">
                          <a:latin typeface="+mn-lt"/>
                        </a:rPr>
                        <a:t>sense)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Some elaboration</a:t>
                      </a:r>
                    </a:p>
                    <a:p>
                      <a:pPr algn="l"/>
                      <a:r>
                        <a:rPr lang="en-US" sz="900" baseline="0" dirty="0" smtClean="0">
                          <a:latin typeface="+mn-lt"/>
                        </a:rPr>
                        <a:t>strategies are evident in</a:t>
                      </a:r>
                    </a:p>
                    <a:p>
                      <a:pPr algn="l"/>
                      <a:r>
                        <a:rPr lang="en-US" sz="900" baseline="0" dirty="0" smtClean="0">
                          <a:latin typeface="+mn-lt"/>
                        </a:rPr>
                        <a:t>drawings or writing (gr</a:t>
                      </a:r>
                    </a:p>
                    <a:p>
                      <a:pPr algn="l"/>
                      <a:r>
                        <a:rPr lang="en-US" sz="900" baseline="0" dirty="0" smtClean="0">
                          <a:latin typeface="+mn-lt"/>
                        </a:rPr>
                        <a:t>K-3), or with support/</a:t>
                      </a:r>
                    </a:p>
                    <a:p>
                      <a:pPr algn="l"/>
                      <a:r>
                        <a:rPr lang="en-US" sz="900" baseline="0" dirty="0" smtClean="0">
                          <a:latin typeface="+mn-lt"/>
                        </a:rPr>
                        <a:t>questioning from peers</a:t>
                      </a:r>
                    </a:p>
                    <a:p>
                      <a:pPr algn="l"/>
                      <a:r>
                        <a:rPr lang="en-US" sz="900" baseline="0" dirty="0" smtClean="0">
                          <a:latin typeface="+mn-lt"/>
                        </a:rPr>
                        <a:t>or adults (gr K -1)</a:t>
                      </a:r>
                    </a:p>
                    <a:p>
                      <a:pPr algn="l"/>
                      <a:r>
                        <a:rPr lang="en-US" sz="900" baseline="0" dirty="0" smtClean="0">
                          <a:latin typeface="+mn-lt"/>
                        </a:rPr>
                        <a:t>Ideas may not be fully</a:t>
                      </a:r>
                    </a:p>
                    <a:p>
                      <a:pPr algn="l"/>
                      <a:r>
                        <a:rPr lang="en-US" sz="900" baseline="0" dirty="0" smtClean="0">
                          <a:latin typeface="+mn-lt"/>
                        </a:rPr>
                        <a:t>elaborated or details</a:t>
                      </a:r>
                    </a:p>
                    <a:p>
                      <a:pPr algn="l"/>
                      <a:r>
                        <a:rPr lang="en-US" sz="900" baseline="0" dirty="0" smtClean="0">
                          <a:latin typeface="+mn-lt"/>
                        </a:rPr>
                        <a:t>may be insufficient to</a:t>
                      </a:r>
                    </a:p>
                    <a:p>
                      <a:pPr algn="l"/>
                      <a:r>
                        <a:rPr lang="en-US" sz="900" baseline="0" dirty="0" smtClean="0">
                          <a:latin typeface="+mn-lt"/>
                        </a:rPr>
                        <a:t>support topic</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Vocabulary use has</a:t>
                      </a:r>
                    </a:p>
                    <a:p>
                      <a:pPr algn="l"/>
                      <a:r>
                        <a:rPr lang="en-US" sz="900" baseline="0" dirty="0" smtClean="0">
                          <a:latin typeface="+mn-lt"/>
                        </a:rPr>
                        <a:t>minor errors</a:t>
                      </a:r>
                    </a:p>
                    <a:p>
                      <a:pPr algn="l"/>
                      <a:r>
                        <a:rPr lang="en-US" sz="900" baseline="0" dirty="0" smtClean="0">
                          <a:latin typeface="+mn-lt"/>
                        </a:rPr>
                        <a:t>Dictates, writes, and</a:t>
                      </a:r>
                    </a:p>
                    <a:p>
                      <a:pPr algn="l"/>
                      <a:r>
                        <a:rPr lang="en-US" sz="900" baseline="0" dirty="0" smtClean="0">
                          <a:latin typeface="+mn-lt"/>
                        </a:rPr>
                        <a:t>expands simple</a:t>
                      </a:r>
                    </a:p>
                    <a:p>
                      <a:pPr algn="l"/>
                      <a:r>
                        <a:rPr lang="en-US" sz="900" baseline="0" dirty="0" smtClean="0">
                          <a:latin typeface="+mn-lt"/>
                        </a:rPr>
                        <a:t>complete sentences</a:t>
                      </a:r>
                    </a:p>
                    <a:p>
                      <a:pPr algn="l"/>
                      <a:r>
                        <a:rPr lang="en-US" sz="900" baseline="0" dirty="0" smtClean="0">
                          <a:latin typeface="+mn-lt"/>
                        </a:rPr>
                        <a:t>Uses adult/peer feedback to</a:t>
                      </a:r>
                    </a:p>
                    <a:p>
                      <a:pPr algn="l"/>
                      <a:r>
                        <a:rPr lang="en-US" sz="900" baseline="0" dirty="0" smtClean="0">
                          <a:latin typeface="+mn-lt"/>
                        </a:rPr>
                        <a:t>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a:t>
                      </a:r>
                    </a:p>
                    <a:p>
                      <a:pPr algn="l"/>
                      <a:r>
                        <a:rPr lang="en-US" sz="900" baseline="0" dirty="0" smtClean="0">
                          <a:latin typeface="+mn-lt"/>
                        </a:rPr>
                        <a:t>or adults (gr 2-3)</a:t>
                      </a:r>
                    </a:p>
                    <a:p>
                      <a:pPr algn="l"/>
                      <a:r>
                        <a:rPr lang="en-US" sz="900" baseline="0" dirty="0" smtClean="0">
                          <a:latin typeface="+mn-lt"/>
                        </a:rPr>
                        <a:t>Uses grade-appropriate basic mechanics and word use with some errors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84272">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Emerging</a:t>
                      </a:r>
                      <a:endParaRPr lang="en-US" sz="8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 drawing, dictation, &amp; writing (K) to compose</a:t>
                      </a:r>
                    </a:p>
                    <a:p>
                      <a:pPr algn="l"/>
                      <a:r>
                        <a:rPr lang="en-US" sz="900" baseline="0" dirty="0" smtClean="0">
                          <a:latin typeface="+mn-lt"/>
                        </a:rPr>
                        <a:t>Attempts to identify a</a:t>
                      </a:r>
                    </a:p>
                    <a:p>
                      <a:pPr algn="l"/>
                      <a:r>
                        <a:rPr lang="en-US" sz="900" baseline="0" dirty="0" smtClean="0">
                          <a:latin typeface="+mn-lt"/>
                        </a:rPr>
                        <a:t>topic but lacks a focus</a:t>
                      </a:r>
                    </a:p>
                    <a:p>
                      <a:pPr algn="l"/>
                      <a:r>
                        <a:rPr lang="en-US" sz="900" baseline="0" dirty="0" smtClean="0">
                          <a:latin typeface="+mn-lt"/>
                        </a:rPr>
                        <a:t>or may have more than</a:t>
                      </a:r>
                    </a:p>
                    <a:p>
                      <a:pPr algn="l"/>
                      <a:r>
                        <a:rPr lang="en-US" sz="900" baseline="0" dirty="0" smtClean="0">
                          <a:latin typeface="+mn-lt"/>
                        </a:rPr>
                        <a:t>one topic or confusing</a:t>
                      </a:r>
                    </a:p>
                    <a:p>
                      <a:pPr algn="l"/>
                      <a:r>
                        <a:rPr lang="en-US" sz="900" baseline="0" dirty="0" smtClean="0">
                          <a:latin typeface="+mn-lt"/>
                        </a:rPr>
                        <a:t>topic as stated</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Attempts introduction,</a:t>
                      </a:r>
                    </a:p>
                    <a:p>
                      <a:pPr algn="l"/>
                      <a:r>
                        <a:rPr lang="en-US" sz="900" baseline="0" dirty="0" smtClean="0">
                          <a:latin typeface="+mn-lt"/>
                        </a:rPr>
                        <a:t>body, and conclusion,</a:t>
                      </a:r>
                    </a:p>
                    <a:p>
                      <a:pPr algn="l"/>
                      <a:r>
                        <a:rPr lang="en-US" sz="900" baseline="0" dirty="0" smtClean="0">
                          <a:latin typeface="+mn-lt"/>
                        </a:rPr>
                        <a:t>but one or more parts</a:t>
                      </a:r>
                    </a:p>
                    <a:p>
                      <a:pPr algn="l"/>
                      <a:r>
                        <a:rPr lang="en-US" sz="900" baseline="0" dirty="0" smtClean="0">
                          <a:latin typeface="+mn-lt"/>
                        </a:rPr>
                        <a:t>are missing</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No details provided or</a:t>
                      </a:r>
                    </a:p>
                    <a:p>
                      <a:pPr algn="l"/>
                      <a:r>
                        <a:rPr lang="en-US" sz="900" baseline="0" dirty="0" smtClean="0">
                          <a:latin typeface="+mn-lt"/>
                        </a:rPr>
                        <a:t>attempts to add details</a:t>
                      </a:r>
                    </a:p>
                    <a:p>
                      <a:pPr algn="l"/>
                      <a:r>
                        <a:rPr lang="en-US" sz="900" baseline="0" dirty="0" smtClean="0">
                          <a:latin typeface="+mn-lt"/>
                        </a:rPr>
                        <a:t>to drawings or writing</a:t>
                      </a:r>
                    </a:p>
                    <a:p>
                      <a:pPr algn="l"/>
                      <a:r>
                        <a:rPr lang="en-US" sz="900" baseline="0" dirty="0" smtClean="0">
                          <a:latin typeface="+mn-lt"/>
                        </a:rPr>
                        <a:t>which may be random,</a:t>
                      </a:r>
                    </a:p>
                    <a:p>
                      <a:pPr algn="l"/>
                      <a:r>
                        <a:rPr lang="en-US" sz="900" baseline="0" dirty="0" smtClean="0">
                          <a:latin typeface="+mn-lt"/>
                        </a:rPr>
                        <a:t>inaccurate, or irrelevant</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Generally uses basic,</a:t>
                      </a:r>
                    </a:p>
                    <a:p>
                      <a:pPr algn="l"/>
                      <a:r>
                        <a:rPr lang="en-US" sz="900" baseline="0" dirty="0" smtClean="0">
                          <a:latin typeface="+mn-lt"/>
                        </a:rPr>
                        <a:t>incorrect, or below</a:t>
                      </a:r>
                    </a:p>
                    <a:p>
                      <a:pPr algn="l"/>
                      <a:r>
                        <a:rPr lang="en-US" sz="900" baseline="0" dirty="0" smtClean="0">
                          <a:latin typeface="+mn-lt"/>
                        </a:rPr>
                        <a:t>grade level vocabulary</a:t>
                      </a:r>
                    </a:p>
                    <a:p>
                      <a:pPr algn="l"/>
                      <a:r>
                        <a:rPr lang="en-US" sz="900" baseline="0" dirty="0" smtClean="0">
                          <a:latin typeface="+mn-lt"/>
                        </a:rPr>
                        <a:t>when dictating (K) or</a:t>
                      </a:r>
                    </a:p>
                    <a:p>
                      <a:pPr algn="l"/>
                      <a:r>
                        <a:rPr lang="en-US" sz="900" baseline="0" dirty="0" smtClean="0">
                          <a:latin typeface="+mn-lt"/>
                        </a:rPr>
                        <a:t>writing</a:t>
                      </a:r>
                    </a:p>
                    <a:p>
                      <a:pPr algn="l"/>
                      <a:r>
                        <a:rPr lang="en-US" sz="900" baseline="0" dirty="0" smtClean="0">
                          <a:latin typeface="+mn-lt"/>
                        </a:rPr>
                        <a:t>Uses adult/peer feedback to</a:t>
                      </a:r>
                    </a:p>
                    <a:p>
                      <a:pPr algn="l"/>
                      <a:r>
                        <a:rPr lang="en-US" sz="900" baseline="0" dirty="0" smtClean="0">
                          <a:latin typeface="+mn-lt"/>
                        </a:rPr>
                        <a:t>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 or adults (gr 2-3)</a:t>
                      </a:r>
                    </a:p>
                    <a:p>
                      <a:pPr algn="l"/>
                      <a:r>
                        <a:rPr lang="en-US" sz="900" baseline="0" dirty="0" smtClean="0">
                          <a:latin typeface="+mn-lt"/>
                        </a:rPr>
                        <a:t>Uses below grade-level</a:t>
                      </a:r>
                    </a:p>
                    <a:p>
                      <a:pPr algn="l"/>
                      <a:r>
                        <a:rPr lang="en-US" sz="900" baseline="0" dirty="0" smtClean="0">
                          <a:latin typeface="+mn-lt"/>
                        </a:rPr>
                        <a:t>basic mechanics with</a:t>
                      </a:r>
                    </a:p>
                    <a:p>
                      <a:pPr algn="l"/>
                      <a:r>
                        <a:rPr lang="en-US" sz="900" baseline="0" dirty="0" smtClean="0">
                          <a:latin typeface="+mn-lt"/>
                        </a:rPr>
                        <a:t>frequent errors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59080" y="316233"/>
            <a:ext cx="7248671" cy="282790"/>
          </a:xfrm>
          <a:prstGeom prst="rect">
            <a:avLst/>
          </a:prstGeom>
        </p:spPr>
        <p:txBody>
          <a:bodyPr wrap="square" lIns="96886" tIns="48443" rIns="96886" bIns="4844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1200" b="1" dirty="0">
                <a:effectLst>
                  <a:outerShdw blurRad="38100" dist="38100" dir="2700000" algn="tl">
                    <a:srgbClr val="000000">
                      <a:alpha val="43137"/>
                    </a:srgbClr>
                  </a:outerShdw>
                </a:effectLst>
              </a:rPr>
              <a:t>Grades K - 2: Generic 4-Point Informational/Explanatory Writing Rubric for </a:t>
            </a:r>
            <a:r>
              <a:rPr lang="en-US" sz="1200" b="1" u="sng" dirty="0">
                <a:effectLst>
                  <a:outerShdw blurRad="38100" dist="38100" dir="2700000" algn="tl">
                    <a:srgbClr val="000000">
                      <a:alpha val="43137"/>
                    </a:srgbClr>
                  </a:outerShdw>
                </a:effectLst>
              </a:rPr>
              <a:t>Optional</a:t>
            </a:r>
            <a:r>
              <a:rPr lang="en-US" sz="1200" b="1" dirty="0">
                <a:effectLst>
                  <a:outerShdw blurRad="38100" dist="38100" dir="2700000" algn="tl">
                    <a:srgbClr val="000000">
                      <a:alpha val="43137"/>
                    </a:srgbClr>
                  </a:outerShdw>
                </a:effectLst>
              </a:rPr>
              <a:t> Performance Task</a:t>
            </a:r>
            <a:endParaRPr lang="en-US" sz="1200" dirty="0">
              <a:effectLst>
                <a:outerShdw blurRad="38100" dist="38100" dir="2700000" algn="tl">
                  <a:srgbClr val="000000">
                    <a:alpha val="43137"/>
                  </a:srgbClr>
                </a:outerShdw>
              </a:effectLst>
            </a:endParaRPr>
          </a:p>
        </p:txBody>
      </p:sp>
      <p:sp>
        <p:nvSpPr>
          <p:cNvPr id="5" name="Rectangle 4"/>
          <p:cNvSpPr/>
          <p:nvPr/>
        </p:nvSpPr>
        <p:spPr>
          <a:xfrm>
            <a:off x="369502" y="9296400"/>
            <a:ext cx="7402898" cy="232965"/>
          </a:xfrm>
          <a:prstGeom prst="rect">
            <a:avLst/>
          </a:prstGeom>
        </p:spPr>
        <p:txBody>
          <a:bodyPr wrap="square" lIns="92381" tIns="46189" rIns="92381" bIns="46189">
            <a:spAutoFit/>
          </a:bodyPr>
          <a:lstStyle/>
          <a:p>
            <a:r>
              <a:rPr lang="en-US" sz="900" b="1" dirty="0"/>
              <a:t>Working Drafts of ELA rubrics for assessing CCSS writing standards --- © (2010) Karin Hess, National Center for Assessment [khess@nciea.org</a:t>
            </a:r>
            <a:endParaRPr lang="en-US" sz="9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18</a:t>
            </a:fld>
            <a:endParaRPr lang="en-US" dirty="0"/>
          </a:p>
        </p:txBody>
      </p:sp>
    </p:spTree>
    <p:extLst>
      <p:ext uri="{BB962C8B-B14F-4D97-AF65-F5344CB8AC3E}">
        <p14:creationId xmlns:p14="http://schemas.microsoft.com/office/powerpoint/2010/main" val="113378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pSp>
        <p:nvGrpSpPr>
          <p:cNvPr id="23" name="Group 22"/>
          <p:cNvGrpSpPr/>
          <p:nvPr/>
        </p:nvGrpSpPr>
        <p:grpSpPr>
          <a:xfrm>
            <a:off x="-16485" y="546172"/>
            <a:ext cx="7789672" cy="6841644"/>
            <a:chOff x="0" y="200985"/>
            <a:chExt cx="6873240" cy="6219678"/>
          </a:xfrm>
        </p:grpSpPr>
        <p:grpSp>
          <p:nvGrpSpPr>
            <p:cNvPr id="21" name="Group 20"/>
            <p:cNvGrpSpPr/>
            <p:nvPr/>
          </p:nvGrpSpPr>
          <p:grpSpPr>
            <a:xfrm>
              <a:off x="0" y="200985"/>
              <a:ext cx="6873240" cy="2435535"/>
              <a:chOff x="0" y="200985"/>
              <a:chExt cx="6873240" cy="2435535"/>
            </a:xfrm>
          </p:grpSpPr>
          <p:grpSp>
            <p:nvGrpSpPr>
              <p:cNvPr id="19" name="Group 18"/>
              <p:cNvGrpSpPr/>
              <p:nvPr/>
            </p:nvGrpSpPr>
            <p:grpSpPr>
              <a:xfrm>
                <a:off x="0" y="200985"/>
                <a:ext cx="6873240" cy="2435535"/>
                <a:chOff x="0" y="200985"/>
                <a:chExt cx="6873240" cy="2435535"/>
              </a:xfrm>
            </p:grpSpPr>
            <p:pic>
              <p:nvPicPr>
                <p:cNvPr id="24" name="Picture 20" descr="https://encrypted-tbn3.gstatic.com/images?q=tbn:ANd9GcSM2TvWSaDLtXM3vaHZCYxbJumkXcnqIdBQPQgFmxP5BkOiJ19SX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51" y="200985"/>
                  <a:ext cx="3811666" cy="10274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static.com/images?q=tbn:ANd9GcSM2TvWSaDLtXM3vaHZCYxbJumkXcnqIdBQPQgFmxP5BkOiJ19SX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549" y="200985"/>
                  <a:ext cx="3758690" cy="1013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68580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AC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CAD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DE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990600"/>
                    <a:ext cx="6858000" cy="13150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INTERIM </a:t>
                    </a:r>
                    <a:endParaRPr lang="en-US" sz="4400" b="1" cap="all" dirty="0" smtClean="0">
                      <a:ln w="0"/>
                      <a:solidFill>
                        <a:schemeClr val="bg2">
                          <a:lumMod val="10000"/>
                        </a:schemeClr>
                      </a:solidFill>
                      <a:effectLst>
                        <a:reflection blurRad="12700" stA="50000" endPos="50000" dist="5000" dir="5400000" sy="-100000" rotWithShape="0"/>
                      </a:effectLst>
                      <a:latin typeface="Comic Sans MS" panose="030F0702030302020204" pitchFamily="66" charset="0"/>
                    </a:endParaRPr>
                  </a:p>
                  <a:p>
                    <a:pPr algn="ctr"/>
                    <a:r>
                      <a:rPr lang="en-US" sz="4400" b="1" cap="all" dirty="0" smtClean="0">
                        <a:ln w="0"/>
                        <a:solidFill>
                          <a:schemeClr val="bg2">
                            <a:lumMod val="10000"/>
                          </a:schemeClr>
                        </a:solidFill>
                        <a:effectLst>
                          <a:reflection blurRad="12700" stA="50000" endPos="50000" dist="5000" dir="5400000" sy="-100000" rotWithShape="0"/>
                        </a:effectLst>
                        <a:latin typeface="Comic Sans MS" panose="030F0702030302020204" pitchFamily="66" charset="0"/>
                      </a:rPr>
                      <a:t>ASSESSMENT</a:t>
                    </a:r>
                    <a:endParaRPr lang="en-US" sz="44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endParaRPr>
                  </a:p>
                </p:txBody>
              </p:sp>
            </p:grpSp>
          </p:grpSp>
          <p:pic>
            <p:nvPicPr>
              <p:cNvPr id="1048" name="Picture 24" descr="https://encrypted-tbn3.gstatic.com/images?q=tbn:ANd9GcRlqaRwqVAAJ_Yy_jfzzGxnPMeBfwasGpfLvsSH1vxYJNY61SK13Q"/>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22" r="44800" b="30311"/>
              <a:stretch/>
            </p:blipFill>
            <p:spPr bwMode="auto">
              <a:xfrm>
                <a:off x="143481" y="1236713"/>
                <a:ext cx="961330" cy="107743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43816" y="3161029"/>
              <a:ext cx="6676329" cy="3259634"/>
            </a:xfrm>
            <a:prstGeom prst="rect">
              <a:avLst/>
            </a:prstGeom>
            <a:noFill/>
          </p:spPr>
          <p:txBody>
            <a:bodyPr wrap="square" rtlCol="0">
              <a:spAutoFit/>
            </a:bodyPr>
            <a:lstStyle/>
            <a:p>
              <a:pPr algn="ctr"/>
              <a:endParaRPr lang="en-US" sz="4900" b="1" dirty="0" smtClean="0">
                <a:effectLst>
                  <a:outerShdw blurRad="38100" dist="38100" dir="2700000" algn="tl">
                    <a:srgbClr val="000000">
                      <a:alpha val="43137"/>
                    </a:srgbClr>
                  </a:outerShdw>
                </a:effectLst>
              </a:endParaRPr>
            </a:p>
            <a:p>
              <a:pPr algn="ctr"/>
              <a:endParaRPr lang="en-US" sz="4900" b="1" dirty="0">
                <a:effectLst>
                  <a:outerShdw blurRad="38100" dist="38100" dir="2700000" algn="tl">
                    <a:srgbClr val="000000">
                      <a:alpha val="43137"/>
                    </a:srgbClr>
                  </a:outerShdw>
                </a:effectLst>
              </a:endParaRPr>
            </a:p>
            <a:p>
              <a:pPr algn="ctr"/>
              <a:endParaRPr lang="en-US" sz="4900" b="1" dirty="0" smtClean="0">
                <a:effectLst>
                  <a:outerShdw blurRad="38100" dist="38100" dir="2700000" algn="tl">
                    <a:srgbClr val="000000">
                      <a:alpha val="43137"/>
                    </a:srgbClr>
                  </a:outerShdw>
                </a:effectLst>
              </a:endParaRPr>
            </a:p>
            <a:p>
              <a:pPr algn="ctr"/>
              <a:endParaRPr lang="en-US" sz="4900" b="1" dirty="0">
                <a:effectLst>
                  <a:outerShdw blurRad="38100" dist="38100" dir="2700000" algn="tl">
                    <a:srgbClr val="000000">
                      <a:alpha val="43137"/>
                    </a:srgbClr>
                  </a:outerShdw>
                </a:effectLst>
              </a:endParaRPr>
            </a:p>
            <a:p>
              <a:pPr algn="ctr"/>
              <a:r>
                <a:rPr lang="en-US" sz="3100" dirty="0"/>
                <a:t>Name_________________________</a:t>
              </a:r>
            </a:p>
          </p:txBody>
        </p:sp>
      </p:grpSp>
      <p:sp>
        <p:nvSpPr>
          <p:cNvPr id="25" name="Slide Number Placeholder 24"/>
          <p:cNvSpPr>
            <a:spLocks noGrp="1"/>
          </p:cNvSpPr>
          <p:nvPr>
            <p:ph type="sldNum" sz="quarter" idx="12"/>
          </p:nvPr>
        </p:nvSpPr>
        <p:spPr/>
        <p:txBody>
          <a:bodyPr/>
          <a:lstStyle/>
          <a:p>
            <a:fld id="{CF669FE8-2A6A-4FDA-B6E7-4A7C87AD6E1D}" type="slidenum">
              <a:rPr lang="en-US" smtClean="0"/>
              <a:pPr/>
              <a:t>19</a:t>
            </a:fld>
            <a:endParaRPr lang="en-US" dirty="0"/>
          </a:p>
        </p:txBody>
      </p:sp>
    </p:spTree>
    <p:extLst>
      <p:ext uri="{BB962C8B-B14F-4D97-AF65-F5344CB8AC3E}">
        <p14:creationId xmlns:p14="http://schemas.microsoft.com/office/powerpoint/2010/main" val="197262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83" y="381000"/>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0468434"/>
              </p:ext>
            </p:extLst>
          </p:nvPr>
        </p:nvGraphicFramePr>
        <p:xfrm>
          <a:off x="349038" y="914400"/>
          <a:ext cx="6813762" cy="8431494"/>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written, reviewed and revised  by the</a:t>
                      </a:r>
                    </a:p>
                    <a:p>
                      <a:pPr marL="0" marR="0" lvl="0" indent="0" algn="r" defTabSz="1018824" rtl="0" eaLnBrk="1" fontAlgn="auto" latinLnBrk="0" hangingPunct="1">
                        <a:lnSpc>
                          <a:spcPct val="100000"/>
                        </a:lnSpc>
                        <a:spcBef>
                          <a:spcPts val="0"/>
                        </a:spcBef>
                        <a:spcAft>
                          <a:spcPts val="0"/>
                        </a:spcAft>
                        <a:buClrTx/>
                        <a:buSzTx/>
                        <a:buFontTx/>
                        <a:buNone/>
                        <a:tabLst>
                          <a:tab pos="688975" algn="l"/>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Reviewed and revised in June of 2015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Written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in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assessments have been edited by Vicki Daniels.</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366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05627082"/>
              </p:ext>
            </p:extLst>
          </p:nvPr>
        </p:nvGraphicFramePr>
        <p:xfrm>
          <a:off x="314327" y="1018052"/>
          <a:ext cx="7077073" cy="8499779"/>
        </p:xfrm>
        <a:graphic>
          <a:graphicData uri="http://schemas.openxmlformats.org/drawingml/2006/table">
            <a:tbl>
              <a:tblPr firstRow="1" bandRow="1">
                <a:tableStyleId>{5940675A-B579-460E-94D1-54222C63F5DA}</a:tableStyleId>
              </a:tblPr>
              <a:tblGrid>
                <a:gridCol w="482756"/>
                <a:gridCol w="496749"/>
                <a:gridCol w="559717"/>
                <a:gridCol w="559717"/>
                <a:gridCol w="489753"/>
                <a:gridCol w="559717"/>
                <a:gridCol w="385701"/>
                <a:gridCol w="496015"/>
                <a:gridCol w="496015"/>
                <a:gridCol w="686574"/>
                <a:gridCol w="604520"/>
                <a:gridCol w="1259839"/>
              </a:tblGrid>
              <a:tr h="552994">
                <a:tc gridSpan="12">
                  <a:txBody>
                    <a:bodyPr/>
                    <a:lstStyle/>
                    <a:p>
                      <a:pPr algn="l"/>
                      <a:r>
                        <a:rPr lang="en-US" sz="1000" b="1" i="0" dirty="0" smtClean="0"/>
                        <a:t>Kindergarten Literary</a:t>
                      </a:r>
                      <a:r>
                        <a:rPr lang="en-US" sz="1000" b="1" i="0" baseline="0" dirty="0" smtClean="0"/>
                        <a:t> and Informational</a:t>
                      </a:r>
                      <a:r>
                        <a:rPr lang="en-US" sz="1000" b="1" i="0" dirty="0" smtClean="0"/>
                        <a:t> Text Interim Selected</a:t>
                      </a:r>
                      <a:r>
                        <a:rPr lang="en-US" sz="1000" b="1" i="0" baseline="0" dirty="0" smtClean="0"/>
                        <a:t> Response </a:t>
                      </a:r>
                      <a:r>
                        <a:rPr lang="en-US" sz="1000" b="1" i="0" dirty="0" smtClean="0"/>
                        <a:t>Record Form</a:t>
                      </a:r>
                    </a:p>
                    <a:p>
                      <a:pPr algn="l"/>
                      <a:r>
                        <a:rPr lang="en-US" sz="1000" b="0" i="1" dirty="0" smtClean="0"/>
                        <a:t>Directions: Read each question</a:t>
                      </a:r>
                      <a:r>
                        <a:rPr lang="en-US" sz="1000" b="0" i="1" baseline="0" dirty="0" smtClean="0"/>
                        <a:t> to the student.  Show student the answer-choice prompts for the literary and informational passages. Check the answer the student gives. Correct answers are highlighted in bold.</a:t>
                      </a:r>
                      <a:endParaRPr lang="en-US"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199">
                <a:tc gridSpan="12">
                  <a:txBody>
                    <a:bodyPr/>
                    <a:lstStyle/>
                    <a:p>
                      <a:pPr algn="l"/>
                      <a:r>
                        <a:rPr lang="en-US" sz="1200" b="0" i="0" baseline="0" dirty="0" smtClean="0">
                          <a:effectLst/>
                        </a:rPr>
                        <a:t>Literary Passage:  </a:t>
                      </a:r>
                      <a:r>
                        <a:rPr lang="en-US" sz="1200" b="1" i="0" u="sng" baseline="0" dirty="0" smtClean="0">
                          <a:effectLst/>
                        </a:rPr>
                        <a:t>The Zoo Lion</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rtl="0"/>
                      <a:r>
                        <a:rPr lang="en-US" sz="1000" b="0" dirty="0" smtClean="0">
                          <a:solidFill>
                            <a:srgbClr val="000000"/>
                          </a:solidFill>
                          <a:effectLst/>
                          <a:latin typeface="+mn-lt"/>
                          <a:ea typeface="Times New Roman"/>
                          <a:cs typeface="Times New Roman"/>
                        </a:rPr>
                        <a:t>RL.K.1: </a:t>
                      </a:r>
                      <a:r>
                        <a:rPr lang="en-US" sz="1000" b="0" i="0" u="none" strike="noStrike" kern="1200" dirty="0" smtClean="0">
                          <a:solidFill>
                            <a:schemeClr val="tx1"/>
                          </a:solidFill>
                          <a:effectLst/>
                          <a:latin typeface="+mn-lt"/>
                          <a:ea typeface="+mn-ea"/>
                          <a:cs typeface="+mn-cs"/>
                        </a:rPr>
                        <a:t>With prompting and support, ask and answer questions about key details in a text.</a:t>
                      </a:r>
                      <a:endParaRPr lang="en-US" sz="10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RL.K.1 Prompt: Where does Len the Lion live?       </a:t>
                      </a:r>
                      <a:r>
                        <a:rPr lang="en-US" sz="1000" b="1" dirty="0" smtClean="0">
                          <a:solidFill>
                            <a:srgbClr val="000000"/>
                          </a:solidFill>
                          <a:effectLst>
                            <a:outerShdw blurRad="38100" dist="38100" dir="2700000" algn="tl">
                              <a:srgbClr val="000000">
                                <a:alpha val="43137"/>
                              </a:srgbClr>
                            </a:outerShdw>
                          </a:effectLst>
                          <a:latin typeface="+mn-lt"/>
                          <a:ea typeface="Times New Roman"/>
                          <a:cs typeface="Times New Roman"/>
                        </a:rPr>
                        <a:t>at the zoo _________  </a:t>
                      </a:r>
                      <a:r>
                        <a:rPr lang="en-US" sz="1000" b="0" dirty="0" smtClean="0">
                          <a:solidFill>
                            <a:srgbClr val="000000"/>
                          </a:solidFill>
                          <a:effectLst/>
                          <a:latin typeface="+mn-lt"/>
                          <a:ea typeface="Times New Roman"/>
                          <a:cs typeface="Times New Roman"/>
                        </a:rPr>
                        <a:t>with the zoo keeper _______</a:t>
                      </a: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rtl="0"/>
                      <a:r>
                        <a:rPr lang="en-US" sz="1000" b="0" dirty="0" smtClean="0">
                          <a:effectLst/>
                          <a:latin typeface="+mn-lt"/>
                          <a:ea typeface="Calibri"/>
                          <a:cs typeface="Helvetica"/>
                        </a:rPr>
                        <a:t>RL.K.2: W</a:t>
                      </a:r>
                      <a:r>
                        <a:rPr lang="en-US" sz="1000" b="0" i="0" u="none" strike="noStrike" kern="1200" dirty="0" smtClean="0">
                          <a:solidFill>
                            <a:schemeClr val="tx1"/>
                          </a:solidFill>
                          <a:effectLst/>
                          <a:latin typeface="+mn-lt"/>
                          <a:ea typeface="+mn-ea"/>
                          <a:cs typeface="+mn-cs"/>
                        </a:rPr>
                        <a:t>ith prompting and support, retell familiar stories, including key details.</a:t>
                      </a:r>
                      <a:endParaRPr lang="en-US" sz="1000" b="0" dirty="0" smtClean="0">
                        <a:effectLst/>
                        <a:latin typeface="+mn-lt"/>
                        <a:ea typeface="Calibri"/>
                        <a:cs typeface="Helvetica"/>
                      </a:endParaRPr>
                    </a:p>
                    <a:p>
                      <a:r>
                        <a:rPr lang="en-US" sz="1000" b="0" dirty="0" smtClean="0">
                          <a:effectLst/>
                          <a:latin typeface="+mn-lt"/>
                          <a:ea typeface="Calibri"/>
                          <a:cs typeface="Helvetica"/>
                        </a:rPr>
                        <a:t>RL.K.2 Prompt:</a:t>
                      </a:r>
                      <a:r>
                        <a:rPr lang="en-US" sz="1000" b="0" baseline="0" dirty="0" smtClean="0">
                          <a:effectLst/>
                          <a:latin typeface="+mn-lt"/>
                          <a:ea typeface="Calibri"/>
                          <a:cs typeface="Helvetica"/>
                        </a:rPr>
                        <a:t> </a:t>
                      </a:r>
                      <a:r>
                        <a:rPr lang="en-US" sz="1000" b="0" dirty="0" smtClean="0">
                          <a:effectLst/>
                          <a:latin typeface="+mn-lt"/>
                          <a:ea typeface="Calibri"/>
                          <a:cs typeface="Helvetica"/>
                        </a:rPr>
                        <a:t>What is </a:t>
                      </a:r>
                      <a:r>
                        <a:rPr lang="en-US" sz="1000" b="1" i="0" u="sng" dirty="0" smtClean="0">
                          <a:effectLst/>
                          <a:latin typeface="+mn-lt"/>
                          <a:ea typeface="Calibri"/>
                          <a:cs typeface="Helvetica"/>
                        </a:rPr>
                        <a:t>The Zoo Lion</a:t>
                      </a:r>
                      <a:r>
                        <a:rPr lang="en-US" sz="1000" b="1" i="0" u="none" dirty="0" smtClean="0">
                          <a:effectLst/>
                          <a:latin typeface="+mn-lt"/>
                          <a:ea typeface="Calibri"/>
                          <a:cs typeface="Helvetica"/>
                        </a:rPr>
                        <a:t> </a:t>
                      </a:r>
                      <a:r>
                        <a:rPr lang="en-US" sz="1000" b="0" dirty="0" smtClean="0">
                          <a:effectLst/>
                          <a:latin typeface="+mn-lt"/>
                          <a:ea typeface="Calibri"/>
                          <a:cs typeface="Helvetica"/>
                        </a:rPr>
                        <a:t>mostly about?        what lions eat </a:t>
                      </a:r>
                      <a:r>
                        <a:rPr lang="en-US" sz="1000" b="0" baseline="0" dirty="0" smtClean="0">
                          <a:solidFill>
                            <a:srgbClr val="000000"/>
                          </a:solidFill>
                          <a:effectLst/>
                          <a:latin typeface="+mn-lt"/>
                          <a:ea typeface="Times New Roman"/>
                          <a:cs typeface="Times New Roman"/>
                        </a:rPr>
                        <a:t>_________    </a:t>
                      </a:r>
                      <a:r>
                        <a:rPr lang="en-US" sz="10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Len lives at the zoo</a:t>
                      </a:r>
                      <a:r>
                        <a:rPr lang="en-US" sz="1000" b="0" baseline="0" dirty="0" smtClean="0">
                          <a:solidFill>
                            <a:srgbClr val="000000"/>
                          </a:solidFill>
                          <a:effectLst/>
                          <a:latin typeface="+mn-lt"/>
                          <a:ea typeface="Times New Roman"/>
                          <a:cs typeface="Times New Roman"/>
                        </a:rPr>
                        <a:t>______</a:t>
                      </a: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RL.K.3: W</a:t>
                      </a:r>
                      <a:r>
                        <a:rPr lang="en-US" sz="1000" b="0" i="0" u="none" strike="noStrike" kern="1200" dirty="0" smtClean="0">
                          <a:solidFill>
                            <a:schemeClr val="tx1"/>
                          </a:solidFill>
                          <a:effectLst/>
                          <a:latin typeface="+mn-lt"/>
                          <a:ea typeface="+mn-ea"/>
                          <a:cs typeface="+mn-cs"/>
                        </a:rPr>
                        <a:t>ith prompting and support, identify characters, settings, and major events in a story</a:t>
                      </a:r>
                      <a:endParaRPr lang="en-US" sz="10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RL.K.3 Prompt: How do we know Len is so loud</a:t>
                      </a:r>
                      <a:r>
                        <a:rPr lang="en-US" sz="1000" dirty="0" smtClean="0"/>
                        <a:t>?     </a:t>
                      </a:r>
                      <a:r>
                        <a:rPr lang="en-US" sz="1000" b="1" dirty="0" smtClean="0">
                          <a:effectLst>
                            <a:outerShdw blurRad="38100" dist="38100" dir="2700000" algn="tl">
                              <a:srgbClr val="000000">
                                <a:alpha val="43137"/>
                              </a:srgbClr>
                            </a:outerShdw>
                          </a:effectLst>
                        </a:rPr>
                        <a:t>The</a:t>
                      </a:r>
                      <a:r>
                        <a:rPr lang="en-US" sz="1000" b="1" baseline="0" dirty="0" smtClean="0">
                          <a:effectLst>
                            <a:outerShdw blurRad="38100" dist="38100" dir="2700000" algn="tl">
                              <a:srgbClr val="000000">
                                <a:alpha val="43137"/>
                              </a:srgbClr>
                            </a:outerShdw>
                          </a:effectLst>
                        </a:rPr>
                        <a:t> g</a:t>
                      </a:r>
                      <a:r>
                        <a:rPr lang="en-US" sz="1000" b="1" dirty="0" smtClean="0">
                          <a:effectLst>
                            <a:outerShdw blurRad="38100" dist="38100" dir="2700000" algn="tl">
                              <a:srgbClr val="000000">
                                <a:alpha val="43137"/>
                              </a:srgbClr>
                            </a:outerShdw>
                          </a:effectLst>
                        </a:rPr>
                        <a:t>irl has to cover her ears</a:t>
                      </a:r>
                      <a:r>
                        <a:rPr lang="en-US" sz="1000" b="1" baseline="0" dirty="0" smtClean="0">
                          <a:effectLst>
                            <a:outerShdw blurRad="38100" dist="38100" dir="2700000" algn="tl">
                              <a:srgbClr val="000000">
                                <a:alpha val="43137"/>
                              </a:srgbClr>
                            </a:outerShdw>
                          </a:effectLst>
                        </a:rPr>
                        <a:t>______     </a:t>
                      </a:r>
                      <a:r>
                        <a:rPr lang="en-US" sz="1000" b="0" baseline="0" dirty="0" smtClean="0">
                          <a:effectLst/>
                        </a:rPr>
                        <a:t>Len is so big</a:t>
                      </a:r>
                      <a:r>
                        <a:rPr lang="en-US" sz="1000" b="1" baseline="0" dirty="0" smtClean="0">
                          <a:effectLst>
                            <a:outerShdw blurRad="38100" dist="38100" dir="2700000" algn="tl">
                              <a:srgbClr val="000000">
                                <a:alpha val="43137"/>
                              </a:srgbClr>
                            </a:outerShdw>
                          </a:effectLst>
                        </a:rPr>
                        <a:t>_______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423">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RL.K.5: </a:t>
                      </a:r>
                      <a:r>
                        <a:rPr lang="en-US" sz="1000" b="0" i="0" kern="1200" dirty="0" smtClean="0">
                          <a:solidFill>
                            <a:schemeClr val="tx1"/>
                          </a:solidFill>
                          <a:effectLst/>
                          <a:latin typeface="+mn-lt"/>
                          <a:ea typeface="+mn-ea"/>
                          <a:cs typeface="+mn-cs"/>
                        </a:rPr>
                        <a:t>Recognize common types of texts (e.g., storybooks, poems).</a:t>
                      </a:r>
                      <a:endParaRPr lang="en-US" sz="10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RL.K.5</a:t>
                      </a:r>
                      <a:r>
                        <a:rPr lang="en-US" sz="1000" b="0" baseline="0" dirty="0" smtClean="0">
                          <a:solidFill>
                            <a:srgbClr val="000000"/>
                          </a:solidFill>
                          <a:effectLst/>
                          <a:latin typeface="+mn-lt"/>
                          <a:ea typeface="Times New Roman"/>
                          <a:cs typeface="Times New Roman"/>
                        </a:rPr>
                        <a:t> Prompt: </a:t>
                      </a:r>
                      <a:r>
                        <a:rPr lang="en-US" sz="1000" b="0" dirty="0" smtClean="0">
                          <a:solidFill>
                            <a:srgbClr val="000000"/>
                          </a:solidFill>
                          <a:effectLst/>
                          <a:latin typeface="+mn-lt"/>
                          <a:ea typeface="Times New Roman"/>
                          <a:cs typeface="Times New Roman"/>
                        </a:rPr>
                        <a:t>What facts in the story show that Len lives at the zoo?</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Student</a:t>
                      </a:r>
                      <a:r>
                        <a:rPr lang="en-US" sz="1000" b="0" baseline="0" dirty="0" smtClean="0">
                          <a:solidFill>
                            <a:srgbClr val="000000"/>
                          </a:solidFill>
                          <a:effectLst/>
                          <a:latin typeface="+mn-lt"/>
                          <a:ea typeface="Times New Roman"/>
                          <a:cs typeface="Times New Roman"/>
                        </a:rPr>
                        <a:t> should refer to at least two facts of the following:   </a:t>
                      </a:r>
                      <a:r>
                        <a:rPr lang="en-US" sz="1000" b="1" baseline="0" dirty="0" smtClean="0">
                          <a:solidFill>
                            <a:srgbClr val="000000"/>
                          </a:solidFill>
                          <a:effectLst>
                            <a:outerShdw blurRad="38100" dist="38100" dir="2700000" algn="tl">
                              <a:srgbClr val="000000">
                                <a:alpha val="43137"/>
                              </a:srgbClr>
                            </a:outerShdw>
                          </a:effectLst>
                          <a:latin typeface="+mn-lt"/>
                          <a:ea typeface="Calibri"/>
                          <a:cs typeface="Times New Roman"/>
                        </a:rPr>
                        <a:t>There’s a picture of the zoo ____   a zookeeper____   the person in the story went to the zoo ____  </a:t>
                      </a:r>
                      <a:r>
                        <a:rPr lang="en-US" sz="1000" b="0" baseline="0" dirty="0" smtClean="0">
                          <a:solidFill>
                            <a:srgbClr val="000000"/>
                          </a:solidFill>
                          <a:effectLst/>
                          <a:latin typeface="+mn-lt"/>
                          <a:ea typeface="Calibri"/>
                          <a:cs typeface="Times New Roman"/>
                        </a:rPr>
                        <a:t>Other facts from the child’s own experience (I’ve been to a zoo) are not answers from the text and are not acceptable.</a:t>
                      </a: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RL.K.6: </a:t>
                      </a:r>
                      <a:r>
                        <a:rPr lang="en-US" sz="1000" b="0" i="0" kern="1200" dirty="0" smtClean="0">
                          <a:solidFill>
                            <a:schemeClr val="tx1"/>
                          </a:solidFill>
                          <a:effectLst/>
                          <a:latin typeface="+mn-lt"/>
                          <a:ea typeface="+mn-ea"/>
                          <a:cs typeface="+mn-cs"/>
                        </a:rPr>
                        <a:t>With prompting and support, name the author and illustrator of a story and define the role of each in telling the story.</a:t>
                      </a:r>
                      <a:endParaRPr lang="en-US" sz="10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RL.K.6 Prompt:</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Who was </a:t>
                      </a:r>
                      <a:r>
                        <a:rPr lang="en-US" sz="1000" b="1" dirty="0" smtClean="0">
                          <a:solidFill>
                            <a:srgbClr val="000000"/>
                          </a:solidFill>
                          <a:effectLst/>
                          <a:latin typeface="+mn-lt"/>
                          <a:ea typeface="Times New Roman"/>
                          <a:cs typeface="Times New Roman"/>
                        </a:rPr>
                        <a:t>not</a:t>
                      </a:r>
                      <a:r>
                        <a:rPr lang="en-US" sz="1000" b="0" dirty="0" smtClean="0">
                          <a:solidFill>
                            <a:srgbClr val="000000"/>
                          </a:solidFill>
                          <a:effectLst/>
                          <a:latin typeface="+mn-lt"/>
                          <a:ea typeface="Times New Roman"/>
                          <a:cs typeface="Times New Roman"/>
                        </a:rPr>
                        <a:t> a character in this story?    </a:t>
                      </a:r>
                      <a:r>
                        <a:rPr lang="en-US" sz="1000" b="0" dirty="0" smtClean="0">
                          <a:solidFill>
                            <a:srgbClr val="000000"/>
                          </a:solidFill>
                          <a:effectLst/>
                          <a:latin typeface="+mn-lt"/>
                          <a:ea typeface="Calibri"/>
                          <a:cs typeface="Times New Roman"/>
                        </a:rPr>
                        <a:t>Len the Lion</a:t>
                      </a:r>
                      <a:r>
                        <a:rPr lang="en-US" sz="1000" b="0" baseline="0" dirty="0" smtClean="0">
                          <a:solidFill>
                            <a:srgbClr val="000000"/>
                          </a:solidFill>
                          <a:effectLst/>
                          <a:latin typeface="+mn-lt"/>
                          <a:ea typeface="Calibri"/>
                          <a:cs typeface="Times New Roman"/>
                        </a:rPr>
                        <a:t>______   </a:t>
                      </a:r>
                      <a:r>
                        <a:rPr lang="en-US" sz="1000" b="1" baseline="0" dirty="0" smtClean="0">
                          <a:solidFill>
                            <a:srgbClr val="000000"/>
                          </a:solidFill>
                          <a:effectLst>
                            <a:outerShdw blurRad="38100" dist="38100" dir="2700000" algn="tl">
                              <a:srgbClr val="000000">
                                <a:alpha val="43137"/>
                              </a:srgbClr>
                            </a:outerShdw>
                          </a:effectLst>
                          <a:latin typeface="+mn-lt"/>
                          <a:ea typeface="Calibri"/>
                          <a:cs typeface="Times New Roman"/>
                        </a:rPr>
                        <a:t>The Illustrator</a:t>
                      </a:r>
                      <a:r>
                        <a:rPr lang="en-US" sz="1000" b="0" baseline="0" dirty="0" smtClean="0">
                          <a:solidFill>
                            <a:srgbClr val="000000"/>
                          </a:solidFill>
                          <a:effectLst/>
                          <a:latin typeface="+mn-lt"/>
                          <a:ea typeface="Calibri"/>
                          <a:cs typeface="Times New Roman"/>
                        </a:rPr>
                        <a:t>____     The zookeeper_______</a:t>
                      </a:r>
                      <a:endParaRPr lang="en-US" sz="1000" b="0" dirty="0" smtClean="0">
                        <a:effectLst/>
                        <a:latin typeface="+mn-lt"/>
                        <a:ea typeface="Calibri"/>
                        <a:cs typeface="Times New Roman"/>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423">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Helvetica"/>
                        </a:rPr>
                        <a:t>RL.K.7: </a:t>
                      </a:r>
                      <a:r>
                        <a:rPr lang="en-US" sz="1000" b="0" i="0" kern="1200" dirty="0" smtClean="0">
                          <a:solidFill>
                            <a:schemeClr val="tx1"/>
                          </a:solidFill>
                          <a:effectLst/>
                          <a:latin typeface="+mn-lt"/>
                          <a:ea typeface="+mn-ea"/>
                          <a:cs typeface="+mn-cs"/>
                        </a:rPr>
                        <a:t>With prompting and support, describe the relationship between illustrations and the story in which they appear (e.g., what moment in a story an illustration depicts).</a:t>
                      </a:r>
                      <a:endParaRPr lang="en-US" sz="1000" b="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Helvetica"/>
                        </a:rPr>
                        <a:t>RL.K.7 Prompt: Look at the illustration.  Help</a:t>
                      </a:r>
                      <a:r>
                        <a:rPr lang="en-US" sz="1000" b="0" baseline="0" dirty="0" smtClean="0">
                          <a:effectLst/>
                          <a:latin typeface="+mn-lt"/>
                          <a:ea typeface="Calibri"/>
                          <a:cs typeface="Helvetica"/>
                        </a:rPr>
                        <a:t> me describe Len the Lion (both answers must be correct).</a:t>
                      </a:r>
                      <a:endParaRPr lang="en-US" sz="1000" b="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outerShdw blurRad="38100" dist="38100" dir="2700000" algn="tl">
                              <a:srgbClr val="000000">
                                <a:alpha val="43137"/>
                              </a:srgbClr>
                            </a:outerShdw>
                          </a:effectLst>
                          <a:latin typeface="+mn-lt"/>
                          <a:ea typeface="Calibri"/>
                          <a:cs typeface="Helvetica"/>
                        </a:rPr>
                        <a:t>Is Len the Lion roaring loudly?_____        </a:t>
                      </a:r>
                      <a:r>
                        <a:rPr lang="en-US" sz="1000" b="0" dirty="0" smtClean="0">
                          <a:effectLst/>
                          <a:latin typeface="+mn-lt"/>
                          <a:ea typeface="Calibri"/>
                          <a:cs typeface="Helvetica"/>
                        </a:rPr>
                        <a:t>Are there many other animals?_____</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outerShdw blurRad="38100" dist="38100" dir="2700000" algn="tl">
                              <a:srgbClr val="000000">
                                <a:alpha val="43137"/>
                              </a:srgbClr>
                            </a:outerShdw>
                          </a:effectLst>
                          <a:latin typeface="+mn-lt"/>
                          <a:ea typeface="Calibri"/>
                          <a:cs typeface="Helvetica"/>
                        </a:rPr>
                        <a:t>Does</a:t>
                      </a:r>
                      <a:r>
                        <a:rPr lang="en-US" sz="1000" b="1" baseline="0" dirty="0" smtClean="0">
                          <a:effectLst>
                            <a:outerShdw blurRad="38100" dist="38100" dir="2700000" algn="tl">
                              <a:srgbClr val="000000">
                                <a:alpha val="43137"/>
                              </a:srgbClr>
                            </a:outerShdw>
                          </a:effectLst>
                          <a:latin typeface="+mn-lt"/>
                          <a:ea typeface="Calibri"/>
                          <a:cs typeface="Helvetica"/>
                        </a:rPr>
                        <a:t> </a:t>
                      </a:r>
                      <a:r>
                        <a:rPr lang="en-US" sz="1000" b="1" dirty="0" smtClean="0">
                          <a:effectLst>
                            <a:outerShdw blurRad="38100" dist="38100" dir="2700000" algn="tl">
                              <a:srgbClr val="000000">
                                <a:alpha val="43137"/>
                              </a:srgbClr>
                            </a:outerShdw>
                          </a:effectLst>
                          <a:latin typeface="+mn-lt"/>
                          <a:ea typeface="Calibri"/>
                          <a:cs typeface="Helvetica"/>
                        </a:rPr>
                        <a:t>Len</a:t>
                      </a:r>
                      <a:r>
                        <a:rPr lang="en-US" sz="1000" b="1" baseline="0" dirty="0" smtClean="0">
                          <a:effectLst>
                            <a:outerShdw blurRad="38100" dist="38100" dir="2700000" algn="tl">
                              <a:srgbClr val="000000">
                                <a:alpha val="43137"/>
                              </a:srgbClr>
                            </a:outerShdw>
                          </a:effectLst>
                          <a:latin typeface="+mn-lt"/>
                          <a:ea typeface="Calibri"/>
                          <a:cs typeface="Helvetica"/>
                        </a:rPr>
                        <a:t> have big paws and a long tail?____  </a:t>
                      </a:r>
                      <a:r>
                        <a:rPr lang="en-US" sz="1000" b="0" baseline="0" dirty="0" smtClean="0">
                          <a:effectLst/>
                          <a:latin typeface="+mn-lt"/>
                          <a:ea typeface="Calibri"/>
                          <a:cs typeface="Helvetica"/>
                        </a:rPr>
                        <a:t>Is Len eating meat? _____</a:t>
                      </a: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199">
                <a:tc gridSpan="12">
                  <a:txBody>
                    <a:bodyPr/>
                    <a:lstStyle/>
                    <a:p>
                      <a:r>
                        <a:rPr lang="en-US" sz="1200" b="0" dirty="0" smtClean="0"/>
                        <a:t>Informational</a:t>
                      </a:r>
                      <a:r>
                        <a:rPr lang="en-US" sz="1200" b="0" baseline="0" dirty="0" smtClean="0"/>
                        <a:t> Passages:  </a:t>
                      </a:r>
                      <a:r>
                        <a:rPr lang="en-US" sz="1200" b="1" i="0" u="sng" baseline="0" dirty="0" smtClean="0">
                          <a:solidFill>
                            <a:schemeClr val="tx1"/>
                          </a:solidFill>
                        </a:rPr>
                        <a:t>King of the Jungle</a:t>
                      </a:r>
                      <a:endParaRPr lang="en-US" sz="1200" b="1" i="0" u="sng"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r>
                        <a:rPr lang="en-US" sz="1000" b="0" dirty="0" smtClean="0">
                          <a:effectLst/>
                          <a:latin typeface="+mn-lt"/>
                          <a:ea typeface="Calibri"/>
                          <a:cs typeface="Helvetica"/>
                        </a:rPr>
                        <a:t>RI.K.1: </a:t>
                      </a:r>
                      <a:r>
                        <a:rPr lang="en-US" sz="1000" b="0" i="0" kern="1200" dirty="0" smtClean="0">
                          <a:solidFill>
                            <a:schemeClr val="tx1"/>
                          </a:solidFill>
                          <a:effectLst/>
                          <a:latin typeface="+mn-lt"/>
                          <a:ea typeface="+mn-ea"/>
                          <a:cs typeface="+mn-cs"/>
                        </a:rPr>
                        <a:t>With prompting and support, ask and answer questions about key details in a text.</a:t>
                      </a:r>
                      <a:endParaRPr lang="en-US" sz="1000" b="0" dirty="0" smtClean="0">
                        <a:effectLst/>
                        <a:latin typeface="+mn-lt"/>
                        <a:ea typeface="Calibri"/>
                        <a:cs typeface="Helvetica"/>
                      </a:endParaRPr>
                    </a:p>
                    <a:p>
                      <a:r>
                        <a:rPr lang="en-US" sz="1000" b="0" dirty="0" smtClean="0">
                          <a:effectLst/>
                          <a:latin typeface="+mn-lt"/>
                          <a:ea typeface="Calibri"/>
                          <a:cs typeface="Helvetica"/>
                        </a:rPr>
                        <a:t>RI.K.1</a:t>
                      </a:r>
                      <a:r>
                        <a:rPr lang="en-US" sz="1000" b="0" baseline="0" dirty="0" smtClean="0">
                          <a:effectLst/>
                          <a:latin typeface="+mn-lt"/>
                          <a:ea typeface="Calibri"/>
                          <a:cs typeface="Helvetica"/>
                        </a:rPr>
                        <a:t> Prompt: </a:t>
                      </a:r>
                      <a:r>
                        <a:rPr lang="en-US" sz="1000" b="0" dirty="0" smtClean="0">
                          <a:effectLst/>
                          <a:latin typeface="+mn-lt"/>
                          <a:ea typeface="Calibri"/>
                          <a:cs typeface="Helvetica"/>
                        </a:rPr>
                        <a:t>What does a lion eat?      grass________   </a:t>
                      </a:r>
                      <a:r>
                        <a:rPr lang="en-US" sz="1000" b="1" dirty="0" smtClean="0">
                          <a:effectLst>
                            <a:outerShdw blurRad="38100" dist="38100" dir="2700000" algn="tl">
                              <a:srgbClr val="000000">
                                <a:alpha val="43137"/>
                              </a:srgbClr>
                            </a:outerShdw>
                          </a:effectLst>
                          <a:latin typeface="+mn-lt"/>
                          <a:ea typeface="Calibri"/>
                          <a:cs typeface="Helvetica"/>
                        </a:rPr>
                        <a:t>zebra_______    </a:t>
                      </a:r>
                      <a:r>
                        <a:rPr lang="en-US" sz="1000" b="0" dirty="0" smtClean="0">
                          <a:effectLst/>
                          <a:latin typeface="+mn-lt"/>
                          <a:ea typeface="Calibri"/>
                          <a:cs typeface="Helvetica"/>
                        </a:rPr>
                        <a:t>other lion______</a:t>
                      </a:r>
                      <a:endParaRPr lang="en-US" sz="100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a:cs typeface="Helvetica"/>
                        </a:rPr>
                        <a:t>RI.K.2: </a:t>
                      </a:r>
                      <a:r>
                        <a:rPr lang="en-US" sz="1000" b="0" i="0" kern="1200" dirty="0" smtClean="0">
                          <a:solidFill>
                            <a:schemeClr val="tx1"/>
                          </a:solidFill>
                          <a:effectLst/>
                          <a:latin typeface="+mn-lt"/>
                          <a:ea typeface="+mn-ea"/>
                          <a:cs typeface="+mn-cs"/>
                        </a:rPr>
                        <a:t>With prompting and support, identify the main topic and retell key details of a text.</a:t>
                      </a:r>
                      <a:endParaRPr lang="en-US" sz="1000" b="0" dirty="0" smtClean="0">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a:cs typeface="Helvetica"/>
                        </a:rPr>
                        <a:t>RI.K.2 Prompt: What is the main topic of the passage (or what is the text most about)?  </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a:cs typeface="Helvetica"/>
                        </a:rPr>
                        <a:t>a giraffe</a:t>
                      </a:r>
                      <a:r>
                        <a:rPr lang="en-US" sz="1000" b="0" baseline="0" dirty="0" smtClean="0">
                          <a:latin typeface="+mn-lt"/>
                          <a:ea typeface="Calibri"/>
                          <a:cs typeface="Helvetica"/>
                        </a:rPr>
                        <a:t>____  a zebra_____  </a:t>
                      </a:r>
                      <a:r>
                        <a:rPr lang="en-US" sz="1000" b="1" baseline="0" dirty="0" smtClean="0">
                          <a:effectLst>
                            <a:outerShdw blurRad="38100" dist="38100" dir="2700000" algn="tl">
                              <a:srgbClr val="000000">
                                <a:alpha val="43137"/>
                              </a:srgbClr>
                            </a:outerShdw>
                          </a:effectLst>
                          <a:latin typeface="+mn-lt"/>
                          <a:ea typeface="Calibri"/>
                          <a:cs typeface="Helvetica"/>
                        </a:rPr>
                        <a:t>a lion_____</a:t>
                      </a:r>
                      <a:endParaRPr lang="en-US" sz="1000" b="1" baseline="0" dirty="0" smtClean="0">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809">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algn="l">
                        <a:lnSpc>
                          <a:spcPct val="115000"/>
                        </a:lnSpc>
                        <a:spcBef>
                          <a:spcPts val="0"/>
                        </a:spcBef>
                        <a:spcAft>
                          <a:spcPts val="0"/>
                        </a:spcAft>
                      </a:pPr>
                      <a:r>
                        <a:rPr lang="en-US" sz="1000" dirty="0" smtClean="0"/>
                        <a:t>RI.K.3: </a:t>
                      </a:r>
                      <a:r>
                        <a:rPr lang="en-US" sz="1000" b="0" i="0" kern="1200" dirty="0" smtClean="0">
                          <a:solidFill>
                            <a:schemeClr val="tx1"/>
                          </a:solidFill>
                          <a:effectLst/>
                          <a:latin typeface="+mn-lt"/>
                          <a:ea typeface="+mn-ea"/>
                          <a:cs typeface="+mn-cs"/>
                        </a:rPr>
                        <a:t>With prompting and support, describe the connection between two individuals, events, ideas, or pieces of information in a text</a:t>
                      </a:r>
                      <a:endParaRPr lang="en-US" sz="1000" dirty="0" smtClean="0"/>
                    </a:p>
                    <a:p>
                      <a:pPr marL="0" marR="0" algn="l">
                        <a:lnSpc>
                          <a:spcPct val="115000"/>
                        </a:lnSpc>
                        <a:spcBef>
                          <a:spcPts val="0"/>
                        </a:spcBef>
                        <a:spcAft>
                          <a:spcPts val="0"/>
                        </a:spcAft>
                      </a:pPr>
                      <a:r>
                        <a:rPr lang="en-US" sz="1000" dirty="0" smtClean="0"/>
                        <a:t>RI.K.3</a:t>
                      </a:r>
                      <a:r>
                        <a:rPr lang="en-US" sz="1000" baseline="0" dirty="0" smtClean="0"/>
                        <a:t> Prompt: </a:t>
                      </a:r>
                      <a:r>
                        <a:rPr lang="en-US" sz="1000" dirty="0" smtClean="0"/>
                        <a:t>Why are the lions</a:t>
                      </a:r>
                      <a:r>
                        <a:rPr lang="en-US" sz="1000" baseline="0" dirty="0" smtClean="0"/>
                        <a:t> together?   </a:t>
                      </a:r>
                      <a:r>
                        <a:rPr lang="en-US" sz="1000" b="0" dirty="0" smtClean="0">
                          <a:solidFill>
                            <a:srgbClr val="000000"/>
                          </a:solidFill>
                          <a:effectLst/>
                          <a:latin typeface="+mn-lt"/>
                          <a:ea typeface="Times New Roman"/>
                          <a:cs typeface="Times New Roman"/>
                        </a:rPr>
                        <a:t>Student </a:t>
                      </a:r>
                      <a:r>
                        <a:rPr lang="en-US" sz="1000" b="1" dirty="0" smtClean="0">
                          <a:solidFill>
                            <a:srgbClr val="000000"/>
                          </a:solidFill>
                          <a:effectLst/>
                          <a:latin typeface="+mn-lt"/>
                          <a:ea typeface="Times New Roman"/>
                          <a:cs typeface="Times New Roman"/>
                        </a:rPr>
                        <a:t>should connect</a:t>
                      </a:r>
                      <a:r>
                        <a:rPr lang="en-US" sz="1000" b="1" baseline="0" dirty="0" smtClean="0">
                          <a:solidFill>
                            <a:srgbClr val="000000"/>
                          </a:solidFill>
                          <a:effectLst/>
                          <a:latin typeface="+mn-lt"/>
                          <a:ea typeface="Times New Roman"/>
                          <a:cs typeface="Times New Roman"/>
                        </a:rPr>
                        <a:t> the fact that lions live together</a:t>
                      </a:r>
                      <a:r>
                        <a:rPr lang="en-US" sz="1000" b="0" baseline="0" dirty="0" smtClean="0">
                          <a:solidFill>
                            <a:srgbClr val="000000"/>
                          </a:solidFill>
                          <a:effectLst/>
                          <a:latin typeface="+mn-lt"/>
                          <a:ea typeface="Times New Roman"/>
                          <a:cs typeface="Times New Roman"/>
                        </a:rPr>
                        <a:t>.  It is not necessary that they call it a “pride” as long as they make the connection that lions live in groups.  </a:t>
                      </a:r>
                      <a:r>
                        <a:rPr lang="en-US" sz="10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correct______     </a:t>
                      </a:r>
                      <a:r>
                        <a:rPr lang="en-US" sz="1000" b="0" baseline="0" dirty="0" smtClean="0">
                          <a:solidFill>
                            <a:srgbClr val="000000"/>
                          </a:solidFill>
                          <a:effectLst/>
                          <a:latin typeface="+mn-lt"/>
                          <a:ea typeface="Times New Roman"/>
                          <a:cs typeface="Times New Roman"/>
                        </a:rPr>
                        <a:t>incorrect_____</a:t>
                      </a: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RI.K.7: </a:t>
                      </a:r>
                      <a:r>
                        <a:rPr lang="en-US" sz="1000" b="0" i="0" kern="1200" dirty="0" smtClean="0">
                          <a:solidFill>
                            <a:schemeClr val="tx1"/>
                          </a:solidFill>
                          <a:effectLst/>
                          <a:latin typeface="+mn-lt"/>
                          <a:ea typeface="+mn-ea"/>
                          <a:cs typeface="+mn-cs"/>
                        </a:rPr>
                        <a:t>With prompting and support, describe the relationship between illustrations and the text in which they appear (e.g., what person, place, thing, or idea in the text an illustration depicts).</a:t>
                      </a:r>
                      <a:endParaRPr lang="en-US" sz="10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RI.K.7 Prompt: Where woul</a:t>
                      </a:r>
                      <a:r>
                        <a:rPr lang="en-US" sz="1000" b="0" baseline="0" dirty="0" smtClean="0">
                          <a:solidFill>
                            <a:srgbClr val="000000"/>
                          </a:solidFill>
                          <a:effectLst/>
                          <a:latin typeface="+mn-lt"/>
                          <a:ea typeface="Times New Roman"/>
                          <a:cs typeface="Times New Roman"/>
                        </a:rPr>
                        <a:t>d a lion sleep?  </a:t>
                      </a:r>
                      <a:r>
                        <a:rPr lang="en-US" sz="1000" b="0" dirty="0" smtClean="0">
                          <a:solidFill>
                            <a:srgbClr val="000000"/>
                          </a:solidFill>
                          <a:effectLst/>
                          <a:latin typeface="+mn-lt"/>
                          <a:ea typeface="Times New Roman"/>
                          <a:cs typeface="Times New Roman"/>
                        </a:rPr>
                        <a:t>   in a cave_____    </a:t>
                      </a:r>
                      <a:r>
                        <a:rPr lang="en-US" sz="1000" b="1" dirty="0" smtClean="0">
                          <a:solidFill>
                            <a:srgbClr val="000000"/>
                          </a:solidFill>
                          <a:effectLst>
                            <a:outerShdw blurRad="38100" dist="38100" dir="2700000" algn="tl">
                              <a:srgbClr val="000000">
                                <a:alpha val="43137"/>
                              </a:srgbClr>
                            </a:outerShdw>
                          </a:effectLst>
                          <a:latin typeface="+mn-lt"/>
                          <a:ea typeface="Times New Roman"/>
                          <a:cs typeface="Times New Roman"/>
                        </a:rPr>
                        <a:t>in the grass______  </a:t>
                      </a:r>
                      <a:r>
                        <a:rPr lang="en-US" sz="1000" b="0" dirty="0" smtClean="0">
                          <a:solidFill>
                            <a:srgbClr val="000000"/>
                          </a:solidFill>
                          <a:effectLst/>
                          <a:latin typeface="+mn-lt"/>
                          <a:ea typeface="Times New Roman"/>
                          <a:cs typeface="Times New Roman"/>
                        </a:rPr>
                        <a:t>in a tree______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547">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330356" indent="-330356"/>
                      <a:r>
                        <a:rPr lang="en-US" sz="1000" b="1" dirty="0" smtClean="0">
                          <a:effectLst>
                            <a:outerShdw blurRad="38100" dist="38100" dir="2700000" algn="tl">
                              <a:srgbClr val="000000">
                                <a:alpha val="43137"/>
                              </a:srgbClr>
                            </a:outerShdw>
                          </a:effectLst>
                        </a:rPr>
                        <a:t>Constructed Response: (refer to constructed response answer key) for RI.K.6</a:t>
                      </a:r>
                    </a:p>
                    <a:p>
                      <a:pPr marL="330356" indent="-330356"/>
                      <a:r>
                        <a:rPr lang="en-US" sz="1000" b="0" dirty="0" smtClean="0"/>
                        <a:t>RI.K.6 Prompt: What do the pictures tell us about the story we read?  0 points_____</a:t>
                      </a:r>
                      <a:r>
                        <a:rPr lang="en-US" sz="1000" b="0" baseline="0" dirty="0" smtClean="0"/>
                        <a:t>   1 point_____  2 points_____</a:t>
                      </a:r>
                      <a:endParaRPr lang="en-US" sz="1000" b="0" dirty="0">
                        <a:latin typeface="Helvetica" pitchFamily="34" charset="0"/>
                        <a:cs typeface="Helvetica" pitchFamily="34" charset="0"/>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307">
                <a:tc gridSpan="12">
                  <a:txBody>
                    <a:bodyPr/>
                    <a:lstStyle/>
                    <a:p>
                      <a:pPr algn="l"/>
                      <a:r>
                        <a:rPr lang="en-US" sz="1200" b="1" dirty="0" smtClean="0"/>
                        <a:t>Each correct</a:t>
                      </a:r>
                      <a:r>
                        <a:rPr lang="en-US" sz="1200" b="1" baseline="0" dirty="0" smtClean="0"/>
                        <a:t> selected response is one point.                The constructed response is two points.</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rowSpan="2">
                  <a:txBody>
                    <a:bodyPr/>
                    <a:lstStyle/>
                    <a:p>
                      <a:pPr algn="ctr"/>
                      <a:endParaRPr lang="en-US" sz="1300" b="1"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8CF8B"/>
                    </a:solidFill>
                  </a:tcPr>
                </a:tc>
              </a:tr>
              <a:tr h="296963">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en-US" sz="1200" b="1" dirty="0" smtClean="0"/>
                    </a:p>
                  </a:txBody>
                  <a:tcPr marL="85725" marR="85725" marT="43543" marB="43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8CF8B"/>
                    </a:solidFill>
                  </a:tcPr>
                </a:tc>
              </a:tr>
              <a:tr h="420600">
                <a:tc gridSpan="12">
                  <a:txBody>
                    <a:bodyPr/>
                    <a:lstStyle/>
                    <a:p>
                      <a:pPr algn="l"/>
                      <a:r>
                        <a:rPr lang="en-US" sz="1300" b="1" dirty="0" smtClean="0"/>
                        <a:t>Total Listening Comprehension </a:t>
                      </a:r>
                      <a:r>
                        <a:rPr lang="en-US" sz="1300" b="1" baseline="0" dirty="0" smtClean="0"/>
                        <a:t>  </a:t>
                      </a:r>
                      <a:r>
                        <a:rPr lang="en-US" sz="1300" b="1" dirty="0" smtClean="0"/>
                        <a:t>_____/ 12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bl>
          </a:graphicData>
        </a:graphic>
      </p:graphicFrame>
    </p:spTree>
    <p:extLst>
      <p:ext uri="{BB962C8B-B14F-4D97-AF65-F5344CB8AC3E}">
        <p14:creationId xmlns:p14="http://schemas.microsoft.com/office/powerpoint/2010/main" val="102344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4529" y="650791"/>
            <a:ext cx="7208496" cy="392444"/>
          </a:xfrm>
          <a:prstGeom prst="rect">
            <a:avLst/>
          </a:prstGeom>
          <a:ln>
            <a:noFill/>
          </a:ln>
        </p:spPr>
        <p:txBody>
          <a:bodyPr wrap="square" lIns="101874" tIns="50937" rIns="101874" bIns="50937">
            <a:spAutoFit/>
          </a:bodyPr>
          <a:lstStyle/>
          <a:p>
            <a:pPr marL="368083" indent="-368083"/>
            <a:r>
              <a:rPr lang="en-US" sz="1900" b="1" dirty="0">
                <a:latin typeface="Helvetica" pitchFamily="34" charset="0"/>
                <a:cs typeface="Helvetica" pitchFamily="34" charset="0"/>
              </a:rPr>
              <a:t>11.</a:t>
            </a:r>
            <a:r>
              <a:rPr lang="en-US" sz="1900" dirty="0"/>
              <a:t> </a:t>
            </a:r>
            <a:r>
              <a:rPr lang="en-US" sz="1900" b="1" dirty="0"/>
              <a:t>What do the pictures tell us about the story we read?</a:t>
            </a:r>
            <a:endParaRPr lang="en-US" sz="1900" b="1"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pSp>
        <p:nvGrpSpPr>
          <p:cNvPr id="6" name="Group 21"/>
          <p:cNvGrpSpPr/>
          <p:nvPr/>
        </p:nvGrpSpPr>
        <p:grpSpPr>
          <a:xfrm>
            <a:off x="809626" y="1357086"/>
            <a:ext cx="2833688" cy="3512457"/>
            <a:chOff x="4191000" y="3048000"/>
            <a:chExt cx="2667000" cy="3352800"/>
          </a:xfrm>
        </p:grpSpPr>
        <p:pic>
          <p:nvPicPr>
            <p:cNvPr id="7" name="Picture 8" descr="https://encrypted-tbn1.gstatic.com/images?q=tbn:ANd9GcRJ8fIiv7WckCUoHa0H7GRuUHVtkxMBj9-6r7IBwCvkK0Dr5XytfA"/>
            <p:cNvPicPr>
              <a:picLocks noChangeAspect="1" noChangeArrowheads="1"/>
            </p:cNvPicPr>
            <p:nvPr/>
          </p:nvPicPr>
          <p:blipFill>
            <a:blip r:embed="rId2" cstate="print"/>
            <a:stretch>
              <a:fillRect/>
            </a:stretch>
          </p:blipFill>
          <p:spPr bwMode="auto">
            <a:xfrm>
              <a:off x="4267200" y="3048000"/>
              <a:ext cx="2286000" cy="2000250"/>
            </a:xfrm>
            <a:prstGeom prst="rect">
              <a:avLst/>
            </a:prstGeom>
            <a:noFill/>
            <a:ln>
              <a:noFill/>
            </a:ln>
          </p:spPr>
        </p:pic>
        <p:pic>
          <p:nvPicPr>
            <p:cNvPr id="8" name="Picture 7" descr="C:\Users\orozcoac\AppData\Local\Microsoft\Windows\Temporary Internet Files\Content.IE5\81NJFPA3\MP900430725[1].jpg"/>
            <p:cNvPicPr/>
            <p:nvPr/>
          </p:nvPicPr>
          <p:blipFill>
            <a:blip r:embed="rId3"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descr="C:\Users\orozcoac\AppData\Local\Microsoft\Windows\Temporary Internet Files\Content.IE5\DWAAUUE7\MC900338008[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C:\Users\orozcoac\AppData\Local\Microsoft\Windows\Temporary Internet Files\Content.IE5\1QUVT97D\MC90033798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Picture 9" descr="C:\Documents and Settings\Owner\Local Settings\Temporary Internet Files\Content.IE5\QMHSN1HR\MC900356159[1].wmf"/>
            <p:cNvPicPr>
              <a:picLocks noChangeAspect="1" noChangeArrowheads="1"/>
            </p:cNvPicPr>
            <p:nvPr/>
          </p:nvPicPr>
          <p:blipFill>
            <a:blip r:embed="rId6" cstate="print"/>
            <a:srcRect/>
            <a:stretch>
              <a:fillRect/>
            </a:stretch>
          </p:blipFill>
          <p:spPr bwMode="auto">
            <a:xfrm flipH="1">
              <a:off x="5638800" y="5257800"/>
              <a:ext cx="1219200" cy="1142544"/>
            </a:xfrm>
            <a:prstGeom prst="rect">
              <a:avLst/>
            </a:prstGeom>
            <a:noFill/>
          </p:spPr>
        </p:pic>
      </p:grpSp>
      <p:grpSp>
        <p:nvGrpSpPr>
          <p:cNvPr id="13" name="Group 13"/>
          <p:cNvGrpSpPr/>
          <p:nvPr/>
        </p:nvGrpSpPr>
        <p:grpSpPr>
          <a:xfrm>
            <a:off x="3805237" y="3113314"/>
            <a:ext cx="2995613" cy="1764374"/>
            <a:chOff x="1600200" y="6400800"/>
            <a:chExt cx="2819400" cy="1684175"/>
          </a:xfrm>
        </p:grpSpPr>
        <p:pic>
          <p:nvPicPr>
            <p:cNvPr id="15"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6"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7"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8"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sp>
        <p:nvSpPr>
          <p:cNvPr id="20" name="Rectangle 19"/>
          <p:cNvSpPr/>
          <p:nvPr/>
        </p:nvSpPr>
        <p:spPr>
          <a:xfrm>
            <a:off x="647701" y="4869543"/>
            <a:ext cx="6315075" cy="4630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TextBox 20"/>
          <p:cNvSpPr txBox="1"/>
          <p:nvPr/>
        </p:nvSpPr>
        <p:spPr>
          <a:xfrm>
            <a:off x="404529" y="202922"/>
            <a:ext cx="2563813" cy="392444"/>
          </a:xfrm>
          <a:prstGeom prst="rect">
            <a:avLst/>
          </a:prstGeom>
          <a:noFill/>
        </p:spPr>
        <p:txBody>
          <a:bodyPr wrap="square" lIns="101874" tIns="50937" rIns="101874" bIns="50937" rtlCol="0">
            <a:spAutoFit/>
          </a:bodyPr>
          <a:lstStyle/>
          <a:p>
            <a:r>
              <a:rPr lang="en-US" sz="1900" b="1" dirty="0"/>
              <a:t> Constructed Response</a:t>
            </a:r>
          </a:p>
        </p:txBody>
      </p:sp>
    </p:spTree>
    <p:extLst>
      <p:ext uri="{BB962C8B-B14F-4D97-AF65-F5344CB8AC3E}">
        <p14:creationId xmlns:p14="http://schemas.microsoft.com/office/powerpoint/2010/main" val="89527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2" name="TextBox 1"/>
          <p:cNvSpPr txBox="1"/>
          <p:nvPr/>
        </p:nvSpPr>
        <p:spPr>
          <a:xfrm>
            <a:off x="658576" y="6545944"/>
            <a:ext cx="6396038" cy="983420"/>
          </a:xfrm>
          <a:prstGeom prst="rect">
            <a:avLst/>
          </a:prstGeom>
          <a:noFill/>
        </p:spPr>
        <p:txBody>
          <a:bodyPr wrap="square" lIns="96356" tIns="48178" rIns="96356" bIns="48178"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6"/>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660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360" y="1089660"/>
            <a:ext cx="7686040" cy="8968740"/>
            <a:chOff x="76200" y="619334"/>
            <a:chExt cx="6781800" cy="8153400"/>
          </a:xfrm>
        </p:grpSpPr>
        <p:grpSp>
          <p:nvGrpSpPr>
            <p:cNvPr id="15" name="Group 14"/>
            <p:cNvGrpSpPr/>
            <p:nvPr/>
          </p:nvGrpSpPr>
          <p:grpSpPr>
            <a:xfrm>
              <a:off x="76200" y="619334"/>
              <a:ext cx="6781800" cy="8153400"/>
              <a:chOff x="76200" y="609600"/>
              <a:chExt cx="6781800" cy="8153400"/>
            </a:xfrm>
          </p:grpSpPr>
          <p:pic>
            <p:nvPicPr>
              <p:cNvPr id="7" name="Picture 6"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838200" y="609600"/>
                <a:ext cx="1569720" cy="1352550"/>
              </a:xfrm>
              <a:prstGeom prst="rect">
                <a:avLst/>
              </a:prstGeom>
              <a:noFill/>
              <a:ln>
                <a:noFill/>
              </a:ln>
              <a:extLst>
                <a:ext uri="{53640926-AAD7-44D8-BBD7-CCE9431645EC}">
                  <a14:shadowObscured xmlns:a14="http://schemas.microsoft.com/office/drawing/2010/main"/>
                </a:ext>
              </a:extLst>
            </p:spPr>
          </p:pic>
          <p:cxnSp>
            <p:nvCxnSpPr>
              <p:cNvPr id="3" name="Straight Connector 2"/>
              <p:cNvCxnSpPr/>
              <p:nvPr/>
            </p:nvCxnSpPr>
            <p:spPr>
              <a:xfrm>
                <a:off x="3286125" y="609600"/>
                <a:ext cx="28575" cy="815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 y="2438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81000" y="2061385"/>
              <a:ext cx="2666999" cy="369332"/>
            </a:xfrm>
            <a:prstGeom prst="rect">
              <a:avLst/>
            </a:prstGeom>
            <a:noFill/>
          </p:spPr>
          <p:txBody>
            <a:bodyPr wrap="square" rtlCol="0">
              <a:spAutoFit/>
            </a:bodyPr>
            <a:lstStyle/>
            <a:p>
              <a:r>
                <a:rPr lang="en-US" b="1" dirty="0" smtClean="0"/>
                <a:t>All about Len the Lion</a:t>
              </a:r>
              <a:endParaRPr lang="en-US" b="1" dirty="0"/>
            </a:p>
          </p:txBody>
        </p:sp>
        <p:sp>
          <p:nvSpPr>
            <p:cNvPr id="21" name="TextBox 20"/>
            <p:cNvSpPr txBox="1"/>
            <p:nvPr/>
          </p:nvSpPr>
          <p:spPr>
            <a:xfrm>
              <a:off x="4196582" y="2069068"/>
              <a:ext cx="2051818" cy="369332"/>
            </a:xfrm>
            <a:prstGeom prst="rect">
              <a:avLst/>
            </a:prstGeom>
            <a:noFill/>
          </p:spPr>
          <p:txBody>
            <a:bodyPr wrap="square" rtlCol="0">
              <a:spAutoFit/>
            </a:bodyPr>
            <a:lstStyle/>
            <a:p>
              <a:r>
                <a:rPr lang="en-US" b="1" dirty="0" smtClean="0"/>
                <a:t>All about the zoo.</a:t>
              </a:r>
              <a:endParaRPr lang="en-US" b="1" dirty="0"/>
            </a:p>
          </p:txBody>
        </p:sp>
      </p:grpSp>
      <p:pic>
        <p:nvPicPr>
          <p:cNvPr id="23" name="Picture 22" descr="http://thumbs.dreamstime.com/x/cartoon-zoo-amusement-park-illustration-children-happy-colorful-32378570.jpg"/>
          <p:cNvPicPr/>
          <p:nvPr/>
        </p:nvPicPr>
        <p:blipFill rotWithShape="1">
          <a:blip r:embed="rId3" cstate="print">
            <a:extLst>
              <a:ext uri="{28A0092B-C50C-407E-A947-70E740481C1C}">
                <a14:useLocalDpi xmlns:a14="http://schemas.microsoft.com/office/drawing/2010/main" val="0"/>
              </a:ext>
            </a:extLst>
          </a:blip>
          <a:srcRect b="6593"/>
          <a:stretch/>
        </p:blipFill>
        <p:spPr bwMode="auto">
          <a:xfrm>
            <a:off x="4684792" y="1143000"/>
            <a:ext cx="2030329" cy="146126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228599" y="161193"/>
            <a:ext cx="7239001" cy="872318"/>
          </a:xfrm>
          <a:prstGeom prst="rect">
            <a:avLst/>
          </a:prstGeom>
        </p:spPr>
        <p:txBody>
          <a:bodyPr wrap="square" lIns="101882" tIns="50941" rIns="101882" bIns="50941">
            <a:spAutoFit/>
          </a:bodyPr>
          <a:lstStyle/>
          <a:p>
            <a:pPr algn="ctr"/>
            <a:r>
              <a:rPr lang="en-US" sz="1400" b="1" u="sng" dirty="0"/>
              <a:t>Performance </a:t>
            </a:r>
            <a:r>
              <a:rPr lang="en-US" sz="1400" b="1" u="sng" dirty="0" smtClean="0"/>
              <a:t>Task</a:t>
            </a:r>
            <a:r>
              <a:rPr lang="en-US" sz="1400" b="1" dirty="0" smtClean="0"/>
              <a:t> </a:t>
            </a:r>
            <a:endParaRPr lang="en-US" sz="1400" dirty="0"/>
          </a:p>
          <a:p>
            <a:r>
              <a:rPr lang="en-US" sz="1200" dirty="0"/>
              <a:t>Task: </a:t>
            </a:r>
            <a:r>
              <a:rPr lang="en-US" sz="1200" dirty="0" smtClean="0"/>
              <a:t>Draw pictures and write words </a:t>
            </a:r>
            <a:r>
              <a:rPr lang="en-US" sz="1200" dirty="0"/>
              <a:t>to tell </a:t>
            </a:r>
            <a:r>
              <a:rPr lang="en-US" sz="1200" dirty="0" smtClean="0"/>
              <a:t>about </a:t>
            </a:r>
            <a:r>
              <a:rPr lang="en-US" sz="1200" dirty="0"/>
              <a:t>each picture. </a:t>
            </a:r>
            <a:r>
              <a:rPr lang="en-US" sz="1200" dirty="0" smtClean="0"/>
              <a:t>Then </a:t>
            </a:r>
            <a:r>
              <a:rPr lang="en-US" sz="1200" dirty="0"/>
              <a:t>put the pictures on the correct side. Which pictures are most about the zoo?  Which pictures are most about Len?   Put the pictures on the correct side.  </a:t>
            </a:r>
          </a:p>
          <a:p>
            <a:endParaRPr lang="en-US" sz="1200" dirty="0"/>
          </a:p>
        </p:txBody>
      </p:sp>
      <p:sp>
        <p:nvSpPr>
          <p:cNvPr id="12" name="Slide Number Placeholder 11"/>
          <p:cNvSpPr>
            <a:spLocks noGrp="1"/>
          </p:cNvSpPr>
          <p:nvPr>
            <p:ph type="sldNum" sz="quarter" idx="12"/>
          </p:nvPr>
        </p:nvSpPr>
        <p:spPr/>
        <p:txBody>
          <a:bodyPr/>
          <a:lstStyle/>
          <a:p>
            <a:fld id="{CF669FE8-2A6A-4FDA-B6E7-4A7C87AD6E1D}" type="slidenum">
              <a:rPr lang="en-US" smtClean="0"/>
              <a:pPr/>
              <a:t>23</a:t>
            </a:fld>
            <a:endParaRPr lang="en-US" dirty="0"/>
          </a:p>
        </p:txBody>
      </p:sp>
    </p:spTree>
    <p:extLst>
      <p:ext uri="{BB962C8B-B14F-4D97-AF65-F5344CB8AC3E}">
        <p14:creationId xmlns:p14="http://schemas.microsoft.com/office/powerpoint/2010/main" val="1911000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38989" y="1009525"/>
            <a:ext cx="3496553" cy="1575816"/>
            <a:chOff x="3563814" y="917750"/>
            <a:chExt cx="3200400" cy="1432560"/>
          </a:xfrm>
        </p:grpSpPr>
        <p:sp>
          <p:nvSpPr>
            <p:cNvPr id="7" name="Rectangle 6"/>
            <p:cNvSpPr/>
            <p:nvPr/>
          </p:nvSpPr>
          <p:spPr>
            <a:xfrm>
              <a:off x="3563814" y="9177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0" name="Picture 9"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5562600" y="1308972"/>
              <a:ext cx="1060450" cy="914400"/>
            </a:xfrm>
            <a:prstGeom prst="rect">
              <a:avLst/>
            </a:prstGeom>
            <a:noFill/>
            <a:ln>
              <a:noFill/>
            </a:ln>
            <a:extLst>
              <a:ext uri="{53640926-AAD7-44D8-BBD7-CCE9431645EC}">
                <a14:shadowObscured xmlns:a14="http://schemas.microsoft.com/office/drawing/2010/main"/>
              </a:ext>
            </a:extLst>
          </p:spPr>
        </p:pic>
        <p:pic>
          <p:nvPicPr>
            <p:cNvPr id="11" name="Picture 10" descr="http://www.unclebs.co.uk/wp-content/uploads/2014/08/steak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705" y="2016997"/>
              <a:ext cx="424180" cy="262255"/>
            </a:xfrm>
            <a:prstGeom prst="rect">
              <a:avLst/>
            </a:prstGeom>
            <a:noFill/>
            <a:ln>
              <a:noFill/>
            </a:ln>
          </p:spPr>
        </p:pic>
      </p:grpSp>
      <p:grpSp>
        <p:nvGrpSpPr>
          <p:cNvPr id="26" name="Group 25"/>
          <p:cNvGrpSpPr/>
          <p:nvPr/>
        </p:nvGrpSpPr>
        <p:grpSpPr>
          <a:xfrm>
            <a:off x="4009570" y="3188845"/>
            <a:ext cx="3496553" cy="1575816"/>
            <a:chOff x="3537856" y="2898950"/>
            <a:chExt cx="3200400" cy="1432560"/>
          </a:xfrm>
        </p:grpSpPr>
        <p:sp>
          <p:nvSpPr>
            <p:cNvPr id="9" name="Rectangle 8"/>
            <p:cNvSpPr/>
            <p:nvPr/>
          </p:nvSpPr>
          <p:spPr>
            <a:xfrm>
              <a:off x="3537856" y="2898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Picture 12"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5450840" y="3086972"/>
              <a:ext cx="1060450" cy="914400"/>
            </a:xfrm>
            <a:prstGeom prst="rect">
              <a:avLst/>
            </a:prstGeom>
            <a:noFill/>
            <a:ln>
              <a:noFill/>
            </a:ln>
            <a:extLst>
              <a:ext uri="{53640926-AAD7-44D8-BBD7-CCE9431645EC}">
                <a14:shadowObscured xmlns:a14="http://schemas.microsoft.com/office/drawing/2010/main"/>
              </a:ext>
            </a:extLst>
          </p:spPr>
        </p:pic>
        <p:cxnSp>
          <p:nvCxnSpPr>
            <p:cNvPr id="14" name="Straight Arrow Connector 13"/>
            <p:cNvCxnSpPr/>
            <p:nvPr/>
          </p:nvCxnSpPr>
          <p:spPr>
            <a:xfrm>
              <a:off x="5186680" y="2992357"/>
              <a:ext cx="375920" cy="213360"/>
            </a:xfrm>
            <a:prstGeom prst="straightConnector1">
              <a:avLst/>
            </a:prstGeom>
            <a:noFill/>
            <a:ln w="9525" cap="flat" cmpd="sng" algn="ctr">
              <a:solidFill>
                <a:srgbClr val="4F81BD">
                  <a:shade val="95000"/>
                  <a:satMod val="105000"/>
                </a:srgbClr>
              </a:solidFill>
              <a:prstDash val="solid"/>
              <a:tailEnd type="arrow"/>
            </a:ln>
            <a:effectLst/>
          </p:spPr>
        </p:cxnSp>
        <p:cxnSp>
          <p:nvCxnSpPr>
            <p:cNvPr id="15" name="Straight Arrow Connector 14"/>
            <p:cNvCxnSpPr/>
            <p:nvPr/>
          </p:nvCxnSpPr>
          <p:spPr>
            <a:xfrm flipV="1">
              <a:off x="5024120" y="3906122"/>
              <a:ext cx="660400" cy="91440"/>
            </a:xfrm>
            <a:prstGeom prst="straightConnector1">
              <a:avLst/>
            </a:prstGeom>
            <a:noFill/>
            <a:ln w="9525" cap="flat" cmpd="sng" algn="ctr">
              <a:solidFill>
                <a:srgbClr val="4F81BD">
                  <a:shade val="95000"/>
                  <a:satMod val="105000"/>
                </a:srgbClr>
              </a:solidFill>
              <a:prstDash val="solid"/>
              <a:tailEnd type="arrow"/>
            </a:ln>
            <a:effectLst/>
          </p:spPr>
        </p:cxnSp>
      </p:grpSp>
      <p:grpSp>
        <p:nvGrpSpPr>
          <p:cNvPr id="25" name="Group 24"/>
          <p:cNvGrpSpPr/>
          <p:nvPr/>
        </p:nvGrpSpPr>
        <p:grpSpPr>
          <a:xfrm>
            <a:off x="4009570" y="5284345"/>
            <a:ext cx="3496553" cy="1575816"/>
            <a:chOff x="3537856" y="4803950"/>
            <a:chExt cx="3200400" cy="1432560"/>
          </a:xfrm>
        </p:grpSpPr>
        <p:sp>
          <p:nvSpPr>
            <p:cNvPr id="8" name="Rectangle 7"/>
            <p:cNvSpPr/>
            <p:nvPr/>
          </p:nvSpPr>
          <p:spPr>
            <a:xfrm>
              <a:off x="3537856" y="4803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descr="http://sr.photos2.fotosearch.com/bthumb/CSP/CSP938/k93875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090" y="4965557"/>
              <a:ext cx="711200" cy="1109345"/>
            </a:xfrm>
            <a:prstGeom prst="rect">
              <a:avLst/>
            </a:prstGeom>
            <a:noFill/>
            <a:ln>
              <a:noFill/>
            </a:ln>
          </p:spPr>
        </p:pic>
      </p:grpSp>
      <p:grpSp>
        <p:nvGrpSpPr>
          <p:cNvPr id="3" name="Group 2"/>
          <p:cNvGrpSpPr/>
          <p:nvPr/>
        </p:nvGrpSpPr>
        <p:grpSpPr>
          <a:xfrm>
            <a:off x="228599" y="5280660"/>
            <a:ext cx="3537078" cy="1575816"/>
            <a:chOff x="122256" y="4800600"/>
            <a:chExt cx="3200400" cy="1432560"/>
          </a:xfrm>
        </p:grpSpPr>
        <p:sp>
          <p:nvSpPr>
            <p:cNvPr id="5" name="Rectangle 4"/>
            <p:cNvSpPr/>
            <p:nvPr/>
          </p:nvSpPr>
          <p:spPr>
            <a:xfrm>
              <a:off x="122256" y="4800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7" name="Picture 16" descr="http://www.clipartbest.com/cliparts/9T4/ag5/9T4ag5ETE.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521" y="5010108"/>
              <a:ext cx="1461135" cy="944880"/>
            </a:xfrm>
            <a:prstGeom prst="rect">
              <a:avLst/>
            </a:prstGeom>
            <a:noFill/>
            <a:ln>
              <a:noFill/>
            </a:ln>
          </p:spPr>
        </p:pic>
      </p:grpSp>
      <p:grpSp>
        <p:nvGrpSpPr>
          <p:cNvPr id="2" name="Group 1"/>
          <p:cNvGrpSpPr/>
          <p:nvPr/>
        </p:nvGrpSpPr>
        <p:grpSpPr>
          <a:xfrm>
            <a:off x="228599" y="3185160"/>
            <a:ext cx="3537077" cy="1575816"/>
            <a:chOff x="122256" y="2895600"/>
            <a:chExt cx="3200400" cy="1432560"/>
          </a:xfrm>
        </p:grpSpPr>
        <p:sp>
          <p:nvSpPr>
            <p:cNvPr id="6" name="Rectangle 5"/>
            <p:cNvSpPr/>
            <p:nvPr/>
          </p:nvSpPr>
          <p:spPr>
            <a:xfrm>
              <a:off x="122256" y="2895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8" name="Picture 17" descr="http://media-cache-ec0.pinimg.com/236x/74/25/60/7425607ffe50d35858ff49295f6e61b8.jpg"/>
            <p:cNvPicPr/>
            <p:nvPr/>
          </p:nvPicPr>
          <p:blipFill rotWithShape="1">
            <a:blip r:embed="rId6" cstate="print">
              <a:extLst>
                <a:ext uri="{28A0092B-C50C-407E-A947-70E740481C1C}">
                  <a14:useLocalDpi xmlns:a14="http://schemas.microsoft.com/office/drawing/2010/main" val="0"/>
                </a:ext>
              </a:extLst>
            </a:blip>
            <a:srcRect l="12218" t="7798" r="14028" b="11927"/>
            <a:stretch/>
          </p:blipFill>
          <p:spPr bwMode="auto">
            <a:xfrm>
              <a:off x="2032062" y="3059826"/>
              <a:ext cx="1290594" cy="1055369"/>
            </a:xfrm>
            <a:prstGeom prst="rect">
              <a:avLst/>
            </a:prstGeom>
            <a:noFill/>
            <a:ln>
              <a:noFill/>
            </a:ln>
            <a:extLst>
              <a:ext uri="{53640926-AAD7-44D8-BBD7-CCE9431645EC}">
                <a14:shadowObscured xmlns:a14="http://schemas.microsoft.com/office/drawing/2010/main"/>
              </a:ext>
            </a:extLst>
          </p:spPr>
        </p:pic>
      </p:grpSp>
      <p:grpSp>
        <p:nvGrpSpPr>
          <p:cNvPr id="28" name="Group 27"/>
          <p:cNvGrpSpPr/>
          <p:nvPr/>
        </p:nvGrpSpPr>
        <p:grpSpPr>
          <a:xfrm>
            <a:off x="228598" y="1005840"/>
            <a:ext cx="3566497" cy="1575816"/>
            <a:chOff x="148214" y="914400"/>
            <a:chExt cx="3200400" cy="1432560"/>
          </a:xfrm>
        </p:grpSpPr>
        <p:sp>
          <p:nvSpPr>
            <p:cNvPr id="4" name="Rectangle 3"/>
            <p:cNvSpPr/>
            <p:nvPr/>
          </p:nvSpPr>
          <p:spPr>
            <a:xfrm>
              <a:off x="148214" y="9144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descr="http://thumbs.dreamstime.com/x/cartoon-zoo-amusement-park-illustration-children-happy-colorful-32378570.jpg"/>
            <p:cNvPicPr/>
            <p:nvPr/>
          </p:nvPicPr>
          <p:blipFill rotWithShape="1">
            <a:blip r:embed="rId7" cstate="print">
              <a:extLst>
                <a:ext uri="{28A0092B-C50C-407E-A947-70E740481C1C}">
                  <a14:useLocalDpi xmlns:a14="http://schemas.microsoft.com/office/drawing/2010/main" val="0"/>
                </a:ext>
              </a:extLst>
            </a:blip>
            <a:srcRect t="5541" b="6592"/>
            <a:stretch/>
          </p:blipFill>
          <p:spPr bwMode="auto">
            <a:xfrm>
              <a:off x="1785259" y="1095612"/>
              <a:ext cx="1410335" cy="1127760"/>
            </a:xfrm>
            <a:prstGeom prst="rect">
              <a:avLst/>
            </a:prstGeom>
            <a:noFill/>
            <a:ln>
              <a:noFill/>
            </a:ln>
            <a:extLst>
              <a:ext uri="{53640926-AAD7-44D8-BBD7-CCE9431645EC}">
                <a14:shadowObscured xmlns:a14="http://schemas.microsoft.com/office/drawing/2010/main"/>
              </a:ext>
            </a:extLst>
          </p:spPr>
        </p:pic>
      </p:grpSp>
      <p:sp>
        <p:nvSpPr>
          <p:cNvPr id="23" name="Slide Number Placeholder 22"/>
          <p:cNvSpPr>
            <a:spLocks noGrp="1"/>
          </p:cNvSpPr>
          <p:nvPr>
            <p:ph type="sldNum" sz="quarter" idx="12"/>
          </p:nvPr>
        </p:nvSpPr>
        <p:spPr/>
        <p:txBody>
          <a:bodyPr/>
          <a:lstStyle/>
          <a:p>
            <a:fld id="{CF669FE8-2A6A-4FDA-B6E7-4A7C87AD6E1D}" type="slidenum">
              <a:rPr lang="en-US" smtClean="0"/>
              <a:pPr/>
              <a:t>24</a:t>
            </a:fld>
            <a:endParaRPr lang="en-US" dirty="0"/>
          </a:p>
        </p:txBody>
      </p:sp>
    </p:spTree>
    <p:extLst>
      <p:ext uri="{BB962C8B-B14F-4D97-AF65-F5344CB8AC3E}">
        <p14:creationId xmlns:p14="http://schemas.microsoft.com/office/powerpoint/2010/main" val="247176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1346270"/>
              </p:ext>
            </p:extLst>
          </p:nvPr>
        </p:nvGraphicFramePr>
        <p:xfrm>
          <a:off x="172720" y="251460"/>
          <a:ext cx="7340600" cy="9608820"/>
        </p:xfrm>
        <a:graphic>
          <a:graphicData uri="http://schemas.openxmlformats.org/drawingml/2006/table">
            <a:tbl>
              <a:tblPr firstRow="1" bandRow="1">
                <a:tableStyleId>{5940675A-B579-460E-94D1-54222C63F5DA}</a:tableStyleId>
              </a:tblPr>
              <a:tblGrid>
                <a:gridCol w="1813561"/>
                <a:gridCol w="1899918"/>
                <a:gridCol w="1813561"/>
                <a:gridCol w="1813560"/>
              </a:tblGrid>
              <a:tr h="142494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itchFamily="34" charset="0"/>
                        </a:rPr>
                        <a:t>The HSD Elementary Interim Assessment is required. Please enter the student scores into </a:t>
                      </a:r>
                      <a:r>
                        <a:rPr lang="en-US" sz="1300" u="sng" dirty="0" smtClean="0">
                          <a:latin typeface="Helvetica" pitchFamily="34" charset="0"/>
                          <a:cs typeface="Helvetica" pitchFamily="34" charset="0"/>
                        </a:rPr>
                        <a:t>Synergy</a:t>
                      </a:r>
                      <a:r>
                        <a:rPr lang="en-US" sz="130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Helvetica" pitchFamily="34" charset="0"/>
                        <a:cs typeface="Helvetica" pitchFamily="34" charset="0"/>
                      </a:endParaRPr>
                    </a:p>
                    <a:p>
                      <a:pPr algn="l"/>
                      <a:r>
                        <a:rPr lang="en-US" sz="1300" dirty="0" smtClean="0"/>
                        <a:t>The</a:t>
                      </a:r>
                      <a:r>
                        <a:rPr lang="en-US" sz="1300" baseline="0" dirty="0" smtClean="0"/>
                        <a:t> kindergarten assessment contains </a:t>
                      </a:r>
                      <a:r>
                        <a:rPr lang="en-US" sz="1300" baseline="0" dirty="0" smtClean="0">
                          <a:solidFill>
                            <a:schemeClr val="tx1"/>
                          </a:solidFill>
                        </a:rPr>
                        <a:t>11 total questions including 10 </a:t>
                      </a:r>
                      <a:r>
                        <a:rPr lang="en-US" sz="1300" baseline="0" dirty="0" smtClean="0"/>
                        <a:t>Selected Responses (SR) and </a:t>
                      </a:r>
                      <a:r>
                        <a:rPr lang="en-US" sz="1300" baseline="0" dirty="0" smtClean="0">
                          <a:solidFill>
                            <a:schemeClr val="tx1"/>
                          </a:solidFill>
                        </a:rPr>
                        <a:t>1 </a:t>
                      </a:r>
                      <a:r>
                        <a:rPr lang="en-US" sz="1300" baseline="0" dirty="0" smtClean="0"/>
                        <a:t>Constructed Response (CR).  Selected Responses are 1 point each and Constructed Responses are 2 points each.</a:t>
                      </a:r>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69976">
                <a:tc gridSpan="4">
                  <a:txBody>
                    <a:bodyPr/>
                    <a:lstStyle/>
                    <a:p>
                      <a:pPr algn="ctr"/>
                      <a:r>
                        <a:rPr lang="en-US" sz="1800" b="1" u="sng" dirty="0" smtClean="0"/>
                        <a:t>Assessment Targets</a:t>
                      </a:r>
                    </a:p>
                    <a:p>
                      <a:pPr algn="ctr"/>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n-US" sz="1300" dirty="0" smtClean="0"/>
                        <a:t>DOK-2</a:t>
                      </a:r>
                    </a:p>
                    <a:p>
                      <a:pPr algn="ctr"/>
                      <a:r>
                        <a:rPr lang="en-US" sz="1300" b="1" u="sng" dirty="0" smtClean="0"/>
                        <a:t>Key Ideas –</a:t>
                      </a:r>
                      <a:r>
                        <a:rPr lang="en-US" sz="1300" b="1" u="sng" baseline="0" dirty="0" smtClean="0"/>
                        <a:t> </a:t>
                      </a:r>
                      <a:r>
                        <a:rPr lang="en-US" sz="1300" b="1" u="sng" dirty="0" smtClean="0"/>
                        <a:t>Details</a:t>
                      </a:r>
                    </a:p>
                    <a:p>
                      <a:pPr algn="ctr"/>
                      <a:r>
                        <a:rPr lang="en-US" sz="1200" b="1" i="1" dirty="0" smtClean="0"/>
                        <a:t>Standard 1</a:t>
                      </a:r>
                      <a:endParaRPr lang="en-US" sz="1200" b="1" i="1"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DOK-2</a:t>
                      </a:r>
                    </a:p>
                    <a:p>
                      <a:pPr algn="ctr"/>
                      <a:r>
                        <a:rPr lang="en-US" sz="1300" b="1" u="sng" dirty="0" smtClean="0"/>
                        <a:t>Central Idea</a:t>
                      </a:r>
                    </a:p>
                    <a:p>
                      <a:pPr algn="ctr"/>
                      <a:r>
                        <a:rPr lang="en-US" sz="1200" b="1" i="1" dirty="0" smtClean="0"/>
                        <a:t>Standard 2</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3-4</a:t>
                      </a:r>
                    </a:p>
                    <a:p>
                      <a:pPr algn="ctr"/>
                      <a:r>
                        <a:rPr lang="en-US" sz="1300" b="1" u="sng" dirty="0" smtClean="0"/>
                        <a:t>Reasoning</a:t>
                      </a:r>
                    </a:p>
                    <a:p>
                      <a:pPr algn="ctr"/>
                      <a:r>
                        <a:rPr lang="en-US" sz="1200" b="1" i="1" dirty="0" smtClean="0"/>
                        <a:t>Standards</a:t>
                      </a:r>
                      <a:r>
                        <a:rPr lang="en-US" sz="1200" b="1" i="1" baseline="0" dirty="0" smtClean="0"/>
                        <a:t> </a:t>
                      </a:r>
                      <a:r>
                        <a:rPr lang="en-US" sz="1200" b="1" i="1" dirty="0" smtClean="0"/>
                        <a:t>3,6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2-3</a:t>
                      </a:r>
                    </a:p>
                    <a:p>
                      <a:pPr algn="ctr"/>
                      <a:r>
                        <a:rPr lang="en-US" sz="1300" b="1" u="sng" dirty="0" smtClean="0"/>
                        <a:t>Text</a:t>
                      </a:r>
                      <a:r>
                        <a:rPr lang="en-US" sz="1300" b="1" u="sng" baseline="0" dirty="0" smtClean="0"/>
                        <a:t> Structures</a:t>
                      </a:r>
                    </a:p>
                    <a:p>
                      <a:pPr algn="ctr"/>
                      <a:r>
                        <a:rPr lang="en-US" sz="1200" b="1" i="1" baseline="0" dirty="0" smtClean="0"/>
                        <a:t>Standards 5,7</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704088">
                <a:tc>
                  <a:txBody>
                    <a:bodyPr/>
                    <a:lstStyle/>
                    <a:p>
                      <a:pPr marL="171450" indent="-171450">
                        <a:buFont typeface="Arial" panose="020B0604020202020204" pitchFamily="34" charset="0"/>
                        <a:buChar char="•"/>
                      </a:pPr>
                      <a:r>
                        <a:rPr lang="en-US" sz="1300" dirty="0" smtClean="0"/>
                        <a:t>1 Literature</a:t>
                      </a:r>
                      <a:r>
                        <a:rPr lang="en-US" sz="1300" baseline="0" dirty="0" smtClean="0"/>
                        <a:t> SR </a:t>
                      </a:r>
                    </a:p>
                    <a:p>
                      <a:pPr marL="171450" indent="-171450">
                        <a:buFont typeface="Arial" panose="020B0604020202020204" pitchFamily="34" charset="0"/>
                        <a:buChar char="•"/>
                      </a:pPr>
                      <a:r>
                        <a:rPr lang="en-US" sz="1300" baseline="0" dirty="0" smtClean="0"/>
                        <a:t>1 Informational SR</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1 Literature</a:t>
                      </a:r>
                      <a:r>
                        <a:rPr lang="en-US" sz="1300" baseline="0" dirty="0" smtClean="0"/>
                        <a:t> SR</a:t>
                      </a:r>
                    </a:p>
                    <a:p>
                      <a:pPr marL="171450" indent="-171450">
                        <a:buFont typeface="Arial" panose="020B0604020202020204" pitchFamily="34" charset="0"/>
                        <a:buChar char="•"/>
                      </a:pPr>
                      <a:r>
                        <a:rPr lang="en-US" sz="1300" baseline="0" dirty="0" smtClean="0"/>
                        <a:t>1 Informational SR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1 Informational SRs</a:t>
                      </a:r>
                    </a:p>
                    <a:p>
                      <a:pPr marL="171450" indent="-171450">
                        <a:buFont typeface="Arial" panose="020B0604020202020204" pitchFamily="34" charset="0"/>
                        <a:buChar char="•"/>
                      </a:pPr>
                      <a:r>
                        <a:rPr lang="en-US" sz="1300" baseline="0" dirty="0" smtClean="0"/>
                        <a:t>1 Informational CR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 SRs</a:t>
                      </a:r>
                    </a:p>
                    <a:p>
                      <a:pPr marL="171450" indent="-171450">
                        <a:buFont typeface="Arial" panose="020B0604020202020204" pitchFamily="34" charset="0"/>
                        <a:buChar char="•"/>
                      </a:pPr>
                      <a:r>
                        <a:rPr lang="en-US" sz="1300" dirty="0" smtClean="0"/>
                        <a:t>1</a:t>
                      </a:r>
                      <a:r>
                        <a:rPr lang="en-US" sz="1300" baseline="0" dirty="0" smtClean="0"/>
                        <a:t> Informational SR</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n-US" sz="1300" dirty="0" smtClean="0"/>
                        <a:t>Total:  2 </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2</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4</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Total:  3</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n-US" sz="1100" b="1" i="1" dirty="0" smtClean="0"/>
                        <a:t>Possible Points:</a:t>
                      </a:r>
                      <a:r>
                        <a:rPr lang="en-US" sz="1100" b="1" i="1" baseline="0" dirty="0" smtClean="0"/>
                        <a:t>  2</a:t>
                      </a:r>
                      <a:endParaRPr lang="en-US" sz="1100" b="1" i="1"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2</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5</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t>Possible Points:</a:t>
                      </a:r>
                      <a:r>
                        <a:rPr lang="en-US" sz="1100" b="1" i="1" baseline="0" dirty="0" smtClean="0"/>
                        <a:t>  3</a:t>
                      </a:r>
                      <a:endParaRPr lang="en-US" sz="1100" b="1" i="1" dirty="0" smtClean="0"/>
                    </a:p>
                  </a:txBody>
                  <a:tcPr marL="103632" marR="103632"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9468">
                <a:tc gridSpan="4">
                  <a:txBody>
                    <a:bodyPr/>
                    <a:lstStyle/>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500" b="1" u="sng" dirty="0" smtClean="0">
                        <a:effectLst/>
                        <a:latin typeface="+mn-lt"/>
                        <a:cs typeface="Helvetica" pitchFamily="34" charset="0"/>
                      </a:endParaRPr>
                    </a:p>
                    <a:p>
                      <a:r>
                        <a:rPr lang="en-US" sz="1500" b="1" u="sng" dirty="0" smtClean="0">
                          <a:effectLst/>
                          <a:latin typeface="+mn-lt"/>
                          <a:cs typeface="Helvetica" pitchFamily="34" charset="0"/>
                        </a:rPr>
                        <a:t>Directions</a:t>
                      </a:r>
                      <a:r>
                        <a:rPr lang="en-US" sz="1500" b="1" u="none" dirty="0" smtClean="0">
                          <a:effectLst/>
                          <a:latin typeface="+mn-lt"/>
                          <a:cs typeface="Helvetica" pitchFamily="34" charset="0"/>
                        </a:rPr>
                        <a:t>:</a:t>
                      </a:r>
                    </a:p>
                    <a:p>
                      <a:pPr marL="171450" indent="-171450">
                        <a:buFont typeface="Arial" panose="020B0604020202020204" pitchFamily="34" charset="0"/>
                        <a:buChar char="•"/>
                      </a:pPr>
                      <a:r>
                        <a:rPr lang="en-US" sz="1200" b="0" u="none" baseline="0" dirty="0" smtClean="0">
                          <a:effectLst/>
                          <a:latin typeface="+mn-lt"/>
                          <a:cs typeface="Helvetica" pitchFamily="34" charset="0"/>
                        </a:rPr>
                        <a:t>The teacher r</a:t>
                      </a:r>
                      <a:r>
                        <a:rPr lang="en-US" sz="1200" b="0" u="none" dirty="0" smtClean="0">
                          <a:effectLst/>
                          <a:latin typeface="+mn-lt"/>
                          <a:cs typeface="Helvetica" pitchFamily="34" charset="0"/>
                        </a:rPr>
                        <a:t>eads the passages to students</a:t>
                      </a:r>
                    </a:p>
                    <a:p>
                      <a:pPr marL="171450" indent="-171450">
                        <a:buFont typeface="Arial" panose="020B0604020202020204" pitchFamily="34" charset="0"/>
                        <a:buChar char="•"/>
                      </a:pPr>
                      <a:r>
                        <a:rPr lang="en-US" sz="1200" b="0" u="none" dirty="0" smtClean="0">
                          <a:effectLst/>
                          <a:latin typeface="+mn-lt"/>
                          <a:cs typeface="Helvetica" pitchFamily="34" charset="0"/>
                        </a:rPr>
                        <a:t>Students answer the SR and CR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latin typeface="Helvetica" pitchFamily="34" charset="0"/>
                          <a:cs typeface="Helvetica" pitchFamily="34" charset="0"/>
                        </a:rPr>
                        <a:t>*If you are not doing the performance task have students answer questions </a:t>
                      </a:r>
                      <a:r>
                        <a:rPr lang="en-US" sz="1200" b="1" i="1" dirty="0" smtClean="0">
                          <a:solidFill>
                            <a:schemeClr val="tx1"/>
                          </a:solidFill>
                          <a:latin typeface="Helvetica" pitchFamily="34" charset="0"/>
                          <a:cs typeface="Helvetica" pitchFamily="34" charset="0"/>
                        </a:rPr>
                        <a:t>#1-11</a:t>
                      </a:r>
                      <a:r>
                        <a:rPr lang="en-US" sz="1200" b="1" i="1" baseline="0" dirty="0" smtClean="0">
                          <a:solidFill>
                            <a:srgbClr val="FF0000"/>
                          </a:solidFill>
                          <a:latin typeface="Helvetica" pitchFamily="34" charset="0"/>
                          <a:cs typeface="Helvetica" pitchFamily="34" charset="0"/>
                        </a:rPr>
                        <a:t> </a:t>
                      </a:r>
                      <a:r>
                        <a:rPr lang="en-US" sz="1200" b="1" i="1" dirty="0" smtClean="0">
                          <a:latin typeface="Helvetica" pitchFamily="34" charset="0"/>
                          <a:cs typeface="Helvetica" pitchFamily="34" charset="0"/>
                        </a:rPr>
                        <a:t>only.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dirty="0" smtClean="0">
                          <a:effectLst/>
                          <a:latin typeface="Helvetica" pitchFamily="34" charset="0"/>
                          <a:cs typeface="Helvetica" pitchFamily="34" charset="0"/>
                        </a:rPr>
                        <a:t>If you are not doing the performance task your</a:t>
                      </a:r>
                      <a:r>
                        <a:rPr lang="en-US" sz="1100" b="0" i="0" u="none" baseline="0" dirty="0" smtClean="0">
                          <a:effectLst/>
                          <a:latin typeface="Helvetica" pitchFamily="34" charset="0"/>
                          <a:cs typeface="Helvetica" pitchFamily="34" charset="0"/>
                        </a:rPr>
                        <a:t> students will stop at the red “stop sign.”</a:t>
                      </a:r>
                      <a:endParaRPr lang="en-US" sz="1100" b="0" i="0" u="none" dirty="0" smtClean="0">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K – 2</a:t>
                      </a:r>
                    </a:p>
                    <a:p>
                      <a:endParaRPr lang="en-US" sz="1200" b="1" u="sng" dirty="0" smtClean="0">
                        <a:solidFill>
                          <a:srgbClr val="C00000"/>
                        </a:solidFill>
                        <a:latin typeface="+mn-lt"/>
                        <a:cs typeface="Helvetica" pitchFamily="34" charset="0"/>
                      </a:endParaRPr>
                    </a:p>
                    <a:p>
                      <a:r>
                        <a:rPr lang="en-US" sz="1200" dirty="0" smtClean="0">
                          <a:latin typeface="+mn-lt"/>
                          <a:cs typeface="Helvetica" pitchFamily="34" charset="0"/>
                        </a:rPr>
                        <a:t>Students in kindergarten should have the passages read to them as a listening comprehension assessment.</a:t>
                      </a:r>
                    </a:p>
                    <a:p>
                      <a:endParaRPr lang="en-US" sz="1200" dirty="0" smtClean="0">
                        <a:latin typeface="+mn-lt"/>
                        <a:cs typeface="Helvetica" pitchFamily="34" charset="0"/>
                      </a:endParaRPr>
                    </a:p>
                    <a:p>
                      <a:r>
                        <a:rPr lang="en-US" sz="1200" dirty="0" smtClean="0">
                          <a:latin typeface="+mn-lt"/>
                          <a:cs typeface="Helvetica" pitchFamily="34" charset="0"/>
                        </a:rPr>
                        <a:t>Students in grades 1 – 2 should read the passages independently if they can;</a:t>
                      </a:r>
                      <a:r>
                        <a:rPr lang="en-US" sz="1200" baseline="0" dirty="0" smtClean="0">
                          <a:latin typeface="+mn-lt"/>
                          <a:cs typeface="Helvetica" pitchFamily="34" charset="0"/>
                        </a:rPr>
                        <a:t> </a:t>
                      </a:r>
                      <a:r>
                        <a:rPr lang="en-US" sz="1200" dirty="0" smtClean="0">
                          <a:latin typeface="+mn-lt"/>
                          <a:cs typeface="Helvetica" pitchFamily="34" charset="0"/>
                        </a:rPr>
                        <a:t>however,</a:t>
                      </a:r>
                      <a:r>
                        <a:rPr lang="en-US" sz="1200" baseline="0" dirty="0" smtClean="0">
                          <a:latin typeface="+mn-lt"/>
                          <a:cs typeface="Helvetica" pitchFamily="34" charset="0"/>
                        </a:rPr>
                        <a:t> </a:t>
                      </a:r>
                      <a:r>
                        <a:rPr lang="en-US" sz="1200" dirty="0" smtClean="0">
                          <a:latin typeface="+mn-lt"/>
                          <a:cs typeface="Helvetica" pitchFamily="34" charset="0"/>
                        </a:rPr>
                        <a:t>students not reading at grade level may have the passages read to them.</a:t>
                      </a:r>
                    </a:p>
                    <a:p>
                      <a:endParaRPr lang="en-US" sz="1200" b="1" u="sng" dirty="0" smtClean="0">
                        <a:solidFill>
                          <a:srgbClr val="C00000"/>
                        </a:solidFill>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3 – 6</a:t>
                      </a:r>
                    </a:p>
                    <a:p>
                      <a:endParaRPr lang="en-US" sz="1200" b="1" u="sng" dirty="0" smtClean="0">
                        <a:latin typeface="+mn-lt"/>
                        <a:cs typeface="Helvetica" pitchFamily="34" charset="0"/>
                      </a:endParaRPr>
                    </a:p>
                    <a:p>
                      <a:r>
                        <a:rPr lang="en-US" sz="1200" dirty="0" smtClean="0">
                          <a:latin typeface="+mn-lt"/>
                          <a:cs typeface="Helvetica" pitchFamily="34" charset="0"/>
                        </a:rPr>
                        <a:t>Students in grades 3 – 6 should read the passages </a:t>
                      </a:r>
                      <a:r>
                        <a:rPr lang="en-US" sz="1200" b="1" u="sng" dirty="0" smtClean="0">
                          <a:latin typeface="+mn-lt"/>
                          <a:cs typeface="Helvetica" pitchFamily="34" charset="0"/>
                        </a:rPr>
                        <a:t>independently</a:t>
                      </a:r>
                      <a:r>
                        <a:rPr lang="en-US" sz="1200" dirty="0" smtClean="0">
                          <a:latin typeface="+mn-lt"/>
                          <a:cs typeface="Helvetica" pitchFamily="34" charset="0"/>
                        </a:rPr>
                        <a:t> unless an IEP signifies otherwise.</a:t>
                      </a:r>
                      <a:endParaRPr lang="en-US" sz="700" dirty="0" smtClean="0">
                        <a:latin typeface="Helvetica" pitchFamily="34" charset="0"/>
                        <a:cs typeface="Helvetica" pitchFamily="34" charset="0"/>
                      </a:endParaRPr>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66325112"/>
              </p:ext>
            </p:extLst>
          </p:nvPr>
        </p:nvGraphicFramePr>
        <p:xfrm>
          <a:off x="690880" y="4610100"/>
          <a:ext cx="6131561" cy="1676400"/>
        </p:xfrm>
        <a:graphic>
          <a:graphicData uri="http://schemas.openxmlformats.org/drawingml/2006/table">
            <a:tbl>
              <a:tblPr firstRow="1" bandRow="1">
                <a:tableStyleId>{5940675A-B579-460E-94D1-54222C63F5DA}</a:tableStyleId>
              </a:tblPr>
              <a:tblGrid>
                <a:gridCol w="1986278"/>
                <a:gridCol w="690880"/>
                <a:gridCol w="604520"/>
                <a:gridCol w="629196"/>
                <a:gridCol w="740229"/>
                <a:gridCol w="740229"/>
                <a:gridCol w="740229"/>
              </a:tblGrid>
              <a:tr h="301752">
                <a:tc gridSpan="7">
                  <a:txBody>
                    <a:bodyPr/>
                    <a:lstStyle/>
                    <a:p>
                      <a:r>
                        <a:rPr lang="en-US" sz="1300" b="1" dirty="0" smtClean="0"/>
                        <a:t>Kindergarten</a:t>
                      </a:r>
                      <a:endParaRPr lang="en-US" sz="1300" b="1" dirty="0"/>
                    </a:p>
                  </a:txBody>
                  <a:tcPr marL="103632" marR="103632" marT="50292" marB="50292"/>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r>
              <a:tr h="301752">
                <a:tc>
                  <a:txBody>
                    <a:bodyPr/>
                    <a:lstStyle/>
                    <a:p>
                      <a:r>
                        <a:rPr lang="en-US" sz="1300" b="1" dirty="0" smtClean="0"/>
                        <a:t>Literature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r>
              <a:tr h="167640">
                <a:tc gridSpan="7">
                  <a:txBody>
                    <a:bodyPr/>
                    <a:lstStyle/>
                    <a:p>
                      <a:pPr algn="ctr"/>
                      <a:endParaRPr lang="en-US" sz="400" b="1" dirty="0"/>
                    </a:p>
                  </a:txBody>
                  <a:tcPr marL="103632" marR="103632" marT="50292" marB="50292" anchor="ctr">
                    <a:solidFill>
                      <a:schemeClr val="bg1">
                        <a:lumMod val="65000"/>
                      </a:schemeClr>
                    </a:solidFill>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301752">
                <a:tc>
                  <a:txBody>
                    <a:bodyPr/>
                    <a:lstStyle/>
                    <a:p>
                      <a:r>
                        <a:rPr lang="en-US" sz="1300" b="1" dirty="0" smtClean="0"/>
                        <a:t>Informational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1</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r>
            </a:tbl>
          </a:graphicData>
        </a:graphic>
      </p:graphicFrame>
      <p:sp>
        <p:nvSpPr>
          <p:cNvPr id="5" name="Slide Number Placeholder 4"/>
          <p:cNvSpPr>
            <a:spLocks noGrp="1"/>
          </p:cNvSpPr>
          <p:nvPr>
            <p:ph type="sldNum" sz="quarter" idx="12"/>
          </p:nvPr>
        </p:nvSpPr>
        <p:spPr/>
        <p:txBody>
          <a:bodyPr/>
          <a:lstStyle/>
          <a:p>
            <a:fld id="{CF669FE8-2A6A-4FDA-B6E7-4A7C87AD6E1D}" type="slidenum">
              <a:rPr lang="en-US" smtClean="0"/>
              <a:pPr/>
              <a:t>3</a:t>
            </a:fld>
            <a:endParaRPr lang="en-US" dirty="0"/>
          </a:p>
        </p:txBody>
      </p:sp>
    </p:spTree>
    <p:extLst>
      <p:ext uri="{BB962C8B-B14F-4D97-AF65-F5344CB8AC3E}">
        <p14:creationId xmlns:p14="http://schemas.microsoft.com/office/powerpoint/2010/main" val="53716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586740"/>
            <a:ext cx="6649720" cy="8966842"/>
          </a:xfrm>
          <a:prstGeom prst="rect">
            <a:avLst/>
          </a:prstGeom>
          <a:noFill/>
        </p:spPr>
        <p:txBody>
          <a:bodyPr wrap="square" lIns="101882" tIns="50941" rIns="101882" bIns="50941" rtlCol="0">
            <a:spAutoFit/>
          </a:bodyPr>
          <a:lstStyle/>
          <a:p>
            <a:r>
              <a:rPr lang="en-US" sz="1800" dirty="0"/>
              <a:t>Directions:</a:t>
            </a:r>
          </a:p>
          <a:p>
            <a:endParaRPr lang="en-US" sz="1800" dirty="0"/>
          </a:p>
          <a:p>
            <a:r>
              <a:rPr lang="en-US" sz="1800" dirty="0"/>
              <a:t>Please read over the assessment before </a:t>
            </a:r>
            <a:r>
              <a:rPr lang="en-US" sz="1800" dirty="0" smtClean="0"/>
              <a:t>giving it.  </a:t>
            </a:r>
            <a:r>
              <a:rPr lang="en-US" sz="1800" dirty="0"/>
              <a:t>You may wish to have students working on the constructed response or performance task </a:t>
            </a:r>
            <a:r>
              <a:rPr lang="en-US" sz="1800" dirty="0" smtClean="0"/>
              <a:t>(the performance task is optional)  </a:t>
            </a:r>
            <a:r>
              <a:rPr lang="en-US" sz="1800" dirty="0"/>
              <a:t>independently while you give the selected response questions in small groups or individually. </a:t>
            </a:r>
          </a:p>
          <a:p>
            <a:endParaRPr lang="en-US" sz="1800" dirty="0"/>
          </a:p>
          <a:p>
            <a:r>
              <a:rPr lang="en-US" sz="1800" b="1" i="1" dirty="0"/>
              <a:t>Teacher directions </a:t>
            </a:r>
            <a:r>
              <a:rPr lang="en-US" sz="1800" dirty="0"/>
              <a:t>include:</a:t>
            </a:r>
          </a:p>
          <a:p>
            <a:pPr marL="318383" indent="-318383">
              <a:buFont typeface="Arial" panose="020B0604020202020204" pitchFamily="34" charset="0"/>
              <a:buChar char="•"/>
            </a:pPr>
            <a:r>
              <a:rPr lang="en-US" sz="1800" dirty="0"/>
              <a:t>1 constructed response answer key</a:t>
            </a:r>
          </a:p>
          <a:p>
            <a:pPr marL="318383" indent="-318383">
              <a:buFont typeface="Arial" panose="020B0604020202020204" pitchFamily="34" charset="0"/>
              <a:buChar char="•"/>
            </a:pPr>
            <a:r>
              <a:rPr lang="en-US" sz="1800" dirty="0"/>
              <a:t>1 performance task answer key (optional)</a:t>
            </a:r>
          </a:p>
          <a:p>
            <a:endParaRPr lang="en-US" sz="1800" b="1" i="1" dirty="0" smtClean="0"/>
          </a:p>
          <a:p>
            <a:r>
              <a:rPr lang="en-US" sz="1800" b="1" i="1" dirty="0" smtClean="0"/>
              <a:t>For </a:t>
            </a:r>
            <a:r>
              <a:rPr lang="en-US" sz="1800" b="1" i="1" dirty="0"/>
              <a:t>your students to view </a:t>
            </a:r>
            <a:r>
              <a:rPr lang="en-US" sz="1800" dirty="0"/>
              <a:t>(on </a:t>
            </a:r>
            <a:r>
              <a:rPr lang="en-US" sz="1800" dirty="0" smtClean="0"/>
              <a:t>overhead/ELMO </a:t>
            </a:r>
            <a:r>
              <a:rPr lang="en-US" sz="1800" dirty="0"/>
              <a:t>if possible)</a:t>
            </a:r>
          </a:p>
          <a:p>
            <a:pPr marL="318383" indent="-318383">
              <a:buFont typeface="Arial" panose="020B0604020202020204" pitchFamily="34" charset="0"/>
              <a:buChar char="•"/>
            </a:pPr>
            <a:r>
              <a:rPr lang="en-US" sz="1800" dirty="0"/>
              <a:t>1 literary </a:t>
            </a:r>
            <a:r>
              <a:rPr lang="en-US" sz="1800" dirty="0" smtClean="0"/>
              <a:t>passage</a:t>
            </a:r>
            <a:endParaRPr lang="en-US" sz="1800" dirty="0"/>
          </a:p>
          <a:p>
            <a:pPr marL="318383" indent="-318383">
              <a:buFont typeface="Arial" panose="020B0604020202020204" pitchFamily="34" charset="0"/>
              <a:buChar char="•"/>
            </a:pPr>
            <a:r>
              <a:rPr lang="en-US" sz="1800" dirty="0"/>
              <a:t>1 informational </a:t>
            </a:r>
            <a:r>
              <a:rPr lang="en-US" sz="1800" dirty="0" smtClean="0"/>
              <a:t>passage</a:t>
            </a:r>
            <a:endParaRPr lang="en-US" sz="1800" dirty="0"/>
          </a:p>
          <a:p>
            <a:endParaRPr lang="en-US" sz="1800" b="1" i="1" dirty="0" smtClean="0"/>
          </a:p>
          <a:p>
            <a:r>
              <a:rPr lang="en-US" sz="1800" b="1" i="1" dirty="0" smtClean="0"/>
              <a:t>As </a:t>
            </a:r>
            <a:r>
              <a:rPr lang="en-US" sz="1800" b="1" i="1" dirty="0"/>
              <a:t>you give the assessment </a:t>
            </a:r>
            <a:r>
              <a:rPr lang="en-US" sz="1800" dirty="0"/>
              <a:t>(small group or individually)</a:t>
            </a:r>
          </a:p>
          <a:p>
            <a:pPr marL="318383" indent="-318383">
              <a:buFont typeface="Arial" panose="020B0604020202020204" pitchFamily="34" charset="0"/>
              <a:buChar char="•"/>
            </a:pPr>
            <a:r>
              <a:rPr lang="en-US" sz="1800" dirty="0"/>
              <a:t>4-5 copies of the literary student picture </a:t>
            </a:r>
            <a:r>
              <a:rPr lang="en-US" sz="1800" dirty="0" smtClean="0"/>
              <a:t>prompts</a:t>
            </a:r>
            <a:endParaRPr lang="en-US" sz="1800" dirty="0"/>
          </a:p>
          <a:p>
            <a:pPr marL="318383" indent="-318383">
              <a:buFont typeface="Arial" panose="020B0604020202020204" pitchFamily="34" charset="0"/>
              <a:buChar char="•"/>
            </a:pPr>
            <a:r>
              <a:rPr lang="en-US" sz="1800" dirty="0"/>
              <a:t>4-5 copies of the informational student picture </a:t>
            </a:r>
            <a:r>
              <a:rPr lang="en-US" sz="1800" dirty="0" smtClean="0"/>
              <a:t>prompts</a:t>
            </a:r>
            <a:endParaRPr lang="en-US" sz="1800" dirty="0"/>
          </a:p>
          <a:p>
            <a:endParaRPr lang="en-US" sz="1800" dirty="0"/>
          </a:p>
          <a:p>
            <a:r>
              <a:rPr lang="en-US" sz="1800" b="1" i="1" dirty="0"/>
              <a:t>Each student will need </a:t>
            </a:r>
            <a:r>
              <a:rPr lang="en-US" sz="1800" dirty="0"/>
              <a:t>a “student copy” of the assessment.</a:t>
            </a:r>
          </a:p>
          <a:p>
            <a:r>
              <a:rPr lang="en-US" sz="1800" dirty="0"/>
              <a:t>The student copy includes:</a:t>
            </a:r>
          </a:p>
          <a:p>
            <a:pPr marL="318383" indent="-318383">
              <a:buFont typeface="Arial" panose="020B0604020202020204" pitchFamily="34" charset="0"/>
              <a:buChar char="•"/>
            </a:pPr>
            <a:r>
              <a:rPr lang="en-US" sz="1800" dirty="0"/>
              <a:t>C</a:t>
            </a:r>
            <a:r>
              <a:rPr lang="en-US" sz="1800" dirty="0" smtClean="0"/>
              <a:t>over </a:t>
            </a:r>
            <a:r>
              <a:rPr lang="en-US" sz="1800" dirty="0"/>
              <a:t>page</a:t>
            </a:r>
          </a:p>
          <a:p>
            <a:pPr marL="318383" indent="-318383">
              <a:buFont typeface="Arial" panose="020B0604020202020204" pitchFamily="34" charset="0"/>
              <a:buChar char="•"/>
            </a:pPr>
            <a:r>
              <a:rPr lang="en-US" sz="1800" dirty="0"/>
              <a:t>Interim Record Form (to record each student’s </a:t>
            </a:r>
            <a:r>
              <a:rPr lang="en-US" sz="1800" dirty="0" smtClean="0"/>
              <a:t>scores)</a:t>
            </a:r>
            <a:endParaRPr lang="en-US" sz="1800" dirty="0"/>
          </a:p>
          <a:p>
            <a:pPr marL="318383" indent="-318383">
              <a:buFont typeface="Arial" panose="020B0604020202020204" pitchFamily="34" charset="0"/>
              <a:buChar char="•"/>
            </a:pPr>
            <a:r>
              <a:rPr lang="en-US" sz="1800" dirty="0"/>
              <a:t>1 constructed response answer sheet</a:t>
            </a:r>
          </a:p>
          <a:p>
            <a:pPr marL="318383" indent="-318383">
              <a:buFont typeface="Arial" panose="020B0604020202020204" pitchFamily="34" charset="0"/>
              <a:buChar char="•"/>
            </a:pPr>
            <a:r>
              <a:rPr lang="en-US" sz="1800" dirty="0"/>
              <a:t>1 performance task (optional)</a:t>
            </a:r>
          </a:p>
          <a:p>
            <a:pPr marL="318383" indent="-318383">
              <a:buFont typeface="Arial" panose="020B0604020202020204" pitchFamily="34" charset="0"/>
              <a:buChar char="•"/>
            </a:pPr>
            <a:endParaRPr lang="en-US" sz="1800" dirty="0"/>
          </a:p>
          <a:p>
            <a:pPr marL="318383" indent="-318383">
              <a:buFont typeface="Arial" panose="020B0604020202020204" pitchFamily="34" charset="0"/>
              <a:buChar char="•"/>
            </a:pPr>
            <a:endParaRPr lang="en-US" sz="1800" dirty="0"/>
          </a:p>
          <a:p>
            <a:pPr marL="318383" indent="-318383">
              <a:buFont typeface="Arial" panose="020B0604020202020204" pitchFamily="34" charset="0"/>
              <a:buChar char="•"/>
            </a:pPr>
            <a:endParaRPr lang="en-US" sz="1800" dirty="0"/>
          </a:p>
          <a:p>
            <a:endParaRPr lang="en-US" sz="1800" dirty="0"/>
          </a:p>
          <a:p>
            <a:endParaRPr lang="en-US" sz="1800" dirty="0"/>
          </a:p>
          <a:p>
            <a:endParaRPr lang="en-US" sz="1800" dirty="0"/>
          </a:p>
          <a:p>
            <a:endParaRPr lang="en-US" sz="18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368612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4468525" y="3017520"/>
            <a:ext cx="1663035" cy="1163001"/>
          </a:xfrm>
          <a:prstGeom prst="rect">
            <a:avLst/>
          </a:prstGeom>
          <a:noFill/>
          <a:ln>
            <a:noFill/>
          </a:ln>
          <a:extLst>
            <a:ext uri="{53640926-AAD7-44D8-BBD7-CCE9431645EC}">
              <a14:shadowObscured xmlns:a14="http://schemas.microsoft.com/office/drawing/2010/main"/>
            </a:ext>
          </a:extLst>
        </p:spPr>
      </p:pic>
      <p:pic>
        <p:nvPicPr>
          <p:cNvPr id="10" name="Picture 9" descr="http://thumbs.dreamstime.com/x/safari-boy-156277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920" y="5664797"/>
            <a:ext cx="1295400" cy="1690409"/>
          </a:xfrm>
          <a:prstGeom prst="rect">
            <a:avLst/>
          </a:prstGeom>
          <a:noFill/>
          <a:ln>
            <a:noFill/>
          </a:ln>
        </p:spPr>
      </p:pic>
      <p:grpSp>
        <p:nvGrpSpPr>
          <p:cNvPr id="4" name="Group 3"/>
          <p:cNvGrpSpPr/>
          <p:nvPr/>
        </p:nvGrpSpPr>
        <p:grpSpPr>
          <a:xfrm>
            <a:off x="604520" y="19344"/>
            <a:ext cx="6477000" cy="9787597"/>
            <a:chOff x="533400" y="17585"/>
            <a:chExt cx="5715000" cy="8897815"/>
          </a:xfrm>
        </p:grpSpPr>
        <p:pic>
          <p:nvPicPr>
            <p:cNvPr id="8" name="Picture 7" descr="http://media-cache-ec0.pinimg.com/236x/74/25/60/7425607ffe50d35858ff49295f6e61b8.jpg"/>
            <p:cNvPicPr/>
            <p:nvPr/>
          </p:nvPicPr>
          <p:blipFill rotWithShape="1">
            <a:blip r:embed="rId4" cstate="print">
              <a:extLst>
                <a:ext uri="{28A0092B-C50C-407E-A947-70E740481C1C}">
                  <a14:useLocalDpi xmlns:a14="http://schemas.microsoft.com/office/drawing/2010/main" val="0"/>
                </a:ext>
              </a:extLst>
            </a:blip>
            <a:srcRect l="12218" t="7798" r="14028" b="11927"/>
            <a:stretch/>
          </p:blipFill>
          <p:spPr bwMode="auto">
            <a:xfrm>
              <a:off x="1905000" y="7250430"/>
              <a:ext cx="1754051" cy="166497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533400" y="1295400"/>
              <a:ext cx="5715000" cy="6239470"/>
            </a:xfrm>
            <a:prstGeom prst="rect">
              <a:avLst/>
            </a:prstGeom>
          </p:spPr>
          <p:txBody>
            <a:bodyPr wrap="square">
              <a:spAutoFit/>
            </a:bodyPr>
            <a:lstStyle/>
            <a:p>
              <a:pPr algn="ctr"/>
              <a:r>
                <a:rPr lang="en-US" b="1" u="sng" dirty="0"/>
                <a:t>The Zoo </a:t>
              </a:r>
              <a:r>
                <a:rPr lang="en-US" b="1" u="sng" dirty="0" smtClean="0"/>
                <a:t>Lion</a:t>
              </a:r>
            </a:p>
            <a:p>
              <a:pPr algn="ctr"/>
              <a:r>
                <a:rPr lang="en-US" dirty="0" smtClean="0">
                  <a:solidFill>
                    <a:srgbClr val="FF0000"/>
                  </a:solidFill>
                </a:rPr>
                <a:t>Author?</a:t>
              </a:r>
              <a:endParaRPr lang="en-US" dirty="0" smtClean="0"/>
            </a:p>
            <a:p>
              <a:r>
                <a:rPr lang="en-US" dirty="0" smtClean="0"/>
                <a:t>I </a:t>
              </a:r>
              <a:r>
                <a:rPr lang="en-US" dirty="0"/>
                <a:t>went to the zoo today. There were many animals there</a:t>
              </a:r>
              <a:r>
                <a:rPr lang="en-US" dirty="0" smtClean="0"/>
                <a:t>.</a:t>
              </a:r>
            </a:p>
            <a:p>
              <a:endParaRPr lang="en-US" dirty="0"/>
            </a:p>
            <a:p>
              <a:r>
                <a:rPr lang="en-US" dirty="0"/>
                <a:t>My favorite animal was Len the Lion.  I always like to see Len at the zoo because he is so big.  </a:t>
              </a:r>
              <a:endParaRPr lang="en-US" dirty="0" smtClean="0"/>
            </a:p>
            <a:p>
              <a:endParaRPr lang="en-US" dirty="0" smtClean="0"/>
            </a:p>
            <a:p>
              <a:endParaRPr lang="en-US" dirty="0" smtClean="0"/>
            </a:p>
            <a:p>
              <a:endParaRPr lang="en-US" dirty="0"/>
            </a:p>
            <a:p>
              <a:r>
                <a:rPr lang="en-US" dirty="0"/>
                <a:t>Len has a large mane around his neck.  Len has large paws and a long tail.  </a:t>
              </a:r>
              <a:endParaRPr lang="en-US" dirty="0" smtClean="0"/>
            </a:p>
            <a:p>
              <a:endParaRPr lang="en-US" dirty="0"/>
            </a:p>
            <a:p>
              <a:r>
                <a:rPr lang="en-US" dirty="0"/>
                <a:t>Lions like to eat meat.  </a:t>
              </a:r>
              <a:r>
                <a:rPr lang="en-US" dirty="0" smtClean="0"/>
                <a:t>The zookeeper </a:t>
              </a:r>
              <a:r>
                <a:rPr lang="en-US" dirty="0"/>
                <a:t>feeds Len the Lion lots of meat</a:t>
              </a:r>
              <a:r>
                <a:rPr lang="en-US" dirty="0" smtClean="0"/>
                <a:t>.</a:t>
              </a:r>
            </a:p>
            <a:p>
              <a:endParaRPr lang="en-US" dirty="0"/>
            </a:p>
            <a:p>
              <a:endParaRPr lang="en-US" dirty="0" smtClean="0"/>
            </a:p>
            <a:p>
              <a:endParaRPr lang="en-US" dirty="0" smtClean="0"/>
            </a:p>
            <a:p>
              <a:endParaRPr lang="en-US" dirty="0" smtClean="0"/>
            </a:p>
            <a:p>
              <a:endParaRPr lang="en-US" dirty="0"/>
            </a:p>
            <a:p>
              <a:endParaRPr lang="en-US" dirty="0" smtClean="0"/>
            </a:p>
            <a:p>
              <a:r>
                <a:rPr lang="en-US" dirty="0" smtClean="0"/>
                <a:t>A </a:t>
              </a:r>
              <a:r>
                <a:rPr lang="en-US" dirty="0"/>
                <a:t>lion can roar.  Len the Lion roars so loudly that I have to cover my ears.</a:t>
              </a:r>
            </a:p>
          </p:txBody>
        </p:sp>
        <p:pic>
          <p:nvPicPr>
            <p:cNvPr id="5" name="Picture 4" descr="http://thumbs.dreamstime.com/x/cartoon-zoo-amusement-park-illustration-children-happy-colorful-32378570.jpg"/>
            <p:cNvPicPr/>
            <p:nvPr/>
          </p:nvPicPr>
          <p:blipFill rotWithShape="1">
            <a:blip r:embed="rId5" cstate="print">
              <a:extLst>
                <a:ext uri="{28A0092B-C50C-407E-A947-70E740481C1C}">
                  <a14:useLocalDpi xmlns:a14="http://schemas.microsoft.com/office/drawing/2010/main" val="0"/>
                </a:ext>
              </a:extLst>
            </a:blip>
            <a:srcRect b="6593"/>
            <a:stretch/>
          </p:blipFill>
          <p:spPr bwMode="auto">
            <a:xfrm>
              <a:off x="2495166" y="17585"/>
              <a:ext cx="1791467" cy="1328420"/>
            </a:xfrm>
            <a:prstGeom prst="rect">
              <a:avLst/>
            </a:prstGeom>
            <a:noFill/>
            <a:ln>
              <a:noFill/>
            </a:ln>
            <a:extLst>
              <a:ext uri="{53640926-AAD7-44D8-BBD7-CCE9431645EC}">
                <a14:shadowObscured xmlns:a14="http://schemas.microsoft.com/office/drawing/2010/main"/>
              </a:ext>
            </a:extLst>
          </p:spPr>
        </p:pic>
      </p:grpSp>
      <p:pic>
        <p:nvPicPr>
          <p:cNvPr id="9" name="Picture 8" descr="http://thumbs.dreamstime.com/z/cute-lion-cartoon-29291569.jpg"/>
          <p:cNvPicPr/>
          <p:nvPr/>
        </p:nvPicPr>
        <p:blipFill rotWithShape="1">
          <a:blip r:embed="rId6" cstate="print">
            <a:extLst>
              <a:ext uri="{28A0092B-C50C-407E-A947-70E740481C1C}">
                <a14:useLocalDpi xmlns:a14="http://schemas.microsoft.com/office/drawing/2010/main" val="0"/>
              </a:ext>
            </a:extLst>
          </a:blip>
          <a:srcRect b="7637"/>
          <a:stretch/>
        </p:blipFill>
        <p:spPr bwMode="auto">
          <a:xfrm>
            <a:off x="3665053" y="5765088"/>
            <a:ext cx="1933744" cy="1473912"/>
          </a:xfrm>
          <a:prstGeom prst="rect">
            <a:avLst/>
          </a:prstGeom>
          <a:noFill/>
          <a:ln>
            <a:noFill/>
          </a:ln>
          <a:extLst>
            <a:ext uri="{53640926-AAD7-44D8-BBD7-CCE9431645EC}">
              <a14:shadowObscured xmlns:a14="http://schemas.microsoft.com/office/drawing/2010/main"/>
            </a:ext>
          </a:extLst>
        </p:spPr>
      </p:pic>
      <p:pic>
        <p:nvPicPr>
          <p:cNvPr id="11" name="Picture 10" descr="http://www.unclebs.co.uk/wp-content/uploads/2014/08/steak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5914" y="6470030"/>
            <a:ext cx="664252" cy="398145"/>
          </a:xfrm>
          <a:prstGeom prst="rect">
            <a:avLst/>
          </a:prstGeom>
          <a:noFill/>
          <a:ln>
            <a:noFill/>
          </a:ln>
        </p:spPr>
      </p:pic>
      <p:sp>
        <p:nvSpPr>
          <p:cNvPr id="12" name="Slide Number Placeholder 11"/>
          <p:cNvSpPr>
            <a:spLocks noGrp="1"/>
          </p:cNvSpPr>
          <p:nvPr>
            <p:ph type="sldNum" sz="quarter" idx="12"/>
          </p:nvPr>
        </p:nvSpPr>
        <p:spPr/>
        <p:txBody>
          <a:bodyPr/>
          <a:lstStyle/>
          <a:p>
            <a:fld id="{CF669FE8-2A6A-4FDA-B6E7-4A7C87AD6E1D}" type="slidenum">
              <a:rPr lang="en-US" smtClean="0"/>
              <a:pPr/>
              <a:t>5</a:t>
            </a:fld>
            <a:endParaRPr lang="en-US" dirty="0"/>
          </a:p>
        </p:txBody>
      </p:sp>
    </p:spTree>
    <p:extLst>
      <p:ext uri="{BB962C8B-B14F-4D97-AF65-F5344CB8AC3E}">
        <p14:creationId xmlns:p14="http://schemas.microsoft.com/office/powerpoint/2010/main" val="334274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28665" y="718458"/>
          <a:ext cx="6315075" cy="8152311"/>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676400">
                <a:tc>
                  <a:txBody>
                    <a:bodyPr/>
                    <a:lstStyle/>
                    <a:p>
                      <a:r>
                        <a:rPr lang="en-US" sz="1900" b="1" dirty="0" smtClean="0"/>
                        <a:t>2.</a:t>
                      </a:r>
                    </a:p>
                    <a:p>
                      <a:endParaRPr lang="en-US" sz="1900" b="1" dirty="0" smtClean="0"/>
                    </a:p>
                    <a:p>
                      <a:endParaRPr lang="en-US" sz="1900" b="1" dirty="0"/>
                    </a:p>
                  </a:txBody>
                  <a:tcPr marL="97155" marR="97155" marT="47897" marB="47897"/>
                </a:tc>
              </a:tr>
              <a:tr h="1357087">
                <a:tc>
                  <a:txBody>
                    <a:bodyPr/>
                    <a:lstStyle/>
                    <a:p>
                      <a:r>
                        <a:rPr lang="en-US" sz="1900" b="1" dirty="0" smtClean="0"/>
                        <a:t>3.     </a:t>
                      </a:r>
                    </a:p>
                    <a:p>
                      <a:r>
                        <a:rPr lang="en-US" sz="1900" b="1" dirty="0" smtClean="0"/>
                        <a:t>    </a:t>
                      </a:r>
                    </a:p>
                  </a:txBody>
                  <a:tcPr marL="97155" marR="97155" marT="47897" marB="47897"/>
                </a:tc>
              </a:tr>
              <a:tr h="514892">
                <a:tc>
                  <a:txBody>
                    <a:bodyPr/>
                    <a:lstStyle/>
                    <a:p>
                      <a:pPr marL="347663" indent="-347663"/>
                      <a:r>
                        <a:rPr lang="en-US" sz="1900" b="1" dirty="0" smtClean="0"/>
                        <a:t>4.</a:t>
                      </a:r>
                      <a:r>
                        <a:rPr lang="en-US" sz="1900" b="1" baseline="0" dirty="0" smtClean="0"/>
                        <a:t>   What facts in the story show that Len lives at the zoo?</a:t>
                      </a:r>
                    </a:p>
                  </a:txBody>
                  <a:tcPr marL="97155" marR="97155" marT="47897" marB="47897" anchor="ctr"/>
                </a:tc>
              </a:tr>
              <a:tr h="1520735">
                <a:tc>
                  <a:txBody>
                    <a:bodyPr/>
                    <a:lstStyle/>
                    <a:p>
                      <a:r>
                        <a:rPr lang="en-US" sz="1900" b="1" dirty="0" smtClean="0"/>
                        <a:t>5.</a:t>
                      </a:r>
                    </a:p>
                    <a:p>
                      <a:endParaRPr lang="en-US" sz="1900" b="1" dirty="0" smtClean="0"/>
                    </a:p>
                    <a:p>
                      <a:endParaRPr lang="en-US" sz="1900" b="1" dirty="0" smtClean="0"/>
                    </a:p>
                    <a:p>
                      <a:endParaRPr lang="en-US" sz="1900" b="1" dirty="0" smtClean="0"/>
                    </a:p>
                    <a:p>
                      <a:endParaRPr lang="en-US" sz="1900" b="1" dirty="0"/>
                    </a:p>
                  </a:txBody>
                  <a:tcPr marL="97155" marR="97155" marT="47897" marB="47897"/>
                </a:tc>
              </a:tr>
              <a:tr h="1520735">
                <a:tc>
                  <a:txBody>
                    <a:bodyPr/>
                    <a:lstStyle/>
                    <a:p>
                      <a:r>
                        <a:rPr lang="en-US" sz="1900" b="1" dirty="0" smtClean="0"/>
                        <a:t>6.</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Help me describe Len the Lion.</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3" name="Rectangle 2"/>
          <p:cNvSpPr/>
          <p:nvPr/>
        </p:nvSpPr>
        <p:spPr>
          <a:xfrm>
            <a:off x="727150" y="159657"/>
            <a:ext cx="6304750" cy="536182"/>
          </a:xfrm>
          <a:prstGeom prst="rect">
            <a:avLst/>
          </a:prstGeom>
        </p:spPr>
        <p:txBody>
          <a:bodyPr wrap="square" lIns="96359" tIns="48180" rIns="96359" bIns="48180">
            <a:spAutoFit/>
          </a:bodyPr>
          <a:lstStyle/>
          <a:p>
            <a:r>
              <a:rPr lang="en-US" sz="1400" b="1" dirty="0"/>
              <a:t>Selected Response Questions Picture </a:t>
            </a:r>
            <a:r>
              <a:rPr lang="en-US" sz="1400" b="1" dirty="0" smtClean="0"/>
              <a:t>Prompts</a:t>
            </a:r>
            <a:endParaRPr lang="en-US" sz="1400" dirty="0"/>
          </a:p>
          <a:p>
            <a:r>
              <a:rPr lang="en-US" sz="1400" dirty="0"/>
              <a:t>Literary Passage: </a:t>
            </a:r>
            <a:r>
              <a:rPr lang="en-US" sz="1400" b="1" u="sng" dirty="0"/>
              <a:t>The Zoo Lion</a:t>
            </a:r>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pic>
        <p:nvPicPr>
          <p:cNvPr id="33" name="Picture 32" descr="http://thumbs.dreamstime.com/x/cartoon-zoo-amusement-park-illustration-children-happy-colorful-32378570.jpg"/>
          <p:cNvPicPr/>
          <p:nvPr/>
        </p:nvPicPr>
        <p:blipFill rotWithShape="1">
          <a:blip r:embed="rId2" cstate="print">
            <a:grayscl/>
            <a:extLst>
              <a:ext uri="{28A0092B-C50C-407E-A947-70E740481C1C}">
                <a14:useLocalDpi xmlns:a14="http://schemas.microsoft.com/office/drawing/2010/main" val="0"/>
              </a:ext>
            </a:extLst>
          </a:blip>
          <a:srcRect b="6593"/>
          <a:stretch/>
        </p:blipFill>
        <p:spPr bwMode="auto">
          <a:xfrm>
            <a:off x="1781175" y="910578"/>
            <a:ext cx="1747024" cy="119084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4" name="Picture 33"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722401" y="746292"/>
            <a:ext cx="944705" cy="1355129"/>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4536469" y="2328799"/>
            <a:ext cx="2160950" cy="1443101"/>
            <a:chOff x="4002766" y="2117090"/>
            <a:chExt cx="1906721" cy="1311910"/>
          </a:xfrm>
        </p:grpSpPr>
        <p:pic>
          <p:nvPicPr>
            <p:cNvPr id="35" name="Picture 34" descr="http://thumbs.dreamstime.com/x/cartoon-zoo-amusement-park-illustration-children-happy-colorful-32378570.jpg"/>
            <p:cNvPicPr/>
            <p:nvPr/>
          </p:nvPicPr>
          <p:blipFill rotWithShape="1">
            <a:blip r:embed="rId4" cstate="print">
              <a:grayscl/>
              <a:extLst>
                <a:ext uri="{28A0092B-C50C-407E-A947-70E740481C1C}">
                  <a14:useLocalDpi xmlns:a14="http://schemas.microsoft.com/office/drawing/2010/main" val="0"/>
                </a:ext>
              </a:extLst>
            </a:blip>
            <a:srcRect b="6593"/>
            <a:stretch/>
          </p:blipFill>
          <p:spPr bwMode="auto">
            <a:xfrm>
              <a:off x="4318394" y="2117090"/>
              <a:ext cx="1591093" cy="10998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6" name="Picture 35" descr="http://thumbs.dreamstime.com/z/cute-lion-cartoon-29291569.jpg"/>
            <p:cNvPicPr/>
            <p:nvPr/>
          </p:nvPicPr>
          <p:blipFill rotWithShape="1">
            <a:blip r:embed="rId5" cstate="print">
              <a:grayscl/>
              <a:extLst>
                <a:ext uri="{BEBA8EAE-BF5A-486C-A8C5-ECC9F3942E4B}">
                  <a14:imgProps xmlns:a14="http://schemas.microsoft.com/office/drawing/2010/main">
                    <a14:imgLayer r:embed="rId6">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4002766" y="2667000"/>
              <a:ext cx="933984" cy="762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nvGrpSpPr>
          <p:cNvPr id="16" name="Group 15"/>
          <p:cNvGrpSpPr/>
          <p:nvPr/>
        </p:nvGrpSpPr>
        <p:grpSpPr>
          <a:xfrm>
            <a:off x="1950196" y="2359681"/>
            <a:ext cx="1432260" cy="1355129"/>
            <a:chOff x="1166687" y="2179417"/>
            <a:chExt cx="1263759" cy="1231935"/>
          </a:xfrm>
        </p:grpSpPr>
        <p:pic>
          <p:nvPicPr>
            <p:cNvPr id="39" name="Picture 38"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166687" y="2179417"/>
              <a:ext cx="833563" cy="1231935"/>
            </a:xfrm>
            <a:prstGeom prst="rect">
              <a:avLst/>
            </a:prstGeom>
            <a:ln>
              <a:noFill/>
            </a:ln>
            <a:effectLst>
              <a:outerShdw blurRad="292100" dist="139700" dir="2700000" algn="tl" rotWithShape="0">
                <a:srgbClr val="333333">
                  <a:alpha val="65000"/>
                </a:srgbClr>
              </a:outerShdw>
            </a:effectLst>
          </p:spPr>
        </p:pic>
        <p:pic>
          <p:nvPicPr>
            <p:cNvPr id="38" name="Picture 37" descr="http://www.unclebs.co.uk/wp-content/uploads/2014/08/steak1.png"/>
            <p:cNvPicPr/>
            <p:nvPr/>
          </p:nvPicPr>
          <p:blipFill>
            <a:blip r:embed="rId7" cstate="print">
              <a:graysc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44341" y="2694071"/>
              <a:ext cx="586105" cy="361950"/>
            </a:xfrm>
            <a:prstGeom prst="rect">
              <a:avLst/>
            </a:prstGeom>
            <a:ln>
              <a:noFill/>
            </a:ln>
            <a:effectLst>
              <a:outerShdw blurRad="292100" dist="139700" dir="2700000" algn="tl" rotWithShape="0">
                <a:srgbClr val="333333">
                  <a:alpha val="65000"/>
                </a:srgbClr>
              </a:outerShdw>
            </a:effectLst>
          </p:spPr>
        </p:pic>
      </p:grpSp>
      <p:pic>
        <p:nvPicPr>
          <p:cNvPr id="41" name="Picture 2" descr="http://t0.gstatic.com/images?q=tbn:ANd9GcQvOsGrAMAwz7w1wktJaTYj9rix7AroO1t9RUlTkEzHJs2v04A6pthgbg"/>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1781176" y="3980072"/>
            <a:ext cx="1306195" cy="1183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894181" y="4107180"/>
            <a:ext cx="1276719" cy="1114874"/>
            <a:chOff x="4318394" y="3733800"/>
            <a:chExt cx="1126517" cy="1013522"/>
          </a:xfrm>
        </p:grpSpPr>
        <p:pic>
          <p:nvPicPr>
            <p:cNvPr id="42" name="Picture 41" descr="http://thumbs.dreamstime.com/z/cute-lion-cartoon-29291569.jpg"/>
            <p:cNvPicPr/>
            <p:nvPr/>
          </p:nvPicPr>
          <p:blipFill rotWithShape="1">
            <a:blip r:embed="rId10" cstate="print">
              <a:grayscl/>
              <a:extLst>
                <a:ext uri="{BEBA8EAE-BF5A-486C-A8C5-ECC9F3942E4B}">
                  <a14:imgProps xmlns:a14="http://schemas.microsoft.com/office/drawing/2010/main">
                    <a14:imgLayer r:embed="rId11">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4414660" y="3733800"/>
              <a:ext cx="933984" cy="762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8" name="TextBox 27"/>
            <p:cNvSpPr txBox="1"/>
            <p:nvPr/>
          </p:nvSpPr>
          <p:spPr>
            <a:xfrm>
              <a:off x="4318394" y="4377990"/>
              <a:ext cx="1126517" cy="369332"/>
            </a:xfrm>
            <a:prstGeom prst="rect">
              <a:avLst/>
            </a:prstGeom>
            <a:noFill/>
          </p:spPr>
          <p:txBody>
            <a:bodyPr wrap="square" rtlCol="0">
              <a:spAutoFit/>
            </a:bodyPr>
            <a:lstStyle/>
            <a:p>
              <a:r>
                <a:rPr lang="en-US" b="1" dirty="0" smtClean="0"/>
                <a:t>Len is big</a:t>
              </a:r>
              <a:r>
                <a:rPr lang="en-US" dirty="0" smtClean="0"/>
                <a:t>.</a:t>
              </a:r>
              <a:endParaRPr lang="en-US" dirty="0"/>
            </a:p>
          </p:txBody>
        </p:sp>
      </p:grpSp>
      <p:pic>
        <p:nvPicPr>
          <p:cNvPr id="46" name="Picture 45" descr="http://thumbs.dreamstime.com/z/cute-lion-cartoon-29291569.jpg"/>
          <p:cNvPicPr/>
          <p:nvPr/>
        </p:nvPicPr>
        <p:blipFill rotWithShape="1">
          <a:blip r:embed="rId12" cstate="print">
            <a:grayscl/>
            <a:extLst>
              <a:ext uri="{BEBA8EAE-BF5A-486C-A8C5-ECC9F3942E4B}">
                <a14:imgProps xmlns:a14="http://schemas.microsoft.com/office/drawing/2010/main">
                  <a14:imgLayer r:embed="rId13">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1610414" y="6057484"/>
            <a:ext cx="1381746" cy="10896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8" name="Picture 47"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440680" y="5862601"/>
            <a:ext cx="944705" cy="1355129"/>
          </a:xfrm>
          <a:prstGeom prst="rect">
            <a:avLst/>
          </a:prstGeom>
          <a:ln>
            <a:noFill/>
          </a:ln>
          <a:effectLst>
            <a:outerShdw blurRad="292100" dist="139700" dir="2700000" algn="tl" rotWithShape="0">
              <a:srgbClr val="333333">
                <a:alpha val="65000"/>
              </a:srgbClr>
            </a:outerShdw>
          </a:effectLst>
        </p:spPr>
      </p:pic>
      <p:grpSp>
        <p:nvGrpSpPr>
          <p:cNvPr id="31" name="Group 30"/>
          <p:cNvGrpSpPr/>
          <p:nvPr/>
        </p:nvGrpSpPr>
        <p:grpSpPr>
          <a:xfrm>
            <a:off x="3528200" y="5898981"/>
            <a:ext cx="1330337" cy="1308270"/>
            <a:chOff x="3113117" y="5362710"/>
            <a:chExt cx="1173827" cy="1189336"/>
          </a:xfrm>
        </p:grpSpPr>
        <p:pic>
          <p:nvPicPr>
            <p:cNvPr id="2052" name="Picture 4" descr="http://t0.gstatic.com/images?q=tbn:ANd9GcT7R_BhsRDnUN8f66mVMMjTi2VZNQ0iJ4mVekC_Ve7AjMTEPp3HdTTKoqs6l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3117" y="5362710"/>
              <a:ext cx="1173827" cy="116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140683" y="6182714"/>
              <a:ext cx="1126517" cy="369332"/>
            </a:xfrm>
            <a:prstGeom prst="rect">
              <a:avLst/>
            </a:prstGeom>
            <a:noFill/>
          </p:spPr>
          <p:txBody>
            <a:bodyPr wrap="square" rtlCol="0">
              <a:spAutoFit/>
            </a:bodyPr>
            <a:lstStyle/>
            <a:p>
              <a:pPr algn="ctr"/>
              <a:r>
                <a:rPr lang="en-US" b="1" dirty="0" smtClean="0"/>
                <a:t>illustrator</a:t>
              </a:r>
              <a:endParaRPr lang="en-US" dirty="0"/>
            </a:p>
          </p:txBody>
        </p:sp>
      </p:grpSp>
      <p:pic>
        <p:nvPicPr>
          <p:cNvPr id="53" name="Picture 52" descr="http://media-cache-ec0.pinimg.com/236x/74/25/60/7425607ffe50d35858ff49295f6e61b8.jpg"/>
          <p:cNvPicPr/>
          <p:nvPr/>
        </p:nvPicPr>
        <p:blipFill rotWithShape="1">
          <a:blip r:embed="rId15" cstate="print">
            <a:grayscl/>
            <a:extLst>
              <a:ext uri="{28A0092B-C50C-407E-A947-70E740481C1C}">
                <a14:useLocalDpi xmlns:a14="http://schemas.microsoft.com/office/drawing/2010/main" val="0"/>
              </a:ext>
            </a:extLst>
          </a:blip>
          <a:srcRect l="12218" t="7798" r="14028" b="11927"/>
          <a:stretch/>
        </p:blipFill>
        <p:spPr bwMode="auto">
          <a:xfrm>
            <a:off x="1506464" y="7376160"/>
            <a:ext cx="1589645" cy="1328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89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2" name="Rectangle 1"/>
          <p:cNvSpPr/>
          <p:nvPr/>
        </p:nvSpPr>
        <p:spPr>
          <a:xfrm>
            <a:off x="647700" y="399143"/>
            <a:ext cx="6557963" cy="6637565"/>
          </a:xfrm>
          <a:prstGeom prst="rect">
            <a:avLst/>
          </a:prstGeom>
        </p:spPr>
        <p:txBody>
          <a:bodyPr wrap="square" lIns="96371" tIns="48186" rIns="96371" bIns="48186">
            <a:spAutoFit/>
          </a:bodyPr>
          <a:lstStyle/>
          <a:p>
            <a:pPr algn="ctr"/>
            <a:r>
              <a:rPr lang="en-US" sz="1700" b="1" dirty="0"/>
              <a:t>The King of the </a:t>
            </a:r>
            <a:r>
              <a:rPr lang="en-US" sz="1700" b="1" dirty="0" smtClean="0"/>
              <a:t>Jungle</a:t>
            </a:r>
          </a:p>
          <a:p>
            <a:pPr algn="ctr"/>
            <a:r>
              <a:rPr lang="en-US" sz="1700" b="1" dirty="0" smtClean="0">
                <a:solidFill>
                  <a:srgbClr val="FF0000"/>
                </a:solidFill>
              </a:rPr>
              <a:t>Author?</a:t>
            </a:r>
            <a:endParaRPr lang="en-US" sz="1700" dirty="0">
              <a:solidFill>
                <a:srgbClr val="FF0000"/>
              </a:solidFill>
            </a:endParaRPr>
          </a:p>
          <a:p>
            <a:r>
              <a:rPr lang="en-US" sz="1700" dirty="0"/>
              <a:t> </a:t>
            </a:r>
          </a:p>
          <a:p>
            <a:r>
              <a:rPr lang="en-US" sz="1700" dirty="0"/>
              <a:t> </a:t>
            </a:r>
          </a:p>
          <a:p>
            <a:endParaRPr lang="en-US" sz="1700" dirty="0"/>
          </a:p>
          <a:p>
            <a:endParaRPr lang="en-US" sz="1700" dirty="0"/>
          </a:p>
          <a:p>
            <a:endParaRPr lang="en-US" sz="1700" dirty="0"/>
          </a:p>
          <a:p>
            <a:endParaRPr lang="en-US" sz="1700" b="1" u="sng" dirty="0"/>
          </a:p>
          <a:p>
            <a:r>
              <a:rPr lang="en-US" sz="1700" dirty="0" smtClean="0"/>
              <a:t>Lions are </a:t>
            </a:r>
            <a:r>
              <a:rPr lang="en-US" sz="1700" dirty="0"/>
              <a:t>the </a:t>
            </a:r>
            <a:r>
              <a:rPr lang="en-US" sz="1700" dirty="0" smtClean="0"/>
              <a:t>kings </a:t>
            </a:r>
            <a:r>
              <a:rPr lang="en-US" sz="1700" dirty="0"/>
              <a:t>of the jungle. </a:t>
            </a:r>
          </a:p>
          <a:p>
            <a:r>
              <a:rPr lang="en-US" sz="1700" dirty="0"/>
              <a:t>They are big and strong. Lions weigh </a:t>
            </a:r>
          </a:p>
          <a:p>
            <a:r>
              <a:rPr lang="en-US" sz="1700" dirty="0"/>
              <a:t>400 pounds and stand 4 feet tall. </a:t>
            </a:r>
          </a:p>
          <a:p>
            <a:r>
              <a:rPr lang="en-US" sz="1700" dirty="0"/>
              <a:t>If you feel the hair on its face, it is soft.</a:t>
            </a:r>
          </a:p>
          <a:p>
            <a:r>
              <a:rPr lang="en-US" sz="1700" dirty="0"/>
              <a:t> </a:t>
            </a:r>
          </a:p>
          <a:p>
            <a:endParaRPr lang="en-US" sz="1700" dirty="0"/>
          </a:p>
          <a:p>
            <a:endParaRPr lang="en-US" sz="1700" b="1" u="sng" dirty="0"/>
          </a:p>
          <a:p>
            <a:r>
              <a:rPr lang="en-US" sz="1700" dirty="0"/>
              <a:t>You can find </a:t>
            </a:r>
            <a:r>
              <a:rPr lang="en-US" sz="1700" dirty="0" smtClean="0"/>
              <a:t>lions </a:t>
            </a:r>
            <a:r>
              <a:rPr lang="en-US" sz="1700" dirty="0"/>
              <a:t>in Africa. </a:t>
            </a:r>
          </a:p>
          <a:p>
            <a:r>
              <a:rPr lang="en-US" sz="1700" dirty="0"/>
              <a:t>They can live for 15 years in the wild. </a:t>
            </a:r>
          </a:p>
          <a:p>
            <a:r>
              <a:rPr lang="en-US" sz="1700" dirty="0"/>
              <a:t>They like to sleep in the grass at night. </a:t>
            </a:r>
          </a:p>
          <a:p>
            <a:r>
              <a:rPr lang="en-US" sz="1700" dirty="0"/>
              <a:t>Lions eat meat, such as zebra, </a:t>
            </a:r>
          </a:p>
          <a:p>
            <a:r>
              <a:rPr lang="en-US" sz="1700" dirty="0"/>
              <a:t>giraffe, and buffalo.</a:t>
            </a:r>
          </a:p>
          <a:p>
            <a:endParaRPr lang="en-US" sz="1700" dirty="0"/>
          </a:p>
          <a:p>
            <a:endParaRPr lang="en-US" sz="1700" b="1" u="sng" dirty="0"/>
          </a:p>
          <a:p>
            <a:r>
              <a:rPr lang="en-US" sz="1700" dirty="0"/>
              <a:t>Lions live in groups, called “prides”, </a:t>
            </a:r>
          </a:p>
          <a:p>
            <a:r>
              <a:rPr lang="en-US" sz="1700" dirty="0"/>
              <a:t>with about 15 other lions. </a:t>
            </a:r>
          </a:p>
          <a:p>
            <a:r>
              <a:rPr lang="en-US" sz="1700" dirty="0"/>
              <a:t> </a:t>
            </a:r>
          </a:p>
        </p:txBody>
      </p:sp>
      <p:pic>
        <p:nvPicPr>
          <p:cNvPr id="10" name="Picture 9" descr="C:\Users\orozcoac\AppData\Local\Microsoft\Windows\Temporary Internet Files\Content.IE5\1QUVT97D\MC900370064[1].wm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117055" y="1037773"/>
            <a:ext cx="1700213" cy="1197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13"/>
          <p:cNvGrpSpPr/>
          <p:nvPr/>
        </p:nvGrpSpPr>
        <p:grpSpPr>
          <a:xfrm>
            <a:off x="3117055" y="6589505"/>
            <a:ext cx="2995613" cy="1764374"/>
            <a:chOff x="1600200" y="6400800"/>
            <a:chExt cx="2819400" cy="1684175"/>
          </a:xfrm>
        </p:grpSpPr>
        <p:pic>
          <p:nvPicPr>
            <p:cNvPr id="13"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5366"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2"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5"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grpSp>
        <p:nvGrpSpPr>
          <p:cNvPr id="22" name="Group 21"/>
          <p:cNvGrpSpPr/>
          <p:nvPr/>
        </p:nvGrpSpPr>
        <p:grpSpPr>
          <a:xfrm>
            <a:off x="4452937" y="2873829"/>
            <a:ext cx="2628583" cy="3512457"/>
            <a:chOff x="4191000" y="3048000"/>
            <a:chExt cx="2473960" cy="3352800"/>
          </a:xfrm>
        </p:grpSpPr>
        <p:pic>
          <p:nvPicPr>
            <p:cNvPr id="15368" name="Picture 8" descr="https://encrypted-tbn1.gstatic.com/images?q=tbn:ANd9GcRJ8fIiv7WckCUoHa0H7GRuUHVtkxMBj9-6r7IBwCvkK0Dr5XytfA"/>
            <p:cNvPicPr>
              <a:picLocks noChangeAspect="1" noChangeArrowheads="1"/>
            </p:cNvPicPr>
            <p:nvPr/>
          </p:nvPicPr>
          <p:blipFill>
            <a:blip r:embed="rId4" cstate="print"/>
            <a:stretch>
              <a:fillRect/>
            </a:stretch>
          </p:blipFill>
          <p:spPr bwMode="auto">
            <a:xfrm>
              <a:off x="4267200" y="3048000"/>
              <a:ext cx="2286000" cy="2000250"/>
            </a:xfrm>
            <a:prstGeom prst="rect">
              <a:avLst/>
            </a:prstGeom>
            <a:noFill/>
            <a:ln>
              <a:noFill/>
            </a:ln>
          </p:spPr>
        </p:pic>
        <p:pic>
          <p:nvPicPr>
            <p:cNvPr id="11" name="Picture 10" descr="C:\Users\orozcoac\AppData\Local\Microsoft\Windows\Temporary Internet Files\Content.IE5\81NJFPA3\MP900430725[1].jpg"/>
            <p:cNvPicPr/>
            <p:nvPr/>
          </p:nvPicPr>
          <p:blipFill>
            <a:blip r:embed="rId5"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6" name="Picture 15" descr="C:\Users\orozcoac\AppData\Local\Microsoft\Windows\Temporary Internet Files\Content.IE5\DWAAUUE7\MC900338008[1].wmf"/>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0" name="Picture 19" descr="C:\Users\orozcoac\AppData\Local\Microsoft\Windows\Temporary Internet Files\Content.IE5\1QUVT97D\MC900337982[1].wm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5369" name="Picture 9" descr="C:\Documents and Settings\Owner\Local Settings\Temporary Internet Files\Content.IE5\QMHSN1HR\MC900356159[1].wmf"/>
            <p:cNvPicPr>
              <a:picLocks noChangeAspect="1" noChangeArrowheads="1"/>
            </p:cNvPicPr>
            <p:nvPr/>
          </p:nvPicPr>
          <p:blipFill>
            <a:blip r:embed="rId8" cstate="print"/>
            <a:srcRect/>
            <a:stretch>
              <a:fillRect/>
            </a:stretch>
          </p:blipFill>
          <p:spPr bwMode="auto">
            <a:xfrm flipH="1">
              <a:off x="5608320" y="5410140"/>
              <a:ext cx="1056640" cy="990205"/>
            </a:xfrm>
            <a:prstGeom prst="rect">
              <a:avLst/>
            </a:prstGeom>
            <a:noFill/>
          </p:spPr>
        </p:pic>
      </p:grpSp>
    </p:spTree>
    <p:extLst>
      <p:ext uri="{BB962C8B-B14F-4D97-AF65-F5344CB8AC3E}">
        <p14:creationId xmlns:p14="http://schemas.microsoft.com/office/powerpoint/2010/main" val="137837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graphicFrame>
        <p:nvGraphicFramePr>
          <p:cNvPr id="5" name="Table 4"/>
          <p:cNvGraphicFramePr>
            <a:graphicFrameLocks noGrp="1"/>
          </p:cNvGraphicFramePr>
          <p:nvPr>
            <p:extLst/>
          </p:nvPr>
        </p:nvGraphicFramePr>
        <p:xfrm>
          <a:off x="604521" y="718457"/>
          <a:ext cx="6786881" cy="6810102"/>
        </p:xfrm>
        <a:graphic>
          <a:graphicData uri="http://schemas.openxmlformats.org/drawingml/2006/table">
            <a:tbl>
              <a:tblPr firstRow="1" bandRow="1">
                <a:tableStyleId>{5940675A-B579-460E-94D1-54222C63F5DA}</a:tableStyleId>
              </a:tblPr>
              <a:tblGrid>
                <a:gridCol w="6786881"/>
              </a:tblGrid>
              <a:tr h="1805723">
                <a:tc>
                  <a:txBody>
                    <a:bodyPr/>
                    <a:lstStyle/>
                    <a:p>
                      <a:r>
                        <a:rPr lang="en-US" sz="1900" b="1" dirty="0" smtClean="0"/>
                        <a:t>7.</a:t>
                      </a:r>
                    </a:p>
                    <a:p>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600200">
                <a:tc>
                  <a:txBody>
                    <a:bodyPr/>
                    <a:lstStyle/>
                    <a:p>
                      <a:r>
                        <a:rPr lang="en-US" sz="1900" b="1" dirty="0" smtClean="0"/>
                        <a:t>8.</a:t>
                      </a:r>
                    </a:p>
                    <a:p>
                      <a:endParaRPr lang="en-US" sz="1900" b="1" dirty="0" smtClean="0"/>
                    </a:p>
                    <a:p>
                      <a:endParaRPr lang="en-US" sz="1900" b="1" dirty="0"/>
                    </a:p>
                  </a:txBody>
                  <a:tcPr marL="97155" marR="97155" marT="47897" marB="47897"/>
                </a:tc>
              </a:tr>
              <a:tr h="1543594">
                <a:tc>
                  <a:txBody>
                    <a:bodyPr/>
                    <a:lstStyle/>
                    <a:p>
                      <a:r>
                        <a:rPr lang="en-US" sz="1900" b="1" dirty="0" smtClean="0"/>
                        <a:t>9.     </a:t>
                      </a:r>
                    </a:p>
                    <a:p>
                      <a:r>
                        <a:rPr lang="en-US" sz="1900" b="1" dirty="0" smtClean="0"/>
                        <a:t>    </a:t>
                      </a:r>
                    </a:p>
                    <a:p>
                      <a:r>
                        <a:rPr lang="en-US" sz="1900" b="1" dirty="0" smtClean="0"/>
                        <a:t>                                                  Why are the</a:t>
                      </a:r>
                      <a:r>
                        <a:rPr lang="en-US" sz="1900" b="1" baseline="0" dirty="0" smtClean="0"/>
                        <a:t> lions together?</a:t>
                      </a:r>
                      <a:endParaRPr lang="en-US" sz="1900" b="1" dirty="0" smtClean="0"/>
                    </a:p>
                    <a:p>
                      <a:endParaRPr lang="en-US" sz="1900" b="1" dirty="0" smtClean="0"/>
                    </a:p>
                    <a:p>
                      <a:endParaRPr lang="en-US" sz="1900" b="1" dirty="0" smtClean="0"/>
                    </a:p>
                  </a:txBody>
                  <a:tcPr marL="97155" marR="97155" marT="47897" marB="47897"/>
                </a:tc>
              </a:tr>
              <a:tr h="1805723">
                <a:tc>
                  <a:txBody>
                    <a:bodyPr/>
                    <a:lstStyle/>
                    <a:p>
                      <a:r>
                        <a:rPr lang="en-US" sz="1900" b="1" dirty="0" smtClean="0"/>
                        <a:t>10.</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3" name="Rectangle 2"/>
          <p:cNvSpPr/>
          <p:nvPr/>
        </p:nvSpPr>
        <p:spPr>
          <a:xfrm>
            <a:off x="600978" y="168814"/>
            <a:ext cx="6304750" cy="536182"/>
          </a:xfrm>
          <a:prstGeom prst="rect">
            <a:avLst/>
          </a:prstGeom>
        </p:spPr>
        <p:txBody>
          <a:bodyPr wrap="square" lIns="96359" tIns="48180" rIns="96359" bIns="48180">
            <a:spAutoFit/>
          </a:bodyPr>
          <a:lstStyle/>
          <a:p>
            <a:r>
              <a:rPr lang="en-US" sz="1400" b="1" dirty="0"/>
              <a:t>Selected Response Questions Picture </a:t>
            </a:r>
            <a:r>
              <a:rPr lang="en-US" sz="1400" b="1" dirty="0" smtClean="0"/>
              <a:t>Prompts</a:t>
            </a:r>
          </a:p>
          <a:p>
            <a:r>
              <a:rPr lang="en-US" sz="1400" dirty="0" smtClean="0"/>
              <a:t>Informational </a:t>
            </a:r>
            <a:r>
              <a:rPr lang="en-US" sz="1400" dirty="0"/>
              <a:t>Passage:   </a:t>
            </a:r>
            <a:r>
              <a:rPr lang="en-US" sz="1400" b="1" u="sng" dirty="0"/>
              <a:t>The King of the Jungle</a:t>
            </a:r>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pic>
        <p:nvPicPr>
          <p:cNvPr id="26" name="Picture 25" descr="C:\Users\orozcoac\AppData\Local\Microsoft\Windows\Temporary Internet Files\Content.IE5\81NJFPA3\MP900430725[1].jp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250144" y="966259"/>
            <a:ext cx="1340656"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C:\Users\orozcoac\AppData\Local\Microsoft\Windows\Temporary Internet Files\Content.IE5\DWAAUUE7\MC900338008[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436131" y="966259"/>
            <a:ext cx="1313668"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descr="C:\Users\orozcoac\AppData\Local\Microsoft\Windows\Temporary Internet Files\Content.IE5\1QUVT97D\MC900370064[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7041" y="966259"/>
            <a:ext cx="1525417"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C:\Users\orozcoac\AppData\Local\Microsoft\Windows\Temporary Internet Files\Content.IE5\1QUVT97D\MC90033798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218" y="2649928"/>
            <a:ext cx="1457324" cy="1289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C:\Users\orozcoac\AppData\Local\Microsoft\Windows\Temporary Internet Files\Content.IE5\DWAAUUE7\MC900338008[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436130" y="2810878"/>
            <a:ext cx="1267238" cy="1121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C:\Users\orozcoac\AppData\Local\Microsoft\Windows\Temporary Internet Files\Content.IE5\1QUVT97D\MC900370064[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03081" y="2754807"/>
            <a:ext cx="1457324" cy="1177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descr="http://4.bp.blogspot.com/-6KHuI01tsyg/UA6-jv7pc4I/AAAAAAAAABk/Ves6H77H6I8/s1600/groups%2Bof%2Blions.jpg"/>
          <p:cNvPicPr/>
          <p:nvPr/>
        </p:nvPicPr>
        <p:blipFill rotWithShape="1">
          <a:blip r:embed="rId6" cstate="print">
            <a:grayscl/>
            <a:extLst>
              <a:ext uri="{28A0092B-C50C-407E-A947-70E740481C1C}">
                <a14:useLocalDpi xmlns:a14="http://schemas.microsoft.com/office/drawing/2010/main" val="0"/>
              </a:ext>
            </a:extLst>
          </a:blip>
          <a:srcRect b="27212"/>
          <a:stretch/>
        </p:blipFill>
        <p:spPr bwMode="auto">
          <a:xfrm>
            <a:off x="1295401" y="4358640"/>
            <a:ext cx="1813560" cy="119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4" descr="https://encrypted-tbn0.gstatic.com/images?q=tbn:ANd9GcSM5StHJaFys9xGgixpVsPWK5sqtOB588HUtGBTFlZr3FfSArqG"/>
          <p:cNvPicPr>
            <a:picLocks noChangeAspect="1" noChangeArrowheads="1"/>
          </p:cNvPicPr>
          <p:nvPr/>
        </p:nvPicPr>
        <p:blipFill>
          <a:blip r:embed="rId7" cstate="print">
            <a:grayscl/>
          </a:blip>
          <a:srcRect/>
          <a:stretch>
            <a:fillRect/>
          </a:stretch>
        </p:blipFill>
        <p:spPr bwMode="auto">
          <a:xfrm>
            <a:off x="5390068" y="5900674"/>
            <a:ext cx="1515660" cy="1369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2" descr="https://encrypted-tbn3.gstatic.com/images?q=tbn:ANd9GcRh5LGCRi44N3p6aUXWe_Spqhz6HoY91suj7OWKSWFJ4I6uizJ_"/>
          <p:cNvPicPr>
            <a:picLocks noChangeAspect="1" noChangeArrowheads="1"/>
          </p:cNvPicPr>
          <p:nvPr/>
        </p:nvPicPr>
        <p:blipFill>
          <a:blip r:embed="rId8" cstate="print">
            <a:grayscl/>
          </a:blip>
          <a:srcRect/>
          <a:stretch>
            <a:fillRect/>
          </a:stretch>
        </p:blipFill>
        <p:spPr bwMode="auto">
          <a:xfrm>
            <a:off x="1405678" y="5900677"/>
            <a:ext cx="1515659" cy="1369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descr="C:\Users\orozcoac\AppData\Local\Microsoft\Windows\Temporary Internet Files\Content.IE5\81NJFPA3\MP900430725[1].jp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440677" y="6051678"/>
            <a:ext cx="1452507" cy="1067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099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28661" y="2263140"/>
            <a:ext cx="6525578" cy="695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10" name="Rectangle 9"/>
          <p:cNvSpPr/>
          <p:nvPr/>
        </p:nvSpPr>
        <p:spPr>
          <a:xfrm>
            <a:off x="242887" y="567622"/>
            <a:ext cx="7208496" cy="392444"/>
          </a:xfrm>
          <a:prstGeom prst="rect">
            <a:avLst/>
          </a:prstGeom>
          <a:ln>
            <a:noFill/>
          </a:ln>
        </p:spPr>
        <p:txBody>
          <a:bodyPr wrap="square" lIns="101874" tIns="50937" rIns="101874" bIns="50937">
            <a:spAutoFit/>
          </a:bodyPr>
          <a:lstStyle/>
          <a:p>
            <a:pPr marL="368083" indent="-368083"/>
            <a:r>
              <a:rPr lang="en-US" sz="1900" b="1" dirty="0">
                <a:latin typeface="Helvetica" pitchFamily="34" charset="0"/>
                <a:cs typeface="Helvetica" pitchFamily="34" charset="0"/>
              </a:rPr>
              <a:t>11.</a:t>
            </a:r>
            <a:r>
              <a:rPr lang="en-US" sz="1900" dirty="0"/>
              <a:t> </a:t>
            </a:r>
            <a:r>
              <a:rPr lang="en-US" sz="1900" b="1" dirty="0"/>
              <a:t>What do the pictures tell us about the story we read?</a:t>
            </a:r>
            <a:endParaRPr lang="en-US" sz="1900" b="1"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pSp>
        <p:nvGrpSpPr>
          <p:cNvPr id="13" name="Group 13"/>
          <p:cNvGrpSpPr/>
          <p:nvPr/>
        </p:nvGrpSpPr>
        <p:grpSpPr>
          <a:xfrm>
            <a:off x="3805237" y="2716295"/>
            <a:ext cx="2995613" cy="1764374"/>
            <a:chOff x="1600200" y="6400800"/>
            <a:chExt cx="2819400" cy="1684175"/>
          </a:xfrm>
        </p:grpSpPr>
        <p:pic>
          <p:nvPicPr>
            <p:cNvPr id="15"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6"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7"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8"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sp>
        <p:nvSpPr>
          <p:cNvPr id="21" name="TextBox 20"/>
          <p:cNvSpPr txBox="1"/>
          <p:nvPr/>
        </p:nvSpPr>
        <p:spPr>
          <a:xfrm>
            <a:off x="445293" y="101489"/>
            <a:ext cx="3886200" cy="392444"/>
          </a:xfrm>
          <a:prstGeom prst="rect">
            <a:avLst/>
          </a:prstGeom>
          <a:noFill/>
        </p:spPr>
        <p:txBody>
          <a:bodyPr wrap="square" lIns="101874" tIns="50937" rIns="101874" bIns="50937" rtlCol="0">
            <a:spAutoFit/>
          </a:bodyPr>
          <a:lstStyle/>
          <a:p>
            <a:r>
              <a:rPr lang="en-US" sz="1900" b="1" dirty="0"/>
              <a:t> Constructed Response answer key</a:t>
            </a:r>
          </a:p>
        </p:txBody>
      </p:sp>
      <p:graphicFrame>
        <p:nvGraphicFramePr>
          <p:cNvPr id="22" name="Table 21"/>
          <p:cNvGraphicFramePr>
            <a:graphicFrameLocks noGrp="1"/>
          </p:cNvGraphicFramePr>
          <p:nvPr>
            <p:extLst/>
          </p:nvPr>
        </p:nvGraphicFramePr>
        <p:xfrm>
          <a:off x="4048124" y="1279380"/>
          <a:ext cx="3292476" cy="822960"/>
        </p:xfrm>
        <a:graphic>
          <a:graphicData uri="http://schemas.openxmlformats.org/drawingml/2006/table">
            <a:tbl>
              <a:tblPr/>
              <a:tblGrid>
                <a:gridCol w="3292476"/>
              </a:tblGrid>
              <a:tr h="13411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a:t>
                      </a:r>
                      <a:r>
                        <a:rPr lang="en-US" sz="900" b="1" baseline="0" dirty="0" smtClean="0">
                          <a:solidFill>
                            <a:srgbClr val="000000"/>
                          </a:solidFill>
                          <a:latin typeface="+mn-lt"/>
                          <a:ea typeface="Times New Roman"/>
                          <a:cs typeface="Times New Roman"/>
                        </a:rPr>
                        <a:t> RI.K.6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u="none" dirty="0" smtClean="0"/>
                        <a:t>Name the author and illustrator of a text and define the role of each in presenting the ideas or information in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1" i="1" u="none" dirty="0" smtClean="0"/>
                        <a:t>Note:  As students tell about the pictures they are defining roles presented by the illustrator in connection with the text or author’s purpose.</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3" name="Rectangle 22"/>
          <p:cNvSpPr/>
          <p:nvPr/>
        </p:nvSpPr>
        <p:spPr>
          <a:xfrm>
            <a:off x="895134" y="4442460"/>
            <a:ext cx="6129338" cy="2850362"/>
          </a:xfrm>
          <a:prstGeom prst="rect">
            <a:avLst/>
          </a:prstGeom>
        </p:spPr>
        <p:txBody>
          <a:bodyPr wrap="square" lIns="91429" tIns="45715" rIns="91429" bIns="45715">
            <a:spAutoFit/>
          </a:bodyPr>
          <a:lstStyle/>
          <a:p>
            <a:pPr algn="ctr" defTabSz="966499">
              <a:defRPr/>
            </a:pPr>
            <a:r>
              <a:rPr lang="en-US" sz="1600" b="1" u="sng" dirty="0"/>
              <a:t>Constructed Response Research Rubrics Target 2</a:t>
            </a:r>
          </a:p>
          <a:p>
            <a:pPr algn="ctr"/>
            <a:r>
              <a:rPr lang="en-US" sz="1600" dirty="0"/>
              <a:t>Locate, Select, Interpret and Integrate Information.</a:t>
            </a:r>
            <a:r>
              <a:rPr lang="en-US" sz="1600" b="1" u="sng" dirty="0"/>
              <a:t> </a:t>
            </a:r>
          </a:p>
          <a:p>
            <a:endParaRPr lang="en-US" sz="1600" b="1" u="sng" dirty="0"/>
          </a:p>
          <a:p>
            <a:r>
              <a:rPr lang="en-US" sz="1200" b="1" u="sng" dirty="0"/>
              <a:t>The response gives sufficient evidence</a:t>
            </a:r>
            <a:r>
              <a:rPr lang="en-US" sz="1200" b="1" dirty="0"/>
              <a:t> </a:t>
            </a:r>
            <a:r>
              <a:rPr lang="en-US" sz="1200" dirty="0"/>
              <a:t>of the ability to locate and select information from the illustrations in order to connect ideas to the text King of the Jungle.  Students may draw, write or dictate details from the pictures to connect with (1) the lion is the king of the jungle, (2) lions are strong (big – may include weight), (3) they have soft fur, (4) they live in Africa, (5) sleep in grass at night, (6) like to eat meat and (7) live in prides.</a:t>
            </a:r>
          </a:p>
          <a:p>
            <a:endParaRPr lang="en-US" sz="1200" dirty="0"/>
          </a:p>
          <a:p>
            <a:r>
              <a:rPr lang="en-US" sz="1200" b="1" u="sng" dirty="0"/>
              <a:t>The response gives sufficient evidence</a:t>
            </a:r>
            <a:r>
              <a:rPr lang="en-US" sz="1200" b="1" dirty="0"/>
              <a:t> </a:t>
            </a:r>
            <a:r>
              <a:rPr lang="en-US" sz="1200" dirty="0"/>
              <a:t>of the ability to interpret and integrate information to draw, write or dictate in order to show how information from the text and illustrations integrate or connect.</a:t>
            </a:r>
          </a:p>
          <a:p>
            <a:endParaRPr lang="en-US" sz="1200" dirty="0"/>
          </a:p>
          <a:p>
            <a:pPr marL="231748" indent="-231748" algn="ctr"/>
            <a:endParaRPr lang="en-US" sz="1200" dirty="0"/>
          </a:p>
        </p:txBody>
      </p:sp>
      <p:graphicFrame>
        <p:nvGraphicFramePr>
          <p:cNvPr id="24" name="Table 23"/>
          <p:cNvGraphicFramePr>
            <a:graphicFrameLocks noGrp="1"/>
          </p:cNvGraphicFramePr>
          <p:nvPr>
            <p:extLst/>
          </p:nvPr>
        </p:nvGraphicFramePr>
        <p:xfrm>
          <a:off x="863601" y="7040880"/>
          <a:ext cx="6051600" cy="1984109"/>
        </p:xfrm>
        <a:graphic>
          <a:graphicData uri="http://schemas.openxmlformats.org/drawingml/2006/table">
            <a:tbl>
              <a:tblPr firstRow="1" bandRow="1">
                <a:tableStyleId>{5940675A-B579-460E-94D1-54222C63F5DA}</a:tableStyleId>
              </a:tblPr>
              <a:tblGrid>
                <a:gridCol w="508000"/>
                <a:gridCol w="5543600"/>
              </a:tblGrid>
              <a:tr h="766572">
                <a:tc>
                  <a:txBody>
                    <a:bodyPr/>
                    <a:lstStyle/>
                    <a:p>
                      <a:pPr algn="ctr"/>
                      <a:r>
                        <a:rPr lang="en-US" sz="1900" b="1" dirty="0" smtClean="0"/>
                        <a:t>2</a:t>
                      </a:r>
                      <a:endParaRPr lang="en-US" sz="1900" b="1" dirty="0"/>
                    </a:p>
                  </a:txBody>
                  <a:tcPr marL="97536" marR="97536" marT="48006" marB="48006" anchor="ctr"/>
                </a:tc>
                <a:tc>
                  <a:txBody>
                    <a:bodyPr/>
                    <a:lstStyle/>
                    <a:p>
                      <a:r>
                        <a:rPr lang="en-US" sz="1100" b="0" i="0" baseline="0" dirty="0" smtClean="0"/>
                        <a:t>Student draws, writes or dictates about how the illustrations tell about the text to include:</a:t>
                      </a:r>
                    </a:p>
                    <a:p>
                      <a:pPr marL="171450" indent="-171450">
                        <a:buFont typeface="Arial" panose="020B0604020202020204" pitchFamily="34" charset="0"/>
                        <a:buChar char="•"/>
                      </a:pPr>
                      <a:r>
                        <a:rPr lang="en-US" sz="1100" b="0" i="0" baseline="0" dirty="0" smtClean="0"/>
                        <a:t>2 different kinds of animals (zebra, buffalo and lion)</a:t>
                      </a:r>
                    </a:p>
                    <a:p>
                      <a:pPr marL="171450" indent="-171450">
                        <a:buFont typeface="Arial" panose="020B0604020202020204" pitchFamily="34" charset="0"/>
                        <a:buChar char="•"/>
                      </a:pPr>
                      <a:r>
                        <a:rPr lang="en-US" sz="1100" b="0" i="0" baseline="0" dirty="0" smtClean="0"/>
                        <a:t>2-3 details describing a lion (soft, big, strong, king)</a:t>
                      </a:r>
                    </a:p>
                    <a:p>
                      <a:pPr marL="171450" indent="-171450">
                        <a:buFont typeface="Arial" panose="020B0604020202020204" pitchFamily="34" charset="0"/>
                        <a:buChar char="•"/>
                      </a:pPr>
                      <a:r>
                        <a:rPr lang="en-US" sz="1100" b="0" i="0" baseline="0" dirty="0" smtClean="0"/>
                        <a:t>2 details telling what lions do (eat meat, sleep in grass, live in prides)</a:t>
                      </a:r>
                    </a:p>
                  </a:txBody>
                  <a:tcPr marL="97536" marR="97536" marT="48006" marB="48006"/>
                </a:tc>
              </a:tr>
              <a:tr h="766572">
                <a:tc>
                  <a:txBody>
                    <a:bodyPr/>
                    <a:lstStyle/>
                    <a:p>
                      <a:pPr algn="ctr"/>
                      <a:r>
                        <a:rPr lang="en-US" sz="1900" b="1" dirty="0" smtClean="0"/>
                        <a:t>1</a:t>
                      </a:r>
                      <a:endParaRPr lang="en-US" sz="1900" b="1" dirty="0"/>
                    </a:p>
                  </a:txBody>
                  <a:tcPr marL="97536" marR="97536" marT="48006" marB="48006" anchor="ctr"/>
                </a:tc>
                <a:tc>
                  <a:txBody>
                    <a:bodyPr/>
                    <a:lstStyle/>
                    <a:p>
                      <a:r>
                        <a:rPr lang="en-US" sz="1100" b="0" i="0" baseline="0" dirty="0" smtClean="0"/>
                        <a:t>Student draws, writes or dictates about how the illustrations tell about the text to include:</a:t>
                      </a:r>
                    </a:p>
                    <a:p>
                      <a:pPr marL="171450" indent="-171450">
                        <a:buFont typeface="Arial" panose="020B0604020202020204" pitchFamily="34" charset="0"/>
                        <a:buChar char="•"/>
                      </a:pPr>
                      <a:r>
                        <a:rPr lang="en-US" sz="1100" b="0" i="0" baseline="0" dirty="0" smtClean="0"/>
                        <a:t>The lion</a:t>
                      </a:r>
                    </a:p>
                    <a:p>
                      <a:pPr marL="171450" indent="-171450">
                        <a:buFont typeface="Arial" panose="020B0604020202020204" pitchFamily="34" charset="0"/>
                        <a:buChar char="•"/>
                      </a:pPr>
                      <a:r>
                        <a:rPr lang="en-US" sz="1100" b="0" i="0" baseline="0" dirty="0" smtClean="0"/>
                        <a:t>1 detail describing the lion</a:t>
                      </a:r>
                    </a:p>
                    <a:p>
                      <a:pPr marL="171450" indent="-171450">
                        <a:buFont typeface="Arial" panose="020B0604020202020204" pitchFamily="34" charset="0"/>
                        <a:buChar char="•"/>
                      </a:pPr>
                      <a:r>
                        <a:rPr lang="en-US" sz="1100" b="0" i="0" baseline="0" dirty="0" smtClean="0"/>
                        <a:t>1 detail telling what the lion does</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drawing or writing may have 1 detail about the illustration but it does not actually connect with a specific part of the text.</a:t>
                      </a:r>
                    </a:p>
                  </a:txBody>
                  <a:tcPr marL="97536" marR="97536" marT="48006" marB="48006"/>
                </a:tc>
              </a:tr>
            </a:tbl>
          </a:graphicData>
        </a:graphic>
      </p:graphicFrame>
      <p:grpSp>
        <p:nvGrpSpPr>
          <p:cNvPr id="6" name="Group 21"/>
          <p:cNvGrpSpPr/>
          <p:nvPr/>
        </p:nvGrpSpPr>
        <p:grpSpPr>
          <a:xfrm>
            <a:off x="809626" y="960066"/>
            <a:ext cx="2833688" cy="3512457"/>
            <a:chOff x="4191000" y="3048000"/>
            <a:chExt cx="2667000" cy="3352800"/>
          </a:xfrm>
        </p:grpSpPr>
        <p:pic>
          <p:nvPicPr>
            <p:cNvPr id="7" name="Picture 8" descr="https://encrypted-tbn1.gstatic.com/images?q=tbn:ANd9GcRJ8fIiv7WckCUoHa0H7GRuUHVtkxMBj9-6r7IBwCvkK0Dr5XytfA"/>
            <p:cNvPicPr>
              <a:picLocks noChangeAspect="1" noChangeArrowheads="1"/>
            </p:cNvPicPr>
            <p:nvPr/>
          </p:nvPicPr>
          <p:blipFill>
            <a:blip r:embed="rId3" cstate="print"/>
            <a:stretch>
              <a:fillRect/>
            </a:stretch>
          </p:blipFill>
          <p:spPr bwMode="auto">
            <a:xfrm>
              <a:off x="4267200" y="3048000"/>
              <a:ext cx="2286000" cy="2000250"/>
            </a:xfrm>
            <a:prstGeom prst="rect">
              <a:avLst/>
            </a:prstGeom>
            <a:noFill/>
            <a:ln>
              <a:noFill/>
            </a:ln>
          </p:spPr>
        </p:pic>
        <p:pic>
          <p:nvPicPr>
            <p:cNvPr id="8" name="Picture 7" descr="C:\Users\orozcoac\AppData\Local\Microsoft\Windows\Temporary Internet Files\Content.IE5\81NJFPA3\MP900430725[1].jpg"/>
            <p:cNvPicPr/>
            <p:nvPr/>
          </p:nvPicPr>
          <p:blipFill>
            <a:blip r:embed="rId4"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descr="C:\Users\orozcoac\AppData\Local\Microsoft\Windows\Temporary Internet Files\Content.IE5\DWAAUUE7\MC900338008[1].wmf"/>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C:\Users\orozcoac\AppData\Local\Microsoft\Windows\Temporary Internet Files\Content.IE5\1QUVT97D\MC900337982[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Picture 9" descr="C:\Documents and Settings\Owner\Local Settings\Temporary Internet Files\Content.IE5\QMHSN1HR\MC900356159[1].wmf"/>
            <p:cNvPicPr>
              <a:picLocks noChangeAspect="1" noChangeArrowheads="1"/>
            </p:cNvPicPr>
            <p:nvPr/>
          </p:nvPicPr>
          <p:blipFill>
            <a:blip r:embed="rId7" cstate="print"/>
            <a:srcRect/>
            <a:stretch>
              <a:fillRect/>
            </a:stretch>
          </p:blipFill>
          <p:spPr bwMode="auto">
            <a:xfrm flipH="1">
              <a:off x="5638800" y="5257800"/>
              <a:ext cx="1219200" cy="1142544"/>
            </a:xfrm>
            <a:prstGeom prst="rect">
              <a:avLst/>
            </a:prstGeom>
            <a:noFill/>
          </p:spPr>
        </p:pic>
      </p:grpSp>
    </p:spTree>
    <p:extLst>
      <p:ext uri="{BB962C8B-B14F-4D97-AF65-F5344CB8AC3E}">
        <p14:creationId xmlns:p14="http://schemas.microsoft.com/office/powerpoint/2010/main" val="2574683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4387</Words>
  <Application>Microsoft Office PowerPoint</Application>
  <PresentationFormat>Custom</PresentationFormat>
  <Paragraphs>693</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Comic Sans MS</vt:lpstr>
      <vt:lpstr>Courier New</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83</cp:revision>
  <dcterms:created xsi:type="dcterms:W3CDTF">2014-11-20T22:29:18Z</dcterms:created>
  <dcterms:modified xsi:type="dcterms:W3CDTF">2015-12-09T00:03:34Z</dcterms:modified>
</cp:coreProperties>
</file>