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2" r:id="rId2"/>
    <p:sldId id="339" r:id="rId3"/>
    <p:sldId id="340" r:id="rId4"/>
    <p:sldId id="314" r:id="rId5"/>
    <p:sldId id="315" r:id="rId6"/>
    <p:sldId id="316" r:id="rId7"/>
    <p:sldId id="346" r:id="rId8"/>
    <p:sldId id="347" r:id="rId9"/>
    <p:sldId id="342" r:id="rId10"/>
    <p:sldId id="343" r:id="rId11"/>
    <p:sldId id="344" r:id="rId12"/>
    <p:sldId id="345" r:id="rId13"/>
    <p:sldId id="341" r:id="rId14"/>
    <p:sldId id="318" r:id="rId15"/>
    <p:sldId id="319" r:id="rId16"/>
    <p:sldId id="348" r:id="rId17"/>
    <p:sldId id="321" r:id="rId18"/>
    <p:sldId id="258" r:id="rId19"/>
    <p:sldId id="292"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8" r:id="rId36"/>
    <p:sldId id="303" r:id="rId37"/>
    <p:sldId id="304" r:id="rId38"/>
    <p:sldId id="305" r:id="rId39"/>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960000"/>
    <a:srgbClr val="FF7D7D"/>
    <a:srgbClr val="FF4747"/>
    <a:srgbClr val="5D2221"/>
    <a:srgbClr val="957DB1"/>
    <a:srgbClr val="F7994B"/>
    <a:srgbClr val="C05B08"/>
    <a:srgbClr val="255997"/>
    <a:srgbClr val="DEE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7" autoAdjust="0"/>
    <p:restoredTop sz="94648" autoAdjust="0"/>
  </p:normalViewPr>
  <p:slideViewPr>
    <p:cSldViewPr>
      <p:cViewPr>
        <p:scale>
          <a:sx n="82" d="100"/>
          <a:sy n="82" d="100"/>
        </p:scale>
        <p:origin x="1428" y="-25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79EC7F-4C7A-4944-8949-7F9BBDAA619A}" type="datetimeFigureOut">
              <a:rPr lang="en-US" smtClean="0"/>
              <a:pPr/>
              <a:t>1/20/2016</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E0038-F840-411F-87AA-20D2DFE26CDC}" type="slidenum">
              <a:rPr lang="en-US" smtClean="0"/>
              <a:pPr/>
              <a:t>‹#›</a:t>
            </a:fld>
            <a:endParaRPr lang="en-US" dirty="0"/>
          </a:p>
        </p:txBody>
      </p:sp>
    </p:spTree>
    <p:extLst>
      <p:ext uri="{BB962C8B-B14F-4D97-AF65-F5344CB8AC3E}">
        <p14:creationId xmlns:p14="http://schemas.microsoft.com/office/powerpoint/2010/main" val="2162646812"/>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287CE-B50A-4DD8-802D-588755CAADF2}" type="slidenum">
              <a:rPr lang="en-US" smtClean="0"/>
              <a:pPr/>
              <a:t>4</a:t>
            </a:fld>
            <a:endParaRPr lang="en-US" dirty="0"/>
          </a:p>
        </p:txBody>
      </p:sp>
    </p:spTree>
    <p:extLst>
      <p:ext uri="{BB962C8B-B14F-4D97-AF65-F5344CB8AC3E}">
        <p14:creationId xmlns:p14="http://schemas.microsoft.com/office/powerpoint/2010/main" val="100109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41" name="Shape 241"/>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530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46" name="Shape 246"/>
          <p:cNvSpPr>
            <a:spLocks noGrp="1" noRot="1" noChangeAspect="1"/>
          </p:cNvSpPr>
          <p:nvPr>
            <p:ph type="sldImg" idx="2"/>
          </p:nvPr>
        </p:nvSpPr>
        <p:spPr>
          <a:xfrm>
            <a:off x="2103438" y="685800"/>
            <a:ext cx="26511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50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164" name="Shape 164"/>
          <p:cNvSpPr>
            <a:spLocks noGrp="1" noRot="1" noChangeAspect="1"/>
          </p:cNvSpPr>
          <p:nvPr>
            <p:ph type="sldImg" idx="2"/>
          </p:nvPr>
        </p:nvSpPr>
        <p:spPr>
          <a:xfrm>
            <a:off x="2105025" y="685800"/>
            <a:ext cx="26479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6972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BDD2E8-FA9F-4FB4-A0D9-845F03DF7A3C}"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0EAD6A-D725-47F7-B120-0A74372890F3}"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18B2C3-D4C2-4384-9E5B-BBD39EE9BAD8}"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F668-0265-4CFE-9720-2B0593259FD7}"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8185F-0868-4C7D-8B2C-281CA8C6CD42}" type="datetime1">
              <a:rPr lang="en-US" smtClean="0"/>
              <a:t>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A40FE-338F-4FE9-83D9-963DC4412FE7}" type="datetime1">
              <a:rPr lang="en-US" smtClean="0"/>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702FE-6C43-4885-A0C8-C76CDDB82ED8}" type="datetime1">
              <a:rPr lang="en-US" smtClean="0"/>
              <a:t>1/20/2016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A7DB4-17EF-42A6-A6E4-FCC290226F34}" type="datetime1">
              <a:rPr lang="en-US" smtClean="0"/>
              <a:t>1/20/2016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6EF6F-80A9-4371-B2C3-422F6D30D2A0}" type="datetime1">
              <a:rPr lang="en-US" smtClean="0"/>
              <a:t>1/20/2016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63D503-7B08-439A-A6AF-2DADE5DDDBE1}" type="datetime1">
              <a:rPr lang="en-US" smtClean="0"/>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5FC8BF-53FE-4CA0-9E29-2A3FB7DFD6EF}" type="datetime1">
              <a:rPr lang="en-US" smtClean="0"/>
              <a:t>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08F7292A-BB1F-45A2-9090-1F8AC4831FF1}" type="datetime1">
              <a:rPr lang="en-US" smtClean="0"/>
              <a:t>1/20/2016</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70420" y="9522884"/>
            <a:ext cx="60198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dirty="0"/>
          </a:p>
        </p:txBody>
      </p:sp>
      <p:sp>
        <p:nvSpPr>
          <p:cNvPr id="7" name="TextBox 6"/>
          <p:cNvSpPr txBox="1"/>
          <p:nvPr userDrawn="1"/>
        </p:nvSpPr>
        <p:spPr>
          <a:xfrm>
            <a:off x="3810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t>HSD –</a:t>
            </a:r>
            <a:r>
              <a:rPr lang="en-US" sz="1000" baseline="0" dirty="0" smtClean="0"/>
              <a:t> OSP  Susan Richmond 2015</a:t>
            </a:r>
            <a:endParaRPr lang="en-US" sz="1000" dirty="0"/>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bing.com/videos/search?q=teen+court&amp;qs=VI&amp;form=QBVR&amp;pq=teen+cort&amp;sc=810&amp;sp=1&amp;sk=&amp;adlt=strict#view=detail&amp;mid=1B58E71D5E4DE21D53D71B58E71D5E4DE21D53D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in.gov/judiciary/cit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pic>
        <p:nvPicPr>
          <p:cNvPr id="29" name="Picture 2" descr="http://www.hsd.k12.or.us/Portals/_default/Skins/DistrictSkin/images/webheadsm.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572000" y="9220200"/>
            <a:ext cx="2438400"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0" y="0"/>
            <a:ext cx="7772401" cy="9448992"/>
            <a:chOff x="70772" y="159327"/>
            <a:chExt cx="6858001" cy="8589993"/>
          </a:xfrm>
        </p:grpSpPr>
        <p:grpSp>
          <p:nvGrpSpPr>
            <p:cNvPr id="21" name="Group 20"/>
            <p:cNvGrpSpPr/>
            <p:nvPr/>
          </p:nvGrpSpPr>
          <p:grpSpPr>
            <a:xfrm>
              <a:off x="70772" y="159327"/>
              <a:ext cx="6858001" cy="8589993"/>
              <a:chOff x="2193" y="159327"/>
              <a:chExt cx="6858001" cy="8589993"/>
            </a:xfrm>
          </p:grpSpPr>
          <p:grpSp>
            <p:nvGrpSpPr>
              <p:cNvPr id="11" name="Group 10"/>
              <p:cNvGrpSpPr/>
              <p:nvPr/>
            </p:nvGrpSpPr>
            <p:grpSpPr>
              <a:xfrm>
                <a:off x="2193" y="159327"/>
                <a:ext cx="6858001" cy="1685330"/>
                <a:chOff x="2193" y="159327"/>
                <a:chExt cx="6858001" cy="1685330"/>
              </a:xfrm>
            </p:grpSpPr>
            <p:grpSp>
              <p:nvGrpSpPr>
                <p:cNvPr id="8" name="Group 7"/>
                <p:cNvGrpSpPr/>
                <p:nvPr/>
              </p:nvGrpSpPr>
              <p:grpSpPr>
                <a:xfrm>
                  <a:off x="2193" y="159327"/>
                  <a:ext cx="6858001" cy="1662545"/>
                  <a:chOff x="2193" y="159327"/>
                  <a:chExt cx="6858001" cy="1662545"/>
                </a:xfrm>
              </p:grpSpPr>
              <p:sp>
                <p:nvSpPr>
                  <p:cNvPr id="2" name="Rectangle 1"/>
                  <p:cNvSpPr/>
                  <p:nvPr/>
                </p:nvSpPr>
                <p:spPr>
                  <a:xfrm>
                    <a:off x="2194" y="159327"/>
                    <a:ext cx="6858000" cy="7620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2193" y="574963"/>
                    <a:ext cx="6858000" cy="7620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2193" y="1059872"/>
                    <a:ext cx="6858000" cy="762000"/>
                  </a:xfrm>
                  <a:prstGeom prst="rect">
                    <a:avLst/>
                  </a:prstGeom>
                  <a:pattFill prst="smConfetti">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Rectangle 9"/>
                <p:cNvSpPr/>
                <p:nvPr/>
              </p:nvSpPr>
              <p:spPr>
                <a:xfrm>
                  <a:off x="2193" y="921327"/>
                  <a:ext cx="685800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a:ln w="0"/>
                      <a:effectLst/>
                      <a:latin typeface="+mj-lt"/>
                    </a:rPr>
                    <a:t>INTERIM </a:t>
                  </a:r>
                  <a:r>
                    <a:rPr lang="en-US" sz="6000" b="1" cap="all" dirty="0" smtClean="0">
                      <a:ln w="0"/>
                      <a:effectLst/>
                      <a:latin typeface="+mj-lt"/>
                    </a:rPr>
                    <a:t>ASSESSMENT</a:t>
                  </a:r>
                  <a:endParaRPr lang="en-US" sz="6000" b="1" cap="all" dirty="0">
                    <a:ln w="0"/>
                    <a:effectLst/>
                    <a:latin typeface="+mj-lt"/>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741781" y="3415145"/>
                <a:ext cx="5791199" cy="533417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1281007" y="3622963"/>
              <a:ext cx="2375726" cy="923330"/>
            </a:xfrm>
            <a:prstGeom prst="rect">
              <a:avLst/>
            </a:prstGeom>
            <a:noFill/>
          </p:spPr>
          <p:txBody>
            <a:bodyPr wrap="none" lIns="91440" tIns="45720" rIns="91440" bIns="45720">
              <a:spAutoFit/>
            </a:bodyPr>
            <a:lstStyle/>
            <a:p>
              <a:pPr algn="ctr"/>
              <a:r>
                <a:rPr lang="en-US" sz="6000" b="1" dirty="0" smtClean="0">
                  <a:ln w="1905"/>
                  <a:effectLst>
                    <a:innerShdw blurRad="69850" dist="43180" dir="5400000">
                      <a:srgbClr val="000000">
                        <a:alpha val="65000"/>
                      </a:srgbClr>
                    </a:innerShdw>
                  </a:effectLst>
                </a:rPr>
                <a:t>Grade 6</a:t>
              </a:r>
              <a:endParaRPr lang="en-US" sz="6000" b="1" dirty="0">
                <a:ln w="1905"/>
                <a:effectLst>
                  <a:innerShdw blurRad="69850" dist="43180" dir="5400000">
                    <a:srgbClr val="000000">
                      <a:alpha val="65000"/>
                    </a:srgbClr>
                  </a:innerShdw>
                </a:effectLst>
              </a:endParaRPr>
            </a:p>
          </p:txBody>
        </p:sp>
      </p:grpSp>
      <p:sp>
        <p:nvSpPr>
          <p:cNvPr id="27" name="Slide Number Placeholder 26"/>
          <p:cNvSpPr>
            <a:spLocks noGrp="1"/>
          </p:cNvSpPr>
          <p:nvPr>
            <p:ph type="sldNum" sz="quarter" idx="12"/>
          </p:nvPr>
        </p:nvSpPr>
        <p:spPr/>
        <p:txBody>
          <a:bodyPr/>
          <a:lstStyle/>
          <a:p>
            <a:fld id="{CF669FE8-2A6A-4FDA-B6E7-4A7C87AD6E1D}" type="slidenum">
              <a:rPr lang="en-US" smtClean="0"/>
              <a:pPr/>
              <a:t>1</a:t>
            </a:fld>
            <a:endParaRPr lang="en-US" dirty="0"/>
          </a:p>
        </p:txBody>
      </p:sp>
      <p:sp>
        <p:nvSpPr>
          <p:cNvPr id="14" name="TextBox 13"/>
          <p:cNvSpPr txBox="1"/>
          <p:nvPr/>
        </p:nvSpPr>
        <p:spPr>
          <a:xfrm>
            <a:off x="1447800" y="4953000"/>
            <a:ext cx="4038600" cy="2062103"/>
          </a:xfrm>
          <a:prstGeom prst="rect">
            <a:avLst/>
          </a:prstGeom>
          <a:noFill/>
        </p:spPr>
        <p:txBody>
          <a:bodyPr wrap="square" rtlCol="0">
            <a:spAutoFit/>
          </a:bodyPr>
          <a:lstStyle/>
          <a:p>
            <a:r>
              <a:rPr lang="en-US" sz="5400" b="1" cap="all" dirty="0">
                <a:ln w="0"/>
              </a:rPr>
              <a:t>Teacher Directions</a:t>
            </a:r>
          </a:p>
          <a:p>
            <a:endParaRPr lang="en-US" dirty="0"/>
          </a:p>
        </p:txBody>
      </p:sp>
      <p:sp>
        <p:nvSpPr>
          <p:cNvPr id="30" name="Rectangle 29"/>
          <p:cNvSpPr/>
          <p:nvPr/>
        </p:nvSpPr>
        <p:spPr>
          <a:xfrm>
            <a:off x="0" y="1752600"/>
            <a:ext cx="7772400" cy="8382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p:cNvSpPr/>
          <p:nvPr/>
        </p:nvSpPr>
        <p:spPr>
          <a:xfrm>
            <a:off x="0" y="2286000"/>
            <a:ext cx="7772400" cy="6096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2888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052559"/>
          </a:xfrm>
        </p:spPr>
        <p:txBody>
          <a:bodyPr>
            <a:noAutofit/>
          </a:bodyPr>
          <a:lstStyle/>
          <a:p>
            <a:pPr marL="0" lvl="0" indent="0">
              <a:spcBef>
                <a:spcPts val="0"/>
              </a:spcBef>
              <a:buNone/>
            </a:pPr>
            <a:r>
              <a:rPr lang="en-US" sz="1200" b="1" dirty="0">
                <a:solidFill>
                  <a:prstClr val="black"/>
                </a:solidFill>
              </a:rPr>
              <a:t>Supreme Court Performance Task Classroom </a:t>
            </a:r>
            <a:r>
              <a:rPr lang="en-US" sz="1200" b="1" dirty="0" smtClean="0">
                <a:solidFill>
                  <a:prstClr val="black"/>
                </a:solidFill>
              </a:rPr>
              <a:t>Activity </a:t>
            </a:r>
            <a:r>
              <a:rPr lang="en-US" sz="1200" i="1" dirty="0" smtClean="0">
                <a:solidFill>
                  <a:prstClr val="black"/>
                </a:solidFill>
              </a:rPr>
              <a:t>continued…</a:t>
            </a:r>
            <a:endParaRPr lang="en-US" sz="1200" i="1" dirty="0">
              <a:solidFill>
                <a:prstClr val="black"/>
              </a:solidFill>
            </a:endParaRPr>
          </a:p>
          <a:p>
            <a:pPr marL="0" lvl="0" indent="0">
              <a:spcBef>
                <a:spcPts val="0"/>
              </a:spcBef>
              <a:buNone/>
            </a:pPr>
            <a:endParaRPr lang="en-US" sz="600" i="1" dirty="0">
              <a:solidFill>
                <a:prstClr val="black"/>
              </a:solidFill>
            </a:endParaRPr>
          </a:p>
          <a:p>
            <a:pPr marL="0" indent="0">
              <a:spcBef>
                <a:spcPts val="0"/>
              </a:spcBef>
              <a:buNone/>
            </a:pPr>
            <a:r>
              <a:rPr lang="en-US" sz="1200" i="1" dirty="0" smtClean="0"/>
              <a:t>Scene </a:t>
            </a:r>
            <a:r>
              <a:rPr lang="en-US" sz="1200" i="1" dirty="0"/>
              <a:t>card person takes down card: “Kansas 1951”		</a:t>
            </a:r>
          </a:p>
          <a:p>
            <a:pPr marL="0" indent="0">
              <a:spcBef>
                <a:spcPts val="0"/>
              </a:spcBef>
              <a:buNone/>
            </a:pPr>
            <a:r>
              <a:rPr lang="en-US" sz="1200" i="1" dirty="0"/>
              <a:t>Brown v. Board of Education</a:t>
            </a:r>
          </a:p>
          <a:p>
            <a:pPr marL="0" indent="0">
              <a:spcBef>
                <a:spcPts val="0"/>
              </a:spcBef>
              <a:buNone/>
            </a:pPr>
            <a:r>
              <a:rPr lang="en-US" sz="1200" i="1" dirty="0"/>
              <a:t>Washington D.C., 1953</a:t>
            </a:r>
          </a:p>
          <a:p>
            <a:pPr marL="0" indent="0">
              <a:spcBef>
                <a:spcPts val="0"/>
              </a:spcBef>
              <a:buNone/>
            </a:pPr>
            <a:r>
              <a:rPr lang="en-US" sz="1200" i="1" dirty="0"/>
              <a:t>Scene card person puts up card: “Washington DC,” “1953,” “US Supreme Court,” </a:t>
            </a:r>
            <a:endParaRPr lang="en-US" sz="1200" dirty="0"/>
          </a:p>
          <a:p>
            <a:pPr marL="0" indent="0">
              <a:buNone/>
            </a:pPr>
            <a:r>
              <a:rPr lang="en-US" sz="1200" b="1" dirty="0"/>
              <a:t>Narrator 2</a:t>
            </a:r>
            <a:r>
              <a:rPr lang="en-US" sz="1200" dirty="0"/>
              <a:t>: All of these cases have been appealed to the U.S. Supreme Court. Do you know what appeal means?  Appeal means to have a higher court review the ruling of a lower court. You only do this if you are not happy with the ruling of the lower court.</a:t>
            </a:r>
          </a:p>
          <a:p>
            <a:pPr marL="0" indent="0">
              <a:buNone/>
            </a:pPr>
            <a:r>
              <a:rPr lang="en-US" sz="1200" dirty="0"/>
              <a:t>					</a:t>
            </a:r>
          </a:p>
          <a:p>
            <a:pPr marL="0" indent="0">
              <a:buNone/>
            </a:pPr>
            <a:r>
              <a:rPr lang="en-US" sz="1200" b="1" dirty="0"/>
              <a:t>Narrator 2: </a:t>
            </a:r>
            <a:r>
              <a:rPr lang="en-US" sz="1200" dirty="0"/>
              <a:t>The U.S. Supreme Court has decided to revisit this case, along with others that are similar, in one combined case because they all seek the same legal solution – that separate can never be equal. They are challenging the constitutionality of racial segregation in public schools.</a:t>
            </a:r>
          </a:p>
          <a:p>
            <a:pPr marL="0" indent="0">
              <a:buNone/>
            </a:pPr>
            <a:r>
              <a:rPr lang="en-US" sz="1200" dirty="0"/>
              <a:t>					</a:t>
            </a:r>
          </a:p>
          <a:p>
            <a:pPr marL="0" indent="0">
              <a:buNone/>
            </a:pPr>
            <a:r>
              <a:rPr lang="en-US" sz="1200" dirty="0"/>
              <a:t>This case is called Brown v. Board of Education, but Oliver Brown, who we just met, was only one of the approximately 200 people involved in these cases. 					</a:t>
            </a:r>
          </a:p>
          <a:p>
            <a:pPr marL="0" indent="0">
              <a:buNone/>
            </a:pPr>
            <a:r>
              <a:rPr lang="en-US" sz="1200" b="1" dirty="0"/>
              <a:t>Reporter</a:t>
            </a:r>
            <a:r>
              <a:rPr lang="en-US" sz="1200" dirty="0"/>
              <a:t>: I am standing outside the courtroom of the U.S. Supreme Court in Washington D.C. The Court is hearing the arguments today in the case of Brown v. Board of Education.  Let’s go inside where Chief Justice Earl Warren of the U.S. Supreme Court is ready to begin.</a:t>
            </a:r>
          </a:p>
          <a:p>
            <a:pPr marL="0" indent="0">
              <a:buNone/>
            </a:pPr>
            <a:r>
              <a:rPr lang="en-US" sz="1200" dirty="0"/>
              <a:t>					</a:t>
            </a:r>
          </a:p>
          <a:p>
            <a:pPr marL="0" indent="0">
              <a:buNone/>
            </a:pPr>
            <a:r>
              <a:rPr lang="en-US" sz="1200" b="1" dirty="0"/>
              <a:t>Narrator 2</a:t>
            </a:r>
            <a:r>
              <a:rPr lang="en-US" sz="1200" dirty="0"/>
              <a:t>: There are three lawyers representing the students. The most famous is Thurgood Marshall. Joining him is Spottswood W. Robinson III and Robert Carter. </a:t>
            </a:r>
          </a:p>
          <a:p>
            <a:pPr marL="0" indent="0">
              <a:buNone/>
            </a:pPr>
            <a:r>
              <a:rPr lang="en-US" sz="1200" dirty="0"/>
              <a:t>					</a:t>
            </a:r>
          </a:p>
          <a:p>
            <a:pPr marL="0" indent="0">
              <a:buNone/>
            </a:pPr>
            <a:r>
              <a:rPr lang="en-US" sz="1200" b="1" dirty="0"/>
              <a:t>Bailiff</a:t>
            </a:r>
            <a:r>
              <a:rPr lang="en-US" sz="1200" dirty="0"/>
              <a:t>: (pound fist on a table three times) All rise. (everyone in the room stands up) The Honorable Chief Justice and the Associate Justices of the Supreme Court of the United States. Oyez! Oyez! Oyez! All persons having business before the Supreme Court of the United States are admonished to draw near and give their attention, for the Court is now sitting. God save the United States and this Honorable Court! (judges sit down). You may be seated.</a:t>
            </a:r>
          </a:p>
          <a:p>
            <a:pPr marL="0" indent="0">
              <a:buNone/>
            </a:pPr>
            <a:r>
              <a:rPr lang="en-US" sz="1200" dirty="0"/>
              <a:t>					</a:t>
            </a:r>
          </a:p>
          <a:p>
            <a:pPr marL="0" indent="0">
              <a:buNone/>
            </a:pPr>
            <a:r>
              <a:rPr lang="en-US" sz="1200" b="1" dirty="0"/>
              <a:t>Chief Justice Warren: </a:t>
            </a:r>
            <a:r>
              <a:rPr lang="en-US" sz="1200" dirty="0"/>
              <a:t>Mr. Marshall, you are here today to challenge the ruling made by this Court in 1896 in the case of Plessy v. Ferguson. Is that correct?</a:t>
            </a:r>
          </a:p>
          <a:p>
            <a:pPr marL="0" indent="0">
              <a:buNone/>
            </a:pPr>
            <a:endParaRPr lang="en-US" sz="1200" dirty="0"/>
          </a:p>
          <a:p>
            <a:pPr marL="0" indent="0">
              <a:buNone/>
            </a:pPr>
            <a:r>
              <a:rPr lang="en-US" sz="1200" b="1" dirty="0"/>
              <a:t>Thurgood Marshall:</a:t>
            </a:r>
            <a:r>
              <a:rPr lang="en-US" sz="1200" dirty="0"/>
              <a:t> (stand) Yes, Your Honor.</a:t>
            </a:r>
          </a:p>
          <a:p>
            <a:pPr marL="0" indent="0">
              <a:buNone/>
            </a:pPr>
            <a:r>
              <a:rPr lang="en-US" sz="1200" dirty="0"/>
              <a:t>					</a:t>
            </a:r>
          </a:p>
          <a:p>
            <a:pPr marL="0" indent="0">
              <a:buNone/>
            </a:pPr>
            <a:r>
              <a:rPr lang="en-US" sz="1200" b="1" dirty="0"/>
              <a:t>Narrator 2</a:t>
            </a:r>
            <a:r>
              <a:rPr lang="en-US" sz="1200" dirty="0"/>
              <a:t>: In the case of Plessy v. Ferguson, the United States Supreme Court ruled that it was legal to have separate facilities like schools, busses, and water fountains for blacks and whites, as long as the facilities were equal.</a:t>
            </a:r>
          </a:p>
          <a:p>
            <a:pPr marL="0" indent="0">
              <a:buNone/>
            </a:pPr>
            <a:r>
              <a:rPr lang="en-US" sz="1200" dirty="0"/>
              <a:t>						</a:t>
            </a:r>
          </a:p>
          <a:p>
            <a:pPr marL="0" indent="0">
              <a:buNone/>
            </a:pPr>
            <a:r>
              <a:rPr lang="en-US" sz="1200" b="1" dirty="0"/>
              <a:t>Thurgood Marshall:</a:t>
            </a:r>
            <a:r>
              <a:rPr lang="en-US" sz="1200" dirty="0"/>
              <a:t> (stand) Your Honor, the segregation of black and white children in public schools is a violation of the Fourteenth Amendment to the United States Constitution.</a:t>
            </a:r>
          </a:p>
          <a:p>
            <a:pPr marL="0" indent="0" algn="ctr">
              <a:buNone/>
            </a:pPr>
            <a:r>
              <a:rPr lang="en-US" sz="1300" b="1" dirty="0"/>
              <a:t>Page 2</a:t>
            </a:r>
          </a:p>
          <a:p>
            <a:pPr marL="0" indent="0">
              <a:buNone/>
            </a:pPr>
            <a:endParaRPr lang="en-US" sz="1300" dirty="0"/>
          </a:p>
          <a:p>
            <a:pPr marL="0" indent="0">
              <a:buNone/>
            </a:pPr>
            <a:r>
              <a:rPr lang="en-US" sz="1300" dirty="0"/>
              <a:t>										</a:t>
            </a:r>
          </a:p>
        </p:txBody>
      </p:sp>
    </p:spTree>
    <p:extLst>
      <p:ext uri="{BB962C8B-B14F-4D97-AF65-F5344CB8AC3E}">
        <p14:creationId xmlns:p14="http://schemas.microsoft.com/office/powerpoint/2010/main" val="99520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052559"/>
          </a:xfrm>
        </p:spPr>
        <p:txBody>
          <a:bodyPr>
            <a:normAutofit fontScale="25000" lnSpcReduction="20000"/>
          </a:bodyPr>
          <a:lstStyle/>
          <a:p>
            <a:pPr marL="0" indent="0">
              <a:buNone/>
            </a:pPr>
            <a:r>
              <a:rPr lang="en-US" sz="4800" b="1" dirty="0" smtClean="0"/>
              <a:t>Supreme Court Performance </a:t>
            </a:r>
            <a:r>
              <a:rPr lang="en-US" sz="4800" b="1" dirty="0"/>
              <a:t>Task Classroom Activity </a:t>
            </a:r>
            <a:r>
              <a:rPr lang="en-US" sz="4800" i="1" dirty="0"/>
              <a:t>continued</a:t>
            </a:r>
            <a:r>
              <a:rPr lang="en-US" sz="4800" i="1" dirty="0" smtClean="0"/>
              <a:t>…</a:t>
            </a:r>
          </a:p>
          <a:p>
            <a:pPr marL="0" indent="0">
              <a:buNone/>
            </a:pPr>
            <a:endParaRPr lang="en-US" sz="4800" b="1" dirty="0"/>
          </a:p>
          <a:p>
            <a:pPr marL="0" indent="0">
              <a:buNone/>
            </a:pPr>
            <a:r>
              <a:rPr lang="en-US" sz="4800" b="1" dirty="0" smtClean="0"/>
              <a:t>Narrator 2: </a:t>
            </a:r>
            <a:r>
              <a:rPr lang="en-US" sz="4800" dirty="0" smtClean="0"/>
              <a:t>Separate is inherently unequal. Even if the black schools and white schools have equal buildings, books, teachers, and salaries, separate schools offer UNEQUAL educational opportunities.</a:t>
            </a:r>
          </a:p>
          <a:p>
            <a:pPr marL="0" indent="0">
              <a:buNone/>
            </a:pPr>
            <a:r>
              <a:rPr lang="en-US" sz="4800" dirty="0"/>
              <a:t>					</a:t>
            </a:r>
          </a:p>
          <a:p>
            <a:pPr marL="0" indent="0">
              <a:buNone/>
            </a:pPr>
            <a:r>
              <a:rPr lang="en-US" sz="4800" b="1" dirty="0"/>
              <a:t>Robert Carter: </a:t>
            </a:r>
            <a:r>
              <a:rPr lang="en-US" sz="4800" dirty="0"/>
              <a:t>(stand) Your Honor, different school systems pose different problems. School boards are capable of creating plans but the Court must make sure that the plans are followed.</a:t>
            </a:r>
          </a:p>
          <a:p>
            <a:pPr marL="0" indent="0">
              <a:buNone/>
            </a:pPr>
            <a:r>
              <a:rPr lang="en-US" sz="4800" dirty="0"/>
              <a:t>					</a:t>
            </a:r>
          </a:p>
          <a:p>
            <a:pPr marL="0" indent="0">
              <a:buNone/>
            </a:pPr>
            <a:r>
              <a:rPr lang="en-US" sz="4800" b="1" dirty="0"/>
              <a:t>Thurgood Marshall: </a:t>
            </a:r>
            <a:r>
              <a:rPr lang="en-US" sz="4800" dirty="0"/>
              <a:t>(stand) I suggest that the federal government withhold funding to any and all school boards that fail to desegregate their school system.</a:t>
            </a:r>
          </a:p>
          <a:p>
            <a:pPr marL="0" indent="0">
              <a:buNone/>
            </a:pPr>
            <a:r>
              <a:rPr lang="en-US" sz="4800" dirty="0"/>
              <a:t>										</a:t>
            </a:r>
          </a:p>
          <a:p>
            <a:pPr marL="0" indent="0">
              <a:buNone/>
            </a:pPr>
            <a:r>
              <a:rPr lang="en-US" sz="4800" b="1" dirty="0"/>
              <a:t>Chief Justice Warren:</a:t>
            </a:r>
            <a:r>
              <a:rPr lang="en-US" sz="4800" dirty="0"/>
              <a:t> Thank you. (look at the other attorney table) Gentleman, are you arguing for the schools?</a:t>
            </a:r>
          </a:p>
          <a:p>
            <a:pPr marL="0" indent="0">
              <a:buNone/>
            </a:pPr>
            <a:r>
              <a:rPr lang="en-US" sz="4800" dirty="0"/>
              <a:t>					</a:t>
            </a:r>
          </a:p>
          <a:p>
            <a:pPr marL="0" indent="0">
              <a:buNone/>
            </a:pPr>
            <a:r>
              <a:rPr lang="en-US" sz="4800" b="1" dirty="0"/>
              <a:t>J. Lindsay Almond, Jr.:</a:t>
            </a:r>
            <a:r>
              <a:rPr lang="en-US" sz="4800" dirty="0"/>
              <a:t> (stand) We are, Your Honor. I am Mr. J. Lindsay Almond, Jr., the Attorney General of Virginia. </a:t>
            </a:r>
          </a:p>
          <a:p>
            <a:pPr marL="0" indent="0">
              <a:buNone/>
            </a:pPr>
            <a:r>
              <a:rPr lang="en-US" sz="4800" dirty="0"/>
              <a:t> </a:t>
            </a:r>
          </a:p>
          <a:p>
            <a:pPr marL="0" indent="0">
              <a:buNone/>
            </a:pPr>
            <a:r>
              <a:rPr lang="en-US" sz="4800" b="1" dirty="0"/>
              <a:t>Chief Justice Warren: </a:t>
            </a:r>
            <a:r>
              <a:rPr lang="en-US" sz="4800" dirty="0"/>
              <a:t>You may begin.									</a:t>
            </a:r>
          </a:p>
          <a:p>
            <a:pPr marL="0" indent="0">
              <a:buNone/>
            </a:pPr>
            <a:r>
              <a:rPr lang="en-US" sz="4800" b="1" dirty="0"/>
              <a:t>J. Lindsay Almond, Jr.:</a:t>
            </a:r>
            <a:r>
              <a:rPr lang="en-US" sz="4800" dirty="0"/>
              <a:t> (stand) We argue that the law—as stated by the Fourteenth Amendment and as interpreted by this Court for the last 50 years- allows segregation in public schools.</a:t>
            </a:r>
          </a:p>
          <a:p>
            <a:pPr marL="0" indent="0">
              <a:buNone/>
            </a:pPr>
            <a:r>
              <a:rPr lang="en-US" sz="4800" dirty="0"/>
              <a:t>					</a:t>
            </a:r>
          </a:p>
          <a:p>
            <a:pPr marL="0" indent="0">
              <a:buNone/>
            </a:pPr>
            <a:r>
              <a:rPr lang="en-US" sz="4800" b="1" dirty="0"/>
              <a:t>Justice Robert H. Jackson:</a:t>
            </a:r>
            <a:r>
              <a:rPr lang="en-US" sz="4800" dirty="0"/>
              <a:t> Can you support this statement?</a:t>
            </a:r>
          </a:p>
          <a:p>
            <a:pPr marL="0" indent="0">
              <a:buNone/>
            </a:pPr>
            <a:r>
              <a:rPr lang="en-US" sz="4800" dirty="0"/>
              <a:t>					</a:t>
            </a:r>
          </a:p>
          <a:p>
            <a:pPr marL="0" indent="0">
              <a:buNone/>
            </a:pPr>
            <a:r>
              <a:rPr lang="en-US" sz="4800" b="1" dirty="0"/>
              <a:t>H. Albert Young:</a:t>
            </a:r>
            <a:r>
              <a:rPr lang="en-US" sz="4800" dirty="0"/>
              <a:t> (stand) The Fourteenth Amendment does not guarantee anything more than equality with regards to the fundamental rights of life, liberty, and property.</a:t>
            </a:r>
          </a:p>
          <a:p>
            <a:pPr marL="0" indent="0">
              <a:buNone/>
            </a:pPr>
            <a:r>
              <a:rPr lang="en-US" sz="4800" dirty="0"/>
              <a:t>						</a:t>
            </a:r>
          </a:p>
          <a:p>
            <a:pPr marL="0" indent="0">
              <a:buNone/>
            </a:pPr>
            <a:r>
              <a:rPr lang="en-US" sz="4800" b="1" dirty="0"/>
              <a:t>Justice Robert H. Jackson:</a:t>
            </a:r>
            <a:r>
              <a:rPr lang="en-US" sz="4800" dirty="0"/>
              <a:t>  Do you have anything else to add?</a:t>
            </a:r>
          </a:p>
          <a:p>
            <a:pPr marL="0" indent="0">
              <a:buNone/>
            </a:pPr>
            <a:r>
              <a:rPr lang="en-US" sz="4800" dirty="0"/>
              <a:t>					</a:t>
            </a:r>
          </a:p>
          <a:p>
            <a:pPr marL="0" indent="0">
              <a:buNone/>
            </a:pPr>
            <a:r>
              <a:rPr lang="en-US" sz="4800" b="1" dirty="0"/>
              <a:t>J. Lindsay Almond, Jr.:</a:t>
            </a:r>
            <a:r>
              <a:rPr lang="en-US" sz="4800" dirty="0"/>
              <a:t> (stand) Yes, if you agree with the appellants, we believe that the best course of action would be to permit the lower courts in every city and state – and the local school boards – to determine the best means to desegregate their schools.</a:t>
            </a:r>
          </a:p>
          <a:p>
            <a:pPr marL="0" indent="0">
              <a:buNone/>
            </a:pPr>
            <a:r>
              <a:rPr lang="en-US" sz="4800" dirty="0"/>
              <a:t>			</a:t>
            </a:r>
          </a:p>
          <a:p>
            <a:pPr marL="0" indent="0">
              <a:buNone/>
            </a:pPr>
            <a:r>
              <a:rPr lang="en-US" sz="4800" b="1" dirty="0"/>
              <a:t>H. Albert Young: </a:t>
            </a:r>
            <a:r>
              <a:rPr lang="en-US" sz="4800" dirty="0"/>
              <a:t>(stand) Finally, we feel that such local people can create a better plan to transition to integrated schools.  Thank you. </a:t>
            </a:r>
          </a:p>
          <a:p>
            <a:pPr marL="0" indent="0">
              <a:buNone/>
            </a:pPr>
            <a:r>
              <a:rPr lang="en-US" sz="4800" dirty="0"/>
              <a:t>					</a:t>
            </a:r>
          </a:p>
          <a:p>
            <a:pPr marL="0" indent="0">
              <a:buNone/>
            </a:pPr>
            <a:r>
              <a:rPr lang="en-US" sz="4800" b="1" dirty="0"/>
              <a:t>Chief Justice Warren: </a:t>
            </a:r>
            <a:r>
              <a:rPr lang="en-US" sz="4800" dirty="0"/>
              <a:t>The Court thanks counsel for both sides for their presentation today. The Court will soon share our decision on this matter.</a:t>
            </a:r>
          </a:p>
          <a:p>
            <a:pPr marL="0" indent="0">
              <a:buNone/>
            </a:pPr>
            <a:endParaRPr lang="en-US" sz="5300" dirty="0"/>
          </a:p>
          <a:p>
            <a:pPr marL="0" indent="0">
              <a:buNone/>
            </a:pPr>
            <a:endParaRPr lang="en-US" sz="5300" dirty="0"/>
          </a:p>
          <a:p>
            <a:pPr marL="0" indent="0">
              <a:buNone/>
            </a:pPr>
            <a:endParaRPr lang="en-US" sz="5300" dirty="0"/>
          </a:p>
          <a:p>
            <a:pPr marL="0" indent="0">
              <a:buNone/>
            </a:pPr>
            <a:endParaRPr lang="en-US" sz="5300" dirty="0"/>
          </a:p>
          <a:p>
            <a:pPr marL="0" indent="0">
              <a:buNone/>
            </a:pPr>
            <a:endParaRPr lang="en-US" sz="5300" dirty="0"/>
          </a:p>
          <a:p>
            <a:pPr marL="0" indent="0">
              <a:buNone/>
            </a:pPr>
            <a:endParaRPr lang="en-US" sz="5300" dirty="0"/>
          </a:p>
          <a:p>
            <a:pPr marL="0" indent="0">
              <a:buNone/>
            </a:pPr>
            <a:endParaRPr lang="en-US" sz="5300" dirty="0"/>
          </a:p>
          <a:p>
            <a:pPr marL="0" indent="0">
              <a:buNone/>
            </a:pPr>
            <a:endParaRPr lang="en-US" sz="5300" dirty="0"/>
          </a:p>
          <a:p>
            <a:pPr marL="0" indent="0" algn="ctr">
              <a:buNone/>
            </a:pPr>
            <a:r>
              <a:rPr lang="en-US" sz="5300" b="1" dirty="0"/>
              <a:t>Page 3</a:t>
            </a:r>
            <a:endParaRPr lang="en-US" sz="5300" dirty="0"/>
          </a:p>
          <a:p>
            <a:pPr marL="0" indent="0">
              <a:buNone/>
            </a:pPr>
            <a:r>
              <a:rPr lang="en-US" sz="5300" i="1" dirty="0"/>
              <a:t>						</a:t>
            </a:r>
          </a:p>
        </p:txBody>
      </p:sp>
    </p:spTree>
    <p:extLst>
      <p:ext uri="{BB962C8B-B14F-4D97-AF65-F5344CB8AC3E}">
        <p14:creationId xmlns:p14="http://schemas.microsoft.com/office/powerpoint/2010/main" val="1214075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2"/>
            <a:ext cx="6995160" cy="5196839"/>
          </a:xfrm>
        </p:spPr>
        <p:txBody>
          <a:bodyPr>
            <a:normAutofit fontScale="77500" lnSpcReduction="20000"/>
          </a:bodyPr>
          <a:lstStyle/>
          <a:p>
            <a:pPr marL="0" lvl="0" indent="0">
              <a:buNone/>
            </a:pPr>
            <a:r>
              <a:rPr lang="en-US" sz="1500" b="1" dirty="0" smtClean="0">
                <a:solidFill>
                  <a:prstClr val="black"/>
                </a:solidFill>
              </a:rPr>
              <a:t>Supreme Court Performance </a:t>
            </a:r>
            <a:r>
              <a:rPr lang="en-US" sz="1500" b="1" dirty="0">
                <a:solidFill>
                  <a:prstClr val="black"/>
                </a:solidFill>
              </a:rPr>
              <a:t>Task Classroom Activity </a:t>
            </a:r>
            <a:r>
              <a:rPr lang="en-US" sz="1500" i="1" dirty="0">
                <a:solidFill>
                  <a:prstClr val="black"/>
                </a:solidFill>
              </a:rPr>
              <a:t>continued…</a:t>
            </a:r>
          </a:p>
          <a:p>
            <a:pPr marL="0" lvl="0" indent="0">
              <a:spcBef>
                <a:spcPts val="0"/>
              </a:spcBef>
              <a:buNone/>
            </a:pPr>
            <a:endParaRPr lang="en-US" sz="1200" i="1" dirty="0">
              <a:solidFill>
                <a:prstClr val="black"/>
              </a:solidFill>
            </a:endParaRPr>
          </a:p>
          <a:p>
            <a:pPr marL="0" indent="0">
              <a:buNone/>
            </a:pPr>
            <a:r>
              <a:rPr lang="en-US" sz="1600" i="1" dirty="0" smtClean="0"/>
              <a:t>Scene </a:t>
            </a:r>
            <a:r>
              <a:rPr lang="en-US" sz="1600" i="1" dirty="0"/>
              <a:t>card person removes card: “1953”</a:t>
            </a:r>
            <a:br>
              <a:rPr lang="en-US" sz="1600" i="1" dirty="0"/>
            </a:br>
            <a:r>
              <a:rPr lang="en-US" sz="1600" i="1" dirty="0"/>
              <a:t>Scene card person puts up card: “1954”</a:t>
            </a:r>
            <a:br>
              <a:rPr lang="en-US" sz="1600" i="1" dirty="0"/>
            </a:br>
            <a:r>
              <a:rPr lang="en-US" sz="1600" dirty="0"/>
              <a:t>					</a:t>
            </a:r>
          </a:p>
          <a:p>
            <a:pPr marL="0" indent="0">
              <a:buNone/>
            </a:pPr>
            <a:r>
              <a:rPr lang="en-US" sz="1600" b="1" dirty="0"/>
              <a:t>Narrator 1</a:t>
            </a:r>
            <a:r>
              <a:rPr lang="en-US" sz="1600" dirty="0"/>
              <a:t>: The lawyers argued twice in front of the U.S. Supreme Court. The first time was December 1952 and the second time was December 1953. The Court made its decision on May 17, 1954. Let’s see what they say.</a:t>
            </a:r>
          </a:p>
          <a:p>
            <a:pPr marL="0" indent="0">
              <a:buNone/>
            </a:pPr>
            <a:r>
              <a:rPr lang="en-US" sz="1600" dirty="0"/>
              <a:t>					</a:t>
            </a:r>
          </a:p>
          <a:p>
            <a:pPr marL="0" indent="0">
              <a:buNone/>
            </a:pPr>
            <a:r>
              <a:rPr lang="en-US" sz="1600" b="1" dirty="0"/>
              <a:t>Chief Justice Warren: </a:t>
            </a:r>
            <a:r>
              <a:rPr lang="en-US" sz="1600" dirty="0"/>
              <a:t>Ladies and Gentleman: ―We conclude unanimously that in the field of public education, the idea that separate but equal has no place.</a:t>
            </a:r>
          </a:p>
          <a:p>
            <a:pPr marL="0" indent="0">
              <a:buNone/>
            </a:pPr>
            <a:r>
              <a:rPr lang="en-US" sz="1600" dirty="0"/>
              <a:t>					</a:t>
            </a:r>
          </a:p>
          <a:p>
            <a:pPr marL="0" indent="0">
              <a:buNone/>
            </a:pPr>
            <a:r>
              <a:rPr lang="en-US" sz="1600" b="1" dirty="0"/>
              <a:t>Justice Robert H. Jackson:</a:t>
            </a:r>
            <a:r>
              <a:rPr lang="en-US" sz="1600" dirty="0"/>
              <a:t> We also find that segregation violates both the Fourteenth and the Fifth Amendment’s due process guarantees.</a:t>
            </a:r>
          </a:p>
          <a:p>
            <a:pPr marL="0" indent="0">
              <a:buNone/>
            </a:pPr>
            <a:r>
              <a:rPr lang="en-US" sz="1600" dirty="0"/>
              <a:t>					</a:t>
            </a:r>
          </a:p>
          <a:p>
            <a:pPr marL="0" indent="0">
              <a:buNone/>
            </a:pPr>
            <a:r>
              <a:rPr lang="en-US" sz="1600" b="1" dirty="0"/>
              <a:t>Chief Justice Warren: </a:t>
            </a:r>
            <a:r>
              <a:rPr lang="en-US" sz="1600" dirty="0"/>
              <a:t>We expect school districts across America to end segregation ―immediately.</a:t>
            </a:r>
          </a:p>
          <a:p>
            <a:pPr marL="0" indent="0">
              <a:buNone/>
            </a:pPr>
            <a:r>
              <a:rPr lang="en-US" sz="1600" dirty="0"/>
              <a:t>					</a:t>
            </a:r>
          </a:p>
          <a:p>
            <a:pPr marL="0" indent="0">
              <a:buNone/>
            </a:pPr>
            <a:r>
              <a:rPr lang="en-US" sz="1600" b="1" dirty="0"/>
              <a:t>Bailiff:</a:t>
            </a:r>
            <a:r>
              <a:rPr lang="en-US" sz="1600" dirty="0"/>
              <a:t> All Rise. (Audience and judges stand up. As judges file out, pound gavel once.) Court is adjourned.</a:t>
            </a:r>
          </a:p>
          <a:p>
            <a:pPr marL="0" indent="0">
              <a:buNone/>
            </a:pPr>
            <a:r>
              <a:rPr lang="en-US" sz="1600" dirty="0"/>
              <a:t>					</a:t>
            </a:r>
          </a:p>
          <a:p>
            <a:pPr marL="0" indent="0">
              <a:buNone/>
            </a:pPr>
            <a:r>
              <a:rPr lang="en-US" sz="1600" dirty="0"/>
              <a:t>Scene card person takes down card: “Washington DC,” “1954,” “US Supreme Court,” and U.S. Supreme Court Picture Card</a:t>
            </a:r>
          </a:p>
          <a:p>
            <a:pPr marL="0" indent="0">
              <a:buNone/>
            </a:pPr>
            <a:r>
              <a:rPr lang="en-US" sz="1600" dirty="0"/>
              <a:t>					</a:t>
            </a:r>
          </a:p>
          <a:p>
            <a:pPr marL="0" indent="0">
              <a:buNone/>
            </a:pPr>
            <a:r>
              <a:rPr lang="en-US" sz="1600" b="1" dirty="0"/>
              <a:t>Narrator 1</a:t>
            </a:r>
            <a:r>
              <a:rPr lang="en-US" sz="1600" dirty="0"/>
              <a:t>: The decision in Brown theoretically brought segregation as mandated by law in public schools to an end. However, for many years, states still made their own decisions about how to follow the requirements of desegregation. As a result, it took a long time for segregation to truly end. </a:t>
            </a:r>
          </a:p>
          <a:p>
            <a:pPr marL="0" indent="0" algn="ctr">
              <a:buNone/>
            </a:pPr>
            <a:endParaRPr lang="en-US" sz="1600" b="1" dirty="0"/>
          </a:p>
          <a:p>
            <a:pPr marL="0" indent="0" algn="ctr">
              <a:buNone/>
            </a:pPr>
            <a:endParaRPr lang="en-US" sz="1600" b="1" dirty="0"/>
          </a:p>
          <a:p>
            <a:endParaRPr lang="en-US" dirty="0"/>
          </a:p>
        </p:txBody>
      </p:sp>
      <p:sp>
        <p:nvSpPr>
          <p:cNvPr id="4" name="TextBox 3"/>
          <p:cNvSpPr txBox="1"/>
          <p:nvPr/>
        </p:nvSpPr>
        <p:spPr>
          <a:xfrm>
            <a:off x="3108960" y="9304021"/>
            <a:ext cx="1295400" cy="304699"/>
          </a:xfrm>
          <a:prstGeom prst="rect">
            <a:avLst/>
          </a:prstGeom>
          <a:noFill/>
        </p:spPr>
        <p:txBody>
          <a:bodyPr wrap="square" lIns="101882" tIns="50941" rIns="101882" bIns="50941" rtlCol="0">
            <a:spAutoFit/>
          </a:bodyPr>
          <a:lstStyle/>
          <a:p>
            <a:pPr algn="ctr"/>
            <a:r>
              <a:rPr lang="en-US" sz="1300" b="1" dirty="0"/>
              <a:t>Page 4</a:t>
            </a:r>
          </a:p>
        </p:txBody>
      </p:sp>
    </p:spTree>
    <p:extLst>
      <p:ext uri="{BB962C8B-B14F-4D97-AF65-F5344CB8AC3E}">
        <p14:creationId xmlns:p14="http://schemas.microsoft.com/office/powerpoint/2010/main" val="279032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Shape 159"/>
          <p:cNvGraphicFramePr/>
          <p:nvPr/>
        </p:nvGraphicFramePr>
        <p:xfrm>
          <a:off x="123818" y="457387"/>
          <a:ext cx="7513350" cy="9349873"/>
        </p:xfrm>
        <a:graphic>
          <a:graphicData uri="http://schemas.openxmlformats.org/drawingml/2006/table">
            <a:tbl>
              <a:tblPr>
                <a:noFill/>
              </a:tblPr>
              <a:tblGrid>
                <a:gridCol w="677850"/>
                <a:gridCol w="1388050"/>
                <a:gridCol w="1465150"/>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dirty="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dirty="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Statement of Purpose/Focus</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-W.6.2a-e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dirty="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dirty="0">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-W.6.2a, W.6.2c &amp; W.6.2f</a:t>
                      </a:r>
                    </a:p>
                    <a:p>
                      <a:pPr marL="0" marR="0" lvl="0" indent="0" algn="ctr" rtl="0">
                        <a:spcBef>
                          <a:spcPts val="0"/>
                        </a:spcBef>
                        <a:buNone/>
                      </a:pPr>
                      <a:endParaRPr sz="600" b="1" dirty="0">
                        <a:latin typeface="Calibri"/>
                        <a:ea typeface="Calibri"/>
                        <a:cs typeface="Calibri"/>
                        <a:sym typeface="Calibri"/>
                      </a:endParaRP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-W.6.2b, W.6.2d,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dirty="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dirty="0">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dirty="0">
                          <a:solidFill>
                            <a:schemeClr val="dk1"/>
                          </a:solidFill>
                          <a:latin typeface="Calibri"/>
                          <a:ea typeface="Calibri"/>
                          <a:cs typeface="Calibri"/>
                          <a:sym typeface="Calibri"/>
                        </a:rPr>
                        <a:t>Conventions &amp; Vocab.  Acquisition: </a:t>
                      </a:r>
                    </a:p>
                    <a:p>
                      <a:pPr lvl="0" algn="ctr" rtl="0">
                        <a:lnSpc>
                          <a:spcPct val="115000"/>
                        </a:lnSpc>
                        <a:spcBef>
                          <a:spcPts val="0"/>
                        </a:spcBef>
                        <a:buClr>
                          <a:schemeClr val="dk1"/>
                        </a:buClr>
                        <a:buSzPct val="25000"/>
                        <a:buFont typeface="Arial"/>
                        <a:buNone/>
                      </a:pPr>
                      <a:r>
                        <a:rPr lang="en-US" sz="600" b="1" u="sng" dirty="0">
                          <a:solidFill>
                            <a:schemeClr val="dk1"/>
                          </a:solidFill>
                          <a:latin typeface="Calibri"/>
                          <a:ea typeface="Calibri"/>
                          <a:cs typeface="Calibri"/>
                          <a:sym typeface="Calibri"/>
                        </a:rPr>
                        <a:t>6th</a:t>
                      </a:r>
                      <a:r>
                        <a:rPr lang="en-US" sz="600" b="1" dirty="0">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23532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is fully sustained and consistently and purposefully focused:</a:t>
                      </a:r>
                    </a:p>
                    <a:p>
                      <a:pPr marL="0" marR="0" lvl="0" indent="0" algn="l" rtl="0">
                        <a:lnSpc>
                          <a:spcPct val="100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 </a:t>
                      </a: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controlling idea or main idea of a topic is focused, clearly stated, and strongly maintained. </a:t>
                      </a:r>
                    </a:p>
                    <a:p>
                      <a:pPr marL="52388" marR="0" lvl="0" indent="4761" algn="l" rtl="0">
                        <a:lnSpc>
                          <a:spcPct val="100000"/>
                        </a:lnSpc>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lnSpc>
                          <a:spcPct val="100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controlling idea or main idea of a topic is introduced and communicated clearly within the context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a clear and effective organizational structure creating unity and completeness: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a variety of transitional strategies  logical progression of ideas from beginning to end.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effective introduction and conclusion for audience and purpose.</a:t>
                      </a:r>
                    </a:p>
                    <a:p>
                      <a:pPr marL="52388" marR="0" lvl="0" indent="-52388"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strong connections among ideas, with some syntactic variety.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thorough and convincing support/evidence for the controlling idea or main idea that includes the effective use of sources, facts, and details.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The response achieves substantial depth that is specific and relevant: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evidence from sources is smoothly integrated, comprehensive, and concrete effective use of a variety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clearly and effectively expresses ideas, using precise language: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academic and domain-specific vocabulary is clearly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 strong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few, if any, errors are present in usage and sentence formation.</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effective and 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22286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is adequately sustained and generally focused:</a:t>
                      </a:r>
                    </a:p>
                    <a:p>
                      <a:pPr marL="0" marR="0" lvl="0" indent="0" algn="l" rtl="0">
                        <a:lnSpc>
                          <a:spcPct val="115000"/>
                        </a:lnSpc>
                        <a:spcBef>
                          <a:spcPts val="0"/>
                        </a:spcBef>
                        <a:spcAft>
                          <a:spcPts val="0"/>
                        </a:spcAft>
                        <a:buNone/>
                      </a:pPr>
                      <a:endParaRPr sz="900" u="none" strike="noStrike" cap="none" baseline="0" dirty="0">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focus is clear and for the most part maintained, </a:t>
                      </a:r>
                      <a:r>
                        <a:rPr lang="en-US" sz="900" i="1" u="none" strike="noStrike" cap="none" baseline="0" dirty="0">
                          <a:solidFill>
                            <a:srgbClr val="000000"/>
                          </a:solidFill>
                          <a:latin typeface="Calibri"/>
                          <a:ea typeface="Calibri"/>
                          <a:cs typeface="Calibri"/>
                          <a:sym typeface="Calibri"/>
                        </a:rPr>
                        <a:t>though some loosely related material may be present. </a:t>
                      </a:r>
                    </a:p>
                    <a:p>
                      <a:pPr marL="52388" marR="0" lvl="0" indent="4761" algn="l" rtl="0">
                        <a:lnSpc>
                          <a:spcPct val="115000"/>
                        </a:lnSpc>
                        <a:spcBef>
                          <a:spcPts val="0"/>
                        </a:spcBef>
                        <a:spcAft>
                          <a:spcPts val="0"/>
                        </a:spcAft>
                        <a:buClr>
                          <a:schemeClr val="dk1"/>
                        </a:buClr>
                        <a:buFont typeface="Arial"/>
                        <a:buNone/>
                      </a:pPr>
                      <a:endParaRPr sz="900" i="1" u="none" strike="noStrike" cap="none" baseline="0" dirty="0">
                        <a:solidFill>
                          <a:srgbClr val="000000"/>
                        </a:solidFill>
                        <a:latin typeface="Calibri"/>
                        <a:ea typeface="Calibri"/>
                        <a:cs typeface="Calibri"/>
                        <a:sym typeface="Calibri"/>
                      </a:endParaRPr>
                    </a:p>
                    <a:p>
                      <a:pPr marL="52388" marR="0" lvl="0" indent="-52388" algn="l" rtl="0">
                        <a:lnSpc>
                          <a:spcPct val="115000"/>
                        </a:lnSpc>
                        <a:spcBef>
                          <a:spcPts val="0"/>
                        </a:spcBef>
                        <a:spcAft>
                          <a:spcPts val="0"/>
                        </a:spcAft>
                        <a:buClr>
                          <a:srgbClr val="000000"/>
                        </a:buClr>
                        <a:buSzPct val="100000"/>
                        <a:buFont typeface="Arial"/>
                        <a:buChar char="•"/>
                      </a:pPr>
                      <a:r>
                        <a:rPr lang="en-US" sz="900" i="0" u="none" strike="noStrike" cap="none" baseline="0" dirty="0">
                          <a:solidFill>
                            <a:srgbClr val="000000"/>
                          </a:solidFill>
                          <a:latin typeface="Calibri"/>
                          <a:ea typeface="Calibri"/>
                          <a:cs typeface="Calibri"/>
                          <a:sym typeface="Calibri"/>
                        </a:rPr>
                        <a:t>some context for the controlling idea or main idea of the topic is adequate.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an evident organizational structure and a sense of completeness, though there may be minor flaws and some ideas may be loosely connected: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transitional strategies with some variety adequate progression of ideas from beginning to end.</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introduction and conclusion adequate, if slightly inconsistent,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adequate support/evidence for the controlling idea or main idea that includes the use of sources, facts, and details: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some evidence from sources is integrated, though citations may be general or imprecise. </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some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adequately expresses ideas, employing a mix of precise with more general language: </a:t>
                      </a: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domain-specific vocabulary is generally 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an adequate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some errors in usage and sentence formation may be present, but no systematic pattern of errors is displayed.</a:t>
                      </a:r>
                    </a:p>
                    <a:p>
                      <a:pPr marL="0" marR="0" lvl="0" indent="57150"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adequate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7995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dirty="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dirty="0">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u="none" strike="noStrike" cap="none" baseline="0" dirty="0">
                          <a:solidFill>
                            <a:srgbClr val="000000"/>
                          </a:solidFill>
                          <a:latin typeface="Calibri"/>
                          <a:ea typeface="Calibri"/>
                          <a:cs typeface="Calibri"/>
                          <a:sym typeface="Calibri"/>
                        </a:rPr>
                        <a:t> The response is somewhat sustained and may have a minor drift in focus: </a:t>
                      </a:r>
                    </a:p>
                    <a:p>
                      <a:pPr marL="52388" marR="0" lvl="0" indent="-52388" algn="l" rtl="0">
                        <a:spcBef>
                          <a:spcPts val="0"/>
                        </a:spcBef>
                        <a:buClr>
                          <a:srgbClr val="000000"/>
                        </a:buClr>
                        <a:buSzPct val="100000"/>
                        <a:buFont typeface="Arial"/>
                        <a:buChar char="•"/>
                      </a:pPr>
                      <a:r>
                        <a:rPr lang="en-US" sz="900" b="0" u="none" strike="noStrike" cap="none" baseline="0" dirty="0">
                          <a:solidFill>
                            <a:srgbClr val="000000"/>
                          </a:solidFill>
                          <a:latin typeface="Calibri"/>
                          <a:ea typeface="Calibri"/>
                          <a:cs typeface="Calibri"/>
                          <a:sym typeface="Calibri"/>
                        </a:rPr>
                        <a:t>may be clearly focused on the controlling or main idea, but is insufficiently sustained </a:t>
                      </a:r>
                    </a:p>
                    <a:p>
                      <a:pPr marL="52388" marR="0" lvl="0" indent="-52388" algn="l" rtl="0">
                        <a:spcBef>
                          <a:spcPts val="0"/>
                        </a:spcBef>
                        <a:buClr>
                          <a:srgbClr val="000000"/>
                        </a:buClr>
                        <a:buSzPct val="100000"/>
                        <a:buFont typeface="Arial"/>
                        <a:buChar char="•"/>
                      </a:pPr>
                      <a:r>
                        <a:rPr lang="en-US" sz="900" b="0" u="none" strike="noStrike" cap="none" baseline="0" dirty="0">
                          <a:solidFill>
                            <a:srgbClr val="000000"/>
                          </a:solidFill>
                          <a:latin typeface="Calibri"/>
                          <a:ea typeface="Calibri"/>
                          <a:cs typeface="Calibri"/>
                          <a:sym typeface="Calibri"/>
                        </a:rPr>
                        <a:t>controlling idea or main idea may be unclear and somewhat unfocused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has an inconsistent organizational structure, and flaws are evident: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inconsistent use of transitional strategies with little variety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uneven progression of ideas from beginning to end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conclusion and introduction, if present, are weak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weak connection among ideas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provides uneven, cursory support/evidence for the controlling idea or main idea that includes partial or uneven use of sources, facts, and details: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evidence from sources is weakly integrated, and citations, if present, are uneven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weak or uneven use of elaborative techniques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expresses ideas unevenly, using simplistic language: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domain-specific vocabulary that may at times be inappropriate for the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dirty="0">
                          <a:solidFill>
                            <a:srgbClr val="000000"/>
                          </a:solidFill>
                          <a:latin typeface="Calibri"/>
                          <a:ea typeface="Calibri"/>
                          <a:cs typeface="Calibri"/>
                          <a:sym typeface="Calibri"/>
                        </a:rPr>
                        <a:t> The response demonstrates a partial command of conventions: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frequent errors in usage may obscure meaning </a:t>
                      </a:r>
                    </a:p>
                    <a:p>
                      <a:pPr marL="52388" marR="0" lvl="0" indent="-52388" algn="l" rtl="0">
                        <a:spcBef>
                          <a:spcPts val="0"/>
                        </a:spcBef>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inconsistent use of punctuation, capitalization, and spelling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dirty="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dirty="0">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may be related to the topic but may provide little or no focus:</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be very brief may have a major drift focus.</a:t>
                      </a:r>
                    </a:p>
                    <a:p>
                      <a:pPr marL="52388" marR="0" lvl="0" indent="4761"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be confusing or ambiguous.</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has little or no discernible organizational structure: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few or no transitional strategies are evident. </a:t>
                      </a:r>
                    </a:p>
                    <a:p>
                      <a:pPr marL="58738" marR="0" lvl="0" indent="-1588"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8738" marR="0" lvl="0" indent="-5873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frequent extraneous ideas may intrude.</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provides minimal support/evidence for the controlling idea or main idea that includes little or no use of sources, facts, and details: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 of evidence from the source material is minimal, absent, in error, or irrelevant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US" sz="900" u="none" strike="noStrike" cap="none" baseline="0" dirty="0">
                          <a:solidFill>
                            <a:srgbClr val="000000"/>
                          </a:solidFill>
                          <a:latin typeface="Calibri"/>
                          <a:ea typeface="Calibri"/>
                          <a:cs typeface="Calibri"/>
                          <a:sym typeface="Calibri"/>
                        </a:rPr>
                        <a:t>The response expression of ideas is vague, lacks clarity, or is confusing: </a:t>
                      </a:r>
                    </a:p>
                    <a:p>
                      <a:pPr marL="0" marR="0" lvl="0" indent="0" algn="l" rtl="0">
                        <a:spcBef>
                          <a:spcPts val="0"/>
                        </a:spcBef>
                        <a:spcAft>
                          <a:spcPts val="0"/>
                        </a:spcAft>
                        <a:buClr>
                          <a:schemeClr val="dk1"/>
                        </a:buClr>
                        <a:buFont typeface="Arial"/>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uses limited language or domain-specific vocabulary </a:t>
                      </a: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may have little sense of audience and purpose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spcAft>
                          <a:spcPts val="0"/>
                        </a:spcAft>
                        <a:buSzPct val="25000"/>
                        <a:buNone/>
                      </a:pPr>
                      <a:r>
                        <a:rPr lang="en-US" sz="900" u="none" strike="noStrike" cap="none" baseline="0" dirty="0">
                          <a:solidFill>
                            <a:srgbClr val="000000"/>
                          </a:solidFill>
                          <a:latin typeface="Calibri"/>
                          <a:ea typeface="Calibri"/>
                          <a:cs typeface="Calibri"/>
                          <a:sym typeface="Calibri"/>
                        </a:rPr>
                        <a:t>The response demonstrates a lack of command of conventions: </a:t>
                      </a:r>
                    </a:p>
                    <a:p>
                      <a:pPr marL="0" marR="0" lvl="0" indent="0" algn="l" rtl="0">
                        <a:spcBef>
                          <a:spcPts val="0"/>
                        </a:spcBef>
                        <a:spcAft>
                          <a:spcPts val="0"/>
                        </a:spcAft>
                        <a:buNone/>
                      </a:pPr>
                      <a:endParaRPr sz="900" u="none" strike="noStrike" cap="none" baseline="0" dirty="0">
                        <a:solidFill>
                          <a:srgbClr val="000000"/>
                        </a:solidFill>
                        <a:latin typeface="Calibri"/>
                        <a:ea typeface="Calibri"/>
                        <a:cs typeface="Calibri"/>
                        <a:sym typeface="Calibri"/>
                      </a:endParaRPr>
                    </a:p>
                    <a:p>
                      <a:pPr marL="52388" marR="0" lvl="0" indent="-52388" algn="l" rtl="0">
                        <a:spcBef>
                          <a:spcPts val="0"/>
                        </a:spcBef>
                        <a:spcAft>
                          <a:spcPts val="0"/>
                        </a:spcAft>
                        <a:buClr>
                          <a:srgbClr val="000000"/>
                        </a:buClr>
                        <a:buSzPct val="100000"/>
                        <a:buFont typeface="Arial"/>
                        <a:buChar char="•"/>
                      </a:pPr>
                      <a:r>
                        <a:rPr lang="en-US" sz="900" u="none" strike="noStrike" cap="none" baseline="0" dirty="0">
                          <a:solidFill>
                            <a:srgbClr val="000000"/>
                          </a:solidFill>
                          <a:latin typeface="Calibri"/>
                          <a:ea typeface="Calibri"/>
                          <a:cs typeface="Calibri"/>
                          <a:sym typeface="Calibri"/>
                        </a:rPr>
                        <a:t>errors are frequent and severe and meaning is often obscure. </a:t>
                      </a:r>
                    </a:p>
                  </a:txBody>
                  <a:tcPr marL="27750"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dirty="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dirty="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60" name="Shape 160"/>
          <p:cNvSpPr/>
          <p:nvPr/>
        </p:nvSpPr>
        <p:spPr>
          <a:xfrm>
            <a:off x="76200" y="152400"/>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6 - 12: Generic 4-Point Informational/Explanatory Writing Rubric </a:t>
            </a:r>
          </a:p>
        </p:txBody>
      </p:sp>
      <p:sp>
        <p:nvSpPr>
          <p:cNvPr id="161" name="Shape 161"/>
          <p:cNvSpPr txBox="1">
            <a:spLocks noGrp="1"/>
          </p:cNvSpPr>
          <p:nvPr>
            <p:ph type="sldNum" idx="12"/>
          </p:nvPr>
        </p:nvSpPr>
        <p:spPr>
          <a:xfrm>
            <a:off x="7162800" y="9522884"/>
            <a:ext cx="589127" cy="535515"/>
          </a:xfrm>
          <a:prstGeom prst="rect">
            <a:avLst/>
          </a:prstGeom>
          <a:noFill/>
          <a:ln>
            <a:noFill/>
          </a:ln>
        </p:spPr>
        <p:txBody>
          <a:bodyPr lIns="101875" tIns="50925" rIns="101875" bIns="50925" anchor="ctr"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232553985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27822164"/>
              </p:ext>
            </p:extLst>
          </p:nvPr>
        </p:nvGraphicFramePr>
        <p:xfrm>
          <a:off x="568961" y="685801"/>
          <a:ext cx="6822440" cy="755142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effectLst/>
                        </a:rPr>
                        <a:t>Interim </a:t>
                      </a:r>
                      <a:r>
                        <a:rPr lang="en-US" sz="1500" b="1" u="none" dirty="0" smtClean="0">
                          <a:solidFill>
                            <a:schemeClr val="tx1"/>
                          </a:solidFill>
                          <a:effectLst/>
                        </a:rPr>
                        <a:t>Research Constructed Response </a:t>
                      </a:r>
                      <a:r>
                        <a:rPr lang="en-US" sz="1500" b="1" dirty="0" smtClean="0">
                          <a:effectLst/>
                        </a:rPr>
                        <a:t>Answer Key</a:t>
                      </a:r>
                    </a:p>
                  </a:txBody>
                  <a:tcPr marL="103632" marR="103632" marT="50292" marB="50292"/>
                </a:tc>
                <a:tc hMerge="1">
                  <a:txBody>
                    <a:bodyPr/>
                    <a:lstStyle/>
                    <a:p>
                      <a:endParaRPr lang="en-US"/>
                    </a:p>
                  </a:txBody>
                  <a:tcPr/>
                </a:tc>
              </a:tr>
              <a:tr h="48615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t>Constructed Response</a:t>
                      </a:r>
                      <a:r>
                        <a:rPr lang="en-US" sz="1300" b="1" u="sng" baseline="0" dirty="0" smtClean="0"/>
                        <a:t> </a:t>
                      </a:r>
                      <a:r>
                        <a:rPr lang="en-US" sz="1300" b="1" u="sng" dirty="0" smtClean="0"/>
                        <a:t>Research Rubrics</a:t>
                      </a:r>
                      <a:r>
                        <a:rPr lang="en-US" sz="1300" b="1" u="sng" baseline="0" dirty="0" smtClean="0"/>
                        <a:t> </a:t>
                      </a:r>
                      <a:r>
                        <a:rPr lang="en-US" sz="1300" b="1" u="sng" dirty="0" smtClean="0"/>
                        <a:t>Target</a:t>
                      </a:r>
                      <a:r>
                        <a:rPr lang="en-US" sz="1300" b="1" u="sng" baseline="0" dirty="0" smtClean="0"/>
                        <a:t> 3</a:t>
                      </a:r>
                      <a:endParaRPr lang="en-US" sz="1300" b="1" u="sng" dirty="0" smtClean="0"/>
                    </a:p>
                    <a:p>
                      <a:pPr marL="231775" indent="-231775" algn="ctr"/>
                      <a:r>
                        <a:rPr lang="en-US" sz="1200" b="1" baseline="0" dirty="0" smtClean="0"/>
                        <a:t>evidence of the ability to distinguish </a:t>
                      </a:r>
                      <a:r>
                        <a:rPr lang="en-US" sz="1200" b="1" u="sng" baseline="0" dirty="0" smtClean="0"/>
                        <a:t>relevant</a:t>
                      </a:r>
                      <a:r>
                        <a:rPr lang="en-US" sz="1200" b="1" baseline="0" dirty="0" smtClean="0"/>
                        <a:t> from irrelevant information such as fact from opinion</a:t>
                      </a:r>
                      <a:endParaRPr lang="en-US" sz="1200" b="1" dirty="0" smtClean="0"/>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#10 </a:t>
                      </a:r>
                      <a:r>
                        <a:rPr lang="en-US" sz="1500" b="1" baseline="0" dirty="0" smtClean="0"/>
                        <a:t> </a:t>
                      </a:r>
                      <a:r>
                        <a:rPr lang="en-US" sz="1500" b="1" dirty="0" smtClean="0"/>
                        <a:t>Prompt: </a:t>
                      </a:r>
                      <a:r>
                        <a:rPr lang="en-US" sz="1500" b="0" dirty="0" smtClean="0"/>
                        <a:t>What is Aaron’s point of view throughout the text </a:t>
                      </a:r>
                      <a:r>
                        <a:rPr lang="en-US" sz="1500" b="1" i="1" u="sng" dirty="0" smtClean="0"/>
                        <a:t>On Trial</a:t>
                      </a:r>
                      <a:r>
                        <a:rPr lang="en-US" sz="1500" b="0" dirty="0" smtClean="0"/>
                        <a:t>? How does the author convey this?</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a:t>
                      </a:r>
                      <a:r>
                        <a:rPr lang="en-US" sz="1500" b="1" baseline="0" dirty="0" smtClean="0">
                          <a:solidFill>
                            <a:srgbClr val="000000"/>
                          </a:solidFill>
                        </a:rPr>
                        <a:t>Language Response</a:t>
                      </a:r>
                      <a:endParaRPr lang="en-US" sz="1500" b="1" dirty="0" smtClean="0">
                        <a:solidFill>
                          <a:srgbClr val="000000"/>
                        </a:solidFill>
                      </a:endParaRPr>
                    </a:p>
                  </a:txBody>
                  <a:tcPr marL="103632" marR="103632" marT="50292" marB="50292">
                    <a:solidFill>
                      <a:schemeClr val="bg1">
                        <a:lumMod val="85000"/>
                      </a:schemeClr>
                    </a:solidFill>
                  </a:tcPr>
                </a:tc>
                <a:tc hMerge="1">
                  <a:txBody>
                    <a:bodyPr/>
                    <a:lstStyle/>
                    <a:p>
                      <a:endParaRPr lang="en-US"/>
                    </a:p>
                  </a:txBody>
                  <a:tcPr/>
                </a:tc>
              </a:tr>
              <a:tr h="2112264">
                <a:tc gridSpan="2">
                  <a:txBody>
                    <a:bodyPr/>
                    <a:lstStyle/>
                    <a:p>
                      <a:r>
                        <a:rPr lang="en-US" sz="1100" b="1" u="sng" dirty="0" smtClean="0"/>
                        <a:t>The response gives sufficient evidence</a:t>
                      </a:r>
                      <a:r>
                        <a:rPr lang="en-US" sz="1100" b="1" u="none" dirty="0" smtClean="0"/>
                        <a:t> </a:t>
                      </a:r>
                      <a:r>
                        <a:rPr lang="en-US" sz="1100" u="none" dirty="0" smtClean="0"/>
                        <a:t>of </a:t>
                      </a:r>
                      <a:r>
                        <a:rPr lang="en-US" sz="1100" dirty="0" smtClean="0"/>
                        <a:t>the ability to distinguish relevant from irrelevant</a:t>
                      </a:r>
                      <a:r>
                        <a:rPr lang="en-US" sz="1100" baseline="0" dirty="0" smtClean="0"/>
                        <a:t> information that supports and answers the prompt.  Relevant information from the text would support the student’s statement of Aaron’s point of view and information that is evidence of the statement.</a:t>
                      </a:r>
                    </a:p>
                    <a:p>
                      <a:r>
                        <a:rPr lang="en-US" sz="1100" baseline="0" dirty="0" smtClean="0"/>
                        <a:t>Aaron’s point of view is referring to how Aaron is feeling about the trial.  The author conveys Aaron’s point of view throughout the text.  The student should include enough of the following details to sufficiently support the point of view stated by the student.  Some of these details </a:t>
                      </a:r>
                      <a:r>
                        <a:rPr lang="en-US" sz="1100" b="1" i="1" baseline="0" dirty="0" smtClean="0"/>
                        <a:t>from the text</a:t>
                      </a:r>
                      <a:r>
                        <a:rPr lang="en-US" sz="1100" baseline="0" dirty="0" smtClean="0"/>
                        <a:t>, could include (1) “Aaron knew he was innocent but was worried no one else would think so,” (2) Aaron was nervous in the courtroom, (3) Aaron was worried because he did not have a strong alibi, (4) Aaron wanted to speak up for himself but was silent because he felt no one would believe him, (5) Aaron felt that the witness Mr. Vanderpass was well-known in Blue Falls but he was new, (6) Aaron was shy so he had not made friends and no one would recognize him, (7) Aaron was quiet, but he was smart – he recognized how the prosecutor was trying to do and (8) Aaron was relieved and overcome when he was declared “not guilty.”</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a:t>
                      </a:r>
                      <a:r>
                        <a:rPr lang="en-US" sz="1300" b="1" dirty="0" smtClean="0">
                          <a:solidFill>
                            <a:srgbClr val="000000"/>
                          </a:solidFill>
                        </a:rPr>
                        <a:t>Language </a:t>
                      </a:r>
                      <a:r>
                        <a:rPr lang="en-US" sz="1300" b="1" dirty="0" smtClean="0"/>
                        <a:t>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1760220">
                <a:tc>
                  <a:txBody>
                    <a:bodyPr/>
                    <a:lstStyle/>
                    <a:p>
                      <a:pPr algn="ctr"/>
                      <a:r>
                        <a:rPr lang="en-US" sz="2000" b="1" dirty="0" smtClean="0"/>
                        <a:t>2</a:t>
                      </a:r>
                      <a:endParaRPr lang="en-US" sz="2000" b="1" dirty="0"/>
                    </a:p>
                  </a:txBody>
                  <a:tcPr marL="103632" marR="103632" marT="50292" marB="50292" anchor="ctr"/>
                </a:tc>
                <a:tc>
                  <a:txBody>
                    <a:bodyPr/>
                    <a:lstStyle/>
                    <a:p>
                      <a:r>
                        <a:rPr lang="en-US" sz="1000" b="0" i="1" baseline="0" dirty="0" smtClean="0"/>
                        <a:t>The student states Aaron’s point of view throughout the text and uses </a:t>
                      </a:r>
                      <a:r>
                        <a:rPr lang="en-US" sz="1000" b="1" i="1" baseline="0" dirty="0" smtClean="0"/>
                        <a:t>sufficient</a:t>
                      </a:r>
                      <a:r>
                        <a:rPr lang="en-US" sz="1000" b="0" i="1" baseline="0" dirty="0" smtClean="0"/>
                        <a:t> details to show how the author portrays Aaron’s point of view</a:t>
                      </a:r>
                      <a:r>
                        <a:rPr lang="en-US" sz="1100" b="0" i="0" baseline="0" dirty="0" smtClean="0"/>
                        <a:t>.</a:t>
                      </a:r>
                    </a:p>
                    <a:p>
                      <a:r>
                        <a:rPr lang="en-US" sz="1100" b="0" i="0" baseline="0" dirty="0" smtClean="0"/>
                        <a:t>Aaron’s point of view throughout the text is that no one would believe him to be innocent and that he is very unsure of himself.  The author conveys this in several ways throughout the text. Aaron himself said he was worried that no one would think he was innocent.  This is shown when Aaron sits nervously in the courtroom.  Aaron did not have a strong alibi and because he was new to Blue Falls he felt people wouldn’t believe him.  Aaron’s nervousness is because he is shy.  Being shy meant no one really knew him. He wanted to speak up for himself but couldn’t. He felt the witness was well-known and would be believed.  At the end he is so relieved and overcome (which further shows his lack of confidence) that he is declared “not guilty.”</a:t>
                      </a:r>
                    </a:p>
                  </a:txBody>
                  <a:tcPr marL="103632" marR="103632" marT="50292" marB="50292"/>
                </a:tc>
              </a:tr>
              <a:tr h="905256">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000" b="0" i="1" strike="noStrike" baseline="0" dirty="0" smtClean="0"/>
                        <a:t>The student </a:t>
                      </a:r>
                      <a:r>
                        <a:rPr lang="en-US" sz="1000" b="1" i="1" strike="noStrike" baseline="0" dirty="0" smtClean="0"/>
                        <a:t>somewhat</a:t>
                      </a:r>
                      <a:r>
                        <a:rPr lang="en-US" sz="1000" b="0" i="1" strike="noStrike" baseline="0" dirty="0" smtClean="0"/>
                        <a:t> or </a:t>
                      </a:r>
                      <a:r>
                        <a:rPr lang="en-US" sz="1000" b="1" i="1" strike="noStrike" baseline="0" dirty="0" smtClean="0"/>
                        <a:t>vaguely</a:t>
                      </a:r>
                      <a:r>
                        <a:rPr lang="en-US" sz="1000" b="0" i="1" strike="noStrike" baseline="0" dirty="0" smtClean="0"/>
                        <a:t> states Aaron’s point of view throughout the text and uses </a:t>
                      </a:r>
                      <a:r>
                        <a:rPr lang="en-US" sz="1000" b="1" i="1" strike="noStrike" baseline="0" dirty="0" smtClean="0"/>
                        <a:t>partial </a:t>
                      </a:r>
                      <a:r>
                        <a:rPr lang="en-US" sz="1000" b="0" i="1" strike="noStrike" baseline="0" dirty="0" smtClean="0"/>
                        <a:t>details to show how the author portrays Aaron’s point of view</a:t>
                      </a:r>
                      <a:r>
                        <a:rPr lang="en-US" sz="1000" b="0" i="0" strike="noStrike" baseline="0" dirty="0" smtClean="0"/>
                        <a:t>.</a:t>
                      </a:r>
                    </a:p>
                    <a:p>
                      <a:pPr marL="0" marR="0" indent="0" algn="l" defTabSz="1018824" rtl="0" eaLnBrk="1" fontAlgn="auto" latinLnBrk="0" hangingPunct="1">
                        <a:lnSpc>
                          <a:spcPct val="100000"/>
                        </a:lnSpc>
                        <a:spcBef>
                          <a:spcPts val="0"/>
                        </a:spcBef>
                        <a:spcAft>
                          <a:spcPts val="0"/>
                        </a:spcAft>
                        <a:buClrTx/>
                        <a:buSzTx/>
                        <a:buFontTx/>
                        <a:buNone/>
                        <a:tabLst/>
                        <a:defRPr/>
                      </a:pPr>
                      <a:r>
                        <a:rPr lang="en-US" sz="1100" b="0" i="0" baseline="0" dirty="0" smtClean="0"/>
                        <a:t>Aaron is in court because someone accuses him of stealing.  The man accusing him is a business man in the town and Aaron thinks everyone will believe him so Aaron is scared.  I don’t think Aaron should be scared because if he is innocent the truth will come out in the end.</a:t>
                      </a:r>
                    </a:p>
                  </a:txBody>
                  <a:tcPr marL="103632" marR="103632" marT="50292" marB="50292"/>
                </a:tc>
              </a:tr>
              <a:tr h="737616">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The student  does not state Aaron’s point of view or use  details to show how the author portrays Aaron’s point of view.</a:t>
                      </a:r>
                    </a:p>
                    <a:p>
                      <a:r>
                        <a:rPr lang="en-US" sz="1100" b="0" i="0" baseline="0" dirty="0" smtClean="0"/>
                        <a:t>If I were Aaron I would not feel very good about being in court.  I think that’s how he feels because he’s afraid he will get put in jail.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05904322"/>
              </p:ext>
            </p:extLst>
          </p:nvPr>
        </p:nvGraphicFramePr>
        <p:xfrm>
          <a:off x="5258362" y="8458200"/>
          <a:ext cx="1899920" cy="540295"/>
        </p:xfrm>
        <a:graphic>
          <a:graphicData uri="http://schemas.openxmlformats.org/drawingml/2006/table">
            <a:tbl>
              <a:tblPr/>
              <a:tblGrid>
                <a:gridCol w="1899920"/>
              </a:tblGrid>
              <a:tr h="13436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RL.6.6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DO.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2686119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64497624"/>
              </p:ext>
            </p:extLst>
          </p:nvPr>
        </p:nvGraphicFramePr>
        <p:xfrm>
          <a:off x="385434" y="251460"/>
          <a:ext cx="6822440" cy="795375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u="none" dirty="0" smtClean="0">
                          <a:solidFill>
                            <a:schemeClr val="tx1"/>
                          </a:solidFill>
                          <a:effectLst/>
                        </a:rPr>
                        <a:t>Interim  Research Constructed Response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t>Constructed Response</a:t>
                      </a:r>
                      <a:r>
                        <a:rPr lang="en-US" sz="1500" b="1" u="sng" baseline="0" dirty="0" smtClean="0"/>
                        <a:t> </a:t>
                      </a:r>
                      <a:r>
                        <a:rPr lang="en-US" sz="1500" b="1" u="sng" dirty="0" smtClean="0"/>
                        <a:t>Research Rubrics</a:t>
                      </a:r>
                      <a:r>
                        <a:rPr lang="en-US" sz="1500" b="1" u="sng" baseline="0" dirty="0" smtClean="0"/>
                        <a:t> </a:t>
                      </a:r>
                      <a:r>
                        <a:rPr lang="en-US" sz="15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t>Locate, Select, Interpret and Integrate Information.</a:t>
                      </a:r>
                    </a:p>
                  </a:txBody>
                  <a:tcPr marL="103632" marR="103632" marT="50292" marB="50292"/>
                </a:tc>
                <a:tc hMerge="1">
                  <a:txBody>
                    <a:bodyPr/>
                    <a:lstStyle/>
                    <a:p>
                      <a:endParaRPr lang="en-US"/>
                    </a:p>
                  </a:txBody>
                  <a:tcPr/>
                </a:tc>
              </a:tr>
              <a:tr h="6461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500" b="1" dirty="0" smtClean="0"/>
                        <a:t>Question # 20  Prompt: </a:t>
                      </a:r>
                      <a:r>
                        <a:rPr lang="en-US" sz="1500" b="0" dirty="0" smtClean="0"/>
                        <a:t>What information on the </a:t>
                      </a:r>
                      <a:r>
                        <a:rPr lang="en-US" sz="1500" b="1" i="1" u="sng" dirty="0" smtClean="0"/>
                        <a:t>Court Hierarchy Chart of the United States</a:t>
                      </a:r>
                      <a:r>
                        <a:rPr lang="en-US" sz="1500" b="0" i="1" dirty="0" smtClean="0"/>
                        <a:t> </a:t>
                      </a:r>
                      <a:r>
                        <a:rPr lang="en-US" sz="1500" b="0" i="0" dirty="0" smtClean="0"/>
                        <a:t>could be used to support</a:t>
                      </a:r>
                      <a:r>
                        <a:rPr lang="en-US" sz="1500" b="0" i="0" baseline="0" dirty="0" smtClean="0"/>
                        <a:t> </a:t>
                      </a:r>
                      <a:r>
                        <a:rPr lang="en-US" sz="1500" b="0" i="0" dirty="0" smtClean="0"/>
                        <a:t>the author’s purpose for writing </a:t>
                      </a:r>
                      <a:r>
                        <a:rPr lang="en-US" sz="1500" b="1" i="1" u="sng" dirty="0" smtClean="0"/>
                        <a:t>The Supreme Court</a:t>
                      </a:r>
                      <a:r>
                        <a:rPr lang="en-US" sz="1500" b="0" i="0" dirty="0" smtClean="0"/>
                        <a:t>?</a:t>
                      </a:r>
                      <a:endParaRPr lang="en-US" sz="1500" b="0" i="0" baseline="0" dirty="0" smtClean="0">
                        <a:solidFill>
                          <a:schemeClr val="tx1"/>
                        </a:solidFill>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t>Teacher</a:t>
                      </a:r>
                      <a:r>
                        <a:rPr lang="en-US" sz="1500" b="1" baseline="0" dirty="0" smtClean="0"/>
                        <a:t> /Rubric </a:t>
                      </a:r>
                      <a:r>
                        <a:rPr lang="en-US" sz="1500" b="1" baseline="0" dirty="0" smtClean="0">
                          <a:solidFill>
                            <a:srgbClr val="000000"/>
                          </a:solidFill>
                        </a:rPr>
                        <a:t>Language Response</a:t>
                      </a:r>
                      <a:endParaRPr lang="en-US" sz="1500" b="1" dirty="0" smtClean="0">
                        <a:solidFill>
                          <a:srgbClr val="000000"/>
                        </a:solidFill>
                      </a:endParaRPr>
                    </a:p>
                  </a:txBody>
                  <a:tcPr marL="103632" marR="103632" marT="50292" marB="50292">
                    <a:solidFill>
                      <a:schemeClr val="bg1">
                        <a:lumMod val="85000"/>
                      </a:schemeClr>
                    </a:solidFill>
                  </a:tcPr>
                </a:tc>
                <a:tc hMerge="1">
                  <a:txBody>
                    <a:bodyPr/>
                    <a:lstStyle/>
                    <a:p>
                      <a:endParaRPr lang="en-US"/>
                    </a:p>
                  </a:txBody>
                  <a:tcPr/>
                </a:tc>
              </a:tr>
              <a:tr h="211226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a:t>
                      </a:r>
                      <a:r>
                        <a:rPr lang="en-US" sz="1100" baseline="0" dirty="0" smtClean="0"/>
                        <a:t> </a:t>
                      </a:r>
                      <a:r>
                        <a:rPr lang="en-US" sz="1100" dirty="0" smtClean="0"/>
                        <a:t>information from the </a:t>
                      </a:r>
                      <a:r>
                        <a:rPr lang="en-US" sz="1100" b="1" i="1" dirty="0" smtClean="0"/>
                        <a:t>Court Hierarchy Chart of the United States</a:t>
                      </a:r>
                      <a:r>
                        <a:rPr lang="en-US" sz="1100" b="1" i="1" baseline="0" dirty="0" smtClean="0"/>
                        <a:t> </a:t>
                      </a:r>
                      <a:r>
                        <a:rPr lang="en-US" sz="1100" baseline="0" dirty="0" smtClean="0"/>
                        <a:t>that specifically supports key points of </a:t>
                      </a:r>
                      <a:r>
                        <a:rPr lang="en-US" sz="1100" b="1" i="1" baseline="0" dirty="0" smtClean="0"/>
                        <a:t>The Supreme Court</a:t>
                      </a:r>
                      <a:r>
                        <a:rPr lang="en-US" sz="1100" b="0" i="0" baseline="0" dirty="0" smtClean="0"/>
                        <a:t>  (the author’s purpose).  The author’s purpose should first be stated and identified in some way for writing The Supreme Court as providing information to the reader about the Supreme Court as part of the US judicial system.</a:t>
                      </a:r>
                      <a:endParaRPr lang="en-US" sz="1100" b="1" i="0" u="sng"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from the</a:t>
                      </a:r>
                      <a:r>
                        <a:rPr lang="en-US" sz="1100" baseline="0" dirty="0" smtClean="0"/>
                        <a:t> </a:t>
                      </a:r>
                      <a:r>
                        <a:rPr lang="en-US" sz="1100" b="1" i="1" dirty="0" smtClean="0"/>
                        <a:t>Court Hierarchy Chart of the United States</a:t>
                      </a:r>
                      <a:r>
                        <a:rPr lang="en-US" sz="1100" b="1" i="1" baseline="0" dirty="0" smtClean="0"/>
                        <a:t> </a:t>
                      </a:r>
                      <a:r>
                        <a:rPr lang="en-US" sz="1100" baseline="0" dirty="0" smtClean="0"/>
                        <a:t>and connect it with key point of </a:t>
                      </a:r>
                      <a:r>
                        <a:rPr lang="en-US" sz="1100" b="1" i="1" baseline="0" dirty="0" smtClean="0"/>
                        <a:t>The Supreme Court</a:t>
                      </a:r>
                      <a:r>
                        <a:rPr lang="en-US" sz="1100" b="0" i="0" baseline="0" dirty="0" smtClean="0"/>
                        <a:t> .  Details from the court hierarchy chart that support the author’s purpose could include (1) in the chart itself Supreme Court is at the top – indicating a higher authority, (2) courts of appeal offer some hope for an appealed rule because the Supreme Court hears very few cases ( as noted </a:t>
                      </a:r>
                      <a:r>
                        <a:rPr lang="en-US" sz="1100" b="1" i="1" baseline="0" dirty="0" smtClean="0"/>
                        <a:t>in The Supreme Court</a:t>
                      </a:r>
                      <a:r>
                        <a:rPr lang="en-US" sz="1100" b="0" i="0" baseline="0" dirty="0" smtClean="0"/>
                        <a:t>), (3) </a:t>
                      </a:r>
                      <a:r>
                        <a:rPr lang="en-US" sz="1100" dirty="0" smtClean="0"/>
                        <a:t>Over 95% of the nation's legal cases are decided in state courts</a:t>
                      </a:r>
                      <a:r>
                        <a:rPr lang="en-US" sz="1100" baseline="0" dirty="0" smtClean="0"/>
                        <a:t> (which also indicates how few cases actually make it to the Supreme Court, (4) any connections made between “lower courts,” and their differences to the Supreme Court  could also be used as a support for the author’s purpose in writing</a:t>
                      </a:r>
                      <a:r>
                        <a:rPr lang="en-US" sz="1100" b="1" i="1" baseline="0" dirty="0" smtClean="0"/>
                        <a:t> The Supreme Court</a:t>
                      </a:r>
                      <a:r>
                        <a:rPr lang="en-US" sz="1100" baseline="0" dirty="0" smtClean="0"/>
                        <a:t>.</a:t>
                      </a:r>
                      <a:endParaRPr lang="en-US" sz="1100" dirty="0" smtClean="0"/>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t>Student </a:t>
                      </a:r>
                      <a:r>
                        <a:rPr lang="en-US" sz="1300" b="1" dirty="0" smtClean="0">
                          <a:solidFill>
                            <a:srgbClr val="000000"/>
                          </a:solidFill>
                        </a:rPr>
                        <a:t>Language</a:t>
                      </a:r>
                      <a:r>
                        <a:rPr lang="en-US" sz="1300" b="1" dirty="0" smtClean="0">
                          <a:solidFill>
                            <a:srgbClr val="FF0000"/>
                          </a:solidFill>
                        </a:rPr>
                        <a:t> </a:t>
                      </a:r>
                      <a:r>
                        <a:rPr lang="en-US" sz="1300" b="1" dirty="0" smtClean="0"/>
                        <a:t>Response Example</a:t>
                      </a:r>
                      <a:endParaRPr lang="en-US" sz="1300" b="1" dirty="0"/>
                    </a:p>
                  </a:txBody>
                  <a:tcPr marL="103632" marR="103632" marT="50292" marB="50292">
                    <a:solidFill>
                      <a:schemeClr val="bg1">
                        <a:lumMod val="85000"/>
                      </a:schemeClr>
                    </a:solidFill>
                  </a:tcPr>
                </a:tc>
                <a:tc hMerge="1">
                  <a:txBody>
                    <a:bodyPr/>
                    <a:lstStyle/>
                    <a:p>
                      <a:endParaRPr lang="en-US" sz="1000" dirty="0"/>
                    </a:p>
                  </a:txBody>
                  <a:tcPr/>
                </a:tc>
              </a:tr>
              <a:tr h="1743456">
                <a:tc>
                  <a:txBody>
                    <a:bodyPr/>
                    <a:lstStyle/>
                    <a:p>
                      <a:pPr algn="ctr"/>
                      <a:r>
                        <a:rPr lang="en-US" sz="2000" b="1" dirty="0" smtClean="0"/>
                        <a:t>2</a:t>
                      </a:r>
                      <a:endParaRPr lang="en-US" sz="2000" b="1" dirty="0"/>
                    </a:p>
                  </a:txBody>
                  <a:tcPr marL="103632" marR="103632" marT="50292" marB="50292" anchor="ctr"/>
                </a:tc>
                <a:tc>
                  <a:txBody>
                    <a:bodyPr/>
                    <a:lstStyle/>
                    <a:p>
                      <a:r>
                        <a:rPr lang="en-US" sz="1000" b="0" i="1" baseline="0" dirty="0" smtClean="0"/>
                        <a:t>Student response states author’s purpose for writing The Supreme Court and uses sufficient details from the court hierarchy chart to support the stated purpose.</a:t>
                      </a:r>
                    </a:p>
                    <a:p>
                      <a:r>
                        <a:rPr lang="en-US" sz="1100" b="0" i="0" baseline="0" dirty="0" smtClean="0"/>
                        <a:t>The author wrote </a:t>
                      </a:r>
                      <a:r>
                        <a:rPr lang="en-US" sz="1100" b="1" i="1" baseline="0" dirty="0" smtClean="0"/>
                        <a:t>The Supreme Court </a:t>
                      </a:r>
                      <a:r>
                        <a:rPr lang="en-US" sz="1100" b="0" i="0" baseline="0" dirty="0" smtClean="0"/>
                        <a:t>to inform readers about the Supreme Court’s duties.  Some of these duties are also supported or mentioned in the </a:t>
                      </a:r>
                      <a:r>
                        <a:rPr lang="en-US" sz="1100" b="1" i="1" baseline="0" dirty="0" smtClean="0"/>
                        <a:t>Court Hierarchy Chart.  </a:t>
                      </a:r>
                      <a:r>
                        <a:rPr lang="en-US" sz="1100" b="0" i="0" baseline="0" dirty="0" smtClean="0"/>
                        <a:t>First, the Supreme Court is the highest court in the United States.  On the </a:t>
                      </a:r>
                      <a:r>
                        <a:rPr lang="en-US" sz="1100" b="1" i="1" baseline="0" dirty="0" smtClean="0"/>
                        <a:t>Court Hierarchy Chart </a:t>
                      </a:r>
                      <a:r>
                        <a:rPr lang="en-US" sz="1100" b="0" i="0" baseline="0" dirty="0" smtClean="0"/>
                        <a:t>it is at the top of the chart showing its authority and that all other courts are below.  Next, the author of  </a:t>
                      </a:r>
                      <a:r>
                        <a:rPr lang="en-US" sz="1100" b="1" i="1" baseline="0" dirty="0" smtClean="0"/>
                        <a:t>The Supreme Court </a:t>
                      </a:r>
                      <a:r>
                        <a:rPr lang="en-US" sz="1100" b="0" i="0" baseline="0" dirty="0" smtClean="0"/>
                        <a:t>informs the readers that very few cases actually make it all the way to the Supreme Court.  The </a:t>
                      </a:r>
                      <a:r>
                        <a:rPr lang="en-US" sz="1100" b="1" i="1" baseline="0" dirty="0" smtClean="0"/>
                        <a:t>Court Hierarchy Chart </a:t>
                      </a:r>
                      <a:r>
                        <a:rPr lang="en-US" sz="1100" b="0" i="0" baseline="0" dirty="0" smtClean="0"/>
                        <a:t> confirms this because is says that only “95% of the nation’s legal cases are decided in state courts.”  Each court mentioned on the hierarchy chart has a different purpose than the Supreme Court which really helps the reader to understand what the Supreme Court does and does not do.</a:t>
                      </a:r>
                      <a:endParaRPr lang="en-US" sz="1100" b="1" i="1" baseline="0" dirty="0" smtClean="0"/>
                    </a:p>
                  </a:txBody>
                  <a:tcPr marL="103632" marR="103632" marT="50292" marB="50292"/>
                </a:tc>
              </a:tr>
              <a:tr h="1072896">
                <a:tc>
                  <a:txBody>
                    <a:bodyPr/>
                    <a:lstStyle/>
                    <a:p>
                      <a:pPr algn="ctr"/>
                      <a:r>
                        <a:rPr lang="en-US" sz="2000" b="1" dirty="0" smtClean="0"/>
                        <a:t>1</a:t>
                      </a:r>
                      <a:endParaRPr lang="en-US" sz="2000" b="1" dirty="0"/>
                    </a:p>
                  </a:txBody>
                  <a:tcPr marL="103632" marR="103632" marT="50292" marB="50292"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baseline="0" dirty="0" smtClean="0"/>
                        <a:t>Student response states vaguely or in part the author’s purpose for writing The Supreme Court and uses partial details from the court hierarchy chart to support the stated purpose.</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baseline="0" dirty="0" smtClean="0"/>
                        <a:t>The author who wrote about the Supreme Court is teaching people about what it does, like it handles the most important cases in the U.S.  The author also says that we need the Supreme Court because sometimes people can’t decide what the law really means.  The chart talks about all kinds of other courts too but not much about the Supreme Court.</a:t>
                      </a:r>
                    </a:p>
                  </a:txBody>
                  <a:tcPr marL="103632" marR="103632" marT="50292" marB="50292"/>
                </a:tc>
              </a:tr>
              <a:tr h="737616">
                <a:tc>
                  <a:txBody>
                    <a:bodyPr/>
                    <a:lstStyle/>
                    <a:p>
                      <a:pPr algn="ctr"/>
                      <a:r>
                        <a:rPr lang="en-US" sz="2000" b="1" dirty="0" smtClean="0"/>
                        <a:t>0</a:t>
                      </a:r>
                      <a:endParaRPr lang="en-US" sz="2000" b="1" dirty="0"/>
                    </a:p>
                  </a:txBody>
                  <a:tcPr marL="103632" marR="103632" marT="50292" marB="50292" anchor="ctr"/>
                </a:tc>
                <a:tc>
                  <a:txBody>
                    <a:bodyPr/>
                    <a:lstStyle/>
                    <a:p>
                      <a:r>
                        <a:rPr lang="en-US" sz="1000" b="0" i="1" baseline="0" dirty="0" smtClean="0"/>
                        <a:t>Student response does not states a specific author’s purpose for writing The Supreme Court or use details from the court hierarchy chart that supports a stated purpose.</a:t>
                      </a:r>
                    </a:p>
                    <a:p>
                      <a:r>
                        <a:rPr lang="en-US" sz="1100" b="0" i="0" baseline="0" dirty="0" smtClean="0"/>
                        <a:t>The Supreme Court is the court in Washington D.C. because its kind of like in charge of all of us and all of the other courts.</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6199662"/>
              </p:ext>
            </p:extLst>
          </p:nvPr>
        </p:nvGraphicFramePr>
        <p:xfrm>
          <a:off x="5181600" y="8431244"/>
          <a:ext cx="1899920" cy="685800"/>
        </p:xfrm>
        <a:graphic>
          <a:graphicData uri="http://schemas.openxmlformats.org/drawingml/2006/table">
            <a:tbl>
              <a:tblPr/>
              <a:tblGrid>
                <a:gridCol w="1899920"/>
              </a:tblGrid>
              <a:tr h="134362">
                <a:tc>
                  <a:txBody>
                    <a:bodyPr/>
                    <a:lstStyle/>
                    <a:p>
                      <a:pPr marL="0" marR="0" algn="l">
                        <a:lnSpc>
                          <a:spcPct val="100000"/>
                        </a:lnSpc>
                        <a:spcBef>
                          <a:spcPts val="0"/>
                        </a:spcBef>
                        <a:spcAft>
                          <a:spcPts val="0"/>
                        </a:spcAft>
                      </a:pPr>
                      <a:r>
                        <a:rPr lang="en-US" sz="900" b="1" dirty="0" smtClean="0">
                          <a:solidFill>
                            <a:srgbClr val="000000"/>
                          </a:solidFill>
                          <a:latin typeface="+mn-lt"/>
                          <a:ea typeface="Times New Roman"/>
                          <a:cs typeface="Times New Roman"/>
                        </a:rPr>
                        <a:t>Standard RI.6.6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Determine an author’s point of view or purpose in a text and explain how it is conveyed in the text.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360683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39117338"/>
              </p:ext>
            </p:extLst>
          </p:nvPr>
        </p:nvGraphicFramePr>
        <p:xfrm>
          <a:off x="172720" y="402465"/>
          <a:ext cx="7426960" cy="8552210"/>
        </p:xfrm>
        <a:graphic>
          <a:graphicData uri="http://schemas.openxmlformats.org/drawingml/2006/table">
            <a:tbl>
              <a:tblPr bandRow="1">
                <a:tableStyleId>{073A0DAA-6AF3-43AB-8588-CEC1D06C72B9}</a:tableStyleId>
              </a:tblPr>
              <a:tblGrid>
                <a:gridCol w="6736080"/>
                <a:gridCol w="690880"/>
              </a:tblGrid>
              <a:tr h="404252">
                <a:tc gridSpan="2">
                  <a:txBody>
                    <a:bodyPr/>
                    <a:lstStyle/>
                    <a:p>
                      <a:pPr marL="0" marR="0" indent="0" algn="ctr" defTabSz="966612" rtl="0" eaLnBrk="1" fontAlgn="auto" latinLnBrk="0" hangingPunct="1">
                        <a:lnSpc>
                          <a:spcPct val="115000"/>
                        </a:lnSpc>
                        <a:spcBef>
                          <a:spcPts val="0"/>
                        </a:spcBef>
                        <a:spcAft>
                          <a:spcPts val="1000"/>
                        </a:spcAft>
                        <a:buClrTx/>
                        <a:buSzTx/>
                        <a:buFontTx/>
                        <a:buNone/>
                        <a:tabLst/>
                        <a:defRPr/>
                      </a:pPr>
                      <a:r>
                        <a:rPr lang="en-US" sz="1800" b="1" baseline="0" dirty="0" smtClean="0">
                          <a:effectLst/>
                        </a:rPr>
                        <a:t>Grade 6 Interim Assessment Selected Response Answer Key</a:t>
                      </a:r>
                      <a:endParaRPr lang="en-US" sz="1800" b="1" dirty="0" smtClean="0">
                        <a:solidFill>
                          <a:srgbClr val="000000"/>
                        </a:solidFill>
                        <a:effectLst/>
                        <a:latin typeface="+mn-lt"/>
                      </a:endParaRPr>
                    </a:p>
                  </a:txBody>
                  <a:tcPr marL="97155" marR="97155" marT="47897" marB="47897" anchor="ctr">
                    <a:solidFill>
                      <a:schemeClr val="bg2"/>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351915">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1</a:t>
                      </a:r>
                      <a:r>
                        <a:rPr lang="en-US" sz="1300" u="none" dirty="0" smtClean="0">
                          <a:effectLst>
                            <a:outerShdw blurRad="38100" dist="38100" dir="2700000" algn="tl">
                              <a:srgbClr val="000000">
                                <a:alpha val="43137"/>
                              </a:srgbClr>
                            </a:outerShdw>
                          </a:effectLst>
                        </a:rPr>
                        <a:t> </a:t>
                      </a:r>
                      <a:r>
                        <a:rPr lang="en-US" sz="1300" u="none" baseline="0" dirty="0" smtClean="0">
                          <a:effectLst>
                            <a:outerShdw blurRad="38100" dist="38100" dir="2700000" algn="tl">
                              <a:srgbClr val="000000">
                                <a:alpha val="43137"/>
                              </a:srgbClr>
                            </a:outerShdw>
                          </a:effectLst>
                        </a:rPr>
                        <a:t> </a:t>
                      </a:r>
                      <a:r>
                        <a:rPr lang="en-US" sz="1200" kern="1200" dirty="0" smtClean="0">
                          <a:effectLst/>
                        </a:rPr>
                        <a:t>What information best supports the fact that Aaron is being tried for theft? </a:t>
                      </a:r>
                      <a:r>
                        <a:rPr lang="en-US" sz="1200" dirty="0" smtClean="0"/>
                        <a:t>RL.6.1</a:t>
                      </a:r>
                      <a:endParaRPr lang="en-US" sz="1200" b="0" dirty="0" smtClean="0">
                        <a:solidFill>
                          <a:srgbClr val="000000"/>
                        </a:solidFill>
                        <a:latin typeface="+mn-lt"/>
                      </a:endParaRPr>
                    </a:p>
                  </a:txBody>
                  <a:tcPr marL="97155" marR="97155" marT="47897" marB="47897" anchor="ctr"/>
                </a:tc>
                <a:tc>
                  <a:txBody>
                    <a:bodyPr/>
                    <a:lstStyle/>
                    <a:p>
                      <a:pPr marL="0" marR="0" algn="ctr">
                        <a:lnSpc>
                          <a:spcPct val="115000"/>
                        </a:lnSpc>
                        <a:spcBef>
                          <a:spcPts val="0"/>
                        </a:spcBef>
                        <a:spcAft>
                          <a:spcPts val="1000"/>
                        </a:spcAft>
                      </a:pPr>
                      <a:r>
                        <a:rPr lang="en-US" sz="1300" b="1" dirty="0" smtClean="0">
                          <a:effectLst/>
                        </a:rPr>
                        <a:t>C</a:t>
                      </a:r>
                      <a:endParaRPr lang="en-US" sz="1300" b="1" dirty="0">
                        <a:solidFill>
                          <a:schemeClr val="tx1"/>
                        </a:solidFill>
                        <a:effectLst/>
                        <a:latin typeface="Calibri"/>
                        <a:ea typeface="Calibri"/>
                        <a:cs typeface="Times New Roman"/>
                      </a:endParaRPr>
                    </a:p>
                  </a:txBody>
                  <a:tcPr marL="97155" marR="97155" marT="47897" marB="47897" anchor="ct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2</a:t>
                      </a:r>
                      <a:r>
                        <a:rPr lang="en-US" sz="1300" u="none" dirty="0" smtClean="0">
                          <a:effectLst>
                            <a:outerShdw blurRad="38100" dist="38100" dir="2700000" algn="tl">
                              <a:srgbClr val="000000">
                                <a:alpha val="43137"/>
                              </a:srgbClr>
                            </a:outerShdw>
                          </a:effectLst>
                        </a:rPr>
                        <a:t> </a:t>
                      </a:r>
                      <a:r>
                        <a:rPr lang="en-US" sz="1200" u="none" baseline="0" dirty="0" smtClean="0">
                          <a:effectLst/>
                        </a:rPr>
                        <a:t> </a:t>
                      </a:r>
                      <a:r>
                        <a:rPr lang="en-US" sz="1200" kern="1200" dirty="0" smtClean="0">
                          <a:effectLst/>
                        </a:rPr>
                        <a:t>What fact supports the idea that Aaron is being given a fair trial? </a:t>
                      </a:r>
                      <a:r>
                        <a:rPr lang="en-US" sz="1200" u="none" baseline="0" dirty="0" smtClean="0">
                          <a:effectLst/>
                        </a:rPr>
                        <a:t>RL.</a:t>
                      </a:r>
                      <a:r>
                        <a:rPr lang="en-US" sz="1200" dirty="0" smtClean="0"/>
                        <a:t> 6.</a:t>
                      </a:r>
                      <a:r>
                        <a:rPr lang="en-US" sz="1200" u="none" baseline="0" dirty="0" smtClean="0">
                          <a:effectLst/>
                        </a:rPr>
                        <a:t>1</a:t>
                      </a:r>
                      <a:endParaRPr lang="en-US" sz="1200" b="0" dirty="0" smtClean="0">
                        <a:solidFill>
                          <a:srgbClr val="000000"/>
                        </a:solidFill>
                        <a:latin typeface="+mn-lt"/>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n-US" sz="1300" b="1" dirty="0" smtClean="0">
                          <a:effectLst/>
                        </a:rPr>
                        <a:t>D</a:t>
                      </a:r>
                      <a:endParaRPr lang="en-U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smtClean="0">
                          <a:effectLst>
                            <a:outerShdw blurRad="38100" dist="38100" dir="2700000" algn="tl">
                              <a:srgbClr val="000000">
                                <a:alpha val="43137"/>
                              </a:srgbClr>
                            </a:outerShdw>
                          </a:effectLst>
                        </a:rPr>
                        <a:t>Question 3</a:t>
                      </a:r>
                      <a:r>
                        <a:rPr lang="en-US" sz="1300" u="none" baseline="0" dirty="0" smtClean="0">
                          <a:effectLst>
                            <a:outerShdw blurRad="38100" dist="38100" dir="2700000" algn="tl">
                              <a:srgbClr val="000000">
                                <a:alpha val="43137"/>
                              </a:srgbClr>
                            </a:outerShdw>
                          </a:effectLst>
                        </a:rPr>
                        <a:t> </a:t>
                      </a:r>
                      <a:r>
                        <a:rPr lang="en-US" sz="1300" u="none" baseline="0" dirty="0" smtClean="0">
                          <a:effectLst/>
                        </a:rPr>
                        <a:t> </a:t>
                      </a:r>
                      <a:r>
                        <a:rPr lang="en-US" sz="1200" kern="1200" dirty="0" smtClean="0">
                          <a:effectLst/>
                        </a:rPr>
                        <a:t>Why was Albert Vanderpass thought to be a believable witness against Aaron?</a:t>
                      </a:r>
                      <a:r>
                        <a:rPr lang="en-US" sz="1200" kern="1200" baseline="0" dirty="0" smtClean="0">
                          <a:effectLst/>
                        </a:rPr>
                        <a:t> </a:t>
                      </a:r>
                      <a:r>
                        <a:rPr lang="en-US" sz="1200" u="none" baseline="0" dirty="0" smtClean="0">
                          <a:effectLst/>
                        </a:rPr>
                        <a:t>RL.</a:t>
                      </a:r>
                      <a:r>
                        <a:rPr lang="en-US" sz="1200" dirty="0" smtClean="0"/>
                        <a:t> 6.</a:t>
                      </a:r>
                      <a:r>
                        <a:rPr lang="en-US" sz="1200" u="none" baseline="0" dirty="0" smtClean="0">
                          <a:effectLst/>
                        </a:rPr>
                        <a:t>2</a:t>
                      </a:r>
                      <a:endParaRPr lang="en-US" sz="1200" b="0" dirty="0" smtClean="0">
                        <a:solidFill>
                          <a:srgbClr val="000000"/>
                        </a:solidFill>
                        <a:latin typeface="+mn-lt"/>
                      </a:endParaRPr>
                    </a:p>
                  </a:txBody>
                  <a:tcPr marL="97155" marR="97155" marT="47897" marB="47897" anchor="ctr"/>
                </a:tc>
                <a:tc>
                  <a:txBody>
                    <a:bodyPr/>
                    <a:lstStyle/>
                    <a:p>
                      <a:pPr marL="0" marR="0" algn="ctr">
                        <a:lnSpc>
                          <a:spcPct val="115000"/>
                        </a:lnSpc>
                        <a:spcBef>
                          <a:spcPts val="0"/>
                        </a:spcBef>
                        <a:spcAft>
                          <a:spcPts val="1000"/>
                        </a:spcAft>
                      </a:pPr>
                      <a:r>
                        <a:rPr lang="en-US" sz="1300" b="1" dirty="0" smtClean="0">
                          <a:effectLst/>
                        </a:rPr>
                        <a:t>B</a:t>
                      </a:r>
                      <a:endParaRPr lang="en-US" sz="1300" b="1" dirty="0">
                        <a:effectLst/>
                        <a:latin typeface="Calibri"/>
                        <a:ea typeface="Calibri"/>
                        <a:cs typeface="Times New Roman"/>
                      </a:endParaRPr>
                    </a:p>
                  </a:txBody>
                  <a:tcPr marL="97155" marR="97155" marT="47897" marB="47897" anchor="ct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4</a:t>
                      </a:r>
                      <a:r>
                        <a:rPr lang="en-US" sz="1300" u="none" dirty="0" smtClean="0">
                          <a:effectLst>
                            <a:outerShdw blurRad="38100" dist="38100" dir="2700000" algn="tl">
                              <a:srgbClr val="000000">
                                <a:alpha val="43137"/>
                              </a:srgbClr>
                            </a:outerShdw>
                          </a:effectLst>
                        </a:rPr>
                        <a:t>  </a:t>
                      </a:r>
                      <a:r>
                        <a:rPr lang="en-US" sz="1200" kern="1200" dirty="0" smtClean="0">
                          <a:effectLst/>
                        </a:rPr>
                        <a:t>What specific clue identifies Aaron as a suspect? </a:t>
                      </a:r>
                      <a:r>
                        <a:rPr lang="en-US" sz="1200" dirty="0" smtClean="0"/>
                        <a:t>RL. 6.2</a:t>
                      </a:r>
                      <a:endParaRPr lang="en-US" sz="1200" b="0" dirty="0" smtClean="0">
                        <a:solidFill>
                          <a:srgbClr val="000000"/>
                        </a:solidFill>
                        <a:latin typeface="+mn-lt"/>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n-US" sz="1300" b="1" dirty="0" smtClean="0">
                          <a:effectLst/>
                        </a:rPr>
                        <a:t>C</a:t>
                      </a:r>
                      <a:endParaRPr lang="en-US" sz="1300" b="1" dirty="0">
                        <a:solidFill>
                          <a:schemeClr val="tx1"/>
                        </a:solidFill>
                        <a:effectLst/>
                        <a:latin typeface="Calibri"/>
                        <a:ea typeface="Calibri"/>
                        <a:cs typeface="Times New Roman"/>
                      </a:endParaRPr>
                    </a:p>
                  </a:txBody>
                  <a:tcPr marL="97155" marR="97155" marT="47897" marB="47897" anchor="ctr">
                    <a:solidFill>
                      <a:schemeClr val="bg2"/>
                    </a:solidFill>
                  </a:tcPr>
                </a:tc>
              </a:tr>
              <a:tr h="367544">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strike="noStrike" dirty="0">
                          <a:effectLst>
                            <a:outerShdw blurRad="38100" dist="38100" dir="2700000" algn="tl">
                              <a:srgbClr val="000000">
                                <a:alpha val="43137"/>
                              </a:srgbClr>
                            </a:outerShdw>
                          </a:effectLst>
                        </a:rPr>
                        <a:t>Question </a:t>
                      </a:r>
                      <a:r>
                        <a:rPr lang="en-US" sz="1300" u="sng" strike="noStrike" dirty="0" smtClean="0">
                          <a:effectLst>
                            <a:outerShdw blurRad="38100" dist="38100" dir="2700000" algn="tl">
                              <a:srgbClr val="000000">
                                <a:alpha val="43137"/>
                              </a:srgbClr>
                            </a:outerShdw>
                          </a:effectLst>
                        </a:rPr>
                        <a:t>5</a:t>
                      </a:r>
                      <a:r>
                        <a:rPr lang="en-US" sz="1300" u="none" strike="noStrike" dirty="0" smtClean="0">
                          <a:effectLst>
                            <a:outerShdw blurRad="38100" dist="38100" dir="2700000" algn="tl">
                              <a:srgbClr val="000000">
                                <a:alpha val="43137"/>
                              </a:srgbClr>
                            </a:outerShdw>
                          </a:effectLst>
                        </a:rPr>
                        <a:t> </a:t>
                      </a:r>
                      <a:r>
                        <a:rPr lang="en-US" sz="1300" u="none" strike="noStrike" baseline="0" dirty="0" smtClean="0">
                          <a:effectLst>
                            <a:outerShdw blurRad="38100" dist="38100" dir="2700000" algn="tl">
                              <a:srgbClr val="000000">
                                <a:alpha val="43137"/>
                              </a:srgbClr>
                            </a:outerShdw>
                          </a:effectLst>
                        </a:rPr>
                        <a:t> </a:t>
                      </a:r>
                      <a:r>
                        <a:rPr lang="en-US" sz="1200" kern="1200" dirty="0" smtClean="0">
                          <a:effectLst/>
                        </a:rPr>
                        <a:t>What impact did Mr. Vanderpass’s testimony have on the outcome of the trial?</a:t>
                      </a:r>
                      <a:r>
                        <a:rPr lang="en-US" sz="1200" kern="1200" baseline="0" dirty="0" smtClean="0">
                          <a:effectLst/>
                        </a:rPr>
                        <a:t> </a:t>
                      </a:r>
                      <a:r>
                        <a:rPr lang="en-US" sz="1200" u="none" strike="noStrike" baseline="0" dirty="0" smtClean="0">
                          <a:effectLst/>
                        </a:rPr>
                        <a:t>RL.</a:t>
                      </a:r>
                      <a:r>
                        <a:rPr lang="en-US" sz="1200" dirty="0" smtClean="0"/>
                        <a:t> 6.</a:t>
                      </a:r>
                      <a:r>
                        <a:rPr lang="en-US" sz="1200" u="none" strike="noStrike" baseline="0" dirty="0" smtClean="0">
                          <a:effectLst/>
                        </a:rPr>
                        <a:t>3</a:t>
                      </a:r>
                      <a:endParaRPr lang="en-US" sz="1200" b="0" i="0" dirty="0" smtClean="0">
                        <a:solidFill>
                          <a:srgbClr val="000000"/>
                        </a:solidFill>
                        <a:latin typeface="+mn-lt"/>
                      </a:endParaRPr>
                    </a:p>
                  </a:txBody>
                  <a:tcPr marL="97155" marR="97155" marT="47897" marB="47897" anchor="ctr"/>
                </a:tc>
                <a:tc>
                  <a:txBody>
                    <a:bodyPr/>
                    <a:lstStyle/>
                    <a:p>
                      <a:pPr algn="ctr">
                        <a:lnSpc>
                          <a:spcPct val="115000"/>
                        </a:lnSpc>
                      </a:pPr>
                      <a:r>
                        <a:rPr lang="en-US" sz="1300" b="1" dirty="0" smtClean="0">
                          <a:effectLst/>
                        </a:rPr>
                        <a:t>A</a:t>
                      </a:r>
                      <a:endParaRPr lang="en-US" sz="1300" b="1" dirty="0">
                        <a:solidFill>
                          <a:schemeClr val="tx1"/>
                        </a:solidFill>
                        <a:effectLst/>
                        <a:latin typeface="Calibri"/>
                      </a:endParaRPr>
                    </a:p>
                  </a:txBody>
                  <a:tcPr marL="97155" marR="97155" marT="47897" marB="47897" anchor="ct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6</a:t>
                      </a:r>
                      <a:r>
                        <a:rPr lang="en-US" sz="1300" u="none" baseline="0" dirty="0" smtClean="0">
                          <a:effectLst>
                            <a:outerShdw blurRad="38100" dist="38100" dir="2700000" algn="tl">
                              <a:srgbClr val="000000">
                                <a:alpha val="43137"/>
                              </a:srgbClr>
                            </a:outerShdw>
                          </a:effectLst>
                        </a:rPr>
                        <a:t>   </a:t>
                      </a:r>
                      <a:r>
                        <a:rPr lang="en-US" sz="1200" kern="1200" dirty="0" smtClean="0">
                          <a:effectLst/>
                        </a:rPr>
                        <a:t>How does the author’s use of the rule of law that reads, “Everyone is innocent until proven guilty”  lead us to believe that Aaron received a fair trial? </a:t>
                      </a:r>
                      <a:r>
                        <a:rPr lang="en-US" sz="1200" kern="1200" baseline="0" dirty="0" smtClean="0">
                          <a:effectLst/>
                        </a:rPr>
                        <a:t> </a:t>
                      </a:r>
                      <a:r>
                        <a:rPr lang="en-US" sz="1200" u="none" baseline="0" dirty="0" smtClean="0">
                          <a:effectLst/>
                        </a:rPr>
                        <a:t>RL.</a:t>
                      </a:r>
                      <a:r>
                        <a:rPr lang="en-US" sz="1200" dirty="0" smtClean="0"/>
                        <a:t> 6.</a:t>
                      </a:r>
                      <a:r>
                        <a:rPr lang="en-US" sz="1200" u="none" baseline="0" dirty="0" smtClean="0">
                          <a:effectLst/>
                        </a:rPr>
                        <a:t>5   </a:t>
                      </a:r>
                      <a:r>
                        <a:rPr lang="en-US" sz="1200" u="none" baseline="0" dirty="0" smtClean="0">
                          <a:effectLst>
                            <a:outerShdw blurRad="38100" dist="38100" dir="2700000" algn="tl">
                              <a:srgbClr val="000000">
                                <a:alpha val="43137"/>
                              </a:srgbClr>
                            </a:outerShdw>
                          </a:effectLst>
                        </a:rPr>
                        <a:t>                      </a:t>
                      </a:r>
                      <a:endParaRPr lang="en-US" sz="1200" b="0" dirty="0">
                        <a:solidFill>
                          <a:srgbClr val="000000"/>
                        </a:solidFill>
                        <a:effectLst/>
                        <a:latin typeface="+mn-lt"/>
                        <a:ea typeface="Calibri"/>
                        <a:cs typeface="Times New Roman"/>
                      </a:endParaRPr>
                    </a:p>
                  </a:txBody>
                  <a:tcPr marL="97155" marR="97155" marT="47897" marB="47897" anchor="ctr">
                    <a:solidFill>
                      <a:schemeClr val="bg2"/>
                    </a:solidFill>
                  </a:tcPr>
                </a:tc>
                <a:tc>
                  <a:txBody>
                    <a:bodyPr/>
                    <a:lstStyle/>
                    <a:p>
                      <a:pPr algn="ctr"/>
                      <a:r>
                        <a:rPr lang="en-US" sz="1300" b="1" dirty="0" smtClean="0">
                          <a:effectLst/>
                        </a:rPr>
                        <a:t>A</a:t>
                      </a:r>
                      <a:endParaRPr lang="en-US" sz="1300" b="1" dirty="0">
                        <a:effectLst/>
                      </a:endParaRPr>
                    </a:p>
                  </a:txBody>
                  <a:tcPr marL="97155" marR="97155" marT="47897" marB="47897" anchor="ctr">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7</a:t>
                      </a:r>
                      <a:r>
                        <a:rPr lang="en-US" sz="1300" u="none" dirty="0" smtClean="0">
                          <a:effectLst>
                            <a:outerShdw blurRad="38100" dist="38100" dir="2700000" algn="tl">
                              <a:srgbClr val="000000">
                                <a:alpha val="43137"/>
                              </a:srgbClr>
                            </a:outerShdw>
                          </a:effectLst>
                        </a:rPr>
                        <a:t> </a:t>
                      </a:r>
                      <a:r>
                        <a:rPr lang="en-US" sz="1200" dirty="0" smtClean="0"/>
                        <a:t> </a:t>
                      </a:r>
                      <a:r>
                        <a:rPr lang="en-US" sz="1200" kern="1200" dirty="0" smtClean="0">
                          <a:effectLst/>
                        </a:rPr>
                        <a:t>Which statement best identifies  the author’s purpose? </a:t>
                      </a:r>
                      <a:r>
                        <a:rPr lang="en-US" sz="1200" dirty="0" smtClean="0"/>
                        <a:t>RL.6.6</a:t>
                      </a:r>
                      <a:endParaRPr lang="en-US" sz="1200" b="0" dirty="0" smtClean="0">
                        <a:solidFill>
                          <a:srgbClr val="000000"/>
                        </a:solidFill>
                        <a:latin typeface="+mn-lt"/>
                      </a:endParaRPr>
                    </a:p>
                  </a:txBody>
                  <a:tcPr marL="97155" marR="97155" marT="47897" marB="47897" anchor="ctr"/>
                </a:tc>
                <a:tc>
                  <a:txBody>
                    <a:bodyPr/>
                    <a:lstStyle/>
                    <a:p>
                      <a:pPr algn="ctr"/>
                      <a:r>
                        <a:rPr lang="en-US" sz="1300" b="1" dirty="0" smtClean="0">
                          <a:effectLst/>
                        </a:rPr>
                        <a:t>C</a:t>
                      </a:r>
                      <a:endParaRPr lang="en-US" sz="1300" b="1" dirty="0">
                        <a:effectLst/>
                      </a:endParaRPr>
                    </a:p>
                  </a:txBody>
                  <a:tcPr marL="97155" marR="97155" marT="47897" marB="47897" anchor="ct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8</a:t>
                      </a:r>
                      <a:r>
                        <a:rPr lang="en-US" sz="1300" u="none" dirty="0" smtClean="0">
                          <a:effectLst>
                            <a:outerShdw blurRad="38100" dist="38100" dir="2700000" algn="tl">
                              <a:srgbClr val="000000">
                                <a:alpha val="43137"/>
                              </a:srgbClr>
                            </a:outerShdw>
                          </a:effectLst>
                        </a:rPr>
                        <a:t>  </a:t>
                      </a:r>
                      <a:r>
                        <a:rPr lang="en-US" sz="1200" kern="1200" dirty="0" smtClean="0">
                          <a:effectLst/>
                        </a:rPr>
                        <a:t>How is the video “Teen Court,” and the passage,  “On Trial” different? </a:t>
                      </a:r>
                      <a:r>
                        <a:rPr lang="en-US" sz="1200" dirty="0" smtClean="0"/>
                        <a:t>RL.6.7</a:t>
                      </a:r>
                      <a:endParaRPr lang="en-US" sz="1200" b="0" i="1" dirty="0" smtClean="0">
                        <a:solidFill>
                          <a:srgbClr val="000000"/>
                        </a:solidFill>
                        <a:latin typeface="+mn-lt"/>
                        <a:cs typeface="Helvetica" pitchFamily="34" charset="0"/>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n-US" sz="1300" b="1" dirty="0" smtClean="0">
                          <a:effectLst/>
                        </a:rPr>
                        <a:t>B</a:t>
                      </a:r>
                      <a:endParaRPr lang="en-US" sz="1300" b="1" dirty="0">
                        <a:solidFill>
                          <a:schemeClr val="tx1"/>
                        </a:solidFill>
                        <a:effectLst/>
                        <a:latin typeface="Calibri"/>
                        <a:ea typeface="Calibri"/>
                        <a:cs typeface="Times New Roman"/>
                      </a:endParaRPr>
                    </a:p>
                  </a:txBody>
                  <a:tcPr marL="97155" marR="97155" marT="47897" marB="47897" anchor="ctr">
                    <a:solidFill>
                      <a:schemeClr val="bg2"/>
                    </a:solidFill>
                  </a:tcPr>
                </a:tc>
              </a:tr>
              <a:tr h="254322">
                <a:tc>
                  <a:txBody>
                    <a:bodyPr/>
                    <a:lstStyle/>
                    <a:p>
                      <a:pPr marL="320152" marR="0" lvl="0" indent="-320152" algn="l" defTabSz="1018824" rtl="0" eaLnBrk="1" fontAlgn="auto" latinLnBrk="0" hangingPunct="1">
                        <a:lnSpc>
                          <a:spcPct val="100000"/>
                        </a:lnSpc>
                        <a:spcBef>
                          <a:spcPts val="0"/>
                        </a:spcBef>
                        <a:spcAft>
                          <a:spcPts val="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9 </a:t>
                      </a:r>
                      <a:r>
                        <a:rPr lang="en-US" sz="1300" u="none" dirty="0" smtClean="0">
                          <a:effectLst/>
                        </a:rPr>
                        <a:t> </a:t>
                      </a: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How are the YouTube video called “Teen Court” and “</a:t>
                      </a:r>
                      <a:r>
                        <a:rPr kumimoji="0" lang="en-US" sz="1200" b="0" i="1" u="sng" strike="noStrike" kern="1200" cap="none" spc="0" normalizeH="0" baseline="0" noProof="0" dirty="0" smtClean="0">
                          <a:ln>
                            <a:noFill/>
                          </a:ln>
                          <a:solidFill>
                            <a:prstClr val="black"/>
                          </a:solidFill>
                          <a:effectLst/>
                          <a:uLnTx/>
                          <a:uFillTx/>
                          <a:latin typeface="Helvetica" pitchFamily="34" charset="0"/>
                          <a:ea typeface="+mn-ea"/>
                          <a:cs typeface="+mn-cs"/>
                        </a:rPr>
                        <a:t>On Trial</a:t>
                      </a:r>
                      <a:r>
                        <a:rPr kumimoji="0" lang="en-US" sz="1200" b="0" i="0" u="none" strike="noStrike" kern="1200" cap="none" spc="0" normalizeH="0" baseline="0" noProof="0" dirty="0" smtClean="0">
                          <a:ln>
                            <a:noFill/>
                          </a:ln>
                          <a:solidFill>
                            <a:prstClr val="black"/>
                          </a:solidFill>
                          <a:effectLst/>
                          <a:uLnTx/>
                          <a:uFillTx/>
                          <a:latin typeface="Helvetica" pitchFamily="34" charset="0"/>
                          <a:ea typeface="+mn-ea"/>
                          <a:cs typeface="+mn-cs"/>
                        </a:rPr>
                        <a:t>” the same? </a:t>
                      </a:r>
                      <a:r>
                        <a:rPr lang="en-US" sz="1200" u="none" baseline="0" dirty="0" smtClean="0">
                          <a:effectLst/>
                        </a:rPr>
                        <a:t>RL.</a:t>
                      </a:r>
                      <a:r>
                        <a:rPr lang="en-US" sz="1200" dirty="0" smtClean="0"/>
                        <a:t>6.</a:t>
                      </a:r>
                      <a:r>
                        <a:rPr lang="en-US" sz="1200" u="none" baseline="0" dirty="0" smtClean="0">
                          <a:effectLst/>
                        </a:rPr>
                        <a:t>7</a:t>
                      </a:r>
                      <a:endParaRPr lang="en-US" sz="1200" b="0" dirty="0" smtClean="0">
                        <a:solidFill>
                          <a:schemeClr val="tx1"/>
                        </a:solidFill>
                        <a:latin typeface="+mn-lt"/>
                        <a:cs typeface="Helvetica" pitchFamily="34" charset="0"/>
                      </a:endParaRPr>
                    </a:p>
                  </a:txBody>
                  <a:tcPr marL="97155" marR="97155" marT="47897" marB="47897" anchor="ctr"/>
                </a:tc>
                <a:tc>
                  <a:txBody>
                    <a:bodyPr/>
                    <a:lstStyle/>
                    <a:p>
                      <a:pPr marL="0" marR="0" algn="ctr">
                        <a:lnSpc>
                          <a:spcPct val="115000"/>
                        </a:lnSpc>
                        <a:spcBef>
                          <a:spcPts val="0"/>
                        </a:spcBef>
                        <a:spcAft>
                          <a:spcPts val="1000"/>
                        </a:spcAft>
                      </a:pPr>
                      <a:r>
                        <a:rPr lang="en-US" sz="1300" b="1" dirty="0" smtClean="0">
                          <a:effectLst/>
                        </a:rPr>
                        <a:t>B</a:t>
                      </a:r>
                      <a:endParaRPr lang="en-US" sz="1300" b="1" dirty="0">
                        <a:solidFill>
                          <a:schemeClr val="tx1"/>
                        </a:solidFill>
                        <a:effectLst/>
                        <a:latin typeface="Calibri"/>
                        <a:ea typeface="Calibri"/>
                        <a:cs typeface="Times New Roman"/>
                      </a:endParaRPr>
                    </a:p>
                  </a:txBody>
                  <a:tcPr marL="97155" marR="97155" marT="47897" marB="47897" anchor="ct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smtClean="0">
                          <a:effectLst>
                            <a:outerShdw blurRad="38100" dist="38100" dir="2700000" algn="tl">
                              <a:srgbClr val="000000">
                                <a:alpha val="43137"/>
                              </a:srgbClr>
                            </a:outerShdw>
                          </a:effectLst>
                        </a:rPr>
                        <a:t>Question 10</a:t>
                      </a:r>
                      <a:r>
                        <a:rPr lang="en-US" sz="1300" u="none" dirty="0" smtClean="0">
                          <a:effectLst>
                            <a:outerShdw blurRad="38100" dist="38100" dir="2700000" algn="tl">
                              <a:srgbClr val="000000">
                                <a:alpha val="43137"/>
                              </a:srgbClr>
                            </a:outerShdw>
                          </a:effectLst>
                        </a:rPr>
                        <a:t>                                         </a:t>
                      </a:r>
                      <a:r>
                        <a:rPr lang="en-US" sz="1300" dirty="0" smtClean="0">
                          <a:effectLst>
                            <a:outerShdw blurRad="38100" dist="38100" dir="2700000" algn="tl">
                              <a:srgbClr val="000000">
                                <a:alpha val="43137"/>
                              </a:srgbClr>
                            </a:outerShdw>
                          </a:effectLst>
                        </a:rPr>
                        <a:t>RL.6.6  </a:t>
                      </a:r>
                      <a:r>
                        <a:rPr lang="en-US" sz="1300" u="sng" dirty="0" smtClean="0">
                          <a:effectLst>
                            <a:outerShdw blurRad="38100" dist="38100" dir="2700000" algn="tl">
                              <a:srgbClr val="000000">
                                <a:alpha val="43137"/>
                              </a:srgbClr>
                            </a:outerShdw>
                          </a:effectLst>
                        </a:rPr>
                        <a:t>Constructed</a:t>
                      </a:r>
                      <a:r>
                        <a:rPr lang="en-US" sz="1300" u="sng" baseline="0" dirty="0" smtClean="0">
                          <a:effectLst>
                            <a:outerShdw blurRad="38100" dist="38100" dir="2700000" algn="tl">
                              <a:srgbClr val="000000">
                                <a:alpha val="43137"/>
                              </a:srgbClr>
                            </a:outerShdw>
                          </a:effectLst>
                        </a:rPr>
                        <a:t> Response</a:t>
                      </a:r>
                      <a:endParaRPr lang="en-US" sz="1300" b="1" u="sng" dirty="0" smtClean="0">
                        <a:solidFill>
                          <a:schemeClr val="tx1"/>
                        </a:solidFill>
                        <a:effectLst>
                          <a:outerShdw blurRad="38100" dist="38100" dir="2700000" algn="tl">
                            <a:srgbClr val="000000">
                              <a:alpha val="43137"/>
                            </a:srgbClr>
                          </a:outerShdw>
                        </a:effectLst>
                        <a:latin typeface="+mn-lt"/>
                        <a:cs typeface="Helvetica" pitchFamily="34" charset="0"/>
                      </a:endParaRPr>
                    </a:p>
                  </a:txBody>
                  <a:tcPr marL="97155" marR="97155" marT="47897" marB="47897" anchor="ctr">
                    <a:solidFill>
                      <a:schemeClr val="bg2"/>
                    </a:solidFill>
                  </a:tcPr>
                </a:tc>
                <a:tc>
                  <a:txBody>
                    <a:bodyPr/>
                    <a:lstStyle/>
                    <a:p>
                      <a:pPr marL="0" marR="0" algn="ctr">
                        <a:lnSpc>
                          <a:spcPct val="115000"/>
                        </a:lnSpc>
                        <a:spcBef>
                          <a:spcPts val="0"/>
                        </a:spcBef>
                        <a:spcAft>
                          <a:spcPts val="1000"/>
                        </a:spcAft>
                      </a:pPr>
                      <a:r>
                        <a:rPr lang="en-US" sz="1300" b="1" strike="noStrike" dirty="0" smtClean="0">
                          <a:effectLst/>
                        </a:rPr>
                        <a:t>2 pts.</a:t>
                      </a:r>
                      <a:endParaRPr lang="en-US" sz="1300" b="1" strike="noStrike" dirty="0">
                        <a:solidFill>
                          <a:schemeClr val="tx1"/>
                        </a:solidFill>
                        <a:effectLst/>
                        <a:latin typeface="Calibri"/>
                        <a:ea typeface="Calibri"/>
                        <a:cs typeface="Times New Roman"/>
                      </a:endParaRPr>
                    </a:p>
                  </a:txBody>
                  <a:tcPr marL="97155" marR="97155" marT="47897" marB="47897" anchor="ctr">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11</a:t>
                      </a:r>
                      <a:r>
                        <a:rPr lang="en-US" sz="1300" u="none" dirty="0" smtClean="0">
                          <a:effectLst>
                            <a:outerShdw blurRad="38100" dist="38100" dir="2700000" algn="tl">
                              <a:srgbClr val="000000">
                                <a:alpha val="43137"/>
                              </a:srgbClr>
                            </a:outerShdw>
                          </a:effectLst>
                        </a:rPr>
                        <a:t> </a:t>
                      </a:r>
                      <a:r>
                        <a:rPr lang="en-US" sz="1200" u="none" dirty="0" smtClean="0">
                          <a:effectLst/>
                        </a:rPr>
                        <a:t>Which is the only court established by the Constitution?</a:t>
                      </a:r>
                      <a:r>
                        <a:rPr lang="en-US" sz="1200" u="none" baseline="0" dirty="0" smtClean="0">
                          <a:effectLst/>
                        </a:rPr>
                        <a:t>  </a:t>
                      </a:r>
                      <a:r>
                        <a:rPr lang="en-US" sz="1200" u="none" dirty="0" smtClean="0">
                          <a:effectLst/>
                        </a:rPr>
                        <a:t>RI.</a:t>
                      </a:r>
                      <a:r>
                        <a:rPr lang="en-US" sz="1200" dirty="0" smtClean="0"/>
                        <a:t>6.</a:t>
                      </a:r>
                      <a:r>
                        <a:rPr lang="en-US" sz="1200" u="none" dirty="0" smtClean="0">
                          <a:effectLst/>
                        </a:rPr>
                        <a:t>1</a:t>
                      </a:r>
                      <a:endParaRPr lang="en-US" sz="1200" b="0" dirty="0" smtClean="0">
                        <a:solidFill>
                          <a:schemeClr val="tx1"/>
                        </a:solidFill>
                        <a:effectLst/>
                        <a:latin typeface="+mn-lt"/>
                      </a:endParaRPr>
                    </a:p>
                  </a:txBody>
                  <a:tcPr marL="97155" marR="97155" marT="47897" marB="47897" anchor="ctr"/>
                </a:tc>
                <a:tc>
                  <a:txBody>
                    <a:bodyPr/>
                    <a:lstStyle/>
                    <a:p>
                      <a:pPr algn="ctr">
                        <a:lnSpc>
                          <a:spcPct val="115000"/>
                        </a:lnSpc>
                      </a:pPr>
                      <a:r>
                        <a:rPr lang="en-US" sz="1300" b="1" dirty="0" smtClean="0">
                          <a:effectLst/>
                        </a:rPr>
                        <a:t>B</a:t>
                      </a:r>
                      <a:endParaRPr lang="en-US" sz="1300" b="1" dirty="0">
                        <a:solidFill>
                          <a:schemeClr val="tx1"/>
                        </a:solidFill>
                        <a:effectLst/>
                        <a:latin typeface="Calibri"/>
                      </a:endParaRPr>
                    </a:p>
                  </a:txBody>
                  <a:tcPr marL="97155" marR="97155" marT="47897" marB="47897" anchor="ct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12</a:t>
                      </a:r>
                      <a:r>
                        <a:rPr lang="en-US" sz="1300" u="none" dirty="0" smtClean="0">
                          <a:effectLst>
                            <a:outerShdw blurRad="38100" dist="38100" dir="2700000" algn="tl">
                              <a:srgbClr val="000000">
                                <a:alpha val="43137"/>
                              </a:srgbClr>
                            </a:outerShdw>
                          </a:effectLst>
                        </a:rPr>
                        <a:t> </a:t>
                      </a:r>
                      <a:r>
                        <a:rPr lang="en-US" sz="1200" dirty="0" smtClean="0">
                          <a:effectLst/>
                        </a:rPr>
                        <a:t>What is the leading factor determining the types of cases handled in the Supreme Court?</a:t>
                      </a:r>
                      <a:r>
                        <a:rPr lang="en-US" sz="1200" baseline="0" dirty="0" smtClean="0">
                          <a:effectLst/>
                        </a:rPr>
                        <a:t>  </a:t>
                      </a:r>
                      <a:r>
                        <a:rPr lang="en-US" sz="1200" dirty="0" smtClean="0">
                          <a:effectLst/>
                        </a:rPr>
                        <a:t>RI.</a:t>
                      </a:r>
                      <a:r>
                        <a:rPr lang="en-US" sz="1200" dirty="0" smtClean="0"/>
                        <a:t> 6.</a:t>
                      </a:r>
                      <a:r>
                        <a:rPr lang="en-US" sz="1200" dirty="0" smtClean="0">
                          <a:effectLst/>
                        </a:rPr>
                        <a:t>1</a:t>
                      </a:r>
                      <a:endParaRPr lang="en-US" sz="1200" b="0" dirty="0" smtClean="0">
                        <a:solidFill>
                          <a:schemeClr val="tx1"/>
                        </a:solidFill>
                        <a:effectLst/>
                        <a:latin typeface="+mn-lt"/>
                      </a:endParaRPr>
                    </a:p>
                  </a:txBody>
                  <a:tcPr marL="97155" marR="97155" marT="47897" marB="47897" anchor="ctr">
                    <a:solidFill>
                      <a:schemeClr val="bg2"/>
                    </a:solidFill>
                  </a:tcPr>
                </a:tc>
                <a:tc>
                  <a:txBody>
                    <a:bodyPr/>
                    <a:lstStyle/>
                    <a:p>
                      <a:pPr algn="ctr">
                        <a:lnSpc>
                          <a:spcPct val="115000"/>
                        </a:lnSpc>
                      </a:pPr>
                      <a:r>
                        <a:rPr lang="en-US" sz="1300" b="1" dirty="0" smtClean="0">
                          <a:effectLst/>
                        </a:rPr>
                        <a:t>A</a:t>
                      </a:r>
                      <a:endParaRPr lang="en-US" sz="1300" b="1" dirty="0">
                        <a:solidFill>
                          <a:schemeClr val="tx1"/>
                        </a:solidFill>
                        <a:effectLst/>
                        <a:latin typeface="Calibri"/>
                      </a:endParaRPr>
                    </a:p>
                  </a:txBody>
                  <a:tcPr marL="97155" marR="97155" marT="47897" marB="47897" anchor="ctr">
                    <a:solidFill>
                      <a:schemeClr val="bg2"/>
                    </a:solidFill>
                  </a:tcPr>
                </a:tc>
              </a:tr>
              <a:tr h="539202">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n-US" sz="1300" u="sng" dirty="0">
                          <a:effectLst>
                            <a:outerShdw blurRad="38100" dist="38100" dir="2700000" algn="tl">
                              <a:srgbClr val="000000">
                                <a:alpha val="43137"/>
                              </a:srgbClr>
                            </a:outerShdw>
                          </a:effectLst>
                        </a:rPr>
                        <a:t>Question </a:t>
                      </a:r>
                      <a:r>
                        <a:rPr lang="en-US" sz="1300" u="sng" dirty="0" smtClean="0">
                          <a:effectLst>
                            <a:outerShdw blurRad="38100" dist="38100" dir="2700000" algn="tl">
                              <a:srgbClr val="000000">
                                <a:alpha val="43137"/>
                              </a:srgbClr>
                            </a:outerShdw>
                          </a:effectLst>
                        </a:rPr>
                        <a:t>13</a:t>
                      </a:r>
                      <a:r>
                        <a:rPr lang="en-US" sz="1300" u="none" dirty="0" smtClean="0">
                          <a:effectLst>
                            <a:outerShdw blurRad="38100" dist="38100" dir="2700000" algn="tl">
                              <a:srgbClr val="000000">
                                <a:alpha val="43137"/>
                              </a:srgbClr>
                            </a:outerShdw>
                          </a:effectLst>
                        </a:rPr>
                        <a:t>   </a:t>
                      </a:r>
                      <a:r>
                        <a:rPr lang="en-US" sz="1200" u="none" dirty="0" smtClean="0">
                          <a:effectLst/>
                        </a:rPr>
                        <a:t>Which two of the following statements are appropriate  additions to the first paragraph of The Supreme Court?</a:t>
                      </a:r>
                      <a:r>
                        <a:rPr lang="en-US" sz="1200" u="none" baseline="0" dirty="0" smtClean="0">
                          <a:effectLst/>
                        </a:rPr>
                        <a:t> </a:t>
                      </a:r>
                      <a:r>
                        <a:rPr lang="en-US" sz="1200" dirty="0" smtClean="0">
                          <a:effectLst/>
                        </a:rPr>
                        <a:t>RI.</a:t>
                      </a:r>
                      <a:r>
                        <a:rPr lang="en-US" sz="1200" dirty="0" smtClean="0"/>
                        <a:t>6.</a:t>
                      </a:r>
                      <a:r>
                        <a:rPr lang="en-US" sz="1200" dirty="0" smtClean="0">
                          <a:effectLst/>
                        </a:rPr>
                        <a:t>2 (BOTH ANSWERS MUST BE CORRECT)</a:t>
                      </a:r>
                      <a:endParaRPr lang="en-US" sz="1200" b="0" i="1" dirty="0" smtClean="0">
                        <a:solidFill>
                          <a:schemeClr val="tx1"/>
                        </a:solidFill>
                        <a:effectLst/>
                        <a:latin typeface="Helvetica" pitchFamily="34" charset="0"/>
                      </a:endParaRPr>
                    </a:p>
                  </a:txBody>
                  <a:tcPr marL="97155" marR="97155" marT="47897" marB="47897" anchor="ctr"/>
                </a:tc>
                <a:tc>
                  <a:txBody>
                    <a:bodyPr/>
                    <a:lstStyle/>
                    <a:p>
                      <a:pPr algn="ctr">
                        <a:lnSpc>
                          <a:spcPct val="115000"/>
                        </a:lnSpc>
                      </a:pPr>
                      <a:r>
                        <a:rPr lang="en-US" sz="1300" b="1" dirty="0" smtClean="0">
                          <a:effectLst/>
                        </a:rPr>
                        <a:t>B,C</a:t>
                      </a:r>
                      <a:endParaRPr lang="en-US" sz="1300" b="1" dirty="0">
                        <a:solidFill>
                          <a:schemeClr val="tx1"/>
                        </a:solidFill>
                        <a:effectLst/>
                        <a:latin typeface="Calibri"/>
                      </a:endParaRPr>
                    </a:p>
                  </a:txBody>
                  <a:tcPr marL="97155" marR="97155" marT="47897" marB="47897" anchor="ct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u="sng" strike="noStrike" kern="1200" cap="none" spc="0" normalizeH="0" baseline="0" noProof="0" dirty="0" smtClean="0">
                          <a:ln>
                            <a:noFill/>
                          </a:ln>
                          <a:effectLst>
                            <a:outerShdw blurRad="38100" dist="38100" dir="2700000" algn="tl">
                              <a:srgbClr val="000000">
                                <a:alpha val="43137"/>
                              </a:srgbClr>
                            </a:outerShdw>
                          </a:effectLst>
                          <a:uLnTx/>
                          <a:uFillTx/>
                        </a:rPr>
                        <a:t>Question 14</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lang="en-US" sz="1200" dirty="0" smtClean="0"/>
                        <a:t>What is the central idea of paragraph two of </a:t>
                      </a:r>
                      <a:r>
                        <a:rPr lang="en-US" sz="1200" b="1" i="1" u="sng" dirty="0" smtClean="0"/>
                        <a:t>The</a:t>
                      </a:r>
                      <a:r>
                        <a:rPr lang="en-US" sz="1200" b="1" i="1" u="sng" baseline="0" dirty="0" smtClean="0"/>
                        <a:t> Supreme Court</a:t>
                      </a:r>
                      <a:r>
                        <a:rPr lang="en-US" sz="1200" dirty="0" smtClean="0"/>
                        <a:t>?</a:t>
                      </a:r>
                      <a:r>
                        <a:rPr lang="en-US" sz="1200" baseline="0" dirty="0" smtClean="0"/>
                        <a:t> </a:t>
                      </a:r>
                      <a:r>
                        <a:rPr kumimoji="0" lang="en-US" sz="1200" u="none" strike="noStrike" kern="1200" cap="none" spc="0" normalizeH="0" baseline="0" noProof="0" dirty="0" smtClean="0">
                          <a:ln>
                            <a:noFill/>
                          </a:ln>
                          <a:effectLst/>
                          <a:uLnTx/>
                          <a:uFillTx/>
                        </a:rPr>
                        <a:t>RI.</a:t>
                      </a:r>
                      <a:r>
                        <a:rPr lang="en-US" sz="1200" dirty="0" smtClean="0"/>
                        <a:t>6.</a:t>
                      </a:r>
                      <a:r>
                        <a:rPr kumimoji="0" lang="en-US" sz="1200" u="none" strike="noStrike" kern="1200" cap="none" spc="0" normalizeH="0" baseline="0" noProof="0" dirty="0" smtClean="0">
                          <a:ln>
                            <a:noFill/>
                          </a:ln>
                          <a:effectLst/>
                          <a:uLnTx/>
                          <a:uFillTx/>
                        </a:rPr>
                        <a:t>2</a:t>
                      </a:r>
                      <a:endParaRPr kumimoji="0" lang="en-U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solidFill>
                      <a:schemeClr val="bg2"/>
                    </a:solidFill>
                  </a:tcPr>
                </a:tc>
                <a:tc>
                  <a:txBody>
                    <a:bodyPr/>
                    <a:lstStyle/>
                    <a:p>
                      <a:pPr algn="ctr">
                        <a:lnSpc>
                          <a:spcPct val="115000"/>
                        </a:lnSpc>
                      </a:pPr>
                      <a:r>
                        <a:rPr lang="en-US" sz="1300" b="1" dirty="0" smtClean="0">
                          <a:effectLst/>
                        </a:rPr>
                        <a:t>C</a:t>
                      </a:r>
                      <a:endParaRPr lang="en-US" sz="1300" b="1" dirty="0">
                        <a:solidFill>
                          <a:schemeClr val="tx1"/>
                        </a:solidFill>
                        <a:effectLst/>
                        <a:latin typeface="Calibri"/>
                      </a:endParaRPr>
                    </a:p>
                  </a:txBody>
                  <a:tcPr marL="97155" marR="97155" marT="47897" marB="47897" anchor="ctr">
                    <a:solidFill>
                      <a:schemeClr val="bg2"/>
                    </a:solidFill>
                  </a:tcP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u="sng" strike="noStrike" kern="1200" cap="none" spc="0" normalizeH="0" baseline="0" noProof="0" dirty="0" smtClean="0">
                          <a:ln>
                            <a:noFill/>
                          </a:ln>
                          <a:effectLst>
                            <a:outerShdw blurRad="38100" dist="38100" dir="2700000" algn="tl">
                              <a:srgbClr val="000000">
                                <a:alpha val="43137"/>
                              </a:srgbClr>
                            </a:outerShdw>
                          </a:effectLst>
                          <a:uLnTx/>
                          <a:uFillTx/>
                        </a:rPr>
                        <a:t>Question 15</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n-US" sz="1200" u="none" strike="noStrike" kern="1200" cap="none" spc="0" normalizeH="0" baseline="0" noProof="0" dirty="0" smtClean="0">
                          <a:ln>
                            <a:noFill/>
                          </a:ln>
                          <a:effectLst/>
                          <a:uLnTx/>
                          <a:uFillTx/>
                        </a:rPr>
                        <a:t>Which statement is the best example of why the Supreme Court  is called “Supreme?” RI.</a:t>
                      </a:r>
                      <a:r>
                        <a:rPr lang="en-US" sz="1200" dirty="0" smtClean="0"/>
                        <a:t> 6.</a:t>
                      </a:r>
                      <a:r>
                        <a:rPr kumimoji="0" lang="en-US" sz="1200" u="none" strike="noStrike" kern="1200" cap="none" spc="0" normalizeH="0" baseline="0" noProof="0" dirty="0" smtClean="0">
                          <a:ln>
                            <a:noFill/>
                          </a:ln>
                          <a:effectLst/>
                          <a:uLnTx/>
                          <a:uFillTx/>
                        </a:rPr>
                        <a:t>3</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tc>
                <a:tc>
                  <a:txBody>
                    <a:bodyPr/>
                    <a:lstStyle/>
                    <a:p>
                      <a:pPr algn="ctr">
                        <a:lnSpc>
                          <a:spcPct val="115000"/>
                        </a:lnSpc>
                      </a:pPr>
                      <a:r>
                        <a:rPr lang="en-US" sz="1300" b="1" dirty="0" smtClean="0">
                          <a:effectLst/>
                        </a:rPr>
                        <a:t>A</a:t>
                      </a:r>
                      <a:endParaRPr lang="en-US" sz="1300" b="1" dirty="0">
                        <a:solidFill>
                          <a:schemeClr val="tx1"/>
                        </a:solidFill>
                        <a:effectLst/>
                        <a:latin typeface="Calibri"/>
                      </a:endParaRPr>
                    </a:p>
                  </a:txBody>
                  <a:tcPr marL="97155" marR="97155" marT="47897" marB="47897" anchor="ct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u="sng" strike="noStrike" kern="1200" cap="none" spc="0" normalizeH="0" baseline="0" noProof="0" dirty="0" smtClean="0">
                          <a:ln>
                            <a:noFill/>
                          </a:ln>
                          <a:effectLst>
                            <a:outerShdw blurRad="38100" dist="38100" dir="2700000" algn="tl">
                              <a:srgbClr val="000000">
                                <a:alpha val="43137"/>
                              </a:srgbClr>
                            </a:outerShdw>
                          </a:effectLst>
                          <a:uLnTx/>
                          <a:uFillTx/>
                        </a:rPr>
                        <a:t>Question 16</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lang="en-US" sz="1200" dirty="0" smtClean="0"/>
                        <a:t>Which statement</a:t>
                      </a:r>
                      <a:r>
                        <a:rPr lang="en-US" sz="1200" baseline="0" dirty="0" smtClean="0"/>
                        <a:t> from </a:t>
                      </a:r>
                      <a:r>
                        <a:rPr lang="en-US" sz="1200" dirty="0" smtClean="0"/>
                        <a:t>the</a:t>
                      </a:r>
                      <a:r>
                        <a:rPr lang="en-US" sz="1200" baseline="0" dirty="0" smtClean="0"/>
                        <a:t> article,</a:t>
                      </a:r>
                      <a:r>
                        <a:rPr lang="en-US" sz="1200" dirty="0" smtClean="0"/>
                        <a:t> </a:t>
                      </a:r>
                      <a:r>
                        <a:rPr lang="en-US" sz="1200" u="none" dirty="0" smtClean="0"/>
                        <a:t>U.S.</a:t>
                      </a:r>
                      <a:r>
                        <a:rPr lang="en-US" sz="1200" u="none" baseline="0" dirty="0" smtClean="0"/>
                        <a:t> Trials</a:t>
                      </a:r>
                      <a:r>
                        <a:rPr lang="en-US" sz="1200" u="none" dirty="0" smtClean="0"/>
                        <a:t>, </a:t>
                      </a:r>
                      <a:r>
                        <a:rPr lang="en-US" sz="1200" dirty="0" smtClean="0"/>
                        <a:t>best supports the purpose of the passage?</a:t>
                      </a:r>
                      <a:r>
                        <a:rPr lang="en-US" sz="1200" baseline="0" dirty="0" smtClean="0"/>
                        <a:t> </a:t>
                      </a:r>
                      <a:r>
                        <a:rPr kumimoji="0" lang="en-US" sz="1200" u="none" strike="noStrike" kern="1200" cap="none" spc="0" normalizeH="0" baseline="0" noProof="0" dirty="0" smtClean="0">
                          <a:ln>
                            <a:noFill/>
                          </a:ln>
                          <a:effectLst/>
                          <a:uLnTx/>
                          <a:uFillTx/>
                        </a:rPr>
                        <a:t>RI.</a:t>
                      </a:r>
                      <a:r>
                        <a:rPr lang="en-US" sz="1200" dirty="0" smtClean="0"/>
                        <a:t>6.</a:t>
                      </a:r>
                      <a:r>
                        <a:rPr kumimoji="0" lang="en-US" sz="1200" u="none" strike="noStrike" kern="1200" cap="none" spc="0" normalizeH="0" baseline="0" noProof="0" dirty="0" smtClean="0">
                          <a:ln>
                            <a:noFill/>
                          </a:ln>
                          <a:effectLst/>
                          <a:uLnTx/>
                          <a:uFillTx/>
                        </a:rPr>
                        <a:t>5</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solidFill>
                      <a:schemeClr val="bg2"/>
                    </a:solidFill>
                  </a:tcPr>
                </a:tc>
                <a:tc>
                  <a:txBody>
                    <a:bodyPr/>
                    <a:lstStyle/>
                    <a:p>
                      <a:pPr algn="ctr">
                        <a:lnSpc>
                          <a:spcPct val="115000"/>
                        </a:lnSpc>
                      </a:pPr>
                      <a:r>
                        <a:rPr lang="en-US" sz="1300" b="1" dirty="0" smtClean="0">
                          <a:effectLst/>
                        </a:rPr>
                        <a:t>B</a:t>
                      </a:r>
                      <a:endParaRPr lang="en-US" sz="1300" b="1" dirty="0">
                        <a:solidFill>
                          <a:schemeClr val="tx1"/>
                        </a:solidFill>
                        <a:effectLst/>
                        <a:latin typeface="Calibri"/>
                      </a:endParaRPr>
                    </a:p>
                  </a:txBody>
                  <a:tcPr marL="97155" marR="97155" marT="47897" marB="47897" anchor="ctr">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u="sng" strike="noStrike" kern="1200" cap="none" spc="0" normalizeH="0" baseline="0" noProof="0" dirty="0" smtClean="0">
                          <a:ln>
                            <a:noFill/>
                          </a:ln>
                          <a:effectLst>
                            <a:outerShdw blurRad="38100" dist="38100" dir="2700000" algn="tl">
                              <a:srgbClr val="000000">
                                <a:alpha val="43137"/>
                              </a:srgbClr>
                            </a:outerShdw>
                          </a:effectLst>
                          <a:uLnTx/>
                          <a:uFillTx/>
                        </a:rPr>
                        <a:t>Question 17</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n-US" sz="1200" u="none" strike="noStrike" kern="1200" cap="none" spc="0" normalizeH="0" baseline="0" noProof="0" dirty="0" smtClean="0">
                          <a:ln>
                            <a:noFill/>
                          </a:ln>
                          <a:effectLst/>
                          <a:uLnTx/>
                          <a:uFillTx/>
                        </a:rPr>
                        <a:t>How does the Court Hierarchy Chart help clarify the passage Supreme Court ? RI.</a:t>
                      </a:r>
                      <a:r>
                        <a:rPr lang="en-US" sz="1200" dirty="0" smtClean="0"/>
                        <a:t>6.</a:t>
                      </a:r>
                      <a:r>
                        <a:rPr kumimoji="0" lang="en-US" sz="1200" u="none" strike="noStrike" kern="1200" cap="none" spc="0" normalizeH="0" baseline="0" noProof="0" dirty="0" smtClean="0">
                          <a:ln>
                            <a:noFill/>
                          </a:ln>
                          <a:effectLst/>
                          <a:uLnTx/>
                          <a:uFillTx/>
                        </a:rPr>
                        <a:t>6</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tc>
                <a:tc>
                  <a:txBody>
                    <a:bodyPr/>
                    <a:lstStyle/>
                    <a:p>
                      <a:pPr algn="ctr">
                        <a:lnSpc>
                          <a:spcPct val="115000"/>
                        </a:lnSpc>
                      </a:pPr>
                      <a:r>
                        <a:rPr lang="en-US" sz="1300" b="1" dirty="0" smtClean="0">
                          <a:effectLst/>
                        </a:rPr>
                        <a:t>A</a:t>
                      </a:r>
                      <a:endParaRPr lang="en-US" sz="1300" b="1" dirty="0">
                        <a:solidFill>
                          <a:schemeClr val="tx1"/>
                        </a:solidFill>
                        <a:effectLst/>
                        <a:latin typeface="Calibri"/>
                      </a:endParaRPr>
                    </a:p>
                  </a:txBody>
                  <a:tcPr marL="97155" marR="97155" marT="47897" marB="47897" anchor="ctr"/>
                </a:tc>
              </a:tr>
              <a:tr h="539202">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kumimoji="0" lang="en-US" sz="1300" u="sng" strike="noStrike" kern="1200" cap="none" spc="0" normalizeH="0" baseline="0" noProof="0" dirty="0" smtClean="0">
                          <a:ln>
                            <a:noFill/>
                          </a:ln>
                          <a:effectLst>
                            <a:outerShdw blurRad="38100" dist="38100" dir="2700000" algn="tl">
                              <a:srgbClr val="000000">
                                <a:alpha val="43137"/>
                              </a:srgbClr>
                            </a:outerShdw>
                          </a:effectLst>
                          <a:uLnTx/>
                          <a:uFillTx/>
                        </a:rPr>
                        <a:t>Question 18</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n-US" sz="1200" u="none" strike="noStrike" kern="1200" cap="none" spc="0" normalizeH="0" baseline="0" noProof="0" dirty="0" smtClean="0">
                          <a:ln>
                            <a:noFill/>
                          </a:ln>
                          <a:effectLst/>
                          <a:uLnTx/>
                          <a:uFillTx/>
                        </a:rPr>
                        <a:t>Where would you find information in the text U.S. Trials and the Court Hierarchy Chart to explain how a court case actually reaches the Supreme Court? RI.</a:t>
                      </a:r>
                      <a:r>
                        <a:rPr lang="en-US" sz="1200" dirty="0" smtClean="0"/>
                        <a:t>6.</a:t>
                      </a:r>
                      <a:r>
                        <a:rPr kumimoji="0" lang="en-US" sz="1200" u="none" strike="noStrike" kern="1200" cap="none" spc="0" normalizeH="0" baseline="0" noProof="0" dirty="0" smtClean="0">
                          <a:ln>
                            <a:noFill/>
                          </a:ln>
                          <a:effectLst/>
                          <a:uLnTx/>
                          <a:uFillTx/>
                        </a:rPr>
                        <a:t>7</a:t>
                      </a:r>
                      <a:endParaRPr kumimoji="0" lang="en-U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solidFill>
                      <a:schemeClr val="bg2"/>
                    </a:solidFill>
                  </a:tcPr>
                </a:tc>
                <a:tc>
                  <a:txBody>
                    <a:bodyPr/>
                    <a:lstStyle/>
                    <a:p>
                      <a:pPr algn="ctr">
                        <a:lnSpc>
                          <a:spcPct val="115000"/>
                        </a:lnSpc>
                      </a:pPr>
                      <a:r>
                        <a:rPr lang="en-US" sz="1300" b="1" dirty="0" smtClean="0">
                          <a:effectLst/>
                        </a:rPr>
                        <a:t>D</a:t>
                      </a:r>
                      <a:endParaRPr lang="en-US" sz="1300" b="1" dirty="0">
                        <a:solidFill>
                          <a:schemeClr val="tx1"/>
                        </a:solidFill>
                        <a:effectLst/>
                        <a:latin typeface="Calibri"/>
                      </a:endParaRPr>
                    </a:p>
                  </a:txBody>
                  <a:tcPr marL="97155" marR="97155" marT="47897" marB="47897" anchor="ctr">
                    <a:solidFill>
                      <a:schemeClr val="bg2"/>
                    </a:solidFill>
                  </a:tcPr>
                </a:tc>
              </a:tr>
              <a:tr h="49813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u="sng" strike="noStrike" kern="1200" cap="none" spc="0" normalizeH="0" baseline="0" noProof="0" dirty="0" smtClean="0">
                          <a:ln>
                            <a:noFill/>
                          </a:ln>
                          <a:effectLst>
                            <a:outerShdw blurRad="38100" dist="38100" dir="2700000" algn="tl">
                              <a:srgbClr val="000000">
                                <a:alpha val="43137"/>
                              </a:srgbClr>
                            </a:outerShdw>
                          </a:effectLst>
                          <a:uLnTx/>
                          <a:uFillTx/>
                        </a:rPr>
                        <a:t>Question 19</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n-US" sz="1200" u="none" strike="noStrike" kern="1200" cap="none" spc="0" normalizeH="0" baseline="0" noProof="0" dirty="0" smtClean="0">
                          <a:ln>
                            <a:noFill/>
                          </a:ln>
                          <a:effectLst/>
                          <a:uLnTx/>
                          <a:uFillTx/>
                        </a:rPr>
                        <a:t>Based on your answer in Part A, which statement is a likely conclusion about the number of cases ruled upon by the Supreme Court?</a:t>
                      </a:r>
                      <a:r>
                        <a:rPr kumimoji="0" lang="en-US" sz="1300" u="none" strike="noStrike" kern="1200" cap="none" spc="0" normalizeH="0" baseline="0" noProof="0" dirty="0" smtClean="0">
                          <a:ln>
                            <a:noFill/>
                          </a:ln>
                          <a:effectLst>
                            <a:outerShdw blurRad="38100" dist="38100" dir="2700000" algn="tl">
                              <a:srgbClr val="000000">
                                <a:alpha val="43137"/>
                              </a:srgbClr>
                            </a:outerShdw>
                          </a:effectLst>
                          <a:uLnTx/>
                          <a:uFillTx/>
                        </a:rPr>
                        <a:t> </a:t>
                      </a:r>
                      <a:r>
                        <a:rPr kumimoji="0" lang="en-US" sz="1200" u="none" strike="noStrike" kern="1200" cap="none" spc="0" normalizeH="0" baseline="0" noProof="0" dirty="0" smtClean="0">
                          <a:ln>
                            <a:noFill/>
                          </a:ln>
                          <a:effectLst/>
                          <a:uLnTx/>
                          <a:uFillTx/>
                        </a:rPr>
                        <a:t>RI.</a:t>
                      </a:r>
                      <a:r>
                        <a:rPr lang="en-US" sz="1200" dirty="0" smtClean="0"/>
                        <a:t>6.</a:t>
                      </a:r>
                      <a:r>
                        <a:rPr kumimoji="0" lang="en-US" sz="1200" u="none" strike="noStrike" kern="1200" cap="none" spc="0" normalizeH="0" baseline="0" noProof="0" dirty="0" smtClean="0">
                          <a:ln>
                            <a:noFill/>
                          </a:ln>
                          <a:effectLst/>
                          <a:uLnTx/>
                          <a:uFillTx/>
                        </a:rPr>
                        <a:t>7 (BOTH ANSWERS MUST BE CORRECT)</a:t>
                      </a:r>
                      <a:endParaRPr kumimoji="0" lang="en-US" sz="1200" b="0" i="1" u="none" strike="noStrike" kern="1200" cap="none" spc="0" normalizeH="0" baseline="0" noProof="0" dirty="0" smtClean="0">
                        <a:ln>
                          <a:noFill/>
                        </a:ln>
                        <a:solidFill>
                          <a:schemeClr val="tx1"/>
                        </a:solidFill>
                        <a:effectLst/>
                        <a:uLnTx/>
                        <a:uFillTx/>
                        <a:latin typeface="Helvetica" pitchFamily="34" charset="0"/>
                        <a:ea typeface="+mn-ea"/>
                        <a:cs typeface="+mn-cs"/>
                      </a:endParaRPr>
                    </a:p>
                  </a:txBody>
                  <a:tcPr marL="97155" marR="97155" marT="47897" marB="47897" anchor="ctr"/>
                </a:tc>
                <a:tc>
                  <a:txBody>
                    <a:bodyPr/>
                    <a:lstStyle/>
                    <a:p>
                      <a:pPr algn="ctr">
                        <a:lnSpc>
                          <a:spcPct val="115000"/>
                        </a:lnSpc>
                      </a:pPr>
                      <a:r>
                        <a:rPr lang="en-US" sz="1300" b="1" dirty="0" smtClean="0">
                          <a:effectLst/>
                        </a:rPr>
                        <a:t>A,D</a:t>
                      </a:r>
                      <a:endParaRPr lang="en-US" sz="1300" b="1" dirty="0">
                        <a:solidFill>
                          <a:schemeClr val="tx1"/>
                        </a:solidFill>
                        <a:effectLst/>
                        <a:latin typeface="Calibri"/>
                      </a:endParaRPr>
                    </a:p>
                  </a:txBody>
                  <a:tcPr marL="97155" marR="97155" marT="47897" marB="47897" anchor="ctr"/>
                </a:tc>
              </a:tr>
              <a:tr h="420272">
                <a:tc>
                  <a:txBody>
                    <a:bodyPr/>
                    <a:lstStyle/>
                    <a:p>
                      <a:pPr marL="0" marR="0">
                        <a:lnSpc>
                          <a:spcPct val="115000"/>
                        </a:lnSpc>
                        <a:spcBef>
                          <a:spcPts val="0"/>
                        </a:spcBef>
                        <a:spcAft>
                          <a:spcPts val="1000"/>
                        </a:spcAft>
                      </a:pPr>
                      <a:r>
                        <a:rPr lang="en-US" sz="1300" u="sng" strike="noStrike" dirty="0">
                          <a:effectLst>
                            <a:outerShdw blurRad="38100" dist="38100" dir="2700000" algn="tl">
                              <a:srgbClr val="000000">
                                <a:alpha val="43137"/>
                              </a:srgbClr>
                            </a:outerShdw>
                          </a:effectLst>
                        </a:rPr>
                        <a:t>Question </a:t>
                      </a:r>
                      <a:r>
                        <a:rPr lang="en-US" sz="1300" u="sng" strike="noStrike" dirty="0" smtClean="0">
                          <a:effectLst>
                            <a:outerShdw blurRad="38100" dist="38100" dir="2700000" algn="tl">
                              <a:srgbClr val="000000">
                                <a:alpha val="43137"/>
                              </a:srgbClr>
                            </a:outerShdw>
                          </a:effectLst>
                        </a:rPr>
                        <a:t>20</a:t>
                      </a:r>
                      <a:r>
                        <a:rPr lang="en-US" sz="1300" u="none" strike="noStrike" dirty="0" smtClean="0">
                          <a:effectLst>
                            <a:outerShdw blurRad="38100" dist="38100" dir="2700000" algn="tl">
                              <a:srgbClr val="000000">
                                <a:alpha val="43137"/>
                              </a:srgbClr>
                            </a:outerShdw>
                          </a:effectLst>
                        </a:rPr>
                        <a:t>                                           RI.6.6  </a:t>
                      </a:r>
                      <a:r>
                        <a:rPr lang="en-US" sz="1300" u="sng" dirty="0" smtClean="0">
                          <a:effectLst>
                            <a:outerShdw blurRad="38100" dist="38100" dir="2700000" algn="tl">
                              <a:srgbClr val="000000">
                                <a:alpha val="43137"/>
                              </a:srgbClr>
                            </a:outerShdw>
                          </a:effectLst>
                        </a:rPr>
                        <a:t>Constructed</a:t>
                      </a:r>
                      <a:r>
                        <a:rPr lang="en-US" sz="1300" u="sng" baseline="0" dirty="0" smtClean="0">
                          <a:effectLst>
                            <a:outerShdw blurRad="38100" dist="38100" dir="2700000" algn="tl">
                              <a:srgbClr val="000000">
                                <a:alpha val="43137"/>
                              </a:srgbClr>
                            </a:outerShdw>
                          </a:effectLst>
                        </a:rPr>
                        <a:t> Response</a:t>
                      </a:r>
                      <a:endParaRPr lang="en-US" sz="1300" b="0" strike="noStrike"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97155" marT="47897" marB="47897" anchor="ctr">
                    <a:solidFill>
                      <a:schemeClr val="bg2"/>
                    </a:solidFill>
                  </a:tcPr>
                </a:tc>
                <a:tc>
                  <a:txBody>
                    <a:bodyPr/>
                    <a:lstStyle/>
                    <a:p>
                      <a:pPr algn="ctr">
                        <a:lnSpc>
                          <a:spcPct val="115000"/>
                        </a:lnSpc>
                      </a:pPr>
                      <a:r>
                        <a:rPr lang="en-US" sz="1400" b="1" dirty="0" smtClean="0">
                          <a:effectLst/>
                        </a:rPr>
                        <a:t>2 pts.</a:t>
                      </a:r>
                      <a:endParaRPr lang="en-US" sz="1400" b="1" dirty="0">
                        <a:solidFill>
                          <a:schemeClr val="tx1"/>
                        </a:solidFill>
                        <a:effectLst/>
                        <a:latin typeface="Calibri"/>
                      </a:endParaRPr>
                    </a:p>
                  </a:txBody>
                  <a:tcPr marL="97155" marR="97155" marT="47897" marB="47897" anchor="ctr">
                    <a:solidFill>
                      <a:schemeClr val="bg2"/>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6897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grpSp>
        <p:nvGrpSpPr>
          <p:cNvPr id="14" name="Group 13"/>
          <p:cNvGrpSpPr/>
          <p:nvPr/>
        </p:nvGrpSpPr>
        <p:grpSpPr>
          <a:xfrm>
            <a:off x="-787" y="0"/>
            <a:ext cx="7772400" cy="6467058"/>
            <a:chOff x="0" y="-144720"/>
            <a:chExt cx="6858000" cy="5879143"/>
          </a:xfrm>
        </p:grpSpPr>
        <p:grpSp>
          <p:nvGrpSpPr>
            <p:cNvPr id="11" name="Group 10"/>
            <p:cNvGrpSpPr/>
            <p:nvPr/>
          </p:nvGrpSpPr>
          <p:grpSpPr>
            <a:xfrm>
              <a:off x="0" y="-144720"/>
              <a:ext cx="6858000" cy="5879143"/>
              <a:chOff x="14546" y="-268791"/>
              <a:chExt cx="6858000" cy="5879143"/>
            </a:xfrm>
          </p:grpSpPr>
          <p:grpSp>
            <p:nvGrpSpPr>
              <p:cNvPr id="8" name="Group 7"/>
              <p:cNvGrpSpPr/>
              <p:nvPr/>
            </p:nvGrpSpPr>
            <p:grpSpPr>
              <a:xfrm>
                <a:off x="14546" y="-268791"/>
                <a:ext cx="6858000" cy="1593274"/>
                <a:chOff x="14546" y="-268791"/>
                <a:chExt cx="6858000" cy="1593274"/>
              </a:xfrm>
            </p:grpSpPr>
            <p:sp>
              <p:nvSpPr>
                <p:cNvPr id="2" name="Rectangle 1"/>
                <p:cNvSpPr/>
                <p:nvPr/>
              </p:nvSpPr>
              <p:spPr>
                <a:xfrm>
                  <a:off x="14546" y="77573"/>
                  <a:ext cx="6858000" cy="762000"/>
                </a:xfrm>
                <a:prstGeom prst="rect">
                  <a:avLst/>
                </a:prstGeom>
                <a:pattFill prst="trellis">
                  <a:fgClr>
                    <a:srgbClr val="96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p:cNvSpPr/>
                <p:nvPr/>
              </p:nvSpPr>
              <p:spPr>
                <a:xfrm>
                  <a:off x="14546" y="-268791"/>
                  <a:ext cx="6858000" cy="762000"/>
                </a:xfrm>
                <a:prstGeom prst="rect">
                  <a:avLst/>
                </a:prstGeom>
                <a:pattFill prst="trellis">
                  <a:fgClr>
                    <a:srgbClr val="F2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14546" y="146845"/>
                  <a:ext cx="6858000" cy="7620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14546" y="562483"/>
                  <a:ext cx="6858000" cy="762000"/>
                </a:xfrm>
                <a:prstGeom prst="rect">
                  <a:avLst/>
                </a:prstGeom>
                <a:pattFill prst="smConfetti">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Rectangle 9"/>
              <p:cNvSpPr/>
              <p:nvPr/>
            </p:nvSpPr>
            <p:spPr>
              <a:xfrm>
                <a:off x="1158240" y="3679754"/>
                <a:ext cx="4639235" cy="193059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a:ln w="0"/>
                    <a:effectLst/>
                    <a:latin typeface="+mj-lt"/>
                  </a:rPr>
                  <a:t>INTERIM </a:t>
                </a:r>
                <a:endParaRPr lang="en-US" sz="6600" b="1" cap="all" dirty="0" smtClean="0">
                  <a:ln w="0"/>
                  <a:effectLst/>
                  <a:latin typeface="+mj-lt"/>
                </a:endParaRPr>
              </a:p>
              <a:p>
                <a:pPr algn="ctr"/>
                <a:r>
                  <a:rPr lang="en-US" sz="6600" b="1" cap="all" dirty="0" smtClean="0">
                    <a:ln w="0"/>
                    <a:effectLst/>
                    <a:latin typeface="+mj-lt"/>
                  </a:rPr>
                  <a:t>ASSESSMENT</a:t>
                </a:r>
                <a:endParaRPr lang="en-US" sz="6600" b="1" cap="all" dirty="0">
                  <a:ln w="0"/>
                  <a:effectLst/>
                  <a:latin typeface="+mj-lt"/>
                </a:endParaRPr>
              </a:p>
            </p:txBody>
          </p:sp>
        </p:grpSp>
        <p:pic>
          <p:nvPicPr>
            <p:cNvPr id="1026" name="Picture 2" descr="http://img1.wikia.nocookie.net/__cb20130603053127/opartshunter/images/1/18/6.jp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1377" t="9832" r="12224" b="9919"/>
            <a:stretch/>
          </p:blipFill>
          <p:spPr bwMode="auto">
            <a:xfrm>
              <a:off x="471341" y="2556916"/>
              <a:ext cx="716603" cy="97443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Slide Number Placeholder 20"/>
          <p:cNvSpPr>
            <a:spLocks noGrp="1"/>
          </p:cNvSpPr>
          <p:nvPr>
            <p:ph type="sldNum" sz="quarter" idx="12"/>
          </p:nvPr>
        </p:nvSpPr>
        <p:spPr/>
        <p:txBody>
          <a:bodyPr/>
          <a:lstStyle/>
          <a:p>
            <a:fld id="{CF669FE8-2A6A-4FDA-B6E7-4A7C87AD6E1D}" type="slidenum">
              <a:rPr lang="en-US" smtClean="0"/>
              <a:pPr/>
              <a:t>17</a:t>
            </a:fld>
            <a:endParaRPr lang="en-US" dirty="0"/>
          </a:p>
        </p:txBody>
      </p:sp>
      <p:sp>
        <p:nvSpPr>
          <p:cNvPr id="24" name="Rectangle 23"/>
          <p:cNvSpPr/>
          <p:nvPr/>
        </p:nvSpPr>
        <p:spPr>
          <a:xfrm>
            <a:off x="0" y="1371600"/>
            <a:ext cx="7772400" cy="838200"/>
          </a:xfrm>
          <a:prstGeom prst="rect">
            <a:avLst/>
          </a:prstGeom>
          <a:pattFill prst="lgCheck">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Rectangle 24"/>
          <p:cNvSpPr/>
          <p:nvPr/>
        </p:nvSpPr>
        <p:spPr>
          <a:xfrm>
            <a:off x="0" y="1828800"/>
            <a:ext cx="7772400" cy="533400"/>
          </a:xfrm>
          <a:prstGeom prst="rect">
            <a:avLst/>
          </a:prstGeom>
          <a:pattFill prst="trellis">
            <a:fgClr>
              <a:srgbClr val="F2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228600" y="2438400"/>
            <a:ext cx="1752600" cy="584776"/>
          </a:xfrm>
          <a:prstGeom prst="rect">
            <a:avLst/>
          </a:prstGeom>
          <a:noFill/>
        </p:spPr>
        <p:txBody>
          <a:bodyPr wrap="square" rtlCol="0">
            <a:spAutoFit/>
          </a:bodyPr>
          <a:lstStyle/>
          <a:p>
            <a:r>
              <a:rPr lang="en-US" sz="3200" b="1" dirty="0" smtClean="0"/>
              <a:t>GRADE</a:t>
            </a:r>
            <a:endParaRPr lang="en-US" b="1" dirty="0"/>
          </a:p>
        </p:txBody>
      </p:sp>
      <p:sp>
        <p:nvSpPr>
          <p:cNvPr id="19" name="TextBox 18"/>
          <p:cNvSpPr txBox="1"/>
          <p:nvPr/>
        </p:nvSpPr>
        <p:spPr>
          <a:xfrm>
            <a:off x="258352" y="8077200"/>
            <a:ext cx="7514048" cy="707886"/>
          </a:xfrm>
          <a:prstGeom prst="rect">
            <a:avLst/>
          </a:prstGeom>
          <a:noFill/>
        </p:spPr>
        <p:txBody>
          <a:bodyPr wrap="square" rtlCol="0">
            <a:spAutoFit/>
          </a:bodyPr>
          <a:lstStyle/>
          <a:p>
            <a:r>
              <a:rPr lang="en-US" sz="4000" b="1" dirty="0" smtClean="0"/>
              <a:t>Name:_____________________</a:t>
            </a:r>
            <a:endParaRPr lang="en-US" sz="4000" b="1" dirty="0"/>
          </a:p>
        </p:txBody>
      </p:sp>
    </p:spTree>
    <p:extLst>
      <p:ext uri="{BB962C8B-B14F-4D97-AF65-F5344CB8AC3E}">
        <p14:creationId xmlns:p14="http://schemas.microsoft.com/office/powerpoint/2010/main" val="424424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76" y="167640"/>
            <a:ext cx="2480864" cy="134112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345440" y="661850"/>
            <a:ext cx="7254240" cy="8535955"/>
          </a:xfrm>
          <a:prstGeom prst="rect">
            <a:avLst/>
          </a:prstGeom>
        </p:spPr>
        <p:txBody>
          <a:bodyPr wrap="square" lIns="101882" tIns="50941" rIns="101882" bIns="50941">
            <a:spAutoFit/>
          </a:bodyPr>
          <a:lstStyle/>
          <a:p>
            <a:pPr algn="ctr"/>
            <a:r>
              <a:rPr lang="en-US" sz="1800" b="1" u="sng" dirty="0"/>
              <a:t>On Trial</a:t>
            </a:r>
          </a:p>
          <a:p>
            <a:pPr algn="ctr"/>
            <a:r>
              <a:rPr lang="en-US" sz="1300" i="1" dirty="0"/>
              <a:t>By Kyle Ayers</a:t>
            </a:r>
          </a:p>
          <a:p>
            <a:pPr algn="ctr"/>
            <a:endParaRPr lang="en-US" sz="1800" b="1" dirty="0"/>
          </a:p>
          <a:p>
            <a:pPr algn="ctr"/>
            <a:endParaRPr lang="en-US" sz="1800" b="1" dirty="0"/>
          </a:p>
          <a:p>
            <a:r>
              <a:rPr lang="en-US" sz="1300" dirty="0"/>
              <a:t>The young man looked no older than 16, though his driver’s license showed that he was 25. He knew he was innocent but was worried no one else would think so. </a:t>
            </a:r>
          </a:p>
          <a:p>
            <a:endParaRPr lang="en-US" sz="1300" dirty="0"/>
          </a:p>
          <a:p>
            <a:r>
              <a:rPr lang="en-US" sz="1300" dirty="0"/>
              <a:t>Very few people were in the courtroom.  Aaron was scared.  He was dressed in a suit and tie, an outfit he was not used to wearing.  Next to Aaron was his lawyer, a taller man in a nicer suit.  The lawyer was looking through his briefcase for what Aaron hoped was a file to prove his innocence. “In the case of Speakerbox Electronics versus Aaron Crowe, the charge is theft,” the judge began calling. “Theft, of what Speakerbox Electronics claims, is close to forty-five hundred dollars.” </a:t>
            </a:r>
          </a:p>
          <a:p>
            <a:r>
              <a:rPr lang="en-US" sz="1300" dirty="0"/>
              <a:t> </a:t>
            </a:r>
          </a:p>
          <a:p>
            <a:r>
              <a:rPr lang="en-US" sz="1300" dirty="0"/>
              <a:t>The judge turned toward Aaron. “And the defendant, Aaron Crowe, pleads not guilty, is that correct?” </a:t>
            </a:r>
          </a:p>
          <a:p>
            <a:r>
              <a:rPr lang="en-US" sz="1300" dirty="0"/>
              <a:t> </a:t>
            </a:r>
          </a:p>
          <a:p>
            <a:r>
              <a:rPr lang="en-US" sz="1300" dirty="0"/>
              <a:t>“Yes, your Honor.” Aaron looked up. </a:t>
            </a:r>
          </a:p>
          <a:p>
            <a:r>
              <a:rPr lang="en-US" sz="1300" dirty="0"/>
              <a:t> </a:t>
            </a:r>
          </a:p>
          <a:p>
            <a:r>
              <a:rPr lang="en-US" sz="1300" dirty="0"/>
              <a:t>This was the first day of the trial. The pre-trial hearings were done. Aaron was now being tried in front of a jury of his peers. A “jury of peers” is a group of people chosen offer an accused person a fair trial. As the rule of the law reads, everyone shall is innocent until proven guilty.  Two months before, police officers in Blue Falls, Missouri, answered an alarm at Speakerbox Electronics, a local store. The officers arrived too late and were not able to catch the thief in the act. Speakerbox Electronics was left with thousands of dollars of missing goods. The store video was not able to tell who the thief was. The thief had on a large coat and a ski mask.  The ski mask covered the thief’s face.</a:t>
            </a:r>
          </a:p>
          <a:p>
            <a:endParaRPr lang="en-US" sz="1300" dirty="0"/>
          </a:p>
          <a:p>
            <a:r>
              <a:rPr lang="en-US" sz="1300" dirty="0"/>
              <a:t>The only witness to the act was Albert Vanderpass, the owner of a nearby business. </a:t>
            </a:r>
          </a:p>
          <a:p>
            <a:r>
              <a:rPr lang="en-US" sz="1300" dirty="0"/>
              <a:t>He saw a tall white male, about six-foot-four load the stolen electronics into a blue pickup truck before speeding away from the scene. He was not able to tell the make or model of the truck, but it looked a great deal like the truck that belonged to Aaron Crowe, his neighbor across the street, he said. </a:t>
            </a:r>
          </a:p>
          <a:p>
            <a:endParaRPr lang="en-US" sz="1300" dirty="0"/>
          </a:p>
          <a:p>
            <a:r>
              <a:rPr lang="en-US" sz="1300" dirty="0"/>
              <a:t> </a:t>
            </a:r>
            <a:r>
              <a:rPr lang="en-US" sz="1300" dirty="0" smtClean="0"/>
              <a:t>“</a:t>
            </a:r>
            <a:r>
              <a:rPr lang="en-US" sz="1300" dirty="0"/>
              <a:t>And upon coming home, I saw an empty TV box sitting outside by Aaron’s trash, and I thought to myself: You know what? That guy stealing from Speakerbox did look like Aaron, I suppose. It had to be him,” Mr. Vanderpass finished his eyewitness testimony in court. </a:t>
            </a:r>
          </a:p>
          <a:p>
            <a:endParaRPr lang="en-US" sz="1300" dirty="0"/>
          </a:p>
          <a:p>
            <a:r>
              <a:rPr lang="en-US" sz="1300" dirty="0"/>
              <a:t>Aaron was worried. He didn’t have a strong excuse for where he was that night. He told the court what he was doing, which was sitting at home alone, watching a movie he had just rented online. He was excited to watch the movie, he said, because he had bought a new TV that week. He wasn’t a thief, he wanted to say, but he worried that no one would believe him. Albert Vanderpass, after all, was a staple of Blue Falls. He served on the school board, he was a business owner, and he was very involved with local events. Aaron, on the other hand, was new to Blue Falls. </a:t>
            </a:r>
          </a:p>
          <a:p>
            <a:r>
              <a:rPr lang="en-US" sz="1300" dirty="0"/>
              <a:t> </a:t>
            </a:r>
          </a:p>
        </p:txBody>
      </p:sp>
      <p:sp>
        <p:nvSpPr>
          <p:cNvPr id="5" name="Slide Number Placeholder 4"/>
          <p:cNvSpPr>
            <a:spLocks noGrp="1"/>
          </p:cNvSpPr>
          <p:nvPr>
            <p:ph type="sldNum" sz="quarter" idx="12"/>
          </p:nvPr>
        </p:nvSpPr>
        <p:spPr/>
        <p:txBody>
          <a:bodyPr/>
          <a:lstStyle/>
          <a:p>
            <a:fld id="{CF669FE8-2A6A-4FDA-B6E7-4A7C87AD6E1D}" type="slidenum">
              <a:rPr lang="en-US" smtClean="0"/>
              <a:pPr/>
              <a:t>18</a:t>
            </a:fld>
            <a:endParaRPr lang="en-US" dirty="0"/>
          </a:p>
        </p:txBody>
      </p:sp>
      <p:sp>
        <p:nvSpPr>
          <p:cNvPr id="2" name="Rectangle 1"/>
          <p:cNvSpPr/>
          <p:nvPr/>
        </p:nvSpPr>
        <p:spPr>
          <a:xfrm>
            <a:off x="5643263" y="307907"/>
            <a:ext cx="1943100" cy="707886"/>
          </a:xfrm>
          <a:prstGeom prst="rect">
            <a:avLst/>
          </a:prstGeom>
        </p:spPr>
        <p:txBody>
          <a:bodyPr wrap="square">
            <a:spAutoFit/>
          </a:bodyPr>
          <a:lstStyle/>
          <a:p>
            <a:pPr algn="r"/>
            <a:r>
              <a:rPr lang="en-US" sz="800" dirty="0" smtClean="0"/>
              <a:t>Grade Equivalent 5.6</a:t>
            </a:r>
          </a:p>
          <a:p>
            <a:pPr algn="r"/>
            <a:r>
              <a:rPr lang="en-US" sz="800" dirty="0" smtClean="0"/>
              <a:t>Lexile Measure 1230L </a:t>
            </a:r>
          </a:p>
          <a:p>
            <a:pPr algn="r"/>
            <a:r>
              <a:rPr lang="en-US" sz="800" dirty="0" smtClean="0"/>
              <a:t>Mean </a:t>
            </a:r>
            <a:r>
              <a:rPr lang="en-US" sz="800" dirty="0"/>
              <a:t>Sentence </a:t>
            </a:r>
            <a:r>
              <a:rPr lang="en-US" sz="800" dirty="0" smtClean="0"/>
              <a:t>Length 17.00 </a:t>
            </a:r>
          </a:p>
          <a:p>
            <a:pPr algn="r"/>
            <a:r>
              <a:rPr lang="en-US" sz="800" dirty="0" smtClean="0"/>
              <a:t>Mean </a:t>
            </a:r>
            <a:r>
              <a:rPr lang="en-US" sz="800" dirty="0"/>
              <a:t>Log Word </a:t>
            </a:r>
            <a:r>
              <a:rPr lang="en-US" sz="800" dirty="0" smtClean="0"/>
              <a:t>Frequency 3.11 </a:t>
            </a:r>
          </a:p>
          <a:p>
            <a:pPr algn="r"/>
            <a:r>
              <a:rPr lang="en-US" sz="800" dirty="0" smtClean="0"/>
              <a:t>Word Count 17 </a:t>
            </a:r>
            <a:endParaRPr lang="en-US" sz="800" dirty="0"/>
          </a:p>
        </p:txBody>
      </p:sp>
    </p:spTree>
    <p:extLst>
      <p:ext uri="{BB962C8B-B14F-4D97-AF65-F5344CB8AC3E}">
        <p14:creationId xmlns:p14="http://schemas.microsoft.com/office/powerpoint/2010/main" val="319592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720" y="419100"/>
            <a:ext cx="7426960" cy="8089679"/>
          </a:xfrm>
          <a:prstGeom prst="rect">
            <a:avLst/>
          </a:prstGeom>
        </p:spPr>
        <p:txBody>
          <a:bodyPr wrap="square" lIns="101882" tIns="50941" rIns="101882" bIns="50941">
            <a:spAutoFit/>
          </a:bodyPr>
          <a:lstStyle/>
          <a:p>
            <a:r>
              <a:rPr lang="en-US" sz="1600" b="1" dirty="0"/>
              <a:t>On Trial </a:t>
            </a:r>
            <a:r>
              <a:rPr lang="en-US" sz="1100" i="1" dirty="0"/>
              <a:t>continued…</a:t>
            </a:r>
          </a:p>
          <a:p>
            <a:endParaRPr lang="en-US" sz="900" b="1" dirty="0"/>
          </a:p>
          <a:p>
            <a:r>
              <a:rPr lang="en-US" sz="1300" dirty="0"/>
              <a:t>He had just been let go from his job working in the kitchen of a café. He tended to keep to himself. He knew he was shy and that people did not know who he was based on his name or face.  Aaron was brought to the stand by the lawyer that Speakerbox Electronics had hired.  The lawyer began asking Aaron questions. </a:t>
            </a:r>
          </a:p>
          <a:p>
            <a:r>
              <a:rPr lang="en-US" sz="1300" dirty="0"/>
              <a:t> </a:t>
            </a:r>
          </a:p>
          <a:p>
            <a:r>
              <a:rPr lang="en-US" sz="1300" dirty="0"/>
              <a:t>“How long have you lived across the street from Mr. Vanderpass?” </a:t>
            </a:r>
          </a:p>
          <a:p>
            <a:r>
              <a:rPr lang="en-US" sz="1300" dirty="0"/>
              <a:t> </a:t>
            </a:r>
          </a:p>
          <a:p>
            <a:r>
              <a:rPr lang="en-US" sz="1300" dirty="0"/>
              <a:t>“About a year, since I moved to Blue Falls, I suppose.” </a:t>
            </a:r>
          </a:p>
          <a:p>
            <a:endParaRPr lang="en-US" sz="1300" dirty="0"/>
          </a:p>
          <a:p>
            <a:r>
              <a:rPr lang="en-US" sz="1300" dirty="0"/>
              <a:t>“Would you say that he would know you from across the room? “ I guess so,” Aaron said. </a:t>
            </a:r>
          </a:p>
          <a:p>
            <a:r>
              <a:rPr lang="en-US" sz="1300" dirty="0"/>
              <a:t> </a:t>
            </a:r>
          </a:p>
          <a:p>
            <a:r>
              <a:rPr lang="en-US" sz="1300" dirty="0"/>
              <a:t>“And that is about the distance from Mr. Vanderpass’ business to Speakerbox Electronics?” Aaron saw what the lawyer was trying to do. “I don’t know,” Aaron said. </a:t>
            </a:r>
          </a:p>
          <a:p>
            <a:r>
              <a:rPr lang="en-US" sz="1300" dirty="0"/>
              <a:t> </a:t>
            </a:r>
          </a:p>
          <a:p>
            <a:r>
              <a:rPr lang="en-US" sz="1300" dirty="0"/>
              <a:t>The lawyer kept asking questions. Aaron looked less and less innocent, but there was no factual evidence of Aaron’s guilt. The two sides went back and forth, looking at and asking Aaron about everything from what he was doing that night to where he likes to shop. </a:t>
            </a:r>
          </a:p>
          <a:p>
            <a:r>
              <a:rPr lang="en-US" sz="1300" dirty="0"/>
              <a:t> </a:t>
            </a:r>
          </a:p>
          <a:p>
            <a:r>
              <a:rPr lang="en-US" sz="1300" dirty="0"/>
              <a:t>“And how strange it is that you just got a new TV right around the time of the theft, which included a stolen T V,” Speakerbox’s lawyer brought up what Aaron thought each person was already thinking. </a:t>
            </a:r>
          </a:p>
          <a:p>
            <a:r>
              <a:rPr lang="en-US" sz="1300" dirty="0"/>
              <a:t> </a:t>
            </a:r>
          </a:p>
          <a:p>
            <a:r>
              <a:rPr lang="en-US" sz="1300" dirty="0"/>
              <a:t>The jury left to meet in a room by themselves to decide if Aaron was to be found guilty or not.  After about an hour, the jury came from the back room, and one juror stood to read their verdict.  “In the case of Aaron Crowe versus Speakerbox Electronics, we the jury find the defendant not guilty.” </a:t>
            </a:r>
          </a:p>
          <a:p>
            <a:r>
              <a:rPr lang="en-US" sz="1300" dirty="0"/>
              <a:t> </a:t>
            </a:r>
          </a:p>
          <a:p>
            <a:r>
              <a:rPr lang="en-US" sz="1300" dirty="0"/>
              <a:t>A sweeping feeling of relief washed over Aaron. He turned to his lawyer, smiling. “I thought I was cooked for sure.” </a:t>
            </a:r>
          </a:p>
          <a:p>
            <a:endParaRPr lang="en-US" sz="1300" dirty="0"/>
          </a:p>
          <a:p>
            <a:r>
              <a:rPr lang="en-US" sz="1300" dirty="0"/>
              <a:t>His lawyer said, “They only had one eyewitness report and that’s not enough evidence. I knew they wouldn’t find you guilty.” </a:t>
            </a:r>
          </a:p>
          <a:p>
            <a:r>
              <a:rPr lang="en-US" sz="1300" dirty="0"/>
              <a:t> </a:t>
            </a:r>
          </a:p>
          <a:p>
            <a:r>
              <a:rPr lang="en-US" sz="1300" dirty="0"/>
              <a:t>I wish you would have told me that before, Aaron thought, though he was still relieved. Aaron was so overcome with relief that he barely heard the judge say, “You are free to go, Mr. Crowe.”</a:t>
            </a:r>
          </a:p>
          <a:p>
            <a:endParaRPr lang="en-US" sz="1300" dirty="0"/>
          </a:p>
          <a:p>
            <a:endParaRPr lang="en-US" sz="1300" dirty="0"/>
          </a:p>
          <a:p>
            <a:endParaRPr lang="en-US" sz="1300" dirty="0"/>
          </a:p>
          <a:p>
            <a:endParaRPr lang="en-US" sz="1300" dirty="0"/>
          </a:p>
          <a:p>
            <a:endParaRPr lang="en-US" sz="1300" dirty="0"/>
          </a:p>
        </p:txBody>
      </p:sp>
      <p:sp>
        <p:nvSpPr>
          <p:cNvPr id="3" name="Slide Number Placeholder 2"/>
          <p:cNvSpPr>
            <a:spLocks noGrp="1"/>
          </p:cNvSpPr>
          <p:nvPr>
            <p:ph type="sldNum" sz="quarter" idx="12"/>
          </p:nvPr>
        </p:nvSpPr>
        <p:spPr/>
        <p:txBody>
          <a:bodyPr/>
          <a:lstStyle/>
          <a:p>
            <a:fld id="{CF669FE8-2A6A-4FDA-B6E7-4A7C87AD6E1D}" type="slidenum">
              <a:rPr lang="en-US" smtClean="0"/>
              <a:pPr/>
              <a:t>19</a:t>
            </a:fld>
            <a:endParaRPr lang="en-US" dirty="0"/>
          </a:p>
        </p:txBody>
      </p:sp>
    </p:spTree>
    <p:extLst>
      <p:ext uri="{BB962C8B-B14F-4D97-AF65-F5344CB8AC3E}">
        <p14:creationId xmlns:p14="http://schemas.microsoft.com/office/powerpoint/2010/main" val="284382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183" y="381000"/>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1457048"/>
              </p:ext>
            </p:extLst>
          </p:nvPr>
        </p:nvGraphicFramePr>
        <p:xfrm>
          <a:off x="349038" y="914400"/>
          <a:ext cx="6813762" cy="8431494"/>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written, reviewed and revised  by the</a:t>
                      </a:r>
                    </a:p>
                    <a:p>
                      <a:pPr marL="0" marR="0" lvl="0" indent="0" algn="r" defTabSz="1018824" rtl="0" eaLnBrk="1" fontAlgn="auto" latinLnBrk="0" hangingPunct="1">
                        <a:lnSpc>
                          <a:spcPct val="100000"/>
                        </a:lnSpc>
                        <a:spcBef>
                          <a:spcPts val="0"/>
                        </a:spcBef>
                        <a:spcAft>
                          <a:spcPts val="0"/>
                        </a:spcAft>
                        <a:buClrTx/>
                        <a:buSzTx/>
                        <a:buFontTx/>
                        <a:buNone/>
                        <a:tabLst>
                          <a:tab pos="688975" algn="l"/>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following amazing and dedicated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en-US"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500" b="1" i="0" u="none" strike="noStrike" kern="1200" cap="none" spc="0" normalizeH="0" baseline="0" noProof="0" dirty="0" smtClean="0">
                          <a:ln>
                            <a:noFill/>
                          </a:ln>
                          <a:solidFill>
                            <a:prstClr val="black"/>
                          </a:solidFill>
                          <a:effectLst/>
                          <a:uLnTx/>
                          <a:uFillTx/>
                          <a:latin typeface="+mn-lt"/>
                          <a:ea typeface="+mn-ea"/>
                          <a:cs typeface="+mn-cs"/>
                        </a:rPr>
                        <a:t>Reviewed and revised in June of 2015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Written by the following HSD K-6</a:t>
                      </a:r>
                      <a:r>
                        <a:rPr kumimoji="0" lang="en-US" sz="15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500" b="1" i="0" u="none" strike="noStrike" kern="1200" cap="none" spc="0" normalizeH="0" baseline="0" noProof="0" dirty="0" smtClean="0">
                          <a:ln>
                            <a:noFill/>
                          </a:ln>
                          <a:solidFill>
                            <a:prstClr val="black"/>
                          </a:solidFill>
                          <a:effectLst/>
                          <a:uLnTx/>
                          <a:uFillTx/>
                          <a:latin typeface="+mn-lt"/>
                          <a:ea typeface="+mn-ea"/>
                          <a:cs typeface="+mn-cs"/>
                        </a:rPr>
                        <a:t> grade teachers in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Tammy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Carrie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Dori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Girad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Goldstein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Heather McCullum</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Ramirez</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Summers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Nikki Thoen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Dash</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50" b="0" dirty="0" smtClean="0">
                          <a:solidFill>
                            <a:schemeClr val="tx1"/>
                          </a:solidFill>
                          <a:latin typeface="Lucida Handwriting" panose="03010101010101010101" pitchFamily="66" charset="0"/>
                        </a:rPr>
                        <a:t>Jill Russo</a:t>
                      </a:r>
                      <a:endParaRPr lang="en-US"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assessments have been edited by Vicki Daniels.</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4894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880" y="502920"/>
            <a:ext cx="6436422" cy="2534292"/>
          </a:xfrm>
          <a:prstGeom prst="rect">
            <a:avLst/>
          </a:prstGeom>
        </p:spPr>
        <p:txBody>
          <a:bodyPr wrap="square" lIns="101862" tIns="50931" rIns="101862" bIns="50931">
            <a:spAutoFit/>
          </a:bodyPr>
          <a:lstStyle/>
          <a:p>
            <a:pPr marL="382059" indent="-382059">
              <a:buAutoNum type="arabicPeriod"/>
            </a:pPr>
            <a:r>
              <a:rPr lang="en-US" sz="1600" b="1" dirty="0">
                <a:latin typeface="Helvetica"/>
                <a:cs typeface="Helvetica"/>
              </a:rPr>
              <a:t>What information best supports the fact that Aaron is being tried for theft</a:t>
            </a:r>
            <a:r>
              <a:rPr lang="en-US" sz="1600" b="1" dirty="0" smtClean="0">
                <a:latin typeface="Helvetica"/>
                <a:cs typeface="Helvetica"/>
              </a:rPr>
              <a:t>?</a:t>
            </a:r>
          </a:p>
          <a:p>
            <a:pPr marL="382059" indent="-382059">
              <a:buAutoNum type="arabicPeriod"/>
            </a:pPr>
            <a:endParaRPr lang="en-US" sz="1400" dirty="0">
              <a:latin typeface="Helvetica"/>
              <a:cs typeface="Helvetica"/>
            </a:endParaRPr>
          </a:p>
          <a:p>
            <a:pPr marL="826027" indent="-440430">
              <a:buFont typeface="+mj-lt"/>
              <a:buAutoNum type="alphaUcPeriod"/>
            </a:pPr>
            <a:r>
              <a:rPr lang="en-US" sz="1400" dirty="0">
                <a:latin typeface="Helvetica"/>
                <a:cs typeface="Helvetica"/>
              </a:rPr>
              <a:t>The courtroom was </a:t>
            </a:r>
            <a:r>
              <a:rPr lang="en-US" sz="1400" dirty="0" smtClean="0">
                <a:latin typeface="Helvetica"/>
                <a:cs typeface="Helvetica"/>
              </a:rPr>
              <a:t>not very </a:t>
            </a:r>
            <a:r>
              <a:rPr lang="en-US" sz="1400" dirty="0">
                <a:latin typeface="Helvetica"/>
                <a:cs typeface="Helvetica"/>
              </a:rPr>
              <a:t>crowded and Aaron </a:t>
            </a:r>
            <a:r>
              <a:rPr lang="en-US" sz="1400" dirty="0" smtClean="0">
                <a:latin typeface="Helvetica"/>
                <a:cs typeface="Helvetica"/>
              </a:rPr>
              <a:t>was scared.</a:t>
            </a:r>
            <a:endParaRPr lang="en-US" sz="1400" dirty="0">
              <a:latin typeface="Helvetica"/>
              <a:cs typeface="Helvetica"/>
            </a:endParaRPr>
          </a:p>
          <a:p>
            <a:pPr marL="826027" indent="-440430">
              <a:buFont typeface="+mj-lt"/>
              <a:buAutoNum type="alphaUcPeriod"/>
            </a:pPr>
            <a:endParaRPr lang="en-US" sz="1400" dirty="0">
              <a:latin typeface="Helvetica"/>
              <a:cs typeface="Helvetica"/>
            </a:endParaRPr>
          </a:p>
          <a:p>
            <a:pPr marL="826027" indent="-440430">
              <a:buFont typeface="+mj-lt"/>
              <a:buAutoNum type="alphaUcPeriod"/>
            </a:pPr>
            <a:r>
              <a:rPr lang="en-US" sz="1400" dirty="0">
                <a:latin typeface="Helvetica"/>
                <a:cs typeface="Helvetica"/>
              </a:rPr>
              <a:t>Aaron had a lawyer dressed in a nice suit.</a:t>
            </a:r>
          </a:p>
          <a:p>
            <a:pPr marL="826027" indent="-440430">
              <a:buFont typeface="+mj-lt"/>
              <a:buAutoNum type="alphaUcPeriod"/>
            </a:pPr>
            <a:endParaRPr lang="en-US" sz="1400" dirty="0">
              <a:latin typeface="Helvetica"/>
              <a:cs typeface="Helvetica"/>
            </a:endParaRPr>
          </a:p>
          <a:p>
            <a:pPr marL="826027" indent="-440430">
              <a:buFont typeface="+mj-lt"/>
              <a:buAutoNum type="alphaUcPeriod"/>
            </a:pPr>
            <a:r>
              <a:rPr lang="en-US" sz="1400" dirty="0">
                <a:latin typeface="Helvetica"/>
                <a:cs typeface="Helvetica"/>
              </a:rPr>
              <a:t>The judge said, “</a:t>
            </a:r>
            <a:r>
              <a:rPr lang="en-US" sz="1400" dirty="0" smtClean="0">
                <a:latin typeface="Helvetica"/>
                <a:cs typeface="Helvetica"/>
              </a:rPr>
              <a:t>Theft of </a:t>
            </a:r>
            <a:r>
              <a:rPr lang="en-US" sz="1400" dirty="0">
                <a:latin typeface="Helvetica"/>
                <a:cs typeface="Helvetica"/>
              </a:rPr>
              <a:t>what Speakerbox Electronics claims, is </a:t>
            </a:r>
            <a:r>
              <a:rPr lang="en-US" sz="1400" dirty="0" smtClean="0">
                <a:latin typeface="Helvetica"/>
                <a:cs typeface="Helvetica"/>
              </a:rPr>
              <a:t>close to forty-five </a:t>
            </a:r>
            <a:r>
              <a:rPr lang="en-US" sz="1400" dirty="0">
                <a:latin typeface="Helvetica"/>
                <a:cs typeface="Helvetica"/>
              </a:rPr>
              <a:t>hundred dollars.”</a:t>
            </a:r>
          </a:p>
          <a:p>
            <a:pPr marL="826027" indent="-440430">
              <a:buFont typeface="+mj-lt"/>
              <a:buAutoNum type="alphaUcPeriod"/>
            </a:pPr>
            <a:endParaRPr lang="en-US" sz="1400" dirty="0">
              <a:latin typeface="Helvetica"/>
              <a:cs typeface="Helvetica"/>
            </a:endParaRPr>
          </a:p>
          <a:p>
            <a:pPr marL="826027" indent="-440430">
              <a:buFont typeface="+mj-lt"/>
              <a:buAutoNum type="alphaUcPeriod"/>
            </a:pPr>
            <a:r>
              <a:rPr lang="en-US" sz="1400" dirty="0">
                <a:latin typeface="Helvetica"/>
                <a:cs typeface="Helvetica"/>
              </a:rPr>
              <a:t>“And the defendant, Aaron Crowe, pleads not guilty, is that correct?”</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6002019" cy="3488399"/>
          </a:xfrm>
          <a:prstGeom prst="rect">
            <a:avLst/>
          </a:prstGeom>
        </p:spPr>
        <p:txBody>
          <a:bodyPr wrap="square" lIns="101862" tIns="50931" rIns="101862" bIns="50931">
            <a:spAutoFit/>
          </a:bodyPr>
          <a:lstStyle/>
          <a:p>
            <a:pPr marL="342859" indent="-342859">
              <a:buAutoNum type="arabicPeriod" startAt="2"/>
            </a:pPr>
            <a:r>
              <a:rPr lang="en-US" sz="1600" b="1" dirty="0">
                <a:latin typeface="Helvetica" pitchFamily="34" charset="0"/>
              </a:rPr>
              <a:t>What </a:t>
            </a:r>
            <a:r>
              <a:rPr lang="en-US" sz="1600" b="1" dirty="0" smtClean="0">
                <a:latin typeface="Helvetica" pitchFamily="34" charset="0"/>
              </a:rPr>
              <a:t>fact supports </a:t>
            </a:r>
            <a:r>
              <a:rPr lang="en-US" sz="1600" b="1" dirty="0">
                <a:latin typeface="Helvetica" pitchFamily="34" charset="0"/>
              </a:rPr>
              <a:t>the </a:t>
            </a:r>
            <a:r>
              <a:rPr lang="en-US" sz="1600" b="1" dirty="0" smtClean="0">
                <a:latin typeface="Helvetica" pitchFamily="34" charset="0"/>
              </a:rPr>
              <a:t>idea that </a:t>
            </a:r>
            <a:r>
              <a:rPr lang="en-US" sz="1600" b="1" dirty="0">
                <a:latin typeface="Helvetica" pitchFamily="34" charset="0"/>
              </a:rPr>
              <a:t>Aaron is being given a fair trial?</a:t>
            </a:r>
          </a:p>
          <a:p>
            <a:pPr marL="342859" indent="-342859">
              <a:buAutoNum type="arabicPeriod" startAt="2"/>
            </a:pPr>
            <a:endParaRPr lang="en-US" sz="1600" b="1" dirty="0">
              <a:latin typeface="Helvetica" pitchFamily="34" charset="0"/>
            </a:endParaRPr>
          </a:p>
          <a:p>
            <a:pPr marL="382015" indent="382015">
              <a:buFont typeface="+mj-lt"/>
              <a:buAutoNum type="alphaUcPeriod"/>
            </a:pPr>
            <a:r>
              <a:rPr lang="en-US" sz="1400" dirty="0">
                <a:latin typeface="Helvetica" pitchFamily="34" charset="0"/>
              </a:rPr>
              <a:t>His lawyer was </a:t>
            </a:r>
            <a:r>
              <a:rPr lang="en-US" sz="1400" dirty="0" smtClean="0">
                <a:latin typeface="Helvetica" pitchFamily="34" charset="0"/>
              </a:rPr>
              <a:t>looking through </a:t>
            </a:r>
            <a:r>
              <a:rPr lang="en-US" sz="1400" dirty="0">
                <a:latin typeface="Helvetica" pitchFamily="34" charset="0"/>
              </a:rPr>
              <a:t>his briefcase for what </a:t>
            </a:r>
          </a:p>
          <a:p>
            <a:pPr marL="382015"/>
            <a:r>
              <a:rPr lang="en-US" sz="1400" dirty="0">
                <a:latin typeface="Helvetica" pitchFamily="34" charset="0"/>
              </a:rPr>
              <a:t>       Aaron hoped was a </a:t>
            </a:r>
            <a:r>
              <a:rPr lang="en-US" sz="1400" dirty="0" smtClean="0">
                <a:latin typeface="Helvetica" pitchFamily="34" charset="0"/>
              </a:rPr>
              <a:t>file to </a:t>
            </a:r>
            <a:r>
              <a:rPr lang="en-US" sz="1400" dirty="0">
                <a:latin typeface="Helvetica" pitchFamily="34" charset="0"/>
              </a:rPr>
              <a:t>prove his innocence.</a:t>
            </a:r>
          </a:p>
          <a:p>
            <a:pPr marL="382015"/>
            <a:endParaRPr lang="en-US" sz="1400" dirty="0">
              <a:latin typeface="Helvetica" pitchFamily="34" charset="0"/>
            </a:endParaRPr>
          </a:p>
          <a:p>
            <a:pPr marL="762350" indent="-382059">
              <a:buAutoNum type="alphaUcPeriod" startAt="2"/>
            </a:pPr>
            <a:r>
              <a:rPr lang="en-US" sz="1400" dirty="0">
                <a:latin typeface="Helvetica" pitchFamily="34" charset="0"/>
              </a:rPr>
              <a:t>“And the defendant, Aaron Crowe, pleads not guilty, is that correct?” </a:t>
            </a:r>
          </a:p>
          <a:p>
            <a:pPr marL="762350" indent="-382059">
              <a:buAutoNum type="alphaUcPeriod" startAt="2"/>
            </a:pPr>
            <a:endParaRPr lang="en-US" sz="1400" dirty="0">
              <a:latin typeface="Helvetica" pitchFamily="34" charset="0"/>
            </a:endParaRPr>
          </a:p>
          <a:p>
            <a:pPr marL="762350" indent="-382059">
              <a:buAutoNum type="alphaUcPeriod" startAt="2"/>
            </a:pPr>
            <a:r>
              <a:rPr lang="en-US" sz="1400" dirty="0">
                <a:latin typeface="Helvetica" pitchFamily="34" charset="0"/>
              </a:rPr>
              <a:t>Pre-trial hearings </a:t>
            </a:r>
            <a:r>
              <a:rPr lang="en-US" sz="1400" dirty="0" smtClean="0">
                <a:latin typeface="Helvetica" pitchFamily="34" charset="0"/>
              </a:rPr>
              <a:t>were done and </a:t>
            </a:r>
            <a:r>
              <a:rPr lang="en-US" sz="1400" dirty="0">
                <a:latin typeface="Helvetica" pitchFamily="34" charset="0"/>
              </a:rPr>
              <a:t>Aaron was now being tried.</a:t>
            </a:r>
          </a:p>
          <a:p>
            <a:pPr marL="762350" indent="-382059">
              <a:buAutoNum type="alphaUcPeriod" startAt="2"/>
            </a:pPr>
            <a:endParaRPr lang="en-US" sz="1400" dirty="0">
              <a:latin typeface="Helvetica" pitchFamily="34" charset="0"/>
            </a:endParaRPr>
          </a:p>
          <a:p>
            <a:pPr marL="762350" indent="-382059">
              <a:buAutoNum type="alphaUcPeriod" startAt="2"/>
            </a:pPr>
            <a:r>
              <a:rPr lang="en-US" sz="1400" dirty="0">
                <a:latin typeface="Helvetica" pitchFamily="34" charset="0"/>
              </a:rPr>
              <a:t>Aaron is being tried in front of a jury of his peers and </a:t>
            </a:r>
            <a:r>
              <a:rPr lang="en-US" sz="1400" dirty="0" smtClean="0">
                <a:latin typeface="Helvetica" pitchFamily="34" charset="0"/>
              </a:rPr>
              <a:t>is </a:t>
            </a:r>
            <a:r>
              <a:rPr lang="en-US" sz="1400" dirty="0">
                <a:latin typeface="Helvetica" pitchFamily="34" charset="0"/>
              </a:rPr>
              <a:t>innocent until proven guilty.</a:t>
            </a:r>
          </a:p>
          <a:p>
            <a:pPr marL="382015"/>
            <a:endParaRPr lang="en-US" sz="1600" dirty="0">
              <a:solidFill>
                <a:srgbClr val="FF0000"/>
              </a:solidFill>
              <a:latin typeface="Helvetica" pitchFamily="34" charset="0"/>
              <a:cs typeface="Helvetica" pitchFamily="34" charset="0"/>
            </a:endParaRPr>
          </a:p>
          <a:p>
            <a:pPr marL="382015"/>
            <a:endParaRPr lang="en-US" sz="1600" dirty="0">
              <a:solidFill>
                <a:srgbClr val="FF0000"/>
              </a:solidFill>
              <a:latin typeface="Helvetica" pitchFamily="34" charset="0"/>
              <a:cs typeface="Helvetica" pitchFamily="34" charset="0"/>
            </a:endParaRPr>
          </a:p>
        </p:txBody>
      </p:sp>
      <p:sp>
        <p:nvSpPr>
          <p:cNvPr id="18" name="Oval 17"/>
          <p:cNvSpPr/>
          <p:nvPr/>
        </p:nvSpPr>
        <p:spPr>
          <a:xfrm>
            <a:off x="990600" y="57912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90600" y="64008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81354" y="7507625"/>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72998" y="703656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838200" y="27051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38200" y="1219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38200" y="1676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38200" y="2133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05046873"/>
              </p:ext>
            </p:extLst>
          </p:nvPr>
        </p:nvGraphicFramePr>
        <p:xfrm>
          <a:off x="5100465" y="4191000"/>
          <a:ext cx="2067415" cy="588950"/>
        </p:xfrm>
        <a:graphic>
          <a:graphicData uri="http://schemas.openxmlformats.org/drawingml/2006/table">
            <a:tbl>
              <a:tblPr/>
              <a:tblGrid>
                <a:gridCol w="2067415"/>
              </a:tblGrid>
              <a:tr h="134950">
                <a:tc>
                  <a:txBody>
                    <a:bodyPr/>
                    <a:lstStyle/>
                    <a:p>
                      <a:pPr marL="0" marR="0" algn="ctr">
                        <a:lnSpc>
                          <a:spcPct val="100000"/>
                        </a:lnSpc>
                        <a:spcBef>
                          <a:spcPts val="0"/>
                        </a:spcBef>
                        <a:spcAft>
                          <a:spcPts val="0"/>
                        </a:spcAft>
                      </a:pPr>
                      <a:r>
                        <a:rPr lang="en-US" sz="900" b="1" i="1" dirty="0" smtClean="0">
                          <a:solidFill>
                            <a:schemeClr val="tx1"/>
                          </a:solidFill>
                          <a:latin typeface="+mn-lt"/>
                          <a:ea typeface="Times New Roman"/>
                          <a:cs typeface="Times New Roman"/>
                        </a:rPr>
                        <a:t>Standard RL.6.1</a:t>
                      </a:r>
                      <a:endParaRPr lang="en-US" sz="900" b="1" i="1"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79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Cite textual evidence to support analysis of what the text says explicitly as well as inferences drawn from the text.</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20</a:t>
            </a:fld>
            <a:endParaRPr lang="en-US" dirty="0"/>
          </a:p>
        </p:txBody>
      </p:sp>
    </p:spTree>
    <p:extLst>
      <p:ext uri="{BB962C8B-B14F-4D97-AF65-F5344CB8AC3E}">
        <p14:creationId xmlns:p14="http://schemas.microsoft.com/office/powerpoint/2010/main" val="1190836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995957"/>
          </a:xfrm>
          <a:prstGeom prst="rect">
            <a:avLst/>
          </a:prstGeom>
        </p:spPr>
        <p:txBody>
          <a:bodyPr wrap="square" lIns="101862" tIns="50931" rIns="101862" bIns="50931">
            <a:spAutoFit/>
          </a:bodyPr>
          <a:lstStyle/>
          <a:p>
            <a:pPr marL="282542" indent="-282542"/>
            <a:r>
              <a:rPr lang="en-US" sz="1600" b="1" dirty="0">
                <a:latin typeface="Helvetica" pitchFamily="34" charset="0"/>
              </a:rPr>
              <a:t>3.  </a:t>
            </a:r>
            <a:r>
              <a:rPr lang="en-US" sz="1600" b="1" dirty="0" smtClean="0">
                <a:latin typeface="Helvetica" pitchFamily="34" charset="0"/>
              </a:rPr>
              <a:t>Why was Albert </a:t>
            </a:r>
            <a:r>
              <a:rPr lang="en-US" sz="1600" b="1" dirty="0">
                <a:latin typeface="Helvetica" pitchFamily="34" charset="0"/>
              </a:rPr>
              <a:t>Vanderpass </a:t>
            </a:r>
            <a:r>
              <a:rPr lang="en-US" sz="1600" b="1" dirty="0" smtClean="0">
                <a:latin typeface="Helvetica" pitchFamily="34" charset="0"/>
              </a:rPr>
              <a:t>thought to be a </a:t>
            </a:r>
            <a:r>
              <a:rPr lang="en-US" sz="1600" b="1" dirty="0">
                <a:latin typeface="Helvetica" pitchFamily="34" charset="0"/>
              </a:rPr>
              <a:t>believable witness against Aaron?</a:t>
            </a:r>
          </a:p>
          <a:p>
            <a:pPr marL="282542" indent="-282542"/>
            <a:endParaRPr lang="en-US" sz="1600" dirty="0">
              <a:latin typeface="Helvetica" pitchFamily="34" charset="0"/>
            </a:endParaRPr>
          </a:p>
          <a:p>
            <a:pPr marL="382015" indent="382015">
              <a:buFont typeface="+mj-lt"/>
              <a:buAutoNum type="alphaUcPeriod"/>
            </a:pPr>
            <a:r>
              <a:rPr lang="en-US" sz="1400" dirty="0">
                <a:latin typeface="Helvetica" pitchFamily="34" charset="0"/>
              </a:rPr>
              <a:t>Mr. Vanderpass finished his eyewitness testimony to the   </a:t>
            </a:r>
          </a:p>
          <a:p>
            <a:pPr marL="382015"/>
            <a:r>
              <a:rPr lang="en-US" sz="1400" dirty="0">
                <a:latin typeface="Helvetica" pitchFamily="34" charset="0"/>
              </a:rPr>
              <a:t>       court.</a:t>
            </a:r>
          </a:p>
          <a:p>
            <a:pPr marL="382015"/>
            <a:endParaRPr lang="en-US" sz="1400" dirty="0">
              <a:latin typeface="Helvetica" pitchFamily="34" charset="0"/>
              <a:cs typeface="Helvetica" pitchFamily="34" charset="0"/>
            </a:endParaRPr>
          </a:p>
          <a:p>
            <a:pPr marL="767656" indent="-382059">
              <a:buAutoNum type="alphaUcPeriod" startAt="2"/>
            </a:pPr>
            <a:r>
              <a:rPr lang="en-US" sz="1400" dirty="0">
                <a:latin typeface="Helvetica" pitchFamily="34" charset="0"/>
                <a:cs typeface="Helvetica" pitchFamily="34" charset="0"/>
              </a:rPr>
              <a:t>Albert Vanderpass was a staple of </a:t>
            </a:r>
            <a:r>
              <a:rPr lang="en-US" sz="1400" dirty="0" smtClean="0">
                <a:latin typeface="Helvetica" pitchFamily="34" charset="0"/>
                <a:cs typeface="Helvetica" pitchFamily="34" charset="0"/>
              </a:rPr>
              <a:t>Blue Falls, </a:t>
            </a:r>
            <a:r>
              <a:rPr lang="en-US" sz="1400" dirty="0">
                <a:latin typeface="Helvetica" pitchFamily="34" charset="0"/>
                <a:cs typeface="Helvetica" pitchFamily="34" charset="0"/>
              </a:rPr>
              <a:t>serving on the school board, a business owner, and involved with local events.</a:t>
            </a:r>
          </a:p>
          <a:p>
            <a:pPr marL="767656" indent="-382059">
              <a:buAutoNum type="alphaUcPeriod" startAt="2"/>
            </a:pPr>
            <a:endParaRPr lang="en-US" sz="1400" dirty="0">
              <a:latin typeface="Helvetica" pitchFamily="34" charset="0"/>
              <a:cs typeface="Helvetica" pitchFamily="34" charset="0"/>
            </a:endParaRPr>
          </a:p>
          <a:p>
            <a:pPr marL="767656" indent="-382059">
              <a:buAutoNum type="alphaUcPeriod" startAt="2"/>
            </a:pPr>
            <a:r>
              <a:rPr lang="en-US" sz="1400" dirty="0">
                <a:latin typeface="Helvetica" pitchFamily="34" charset="0"/>
                <a:cs typeface="Helvetica" pitchFamily="34" charset="0"/>
              </a:rPr>
              <a:t>Albert Vanderpass </a:t>
            </a:r>
            <a:r>
              <a:rPr lang="en-US" sz="1400" dirty="0" smtClean="0">
                <a:latin typeface="Helvetica" pitchFamily="34" charset="0"/>
                <a:cs typeface="Helvetica" pitchFamily="34" charset="0"/>
              </a:rPr>
              <a:t>saw a tall </a:t>
            </a:r>
            <a:r>
              <a:rPr lang="en-US" sz="1400" dirty="0">
                <a:latin typeface="Helvetica" pitchFamily="34" charset="0"/>
                <a:cs typeface="Helvetica" pitchFamily="34" charset="0"/>
              </a:rPr>
              <a:t>white male with a ski mask loading </a:t>
            </a:r>
            <a:r>
              <a:rPr lang="en-US" sz="1400" dirty="0" smtClean="0">
                <a:latin typeface="Helvetica" pitchFamily="34" charset="0"/>
                <a:cs typeface="Helvetica" pitchFamily="34" charset="0"/>
              </a:rPr>
              <a:t>electronics onto a truck.</a:t>
            </a:r>
            <a:endParaRPr lang="en-US" sz="1400" dirty="0">
              <a:latin typeface="Helvetica" pitchFamily="34" charset="0"/>
              <a:cs typeface="Helvetica" pitchFamily="34" charset="0"/>
            </a:endParaRPr>
          </a:p>
          <a:p>
            <a:pPr marL="767656" indent="-382059">
              <a:buAutoNum type="alphaUcPeriod" startAt="2"/>
            </a:pPr>
            <a:endParaRPr lang="en-US" sz="1400" dirty="0">
              <a:latin typeface="Helvetica" pitchFamily="34" charset="0"/>
              <a:cs typeface="Helvetica" pitchFamily="34" charset="0"/>
            </a:endParaRPr>
          </a:p>
          <a:p>
            <a:pPr marL="767656" indent="-382059">
              <a:buAutoNum type="alphaUcPeriod" startAt="2"/>
            </a:pPr>
            <a:r>
              <a:rPr lang="en-US" sz="1400" dirty="0">
                <a:latin typeface="Helvetica" pitchFamily="34" charset="0"/>
                <a:cs typeface="Helvetica" pitchFamily="34" charset="0"/>
              </a:rPr>
              <a:t>Albert saw an empty </a:t>
            </a:r>
            <a:r>
              <a:rPr lang="en-US" sz="1400" dirty="0" smtClean="0">
                <a:latin typeface="Helvetica" pitchFamily="34" charset="0"/>
                <a:cs typeface="Helvetica" pitchFamily="34" charset="0"/>
              </a:rPr>
              <a:t>TV  </a:t>
            </a:r>
            <a:r>
              <a:rPr lang="en-US" sz="1400" dirty="0">
                <a:latin typeface="Helvetica" pitchFamily="34" charset="0"/>
                <a:cs typeface="Helvetica" pitchFamily="34" charset="0"/>
              </a:rPr>
              <a:t>box sitting outside by Aaron’s trash.</a:t>
            </a:r>
          </a:p>
        </p:txBody>
      </p:sp>
      <p:cxnSp>
        <p:nvCxnSpPr>
          <p:cNvPr id="11" name="Straight Connector 10"/>
          <p:cNvCxnSpPr/>
          <p:nvPr/>
        </p:nvCxnSpPr>
        <p:spPr>
          <a:xfrm>
            <a:off x="410118"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4496" y="5435456"/>
            <a:ext cx="5748338" cy="3180623"/>
          </a:xfrm>
          <a:prstGeom prst="rect">
            <a:avLst/>
          </a:prstGeom>
        </p:spPr>
        <p:txBody>
          <a:bodyPr wrap="square" lIns="101862" tIns="50931" rIns="101862" bIns="50931">
            <a:spAutoFit/>
          </a:bodyPr>
          <a:lstStyle/>
          <a:p>
            <a:pPr marL="382059" indent="-382059">
              <a:buAutoNum type="arabicPeriod" startAt="4"/>
            </a:pPr>
            <a:r>
              <a:rPr lang="en-US" sz="1600" b="1" dirty="0">
                <a:latin typeface="Helvetica" pitchFamily="34" charset="0"/>
              </a:rPr>
              <a:t>What specific clues identify Aaron as a suspect?</a:t>
            </a:r>
          </a:p>
          <a:p>
            <a:pPr marL="382059" indent="-382059">
              <a:buAutoNum type="arabicPeriod" startAt="4"/>
            </a:pPr>
            <a:endParaRPr lang="en-US" sz="1600" b="1" dirty="0">
              <a:latin typeface="Helvetica" pitchFamily="34" charset="0"/>
            </a:endParaRPr>
          </a:p>
          <a:p>
            <a:pPr marL="382015" indent="382015">
              <a:buFont typeface="+mj-lt"/>
              <a:buAutoNum type="alphaUcPeriod"/>
            </a:pPr>
            <a:r>
              <a:rPr lang="en-US" sz="1400" dirty="0">
                <a:latin typeface="Helvetica" pitchFamily="34" charset="0"/>
              </a:rPr>
              <a:t>Aaron and Albert were neighbors and Albert saw him</a:t>
            </a:r>
          </a:p>
          <a:p>
            <a:pPr marL="382015"/>
            <a:r>
              <a:rPr lang="en-US" sz="1400" dirty="0">
                <a:latin typeface="Helvetica" pitchFamily="34" charset="0"/>
              </a:rPr>
              <a:t>       </a:t>
            </a:r>
            <a:r>
              <a:rPr lang="en-US" sz="1400" dirty="0" smtClean="0">
                <a:latin typeface="Helvetica" pitchFamily="34" charset="0"/>
              </a:rPr>
              <a:t>often.</a:t>
            </a:r>
            <a:endParaRPr lang="en-US" sz="1400" dirty="0">
              <a:latin typeface="Helvetica" pitchFamily="34" charset="0"/>
            </a:endParaRPr>
          </a:p>
          <a:p>
            <a:pPr marL="382015"/>
            <a:endParaRPr lang="en-US" sz="1400" dirty="0">
              <a:latin typeface="Helvetica" pitchFamily="34" charset="0"/>
              <a:cs typeface="Helvetica" pitchFamily="34" charset="0"/>
            </a:endParaRPr>
          </a:p>
          <a:p>
            <a:pPr marL="764074" indent="-382059">
              <a:buAutoNum type="alphaUcPeriod" startAt="2"/>
            </a:pPr>
            <a:r>
              <a:rPr lang="en-US" sz="1400" dirty="0">
                <a:latin typeface="Helvetica" pitchFamily="34" charset="0"/>
                <a:cs typeface="Helvetica" pitchFamily="34" charset="0"/>
              </a:rPr>
              <a:t>“You know what?  That guy stealing from </a:t>
            </a:r>
            <a:r>
              <a:rPr lang="en-US" sz="1400" dirty="0" smtClean="0">
                <a:latin typeface="Helvetica" pitchFamily="34" charset="0"/>
                <a:cs typeface="Helvetica" pitchFamily="34" charset="0"/>
              </a:rPr>
              <a:t>Speak did </a:t>
            </a:r>
            <a:r>
              <a:rPr lang="en-US" sz="1400" dirty="0">
                <a:latin typeface="Helvetica" pitchFamily="34" charset="0"/>
                <a:cs typeface="Helvetica" pitchFamily="34" charset="0"/>
              </a:rPr>
              <a:t>look like Aaron, I suppose.”</a:t>
            </a:r>
          </a:p>
          <a:p>
            <a:pPr marL="382015"/>
            <a:endParaRPr lang="en-US" sz="1400" dirty="0">
              <a:latin typeface="Helvetica" pitchFamily="34" charset="0"/>
              <a:cs typeface="Helvetica" pitchFamily="34" charset="0"/>
            </a:endParaRPr>
          </a:p>
          <a:p>
            <a:pPr marL="382015"/>
            <a:r>
              <a:rPr lang="en-US" sz="1400" dirty="0">
                <a:latin typeface="Helvetica" pitchFamily="34" charset="0"/>
                <a:cs typeface="Helvetica" pitchFamily="34" charset="0"/>
              </a:rPr>
              <a:t>C.    Aaron did not have a strong </a:t>
            </a:r>
            <a:r>
              <a:rPr lang="en-US" sz="1400" dirty="0" smtClean="0">
                <a:latin typeface="Helvetica" pitchFamily="34" charset="0"/>
                <a:cs typeface="Helvetica" pitchFamily="34" charset="0"/>
              </a:rPr>
              <a:t>excuse, he </a:t>
            </a:r>
            <a:r>
              <a:rPr lang="en-US" sz="1400" dirty="0">
                <a:latin typeface="Helvetica" pitchFamily="34" charset="0"/>
                <a:cs typeface="Helvetica" pitchFamily="34" charset="0"/>
              </a:rPr>
              <a:t>had a truck and</a:t>
            </a:r>
          </a:p>
          <a:p>
            <a:pPr marL="382015"/>
            <a:r>
              <a:rPr lang="en-US" sz="1400" dirty="0">
                <a:latin typeface="Helvetica" pitchFamily="34" charset="0"/>
                <a:cs typeface="Helvetica" pitchFamily="34" charset="0"/>
              </a:rPr>
              <a:t>        there was an empty TV box in his yard.</a:t>
            </a:r>
          </a:p>
          <a:p>
            <a:pPr marL="382015"/>
            <a:endParaRPr lang="en-US" sz="1400" dirty="0">
              <a:latin typeface="Helvetica" pitchFamily="34" charset="0"/>
              <a:cs typeface="Helvetica" pitchFamily="34" charset="0"/>
            </a:endParaRPr>
          </a:p>
          <a:p>
            <a:pPr marL="746125" indent="-360363"/>
            <a:r>
              <a:rPr lang="en-US" sz="1400" dirty="0">
                <a:latin typeface="Helvetica" pitchFamily="34" charset="0"/>
                <a:cs typeface="Helvetica" pitchFamily="34" charset="0"/>
              </a:rPr>
              <a:t>D.    Albert was not able to identify the make or model of the truck, but it looked a great deal like the truck that belonged to Aaron.</a:t>
            </a:r>
          </a:p>
        </p:txBody>
      </p:sp>
      <p:sp>
        <p:nvSpPr>
          <p:cNvPr id="18" name="Oval 17"/>
          <p:cNvSpPr/>
          <p:nvPr/>
        </p:nvSpPr>
        <p:spPr>
          <a:xfrm>
            <a:off x="1127032" y="5975557"/>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1123598" y="6608607"/>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1123598" y="7273741"/>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1098260" y="78486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9099" y="2743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7690" y="151366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1696" y="214266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7751" y="3352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79901520"/>
              </p:ext>
            </p:extLst>
          </p:nvPr>
        </p:nvGraphicFramePr>
        <p:xfrm>
          <a:off x="5181600" y="4382266"/>
          <a:ext cx="2067415" cy="822960"/>
        </p:xfrm>
        <a:graphic>
          <a:graphicData uri="http://schemas.openxmlformats.org/drawingml/2006/table">
            <a:tbl>
              <a:tblPr/>
              <a:tblGrid>
                <a:gridCol w="2067415"/>
              </a:tblGrid>
              <a:tr h="134950">
                <a:tc>
                  <a:txBody>
                    <a:bodyPr/>
                    <a:lstStyle/>
                    <a:p>
                      <a:pPr marL="0" marR="0" algn="ctr">
                        <a:lnSpc>
                          <a:spcPct val="100000"/>
                        </a:lnSpc>
                        <a:spcBef>
                          <a:spcPts val="0"/>
                        </a:spcBef>
                        <a:spcAft>
                          <a:spcPts val="0"/>
                        </a:spcAft>
                      </a:pPr>
                      <a:r>
                        <a:rPr lang="en-US" sz="900" b="1" i="1" dirty="0" smtClean="0">
                          <a:solidFill>
                            <a:schemeClr val="tx1"/>
                          </a:solidFill>
                          <a:latin typeface="+mn-lt"/>
                          <a:ea typeface="Times New Roman"/>
                          <a:cs typeface="Times New Roman"/>
                        </a:rPr>
                        <a:t>Standard RL.6.2</a:t>
                      </a:r>
                      <a:endParaRPr lang="en-US" sz="900" b="1" i="1"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Determine a theme or central idea of a text and how it is conveyed through particular details; provide a summary of the text distinct from personal opinions or judgments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21</a:t>
            </a:fld>
            <a:endParaRPr lang="en-US" dirty="0"/>
          </a:p>
        </p:txBody>
      </p:sp>
    </p:spTree>
    <p:extLst>
      <p:ext uri="{BB962C8B-B14F-4D97-AF65-F5344CB8AC3E}">
        <p14:creationId xmlns:p14="http://schemas.microsoft.com/office/powerpoint/2010/main" val="3469785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4067" y="787731"/>
            <a:ext cx="6436422" cy="2565069"/>
          </a:xfrm>
          <a:prstGeom prst="rect">
            <a:avLst/>
          </a:prstGeom>
        </p:spPr>
        <p:txBody>
          <a:bodyPr wrap="square" lIns="101862" tIns="50931" rIns="101862" bIns="50931">
            <a:spAutoFit/>
          </a:bodyPr>
          <a:lstStyle/>
          <a:p>
            <a:pPr marL="382059" indent="-382059">
              <a:buAutoNum type="arabicPeriod" startAt="5"/>
            </a:pPr>
            <a:r>
              <a:rPr lang="en-US" sz="1600" b="1" dirty="0" smtClean="0">
                <a:latin typeface="Helvetica" pitchFamily="34" charset="0"/>
              </a:rPr>
              <a:t>What impact did Mr. Vanderpass’s testimony have on the outcome of the trial?</a:t>
            </a:r>
            <a:endParaRPr lang="en-US" sz="1600" b="1" dirty="0">
              <a:latin typeface="Helvetica" pitchFamily="34" charset="0"/>
            </a:endParaRPr>
          </a:p>
          <a:p>
            <a:pPr marL="382059" indent="-382059">
              <a:buAutoNum type="arabicPeriod" startAt="5"/>
            </a:pPr>
            <a:endParaRPr lang="en-US" sz="1600" dirty="0">
              <a:latin typeface="Helvetica" pitchFamily="34" charset="0"/>
            </a:endParaRPr>
          </a:p>
          <a:p>
            <a:pPr marL="762350" indent="-376753">
              <a:buFont typeface="+mj-lt"/>
              <a:buAutoNum type="alphaUcPeriod"/>
            </a:pPr>
            <a:r>
              <a:rPr lang="en-US" sz="1400" dirty="0" smtClean="0">
                <a:latin typeface="Helvetica" pitchFamily="34" charset="0"/>
              </a:rPr>
              <a:t>It did not provide enough evidence to prove Aaron guilty.</a:t>
            </a:r>
            <a:endParaRPr lang="en-US" sz="1400" dirty="0">
              <a:latin typeface="Helvetica" pitchFamily="34" charset="0"/>
            </a:endParaRP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smtClean="0">
                <a:latin typeface="Helvetica" pitchFamily="34" charset="0"/>
                <a:cs typeface="Helvetica" pitchFamily="34" charset="0"/>
              </a:rPr>
              <a:t>It made it difficult for the jury to decide on a verdict.</a:t>
            </a:r>
            <a:endParaRPr lang="en-US" sz="1400" dirty="0">
              <a:latin typeface="Helvetica" pitchFamily="34" charset="0"/>
              <a:cs typeface="Helvetica" pitchFamily="34" charset="0"/>
            </a:endParaRP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Mr. Vanderpass’ </a:t>
            </a:r>
            <a:r>
              <a:rPr lang="en-US" sz="1400" dirty="0" smtClean="0">
                <a:latin typeface="Helvetica" pitchFamily="34" charset="0"/>
                <a:cs typeface="Helvetica" pitchFamily="34" charset="0"/>
              </a:rPr>
              <a:t>testimony placed Aaron near </a:t>
            </a:r>
            <a:r>
              <a:rPr lang="en-US" sz="1400" dirty="0">
                <a:latin typeface="Helvetica" pitchFamily="34" charset="0"/>
                <a:cs typeface="Helvetica" pitchFamily="34" charset="0"/>
              </a:rPr>
              <a:t>the scene of the crime.</a:t>
            </a: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Mr. Vanderpass knew the defendant, Aaron because they were neighbors.</a:t>
            </a:r>
          </a:p>
        </p:txBody>
      </p:sp>
      <p:cxnSp>
        <p:nvCxnSpPr>
          <p:cNvPr id="11" name="Straight Connector 10"/>
          <p:cNvCxnSpPr/>
          <p:nvPr/>
        </p:nvCxnSpPr>
        <p:spPr>
          <a:xfrm>
            <a:off x="41011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1" y="5246800"/>
            <a:ext cx="6304280" cy="3211400"/>
          </a:xfrm>
          <a:prstGeom prst="rect">
            <a:avLst/>
          </a:prstGeom>
        </p:spPr>
        <p:txBody>
          <a:bodyPr wrap="square" lIns="101862" tIns="50931" rIns="101862" bIns="50931">
            <a:spAutoFit/>
          </a:bodyPr>
          <a:lstStyle/>
          <a:p>
            <a:pPr marL="382059" indent="-382059">
              <a:buAutoNum type="arabicPeriod" startAt="6"/>
            </a:pPr>
            <a:r>
              <a:rPr lang="en-US" sz="1600" b="1" dirty="0">
                <a:latin typeface="Helvetica" pitchFamily="34" charset="0"/>
              </a:rPr>
              <a:t>How does the author’s use of the rule of law that reads, </a:t>
            </a:r>
            <a:r>
              <a:rPr lang="en-US" sz="1400" b="1" i="1" dirty="0">
                <a:latin typeface="Helvetica" pitchFamily="34" charset="0"/>
              </a:rPr>
              <a:t>“Everyone </a:t>
            </a:r>
            <a:r>
              <a:rPr lang="en-US" sz="1400" b="1" i="1" dirty="0" smtClean="0">
                <a:latin typeface="Helvetica" pitchFamily="34" charset="0"/>
              </a:rPr>
              <a:t>is innocent </a:t>
            </a:r>
            <a:r>
              <a:rPr lang="en-US" sz="1400" b="1" i="1" dirty="0">
                <a:latin typeface="Helvetica" pitchFamily="34" charset="0"/>
              </a:rPr>
              <a:t>until proven guilty”  </a:t>
            </a:r>
            <a:r>
              <a:rPr lang="en-US" sz="1600" b="1" dirty="0" smtClean="0">
                <a:latin typeface="Helvetica" pitchFamily="34" charset="0"/>
              </a:rPr>
              <a:t>lead </a:t>
            </a:r>
            <a:r>
              <a:rPr lang="en-US" sz="1600" b="1" dirty="0">
                <a:latin typeface="Helvetica" pitchFamily="34" charset="0"/>
              </a:rPr>
              <a:t>us to believe that Aaron received a fair trial? </a:t>
            </a:r>
          </a:p>
          <a:p>
            <a:pPr marL="382059" indent="-382059">
              <a:buAutoNum type="arabicPeriod" startAt="6"/>
            </a:pPr>
            <a:endParaRPr lang="en-US" sz="1600" b="1" dirty="0">
              <a:latin typeface="Helvetica" pitchFamily="34" charset="0"/>
            </a:endParaRPr>
          </a:p>
          <a:p>
            <a:pPr marL="762350" indent="-376753">
              <a:buFont typeface="+mj-lt"/>
              <a:buAutoNum type="alphaUcPeriod"/>
            </a:pPr>
            <a:r>
              <a:rPr lang="en-US" sz="1400" dirty="0">
                <a:latin typeface="Helvetica" pitchFamily="34" charset="0"/>
              </a:rPr>
              <a:t>A jury of his peers determined there was not </a:t>
            </a:r>
            <a:r>
              <a:rPr lang="en-US" sz="1400" dirty="0" smtClean="0">
                <a:latin typeface="Helvetica" pitchFamily="34" charset="0"/>
              </a:rPr>
              <a:t>enough evidence </a:t>
            </a:r>
            <a:r>
              <a:rPr lang="en-US" sz="1400" dirty="0">
                <a:latin typeface="Helvetica" pitchFamily="34" charset="0"/>
              </a:rPr>
              <a:t>to prove Aaron’s guilt.</a:t>
            </a: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A pre-trial hearing was held.</a:t>
            </a: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A “jury of peers” is a group of </a:t>
            </a:r>
            <a:r>
              <a:rPr lang="en-US" sz="1400" dirty="0" smtClean="0">
                <a:latin typeface="Helvetica" pitchFamily="34" charset="0"/>
                <a:cs typeface="Helvetica" pitchFamily="34" charset="0"/>
              </a:rPr>
              <a:t>people </a:t>
            </a:r>
            <a:r>
              <a:rPr lang="en-US" sz="1400" dirty="0">
                <a:latin typeface="Helvetica" pitchFamily="34" charset="0"/>
                <a:cs typeface="Helvetica" pitchFamily="34" charset="0"/>
              </a:rPr>
              <a:t>chosen to </a:t>
            </a:r>
            <a:r>
              <a:rPr lang="en-US" sz="1400" dirty="0" smtClean="0">
                <a:latin typeface="Helvetica" pitchFamily="34" charset="0"/>
                <a:cs typeface="Helvetica" pitchFamily="34" charset="0"/>
              </a:rPr>
              <a:t>give </a:t>
            </a:r>
            <a:r>
              <a:rPr lang="en-US" sz="1400" dirty="0">
                <a:latin typeface="Helvetica" pitchFamily="34" charset="0"/>
                <a:cs typeface="Helvetica" pitchFamily="34" charset="0"/>
              </a:rPr>
              <a:t>an accused </a:t>
            </a:r>
            <a:r>
              <a:rPr lang="en-US" sz="1400" dirty="0" smtClean="0">
                <a:latin typeface="Helvetica" pitchFamily="34" charset="0"/>
                <a:cs typeface="Helvetica" pitchFamily="34" charset="0"/>
              </a:rPr>
              <a:t>person a </a:t>
            </a:r>
            <a:r>
              <a:rPr lang="en-US" sz="1400" dirty="0">
                <a:latin typeface="Helvetica" pitchFamily="34" charset="0"/>
                <a:cs typeface="Helvetica" pitchFamily="34" charset="0"/>
              </a:rPr>
              <a:t>fair trial</a:t>
            </a:r>
            <a:r>
              <a:rPr lang="en-US" sz="1400" dirty="0" smtClean="0">
                <a:latin typeface="Helvetica" pitchFamily="34" charset="0"/>
                <a:cs typeface="Helvetica" pitchFamily="34" charset="0"/>
              </a:rPr>
              <a:t>.</a:t>
            </a:r>
            <a:endParaRPr lang="en-US" sz="1400" dirty="0">
              <a:latin typeface="Helvetica" pitchFamily="34" charset="0"/>
              <a:cs typeface="Helvetica" pitchFamily="34" charset="0"/>
            </a:endParaRP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A sweeping feeling of relief washed over Aaron as his lawyer said, “I knew they wouldn’t find you guilty.”</a:t>
            </a:r>
          </a:p>
        </p:txBody>
      </p:sp>
      <p:sp>
        <p:nvSpPr>
          <p:cNvPr id="18" name="Oval 17"/>
          <p:cNvSpPr/>
          <p:nvPr/>
        </p:nvSpPr>
        <p:spPr>
          <a:xfrm>
            <a:off x="888322" y="626250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86101" y="6880268"/>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86101" y="7347454"/>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881823" y="7958188"/>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20556" y="283783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17727" y="154071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8703" y="200235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7727" y="244581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882163966"/>
              </p:ext>
            </p:extLst>
          </p:nvPr>
        </p:nvGraphicFramePr>
        <p:xfrm>
          <a:off x="4632840" y="3991646"/>
          <a:ext cx="2681365" cy="685800"/>
        </p:xfrm>
        <a:graphic>
          <a:graphicData uri="http://schemas.openxmlformats.org/drawingml/2006/table">
            <a:tbl>
              <a:tblPr/>
              <a:tblGrid>
                <a:gridCol w="2681365"/>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RL.6.3</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Describe how a particular story's or drama's plot unfolds in a series of episodes as well as how the characters respond or change as the plot moves toward a resolution</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41264101"/>
              </p:ext>
            </p:extLst>
          </p:nvPr>
        </p:nvGraphicFramePr>
        <p:xfrm>
          <a:off x="4922521" y="8915400"/>
          <a:ext cx="2202181" cy="685800"/>
        </p:xfrm>
        <a:graphic>
          <a:graphicData uri="http://schemas.openxmlformats.org/drawingml/2006/table">
            <a:tbl>
              <a:tblPr/>
              <a:tblGrid>
                <a:gridCol w="2202181"/>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RL.6.5</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Analyze how a particular sentence, chapter, scene, or stanza fits into the overall structure of a text and contributes to the development of the theme, setting, or plot</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22</a:t>
            </a:fld>
            <a:endParaRPr lang="en-US" dirty="0"/>
          </a:p>
        </p:txBody>
      </p:sp>
    </p:spTree>
    <p:extLst>
      <p:ext uri="{BB962C8B-B14F-4D97-AF65-F5344CB8AC3E}">
        <p14:creationId xmlns:p14="http://schemas.microsoft.com/office/powerpoint/2010/main" val="1046824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3365288"/>
          </a:xfrm>
          <a:prstGeom prst="rect">
            <a:avLst/>
          </a:prstGeom>
        </p:spPr>
        <p:txBody>
          <a:bodyPr wrap="square" lIns="101862" tIns="50931" rIns="101862" bIns="50931">
            <a:spAutoFit/>
          </a:bodyPr>
          <a:lstStyle/>
          <a:p>
            <a:pPr marL="382059" indent="-382059">
              <a:buAutoNum type="arabicPeriod" startAt="7"/>
            </a:pPr>
            <a:r>
              <a:rPr lang="en-US" sz="1600" b="1" dirty="0">
                <a:latin typeface="Helvetica" pitchFamily="34" charset="0"/>
              </a:rPr>
              <a:t>Which statement best identifies the author’s purpose?</a:t>
            </a:r>
          </a:p>
          <a:p>
            <a:pPr marL="382059" indent="-382059">
              <a:buAutoNum type="arabicPeriod" startAt="7"/>
            </a:pPr>
            <a:endParaRPr lang="en-US" sz="1400" dirty="0">
              <a:latin typeface="Helvetica" pitchFamily="34" charset="0"/>
            </a:endParaRPr>
          </a:p>
          <a:p>
            <a:pPr marL="795338" indent="-396875">
              <a:buFont typeface="+mj-lt"/>
              <a:buAutoNum type="alphaUcPeriod"/>
            </a:pPr>
            <a:r>
              <a:rPr lang="en-US" sz="1400" dirty="0" smtClean="0">
                <a:latin typeface="Helvetica" pitchFamily="34" charset="0"/>
              </a:rPr>
              <a:t>“</a:t>
            </a:r>
            <a:r>
              <a:rPr lang="en-US" sz="1400" dirty="0">
                <a:latin typeface="Helvetica" pitchFamily="34" charset="0"/>
              </a:rPr>
              <a:t>His lawyer said, ‘They only had one eyewitness report and that’s not      </a:t>
            </a:r>
            <a:r>
              <a:rPr lang="en-US" sz="1400" dirty="0" smtClean="0">
                <a:latin typeface="Helvetica" pitchFamily="34" charset="0"/>
              </a:rPr>
              <a:t>      enough </a:t>
            </a:r>
            <a:r>
              <a:rPr lang="en-US" sz="1400" dirty="0">
                <a:latin typeface="Helvetica" pitchFamily="34" charset="0"/>
              </a:rPr>
              <a:t>evidence. I knew they wouldn’t find you </a:t>
            </a:r>
            <a:r>
              <a:rPr lang="en-US" sz="1400" dirty="0" smtClean="0">
                <a:latin typeface="Helvetica" pitchFamily="34" charset="0"/>
              </a:rPr>
              <a:t>guilty.’”</a:t>
            </a:r>
            <a:endParaRPr lang="en-US" sz="1400" dirty="0">
              <a:latin typeface="Helvetica" pitchFamily="34" charset="0"/>
            </a:endParaRPr>
          </a:p>
          <a:p>
            <a:pPr marL="382015" indent="382015">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The judge turned toward Aaron, “And the defendant, </a:t>
            </a:r>
            <a:r>
              <a:rPr lang="en-US" sz="1400" dirty="0" smtClean="0">
                <a:latin typeface="Helvetica" pitchFamily="34" charset="0"/>
                <a:cs typeface="Helvetica" pitchFamily="34" charset="0"/>
              </a:rPr>
              <a:t>Aaron Crowe</a:t>
            </a:r>
            <a:r>
              <a:rPr lang="en-US" sz="1400" dirty="0">
                <a:latin typeface="Helvetica" pitchFamily="34" charset="0"/>
                <a:cs typeface="Helvetica" pitchFamily="34" charset="0"/>
              </a:rPr>
              <a:t>, pleads not guilty, is that correct?”</a:t>
            </a: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a:latin typeface="Helvetica" pitchFamily="34" charset="0"/>
                <a:cs typeface="Helvetica" pitchFamily="34" charset="0"/>
              </a:rPr>
              <a:t>A “jury of peers” is a group </a:t>
            </a:r>
            <a:r>
              <a:rPr lang="en-US" sz="1400" dirty="0" smtClean="0">
                <a:latin typeface="Helvetica" pitchFamily="34" charset="0"/>
                <a:cs typeface="Helvetica" pitchFamily="34" charset="0"/>
              </a:rPr>
              <a:t>of people chosen </a:t>
            </a:r>
            <a:r>
              <a:rPr lang="en-US" sz="1400" dirty="0">
                <a:latin typeface="Helvetica" pitchFamily="34" charset="0"/>
                <a:cs typeface="Helvetica" pitchFamily="34" charset="0"/>
              </a:rPr>
              <a:t>to </a:t>
            </a:r>
            <a:r>
              <a:rPr lang="en-US" sz="1400" dirty="0" smtClean="0">
                <a:latin typeface="Helvetica" pitchFamily="34" charset="0"/>
                <a:cs typeface="Helvetica" pitchFamily="34" charset="0"/>
              </a:rPr>
              <a:t>offer </a:t>
            </a:r>
            <a:r>
              <a:rPr lang="en-US" sz="1400" dirty="0">
                <a:latin typeface="Helvetica" pitchFamily="34" charset="0"/>
                <a:cs typeface="Helvetica" pitchFamily="34" charset="0"/>
              </a:rPr>
              <a:t>an accused </a:t>
            </a:r>
            <a:r>
              <a:rPr lang="en-US" sz="1400" dirty="0" smtClean="0">
                <a:latin typeface="Helvetica" pitchFamily="34" charset="0"/>
                <a:cs typeface="Helvetica" pitchFamily="34" charset="0"/>
              </a:rPr>
              <a:t>person a </a:t>
            </a:r>
            <a:r>
              <a:rPr lang="en-US" sz="1400" dirty="0">
                <a:latin typeface="Helvetica" pitchFamily="34" charset="0"/>
                <a:cs typeface="Helvetica" pitchFamily="34" charset="0"/>
              </a:rPr>
              <a:t>fair trial. As the rule of the law reads, everyone </a:t>
            </a:r>
            <a:r>
              <a:rPr lang="en-US" sz="1400" dirty="0" smtClean="0">
                <a:latin typeface="Helvetica" pitchFamily="34" charset="0"/>
                <a:cs typeface="Helvetica" pitchFamily="34" charset="0"/>
              </a:rPr>
              <a:t>is innocent </a:t>
            </a:r>
            <a:r>
              <a:rPr lang="en-US" sz="1400" dirty="0">
                <a:latin typeface="Helvetica" pitchFamily="34" charset="0"/>
                <a:cs typeface="Helvetica" pitchFamily="34" charset="0"/>
              </a:rPr>
              <a:t>until proven guilty.</a:t>
            </a:r>
          </a:p>
          <a:p>
            <a:pPr marL="762350" indent="-376753">
              <a:buFont typeface="+mj-lt"/>
              <a:buAutoNum type="alphaUcPeriod"/>
            </a:pPr>
            <a:endParaRPr lang="en-US" sz="1400" dirty="0">
              <a:latin typeface="Helvetica" pitchFamily="34" charset="0"/>
              <a:cs typeface="Helvetica" pitchFamily="34" charset="0"/>
            </a:endParaRPr>
          </a:p>
          <a:p>
            <a:pPr marL="762350" indent="-376753">
              <a:buFont typeface="+mj-lt"/>
              <a:buAutoNum type="alphaUcPeriod"/>
            </a:pPr>
            <a:r>
              <a:rPr lang="en-US" sz="1400" dirty="0" smtClean="0">
                <a:latin typeface="Helvetica" pitchFamily="34" charset="0"/>
                <a:cs typeface="Helvetica" pitchFamily="34" charset="0"/>
              </a:rPr>
              <a:t>“After about an hour, the jury emerged from the back room, and one juror stood to read the verdict. ‘In </a:t>
            </a:r>
            <a:r>
              <a:rPr lang="en-US" sz="1400" dirty="0">
                <a:latin typeface="Helvetica" pitchFamily="34" charset="0"/>
                <a:cs typeface="Helvetica" pitchFamily="34" charset="0"/>
              </a:rPr>
              <a:t>the case of Aaron Crowe versus Speakerbox Electronics, we the jury find the defendant not </a:t>
            </a:r>
            <a:r>
              <a:rPr lang="en-US" sz="1400" dirty="0" smtClean="0">
                <a:latin typeface="Helvetica" pitchFamily="34" charset="0"/>
                <a:cs typeface="Helvetica" pitchFamily="34" charset="0"/>
              </a:rPr>
              <a:t>guilty’.</a:t>
            </a:r>
            <a:r>
              <a:rPr lang="en-US" sz="1400" dirty="0">
                <a:latin typeface="Helvetica" pitchFamily="34" charset="0"/>
                <a:cs typeface="Helvetica" pitchFamily="34" charset="0"/>
              </a:rPr>
              <a:t>”</a:t>
            </a:r>
          </a:p>
        </p:txBody>
      </p:sp>
      <p:cxnSp>
        <p:nvCxnSpPr>
          <p:cNvPr id="11" name="Straight Connector 10"/>
          <p:cNvCxnSpPr/>
          <p:nvPr/>
        </p:nvCxnSpPr>
        <p:spPr>
          <a:xfrm>
            <a:off x="457200" y="5029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7466" y="5271141"/>
            <a:ext cx="5748338" cy="3211400"/>
          </a:xfrm>
          <a:prstGeom prst="rect">
            <a:avLst/>
          </a:prstGeom>
        </p:spPr>
        <p:txBody>
          <a:bodyPr wrap="square" lIns="101862" tIns="50931" rIns="101862" bIns="50931">
            <a:spAutoFit/>
          </a:bodyPr>
          <a:lstStyle/>
          <a:p>
            <a:pPr marL="385597" indent="-385597"/>
            <a:r>
              <a:rPr lang="en-US" sz="1600" b="1" dirty="0">
                <a:latin typeface="Helvetica" pitchFamily="34" charset="0"/>
              </a:rPr>
              <a:t>8.    How is the video “Teen Court,” and </a:t>
            </a:r>
            <a:r>
              <a:rPr lang="en-US" sz="1600" b="1" dirty="0" smtClean="0">
                <a:latin typeface="Helvetica" pitchFamily="34" charset="0"/>
              </a:rPr>
              <a:t>the </a:t>
            </a:r>
            <a:r>
              <a:rPr lang="en-US" sz="1600" b="1" dirty="0">
                <a:latin typeface="Helvetica" pitchFamily="34" charset="0"/>
              </a:rPr>
              <a:t>passage “</a:t>
            </a:r>
            <a:r>
              <a:rPr lang="en-US" sz="1600" b="1" i="1" u="sng" dirty="0">
                <a:latin typeface="Helvetica" pitchFamily="34" charset="0"/>
              </a:rPr>
              <a:t>On Trial</a:t>
            </a:r>
            <a:r>
              <a:rPr lang="en-US" sz="1600" b="1" dirty="0">
                <a:latin typeface="Helvetica" pitchFamily="34" charset="0"/>
              </a:rPr>
              <a:t>” different? </a:t>
            </a:r>
          </a:p>
          <a:p>
            <a:pPr marL="385597" indent="-385597"/>
            <a:endParaRPr lang="en-US" sz="1600" b="1" dirty="0">
              <a:latin typeface="Helvetica" pitchFamily="34" charset="0"/>
            </a:endParaRPr>
          </a:p>
          <a:p>
            <a:pPr marL="826027" indent="-440430">
              <a:buFont typeface="+mj-lt"/>
              <a:buAutoNum type="alphaUcPeriod"/>
            </a:pPr>
            <a:r>
              <a:rPr lang="en-US" sz="1400" b="1" i="1" u="sng" dirty="0" smtClean="0">
                <a:latin typeface="Helvetica" pitchFamily="34" charset="0"/>
              </a:rPr>
              <a:t>On Trial</a:t>
            </a:r>
            <a:r>
              <a:rPr lang="en-US" sz="1400" b="1" i="1" dirty="0" smtClean="0">
                <a:latin typeface="Helvetica" pitchFamily="34" charset="0"/>
              </a:rPr>
              <a:t> </a:t>
            </a:r>
            <a:r>
              <a:rPr lang="en-US" sz="1400" dirty="0">
                <a:latin typeface="Helvetica" pitchFamily="34" charset="0"/>
              </a:rPr>
              <a:t>has an example of a fair </a:t>
            </a:r>
            <a:r>
              <a:rPr lang="en-US" sz="1400" dirty="0" smtClean="0">
                <a:latin typeface="Helvetica" pitchFamily="34" charset="0"/>
              </a:rPr>
              <a:t>trial, </a:t>
            </a:r>
            <a:r>
              <a:rPr lang="en-US" sz="1400" dirty="0">
                <a:latin typeface="Helvetica" pitchFamily="34" charset="0"/>
              </a:rPr>
              <a:t>while “Teen Court” has an example of an unfair trial.</a:t>
            </a:r>
          </a:p>
          <a:p>
            <a:pPr marL="826027" indent="-440430">
              <a:buFont typeface="+mj-lt"/>
              <a:buAutoNum type="alphaUcPeriod"/>
            </a:pPr>
            <a:endParaRPr lang="en-US" sz="1400" dirty="0">
              <a:latin typeface="Helvetica" pitchFamily="34" charset="0"/>
              <a:cs typeface="Helvetica" pitchFamily="34" charset="0"/>
            </a:endParaRPr>
          </a:p>
          <a:p>
            <a:pPr marL="826027" indent="-440430">
              <a:buFont typeface="+mj-lt"/>
              <a:buAutoNum type="alphaUcPeriod"/>
            </a:pPr>
            <a:r>
              <a:rPr lang="en-US" sz="1400" dirty="0">
                <a:latin typeface="Helvetica" pitchFamily="34" charset="0"/>
                <a:cs typeface="Helvetica" pitchFamily="34" charset="0"/>
              </a:rPr>
              <a:t>“Teen Court” explains the process of the legal </a:t>
            </a:r>
            <a:r>
              <a:rPr lang="en-US" sz="1400" dirty="0" smtClean="0">
                <a:latin typeface="Helvetica" pitchFamily="34" charset="0"/>
                <a:cs typeface="Helvetica" pitchFamily="34" charset="0"/>
              </a:rPr>
              <a:t>system, </a:t>
            </a:r>
            <a:r>
              <a:rPr lang="en-US" sz="1400" dirty="0">
                <a:latin typeface="Helvetica" pitchFamily="34" charset="0"/>
                <a:cs typeface="Helvetica" pitchFamily="34" charset="0"/>
              </a:rPr>
              <a:t>while </a:t>
            </a:r>
            <a:r>
              <a:rPr lang="en-US" sz="1400" dirty="0" smtClean="0">
                <a:latin typeface="Helvetica" pitchFamily="34" charset="0"/>
                <a:cs typeface="Helvetica" pitchFamily="34" charset="0"/>
              </a:rPr>
              <a:t> </a:t>
            </a:r>
            <a:r>
              <a:rPr lang="en-US" sz="1400" b="1" i="1" u="sng" dirty="0" smtClean="0">
                <a:latin typeface="Helvetica" pitchFamily="34" charset="0"/>
                <a:cs typeface="Helvetica" pitchFamily="34" charset="0"/>
              </a:rPr>
              <a:t>On Trial</a:t>
            </a:r>
            <a:r>
              <a:rPr lang="en-US" sz="1400" b="1" i="1" dirty="0" smtClean="0">
                <a:latin typeface="Helvetica" pitchFamily="34" charset="0"/>
                <a:cs typeface="Helvetica" pitchFamily="34" charset="0"/>
              </a:rPr>
              <a:t> </a:t>
            </a:r>
            <a:r>
              <a:rPr lang="en-US" sz="1400" dirty="0">
                <a:latin typeface="Helvetica" pitchFamily="34" charset="0"/>
                <a:cs typeface="Helvetica" pitchFamily="34" charset="0"/>
              </a:rPr>
              <a:t>does not.</a:t>
            </a:r>
          </a:p>
          <a:p>
            <a:pPr marL="826027" indent="-440430">
              <a:buFont typeface="+mj-lt"/>
              <a:buAutoNum type="alphaUcPeriod"/>
            </a:pPr>
            <a:endParaRPr lang="en-US" sz="1400" dirty="0">
              <a:latin typeface="Helvetica" pitchFamily="34" charset="0"/>
              <a:cs typeface="Helvetica" pitchFamily="34" charset="0"/>
            </a:endParaRPr>
          </a:p>
          <a:p>
            <a:pPr marL="826027" indent="-440430">
              <a:buFont typeface="+mj-lt"/>
              <a:buAutoNum type="alphaUcPeriod"/>
            </a:pPr>
            <a:r>
              <a:rPr lang="en-US" sz="1400" dirty="0">
                <a:latin typeface="Helvetica" pitchFamily="34" charset="0"/>
                <a:cs typeface="Helvetica" pitchFamily="34" charset="0"/>
              </a:rPr>
              <a:t>“Teen Court” shows a trial from start to </a:t>
            </a:r>
            <a:r>
              <a:rPr lang="en-US" sz="1400" dirty="0" smtClean="0">
                <a:latin typeface="Helvetica" pitchFamily="34" charset="0"/>
                <a:cs typeface="Helvetica" pitchFamily="34" charset="0"/>
              </a:rPr>
              <a:t>finish, while </a:t>
            </a:r>
            <a:r>
              <a:rPr lang="en-US" sz="1400" b="1" i="1" u="sng" dirty="0" smtClean="0">
                <a:latin typeface="Helvetica" pitchFamily="34" charset="0"/>
                <a:cs typeface="Helvetica" pitchFamily="34" charset="0"/>
              </a:rPr>
              <a:t>On Trial </a:t>
            </a:r>
            <a:r>
              <a:rPr lang="en-US" sz="1400" dirty="0">
                <a:latin typeface="Helvetica" pitchFamily="34" charset="0"/>
                <a:cs typeface="Helvetica" pitchFamily="34" charset="0"/>
              </a:rPr>
              <a:t>also has a beginning and an end.</a:t>
            </a:r>
          </a:p>
          <a:p>
            <a:pPr marL="826027" indent="-440430">
              <a:buFont typeface="+mj-lt"/>
              <a:buAutoNum type="alphaUcPeriod"/>
            </a:pPr>
            <a:endParaRPr lang="en-US" sz="1400" dirty="0">
              <a:latin typeface="Helvetica" pitchFamily="34" charset="0"/>
              <a:cs typeface="Helvetica" pitchFamily="34" charset="0"/>
            </a:endParaRPr>
          </a:p>
          <a:p>
            <a:pPr marL="826027" indent="-440430">
              <a:buFont typeface="+mj-lt"/>
              <a:buAutoNum type="alphaUcPeriod"/>
            </a:pPr>
            <a:r>
              <a:rPr lang="en-US" sz="1400" b="1" i="1" u="sng" dirty="0">
                <a:latin typeface="Helvetica" pitchFamily="34" charset="0"/>
                <a:cs typeface="Helvetica" pitchFamily="34" charset="0"/>
              </a:rPr>
              <a:t>On </a:t>
            </a:r>
            <a:r>
              <a:rPr lang="en-US" sz="1400" b="1" i="1" u="sng" dirty="0" smtClean="0">
                <a:latin typeface="Helvetica" pitchFamily="34" charset="0"/>
                <a:cs typeface="Helvetica" pitchFamily="34" charset="0"/>
              </a:rPr>
              <a:t>Trial</a:t>
            </a:r>
            <a:r>
              <a:rPr lang="en-US" sz="1400" b="1" i="1" dirty="0" smtClean="0">
                <a:latin typeface="Helvetica" pitchFamily="34" charset="0"/>
                <a:cs typeface="Helvetica" pitchFamily="34" charset="0"/>
              </a:rPr>
              <a:t> </a:t>
            </a:r>
            <a:r>
              <a:rPr lang="en-US" sz="1400" dirty="0">
                <a:latin typeface="Helvetica" pitchFamily="34" charset="0"/>
                <a:cs typeface="Helvetica" pitchFamily="34" charset="0"/>
              </a:rPr>
              <a:t>presents evidence against the </a:t>
            </a:r>
            <a:r>
              <a:rPr lang="en-US" sz="1400" dirty="0" smtClean="0">
                <a:latin typeface="Helvetica" pitchFamily="34" charset="0"/>
                <a:cs typeface="Helvetica" pitchFamily="34" charset="0"/>
              </a:rPr>
              <a:t>defendant, </a:t>
            </a:r>
            <a:r>
              <a:rPr lang="en-US" sz="1400" dirty="0">
                <a:latin typeface="Helvetica" pitchFamily="34" charset="0"/>
                <a:cs typeface="Helvetica" pitchFamily="34" charset="0"/>
              </a:rPr>
              <a:t>while “Teen Court” does not.</a:t>
            </a:r>
          </a:p>
        </p:txBody>
      </p:sp>
      <p:sp>
        <p:nvSpPr>
          <p:cNvPr id="18" name="Oval 17"/>
          <p:cNvSpPr/>
          <p:nvPr/>
        </p:nvSpPr>
        <p:spPr>
          <a:xfrm>
            <a:off x="1075231" y="6100019"/>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1075231" y="791526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1099592" y="724397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1102861" y="6652269"/>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07436" y="33448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99282" y="121174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87466" y="174987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99282" y="246540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30462063"/>
              </p:ext>
            </p:extLst>
          </p:nvPr>
        </p:nvGraphicFramePr>
        <p:xfrm>
          <a:off x="5257800" y="4419600"/>
          <a:ext cx="1899920" cy="548640"/>
        </p:xfrm>
        <a:graphic>
          <a:graphicData uri="http://schemas.openxmlformats.org/drawingml/2006/table">
            <a:tbl>
              <a:tblPr/>
              <a:tblGrid>
                <a:gridCol w="1899920"/>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RL.6.6</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Explain how an author develops the point of view of the narrator or speaker in a text.</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10372158"/>
              </p:ext>
            </p:extLst>
          </p:nvPr>
        </p:nvGraphicFramePr>
        <p:xfrm>
          <a:off x="4836160" y="8884920"/>
          <a:ext cx="2590800" cy="960120"/>
        </p:xfrm>
        <a:graphic>
          <a:graphicData uri="http://schemas.openxmlformats.org/drawingml/2006/table">
            <a:tbl>
              <a:tblPr/>
              <a:tblGrid>
                <a:gridCol w="2590800"/>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RL.6.7</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0467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Compare and contrast the experience of reading a story, drama, or poem to listening to or viewing an audio, video, or live version of the text, including contrasting what they "see" and "hear" when reading the text to what they perceive when they listen or watch.</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23</a:t>
            </a:fld>
            <a:endParaRPr lang="en-US" dirty="0"/>
          </a:p>
        </p:txBody>
      </p:sp>
    </p:spTree>
    <p:extLst>
      <p:ext uri="{BB962C8B-B14F-4D97-AF65-F5344CB8AC3E}">
        <p14:creationId xmlns:p14="http://schemas.microsoft.com/office/powerpoint/2010/main" val="1724829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463" y="419100"/>
            <a:ext cx="6436422" cy="3180623"/>
          </a:xfrm>
          <a:prstGeom prst="rect">
            <a:avLst/>
          </a:prstGeom>
        </p:spPr>
        <p:txBody>
          <a:bodyPr wrap="square" lIns="101862" tIns="50931" rIns="101862" bIns="50931">
            <a:spAutoFit/>
          </a:bodyPr>
          <a:lstStyle/>
          <a:p>
            <a:pPr marL="320152" indent="-320152"/>
            <a:r>
              <a:rPr lang="en-US" sz="1600" b="1" dirty="0">
                <a:latin typeface="Helvetica" pitchFamily="34" charset="0"/>
              </a:rPr>
              <a:t>9.   How are the </a:t>
            </a:r>
            <a:r>
              <a:rPr lang="en-US" sz="1600" b="1" dirty="0" smtClean="0">
                <a:latin typeface="Helvetica" pitchFamily="34" charset="0"/>
              </a:rPr>
              <a:t>YouTube video </a:t>
            </a:r>
            <a:r>
              <a:rPr lang="en-US" sz="1600" b="1" dirty="0">
                <a:latin typeface="Helvetica" pitchFamily="34" charset="0"/>
              </a:rPr>
              <a:t>called “Teen Court” and “</a:t>
            </a:r>
            <a:r>
              <a:rPr lang="en-US" sz="1600" b="1" i="1" u="sng" dirty="0">
                <a:latin typeface="Helvetica" pitchFamily="34" charset="0"/>
              </a:rPr>
              <a:t>On Trial</a:t>
            </a:r>
            <a:r>
              <a:rPr lang="en-US" sz="1600" b="1" dirty="0">
                <a:latin typeface="Helvetica" pitchFamily="34" charset="0"/>
              </a:rPr>
              <a:t>” </a:t>
            </a:r>
            <a:r>
              <a:rPr lang="en-US" sz="1600" b="1" dirty="0" smtClean="0">
                <a:latin typeface="Helvetica" pitchFamily="34" charset="0"/>
              </a:rPr>
              <a:t>the </a:t>
            </a:r>
            <a:r>
              <a:rPr lang="en-US" sz="1600" b="1" dirty="0">
                <a:latin typeface="Helvetica" pitchFamily="34" charset="0"/>
              </a:rPr>
              <a:t>same?</a:t>
            </a:r>
          </a:p>
          <a:p>
            <a:pPr marL="382015" indent="382015"/>
            <a:endParaRPr lang="en-US" sz="1400" dirty="0">
              <a:latin typeface="Helvetica" pitchFamily="34" charset="0"/>
            </a:endParaRPr>
          </a:p>
          <a:p>
            <a:pPr marL="702211" indent="-382059">
              <a:buAutoNum type="alphaUcPeriod"/>
            </a:pPr>
            <a:r>
              <a:rPr lang="en-US" sz="1400" dirty="0">
                <a:latin typeface="Helvetica" pitchFamily="34" charset="0"/>
              </a:rPr>
              <a:t>Both are set in a courtroom, have more than one witness, </a:t>
            </a:r>
            <a:r>
              <a:rPr lang="en-US" sz="1400" dirty="0" smtClean="0">
                <a:latin typeface="Helvetica" pitchFamily="34" charset="0"/>
              </a:rPr>
              <a:t>and both defendants are charged with the same crime.</a:t>
            </a:r>
          </a:p>
          <a:p>
            <a:pPr marL="320152"/>
            <a:endParaRPr lang="en-US" sz="1400" dirty="0">
              <a:latin typeface="Helvetica" pitchFamily="34" charset="0"/>
              <a:cs typeface="Helvetica" pitchFamily="34" charset="0"/>
            </a:endParaRPr>
          </a:p>
          <a:p>
            <a:pPr marL="702211" indent="-382059">
              <a:buAutoNum type="alphaUcPeriod" startAt="2"/>
            </a:pPr>
            <a:r>
              <a:rPr lang="en-US" sz="1400" dirty="0">
                <a:latin typeface="Helvetica" pitchFamily="34" charset="0"/>
                <a:cs typeface="Helvetica" pitchFamily="34" charset="0"/>
              </a:rPr>
              <a:t>There is evidence of interviewing witnesses, both have juries </a:t>
            </a:r>
          </a:p>
          <a:p>
            <a:pPr marL="320152"/>
            <a:r>
              <a:rPr lang="en-US" sz="1400" dirty="0">
                <a:latin typeface="Helvetica" pitchFamily="34" charset="0"/>
                <a:cs typeface="Helvetica" pitchFamily="34" charset="0"/>
              </a:rPr>
              <a:t>       of peers and there is a verdict given in both.</a:t>
            </a:r>
          </a:p>
          <a:p>
            <a:pPr marL="320152"/>
            <a:endParaRPr lang="en-US" sz="1400" dirty="0">
              <a:latin typeface="Helvetica" pitchFamily="34" charset="0"/>
              <a:cs typeface="Helvetica" pitchFamily="34" charset="0"/>
            </a:endParaRPr>
          </a:p>
          <a:p>
            <a:pPr marL="702211" indent="-382059">
              <a:buAutoNum type="alphaUcPeriod" startAt="3"/>
            </a:pPr>
            <a:r>
              <a:rPr lang="en-US" sz="1400" dirty="0">
                <a:latin typeface="Helvetica" pitchFamily="34" charset="0"/>
                <a:cs typeface="Helvetica" pitchFamily="34" charset="0"/>
              </a:rPr>
              <a:t>While both have people on trial, one defendant is an adult and  the other is a teenager.</a:t>
            </a:r>
          </a:p>
          <a:p>
            <a:pPr marL="702211" indent="-382059">
              <a:buAutoNum type="alphaUcPeriod" startAt="3"/>
            </a:pPr>
            <a:endParaRPr lang="en-US" sz="1400" dirty="0">
              <a:latin typeface="Helvetica" pitchFamily="34" charset="0"/>
              <a:cs typeface="Helvetica" pitchFamily="34" charset="0"/>
            </a:endParaRPr>
          </a:p>
          <a:p>
            <a:pPr marL="702211" indent="-382059">
              <a:buAutoNum type="alphaUcPeriod" startAt="3"/>
            </a:pPr>
            <a:r>
              <a:rPr lang="en-US" sz="1400" dirty="0">
                <a:latin typeface="Helvetica" pitchFamily="34" charset="0"/>
                <a:cs typeface="Helvetica" pitchFamily="34" charset="0"/>
              </a:rPr>
              <a:t>Both the video and the text have evidence that proves the guilt of the defendant.</a:t>
            </a:r>
          </a:p>
        </p:txBody>
      </p:sp>
      <p:cxnSp>
        <p:nvCxnSpPr>
          <p:cNvPr id="11" name="Straight Connector 10"/>
          <p:cNvCxnSpPr/>
          <p:nvPr/>
        </p:nvCxnSpPr>
        <p:spPr>
          <a:xfrm>
            <a:off x="533400" y="48006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49961" y="31166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49961" y="117348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49961" y="181086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24581" y="244319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43460294"/>
              </p:ext>
            </p:extLst>
          </p:nvPr>
        </p:nvGraphicFramePr>
        <p:xfrm>
          <a:off x="259080" y="4897816"/>
          <a:ext cx="7167880" cy="4323624"/>
        </p:xfrm>
        <a:graphic>
          <a:graphicData uri="http://schemas.openxmlformats.org/drawingml/2006/table">
            <a:tbl>
              <a:tblPr firstRow="1" bandRow="1">
                <a:tableStyleId>{5940675A-B579-460E-94D1-54222C63F5DA}</a:tableStyleId>
              </a:tblPr>
              <a:tblGrid>
                <a:gridCol w="7167880"/>
              </a:tblGrid>
              <a:tr h="648846">
                <a:tc>
                  <a:txBody>
                    <a:bodyPr/>
                    <a:lstStyle/>
                    <a:p>
                      <a:pPr marL="395288" marR="0" indent="-395288" algn="l" defTabSz="966612" rtl="0" eaLnBrk="1" fontAlgn="auto" latinLnBrk="0" hangingPunct="1">
                        <a:lnSpc>
                          <a:spcPct val="100000"/>
                        </a:lnSpc>
                        <a:spcBef>
                          <a:spcPts val="0"/>
                        </a:spcBef>
                        <a:spcAft>
                          <a:spcPts val="0"/>
                        </a:spcAft>
                        <a:buClrTx/>
                        <a:buSzTx/>
                        <a:buFontTx/>
                        <a:buAutoNum type="arabicPeriod" startAt="10"/>
                        <a:tabLst/>
                        <a:defRPr/>
                      </a:pPr>
                      <a:r>
                        <a:rPr lang="en-US" sz="1600" b="1" dirty="0" smtClean="0"/>
                        <a:t>What is Aaron’s point of view throughout the text “</a:t>
                      </a:r>
                      <a:r>
                        <a:rPr lang="en-US" sz="1600" b="1" i="1" u="sng" dirty="0" smtClean="0"/>
                        <a:t>On Trial</a:t>
                      </a:r>
                      <a:r>
                        <a:rPr lang="en-US" sz="1600" b="1" i="1" u="none" dirty="0" smtClean="0"/>
                        <a:t>”</a:t>
                      </a:r>
                      <a:r>
                        <a:rPr lang="en-US" sz="1600" b="1" u="none" dirty="0" smtClean="0"/>
                        <a:t>?</a:t>
                      </a:r>
                      <a:r>
                        <a:rPr lang="en-US" sz="1600" b="1" dirty="0" smtClean="0"/>
                        <a:t>  How does the author convey this?</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800" b="1" dirty="0" smtClean="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03228628"/>
              </p:ext>
            </p:extLst>
          </p:nvPr>
        </p:nvGraphicFramePr>
        <p:xfrm>
          <a:off x="4749800" y="3855720"/>
          <a:ext cx="2763520" cy="744550"/>
        </p:xfrm>
        <a:graphic>
          <a:graphicData uri="http://schemas.openxmlformats.org/drawingml/2006/table">
            <a:tbl>
              <a:tblPr/>
              <a:tblGrid>
                <a:gridCol w="2763520"/>
              </a:tblGrid>
              <a:tr h="134950">
                <a:tc>
                  <a:txBody>
                    <a:bodyPr/>
                    <a:lstStyle/>
                    <a:p>
                      <a:pPr marL="0" marR="0" algn="ctr">
                        <a:lnSpc>
                          <a:spcPct val="100000"/>
                        </a:lnSpc>
                        <a:spcBef>
                          <a:spcPts val="0"/>
                        </a:spcBef>
                        <a:spcAft>
                          <a:spcPts val="0"/>
                        </a:spcAft>
                      </a:pPr>
                      <a:r>
                        <a:rPr lang="en-US" sz="800" b="1" i="1" dirty="0" smtClean="0">
                          <a:solidFill>
                            <a:srgbClr val="000000"/>
                          </a:solidFill>
                          <a:latin typeface="+mn-lt"/>
                          <a:ea typeface="Times New Roman"/>
                          <a:cs typeface="Times New Roman"/>
                        </a:rPr>
                        <a:t>Standard RL.6.7</a:t>
                      </a:r>
                      <a:endParaRPr lang="en-US" sz="8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867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dirty="0" smtClean="0"/>
                        <a:t>Compare and contrast the experience of reading a story, drama, or poem to listening to or viewing an audio, video, or live version of the text, including contrasting what they "see" and "hear" when reading the text to what they perceive when they listen or watch.</a:t>
                      </a:r>
                      <a:endParaRPr lang="en-US" sz="8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831515106"/>
              </p:ext>
            </p:extLst>
          </p:nvPr>
        </p:nvGraphicFramePr>
        <p:xfrm>
          <a:off x="5491480" y="9372600"/>
          <a:ext cx="1899920" cy="548640"/>
        </p:xfrm>
        <a:graphic>
          <a:graphicData uri="http://schemas.openxmlformats.org/drawingml/2006/table">
            <a:tbl>
              <a:tblPr/>
              <a:tblGrid>
                <a:gridCol w="1899920"/>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RL.6.6</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Explain how an author develops the point of view of the narrator or speaker in a text.</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Rectangle 11"/>
          <p:cNvSpPr/>
          <p:nvPr/>
        </p:nvSpPr>
        <p:spPr>
          <a:xfrm>
            <a:off x="2353673" y="9372600"/>
            <a:ext cx="2980327" cy="51837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a:spAutoFit/>
          </a:bodyPr>
          <a:lstStyle/>
          <a:p>
            <a:pPr algn="ctr" defTabSz="1076999">
              <a:defRPr/>
            </a:pPr>
            <a:r>
              <a:rPr lang="en-US" sz="900" u="sng" dirty="0"/>
              <a:t>Constructed Response Research Rubrics Target 3</a:t>
            </a:r>
          </a:p>
          <a:p>
            <a:pPr marL="258244" indent="-258244" algn="ctr"/>
            <a:r>
              <a:rPr lang="en-US" sz="900" dirty="0"/>
              <a:t>evidence of the ability to distinguish </a:t>
            </a:r>
            <a:r>
              <a:rPr lang="en-US" sz="900" u="sng" dirty="0"/>
              <a:t>relevant</a:t>
            </a:r>
            <a:r>
              <a:rPr lang="en-US" sz="900" dirty="0"/>
              <a:t> from irrelevant information such as fact from opinion</a:t>
            </a:r>
          </a:p>
        </p:txBody>
      </p:sp>
      <p:sp>
        <p:nvSpPr>
          <p:cNvPr id="14" name="Slide Number Placeholder 13"/>
          <p:cNvSpPr>
            <a:spLocks noGrp="1"/>
          </p:cNvSpPr>
          <p:nvPr>
            <p:ph type="sldNum" sz="quarter" idx="12"/>
          </p:nvPr>
        </p:nvSpPr>
        <p:spPr/>
        <p:txBody>
          <a:bodyPr/>
          <a:lstStyle/>
          <a:p>
            <a:fld id="{CF669FE8-2A6A-4FDA-B6E7-4A7C87AD6E1D}" type="slidenum">
              <a:rPr lang="en-US" smtClean="0"/>
              <a:pPr/>
              <a:t>24</a:t>
            </a:fld>
            <a:endParaRPr lang="en-US" dirty="0"/>
          </a:p>
        </p:txBody>
      </p:sp>
    </p:spTree>
    <p:extLst>
      <p:ext uri="{BB962C8B-B14F-4D97-AF65-F5344CB8AC3E}">
        <p14:creationId xmlns:p14="http://schemas.microsoft.com/office/powerpoint/2010/main" val="3527743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457200" y="638629"/>
            <a:ext cx="6781800" cy="5006862"/>
          </a:xfrm>
          <a:prstGeom prst="rect">
            <a:avLst/>
          </a:prstGeom>
        </p:spPr>
        <p:txBody>
          <a:bodyPr wrap="square" lIns="96371" tIns="48186" rIns="96371" bIns="48186">
            <a:spAutoFit/>
          </a:bodyPr>
          <a:lstStyle/>
          <a:p>
            <a:pPr algn="ctr"/>
            <a:r>
              <a:rPr lang="en-US" sz="1700" b="1" u="sng" dirty="0"/>
              <a:t>The Supreme </a:t>
            </a:r>
            <a:r>
              <a:rPr lang="en-US" sz="1700" b="1" u="sng" dirty="0" smtClean="0"/>
              <a:t>Court</a:t>
            </a:r>
          </a:p>
          <a:p>
            <a:pPr algn="ctr"/>
            <a:r>
              <a:rPr lang="en-US" sz="1200" i="1" dirty="0"/>
              <a:t>Congress for Kids  </a:t>
            </a:r>
            <a:endParaRPr lang="en-US" sz="1200" dirty="0"/>
          </a:p>
          <a:p>
            <a:pPr algn="ctr"/>
            <a:endParaRPr lang="en-US" sz="1700" b="1" u="sng" dirty="0"/>
          </a:p>
          <a:p>
            <a:pPr>
              <a:lnSpc>
                <a:spcPct val="115000"/>
              </a:lnSpc>
            </a:pPr>
            <a:r>
              <a:rPr lang="en-US" sz="1400" dirty="0">
                <a:solidFill>
                  <a:srgbClr val="000000"/>
                </a:solidFill>
                <a:ea typeface="Times New Roman"/>
                <a:cs typeface="Times New Roman"/>
              </a:rPr>
              <a:t>The Supreme Court heads the judicial branch of the U.S.  government. It is the only court </a:t>
            </a:r>
            <a:r>
              <a:rPr lang="en-US" sz="1400" dirty="0" smtClean="0">
                <a:solidFill>
                  <a:srgbClr val="000000"/>
                </a:solidFill>
                <a:ea typeface="Times New Roman"/>
                <a:cs typeface="Times New Roman"/>
              </a:rPr>
              <a:t>established by the </a:t>
            </a:r>
            <a:r>
              <a:rPr lang="en-US" sz="1400" dirty="0">
                <a:solidFill>
                  <a:srgbClr val="000000"/>
                </a:solidFill>
                <a:ea typeface="Times New Roman"/>
                <a:cs typeface="Times New Roman"/>
              </a:rPr>
              <a:t>Constitution. </a:t>
            </a:r>
            <a:r>
              <a:rPr lang="en-US" sz="1100" dirty="0">
                <a:ea typeface="Times New Roman"/>
                <a:cs typeface="Times New Roman"/>
              </a:rPr>
              <a:t> </a:t>
            </a:r>
            <a:r>
              <a:rPr lang="en-US" sz="1400" dirty="0" smtClean="0">
                <a:solidFill>
                  <a:srgbClr val="000000"/>
                </a:solidFill>
                <a:ea typeface="Times New Roman"/>
                <a:cs typeface="Times New Roman"/>
              </a:rPr>
              <a:t>Decisions </a:t>
            </a:r>
            <a:r>
              <a:rPr lang="en-US" sz="1400" dirty="0">
                <a:solidFill>
                  <a:srgbClr val="000000"/>
                </a:solidFill>
                <a:ea typeface="Times New Roman"/>
                <a:cs typeface="Times New Roman"/>
              </a:rPr>
              <a:t>made by the Supreme Court are those most important to our nation. </a:t>
            </a:r>
            <a:r>
              <a:rPr lang="en-US" sz="1100" dirty="0">
                <a:ea typeface="Times New Roman"/>
                <a:cs typeface="Times New Roman"/>
              </a:rPr>
              <a:t> </a:t>
            </a:r>
            <a:r>
              <a:rPr lang="en-US" sz="1400" dirty="0">
                <a:solidFill>
                  <a:srgbClr val="000000"/>
                </a:solidFill>
                <a:ea typeface="Times New Roman"/>
                <a:cs typeface="Times New Roman"/>
              </a:rPr>
              <a:t> </a:t>
            </a:r>
            <a:r>
              <a:rPr lang="en-US" sz="1400" dirty="0" smtClean="0">
                <a:solidFill>
                  <a:srgbClr val="000000"/>
                </a:solidFill>
                <a:ea typeface="Times New Roman"/>
                <a:cs typeface="Times New Roman"/>
              </a:rPr>
              <a:t>"</a:t>
            </a:r>
            <a:r>
              <a:rPr lang="en-US" sz="1400" dirty="0">
                <a:solidFill>
                  <a:srgbClr val="000000"/>
                </a:solidFill>
                <a:ea typeface="Times New Roman"/>
                <a:cs typeface="Times New Roman"/>
              </a:rPr>
              <a:t>Equal Justice under Law" is the motto of the Supreme Court. </a:t>
            </a:r>
            <a:endParaRPr lang="en-US" sz="1100" dirty="0">
              <a:ea typeface="Calibri"/>
              <a:cs typeface="Times New Roman"/>
            </a:endParaRPr>
          </a:p>
          <a:p>
            <a:pPr>
              <a:lnSpc>
                <a:spcPct val="115000"/>
              </a:lnSpc>
            </a:pPr>
            <a:r>
              <a:rPr lang="en-US" sz="1200" dirty="0">
                <a:latin typeface="Times New Roman"/>
                <a:ea typeface="Times New Roman"/>
                <a:cs typeface="Times New Roman"/>
              </a:rPr>
              <a:t> </a:t>
            </a:r>
            <a:endParaRPr lang="en-US" sz="1100" dirty="0">
              <a:ea typeface="Calibri"/>
              <a:cs typeface="Times New Roman"/>
            </a:endParaRPr>
          </a:p>
          <a:p>
            <a:pPr>
              <a:lnSpc>
                <a:spcPct val="115000"/>
              </a:lnSpc>
            </a:pPr>
            <a:r>
              <a:rPr lang="en-US" sz="1400" dirty="0">
                <a:solidFill>
                  <a:srgbClr val="000000"/>
                </a:solidFill>
                <a:ea typeface="Times New Roman"/>
                <a:cs typeface="Times New Roman"/>
              </a:rPr>
              <a:t>The wording of the Constitution is complex, so it must be studied and looked at carefully. </a:t>
            </a:r>
            <a:endParaRPr lang="en-US" sz="1100" dirty="0">
              <a:ea typeface="Calibri"/>
              <a:cs typeface="Times New Roman"/>
            </a:endParaRPr>
          </a:p>
          <a:p>
            <a:pPr>
              <a:lnSpc>
                <a:spcPct val="115000"/>
              </a:lnSpc>
            </a:pPr>
            <a:r>
              <a:rPr lang="en-US" sz="1200" dirty="0">
                <a:latin typeface="Times New Roman"/>
                <a:ea typeface="Times New Roman"/>
                <a:cs typeface="Times New Roman"/>
              </a:rPr>
              <a:t> </a:t>
            </a:r>
            <a:r>
              <a:rPr lang="en-US" sz="1400" dirty="0" smtClean="0">
                <a:solidFill>
                  <a:srgbClr val="000000"/>
                </a:solidFill>
                <a:ea typeface="Times New Roman"/>
                <a:cs typeface="Times New Roman"/>
              </a:rPr>
              <a:t>Sometimes </a:t>
            </a:r>
            <a:r>
              <a:rPr lang="en-US" sz="1400" dirty="0">
                <a:solidFill>
                  <a:srgbClr val="000000"/>
                </a:solidFill>
                <a:ea typeface="Times New Roman"/>
                <a:cs typeface="Times New Roman"/>
              </a:rPr>
              <a:t>questions about certain laws arise in lower courts.  That is when the Supreme Court justices explain the Constitution.  </a:t>
            </a:r>
            <a:endParaRPr lang="en-US" sz="1100" dirty="0">
              <a:ea typeface="Calibri"/>
              <a:cs typeface="Times New Roman"/>
            </a:endParaRPr>
          </a:p>
          <a:p>
            <a:pPr>
              <a:lnSpc>
                <a:spcPct val="115000"/>
              </a:lnSpc>
            </a:pPr>
            <a:r>
              <a:rPr lang="en-US" sz="1200" dirty="0">
                <a:latin typeface="Times New Roman"/>
                <a:ea typeface="Times New Roman"/>
                <a:cs typeface="Times New Roman"/>
              </a:rPr>
              <a:t> </a:t>
            </a:r>
            <a:endParaRPr lang="en-US" sz="1100" dirty="0">
              <a:ea typeface="Calibri"/>
              <a:cs typeface="Times New Roman"/>
            </a:endParaRPr>
          </a:p>
          <a:p>
            <a:pPr>
              <a:lnSpc>
                <a:spcPct val="115000"/>
              </a:lnSpc>
            </a:pPr>
            <a:r>
              <a:rPr lang="en-US" sz="1400" dirty="0">
                <a:solidFill>
                  <a:srgbClr val="000000"/>
                </a:solidFill>
                <a:ea typeface="Times New Roman"/>
                <a:cs typeface="Times New Roman"/>
              </a:rPr>
              <a:t>All of the other courts in the United States must follow the ruling made by the justices of the Supreme Court. </a:t>
            </a:r>
            <a:r>
              <a:rPr lang="en-US" sz="1400" dirty="0" smtClean="0">
                <a:solidFill>
                  <a:srgbClr val="000000"/>
                </a:solidFill>
                <a:ea typeface="Times New Roman"/>
                <a:cs typeface="Times New Roman"/>
              </a:rPr>
              <a:t>The </a:t>
            </a:r>
            <a:r>
              <a:rPr lang="en-US" sz="1400" dirty="0">
                <a:solidFill>
                  <a:srgbClr val="000000"/>
                </a:solidFill>
                <a:ea typeface="Times New Roman"/>
                <a:cs typeface="Times New Roman"/>
              </a:rPr>
              <a:t>Constitution also gives the Supreme Court the power to judge whether federal, state, and local governments are acting within the law. </a:t>
            </a:r>
            <a:r>
              <a:rPr lang="en-US" sz="1100" dirty="0">
                <a:ea typeface="Times New Roman"/>
                <a:cs typeface="Times New Roman"/>
              </a:rPr>
              <a:t> </a:t>
            </a:r>
            <a:r>
              <a:rPr lang="en-US" sz="1400" dirty="0" smtClean="0">
                <a:solidFill>
                  <a:srgbClr val="000000"/>
                </a:solidFill>
                <a:ea typeface="Times New Roman"/>
                <a:cs typeface="Times New Roman"/>
              </a:rPr>
              <a:t>The </a:t>
            </a:r>
            <a:r>
              <a:rPr lang="en-US" sz="1400" dirty="0">
                <a:solidFill>
                  <a:srgbClr val="000000"/>
                </a:solidFill>
                <a:ea typeface="Times New Roman"/>
                <a:cs typeface="Times New Roman"/>
              </a:rPr>
              <a:t>Supreme Court can also decide if a president's action is not lawful.</a:t>
            </a:r>
            <a:endParaRPr lang="en-US" sz="1100" dirty="0">
              <a:ea typeface="Calibri"/>
              <a:cs typeface="Times New Roman"/>
            </a:endParaRPr>
          </a:p>
          <a:p>
            <a:pPr>
              <a:lnSpc>
                <a:spcPct val="115000"/>
              </a:lnSpc>
            </a:pPr>
            <a:r>
              <a:rPr lang="en-US" sz="1200" dirty="0">
                <a:latin typeface="Times New Roman"/>
                <a:ea typeface="Times New Roman"/>
                <a:cs typeface="Times New Roman"/>
              </a:rPr>
              <a:t> </a:t>
            </a:r>
            <a:endParaRPr lang="en-US" sz="1100" dirty="0">
              <a:ea typeface="Calibri"/>
              <a:cs typeface="Times New Roman"/>
            </a:endParaRPr>
          </a:p>
          <a:p>
            <a:pPr>
              <a:lnSpc>
                <a:spcPct val="115000"/>
              </a:lnSpc>
              <a:spcAft>
                <a:spcPts val="1000"/>
              </a:spcAft>
            </a:pPr>
            <a:r>
              <a:rPr lang="en-US" sz="1400" dirty="0">
                <a:solidFill>
                  <a:srgbClr val="000000"/>
                </a:solidFill>
                <a:ea typeface="Times New Roman"/>
                <a:cs typeface="Times New Roman"/>
              </a:rPr>
              <a:t>The decisions of the Supreme Court are absolute and final.  The decisions and judgments reached in lower courts may be appealed or questioned. </a:t>
            </a:r>
            <a:r>
              <a:rPr lang="en-US" sz="1400" dirty="0" smtClean="0">
                <a:solidFill>
                  <a:srgbClr val="000000"/>
                </a:solidFill>
                <a:ea typeface="Times New Roman"/>
                <a:cs typeface="Times New Roman"/>
              </a:rPr>
              <a:t>Thousands </a:t>
            </a:r>
            <a:r>
              <a:rPr lang="en-US" sz="1400" dirty="0">
                <a:solidFill>
                  <a:srgbClr val="000000"/>
                </a:solidFill>
                <a:ea typeface="Times New Roman"/>
                <a:cs typeface="Times New Roman"/>
              </a:rPr>
              <a:t>of requests for rulings reach the Supreme Court each year. Fewer than one hundred fifty are actually ruled upon.</a:t>
            </a:r>
            <a:endParaRPr lang="en-US" sz="1100" dirty="0">
              <a:ea typeface="Calibri"/>
              <a:cs typeface="Times New Roman"/>
            </a:endParaRPr>
          </a:p>
          <a:p>
            <a:endParaRPr lang="en-US" sz="1400" dirty="0"/>
          </a:p>
        </p:txBody>
      </p:sp>
      <p:sp>
        <p:nvSpPr>
          <p:cNvPr id="3" name="TextBox 2"/>
          <p:cNvSpPr txBox="1"/>
          <p:nvPr/>
        </p:nvSpPr>
        <p:spPr>
          <a:xfrm>
            <a:off x="5486400" y="207742"/>
            <a:ext cx="2133600" cy="861774"/>
          </a:xfrm>
          <a:prstGeom prst="rect">
            <a:avLst/>
          </a:prstGeom>
          <a:noFill/>
        </p:spPr>
        <p:txBody>
          <a:bodyPr wrap="square" rtlCol="0">
            <a:spAutoFit/>
          </a:bodyPr>
          <a:lstStyle/>
          <a:p>
            <a:pPr algn="r"/>
            <a:r>
              <a:rPr lang="en-US" sz="1000" dirty="0"/>
              <a:t>Grade Equivalent: </a:t>
            </a:r>
            <a:r>
              <a:rPr lang="en-US" sz="1000" dirty="0" smtClean="0"/>
              <a:t>6.9</a:t>
            </a:r>
            <a:endParaRPr lang="en-US" sz="1000" dirty="0"/>
          </a:p>
          <a:p>
            <a:pPr algn="r"/>
            <a:r>
              <a:rPr lang="en-US" sz="1000" dirty="0"/>
              <a:t>Lexile </a:t>
            </a:r>
            <a:r>
              <a:rPr lang="en-US" sz="1000" dirty="0" smtClean="0"/>
              <a:t>Measure: 880 </a:t>
            </a:r>
            <a:r>
              <a:rPr lang="en-US" sz="1000" dirty="0"/>
              <a:t>L </a:t>
            </a:r>
          </a:p>
          <a:p>
            <a:pPr algn="r"/>
            <a:r>
              <a:rPr lang="en-US" sz="1000" dirty="0"/>
              <a:t>Mean Sentence Length: </a:t>
            </a:r>
            <a:r>
              <a:rPr lang="en-US" sz="1000" dirty="0" smtClean="0"/>
              <a:t>12.71</a:t>
            </a:r>
            <a:endParaRPr lang="en-US" sz="1000" dirty="0"/>
          </a:p>
          <a:p>
            <a:pPr algn="r"/>
            <a:r>
              <a:rPr lang="en-US" sz="1000" dirty="0"/>
              <a:t>Mean Log Word Frequency: </a:t>
            </a:r>
            <a:r>
              <a:rPr lang="en-US" sz="1000" dirty="0" smtClean="0"/>
              <a:t>3.45</a:t>
            </a:r>
            <a:endParaRPr lang="en-US" sz="1000" dirty="0"/>
          </a:p>
          <a:p>
            <a:pPr algn="r"/>
            <a:r>
              <a:rPr lang="en-US" sz="1000" dirty="0"/>
              <a:t>Word Count: </a:t>
            </a:r>
            <a:r>
              <a:rPr lang="en-US" sz="1000" dirty="0" smtClean="0"/>
              <a:t>178</a:t>
            </a:r>
            <a:endParaRPr lang="en-US" sz="1000" dirty="0"/>
          </a:p>
        </p:txBody>
      </p:sp>
    </p:spTree>
    <p:extLst>
      <p:ext uri="{BB962C8B-B14F-4D97-AF65-F5344CB8AC3E}">
        <p14:creationId xmlns:p14="http://schemas.microsoft.com/office/powerpoint/2010/main" val="2073462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69FE8-2A6A-4FDA-B6E7-4A7C87AD6E1D}" type="slidenum">
              <a:rPr lang="en-US" smtClean="0"/>
              <a:pPr/>
              <a:t>26</a:t>
            </a:fld>
            <a:endParaRPr lang="en-US" dirty="0"/>
          </a:p>
        </p:txBody>
      </p:sp>
      <p:sp>
        <p:nvSpPr>
          <p:cNvPr id="4" name="TextBox 3"/>
          <p:cNvSpPr txBox="1"/>
          <p:nvPr/>
        </p:nvSpPr>
        <p:spPr>
          <a:xfrm>
            <a:off x="533400" y="762000"/>
            <a:ext cx="6934200" cy="5539978"/>
          </a:xfrm>
          <a:prstGeom prst="rect">
            <a:avLst/>
          </a:prstGeom>
          <a:noFill/>
        </p:spPr>
        <p:txBody>
          <a:bodyPr wrap="square" rtlCol="0">
            <a:spAutoFit/>
          </a:bodyPr>
          <a:lstStyle/>
          <a:p>
            <a:pPr algn="ctr"/>
            <a:r>
              <a:rPr lang="en-US" sz="1400" b="1" u="sng" dirty="0" smtClean="0"/>
              <a:t>Court </a:t>
            </a:r>
            <a:r>
              <a:rPr lang="en-US" sz="1400" b="1" u="sng" dirty="0"/>
              <a:t>Hierarchy </a:t>
            </a:r>
            <a:r>
              <a:rPr lang="en-US" sz="1400" b="1" u="sng" dirty="0" smtClean="0"/>
              <a:t>Chart of </a:t>
            </a:r>
            <a:r>
              <a:rPr lang="en-US" sz="1400" b="1" u="sng" dirty="0"/>
              <a:t>the United </a:t>
            </a:r>
            <a:r>
              <a:rPr lang="en-US" sz="1400" b="1" u="sng" dirty="0" smtClean="0"/>
              <a:t>States</a:t>
            </a:r>
          </a:p>
          <a:p>
            <a:pPr algn="ctr"/>
            <a:r>
              <a:rPr lang="en-US" sz="1400" i="1" dirty="0" smtClean="0"/>
              <a:t>Koberandt</a:t>
            </a:r>
            <a:endParaRPr lang="en-US" sz="1400" i="1" dirty="0"/>
          </a:p>
          <a:p>
            <a:r>
              <a:rPr lang="en-US" sz="600" dirty="0"/>
              <a:t>					</a:t>
            </a:r>
          </a:p>
          <a:p>
            <a:r>
              <a:rPr lang="en-US" sz="1200" dirty="0"/>
              <a:t>The U.S. government’s court system is organized into an exact order.  This order is based </a:t>
            </a:r>
            <a:r>
              <a:rPr lang="en-US" sz="1200" dirty="0" smtClean="0"/>
              <a:t>from the </a:t>
            </a:r>
            <a:r>
              <a:rPr lang="en-US" sz="1200" dirty="0"/>
              <a:t>type of case that is brought to trial.  </a:t>
            </a:r>
          </a:p>
          <a:p>
            <a:endParaRPr lang="en-US" sz="600" dirty="0"/>
          </a:p>
          <a:p>
            <a:r>
              <a:rPr lang="en-US" sz="1200" dirty="0" smtClean="0"/>
              <a:t>The courts are broken </a:t>
            </a:r>
            <a:r>
              <a:rPr lang="en-US" sz="1200" dirty="0"/>
              <a:t>into two types, federal and state courts. Most cases are resolved in state courts. </a:t>
            </a:r>
          </a:p>
          <a:p>
            <a:r>
              <a:rPr lang="en-US" sz="1200" dirty="0"/>
              <a:t> </a:t>
            </a:r>
          </a:p>
          <a:p>
            <a:r>
              <a:rPr lang="en-US" sz="1200" b="1" u="sng" dirty="0"/>
              <a:t>State Courts: State Trial Courts and State Appeals Courts</a:t>
            </a:r>
          </a:p>
          <a:p>
            <a:r>
              <a:rPr lang="en-US" sz="1200" dirty="0"/>
              <a:t>Each state has its own court system.  </a:t>
            </a:r>
            <a:r>
              <a:rPr lang="en-US" sz="1200" dirty="0" smtClean="0"/>
              <a:t>States’ </a:t>
            </a:r>
            <a:r>
              <a:rPr lang="en-US" sz="1200" dirty="0"/>
              <a:t>court systems are not part of federal courts. </a:t>
            </a:r>
            <a:r>
              <a:rPr lang="en-US" sz="1200" dirty="0" smtClean="0"/>
              <a:t>State </a:t>
            </a:r>
            <a:r>
              <a:rPr lang="en-US" sz="1200" dirty="0"/>
              <a:t>court systems have trial courts and appeals courts at the bottom level. Then there are appellate courts, at the </a:t>
            </a:r>
            <a:r>
              <a:rPr lang="en-US" sz="1200" dirty="0" smtClean="0"/>
              <a:t>top</a:t>
            </a:r>
            <a:r>
              <a:rPr lang="en-US" sz="1200" dirty="0"/>
              <a:t> </a:t>
            </a:r>
            <a:r>
              <a:rPr lang="en-US" sz="1200" dirty="0" smtClean="0"/>
              <a:t>level. </a:t>
            </a:r>
            <a:endParaRPr lang="en-US" sz="1200" dirty="0"/>
          </a:p>
          <a:p>
            <a:endParaRPr lang="en-US" sz="600" dirty="0"/>
          </a:p>
          <a:p>
            <a:r>
              <a:rPr lang="en-US" sz="1200" dirty="0"/>
              <a:t>If the outcome of a case at the state trial court level is not favorable to either the prosecution or defense, they may appeal it.  When a case is appealed, it is brought before a state appeals court.  Over 95% of the nation’s legal cases are decided in state courts.</a:t>
            </a:r>
          </a:p>
          <a:p>
            <a:r>
              <a:rPr lang="en-US" sz="1200" u="sng" dirty="0"/>
              <a:t> </a:t>
            </a:r>
          </a:p>
          <a:p>
            <a:r>
              <a:rPr lang="en-US" sz="1200" b="1" u="sng" dirty="0"/>
              <a:t>Federal District Courts</a:t>
            </a:r>
          </a:p>
          <a:p>
            <a:r>
              <a:rPr lang="en-US" sz="1200" dirty="0"/>
              <a:t>District courts are the only courts in the federal system in which juries hear testimony in some cases. Most cases at this level are presented before a single judge. </a:t>
            </a:r>
          </a:p>
          <a:p>
            <a:r>
              <a:rPr lang="en-US" sz="1200" dirty="0"/>
              <a:t> </a:t>
            </a:r>
          </a:p>
          <a:p>
            <a:r>
              <a:rPr lang="en-US" sz="1200" b="1" u="sng" dirty="0"/>
              <a:t>Federal Courts of Appeal</a:t>
            </a:r>
          </a:p>
          <a:p>
            <a:r>
              <a:rPr lang="en-US" sz="1200" dirty="0"/>
              <a:t>When cases are appealed from federal district courts, they go to a federal court of appeals. Courts of appeals do not use juries or witnesses. No new evidence is given in an appealed case; appeals courts (appellate courts) base their decisions on a review of lower-court records. </a:t>
            </a:r>
          </a:p>
          <a:p>
            <a:endParaRPr lang="en-US" sz="600" dirty="0"/>
          </a:p>
          <a:p>
            <a:r>
              <a:rPr lang="en-US" sz="1200" dirty="0"/>
              <a:t>Between four and twenty-six judges sit on each court of appeals, and each case is usually heard by a panel of three judges. </a:t>
            </a:r>
          </a:p>
          <a:p>
            <a:endParaRPr lang="en-US" sz="600" dirty="0"/>
          </a:p>
          <a:p>
            <a:r>
              <a:rPr lang="en-US" sz="1200" dirty="0"/>
              <a:t>Courts of appeals offer the best hope of reversal for many people appealing their cases, since the Supreme Court hears so few cases. Fewer than </a:t>
            </a:r>
            <a:r>
              <a:rPr lang="en-US" sz="1200" dirty="0" smtClean="0"/>
              <a:t>one </a:t>
            </a:r>
            <a:r>
              <a:rPr lang="en-US" sz="1200" dirty="0"/>
              <a:t>percent of the cases heard by federal appeals courts are later reviewed by the Supreme Court. </a:t>
            </a:r>
          </a:p>
        </p:txBody>
      </p:sp>
      <p:pic>
        <p:nvPicPr>
          <p:cNvPr id="5" name="image01.png"/>
          <p:cNvPicPr/>
          <p:nvPr/>
        </p:nvPicPr>
        <p:blipFill>
          <a:blip r:embed="rId2"/>
          <a:srcRect/>
          <a:stretch>
            <a:fillRect/>
          </a:stretch>
        </p:blipFill>
        <p:spPr>
          <a:xfrm>
            <a:off x="1905000" y="6248400"/>
            <a:ext cx="3924300" cy="3352800"/>
          </a:xfrm>
          <a:prstGeom prst="rect">
            <a:avLst/>
          </a:prstGeom>
          <a:ln/>
        </p:spPr>
      </p:pic>
      <p:sp>
        <p:nvSpPr>
          <p:cNvPr id="6" name="TextBox 5"/>
          <p:cNvSpPr txBox="1"/>
          <p:nvPr/>
        </p:nvSpPr>
        <p:spPr>
          <a:xfrm>
            <a:off x="5629619" y="0"/>
            <a:ext cx="2133600" cy="923330"/>
          </a:xfrm>
          <a:prstGeom prst="rect">
            <a:avLst/>
          </a:prstGeom>
          <a:noFill/>
        </p:spPr>
        <p:txBody>
          <a:bodyPr wrap="square" rtlCol="0">
            <a:spAutoFit/>
          </a:bodyPr>
          <a:lstStyle/>
          <a:p>
            <a:pPr algn="r"/>
            <a:r>
              <a:rPr lang="en-US" sz="900" dirty="0"/>
              <a:t> </a:t>
            </a:r>
          </a:p>
          <a:p>
            <a:pPr algn="r"/>
            <a:r>
              <a:rPr lang="en-US" sz="900" dirty="0"/>
              <a:t>Grade Equivalent: </a:t>
            </a:r>
            <a:r>
              <a:rPr lang="en-US" sz="900" dirty="0" smtClean="0"/>
              <a:t>6.7</a:t>
            </a:r>
            <a:endParaRPr lang="en-US" sz="900" dirty="0"/>
          </a:p>
          <a:p>
            <a:pPr algn="r"/>
            <a:r>
              <a:rPr lang="en-US" sz="900" dirty="0"/>
              <a:t>Lexile Measure: </a:t>
            </a:r>
            <a:r>
              <a:rPr lang="en-US" sz="900" dirty="0" smtClean="0"/>
              <a:t>1030L</a:t>
            </a:r>
            <a:endParaRPr lang="en-US" sz="900" dirty="0"/>
          </a:p>
          <a:p>
            <a:pPr algn="r"/>
            <a:r>
              <a:rPr lang="en-US" sz="900" dirty="0"/>
              <a:t>Mean Sentence Length: </a:t>
            </a:r>
            <a:r>
              <a:rPr lang="en-US" sz="900" dirty="0" smtClean="0"/>
              <a:t>13.76</a:t>
            </a:r>
            <a:endParaRPr lang="en-US" sz="900" dirty="0"/>
          </a:p>
          <a:p>
            <a:pPr algn="r"/>
            <a:r>
              <a:rPr lang="en-US" sz="900" dirty="0"/>
              <a:t>Mean Log Word Frequency: </a:t>
            </a:r>
            <a:r>
              <a:rPr lang="en-US" sz="900" dirty="0" smtClean="0"/>
              <a:t>3.22</a:t>
            </a:r>
            <a:endParaRPr lang="en-US" sz="900" dirty="0"/>
          </a:p>
          <a:p>
            <a:pPr algn="r"/>
            <a:r>
              <a:rPr lang="en-US" sz="900" dirty="0"/>
              <a:t>Word Count: </a:t>
            </a:r>
            <a:r>
              <a:rPr lang="en-US" sz="900" dirty="0" smtClean="0"/>
              <a:t>289</a:t>
            </a:r>
            <a:endParaRPr lang="en-US" sz="900" dirty="0"/>
          </a:p>
        </p:txBody>
      </p:sp>
    </p:spTree>
    <p:extLst>
      <p:ext uri="{BB962C8B-B14F-4D97-AF65-F5344CB8AC3E}">
        <p14:creationId xmlns:p14="http://schemas.microsoft.com/office/powerpoint/2010/main" val="105434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669FE8-2A6A-4FDA-B6E7-4A7C87AD6E1D}" type="slidenum">
              <a:rPr lang="en-US" smtClean="0"/>
              <a:pPr/>
              <a:t>27</a:t>
            </a:fld>
            <a:endParaRPr lang="en-US" dirty="0"/>
          </a:p>
        </p:txBody>
      </p:sp>
      <p:sp>
        <p:nvSpPr>
          <p:cNvPr id="6" name="TextBox 5"/>
          <p:cNvSpPr txBox="1"/>
          <p:nvPr/>
        </p:nvSpPr>
        <p:spPr>
          <a:xfrm>
            <a:off x="5410200" y="231170"/>
            <a:ext cx="2133600" cy="784830"/>
          </a:xfrm>
          <a:prstGeom prst="rect">
            <a:avLst/>
          </a:prstGeom>
          <a:noFill/>
        </p:spPr>
        <p:txBody>
          <a:bodyPr wrap="square" rtlCol="0">
            <a:spAutoFit/>
          </a:bodyPr>
          <a:lstStyle/>
          <a:p>
            <a:pPr algn="r"/>
            <a:r>
              <a:rPr lang="en-US" sz="900" dirty="0"/>
              <a:t>Grade Equivalent: </a:t>
            </a:r>
            <a:r>
              <a:rPr lang="en-US" sz="900" dirty="0" smtClean="0"/>
              <a:t>5.8</a:t>
            </a:r>
            <a:endParaRPr lang="en-US" sz="900" dirty="0"/>
          </a:p>
          <a:p>
            <a:pPr algn="r"/>
            <a:r>
              <a:rPr lang="en-US" sz="900" dirty="0"/>
              <a:t>Lexile Measure: </a:t>
            </a:r>
            <a:r>
              <a:rPr lang="en-US" sz="900" dirty="0" smtClean="0"/>
              <a:t>780L</a:t>
            </a:r>
            <a:endParaRPr lang="en-US" sz="900" dirty="0"/>
          </a:p>
          <a:p>
            <a:pPr algn="r"/>
            <a:r>
              <a:rPr lang="en-US" sz="900" dirty="0"/>
              <a:t>Mean Sentence Length: </a:t>
            </a:r>
            <a:r>
              <a:rPr lang="en-US" sz="900" dirty="0" smtClean="0"/>
              <a:t>11.11</a:t>
            </a:r>
            <a:endParaRPr lang="en-US" sz="900" dirty="0"/>
          </a:p>
          <a:p>
            <a:pPr algn="r"/>
            <a:r>
              <a:rPr lang="en-US" sz="900" dirty="0"/>
              <a:t>Mean Log Word Frequency: </a:t>
            </a:r>
            <a:r>
              <a:rPr lang="en-US" sz="900" dirty="0" smtClean="0"/>
              <a:t>3.527Word </a:t>
            </a:r>
            <a:r>
              <a:rPr lang="en-US" sz="900" dirty="0"/>
              <a:t>Count: </a:t>
            </a:r>
            <a:r>
              <a:rPr lang="en-US" sz="900" dirty="0" smtClean="0"/>
              <a:t>365</a:t>
            </a:r>
            <a:endParaRPr lang="en-US" sz="900" dirty="0"/>
          </a:p>
        </p:txBody>
      </p:sp>
      <p:sp>
        <p:nvSpPr>
          <p:cNvPr id="7" name="TextBox 6"/>
          <p:cNvSpPr txBox="1"/>
          <p:nvPr/>
        </p:nvSpPr>
        <p:spPr>
          <a:xfrm>
            <a:off x="609600" y="990600"/>
            <a:ext cx="6553200" cy="7263527"/>
          </a:xfrm>
          <a:prstGeom prst="rect">
            <a:avLst/>
          </a:prstGeom>
          <a:noFill/>
        </p:spPr>
        <p:txBody>
          <a:bodyPr wrap="square" rtlCol="0">
            <a:spAutoFit/>
          </a:bodyPr>
          <a:lstStyle/>
          <a:p>
            <a:pPr algn="ctr"/>
            <a:r>
              <a:rPr lang="en-US" sz="1400" b="1" u="sng" dirty="0" smtClean="0"/>
              <a:t>U.S</a:t>
            </a:r>
            <a:r>
              <a:rPr lang="en-US" sz="1400" b="1" u="sng" dirty="0"/>
              <a:t>. Trials   </a:t>
            </a:r>
          </a:p>
          <a:p>
            <a:pPr algn="ctr"/>
            <a:r>
              <a:rPr lang="en-US" sz="1200" i="1" dirty="0" smtClean="0"/>
              <a:t>Source:  Koberandt</a:t>
            </a:r>
            <a:endParaRPr lang="en-US" sz="1200" i="1" dirty="0"/>
          </a:p>
          <a:p>
            <a:r>
              <a:rPr lang="en-US" sz="1000" dirty="0"/>
              <a:t>					</a:t>
            </a:r>
            <a:r>
              <a:rPr lang="en-US" sz="1200" dirty="0"/>
              <a:t>	</a:t>
            </a:r>
          </a:p>
          <a:p>
            <a:r>
              <a:rPr lang="en-US" sz="1400" dirty="0">
                <a:solidFill>
                  <a:srgbClr val="000000"/>
                </a:solidFill>
                <a:ea typeface="Times New Roman"/>
                <a:cs typeface="Times New Roman"/>
              </a:rPr>
              <a:t>If someone is accused of a crime, the U.S. government takes certain actions in a court of law.  The court decides how to solve the problem.  Twelve people are chosen to be a jury.  The jury listens to arguments, witnesses and hears evidence about the crime.  This helps them decide if the accused person is guilty of the crime or </a:t>
            </a:r>
            <a:r>
              <a:rPr lang="en-US" sz="1400" dirty="0" smtClean="0">
                <a:solidFill>
                  <a:srgbClr val="000000"/>
                </a:solidFill>
                <a:ea typeface="Times New Roman"/>
                <a:cs typeface="Times New Roman"/>
              </a:rPr>
              <a:t>not.</a:t>
            </a:r>
            <a:r>
              <a:rPr lang="en-US" sz="1400" dirty="0">
                <a:latin typeface="Times New Roman"/>
                <a:ea typeface="Times New Roman"/>
              </a:rPr>
              <a:t> </a:t>
            </a:r>
            <a:r>
              <a:rPr lang="en-US" sz="1400" dirty="0" smtClean="0">
                <a:solidFill>
                  <a:srgbClr val="000000"/>
                </a:solidFill>
                <a:ea typeface="Times New Roman"/>
                <a:cs typeface="Times New Roman"/>
              </a:rPr>
              <a:t>The </a:t>
            </a:r>
            <a:r>
              <a:rPr lang="en-US" sz="1400" dirty="0">
                <a:solidFill>
                  <a:srgbClr val="000000"/>
                </a:solidFill>
                <a:ea typeface="Times New Roman"/>
                <a:cs typeface="Times New Roman"/>
              </a:rPr>
              <a:t>people in the jury are chosen because they are fair and won’t take sides.  It is the jury’s job to listen to both sides.   These two sides are called the prosecution and the defense.</a:t>
            </a:r>
            <a:endParaRPr lang="en-US" sz="1400" dirty="0">
              <a:latin typeface="Times New Roman"/>
              <a:ea typeface="Times New Roman"/>
            </a:endParaRPr>
          </a:p>
          <a:p>
            <a:r>
              <a:rPr lang="en-US" sz="1400" dirty="0">
                <a:solidFill>
                  <a:srgbClr val="000000"/>
                </a:solidFill>
                <a:ea typeface="Times New Roman"/>
                <a:cs typeface="Times New Roman"/>
              </a:rPr>
              <a:t> </a:t>
            </a:r>
            <a:endParaRPr lang="en-US" sz="1400" dirty="0">
              <a:latin typeface="Times New Roman"/>
              <a:ea typeface="Times New Roman"/>
            </a:endParaRPr>
          </a:p>
          <a:p>
            <a:r>
              <a:rPr lang="en-US" sz="1400" dirty="0">
                <a:solidFill>
                  <a:srgbClr val="000000"/>
                </a:solidFill>
                <a:ea typeface="Times New Roman"/>
                <a:cs typeface="Times New Roman"/>
              </a:rPr>
              <a:t>The prosecution starts the trial.  It is the prosecution’s job to make a claim against the person who is being accused of the crime.  They try to prove that the person is guilty by bringing in </a:t>
            </a:r>
            <a:r>
              <a:rPr lang="en-US" sz="1400" dirty="0" smtClean="0">
                <a:solidFill>
                  <a:srgbClr val="000000"/>
                </a:solidFill>
                <a:ea typeface="Times New Roman"/>
                <a:cs typeface="Times New Roman"/>
              </a:rPr>
              <a:t>evidence.</a:t>
            </a:r>
            <a:r>
              <a:rPr lang="en-US" sz="1400" dirty="0">
                <a:latin typeface="Times New Roman"/>
                <a:ea typeface="Times New Roman"/>
              </a:rPr>
              <a:t> </a:t>
            </a:r>
            <a:r>
              <a:rPr lang="en-US" sz="1400" dirty="0" smtClean="0">
                <a:solidFill>
                  <a:srgbClr val="000000"/>
                </a:solidFill>
                <a:ea typeface="Times New Roman"/>
                <a:cs typeface="Times New Roman"/>
              </a:rPr>
              <a:t>The </a:t>
            </a:r>
            <a:r>
              <a:rPr lang="en-US" sz="1400" dirty="0">
                <a:solidFill>
                  <a:srgbClr val="000000"/>
                </a:solidFill>
                <a:ea typeface="Times New Roman"/>
                <a:cs typeface="Times New Roman"/>
              </a:rPr>
              <a:t>defense’s job is to prove that the person accused of a crime is innocent. The person accused of a crime is called a defendant. </a:t>
            </a:r>
            <a:r>
              <a:rPr lang="en-US" sz="1400" dirty="0">
                <a:latin typeface="Times New Roman"/>
                <a:ea typeface="Times New Roman"/>
              </a:rPr>
              <a:t> </a:t>
            </a:r>
            <a:r>
              <a:rPr lang="en-US" sz="1400" dirty="0" smtClean="0">
                <a:solidFill>
                  <a:srgbClr val="000000"/>
                </a:solidFill>
                <a:ea typeface="Times New Roman"/>
                <a:cs typeface="Times New Roman"/>
              </a:rPr>
              <a:t>The </a:t>
            </a:r>
            <a:r>
              <a:rPr lang="en-US" sz="1400" dirty="0">
                <a:solidFill>
                  <a:srgbClr val="000000"/>
                </a:solidFill>
                <a:ea typeface="Times New Roman"/>
                <a:cs typeface="Times New Roman"/>
              </a:rPr>
              <a:t>prosecutor feels that the defendant has wronged him or her in some way.  Both the prosecutor and the defendant have lawyers.  </a:t>
            </a:r>
            <a:endParaRPr lang="en-US" sz="1400" dirty="0">
              <a:latin typeface="Times New Roman"/>
              <a:ea typeface="Times New Roman"/>
            </a:endParaRPr>
          </a:p>
          <a:p>
            <a:r>
              <a:rPr lang="en-US" sz="1400" dirty="0">
                <a:solidFill>
                  <a:srgbClr val="000000"/>
                </a:solidFill>
                <a:ea typeface="Times New Roman"/>
                <a:cs typeface="Times New Roman"/>
              </a:rPr>
              <a:t> </a:t>
            </a:r>
            <a:endParaRPr lang="en-US" sz="1400" dirty="0">
              <a:latin typeface="Times New Roman"/>
              <a:ea typeface="Times New Roman"/>
            </a:endParaRPr>
          </a:p>
          <a:p>
            <a:r>
              <a:rPr lang="en-US" sz="1400" dirty="0">
                <a:solidFill>
                  <a:srgbClr val="000000"/>
                </a:solidFill>
                <a:ea typeface="Times New Roman"/>
                <a:cs typeface="Times New Roman"/>
              </a:rPr>
              <a:t>Before coming to court the prosecutor meets with a lawyer.  The defendant meets with another lawyer.  Each lawyer builds a likely argument for their side with facts.  Then the lawyers present their argument to the judge and jury in the courtroom.   </a:t>
            </a:r>
            <a:r>
              <a:rPr lang="en-US" sz="1400" dirty="0" smtClean="0">
                <a:solidFill>
                  <a:srgbClr val="000000"/>
                </a:solidFill>
                <a:ea typeface="Times New Roman"/>
                <a:cs typeface="Times New Roman"/>
              </a:rPr>
              <a:t>After </a:t>
            </a:r>
            <a:r>
              <a:rPr lang="en-US" sz="1400" dirty="0">
                <a:solidFill>
                  <a:srgbClr val="000000"/>
                </a:solidFill>
                <a:ea typeface="Times New Roman"/>
                <a:cs typeface="Times New Roman"/>
              </a:rPr>
              <a:t>both sides share their arguments, the jury meets to decide the outcome.  This outcome is called a verdict.  A verdict can be guilt or not guilty. </a:t>
            </a:r>
            <a:endParaRPr lang="en-US" sz="1400" dirty="0">
              <a:latin typeface="Times New Roman"/>
              <a:ea typeface="Times New Roman"/>
            </a:endParaRPr>
          </a:p>
          <a:p>
            <a:r>
              <a:rPr lang="en-US" sz="1400" dirty="0">
                <a:solidFill>
                  <a:srgbClr val="000000"/>
                </a:solidFill>
                <a:ea typeface="Times New Roman"/>
                <a:cs typeface="Times New Roman"/>
              </a:rPr>
              <a:t> </a:t>
            </a:r>
            <a:endParaRPr lang="en-US" sz="1400" dirty="0">
              <a:latin typeface="Times New Roman"/>
              <a:ea typeface="Times New Roman"/>
            </a:endParaRPr>
          </a:p>
          <a:p>
            <a:r>
              <a:rPr lang="en-US" sz="1400" dirty="0">
                <a:solidFill>
                  <a:srgbClr val="000000"/>
                </a:solidFill>
                <a:ea typeface="Times New Roman"/>
                <a:cs typeface="Times New Roman"/>
              </a:rPr>
              <a:t>If the jury says “guilty,” the prosecution wins.  The judge then has to decide the punishment for the </a:t>
            </a:r>
            <a:r>
              <a:rPr lang="en-US" sz="1400" dirty="0" smtClean="0">
                <a:solidFill>
                  <a:srgbClr val="000000"/>
                </a:solidFill>
                <a:ea typeface="Times New Roman"/>
                <a:cs typeface="Times New Roman"/>
              </a:rPr>
              <a:t>defendant.</a:t>
            </a:r>
            <a:r>
              <a:rPr lang="en-US" sz="1400" dirty="0">
                <a:latin typeface="Times New Roman"/>
                <a:ea typeface="Times New Roman"/>
              </a:rPr>
              <a:t> </a:t>
            </a:r>
            <a:r>
              <a:rPr lang="en-US" sz="1400" dirty="0" smtClean="0">
                <a:solidFill>
                  <a:srgbClr val="000000"/>
                </a:solidFill>
                <a:ea typeface="Times New Roman"/>
                <a:cs typeface="Times New Roman"/>
              </a:rPr>
              <a:t>However</a:t>
            </a:r>
            <a:r>
              <a:rPr lang="en-US" sz="1400" dirty="0">
                <a:solidFill>
                  <a:srgbClr val="000000"/>
                </a:solidFill>
                <a:ea typeface="Times New Roman"/>
                <a:cs typeface="Times New Roman"/>
              </a:rPr>
              <a:t>, if they say “not guilty,” the defense wins and the person is said to be innocent and has no </a:t>
            </a:r>
            <a:r>
              <a:rPr lang="en-US" sz="1400" dirty="0" smtClean="0">
                <a:solidFill>
                  <a:srgbClr val="000000"/>
                </a:solidFill>
                <a:ea typeface="Times New Roman"/>
                <a:cs typeface="Times New Roman"/>
              </a:rPr>
              <a:t>punishment.</a:t>
            </a:r>
            <a:r>
              <a:rPr lang="en-US" sz="1400" dirty="0">
                <a:latin typeface="Times New Roman"/>
                <a:ea typeface="Times New Roman"/>
              </a:rPr>
              <a:t> </a:t>
            </a:r>
            <a:r>
              <a:rPr lang="en-US" sz="1400" dirty="0" smtClean="0">
                <a:solidFill>
                  <a:srgbClr val="000000"/>
                </a:solidFill>
                <a:ea typeface="Times New Roman"/>
                <a:cs typeface="Times New Roman"/>
              </a:rPr>
              <a:t>If </a:t>
            </a:r>
            <a:r>
              <a:rPr lang="en-US" sz="1400" dirty="0">
                <a:solidFill>
                  <a:srgbClr val="000000"/>
                </a:solidFill>
                <a:ea typeface="Times New Roman"/>
                <a:cs typeface="Times New Roman"/>
              </a:rPr>
              <a:t>one of the parties does not agree with the decision made in a lower court, they may file an appeal.  </a:t>
            </a:r>
            <a:endParaRPr lang="en-US" sz="1400" dirty="0">
              <a:latin typeface="Times New Roman"/>
              <a:ea typeface="Times New Roman"/>
            </a:endParaRPr>
          </a:p>
          <a:p>
            <a:r>
              <a:rPr lang="en-US" sz="1400" dirty="0">
                <a:solidFill>
                  <a:srgbClr val="000000"/>
                </a:solidFill>
                <a:ea typeface="Times New Roman"/>
                <a:cs typeface="Times New Roman"/>
              </a:rPr>
              <a:t> </a:t>
            </a:r>
            <a:endParaRPr lang="en-US" sz="1400" dirty="0">
              <a:latin typeface="Times New Roman"/>
              <a:ea typeface="Times New Roman"/>
            </a:endParaRPr>
          </a:p>
          <a:p>
            <a:r>
              <a:rPr lang="en-US" sz="1400" dirty="0">
                <a:solidFill>
                  <a:srgbClr val="000000"/>
                </a:solidFill>
                <a:ea typeface="Times New Roman"/>
                <a:cs typeface="Times New Roman"/>
              </a:rPr>
              <a:t>An appeal is like another chance. Appeal can be heard at a higher court level. Then the judge’s   ruling can be revisited.  </a:t>
            </a:r>
            <a:r>
              <a:rPr lang="en-US" sz="1400" dirty="0" smtClean="0">
                <a:solidFill>
                  <a:srgbClr val="000000"/>
                </a:solidFill>
                <a:ea typeface="Times New Roman"/>
                <a:cs typeface="Times New Roman"/>
              </a:rPr>
              <a:t>Cases </a:t>
            </a:r>
            <a:r>
              <a:rPr lang="en-US" sz="1400" dirty="0">
                <a:solidFill>
                  <a:srgbClr val="000000"/>
                </a:solidFill>
                <a:ea typeface="Times New Roman"/>
                <a:cs typeface="Times New Roman"/>
              </a:rPr>
              <a:t>that involve </a:t>
            </a:r>
            <a:r>
              <a:rPr lang="en-US" sz="1400" b="1" dirty="0">
                <a:solidFill>
                  <a:srgbClr val="000000"/>
                </a:solidFill>
                <a:ea typeface="Times New Roman"/>
                <a:cs typeface="Times New Roman"/>
              </a:rPr>
              <a:t>federal </a:t>
            </a:r>
            <a:r>
              <a:rPr lang="en-US" sz="1400" b="1" dirty="0" smtClean="0">
                <a:solidFill>
                  <a:srgbClr val="000000"/>
                </a:solidFill>
                <a:ea typeface="Times New Roman"/>
                <a:cs typeface="Times New Roman"/>
              </a:rPr>
              <a:t>law </a:t>
            </a:r>
            <a:r>
              <a:rPr lang="en-US" sz="1400" dirty="0">
                <a:solidFill>
                  <a:srgbClr val="000000"/>
                </a:solidFill>
                <a:ea typeface="Times New Roman"/>
                <a:cs typeface="Times New Roman"/>
              </a:rPr>
              <a:t>can be appealed all the way up to the United State Supreme Court.  However, very few cases reach this federal level, and instead, often stay within state court systems.</a:t>
            </a:r>
            <a:endParaRPr lang="en-US" sz="1400" dirty="0">
              <a:latin typeface="Times New Roman"/>
              <a:ea typeface="Times New Roman"/>
            </a:endParaRPr>
          </a:p>
          <a:p>
            <a:endParaRPr lang="en-US" sz="1200" dirty="0"/>
          </a:p>
          <a:p>
            <a:r>
              <a:rPr lang="en-US" sz="1000" i="1" dirty="0" smtClean="0"/>
              <a:t>Federal law</a:t>
            </a:r>
            <a:r>
              <a:rPr lang="en-US" sz="1000" i="1" baseline="30000" dirty="0" smtClean="0"/>
              <a:t>:</a:t>
            </a:r>
            <a:r>
              <a:rPr lang="en-US" sz="1000" i="1" dirty="0" smtClean="0"/>
              <a:t> </a:t>
            </a:r>
            <a:r>
              <a:rPr lang="en-US" sz="1000" dirty="0" smtClean="0"/>
              <a:t> </a:t>
            </a:r>
            <a:r>
              <a:rPr lang="en-US" sz="1000" dirty="0"/>
              <a:t>a law of or relating to the central government of the United </a:t>
            </a:r>
            <a:r>
              <a:rPr lang="en-US" sz="1000" dirty="0" smtClean="0"/>
              <a:t>States</a:t>
            </a:r>
          </a:p>
        </p:txBody>
      </p:sp>
    </p:spTree>
    <p:extLst>
      <p:ext uri="{BB962C8B-B14F-4D97-AF65-F5344CB8AC3E}">
        <p14:creationId xmlns:p14="http://schemas.microsoft.com/office/powerpoint/2010/main" val="2041124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995388"/>
            <a:ext cx="6436422" cy="2103405"/>
          </a:xfrm>
          <a:prstGeom prst="rect">
            <a:avLst/>
          </a:prstGeom>
        </p:spPr>
        <p:txBody>
          <a:bodyPr wrap="square" lIns="101862" tIns="50931" rIns="101862" bIns="50931">
            <a:spAutoFit/>
          </a:bodyPr>
          <a:lstStyle/>
          <a:p>
            <a:pPr marL="282542" indent="-282542"/>
            <a:r>
              <a:rPr lang="en-US" sz="1600" b="1" dirty="0">
                <a:latin typeface="Helvetica" pitchFamily="34" charset="0"/>
              </a:rPr>
              <a:t>11.  Which is the only court established by the Constitution?</a:t>
            </a:r>
            <a:endParaRPr lang="en-US" sz="1200" b="1" dirty="0">
              <a:latin typeface="Helvetica" pitchFamily="34" charset="0"/>
            </a:endParaRPr>
          </a:p>
          <a:p>
            <a:pPr marL="382015" indent="382015"/>
            <a:endParaRPr lang="en-US" sz="1600" dirty="0">
              <a:latin typeface="Helvetica" pitchFamily="34" charset="0"/>
            </a:endParaRPr>
          </a:p>
          <a:p>
            <a:pPr marL="382015" indent="382015">
              <a:buFont typeface="+mj-lt"/>
              <a:buAutoNum type="alphaUcPeriod"/>
            </a:pPr>
            <a:r>
              <a:rPr lang="en-US" sz="1400" dirty="0">
                <a:latin typeface="Helvetica" pitchFamily="34" charset="0"/>
              </a:rPr>
              <a:t>F</a:t>
            </a:r>
            <a:r>
              <a:rPr lang="en-US" sz="1400" dirty="0" smtClean="0">
                <a:latin typeface="Helvetica" pitchFamily="34" charset="0"/>
              </a:rPr>
              <a:t>ederal </a:t>
            </a:r>
            <a:r>
              <a:rPr lang="en-US" sz="1400" dirty="0">
                <a:latin typeface="Helvetica" pitchFamily="34" charset="0"/>
              </a:rPr>
              <a:t>C</a:t>
            </a:r>
            <a:r>
              <a:rPr lang="en-US" sz="1400" dirty="0" smtClean="0">
                <a:latin typeface="Helvetica" pitchFamily="34" charset="0"/>
              </a:rPr>
              <a:t>ourt</a:t>
            </a:r>
            <a:endParaRPr lang="en-US" sz="1400" dirty="0">
              <a:latin typeface="Helvetica" pitchFamily="34" charset="0"/>
            </a:endParaRPr>
          </a:p>
          <a:p>
            <a:pPr marL="382015" indent="382015">
              <a:buFont typeface="+mj-lt"/>
              <a:buAutoNum type="alphaUcPeriod"/>
            </a:pPr>
            <a:endParaRPr lang="en-US" sz="1400" dirty="0">
              <a:latin typeface="Helvetica" pitchFamily="34" charset="0"/>
              <a:cs typeface="Helvetica" pitchFamily="34" charset="0"/>
            </a:endParaRPr>
          </a:p>
          <a:p>
            <a:pPr marL="382015" indent="382015">
              <a:buFont typeface="+mj-lt"/>
              <a:buAutoNum type="alphaUcPeriod"/>
            </a:pPr>
            <a:r>
              <a:rPr lang="en-US" sz="1400" dirty="0" smtClean="0">
                <a:latin typeface="Helvetica" pitchFamily="34" charset="0"/>
                <a:cs typeface="Helvetica" pitchFamily="34" charset="0"/>
              </a:rPr>
              <a:t>Supreme </a:t>
            </a:r>
            <a:r>
              <a:rPr lang="en-US" sz="1400" dirty="0">
                <a:latin typeface="Helvetica" pitchFamily="34" charset="0"/>
                <a:cs typeface="Helvetica" pitchFamily="34" charset="0"/>
              </a:rPr>
              <a:t>C</a:t>
            </a:r>
            <a:r>
              <a:rPr lang="en-US" sz="1400" dirty="0" smtClean="0">
                <a:latin typeface="Helvetica" pitchFamily="34" charset="0"/>
                <a:cs typeface="Helvetica" pitchFamily="34" charset="0"/>
              </a:rPr>
              <a:t>ourt</a:t>
            </a:r>
            <a:endParaRPr lang="en-US" sz="1400" dirty="0">
              <a:latin typeface="Helvetica" pitchFamily="34" charset="0"/>
              <a:cs typeface="Helvetica" pitchFamily="34" charset="0"/>
            </a:endParaRPr>
          </a:p>
          <a:p>
            <a:pPr marL="382015" indent="382015">
              <a:buFont typeface="+mj-lt"/>
              <a:buAutoNum type="alphaUcPeriod"/>
            </a:pPr>
            <a:endParaRPr lang="en-US" sz="1400" dirty="0">
              <a:latin typeface="Helvetica" pitchFamily="34" charset="0"/>
              <a:cs typeface="Helvetica" pitchFamily="34" charset="0"/>
            </a:endParaRPr>
          </a:p>
          <a:p>
            <a:pPr marL="382015" indent="382015">
              <a:buFont typeface="+mj-lt"/>
              <a:buAutoNum type="alphaUcPeriod"/>
            </a:pPr>
            <a:r>
              <a:rPr lang="en-US" sz="1400" dirty="0" smtClean="0">
                <a:latin typeface="Helvetica" pitchFamily="34" charset="0"/>
                <a:cs typeface="Helvetica" pitchFamily="34" charset="0"/>
              </a:rPr>
              <a:t>District </a:t>
            </a:r>
            <a:r>
              <a:rPr lang="en-US" sz="1400" dirty="0">
                <a:latin typeface="Helvetica" pitchFamily="34" charset="0"/>
                <a:cs typeface="Helvetica" pitchFamily="34" charset="0"/>
              </a:rPr>
              <a:t>C</a:t>
            </a:r>
            <a:r>
              <a:rPr lang="en-US" sz="1400" dirty="0" smtClean="0">
                <a:latin typeface="Helvetica" pitchFamily="34" charset="0"/>
                <a:cs typeface="Helvetica" pitchFamily="34" charset="0"/>
              </a:rPr>
              <a:t>ourt</a:t>
            </a:r>
            <a:endParaRPr lang="en-US" sz="1400" dirty="0">
              <a:latin typeface="Helvetica" pitchFamily="34" charset="0"/>
              <a:cs typeface="Helvetica" pitchFamily="34" charset="0"/>
            </a:endParaRPr>
          </a:p>
          <a:p>
            <a:pPr marL="382015" indent="382015">
              <a:buFont typeface="+mj-lt"/>
              <a:buAutoNum type="alphaUcPeriod"/>
            </a:pPr>
            <a:endParaRPr lang="en-US" sz="1400" dirty="0">
              <a:latin typeface="Helvetica" pitchFamily="34" charset="0"/>
              <a:cs typeface="Helvetica" pitchFamily="34" charset="0"/>
            </a:endParaRPr>
          </a:p>
          <a:p>
            <a:pPr marL="382015" indent="382015">
              <a:buFont typeface="+mj-lt"/>
              <a:buAutoNum type="alphaUcPeriod"/>
            </a:pPr>
            <a:r>
              <a:rPr lang="en-US" sz="1400" dirty="0" smtClean="0">
                <a:latin typeface="Helvetica" pitchFamily="34" charset="0"/>
                <a:cs typeface="Helvetica" pitchFamily="34" charset="0"/>
              </a:rPr>
              <a:t>State Court</a:t>
            </a:r>
            <a:endParaRPr lang="en-US" sz="1400" dirty="0">
              <a:latin typeface="Helvetica" pitchFamily="34" charset="0"/>
              <a:cs typeface="Helvetica" pitchFamily="34" charset="0"/>
            </a:endParaRPr>
          </a:p>
        </p:txBody>
      </p:sp>
      <p:cxnSp>
        <p:nvCxnSpPr>
          <p:cNvPr id="11" name="Straight Connector 10"/>
          <p:cNvCxnSpPr/>
          <p:nvPr/>
        </p:nvCxnSpPr>
        <p:spPr>
          <a:xfrm>
            <a:off x="381000" y="44196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5748338" cy="2595847"/>
          </a:xfrm>
          <a:prstGeom prst="rect">
            <a:avLst/>
          </a:prstGeom>
        </p:spPr>
        <p:txBody>
          <a:bodyPr wrap="square" lIns="101862" tIns="50931" rIns="101862" bIns="50931">
            <a:spAutoFit/>
          </a:bodyPr>
          <a:lstStyle/>
          <a:p>
            <a:pPr marL="445736" indent="-445736"/>
            <a:r>
              <a:rPr lang="en-US" sz="1600" b="1" dirty="0">
                <a:latin typeface="Helvetica" pitchFamily="34" charset="0"/>
              </a:rPr>
              <a:t>12.   What is the leading factor determining the types of cases handled in the Supreme Court?</a:t>
            </a:r>
          </a:p>
          <a:p>
            <a:pPr marL="445736" indent="-445736"/>
            <a:endParaRPr lang="en-US" sz="1600" b="1" dirty="0">
              <a:latin typeface="Helvetica" pitchFamily="34" charset="0"/>
            </a:endParaRPr>
          </a:p>
          <a:p>
            <a:pPr marL="827795" indent="-382059">
              <a:buAutoNum type="alphaUcPeriod"/>
            </a:pPr>
            <a:r>
              <a:rPr lang="en-US" sz="1400" dirty="0" smtClean="0">
                <a:latin typeface="Helvetica" pitchFamily="34" charset="0"/>
              </a:rPr>
              <a:t>The </a:t>
            </a:r>
            <a:r>
              <a:rPr lang="en-US" sz="1400" dirty="0">
                <a:latin typeface="Helvetica" pitchFamily="34" charset="0"/>
              </a:rPr>
              <a:t>national importance of each case</a:t>
            </a:r>
          </a:p>
          <a:p>
            <a:pPr marL="827795" indent="-382059">
              <a:buAutoNum type="alphaUcPeriod"/>
            </a:pPr>
            <a:endParaRPr lang="en-US" sz="1400" dirty="0">
              <a:latin typeface="Helvetica" pitchFamily="34" charset="0"/>
              <a:cs typeface="Helvetica" pitchFamily="34" charset="0"/>
            </a:endParaRPr>
          </a:p>
          <a:p>
            <a:pPr marL="827795" indent="-382059">
              <a:buAutoNum type="alphaUcPeriod"/>
            </a:pPr>
            <a:r>
              <a:rPr lang="en-US" sz="1400" dirty="0" smtClean="0">
                <a:latin typeface="Helvetica" pitchFamily="34" charset="0"/>
                <a:cs typeface="Helvetica" pitchFamily="34" charset="0"/>
              </a:rPr>
              <a:t>The </a:t>
            </a:r>
            <a:r>
              <a:rPr lang="en-US" sz="1400" dirty="0">
                <a:latin typeface="Helvetica" pitchFamily="34" charset="0"/>
                <a:cs typeface="Helvetica" pitchFamily="34" charset="0"/>
              </a:rPr>
              <a:t>motto of the Supreme Court</a:t>
            </a:r>
          </a:p>
          <a:p>
            <a:pPr marL="827795" indent="-382059">
              <a:buAutoNum type="alphaUcPeriod"/>
            </a:pPr>
            <a:endParaRPr lang="en-US" sz="1400" dirty="0">
              <a:latin typeface="Helvetica" pitchFamily="34" charset="0"/>
              <a:cs typeface="Helvetica" pitchFamily="34" charset="0"/>
            </a:endParaRPr>
          </a:p>
          <a:p>
            <a:pPr marL="827795" indent="-382059">
              <a:buAutoNum type="alphaUcPeriod"/>
            </a:pPr>
            <a:r>
              <a:rPr lang="en-US" sz="1400" dirty="0" smtClean="0">
                <a:latin typeface="Helvetica" pitchFamily="34" charset="0"/>
                <a:cs typeface="Helvetica" pitchFamily="34" charset="0"/>
              </a:rPr>
              <a:t>The </a:t>
            </a:r>
            <a:r>
              <a:rPr lang="en-US" sz="1400" dirty="0">
                <a:latin typeface="Helvetica" pitchFamily="34" charset="0"/>
                <a:cs typeface="Helvetica" pitchFamily="34" charset="0"/>
              </a:rPr>
              <a:t>local and district significance of each case</a:t>
            </a:r>
          </a:p>
          <a:p>
            <a:pPr marL="827795" indent="-382059">
              <a:buAutoNum type="alphaUcPeriod"/>
            </a:pPr>
            <a:endParaRPr lang="en-US" sz="1400" dirty="0">
              <a:latin typeface="Helvetica" pitchFamily="34" charset="0"/>
              <a:cs typeface="Helvetica" pitchFamily="34" charset="0"/>
            </a:endParaRPr>
          </a:p>
          <a:p>
            <a:pPr marL="827795" indent="-382059">
              <a:buAutoNum type="alphaUcPeriod"/>
            </a:pPr>
            <a:r>
              <a:rPr lang="en-US" sz="1400" dirty="0" smtClean="0">
                <a:latin typeface="Helvetica" pitchFamily="34" charset="0"/>
                <a:cs typeface="Helvetica" pitchFamily="34" charset="0"/>
              </a:rPr>
              <a:t>How </a:t>
            </a:r>
            <a:r>
              <a:rPr lang="en-US" sz="1400" dirty="0">
                <a:latin typeface="Helvetica" pitchFamily="34" charset="0"/>
                <a:cs typeface="Helvetica" pitchFamily="34" charset="0"/>
              </a:rPr>
              <a:t>many times a case has been appealed</a:t>
            </a:r>
          </a:p>
          <a:p>
            <a:pPr marL="827795" indent="-382059">
              <a:buAutoNum type="alphaUcPeriod"/>
            </a:pPr>
            <a:endParaRPr lang="en-US" sz="1600" dirty="0">
              <a:latin typeface="Helvetica" pitchFamily="34" charset="0"/>
              <a:cs typeface="Helvetica" pitchFamily="34" charset="0"/>
            </a:endParaRPr>
          </a:p>
        </p:txBody>
      </p:sp>
      <p:sp>
        <p:nvSpPr>
          <p:cNvPr id="18" name="Oval 17"/>
          <p:cNvSpPr/>
          <p:nvPr/>
        </p:nvSpPr>
        <p:spPr>
          <a:xfrm>
            <a:off x="985315" y="579861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995779" y="702970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985315" y="6207380"/>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985315" y="6593429"/>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36819" y="2819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38816" y="160781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9098" y="199609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9097" y="2362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504538478"/>
              </p:ext>
            </p:extLst>
          </p:nvPr>
        </p:nvGraphicFramePr>
        <p:xfrm>
          <a:off x="5105400" y="4059250"/>
          <a:ext cx="2067415" cy="588950"/>
        </p:xfrm>
        <a:graphic>
          <a:graphicData uri="http://schemas.openxmlformats.org/drawingml/2006/table">
            <a:tbl>
              <a:tblPr/>
              <a:tblGrid>
                <a:gridCol w="2067415"/>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RI.6.1</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179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Cite textual evidence to support analysis of what the text says explicitly as well as </a:t>
                      </a:r>
                      <a:r>
                        <a:rPr lang="en-US" sz="900" b="1" i="1" dirty="0" smtClean="0"/>
                        <a:t>inferences</a:t>
                      </a:r>
                      <a:r>
                        <a:rPr lang="en-US" sz="900" dirty="0" smtClean="0"/>
                        <a:t> drawn from the text.</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28</a:t>
            </a:fld>
            <a:endParaRPr lang="en-US" dirty="0"/>
          </a:p>
        </p:txBody>
      </p:sp>
    </p:spTree>
    <p:extLst>
      <p:ext uri="{BB962C8B-B14F-4D97-AF65-F5344CB8AC3E}">
        <p14:creationId xmlns:p14="http://schemas.microsoft.com/office/powerpoint/2010/main" val="591964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69197" y="5364481"/>
            <a:ext cx="6239603" cy="2534304"/>
          </a:xfrm>
          <a:prstGeom prst="rect">
            <a:avLst/>
          </a:prstGeom>
          <a:ln>
            <a:noFill/>
          </a:ln>
        </p:spPr>
        <p:txBody>
          <a:bodyPr wrap="square" lIns="101874" tIns="50937" rIns="101874" bIns="50937">
            <a:spAutoFit/>
          </a:bodyPr>
          <a:lstStyle/>
          <a:p>
            <a:pPr marL="481853" indent="-418275"/>
            <a:r>
              <a:rPr lang="en-US" sz="1600" b="1" dirty="0">
                <a:latin typeface="Helvetica" pitchFamily="34" charset="0"/>
                <a:cs typeface="Helvetica" pitchFamily="34" charset="0"/>
              </a:rPr>
              <a:t>14. </a:t>
            </a:r>
            <a:r>
              <a:rPr lang="en-US" sz="1600" b="1" dirty="0" smtClean="0">
                <a:latin typeface="Helvetica" pitchFamily="34" charset="0"/>
                <a:cs typeface="Helvetica" pitchFamily="34" charset="0"/>
              </a:rPr>
              <a:t> What </a:t>
            </a:r>
            <a:r>
              <a:rPr lang="en-US" sz="1600" b="1" dirty="0">
                <a:latin typeface="Helvetica" pitchFamily="34" charset="0"/>
                <a:cs typeface="Helvetica" pitchFamily="34" charset="0"/>
              </a:rPr>
              <a:t>is the central idea of paragraph </a:t>
            </a:r>
            <a:r>
              <a:rPr lang="en-US" sz="1600" b="1" dirty="0" smtClean="0">
                <a:latin typeface="Helvetica" pitchFamily="34" charset="0"/>
                <a:cs typeface="Helvetica" pitchFamily="34" charset="0"/>
              </a:rPr>
              <a:t>two of </a:t>
            </a:r>
            <a:r>
              <a:rPr lang="en-US" sz="1600" b="1" i="1" u="sng" dirty="0" smtClean="0">
                <a:latin typeface="Helvetica" pitchFamily="34" charset="0"/>
                <a:cs typeface="Helvetica" pitchFamily="34" charset="0"/>
              </a:rPr>
              <a:t>The Supreme Court</a:t>
            </a:r>
            <a:r>
              <a:rPr lang="en-US" sz="1600" b="1" dirty="0" smtClean="0">
                <a:latin typeface="Helvetica" pitchFamily="34" charset="0"/>
                <a:cs typeface="Helvetica" pitchFamily="34" charset="0"/>
              </a:rPr>
              <a:t>?</a:t>
            </a:r>
            <a:endParaRPr lang="en-US" sz="1600" b="1" dirty="0">
              <a:latin typeface="Helvetica" pitchFamily="34" charset="0"/>
              <a:cs typeface="Helvetica" pitchFamily="34" charset="0"/>
            </a:endParaRPr>
          </a:p>
          <a:p>
            <a:endParaRPr lang="en-US" sz="1400" dirty="0">
              <a:latin typeface="Helvetica" pitchFamily="34" charset="0"/>
              <a:cs typeface="Helvetica" pitchFamily="34" charset="0"/>
            </a:endParaRPr>
          </a:p>
          <a:p>
            <a:pPr marL="870756" lvl="1" indent="-361390">
              <a:buFont typeface="+mj-lt"/>
              <a:buAutoNum type="alphaUcPeriod"/>
            </a:pPr>
            <a:r>
              <a:rPr lang="en-US" sz="1400" dirty="0">
                <a:latin typeface="Helvetica" pitchFamily="34" charset="0"/>
              </a:rPr>
              <a:t>Supreme Court justices interpret the constitution.</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Constitution is very complex.</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Supreme Court examines and explains laws that are confusing to lower courts.</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Constitution must be studied and examined carefully.</a:t>
            </a:r>
          </a:p>
        </p:txBody>
      </p:sp>
      <p:sp>
        <p:nvSpPr>
          <p:cNvPr id="5" name="Rectangle 4"/>
          <p:cNvSpPr/>
          <p:nvPr/>
        </p:nvSpPr>
        <p:spPr>
          <a:xfrm>
            <a:off x="866223" y="725900"/>
            <a:ext cx="6436422" cy="3303733"/>
          </a:xfrm>
          <a:prstGeom prst="rect">
            <a:avLst/>
          </a:prstGeom>
        </p:spPr>
        <p:txBody>
          <a:bodyPr wrap="square" lIns="101862" tIns="50931" rIns="101862" bIns="50931">
            <a:spAutoFit/>
          </a:bodyPr>
          <a:lstStyle/>
          <a:p>
            <a:pPr marL="443967" indent="-443967"/>
            <a:r>
              <a:rPr lang="en-US" sz="1600" b="1" dirty="0">
                <a:latin typeface="Helvetica" pitchFamily="34" charset="0"/>
              </a:rPr>
              <a:t>13.   Which two of the following statements are the most appropriate  additions to the </a:t>
            </a:r>
            <a:r>
              <a:rPr lang="en-US" sz="1600" b="1" dirty="0" smtClean="0">
                <a:latin typeface="Helvetica" pitchFamily="34" charset="0"/>
              </a:rPr>
              <a:t>first paragraph </a:t>
            </a:r>
            <a:r>
              <a:rPr lang="en-US" sz="1600" b="1" dirty="0">
                <a:latin typeface="Helvetica" pitchFamily="34" charset="0"/>
              </a:rPr>
              <a:t>of </a:t>
            </a:r>
            <a:r>
              <a:rPr lang="en-US" sz="1600" b="1" i="1" u="sng" dirty="0">
                <a:latin typeface="Helvetica" pitchFamily="34" charset="0"/>
              </a:rPr>
              <a:t>The Supreme Court</a:t>
            </a:r>
            <a:r>
              <a:rPr lang="en-US" sz="1600" b="1" dirty="0">
                <a:latin typeface="Helvetica" pitchFamily="34" charset="0"/>
              </a:rPr>
              <a:t>?</a:t>
            </a:r>
            <a:endParaRPr lang="en-US" sz="1200" b="1" dirty="0">
              <a:latin typeface="Helvetica" pitchFamily="34" charset="0"/>
            </a:endParaRPr>
          </a:p>
          <a:p>
            <a:pPr marL="382015" indent="382015"/>
            <a:endParaRPr lang="en-US" sz="1600" dirty="0">
              <a:latin typeface="Helvetica" pitchFamily="34" charset="0"/>
            </a:endParaRPr>
          </a:p>
          <a:p>
            <a:pPr marL="382015" indent="382015">
              <a:buFont typeface="+mj-lt"/>
              <a:buAutoNum type="alphaUcPeriod"/>
            </a:pPr>
            <a:r>
              <a:rPr lang="en-US" sz="1400" dirty="0">
                <a:latin typeface="Helvetica" pitchFamily="34" charset="0"/>
              </a:rPr>
              <a:t>All people should have the same rights to a fair trial.</a:t>
            </a:r>
          </a:p>
          <a:p>
            <a:pPr marL="382015" indent="382015">
              <a:buFont typeface="+mj-lt"/>
              <a:buAutoNum type="alphaUcPeriod"/>
            </a:pPr>
            <a:endParaRPr lang="en-US" sz="1400" dirty="0">
              <a:latin typeface="Helvetica" pitchFamily="34" charset="0"/>
            </a:endParaRPr>
          </a:p>
          <a:p>
            <a:pPr marL="762350" indent="-376753"/>
            <a:r>
              <a:rPr lang="en-US" sz="1400" dirty="0">
                <a:latin typeface="Helvetica" pitchFamily="34" charset="0"/>
              </a:rPr>
              <a:t>B.   </a:t>
            </a:r>
            <a:r>
              <a:rPr lang="en-US" sz="1400" dirty="0" smtClean="0">
                <a:latin typeface="Helvetica" pitchFamily="34" charset="0"/>
              </a:rPr>
              <a:t> These </a:t>
            </a:r>
            <a:r>
              <a:rPr lang="en-US" sz="1400" dirty="0">
                <a:latin typeface="Helvetica" pitchFamily="34" charset="0"/>
              </a:rPr>
              <a:t>words express the ultimate responsibility of the Supreme Court of the United States.</a:t>
            </a:r>
          </a:p>
          <a:p>
            <a:pPr marL="762350" indent="-376753"/>
            <a:endParaRPr lang="en-US" sz="1400" dirty="0">
              <a:latin typeface="Helvetica" pitchFamily="34" charset="0"/>
              <a:cs typeface="Helvetica" pitchFamily="34" charset="0"/>
            </a:endParaRPr>
          </a:p>
          <a:p>
            <a:pPr marL="767656" indent="-382059">
              <a:buAutoNum type="alphaUcPeriod" startAt="3"/>
            </a:pPr>
            <a:r>
              <a:rPr lang="en-US" sz="1400" dirty="0">
                <a:latin typeface="Helvetica" pitchFamily="34" charset="0"/>
                <a:cs typeface="Helvetica" pitchFamily="34" charset="0"/>
              </a:rPr>
              <a:t>Cases of national importance affect the entire country.</a:t>
            </a:r>
          </a:p>
          <a:p>
            <a:pPr marL="767656" indent="-382059">
              <a:buAutoNum type="alphaUcPeriod" startAt="3"/>
            </a:pPr>
            <a:endParaRPr lang="en-US" sz="1400" dirty="0">
              <a:latin typeface="Helvetica" pitchFamily="34" charset="0"/>
              <a:cs typeface="Helvetica" pitchFamily="34" charset="0"/>
            </a:endParaRPr>
          </a:p>
          <a:p>
            <a:pPr marL="767656" indent="-382059">
              <a:buAutoNum type="alphaUcPeriod" startAt="3"/>
            </a:pPr>
            <a:r>
              <a:rPr lang="en-US" sz="1400" dirty="0">
                <a:latin typeface="Helvetica" pitchFamily="34" charset="0"/>
                <a:cs typeface="Helvetica" pitchFamily="34" charset="0"/>
              </a:rPr>
              <a:t>The Supreme Court is the final authority.</a:t>
            </a:r>
          </a:p>
          <a:p>
            <a:pPr marL="767656" indent="-382059">
              <a:buAutoNum type="alphaUcPeriod" startAt="3"/>
            </a:pPr>
            <a:endParaRPr lang="en-US" sz="1600" dirty="0">
              <a:latin typeface="Helvetica" pitchFamily="34" charset="0"/>
              <a:cs typeface="Helvetica" pitchFamily="34" charset="0"/>
            </a:endParaRPr>
          </a:p>
          <a:p>
            <a:pPr marL="767656" indent="-382059">
              <a:buAutoNum type="alphaUcPeriod" startAt="3"/>
            </a:pPr>
            <a:endParaRPr lang="en-US" sz="16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94947" y="603810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878841" y="648316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880415" y="6915103"/>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880415" y="7582301"/>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1004258" y="278331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04258" y="323132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6286" y="177182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7422" y="214409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558725184"/>
              </p:ext>
            </p:extLst>
          </p:nvPr>
        </p:nvGraphicFramePr>
        <p:xfrm>
          <a:off x="5038417" y="4169245"/>
          <a:ext cx="2067415" cy="807720"/>
        </p:xfrm>
        <a:graphic>
          <a:graphicData uri="http://schemas.openxmlformats.org/drawingml/2006/table">
            <a:tbl>
              <a:tblPr/>
              <a:tblGrid>
                <a:gridCol w="2067415"/>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RI.6.2</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Determine a central idea of a text and how it is conveyed through particular details; provide a summary of the text distinct from personal opinions or judgments.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29</a:t>
            </a:fld>
            <a:endParaRPr lang="en-US" dirty="0"/>
          </a:p>
        </p:txBody>
      </p:sp>
    </p:spTree>
    <p:extLst>
      <p:ext uri="{BB962C8B-B14F-4D97-AF65-F5344CB8AC3E}">
        <p14:creationId xmlns:p14="http://schemas.microsoft.com/office/powerpoint/2010/main" val="340778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69FE8-2A6A-4FDA-B6E7-4A7C87AD6E1D}" type="slidenum">
              <a:rPr lang="en-US" smtClean="0"/>
              <a:pPr/>
              <a:t>3</a:t>
            </a:fld>
            <a:endParaRPr lang="en-US" dirty="0"/>
          </a:p>
        </p:txBody>
      </p:sp>
      <p:sp>
        <p:nvSpPr>
          <p:cNvPr id="5" name="TextBox 4"/>
          <p:cNvSpPr txBox="1"/>
          <p:nvPr/>
        </p:nvSpPr>
        <p:spPr>
          <a:xfrm>
            <a:off x="457200" y="609600"/>
            <a:ext cx="6553200" cy="7248138"/>
          </a:xfrm>
          <a:prstGeom prst="rect">
            <a:avLst/>
          </a:prstGeom>
          <a:noFill/>
        </p:spPr>
        <p:txBody>
          <a:bodyPr wrap="square" rtlCol="0">
            <a:spAutoFit/>
          </a:bodyPr>
          <a:lstStyle/>
          <a:p>
            <a:r>
              <a:rPr lang="en-US" sz="1600" b="1" dirty="0" smtClean="0"/>
              <a:t>Important Note:</a:t>
            </a:r>
          </a:p>
          <a:p>
            <a:endParaRPr lang="en-US" sz="1600" dirty="0" smtClean="0"/>
          </a:p>
          <a:p>
            <a:pPr lvl="0"/>
            <a:r>
              <a:rPr lang="en-US" sz="1600" dirty="0" smtClean="0"/>
              <a:t>The literary text </a:t>
            </a:r>
            <a:r>
              <a:rPr lang="en-US" sz="1600" b="1" i="1" dirty="0" smtClean="0"/>
              <a:t>“</a:t>
            </a:r>
            <a:r>
              <a:rPr lang="en-US" sz="1700" b="1" i="1" u="sng" dirty="0" smtClean="0">
                <a:solidFill>
                  <a:prstClr val="black"/>
                </a:solidFill>
              </a:rPr>
              <a:t>On Trial</a:t>
            </a:r>
            <a:r>
              <a:rPr lang="en-US" sz="1700" b="1" i="1" dirty="0" smtClean="0">
                <a:solidFill>
                  <a:prstClr val="black"/>
                </a:solidFill>
              </a:rPr>
              <a:t>” </a:t>
            </a:r>
            <a:r>
              <a:rPr lang="en-US" sz="1600" dirty="0" smtClean="0">
                <a:solidFill>
                  <a:prstClr val="black"/>
                </a:solidFill>
              </a:rPr>
              <a:t>has a grade equivalency of 5.6, </a:t>
            </a:r>
            <a:r>
              <a:rPr lang="en-US" sz="1600" dirty="0" smtClean="0"/>
              <a:t>while the lexile is 1230.</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The grade equivalent is in the </a:t>
            </a:r>
            <a:r>
              <a:rPr lang="en-US" sz="1600" b="1" dirty="0" smtClean="0"/>
              <a:t>middle</a:t>
            </a:r>
            <a:r>
              <a:rPr lang="en-US" sz="1600" dirty="0" smtClean="0"/>
              <a:t> band range for 4</a:t>
            </a:r>
            <a:r>
              <a:rPr lang="en-US" sz="1600" baseline="30000" dirty="0" smtClean="0"/>
              <a:t>th</a:t>
            </a:r>
            <a:r>
              <a:rPr lang="en-US" sz="1600" dirty="0" smtClean="0"/>
              <a:t> – 5</a:t>
            </a:r>
            <a:r>
              <a:rPr lang="en-US" sz="1600" baseline="30000" dirty="0" smtClean="0"/>
              <a:t>th</a:t>
            </a:r>
            <a:r>
              <a:rPr lang="en-US" sz="1600" dirty="0" smtClean="0"/>
              <a:t> grade text however it is at the 9</a:t>
            </a:r>
            <a:r>
              <a:rPr lang="en-US" sz="1600" baseline="30000" dirty="0" smtClean="0"/>
              <a:t>th</a:t>
            </a:r>
            <a:r>
              <a:rPr lang="en-US" sz="1600" dirty="0" smtClean="0"/>
              <a:t> – 10</a:t>
            </a:r>
            <a:r>
              <a:rPr lang="en-US" sz="1600" baseline="30000" dirty="0" smtClean="0"/>
              <a:t>th</a:t>
            </a:r>
            <a:r>
              <a:rPr lang="en-US" sz="1600" dirty="0" smtClean="0"/>
              <a:t>  grade </a:t>
            </a:r>
            <a:r>
              <a:rPr lang="en-US" sz="1600" b="1" dirty="0" smtClean="0"/>
              <a:t>middle </a:t>
            </a:r>
            <a:r>
              <a:rPr lang="en-US" sz="1600" dirty="0" smtClean="0"/>
              <a:t>band lexile level.</a:t>
            </a:r>
          </a:p>
          <a:p>
            <a:endParaRPr lang="en-US" sz="1600" dirty="0"/>
          </a:p>
          <a:p>
            <a:r>
              <a:rPr lang="en-US" sz="1600" dirty="0" smtClean="0"/>
              <a:t>Although the text grade equivalent is a fifth grade equivalency (what most fifth graders can read),  the lexile measures how difficult the text is to comprehend based on sentence length and word frequency.   </a:t>
            </a:r>
          </a:p>
          <a:p>
            <a:endParaRPr lang="en-US" sz="1600" dirty="0"/>
          </a:p>
          <a:p>
            <a:r>
              <a:rPr lang="en-US" sz="1600" dirty="0" smtClean="0"/>
              <a:t>Because of the discrepancy between the grade equivalent and the lexile measure of this text, the qualitative measures offer an explanation as to why this text is listed as a 6</a:t>
            </a:r>
            <a:r>
              <a:rPr lang="en-US" sz="1600" baseline="30000" dirty="0" smtClean="0"/>
              <a:t>th</a:t>
            </a:r>
            <a:r>
              <a:rPr lang="en-US" sz="1600" dirty="0" smtClean="0"/>
              <a:t> grade readability text.</a:t>
            </a:r>
          </a:p>
          <a:p>
            <a:endParaRPr lang="en-US" sz="1600" dirty="0"/>
          </a:p>
          <a:p>
            <a:r>
              <a:rPr lang="en-US" sz="1600" dirty="0" smtClean="0"/>
              <a:t>The purpose or meaning of the text is clear.  The structure is more complex with some dialogue. The language is clear with context clues providing meaning to content-specific vocabulary.</a:t>
            </a:r>
            <a:endParaRPr lang="en-US" sz="1600" dirty="0"/>
          </a:p>
          <a:p>
            <a:endParaRPr lang="en-US" sz="1600" dirty="0"/>
          </a:p>
          <a:p>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3570712060"/>
              </p:ext>
            </p:extLst>
          </p:nvPr>
        </p:nvGraphicFramePr>
        <p:xfrm>
          <a:off x="431800" y="175260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2196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8160" y="658847"/>
            <a:ext cx="6822440" cy="2349638"/>
          </a:xfrm>
          <a:prstGeom prst="rect">
            <a:avLst/>
          </a:prstGeom>
          <a:ln>
            <a:noFill/>
          </a:ln>
        </p:spPr>
        <p:txBody>
          <a:bodyPr wrap="square" lIns="101874" tIns="50937" rIns="101874" bIns="50937">
            <a:spAutoFit/>
          </a:bodyPr>
          <a:lstStyle/>
          <a:p>
            <a:pPr marL="382059" indent="-321920"/>
            <a:r>
              <a:rPr lang="en-US" sz="1600" b="1" dirty="0">
                <a:latin typeface="Helvetica" pitchFamily="34" charset="0"/>
                <a:cs typeface="Helvetica" pitchFamily="34" charset="0"/>
              </a:rPr>
              <a:t>15. Which statement is the best example of why the Supreme Court   is called “Supreme?”</a:t>
            </a:r>
          </a:p>
          <a:p>
            <a:endParaRPr lang="en-US" sz="1600" dirty="0">
              <a:latin typeface="Helvetica" pitchFamily="34" charset="0"/>
              <a:cs typeface="Helvetica" pitchFamily="34" charset="0"/>
            </a:endParaRPr>
          </a:p>
          <a:p>
            <a:pPr marL="870756" lvl="1" indent="-361390">
              <a:buFont typeface="+mj-lt"/>
              <a:buAutoNum type="alphaUcPeriod"/>
            </a:pPr>
            <a:r>
              <a:rPr lang="en-US" sz="1400" dirty="0">
                <a:latin typeface="Helvetica" pitchFamily="34" charset="0"/>
              </a:rPr>
              <a:t>The decisions of the Supreme Court are absolute and final.</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Supreme Court can decide if a president's action is unconstitutional.</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Supreme </a:t>
            </a:r>
            <a:r>
              <a:rPr lang="en-US" sz="1400" dirty="0" smtClean="0">
                <a:latin typeface="Helvetica" pitchFamily="34" charset="0"/>
              </a:rPr>
              <a:t>Court’s </a:t>
            </a:r>
            <a:r>
              <a:rPr lang="en-US" sz="1400" dirty="0">
                <a:latin typeface="Helvetica" pitchFamily="34" charset="0"/>
              </a:rPr>
              <a:t>decisions are very important.</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Thousands of requests for rulings reach the Supreme Court each year.</a:t>
            </a: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1"/>
            <a:ext cx="5748338" cy="3211400"/>
          </a:xfrm>
          <a:prstGeom prst="rect">
            <a:avLst/>
          </a:prstGeom>
        </p:spPr>
        <p:txBody>
          <a:bodyPr wrap="square" lIns="101862" tIns="50931" rIns="101862" bIns="50931">
            <a:spAutoFit/>
          </a:bodyPr>
          <a:lstStyle/>
          <a:p>
            <a:pPr marL="445736" indent="-445736"/>
            <a:r>
              <a:rPr lang="en-US" sz="1600" b="1" dirty="0">
                <a:latin typeface="Helvetica" pitchFamily="34" charset="0"/>
              </a:rPr>
              <a:t>16.   </a:t>
            </a:r>
            <a:r>
              <a:rPr lang="en-US" sz="1600" b="1" dirty="0" smtClean="0">
                <a:latin typeface="Helvetica" pitchFamily="34" charset="0"/>
              </a:rPr>
              <a:t>Which statement best supports the purpose of the passage, </a:t>
            </a:r>
            <a:r>
              <a:rPr lang="en-US" sz="1600" b="1" i="1" u="sng" dirty="0">
                <a:solidFill>
                  <a:prstClr val="black"/>
                </a:solidFill>
                <a:latin typeface="Helvetica" pitchFamily="34" charset="0"/>
              </a:rPr>
              <a:t>U.S. </a:t>
            </a:r>
            <a:r>
              <a:rPr lang="en-US" sz="1600" b="1" i="1" u="sng" dirty="0" smtClean="0">
                <a:solidFill>
                  <a:prstClr val="black"/>
                </a:solidFill>
                <a:latin typeface="Helvetica" pitchFamily="34" charset="0"/>
              </a:rPr>
              <a:t>Trials</a:t>
            </a:r>
            <a:r>
              <a:rPr lang="en-US" sz="1600" b="1" i="1" dirty="0" smtClean="0">
                <a:solidFill>
                  <a:prstClr val="black"/>
                </a:solidFill>
                <a:latin typeface="Helvetica" pitchFamily="34" charset="0"/>
              </a:rPr>
              <a:t>? </a:t>
            </a:r>
            <a:endParaRPr lang="en-US" sz="1200" b="1" dirty="0">
              <a:latin typeface="Helvetica" pitchFamily="34" charset="0"/>
            </a:endParaRPr>
          </a:p>
          <a:p>
            <a:pPr marL="565150" indent="-392113">
              <a:buFont typeface="+mj-lt"/>
              <a:buAutoNum type="arabicPeriod" startAt="2"/>
            </a:pPr>
            <a:endParaRPr lang="en-US" sz="1600" b="1" dirty="0">
              <a:latin typeface="Helvetica" pitchFamily="34" charset="0"/>
            </a:endParaRPr>
          </a:p>
          <a:p>
            <a:pPr marL="565150" indent="-392113">
              <a:buFont typeface="+mj-lt"/>
              <a:buAutoNum type="alphaUcPeriod"/>
            </a:pPr>
            <a:r>
              <a:rPr lang="en-US" sz="1400" dirty="0">
                <a:latin typeface="Helvetica" pitchFamily="34" charset="0"/>
              </a:rPr>
              <a:t>The jury’s job is to listen to both sides of the case as presented by the prosecution and defense teams. </a:t>
            </a:r>
            <a:endParaRPr lang="en-US" sz="1400" dirty="0" smtClean="0">
              <a:latin typeface="Helvetica" pitchFamily="34" charset="0"/>
            </a:endParaRPr>
          </a:p>
          <a:p>
            <a:pPr marL="515937" indent="-342900">
              <a:buFont typeface="+mj-lt"/>
              <a:buAutoNum type="alphaUcPeriod"/>
            </a:pPr>
            <a:endParaRPr lang="en-US" sz="1400" dirty="0">
              <a:latin typeface="Helvetica" pitchFamily="34" charset="0"/>
              <a:cs typeface="Helvetica" pitchFamily="34" charset="0"/>
            </a:endParaRPr>
          </a:p>
          <a:p>
            <a:pPr marL="565150" indent="-392113">
              <a:buFont typeface="+mj-lt"/>
              <a:buAutoNum type="alphaUcPeriod"/>
            </a:pPr>
            <a:r>
              <a:rPr lang="en-US" sz="1400" dirty="0">
                <a:latin typeface="Helvetica" pitchFamily="34" charset="0"/>
              </a:rPr>
              <a:t>If someone is accused of committing a crime, there are certain actions that are taken by the U.S. government in a court of law. </a:t>
            </a:r>
            <a:endParaRPr lang="en-US" sz="1400" dirty="0" smtClean="0">
              <a:latin typeface="Helvetica" pitchFamily="34" charset="0"/>
            </a:endParaRPr>
          </a:p>
          <a:p>
            <a:pPr marL="515937" indent="-342900">
              <a:buFont typeface="+mj-lt"/>
              <a:buAutoNum type="alphaUcPeriod"/>
            </a:pPr>
            <a:endParaRPr lang="en-US" sz="1400" dirty="0">
              <a:latin typeface="Helvetica" pitchFamily="34" charset="0"/>
              <a:cs typeface="Helvetica" pitchFamily="34" charset="0"/>
            </a:endParaRPr>
          </a:p>
          <a:p>
            <a:pPr marL="565150" indent="-392113">
              <a:buFont typeface="+mj-lt"/>
              <a:buAutoNum type="alphaUcPeriod"/>
            </a:pPr>
            <a:r>
              <a:rPr lang="en-US" sz="1400" dirty="0">
                <a:latin typeface="Helvetica" pitchFamily="34" charset="0"/>
              </a:rPr>
              <a:t>Once both sides have shared their </a:t>
            </a:r>
            <a:r>
              <a:rPr lang="en-US" sz="1400" dirty="0" smtClean="0">
                <a:latin typeface="Helvetica" pitchFamily="34" charset="0"/>
              </a:rPr>
              <a:t>arguments, the </a:t>
            </a:r>
            <a:r>
              <a:rPr lang="en-US" sz="1400" dirty="0">
                <a:latin typeface="Helvetica" pitchFamily="34" charset="0"/>
              </a:rPr>
              <a:t>jury meets privately to decide the outcome, or verdict, of the case. </a:t>
            </a:r>
            <a:endParaRPr lang="en-US" sz="1400" dirty="0" smtClean="0">
              <a:latin typeface="Helvetica" pitchFamily="34" charset="0"/>
            </a:endParaRPr>
          </a:p>
          <a:p>
            <a:pPr marL="515937" indent="-342900">
              <a:buFont typeface="+mj-lt"/>
              <a:buAutoNum type="alphaUcPeriod"/>
            </a:pPr>
            <a:endParaRPr lang="en-US" sz="1400" dirty="0">
              <a:latin typeface="Helvetica" pitchFamily="34" charset="0"/>
              <a:cs typeface="Helvetica" pitchFamily="34" charset="0"/>
            </a:endParaRPr>
          </a:p>
          <a:p>
            <a:pPr marL="565150" indent="-392113">
              <a:buFont typeface="+mj-lt"/>
              <a:buAutoNum type="alphaUcPeriod"/>
            </a:pPr>
            <a:r>
              <a:rPr lang="en-US" sz="1400" dirty="0" smtClean="0">
                <a:latin typeface="Helvetica" pitchFamily="34" charset="0"/>
              </a:rPr>
              <a:t>The </a:t>
            </a:r>
            <a:r>
              <a:rPr lang="en-US" sz="1400" dirty="0">
                <a:latin typeface="Helvetica" pitchFamily="34" charset="0"/>
              </a:rPr>
              <a:t>judge then delivers the sentencing for those who are being charged with a crime. </a:t>
            </a:r>
          </a:p>
        </p:txBody>
      </p:sp>
      <p:sp>
        <p:nvSpPr>
          <p:cNvPr id="18" name="Oval 17"/>
          <p:cNvSpPr/>
          <p:nvPr/>
        </p:nvSpPr>
        <p:spPr>
          <a:xfrm>
            <a:off x="782130" y="7696200"/>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9" name="Oval 18"/>
          <p:cNvSpPr/>
          <p:nvPr/>
        </p:nvSpPr>
        <p:spPr>
          <a:xfrm>
            <a:off x="794296" y="5795555"/>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0" name="Oval 19"/>
          <p:cNvSpPr/>
          <p:nvPr/>
        </p:nvSpPr>
        <p:spPr>
          <a:xfrm>
            <a:off x="792873" y="6382158"/>
            <a:ext cx="275104"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1" name="Oval 20"/>
          <p:cNvSpPr/>
          <p:nvPr/>
        </p:nvSpPr>
        <p:spPr>
          <a:xfrm>
            <a:off x="778188" y="7056376"/>
            <a:ext cx="275104"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6" name="Oval 25"/>
          <p:cNvSpPr/>
          <p:nvPr/>
        </p:nvSpPr>
        <p:spPr>
          <a:xfrm>
            <a:off x="774891" y="267893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798238" y="138864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787951" y="18634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774891" y="234302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523284305"/>
              </p:ext>
            </p:extLst>
          </p:nvPr>
        </p:nvGraphicFramePr>
        <p:xfrm>
          <a:off x="5057286" y="3688080"/>
          <a:ext cx="2067415" cy="685800"/>
        </p:xfrm>
        <a:graphic>
          <a:graphicData uri="http://schemas.openxmlformats.org/drawingml/2006/table">
            <a:tbl>
              <a:tblPr/>
              <a:tblGrid>
                <a:gridCol w="2067415"/>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RI.6.3</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Analyze in detail how a key individual, event, or idea is introduced, illustrated, and elaborated in a text (e.g., through examples or anecdotes).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07516697"/>
              </p:ext>
            </p:extLst>
          </p:nvPr>
        </p:nvGraphicFramePr>
        <p:xfrm>
          <a:off x="5095240" y="8967902"/>
          <a:ext cx="2067415" cy="685800"/>
        </p:xfrm>
        <a:graphic>
          <a:graphicData uri="http://schemas.openxmlformats.org/drawingml/2006/table">
            <a:tbl>
              <a:tblPr/>
              <a:tblGrid>
                <a:gridCol w="2067415"/>
              </a:tblGrid>
              <a:tr h="134950">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RI.6.5</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dirty="0" smtClean="0"/>
                        <a:t>Analyze how a particular sentence, paragraph, chapter, or section fits into the overall structure of a text and contributes to the development of the ideas.</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6" name="Slide Number Placeholder 15"/>
          <p:cNvSpPr>
            <a:spLocks noGrp="1"/>
          </p:cNvSpPr>
          <p:nvPr>
            <p:ph type="sldNum" sz="quarter" idx="12"/>
          </p:nvPr>
        </p:nvSpPr>
        <p:spPr/>
        <p:txBody>
          <a:bodyPr/>
          <a:lstStyle/>
          <a:p>
            <a:fld id="{CF669FE8-2A6A-4FDA-B6E7-4A7C87AD6E1D}" type="slidenum">
              <a:rPr lang="en-US" smtClean="0"/>
              <a:pPr/>
              <a:t>30</a:t>
            </a:fld>
            <a:endParaRPr lang="en-US" dirty="0"/>
          </a:p>
        </p:txBody>
      </p:sp>
    </p:spTree>
    <p:extLst>
      <p:ext uri="{BB962C8B-B14F-4D97-AF65-F5344CB8AC3E}">
        <p14:creationId xmlns:p14="http://schemas.microsoft.com/office/powerpoint/2010/main" val="1044499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0055" y="487980"/>
            <a:ext cx="7208496" cy="3026746"/>
          </a:xfrm>
          <a:prstGeom prst="rect">
            <a:avLst/>
          </a:prstGeom>
          <a:ln>
            <a:noFill/>
          </a:ln>
        </p:spPr>
        <p:txBody>
          <a:bodyPr wrap="square" lIns="101874" tIns="50937" rIns="101874" bIns="50937">
            <a:spAutoFit/>
          </a:bodyPr>
          <a:lstStyle/>
          <a:p>
            <a:pPr marL="476834" indent="-476834"/>
            <a:r>
              <a:rPr lang="en-US" sz="1600" b="1" dirty="0">
                <a:latin typeface="Helvetica" pitchFamily="34" charset="0"/>
                <a:cs typeface="Helvetica" pitchFamily="34" charset="0"/>
              </a:rPr>
              <a:t>17.   How does the </a:t>
            </a:r>
            <a:r>
              <a:rPr lang="en-US" sz="1600" b="1" i="1" u="sng" dirty="0">
                <a:latin typeface="Helvetica" pitchFamily="34" charset="0"/>
                <a:cs typeface="Helvetica" pitchFamily="34" charset="0"/>
              </a:rPr>
              <a:t>Court </a:t>
            </a:r>
            <a:r>
              <a:rPr lang="en-US" sz="1600" b="1" i="1" u="sng" dirty="0" smtClean="0">
                <a:latin typeface="Helvetica" pitchFamily="34" charset="0"/>
                <a:cs typeface="Helvetica" pitchFamily="34" charset="0"/>
              </a:rPr>
              <a:t>Hierarchy Chart</a:t>
            </a:r>
            <a:r>
              <a:rPr lang="en-US" sz="1600" b="1" i="1" dirty="0" smtClean="0">
                <a:latin typeface="Helvetica" pitchFamily="34" charset="0"/>
                <a:cs typeface="Helvetica" pitchFamily="34" charset="0"/>
              </a:rPr>
              <a:t> </a:t>
            </a:r>
            <a:r>
              <a:rPr lang="en-US" sz="1600" b="1" dirty="0">
                <a:latin typeface="Helvetica" pitchFamily="34" charset="0"/>
                <a:cs typeface="Helvetica" pitchFamily="34" charset="0"/>
              </a:rPr>
              <a:t>help clarify the passage </a:t>
            </a:r>
            <a:r>
              <a:rPr lang="en-US" sz="1600" b="1" i="1" u="sng" dirty="0">
                <a:latin typeface="Helvetica" pitchFamily="34" charset="0"/>
                <a:cs typeface="Helvetica" pitchFamily="34" charset="0"/>
              </a:rPr>
              <a:t>Supreme Court</a:t>
            </a:r>
            <a:r>
              <a:rPr lang="en-US" sz="1600" b="1" i="1" dirty="0">
                <a:latin typeface="Helvetica" pitchFamily="34" charset="0"/>
                <a:cs typeface="Helvetica" pitchFamily="34" charset="0"/>
              </a:rPr>
              <a:t> </a:t>
            </a:r>
            <a:r>
              <a:rPr lang="en-US" sz="1600" b="1" dirty="0">
                <a:latin typeface="Helvetica" pitchFamily="34" charset="0"/>
                <a:cs typeface="Helvetica" pitchFamily="34" charset="0"/>
              </a:rPr>
              <a:t>? </a:t>
            </a:r>
          </a:p>
          <a:p>
            <a:pPr marL="304504" indent="-240927"/>
            <a:endParaRPr lang="en-US" sz="1600" b="1" dirty="0">
              <a:latin typeface="Helvetica" pitchFamily="34" charset="0"/>
              <a:cs typeface="Helvetica" pitchFamily="34" charset="0"/>
            </a:endParaRPr>
          </a:p>
          <a:p>
            <a:pPr marL="870756" lvl="1" indent="-361390">
              <a:buFont typeface="+mj-lt"/>
              <a:buAutoNum type="alphaUcPeriod"/>
            </a:pPr>
            <a:r>
              <a:rPr lang="en-US" sz="1400" dirty="0">
                <a:latin typeface="Helvetica" pitchFamily="34" charset="0"/>
              </a:rPr>
              <a:t>It allows the reader to understand the relationship between the Supreme Court and other courts.</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hierarchy chart explains other court systems in the U.S.</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passage </a:t>
            </a:r>
            <a:r>
              <a:rPr lang="en-US" sz="1400" b="1" i="1" u="sng" dirty="0">
                <a:latin typeface="Helvetica" pitchFamily="34" charset="0"/>
              </a:rPr>
              <a:t>Supreme Court</a:t>
            </a:r>
            <a:r>
              <a:rPr lang="en-US" sz="1400" b="1" i="1" dirty="0">
                <a:latin typeface="Helvetica" pitchFamily="34" charset="0"/>
              </a:rPr>
              <a:t> </a:t>
            </a:r>
            <a:r>
              <a:rPr lang="en-US" sz="1400" dirty="0">
                <a:latin typeface="Helvetica" pitchFamily="34" charset="0"/>
              </a:rPr>
              <a:t>does not contain information about other courts.</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The hierarchy chart gives more </a:t>
            </a:r>
            <a:r>
              <a:rPr lang="en-US" sz="1400" dirty="0" smtClean="0">
                <a:latin typeface="Helvetica" pitchFamily="34" charset="0"/>
              </a:rPr>
              <a:t>details </a:t>
            </a:r>
            <a:r>
              <a:rPr lang="en-US" sz="1400" dirty="0">
                <a:latin typeface="Helvetica" pitchFamily="34" charset="0"/>
              </a:rPr>
              <a:t>about the Supreme Court.</a:t>
            </a:r>
          </a:p>
          <a:p>
            <a:pPr marL="870756" lvl="1" indent="-361390">
              <a:buFont typeface="+mj-lt"/>
              <a:buAutoNum type="alphaUcPeriod"/>
            </a:pPr>
            <a:endParaRPr lang="en-US" sz="1600" dirty="0">
              <a:latin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sp>
        <p:nvSpPr>
          <p:cNvPr id="14" name="Oval 13"/>
          <p:cNvSpPr/>
          <p:nvPr/>
        </p:nvSpPr>
        <p:spPr>
          <a:xfrm>
            <a:off x="538095" y="1260553"/>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518161" y="188161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495716" y="232455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518161" y="292139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38914" name="Rectangle 2"/>
          <p:cNvSpPr>
            <a:spLocks noChangeArrowheads="1"/>
          </p:cNvSpPr>
          <p:nvPr/>
        </p:nvSpPr>
        <p:spPr bwMode="auto">
          <a:xfrm>
            <a:off x="0" y="-341043"/>
            <a:ext cx="194689" cy="682089"/>
          </a:xfrm>
          <a:prstGeom prst="rect">
            <a:avLst/>
          </a:prstGeom>
          <a:noFill/>
          <a:ln w="9525">
            <a:noFill/>
            <a:miter lim="800000"/>
            <a:headEnd/>
            <a:tailEnd/>
          </a:ln>
          <a:effectLst/>
        </p:spPr>
        <p:txBody>
          <a:bodyPr vert="horz" wrap="none" lIns="96371" tIns="48186" rIns="96371" bIns="48186" numCol="1" anchor="ctr" anchorCtr="0" compatLnSpc="1">
            <a:prstTxWarp prst="textNoShape">
              <a:avLst/>
            </a:prstTxWarp>
            <a:spAutoFit/>
          </a:bodyPr>
          <a:lstStyle/>
          <a:p>
            <a:pPr defTabSz="963706" fontAlgn="base">
              <a:spcBef>
                <a:spcPct val="0"/>
              </a:spcBef>
              <a:spcAft>
                <a:spcPct val="0"/>
              </a:spcAft>
            </a:pPr>
            <a:r>
              <a:rPr lang="en-US" sz="1900" dirty="0">
                <a:latin typeface="Arial" charset="0"/>
              </a:rPr>
              <a:t/>
            </a:r>
            <a:br>
              <a:rPr lang="en-US" sz="1900" dirty="0">
                <a:latin typeface="Arial" charset="0"/>
              </a:rPr>
            </a:br>
            <a:endParaRPr lang="en-US" sz="1900" dirty="0">
              <a:latin typeface="Arial"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900627930"/>
              </p:ext>
            </p:extLst>
          </p:nvPr>
        </p:nvGraphicFramePr>
        <p:xfrm>
          <a:off x="4836160" y="3771901"/>
          <a:ext cx="1899920" cy="685800"/>
        </p:xfrm>
        <a:graphic>
          <a:graphicData uri="http://schemas.openxmlformats.org/drawingml/2006/table">
            <a:tbl>
              <a:tblPr/>
              <a:tblGrid>
                <a:gridCol w="1899920"/>
              </a:tblGrid>
              <a:tr h="134362">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RI.6.6</a:t>
                      </a:r>
                      <a:endParaRPr lang="en-US" sz="900"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313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Determine an author’s point of view or purpose in a text and explain how it is conveyed in the text.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cxnSp>
        <p:nvCxnSpPr>
          <p:cNvPr id="27" name="Straight Connector 26"/>
          <p:cNvCxnSpPr/>
          <p:nvPr/>
        </p:nvCxnSpPr>
        <p:spPr>
          <a:xfrm>
            <a:off x="485777" y="44424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4824" y="4610100"/>
            <a:ext cx="6895537" cy="3703855"/>
          </a:xfrm>
          <a:prstGeom prst="rect">
            <a:avLst/>
          </a:prstGeom>
          <a:ln>
            <a:noFill/>
          </a:ln>
        </p:spPr>
        <p:txBody>
          <a:bodyPr wrap="square" lIns="101874" tIns="50937" rIns="101874" bIns="50937">
            <a:spAutoFit/>
          </a:bodyPr>
          <a:lstStyle/>
          <a:p>
            <a:pPr marL="385597" indent="-385597"/>
            <a:r>
              <a:rPr lang="en-US" sz="1600" b="1" dirty="0">
                <a:latin typeface="Helvetica" pitchFamily="34" charset="0"/>
                <a:cs typeface="Helvetica" pitchFamily="34" charset="0"/>
              </a:rPr>
              <a:t>18.  Where would you find information in the text </a:t>
            </a:r>
            <a:r>
              <a:rPr lang="en-US" sz="1600" b="1" i="1" u="sng" dirty="0" smtClean="0">
                <a:latin typeface="Helvetica" pitchFamily="34" charset="0"/>
                <a:cs typeface="Helvetica" pitchFamily="34" charset="0"/>
              </a:rPr>
              <a:t>U.S. Trials</a:t>
            </a:r>
            <a:r>
              <a:rPr lang="en-US" sz="1600" b="1" i="1" dirty="0" smtClean="0">
                <a:latin typeface="Helvetica" pitchFamily="34" charset="0"/>
                <a:cs typeface="Helvetica" pitchFamily="34" charset="0"/>
              </a:rPr>
              <a:t> </a:t>
            </a:r>
            <a:r>
              <a:rPr lang="en-US" sz="1600" b="1" dirty="0" smtClean="0">
                <a:latin typeface="Helvetica" pitchFamily="34" charset="0"/>
                <a:cs typeface="Helvetica" pitchFamily="34" charset="0"/>
              </a:rPr>
              <a:t>and </a:t>
            </a:r>
            <a:r>
              <a:rPr lang="en-US" sz="1600" b="1" dirty="0">
                <a:latin typeface="Helvetica" pitchFamily="34" charset="0"/>
                <a:cs typeface="Helvetica" pitchFamily="34" charset="0"/>
              </a:rPr>
              <a:t>the </a:t>
            </a:r>
            <a:r>
              <a:rPr lang="en-US" sz="1600" b="1" i="1" u="sng" dirty="0">
                <a:latin typeface="Helvetica" pitchFamily="34" charset="0"/>
                <a:cs typeface="Helvetica" pitchFamily="34" charset="0"/>
              </a:rPr>
              <a:t>Court Hierarchy Chart</a:t>
            </a:r>
            <a:r>
              <a:rPr lang="en-US" sz="1600" b="1" i="1" dirty="0">
                <a:latin typeface="Helvetica" pitchFamily="34" charset="0"/>
                <a:cs typeface="Helvetica" pitchFamily="34" charset="0"/>
              </a:rPr>
              <a:t> </a:t>
            </a:r>
            <a:r>
              <a:rPr lang="en-US" sz="1600" b="1" dirty="0">
                <a:latin typeface="Helvetica" pitchFamily="34" charset="0"/>
                <a:cs typeface="Helvetica" pitchFamily="34" charset="0"/>
              </a:rPr>
              <a:t>to explain how </a:t>
            </a:r>
            <a:r>
              <a:rPr lang="en-US" sz="1600" b="1" dirty="0" smtClean="0">
                <a:latin typeface="Helvetica" pitchFamily="34" charset="0"/>
                <a:cs typeface="Helvetica" pitchFamily="34" charset="0"/>
              </a:rPr>
              <a:t>a court case reaches </a:t>
            </a:r>
            <a:r>
              <a:rPr lang="en-US" sz="1600" b="1" dirty="0">
                <a:latin typeface="Helvetica" pitchFamily="34" charset="0"/>
                <a:cs typeface="Helvetica" pitchFamily="34" charset="0"/>
              </a:rPr>
              <a:t>the Supreme Court?</a:t>
            </a:r>
          </a:p>
          <a:p>
            <a:pPr marL="476834" indent="-476834">
              <a:buAutoNum type="arabicPeriod" startAt="11"/>
            </a:pPr>
            <a:endParaRPr lang="en-US" sz="1600" b="1" dirty="0">
              <a:latin typeface="Helvetica" pitchFamily="34" charset="0"/>
              <a:cs typeface="Helvetica" pitchFamily="34" charset="0"/>
            </a:endParaRPr>
          </a:p>
          <a:p>
            <a:pPr marL="304504" indent="-240927"/>
            <a:r>
              <a:rPr lang="en-US" sz="1600" b="1" dirty="0">
                <a:latin typeface="Helvetica" pitchFamily="34" charset="0"/>
                <a:cs typeface="Helvetica" pitchFamily="34" charset="0"/>
              </a:rPr>
              <a:t>	</a:t>
            </a:r>
            <a:endParaRPr lang="en-US" sz="1600" dirty="0">
              <a:latin typeface="Helvetica" pitchFamily="34" charset="0"/>
              <a:cs typeface="Helvetica" pitchFamily="34" charset="0"/>
            </a:endParaRPr>
          </a:p>
          <a:p>
            <a:pPr marL="870756" lvl="1" indent="-361390">
              <a:buFont typeface="+mj-lt"/>
              <a:buAutoNum type="alphaUcPeriod"/>
            </a:pPr>
            <a:r>
              <a:rPr lang="en-US" sz="1400" dirty="0">
                <a:latin typeface="Helvetica" pitchFamily="34" charset="0"/>
              </a:rPr>
              <a:t>Information in the hierarchy chart under </a:t>
            </a:r>
            <a:r>
              <a:rPr lang="en-US" sz="1400" b="1" i="1" u="sng" dirty="0">
                <a:latin typeface="Helvetica" pitchFamily="34" charset="0"/>
              </a:rPr>
              <a:t>Federal District Courts</a:t>
            </a:r>
            <a:r>
              <a:rPr lang="en-US" sz="1400" b="1" i="1" dirty="0">
                <a:latin typeface="Helvetica" pitchFamily="34" charset="0"/>
              </a:rPr>
              <a:t> </a:t>
            </a:r>
            <a:r>
              <a:rPr lang="en-US" sz="1400" dirty="0">
                <a:latin typeface="Helvetica" pitchFamily="34" charset="0"/>
              </a:rPr>
              <a:t>and paragraph five in the </a:t>
            </a:r>
            <a:r>
              <a:rPr lang="en-US" sz="1400" b="1" i="1" u="sng" dirty="0" smtClean="0">
                <a:latin typeface="Helvetica" pitchFamily="34" charset="0"/>
              </a:rPr>
              <a:t>U.S. Trials</a:t>
            </a:r>
            <a:r>
              <a:rPr lang="en-US" sz="1400" dirty="0" smtClean="0">
                <a:latin typeface="Helvetica" pitchFamily="34" charset="0"/>
              </a:rPr>
              <a:t>.</a:t>
            </a:r>
            <a:endParaRPr lang="en-US" sz="1400" dirty="0">
              <a:latin typeface="Helvetica" pitchFamily="34" charset="0"/>
            </a:endParaRP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Information in the hierarchy chart under </a:t>
            </a:r>
            <a:r>
              <a:rPr lang="en-US" sz="1400" b="1" i="1" u="sng" dirty="0">
                <a:latin typeface="Helvetica" pitchFamily="34" charset="0"/>
              </a:rPr>
              <a:t>Federal Courts of Appeal</a:t>
            </a:r>
            <a:r>
              <a:rPr lang="en-US" sz="1400" dirty="0">
                <a:latin typeface="Helvetica" pitchFamily="34" charset="0"/>
              </a:rPr>
              <a:t> and paragraph </a:t>
            </a:r>
            <a:r>
              <a:rPr lang="en-US" sz="1400" dirty="0" smtClean="0">
                <a:latin typeface="Helvetica" pitchFamily="34" charset="0"/>
              </a:rPr>
              <a:t>four in </a:t>
            </a:r>
            <a:r>
              <a:rPr lang="en-US" sz="1400" dirty="0">
                <a:latin typeface="Helvetica" pitchFamily="34" charset="0"/>
              </a:rPr>
              <a:t>the </a:t>
            </a:r>
            <a:r>
              <a:rPr lang="en-US" sz="1400" b="1" i="1" u="sng" dirty="0">
                <a:latin typeface="Helvetica" pitchFamily="34" charset="0"/>
              </a:rPr>
              <a:t>U.S. Trials</a:t>
            </a:r>
            <a:r>
              <a:rPr lang="en-US" sz="1400" dirty="0" smtClean="0">
                <a:latin typeface="Helvetica" pitchFamily="34" charset="0"/>
              </a:rPr>
              <a:t>.</a:t>
            </a:r>
            <a:endParaRPr lang="en-US" sz="1400" dirty="0">
              <a:latin typeface="Helvetica" pitchFamily="34" charset="0"/>
            </a:endParaRP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Information in the hierarchy chart under </a:t>
            </a:r>
            <a:r>
              <a:rPr lang="en-US" sz="1400" b="1" i="1" u="sng" dirty="0">
                <a:latin typeface="Helvetica" pitchFamily="34" charset="0"/>
              </a:rPr>
              <a:t>State Courts</a:t>
            </a:r>
            <a:r>
              <a:rPr lang="en-US" sz="1400" b="1" i="1" dirty="0">
                <a:latin typeface="Helvetica" pitchFamily="34" charset="0"/>
              </a:rPr>
              <a:t> </a:t>
            </a:r>
            <a:r>
              <a:rPr lang="en-US" sz="1400" dirty="0">
                <a:latin typeface="Helvetica" pitchFamily="34" charset="0"/>
              </a:rPr>
              <a:t>and paragraph </a:t>
            </a:r>
            <a:r>
              <a:rPr lang="en-US" sz="1400" dirty="0" smtClean="0">
                <a:latin typeface="Helvetica" pitchFamily="34" charset="0"/>
              </a:rPr>
              <a:t>four in </a:t>
            </a:r>
            <a:r>
              <a:rPr lang="en-US" sz="1400" dirty="0">
                <a:latin typeface="Helvetica" pitchFamily="34" charset="0"/>
              </a:rPr>
              <a:t>the </a:t>
            </a:r>
            <a:r>
              <a:rPr lang="en-US" sz="1400" b="1" i="1" u="sng" dirty="0">
                <a:latin typeface="Helvetica" pitchFamily="34" charset="0"/>
              </a:rPr>
              <a:t>U.S. </a:t>
            </a:r>
            <a:r>
              <a:rPr lang="en-US" sz="1400" b="1" i="1" u="sng" dirty="0" smtClean="0">
                <a:latin typeface="Helvetica" pitchFamily="34" charset="0"/>
              </a:rPr>
              <a:t>Trials.</a:t>
            </a:r>
          </a:p>
          <a:p>
            <a:pPr marL="870756" lvl="1" indent="-361390">
              <a:buFont typeface="+mj-lt"/>
              <a:buAutoNum type="alphaUcPeriod"/>
            </a:pPr>
            <a:endParaRPr lang="en-US" sz="1400" dirty="0">
              <a:latin typeface="Helvetica" pitchFamily="34" charset="0"/>
            </a:endParaRPr>
          </a:p>
          <a:p>
            <a:pPr marL="870756" lvl="1" indent="-361390">
              <a:buFont typeface="+mj-lt"/>
              <a:buAutoNum type="alphaUcPeriod"/>
            </a:pPr>
            <a:r>
              <a:rPr lang="en-US" sz="1400" dirty="0">
                <a:latin typeface="Helvetica" pitchFamily="34" charset="0"/>
              </a:rPr>
              <a:t>Information in the hierarchy chart under </a:t>
            </a:r>
            <a:r>
              <a:rPr lang="en-US" sz="1400" b="1" i="1" u="sng" dirty="0">
                <a:latin typeface="Helvetica" pitchFamily="34" charset="0"/>
              </a:rPr>
              <a:t>Federal Courts of Appeal</a:t>
            </a:r>
            <a:r>
              <a:rPr lang="en-US" sz="1400" dirty="0">
                <a:latin typeface="Helvetica" pitchFamily="34" charset="0"/>
              </a:rPr>
              <a:t> and paragraph </a:t>
            </a:r>
            <a:r>
              <a:rPr lang="en-US" sz="1400" dirty="0" smtClean="0">
                <a:latin typeface="Helvetica" pitchFamily="34" charset="0"/>
              </a:rPr>
              <a:t>five in </a:t>
            </a:r>
            <a:r>
              <a:rPr lang="en-US" sz="1400" dirty="0">
                <a:latin typeface="Helvetica" pitchFamily="34" charset="0"/>
              </a:rPr>
              <a:t>the </a:t>
            </a:r>
            <a:r>
              <a:rPr lang="en-US" sz="1400" b="1" i="1" u="sng" dirty="0">
                <a:latin typeface="Helvetica" pitchFamily="34" charset="0"/>
              </a:rPr>
              <a:t>U.S. Trials</a:t>
            </a:r>
            <a:r>
              <a:rPr lang="en-US" sz="1400" dirty="0" smtClean="0">
                <a:latin typeface="Helvetica" pitchFamily="34" charset="0"/>
              </a:rPr>
              <a:t>.</a:t>
            </a:r>
            <a:endParaRPr lang="en-US" sz="1400" dirty="0">
              <a:latin typeface="Helvetica"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227646547"/>
              </p:ext>
            </p:extLst>
          </p:nvPr>
        </p:nvGraphicFramePr>
        <p:xfrm>
          <a:off x="4490721" y="9007132"/>
          <a:ext cx="2412013" cy="713885"/>
        </p:xfrm>
        <a:graphic>
          <a:graphicData uri="http://schemas.openxmlformats.org/drawingml/2006/table">
            <a:tbl>
              <a:tblPr/>
              <a:tblGrid>
                <a:gridCol w="2412013"/>
              </a:tblGrid>
              <a:tr h="165245">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RI.6.7</a:t>
                      </a:r>
                      <a:endParaRPr lang="en-US" sz="900" b="1"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Integrate information presented in different media or formats (e.g., visually, quantitatively) as well as in words to develop a coherent understanding of a topic or issue.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8" name="Oval 17"/>
          <p:cNvSpPr/>
          <p:nvPr/>
        </p:nvSpPr>
        <p:spPr>
          <a:xfrm>
            <a:off x="639605" y="589006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Oval 18"/>
          <p:cNvSpPr/>
          <p:nvPr/>
        </p:nvSpPr>
        <p:spPr>
          <a:xfrm>
            <a:off x="617160" y="649752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0" name="Oval 19"/>
          <p:cNvSpPr/>
          <p:nvPr/>
        </p:nvSpPr>
        <p:spPr>
          <a:xfrm>
            <a:off x="603981" y="710624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1" name="Oval 20"/>
          <p:cNvSpPr/>
          <p:nvPr/>
        </p:nvSpPr>
        <p:spPr>
          <a:xfrm>
            <a:off x="629473" y="778206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Tree>
    <p:extLst>
      <p:ext uri="{BB962C8B-B14F-4D97-AF65-F5344CB8AC3E}">
        <p14:creationId xmlns:p14="http://schemas.microsoft.com/office/powerpoint/2010/main" val="3187286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7812661"/>
          </a:xfrm>
          <a:prstGeom prst="rect">
            <a:avLst/>
          </a:prstGeom>
        </p:spPr>
        <p:txBody>
          <a:bodyPr wrap="square" lIns="101862" tIns="50931" rIns="101862" bIns="50931">
            <a:spAutoFit/>
          </a:bodyPr>
          <a:lstStyle/>
          <a:p>
            <a:pPr marL="382059" indent="-382059">
              <a:buAutoNum type="arabicPeriod" startAt="19"/>
            </a:pPr>
            <a:r>
              <a:rPr lang="en-US" sz="1500" b="1" dirty="0">
                <a:latin typeface="Helvetica" pitchFamily="34" charset="0"/>
              </a:rPr>
              <a:t>This question has two parts. Answer Part A, and then Part B.</a:t>
            </a:r>
          </a:p>
          <a:p>
            <a:pPr marL="382059" indent="-382059">
              <a:buAutoNum type="arabicPeriod" startAt="19"/>
            </a:pPr>
            <a:endParaRPr lang="en-US" sz="1600" b="1" dirty="0">
              <a:latin typeface="Helvetica" pitchFamily="34" charset="0"/>
            </a:endParaRPr>
          </a:p>
          <a:p>
            <a:r>
              <a:rPr lang="en-US" sz="1600" b="1" u="sng" dirty="0">
                <a:latin typeface="Helvetica" pitchFamily="34" charset="0"/>
              </a:rPr>
              <a:t>Part A</a:t>
            </a:r>
          </a:p>
          <a:p>
            <a:r>
              <a:rPr lang="en-US" sz="1600" b="1" dirty="0">
                <a:latin typeface="Helvetica" pitchFamily="34" charset="0"/>
              </a:rPr>
              <a:t>What information from the </a:t>
            </a:r>
            <a:r>
              <a:rPr lang="en-US" sz="1600" b="1" i="1" u="sng" dirty="0">
                <a:latin typeface="Helvetica" pitchFamily="34" charset="0"/>
              </a:rPr>
              <a:t>Court Hierarchy Chart</a:t>
            </a:r>
            <a:r>
              <a:rPr lang="en-US" sz="1600" b="1" dirty="0">
                <a:latin typeface="Helvetica" pitchFamily="34" charset="0"/>
              </a:rPr>
              <a:t>, supports that fewer than one hundred fifty cases are actually considered and ruled upon by the Supreme Court?</a:t>
            </a:r>
          </a:p>
          <a:p>
            <a:pPr marL="282542" indent="-282542"/>
            <a:endParaRPr lang="en-US" sz="1200" b="1" dirty="0">
              <a:latin typeface="Helvetica" pitchFamily="34" charset="0"/>
            </a:endParaRPr>
          </a:p>
          <a:p>
            <a:pPr marL="382015" indent="382015"/>
            <a:endParaRPr lang="en-US" sz="1400" dirty="0">
              <a:latin typeface="Helvetica" pitchFamily="34" charset="0"/>
            </a:endParaRPr>
          </a:p>
          <a:p>
            <a:pPr marL="385597"/>
            <a:r>
              <a:rPr lang="en-US" sz="1400" dirty="0">
                <a:latin typeface="Helvetica" pitchFamily="34" charset="0"/>
              </a:rPr>
              <a:t>A.   Over 95% of the nation's legal cases are decided in state </a:t>
            </a:r>
          </a:p>
          <a:p>
            <a:pPr marL="385597"/>
            <a:r>
              <a:rPr lang="en-US" sz="1400" dirty="0">
                <a:latin typeface="Helvetica" pitchFamily="34" charset="0"/>
              </a:rPr>
              <a:t>       courts.</a:t>
            </a:r>
          </a:p>
          <a:p>
            <a:pPr marL="385597"/>
            <a:endParaRPr lang="en-US" sz="1400" dirty="0">
              <a:latin typeface="Helvetica" pitchFamily="34" charset="0"/>
            </a:endParaRPr>
          </a:p>
          <a:p>
            <a:pPr marL="767656" indent="-382059">
              <a:buAutoNum type="alphaUcPeriod" startAt="2"/>
            </a:pPr>
            <a:r>
              <a:rPr lang="en-US" sz="1400" dirty="0">
                <a:latin typeface="Helvetica" pitchFamily="34" charset="0"/>
              </a:rPr>
              <a:t>Not all cases are important enough to go to the Supreme</a:t>
            </a:r>
          </a:p>
          <a:p>
            <a:pPr marL="385597"/>
            <a:r>
              <a:rPr lang="en-US" sz="1400" dirty="0">
                <a:latin typeface="Helvetica" pitchFamily="34" charset="0"/>
              </a:rPr>
              <a:t>       Court.</a:t>
            </a:r>
          </a:p>
          <a:p>
            <a:pPr marL="385597"/>
            <a:endParaRPr lang="en-US" sz="1400" dirty="0">
              <a:latin typeface="Helvetica" pitchFamily="34" charset="0"/>
            </a:endParaRPr>
          </a:p>
          <a:p>
            <a:pPr marL="767656" indent="-382059">
              <a:buAutoNum type="alphaUcPeriod" startAt="3"/>
            </a:pPr>
            <a:r>
              <a:rPr lang="en-US" sz="1400" dirty="0">
                <a:latin typeface="Helvetica" pitchFamily="34" charset="0"/>
              </a:rPr>
              <a:t>Each state has a court system that exists independently from</a:t>
            </a:r>
          </a:p>
          <a:p>
            <a:pPr marL="385597"/>
            <a:r>
              <a:rPr lang="en-US" sz="1400" dirty="0">
                <a:latin typeface="Helvetica" pitchFamily="34" charset="0"/>
              </a:rPr>
              <a:t>       the federal courts.</a:t>
            </a:r>
          </a:p>
          <a:p>
            <a:pPr marL="385597"/>
            <a:endParaRPr lang="en-US" sz="1400" dirty="0">
              <a:latin typeface="Helvetica" pitchFamily="34" charset="0"/>
            </a:endParaRPr>
          </a:p>
          <a:p>
            <a:pPr marL="767656" indent="-382059">
              <a:buAutoNum type="alphaUcPeriod" startAt="4"/>
            </a:pPr>
            <a:r>
              <a:rPr lang="en-US" sz="1400" dirty="0">
                <a:latin typeface="Helvetica" pitchFamily="34" charset="0"/>
              </a:rPr>
              <a:t>Not all court cases are heard by juries.</a:t>
            </a:r>
          </a:p>
          <a:p>
            <a:pPr marL="767656" indent="-382059">
              <a:buAutoNum type="alphaUcPeriod" startAt="4"/>
            </a:pPr>
            <a:endParaRPr lang="en-US" sz="1600" dirty="0">
              <a:latin typeface="Helvetica" pitchFamily="34" charset="0"/>
            </a:endParaRPr>
          </a:p>
          <a:p>
            <a:pPr marL="385597" indent="-385597"/>
            <a:r>
              <a:rPr lang="en-US" sz="1600" b="1" u="sng" dirty="0" smtClean="0">
                <a:latin typeface="Helvetica" pitchFamily="34" charset="0"/>
              </a:rPr>
              <a:t>Part </a:t>
            </a:r>
            <a:r>
              <a:rPr lang="en-US" sz="1600" b="1" u="sng" dirty="0">
                <a:latin typeface="Helvetica" pitchFamily="34" charset="0"/>
              </a:rPr>
              <a:t>B</a:t>
            </a:r>
          </a:p>
          <a:p>
            <a:pPr marL="385597" indent="-385597"/>
            <a:r>
              <a:rPr lang="en-US" sz="1600" b="1" dirty="0">
                <a:latin typeface="Helvetica" pitchFamily="34" charset="0"/>
              </a:rPr>
              <a:t>Based on your answer in Part A, which statement is a likely</a:t>
            </a:r>
          </a:p>
          <a:p>
            <a:pPr marL="385597" indent="-385597"/>
            <a:r>
              <a:rPr lang="en-US" sz="1600" b="1" dirty="0">
                <a:latin typeface="Helvetica" pitchFamily="34" charset="0"/>
              </a:rPr>
              <a:t>conclusion about the number of cases ruled upon by the</a:t>
            </a:r>
          </a:p>
          <a:p>
            <a:pPr marL="385597" indent="-385597"/>
            <a:r>
              <a:rPr lang="en-US" sz="1600" b="1" dirty="0">
                <a:latin typeface="Helvetica" pitchFamily="34" charset="0"/>
              </a:rPr>
              <a:t>Supreme Court?</a:t>
            </a:r>
          </a:p>
          <a:p>
            <a:pPr marL="385597" indent="-385597"/>
            <a:endParaRPr lang="en-US" sz="1600" b="1" dirty="0">
              <a:latin typeface="Helvetica" pitchFamily="34" charset="0"/>
            </a:endParaRPr>
          </a:p>
          <a:p>
            <a:pPr marL="767656" indent="-382059">
              <a:buAutoNum type="alphaUcPeriod"/>
            </a:pPr>
            <a:r>
              <a:rPr lang="en-US" sz="1400" dirty="0">
                <a:latin typeface="Helvetica" pitchFamily="34" charset="0"/>
              </a:rPr>
              <a:t>There are very few cases that are important.</a:t>
            </a:r>
          </a:p>
          <a:p>
            <a:pPr marL="767656" indent="-382059">
              <a:buAutoNum type="alphaUcPeriod"/>
            </a:pPr>
            <a:endParaRPr lang="en-US" sz="1400" dirty="0">
              <a:latin typeface="Helvetica" pitchFamily="34" charset="0"/>
            </a:endParaRPr>
          </a:p>
          <a:p>
            <a:pPr marL="767656" indent="-382059">
              <a:buAutoNum type="alphaUcPeriod"/>
            </a:pPr>
            <a:r>
              <a:rPr lang="en-US" sz="1400" dirty="0">
                <a:latin typeface="Helvetica" pitchFamily="34" charset="0"/>
              </a:rPr>
              <a:t>The Supreme Court will not interfere with other courts.</a:t>
            </a:r>
          </a:p>
          <a:p>
            <a:pPr marL="767656" indent="-382059">
              <a:buAutoNum type="alphaUcPeriod"/>
            </a:pPr>
            <a:endParaRPr lang="en-US" sz="1400" dirty="0">
              <a:latin typeface="Helvetica" pitchFamily="34" charset="0"/>
            </a:endParaRPr>
          </a:p>
          <a:p>
            <a:pPr marL="767656" indent="-382059">
              <a:buAutoNum type="alphaUcPeriod"/>
            </a:pPr>
            <a:r>
              <a:rPr lang="en-US" sz="1400" dirty="0">
                <a:latin typeface="Helvetica" pitchFamily="34" charset="0"/>
              </a:rPr>
              <a:t>Only cases requiring juries are heard by the Supreme Court.</a:t>
            </a:r>
          </a:p>
          <a:p>
            <a:pPr marL="767656" indent="-382059">
              <a:buAutoNum type="alphaUcPeriod"/>
            </a:pPr>
            <a:endParaRPr lang="en-US" sz="1400" dirty="0">
              <a:latin typeface="Helvetica" pitchFamily="34" charset="0"/>
            </a:endParaRPr>
          </a:p>
          <a:p>
            <a:pPr marL="767656" indent="-382059">
              <a:buAutoNum type="alphaUcPeriod"/>
            </a:pPr>
            <a:r>
              <a:rPr lang="en-US" sz="1400" dirty="0">
                <a:latin typeface="Helvetica" pitchFamily="34" charset="0"/>
              </a:rPr>
              <a:t>Most cases do not need to be handled at the level of the Supreme Court.</a:t>
            </a:r>
          </a:p>
          <a:p>
            <a:pPr marL="385597"/>
            <a:endParaRPr lang="en-US" sz="1600" dirty="0">
              <a:latin typeface="Helvetica" pitchFamily="34" charset="0"/>
            </a:endParaRPr>
          </a:p>
        </p:txBody>
      </p:sp>
      <p:sp>
        <p:nvSpPr>
          <p:cNvPr id="26" name="Oval 25"/>
          <p:cNvSpPr/>
          <p:nvPr/>
        </p:nvSpPr>
        <p:spPr>
          <a:xfrm>
            <a:off x="1028433" y="45124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2094" y="387606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40546" y="26670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2094" y="3200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65072573"/>
              </p:ext>
            </p:extLst>
          </p:nvPr>
        </p:nvGraphicFramePr>
        <p:xfrm>
          <a:off x="4343400" y="8991600"/>
          <a:ext cx="2412013" cy="487680"/>
        </p:xfrm>
        <a:graphic>
          <a:graphicData uri="http://schemas.openxmlformats.org/drawingml/2006/table">
            <a:tbl>
              <a:tblPr/>
              <a:tblGrid>
                <a:gridCol w="2412013"/>
              </a:tblGrid>
              <a:tr h="76200">
                <a:tc>
                  <a:txBody>
                    <a:bodyPr/>
                    <a:lstStyle/>
                    <a:p>
                      <a:pPr marL="0" marR="0" algn="ctr">
                        <a:lnSpc>
                          <a:spcPct val="100000"/>
                        </a:lnSpc>
                        <a:spcBef>
                          <a:spcPts val="0"/>
                        </a:spcBef>
                        <a:spcAft>
                          <a:spcPts val="0"/>
                        </a:spcAft>
                      </a:pPr>
                      <a:r>
                        <a:rPr lang="en-US" sz="800" b="1" i="1" dirty="0" smtClean="0">
                          <a:solidFill>
                            <a:schemeClr val="tx1"/>
                          </a:solidFill>
                          <a:latin typeface="+mn-lt"/>
                          <a:ea typeface="Times New Roman"/>
                          <a:cs typeface="Times New Roman"/>
                        </a:rPr>
                        <a:t>Standard RI.6.7</a:t>
                      </a:r>
                      <a:endParaRPr lang="en-US" sz="800" b="1" i="1" dirty="0">
                        <a:solidFill>
                          <a:schemeClr val="tx1"/>
                        </a:solidFill>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59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kern="1200" dirty="0" smtClean="0">
                          <a:solidFill>
                            <a:srgbClr val="000000"/>
                          </a:solidFill>
                          <a:latin typeface="+mn-lt"/>
                          <a:ea typeface="Times New Roman"/>
                          <a:cs typeface="Times New Roman"/>
                        </a:rPr>
                        <a:t>Integrate information presented in different media or formats (e.g., visually, quantitatively) as well as in words to develop a coherent understanding of a topic or issue.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Oval 11"/>
          <p:cNvSpPr/>
          <p:nvPr/>
        </p:nvSpPr>
        <p:spPr>
          <a:xfrm>
            <a:off x="935711" y="74676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4" name="Oval 13"/>
          <p:cNvSpPr/>
          <p:nvPr/>
        </p:nvSpPr>
        <p:spPr>
          <a:xfrm>
            <a:off x="924846" y="6172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5" name="Oval 14"/>
          <p:cNvSpPr/>
          <p:nvPr/>
        </p:nvSpPr>
        <p:spPr>
          <a:xfrm>
            <a:off x="935711" y="6629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944007" y="70104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3" name="Slide Number Placeholder 12"/>
          <p:cNvSpPr>
            <a:spLocks noGrp="1"/>
          </p:cNvSpPr>
          <p:nvPr>
            <p:ph type="sldNum" sz="quarter" idx="12"/>
          </p:nvPr>
        </p:nvSpPr>
        <p:spPr/>
        <p:txBody>
          <a:bodyPr/>
          <a:lstStyle/>
          <a:p>
            <a:fld id="{CF669FE8-2A6A-4FDA-B6E7-4A7C87AD6E1D}" type="slidenum">
              <a:rPr lang="en-US" smtClean="0"/>
              <a:pPr/>
              <a:t>32</a:t>
            </a:fld>
            <a:endParaRPr lang="en-US" dirty="0"/>
          </a:p>
        </p:txBody>
      </p:sp>
    </p:spTree>
    <p:extLst>
      <p:ext uri="{BB962C8B-B14F-4D97-AF65-F5344CB8AC3E}">
        <p14:creationId xmlns:p14="http://schemas.microsoft.com/office/powerpoint/2010/main" val="275889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17322142"/>
              </p:ext>
            </p:extLst>
          </p:nvPr>
        </p:nvGraphicFramePr>
        <p:xfrm>
          <a:off x="109135" y="335280"/>
          <a:ext cx="7513320" cy="6579546"/>
        </p:xfrm>
        <a:graphic>
          <a:graphicData uri="http://schemas.openxmlformats.org/drawingml/2006/table">
            <a:tbl>
              <a:tblPr firstRow="1" bandRow="1">
                <a:tableStyleId>{5940675A-B579-460E-94D1-54222C63F5DA}</a:tableStyleId>
              </a:tblPr>
              <a:tblGrid>
                <a:gridCol w="7513320"/>
              </a:tblGrid>
              <a:tr h="883920">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lain" startAt="20"/>
                        <a:tabLst/>
                        <a:defRPr/>
                      </a:pPr>
                      <a:r>
                        <a:rPr lang="en-US" sz="1800" b="1" dirty="0" smtClean="0"/>
                        <a:t>What information on the </a:t>
                      </a:r>
                      <a:r>
                        <a:rPr lang="en-US" sz="1800" b="1" i="1" u="sng" dirty="0" smtClean="0"/>
                        <a:t>Court Hierarchy Chart</a:t>
                      </a:r>
                      <a:r>
                        <a:rPr lang="en-US" sz="1800" b="1" i="1" u="none" baseline="0" dirty="0" smtClean="0"/>
                        <a:t> </a:t>
                      </a:r>
                      <a:r>
                        <a:rPr lang="en-US" sz="1800" b="1" u="none" dirty="0" smtClean="0"/>
                        <a:t>could</a:t>
                      </a:r>
                      <a:r>
                        <a:rPr lang="en-US" sz="1800" b="1" dirty="0" smtClean="0"/>
                        <a:t> be used to support the author’s purpose for writing </a:t>
                      </a:r>
                      <a:r>
                        <a:rPr lang="en-US" sz="1800" b="1" i="1" u="sng" dirty="0" smtClean="0"/>
                        <a:t>The Supreme Court</a:t>
                      </a:r>
                      <a:r>
                        <a:rPr lang="en-US" sz="1800" b="1" dirty="0" smtClean="0"/>
                        <a:t>?</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800" b="1" dirty="0" smtClean="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566">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73007128"/>
              </p:ext>
            </p:extLst>
          </p:nvPr>
        </p:nvGraphicFramePr>
        <p:xfrm>
          <a:off x="5486400" y="8915400"/>
          <a:ext cx="1899920" cy="548640"/>
        </p:xfrm>
        <a:graphic>
          <a:graphicData uri="http://schemas.openxmlformats.org/drawingml/2006/table">
            <a:tbl>
              <a:tblPr/>
              <a:tblGrid>
                <a:gridCol w="1899920"/>
              </a:tblGrid>
              <a:tr h="134362">
                <a:tc>
                  <a:txBody>
                    <a:bodyPr/>
                    <a:lstStyle/>
                    <a:p>
                      <a:pPr marL="0" marR="0" algn="ctr">
                        <a:lnSpc>
                          <a:spcPct val="100000"/>
                        </a:lnSpc>
                        <a:spcBef>
                          <a:spcPts val="0"/>
                        </a:spcBef>
                        <a:spcAft>
                          <a:spcPts val="0"/>
                        </a:spcAft>
                      </a:pPr>
                      <a:r>
                        <a:rPr lang="en-US" sz="900" b="1" i="1" dirty="0" smtClean="0">
                          <a:solidFill>
                            <a:srgbClr val="000000"/>
                          </a:solidFill>
                          <a:latin typeface="+mn-lt"/>
                          <a:ea typeface="Times New Roman"/>
                          <a:cs typeface="Times New Roman"/>
                        </a:rPr>
                        <a:t>Standard RI.6.6</a:t>
                      </a:r>
                      <a:endParaRPr lang="en-US" sz="900" i="1"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kern="1200" dirty="0" smtClean="0">
                          <a:solidFill>
                            <a:srgbClr val="000000"/>
                          </a:solidFill>
                          <a:latin typeface="+mn-lt"/>
                          <a:ea typeface="Times New Roman"/>
                          <a:cs typeface="Times New Roman"/>
                        </a:rPr>
                        <a:t>Determine an author’s point of view or purpose in a text and explain how it is conveyed in the text	</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3" name="Rectangle 2"/>
          <p:cNvSpPr/>
          <p:nvPr/>
        </p:nvSpPr>
        <p:spPr>
          <a:xfrm>
            <a:off x="3276600" y="8839200"/>
            <a:ext cx="2072640" cy="65687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2" tIns="50941" rIns="101882" bIns="50941">
            <a:spAutoFit/>
          </a:bodyPr>
          <a:lstStyle/>
          <a:p>
            <a:pPr algn="ctr" defTabSz="1076999">
              <a:defRPr/>
            </a:pPr>
            <a:r>
              <a:rPr lang="en-US" sz="900" u="sng" dirty="0"/>
              <a:t>Constructed Response Research Rubrics Target 2</a:t>
            </a:r>
          </a:p>
          <a:p>
            <a:pPr algn="ctr" defTabSz="1018733">
              <a:defRPr/>
            </a:pPr>
            <a:r>
              <a:rPr lang="en-US" sz="900" dirty="0"/>
              <a:t>Locate, Select, Interpret and Integrate Information.</a:t>
            </a:r>
          </a:p>
        </p:txBody>
      </p:sp>
      <p:sp>
        <p:nvSpPr>
          <p:cNvPr id="5" name="Slide Number Placeholder 4"/>
          <p:cNvSpPr>
            <a:spLocks noGrp="1"/>
          </p:cNvSpPr>
          <p:nvPr>
            <p:ph type="sldNum" sz="quarter" idx="12"/>
          </p:nvPr>
        </p:nvSpPr>
        <p:spPr/>
        <p:txBody>
          <a:bodyPr/>
          <a:lstStyle/>
          <a:p>
            <a:fld id="{CF669FE8-2A6A-4FDA-B6E7-4A7C87AD6E1D}" type="slidenum">
              <a:rPr lang="en-US" smtClean="0"/>
              <a:pPr/>
              <a:t>33</a:t>
            </a:fld>
            <a:endParaRPr lang="en-US" dirty="0"/>
          </a:p>
        </p:txBody>
      </p:sp>
    </p:spTree>
    <p:extLst>
      <p:ext uri="{BB962C8B-B14F-4D97-AF65-F5344CB8AC3E}">
        <p14:creationId xmlns:p14="http://schemas.microsoft.com/office/powerpoint/2010/main" val="3907090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2" name="TextBox 1"/>
          <p:cNvSpPr txBox="1"/>
          <p:nvPr/>
        </p:nvSpPr>
        <p:spPr>
          <a:xfrm>
            <a:off x="658576" y="6545944"/>
            <a:ext cx="6396038" cy="983420"/>
          </a:xfrm>
          <a:prstGeom prst="rect">
            <a:avLst/>
          </a:prstGeom>
          <a:noFill/>
        </p:spPr>
        <p:txBody>
          <a:bodyPr wrap="square" lIns="96356" tIns="48178" rIns="96356" bIns="48178"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6"/>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5542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Rectangle 1"/>
          <p:cNvSpPr/>
          <p:nvPr/>
        </p:nvSpPr>
        <p:spPr>
          <a:xfrm>
            <a:off x="380999" y="381000"/>
            <a:ext cx="6800850" cy="6914548"/>
          </a:xfrm>
          <a:prstGeom prst="rect">
            <a:avLst/>
          </a:prstGeom>
        </p:spPr>
        <p:txBody>
          <a:bodyPr wrap="square" lIns="96356" tIns="48178" rIns="96356" bIns="48178">
            <a:spAutoFit/>
          </a:bodyPr>
          <a:lstStyle/>
          <a:p>
            <a:endParaRPr lang="en-US" sz="1400" dirty="0"/>
          </a:p>
          <a:p>
            <a:r>
              <a:rPr lang="en-US" sz="1400" b="1" u="sng" dirty="0"/>
              <a:t>Part 2</a:t>
            </a:r>
            <a:r>
              <a:rPr lang="en-US" sz="1400" b="1" dirty="0"/>
              <a:t> </a:t>
            </a:r>
          </a:p>
          <a:p>
            <a:r>
              <a:rPr lang="en-US" sz="1400" b="1" dirty="0"/>
              <a:t>Performance Task</a:t>
            </a:r>
          </a:p>
          <a:p>
            <a:endParaRPr lang="en-US" sz="1400" dirty="0"/>
          </a:p>
          <a:p>
            <a:r>
              <a:rPr lang="en-US" sz="1400" b="1" u="sng" dirty="0"/>
              <a:t>You will</a:t>
            </a:r>
            <a:r>
              <a:rPr lang="en-US" sz="1400" dirty="0"/>
              <a:t>:</a:t>
            </a:r>
          </a:p>
          <a:p>
            <a:pPr marL="361333" indent="-361333">
              <a:buAutoNum type="arabicPeriod"/>
            </a:pPr>
            <a:r>
              <a:rPr lang="en-US" sz="1400" u="sng" dirty="0"/>
              <a:t>Plan</a:t>
            </a:r>
            <a:r>
              <a:rPr lang="en-US" sz="1400" dirty="0"/>
              <a:t> your writing.  You may use your notes and answers. You may use a graphic organizer.</a:t>
            </a:r>
          </a:p>
          <a:p>
            <a:pPr marL="361333" indent="-361333">
              <a:buAutoNum type="arabicPeriod"/>
            </a:pPr>
            <a:endParaRPr lang="en-US" sz="1400" dirty="0"/>
          </a:p>
          <a:p>
            <a:pPr marL="361333" indent="-361333">
              <a:buAutoNum type="arabicPeriod"/>
            </a:pPr>
            <a:r>
              <a:rPr lang="en-US" sz="1400" dirty="0"/>
              <a:t>Write – </a:t>
            </a:r>
            <a:r>
              <a:rPr lang="en-US" sz="1400" dirty="0">
                <a:solidFill>
                  <a:srgbClr val="000000"/>
                </a:solidFill>
              </a:rPr>
              <a:t>r</a:t>
            </a:r>
            <a:r>
              <a:rPr lang="en-US" sz="1400" dirty="0" smtClean="0">
                <a:solidFill>
                  <a:srgbClr val="000000"/>
                </a:solidFill>
              </a:rPr>
              <a:t>evise </a:t>
            </a:r>
            <a:r>
              <a:rPr lang="en-US" sz="1400" dirty="0">
                <a:solidFill>
                  <a:srgbClr val="000000"/>
                </a:solidFill>
              </a:rPr>
              <a:t>and </a:t>
            </a:r>
            <a:r>
              <a:rPr lang="en-US" sz="1400" dirty="0" smtClean="0">
                <a:solidFill>
                  <a:srgbClr val="000000"/>
                </a:solidFill>
              </a:rPr>
              <a:t>edit </a:t>
            </a:r>
            <a:r>
              <a:rPr lang="en-US" sz="1400" dirty="0"/>
              <a:t>your first draft (your teacher will give you paper).</a:t>
            </a:r>
          </a:p>
          <a:p>
            <a:pPr marL="361333" indent="-361333">
              <a:buAutoNum type="arabicPeriod"/>
            </a:pPr>
            <a:endParaRPr lang="en-US" sz="1400" dirty="0"/>
          </a:p>
          <a:p>
            <a:pPr marL="359660" indent="-359660">
              <a:defRPr/>
            </a:pPr>
            <a:r>
              <a:rPr lang="en-US" sz="1400" dirty="0"/>
              <a:t> </a:t>
            </a:r>
            <a:r>
              <a:rPr lang="en-US" sz="1400" b="1" u="sng" dirty="0" smtClean="0"/>
              <a:t>Your </a:t>
            </a:r>
            <a:r>
              <a:rPr lang="en-US" sz="1400" b="1" u="sng" dirty="0"/>
              <a:t>assignment</a:t>
            </a:r>
            <a:r>
              <a:rPr lang="en-US" sz="1400" b="1" dirty="0" smtClean="0"/>
              <a:t>:</a:t>
            </a:r>
            <a:endParaRPr lang="en-US" sz="1600" dirty="0"/>
          </a:p>
          <a:p>
            <a:pPr marL="385597" indent="-68983"/>
            <a:r>
              <a:rPr lang="en-US" sz="1300" dirty="0"/>
              <a:t> </a:t>
            </a:r>
            <a:r>
              <a:rPr lang="en-US" sz="1300" dirty="0" smtClean="0"/>
              <a:t> A local newspaper is publishing student essays about trials and the different court systems in the United States. You are invited to submit an essay about how the United States court systems and trials work. Your essay should be informative and it should give readers a basic introduction to how trials work and the different court systems used. </a:t>
            </a:r>
          </a:p>
          <a:p>
            <a:pPr marL="385597" indent="-68983"/>
            <a:endParaRPr lang="en-US" sz="1300" dirty="0" smtClean="0"/>
          </a:p>
          <a:p>
            <a:pPr marL="359660" indent="-359660">
              <a:defRPr/>
            </a:pPr>
            <a:r>
              <a:rPr lang="en-US" sz="1300" dirty="0" smtClean="0"/>
              <a:t>         Using all sources, develop an essay about trials and different court systems.  Choose the most important information to support your ideas and examples. Use your own words except when quoting directly from the sources.</a:t>
            </a:r>
          </a:p>
          <a:p>
            <a:pPr marL="359660" indent="-359660">
              <a:defRPr/>
            </a:pPr>
            <a:endParaRPr lang="en-US" sz="1400" dirty="0" smtClean="0"/>
          </a:p>
          <a:p>
            <a:r>
              <a:rPr lang="en-US" sz="1400" b="1" dirty="0" smtClean="0"/>
              <a:t>How your report will be scored:</a:t>
            </a:r>
            <a:endParaRPr lang="en-US" sz="1400" dirty="0" smtClean="0"/>
          </a:p>
          <a:p>
            <a:r>
              <a:rPr lang="en-US" sz="1300" b="1" i="1" dirty="0" smtClean="0"/>
              <a:t>1</a:t>
            </a:r>
            <a:r>
              <a:rPr lang="en-US" sz="1300" b="1" i="1" dirty="0"/>
              <a:t>. Statement of Purpose/Focus</a:t>
            </a:r>
            <a:r>
              <a:rPr lang="en-US" sz="1300" i="1" dirty="0"/>
              <a:t>—</a:t>
            </a:r>
            <a:r>
              <a:rPr lang="en-US" sz="1300" dirty="0"/>
              <a:t>how well you clearly state and maintain your controlling idea or main idea.</a:t>
            </a:r>
          </a:p>
          <a:p>
            <a:r>
              <a:rPr lang="en-US" sz="1300" b="1" i="1" dirty="0"/>
              <a:t>2. Organization </a:t>
            </a:r>
            <a:r>
              <a:rPr lang="en-US" sz="1300" dirty="0"/>
              <a:t>– how well the ideas progress from the introduction to the conclusion using effective transitions and how well you stay on topic throughout .</a:t>
            </a:r>
          </a:p>
          <a:p>
            <a:r>
              <a:rPr lang="en-US" sz="1300" b="1" i="1" dirty="0"/>
              <a:t>3. Elaboration of Evidence </a:t>
            </a:r>
            <a:r>
              <a:rPr lang="en-US" sz="1300" dirty="0"/>
              <a:t>– how well you provide evidence from sources about your topic and elaborate with specific information.</a:t>
            </a:r>
          </a:p>
          <a:p>
            <a:r>
              <a:rPr lang="en-US" sz="1300" b="1" i="1" dirty="0"/>
              <a:t>4. Language and Vocabulary </a:t>
            </a:r>
            <a:r>
              <a:rPr lang="en-US" sz="1300" dirty="0"/>
              <a:t>– how well you effectively express ideas using precise language that is appropriate for your audience and purpose.</a:t>
            </a:r>
          </a:p>
          <a:p>
            <a:r>
              <a:rPr lang="en-US" sz="1300" b="1" i="1" dirty="0"/>
              <a:t>5. Conventions </a:t>
            </a:r>
            <a:r>
              <a:rPr lang="en-US" sz="1300" dirty="0"/>
              <a:t>– how well you follow the rules of usage, punctuation, capitalization, and spelling.</a:t>
            </a:r>
          </a:p>
          <a:p>
            <a:endParaRPr lang="en-US" sz="1300" dirty="0"/>
          </a:p>
          <a:p>
            <a:endParaRPr lang="en-US" sz="1300" dirty="0"/>
          </a:p>
        </p:txBody>
      </p:sp>
    </p:spTree>
    <p:extLst>
      <p:ext uri="{BB962C8B-B14F-4D97-AF65-F5344CB8AC3E}">
        <p14:creationId xmlns:p14="http://schemas.microsoft.com/office/powerpoint/2010/main" val="882290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89970265"/>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370121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1735002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20085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4056685"/>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1367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6670364"/>
              </p:ext>
            </p:extLst>
          </p:nvPr>
        </p:nvGraphicFramePr>
        <p:xfrm>
          <a:off x="172720" y="251460"/>
          <a:ext cx="7340600" cy="9692640"/>
        </p:xfrm>
        <a:graphic>
          <a:graphicData uri="http://schemas.openxmlformats.org/drawingml/2006/table">
            <a:tbl>
              <a:tblPr firstRow="1" bandRow="1">
                <a:tableStyleId>{5940675A-B579-460E-94D1-54222C63F5DA}</a:tableStyleId>
              </a:tblPr>
              <a:tblGrid>
                <a:gridCol w="1813561"/>
                <a:gridCol w="1899918"/>
                <a:gridCol w="1813561"/>
                <a:gridCol w="1813560"/>
              </a:tblGrid>
              <a:tr h="1307592">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Helvetica" pitchFamily="34" charset="0"/>
                          <a:cs typeface="Helvetica" pitchFamily="34" charset="0"/>
                        </a:rPr>
                        <a:t>The HSD Elementary Interim Assessment is required. Please enter the student scores into </a:t>
                      </a:r>
                      <a:r>
                        <a:rPr lang="en-US" sz="1300" u="sng" dirty="0" smtClean="0">
                          <a:latin typeface="Helvetica" pitchFamily="34" charset="0"/>
                          <a:cs typeface="Helvetica" pitchFamily="34" charset="0"/>
                        </a:rPr>
                        <a:t>Synergy</a:t>
                      </a:r>
                      <a:r>
                        <a:rPr lang="en-US" sz="130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300" dirty="0" smtClean="0">
                        <a:latin typeface="Helvetica" pitchFamily="34" charset="0"/>
                        <a:cs typeface="Helvetica" pitchFamily="34" charset="0"/>
                      </a:endParaRPr>
                    </a:p>
                    <a:p>
                      <a:pPr algn="l"/>
                      <a:r>
                        <a:rPr lang="en-US" sz="1300" dirty="0" smtClean="0">
                          <a:solidFill>
                            <a:schemeClr val="tx1"/>
                          </a:solidFill>
                        </a:rPr>
                        <a:t>This</a:t>
                      </a:r>
                      <a:r>
                        <a:rPr lang="en-US" sz="1300" baseline="0" dirty="0" smtClean="0">
                          <a:solidFill>
                            <a:schemeClr val="tx1"/>
                          </a:solidFill>
                        </a:rPr>
                        <a:t> assessment contains 20 total questions including 18 Selected Responses (SR) and 2 Constructed Responses (CR).  </a:t>
                      </a:r>
                      <a:r>
                        <a:rPr lang="en-US" sz="1300" baseline="0" dirty="0" smtClean="0"/>
                        <a:t>Selected Responses are 1 point each and Constructed Responses are 2 points each.</a:t>
                      </a:r>
                    </a:p>
                    <a:p>
                      <a:pPr algn="l"/>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569976">
                <a:tc gridSpan="4">
                  <a:txBody>
                    <a:bodyPr/>
                    <a:lstStyle/>
                    <a:p>
                      <a:pPr algn="ctr"/>
                      <a:r>
                        <a:rPr lang="en-US" sz="1800" b="1" u="sng" dirty="0" smtClean="0"/>
                        <a:t>Assessment Targets</a:t>
                      </a:r>
                    </a:p>
                    <a:p>
                      <a:pPr algn="ctr"/>
                      <a:endParaRPr lang="en-US" sz="1300" dirty="0"/>
                    </a:p>
                  </a:txBody>
                  <a:tcPr marL="103632" marR="103632"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en-US" sz="1300" dirty="0" smtClean="0"/>
                        <a:t>DOK-2</a:t>
                      </a:r>
                    </a:p>
                    <a:p>
                      <a:pPr algn="ctr"/>
                      <a:r>
                        <a:rPr lang="en-US" sz="1300" b="1" u="sng" dirty="0" smtClean="0"/>
                        <a:t>Key Ideas –</a:t>
                      </a:r>
                      <a:r>
                        <a:rPr lang="en-US" sz="1300" b="1" u="sng" baseline="0" dirty="0" smtClean="0"/>
                        <a:t> </a:t>
                      </a:r>
                      <a:r>
                        <a:rPr lang="en-US" sz="1300" b="1" u="sng" dirty="0" smtClean="0"/>
                        <a:t>Details</a:t>
                      </a:r>
                    </a:p>
                    <a:p>
                      <a:pPr algn="ctr"/>
                      <a:r>
                        <a:rPr lang="en-US" sz="1200" b="1" i="1" dirty="0" smtClean="0"/>
                        <a:t>Standard 1</a:t>
                      </a:r>
                      <a:endParaRPr lang="en-US" sz="1200" b="1" i="1"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DOK-2</a:t>
                      </a:r>
                    </a:p>
                    <a:p>
                      <a:pPr algn="ctr"/>
                      <a:r>
                        <a:rPr lang="en-US" sz="1300" b="1" u="sng" dirty="0" smtClean="0"/>
                        <a:t>Central Idea</a:t>
                      </a:r>
                    </a:p>
                    <a:p>
                      <a:pPr algn="ctr"/>
                      <a:r>
                        <a:rPr lang="en-US" sz="1200" b="1" i="1" dirty="0" smtClean="0"/>
                        <a:t>Standard 2</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3-4</a:t>
                      </a:r>
                    </a:p>
                    <a:p>
                      <a:pPr algn="ctr"/>
                      <a:r>
                        <a:rPr lang="en-US" sz="1300" b="1" u="sng" dirty="0" smtClean="0"/>
                        <a:t>Reasoning</a:t>
                      </a:r>
                    </a:p>
                    <a:p>
                      <a:pPr algn="ctr"/>
                      <a:r>
                        <a:rPr lang="en-US" sz="1200" b="1" i="1" dirty="0" smtClean="0"/>
                        <a:t>Standards</a:t>
                      </a:r>
                      <a:r>
                        <a:rPr lang="en-US" sz="1200" b="1" i="1" baseline="0" dirty="0" smtClean="0"/>
                        <a:t> </a:t>
                      </a:r>
                      <a:r>
                        <a:rPr lang="en-US" sz="1200" b="1" i="1" dirty="0" smtClean="0"/>
                        <a:t>3,6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300" dirty="0" smtClean="0"/>
                        <a:t>DOK 2-3</a:t>
                      </a:r>
                    </a:p>
                    <a:p>
                      <a:pPr algn="ctr"/>
                      <a:r>
                        <a:rPr lang="en-US" sz="1300" b="1" u="sng" dirty="0" smtClean="0"/>
                        <a:t>Text</a:t>
                      </a:r>
                      <a:r>
                        <a:rPr lang="en-US" sz="1300" b="1" u="sng" baseline="0" dirty="0" smtClean="0"/>
                        <a:t> Structures</a:t>
                      </a:r>
                    </a:p>
                    <a:p>
                      <a:pPr algn="ctr"/>
                      <a:r>
                        <a:rPr lang="en-US" sz="1200" b="1" i="1" baseline="0" dirty="0" smtClean="0"/>
                        <a:t>Standards 5,7</a:t>
                      </a:r>
                      <a:endParaRPr lang="en-US" sz="1200" b="1" i="1"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2 Literature</a:t>
                      </a:r>
                      <a:r>
                        <a:rPr lang="en-US" sz="1300" baseline="0" dirty="0" smtClean="0"/>
                        <a:t> SRs</a:t>
                      </a:r>
                    </a:p>
                    <a:p>
                      <a:pPr marL="171450" indent="-171450">
                        <a:buFont typeface="Arial" panose="020B0604020202020204" pitchFamily="34" charset="0"/>
                        <a:buChar char="•"/>
                      </a:pPr>
                      <a:r>
                        <a:rPr lang="en-US" sz="1300" baseline="0" dirty="0" smtClean="0"/>
                        <a:t>2 Informational SRs</a:t>
                      </a:r>
                    </a:p>
                    <a:p>
                      <a:pPr marL="171450" indent="-171450">
                        <a:buFont typeface="Arial" panose="020B0604020202020204" pitchFamily="34" charset="0"/>
                        <a:buChar char="•"/>
                      </a:pPr>
                      <a:r>
                        <a:rPr lang="en-US" sz="1300" baseline="0" dirty="0" smtClean="0"/>
                        <a:t>1 Literature CR</a:t>
                      </a:r>
                    </a:p>
                    <a:p>
                      <a:pPr marL="171450" indent="-171450">
                        <a:buFont typeface="Arial" panose="020B0604020202020204" pitchFamily="34" charset="0"/>
                        <a:buChar char="•"/>
                      </a:pPr>
                      <a:r>
                        <a:rPr lang="en-US" sz="1300" baseline="0" dirty="0" smtClean="0"/>
                        <a:t>1 Informational CR</a:t>
                      </a:r>
                      <a:endParaRPr lang="en-US" sz="1300" dirty="0" smtClean="0"/>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300" dirty="0" smtClean="0"/>
                        <a:t>3 Literature SRs</a:t>
                      </a:r>
                    </a:p>
                    <a:p>
                      <a:pPr marL="171450" indent="-171450">
                        <a:buFont typeface="Arial" panose="020B0604020202020204" pitchFamily="34" charset="0"/>
                        <a:buChar char="•"/>
                      </a:pPr>
                      <a:r>
                        <a:rPr lang="en-US" sz="1300" dirty="0" smtClean="0"/>
                        <a:t>3</a:t>
                      </a:r>
                      <a:r>
                        <a:rPr lang="en-US" sz="1300" baseline="0" dirty="0" smtClean="0"/>
                        <a:t> Informational SRs</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en-US" sz="1300" dirty="0" smtClean="0"/>
                        <a:t>Total:  4 </a:t>
                      </a:r>
                      <a:endParaRPr lang="en-US" sz="1300" dirty="0"/>
                    </a:p>
                  </a:txBody>
                  <a:tcPr marL="103632" marR="103632"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4</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300" dirty="0" smtClean="0"/>
                        <a:t>Total:  6</a:t>
                      </a:r>
                    </a:p>
                  </a:txBody>
                  <a:tcPr marL="103632" marR="103632"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smtClean="0"/>
                        <a:t>Total:  6</a:t>
                      </a:r>
                      <a:endParaRPr lang="en-US" sz="1300" dirty="0"/>
                    </a:p>
                  </a:txBody>
                  <a:tcPr marL="103632" marR="103632"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en-US" sz="1100" b="1" i="1" dirty="0" smtClean="0"/>
                        <a:t>Possible Points:</a:t>
                      </a:r>
                      <a:r>
                        <a:rPr lang="en-US" sz="1100" b="1" i="1" baseline="0" dirty="0" smtClean="0"/>
                        <a:t>  4</a:t>
                      </a:r>
                      <a:endParaRPr lang="en-US" sz="1100" b="1" i="1"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4</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1" dirty="0" smtClean="0"/>
                        <a:t>Possible Points:</a:t>
                      </a:r>
                      <a:r>
                        <a:rPr lang="en-US" sz="1100" b="1" i="1" baseline="0" dirty="0" smtClean="0"/>
                        <a:t>  8</a:t>
                      </a:r>
                      <a:endParaRPr lang="en-US" sz="1100" b="1" i="1" dirty="0" smtClean="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1" dirty="0" smtClean="0"/>
                        <a:t>Possible Points:</a:t>
                      </a:r>
                      <a:r>
                        <a:rPr lang="en-US" sz="1100" b="1" i="1" baseline="0" dirty="0" smtClean="0"/>
                        <a:t>  6</a:t>
                      </a:r>
                      <a:endParaRPr lang="en-US" sz="1100" b="1" i="1" dirty="0" smtClean="0"/>
                    </a:p>
                  </a:txBody>
                  <a:tcPr marL="103632" marR="103632"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9468">
                <a:tc gridSpan="4">
                  <a:txBody>
                    <a:bodyPr/>
                    <a:lstStyle/>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500" b="1" u="sng" dirty="0" smtClean="0">
                          <a:effectLst/>
                          <a:latin typeface="+mn-lt"/>
                          <a:cs typeface="Helvetica" pitchFamily="34" charset="0"/>
                        </a:rPr>
                        <a:t>Directions</a:t>
                      </a:r>
                      <a:r>
                        <a:rPr lang="en-US" sz="1500" b="1" u="none" dirty="0" smtClean="0">
                          <a:effectLst/>
                          <a:latin typeface="+mn-lt"/>
                          <a:cs typeface="Helvetica" pitchFamily="34" charset="0"/>
                        </a:rPr>
                        <a:t>:</a:t>
                      </a:r>
                    </a:p>
                    <a:p>
                      <a:pPr marL="171450" indent="-171450">
                        <a:buFont typeface="Arial" panose="020B0604020202020204" pitchFamily="34" charset="0"/>
                        <a:buChar char="•"/>
                      </a:pPr>
                      <a:r>
                        <a:rPr lang="en-US" sz="1200" b="0" u="none" dirty="0" smtClean="0">
                          <a:effectLst/>
                          <a:latin typeface="+mn-lt"/>
                          <a:cs typeface="Helvetica" pitchFamily="34" charset="0"/>
                        </a:rPr>
                        <a:t>Students</a:t>
                      </a:r>
                      <a:r>
                        <a:rPr lang="en-US" sz="1200" b="0" u="none" baseline="0" dirty="0" smtClean="0">
                          <a:effectLst/>
                          <a:latin typeface="+mn-lt"/>
                          <a:cs typeface="Helvetica" pitchFamily="34" charset="0"/>
                        </a:rPr>
                        <a:t> r</a:t>
                      </a:r>
                      <a:r>
                        <a:rPr lang="en-US" sz="1200" b="0" u="none" dirty="0" smtClean="0">
                          <a:effectLst/>
                          <a:latin typeface="+mn-lt"/>
                          <a:cs typeface="Helvetica" pitchFamily="34" charset="0"/>
                        </a:rPr>
                        <a:t>ead the passages</a:t>
                      </a:r>
                    </a:p>
                    <a:p>
                      <a:pPr marL="171450" indent="-171450">
                        <a:buFont typeface="Arial" panose="020B0604020202020204" pitchFamily="34" charset="0"/>
                        <a:buChar char="•"/>
                      </a:pPr>
                      <a:r>
                        <a:rPr lang="en-US" sz="1200" b="0" u="none" dirty="0" smtClean="0">
                          <a:effectLst/>
                          <a:latin typeface="+mn-lt"/>
                          <a:cs typeface="Helvetica" pitchFamily="34" charset="0"/>
                        </a:rPr>
                        <a:t>Students answer the SR and CR 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smtClean="0">
                          <a:latin typeface="+mj-lt"/>
                          <a:cs typeface="Helvetica" pitchFamily="34" charset="0"/>
                        </a:rPr>
                        <a:t>*If you are not doing the performance task have students answer questions #1-20 only.</a:t>
                      </a:r>
                    </a:p>
                    <a:p>
                      <a:endParaRPr lang="en-US" sz="1200" b="1" u="sng" dirty="0" smtClean="0">
                        <a:effectLst>
                          <a:outerShdw blurRad="38100" dist="38100" dir="2700000" algn="tl">
                            <a:srgbClr val="000000">
                              <a:alpha val="43137"/>
                            </a:srgbClr>
                          </a:outerShdw>
                        </a:effectLst>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K – 2</a:t>
                      </a:r>
                    </a:p>
                    <a:p>
                      <a:endParaRPr lang="en-US" sz="1200" b="1" u="sng" dirty="0" smtClean="0">
                        <a:solidFill>
                          <a:srgbClr val="C00000"/>
                        </a:solidFill>
                        <a:latin typeface="+mn-lt"/>
                        <a:cs typeface="Helvetica" pitchFamily="34" charset="0"/>
                      </a:endParaRPr>
                    </a:p>
                    <a:p>
                      <a:r>
                        <a:rPr lang="en-US" sz="1200" dirty="0" smtClean="0">
                          <a:latin typeface="+mn-lt"/>
                          <a:cs typeface="Helvetica" pitchFamily="34" charset="0"/>
                        </a:rPr>
                        <a:t>Students in kindergarten should have the passages read to them as a listening comprehension assessment.</a:t>
                      </a:r>
                    </a:p>
                    <a:p>
                      <a:endParaRPr lang="en-US" sz="1200" dirty="0" smtClean="0">
                        <a:latin typeface="+mn-lt"/>
                        <a:cs typeface="Helvetica" pitchFamily="34" charset="0"/>
                      </a:endParaRPr>
                    </a:p>
                    <a:p>
                      <a:r>
                        <a:rPr lang="en-US" sz="1200" dirty="0" smtClean="0">
                          <a:latin typeface="+mn-lt"/>
                          <a:cs typeface="Helvetica" pitchFamily="34" charset="0"/>
                        </a:rPr>
                        <a:t>Students in grades 1 – 2 should read the passages independently if they can;</a:t>
                      </a:r>
                      <a:r>
                        <a:rPr lang="en-US" sz="1200" baseline="0" dirty="0" smtClean="0">
                          <a:latin typeface="+mn-lt"/>
                          <a:cs typeface="Helvetica" pitchFamily="34" charset="0"/>
                        </a:rPr>
                        <a:t> </a:t>
                      </a:r>
                      <a:r>
                        <a:rPr lang="en-US" sz="1200" dirty="0" smtClean="0">
                          <a:latin typeface="+mn-lt"/>
                          <a:cs typeface="Helvetica" pitchFamily="34" charset="0"/>
                        </a:rPr>
                        <a:t> however,</a:t>
                      </a:r>
                      <a:r>
                        <a:rPr lang="en-US" sz="1200" baseline="0" dirty="0" smtClean="0">
                          <a:latin typeface="+mn-lt"/>
                          <a:cs typeface="Helvetica" pitchFamily="34" charset="0"/>
                        </a:rPr>
                        <a:t> </a:t>
                      </a:r>
                      <a:r>
                        <a:rPr lang="en-US" sz="1200" dirty="0" smtClean="0">
                          <a:latin typeface="+mn-lt"/>
                          <a:cs typeface="Helvetica" pitchFamily="34" charset="0"/>
                        </a:rPr>
                        <a:t>students not reading at grade level may have the passages read to them.</a:t>
                      </a:r>
                    </a:p>
                    <a:p>
                      <a:endParaRPr lang="en-US" sz="1200" b="1" u="sng" dirty="0" smtClean="0">
                        <a:solidFill>
                          <a:srgbClr val="C00000"/>
                        </a:solidFill>
                        <a:latin typeface="+mn-lt"/>
                        <a:cs typeface="Helvetica" pitchFamily="34" charset="0"/>
                      </a:endParaRPr>
                    </a:p>
                    <a:p>
                      <a:r>
                        <a:rPr lang="en-US" sz="1200" b="1" u="sng" dirty="0" smtClean="0">
                          <a:effectLst>
                            <a:outerShdw blurRad="38100" dist="38100" dir="2700000" algn="tl">
                              <a:srgbClr val="000000">
                                <a:alpha val="43137"/>
                              </a:srgbClr>
                            </a:outerShdw>
                          </a:effectLst>
                          <a:latin typeface="+mn-lt"/>
                          <a:cs typeface="Helvetica" pitchFamily="34" charset="0"/>
                        </a:rPr>
                        <a:t>Grades 3 – 6</a:t>
                      </a:r>
                    </a:p>
                    <a:p>
                      <a:endParaRPr lang="en-US" sz="1200" b="1" u="sng" dirty="0" smtClean="0">
                        <a:latin typeface="+mn-lt"/>
                        <a:cs typeface="Helvetica" pitchFamily="34" charset="0"/>
                      </a:endParaRPr>
                    </a:p>
                    <a:p>
                      <a:r>
                        <a:rPr lang="en-US" sz="1200" dirty="0" smtClean="0">
                          <a:latin typeface="+mn-lt"/>
                          <a:cs typeface="Helvetica" pitchFamily="34" charset="0"/>
                        </a:rPr>
                        <a:t>Students in grades 3 – 6 should read the passages </a:t>
                      </a:r>
                      <a:r>
                        <a:rPr lang="en-US" sz="1200" b="1" u="sng" dirty="0" smtClean="0">
                          <a:latin typeface="+mn-lt"/>
                          <a:cs typeface="Helvetica" pitchFamily="34" charset="0"/>
                        </a:rPr>
                        <a:t>independently</a:t>
                      </a:r>
                      <a:r>
                        <a:rPr lang="en-US" sz="1200" dirty="0" smtClean="0">
                          <a:latin typeface="+mn-lt"/>
                          <a:cs typeface="Helvetica" pitchFamily="34" charset="0"/>
                        </a:rPr>
                        <a:t> unless an IEP signifies otherwise.</a:t>
                      </a:r>
                    </a:p>
                    <a:p>
                      <a:pPr marL="0" indent="0">
                        <a:buFont typeface="Arial" panose="020B0604020202020204" pitchFamily="34" charset="0"/>
                        <a:buNone/>
                      </a:pPr>
                      <a:endParaRPr lang="en-US" sz="1500" b="1" dirty="0" smtClean="0"/>
                    </a:p>
                    <a:p>
                      <a:endParaRPr lang="en-US" sz="700" dirty="0" smtClean="0">
                        <a:latin typeface="Helvetica" pitchFamily="34" charset="0"/>
                        <a:cs typeface="Helvetica" pitchFamily="34" charset="0"/>
                      </a:endParaRPr>
                    </a:p>
                    <a:p>
                      <a:pPr marL="0" indent="0">
                        <a:buFont typeface="Arial" panose="020B0604020202020204" pitchFamily="34" charset="0"/>
                        <a:buNone/>
                      </a:pPr>
                      <a:endParaRPr lang="en-US" sz="1300" b="0" dirty="0"/>
                    </a:p>
                  </a:txBody>
                  <a:tcPr marL="103632" marR="103632"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indent="0">
                        <a:buFont typeface="Arial" panose="020B0604020202020204" pitchFamily="34" charset="0"/>
                        <a:buNone/>
                      </a:pPr>
                      <a:endParaRPr lang="en-US" sz="12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200"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79704535"/>
              </p:ext>
            </p:extLst>
          </p:nvPr>
        </p:nvGraphicFramePr>
        <p:xfrm>
          <a:off x="690880" y="4526280"/>
          <a:ext cx="6131561" cy="1676400"/>
        </p:xfrm>
        <a:graphic>
          <a:graphicData uri="http://schemas.openxmlformats.org/drawingml/2006/table">
            <a:tbl>
              <a:tblPr firstRow="1" bandRow="1">
                <a:tableStyleId>{5940675A-B579-460E-94D1-54222C63F5DA}</a:tableStyleId>
              </a:tblPr>
              <a:tblGrid>
                <a:gridCol w="1986278"/>
                <a:gridCol w="690880"/>
                <a:gridCol w="604520"/>
                <a:gridCol w="629196"/>
                <a:gridCol w="740229"/>
                <a:gridCol w="740229"/>
                <a:gridCol w="740229"/>
              </a:tblGrid>
              <a:tr h="301752">
                <a:tc gridSpan="7">
                  <a:txBody>
                    <a:bodyPr/>
                    <a:lstStyle/>
                    <a:p>
                      <a:r>
                        <a:rPr lang="en-US" sz="1300" b="1" dirty="0" smtClean="0"/>
                        <a:t>Grade 6</a:t>
                      </a:r>
                      <a:endParaRPr lang="en-US" sz="1300" b="1" dirty="0"/>
                    </a:p>
                  </a:txBody>
                  <a:tcPr marL="103632" marR="103632" marT="50292" marB="50292"/>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r>
              <a:tr h="301752">
                <a:tc>
                  <a:txBody>
                    <a:bodyPr/>
                    <a:lstStyle/>
                    <a:p>
                      <a:r>
                        <a:rPr lang="en-US" sz="1300" b="1" dirty="0" smtClean="0"/>
                        <a:t>Literature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4</a:t>
                      </a:r>
                      <a:endParaRPr lang="en-US" sz="1300" b="1" dirty="0"/>
                    </a:p>
                  </a:txBody>
                  <a:tcPr marL="103632" marR="103632" marT="50292" marB="50292" anchor="ctr"/>
                </a:tc>
                <a:tc>
                  <a:txBody>
                    <a:bodyPr/>
                    <a:lstStyle/>
                    <a:p>
                      <a:pPr algn="ctr"/>
                      <a:r>
                        <a:rPr lang="en-US" sz="1300" b="1" dirty="0" smtClean="0"/>
                        <a:t>4</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r>
              <a:tr h="167640">
                <a:tc gridSpan="7">
                  <a:txBody>
                    <a:bodyPr/>
                    <a:lstStyle/>
                    <a:p>
                      <a:pPr algn="ctr"/>
                      <a:r>
                        <a:rPr lang="en-US" sz="400" b="1" dirty="0" smtClean="0"/>
                        <a:t>3</a:t>
                      </a:r>
                      <a:endParaRPr lang="en-US" sz="400" b="1" dirty="0"/>
                    </a:p>
                  </a:txBody>
                  <a:tcPr marL="103632" marR="103632" marT="50292" marB="50292" anchor="ctr">
                    <a:solidFill>
                      <a:schemeClr val="bg1">
                        <a:lumMod val="65000"/>
                      </a:schemeClr>
                    </a:solidFill>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301752">
                <a:tc>
                  <a:txBody>
                    <a:bodyPr/>
                    <a:lstStyle/>
                    <a:p>
                      <a:r>
                        <a:rPr lang="en-US" sz="1300" b="1" dirty="0" smtClean="0"/>
                        <a:t>Informational  Standard</a:t>
                      </a:r>
                      <a:endParaRPr lang="en-US" sz="1300" b="1" dirty="0"/>
                    </a:p>
                  </a:txBody>
                  <a:tcPr marL="103632" marR="103632" marT="50292" marB="50292"/>
                </a:tc>
                <a:tc>
                  <a:txBody>
                    <a:bodyPr/>
                    <a:lstStyle/>
                    <a:p>
                      <a:pPr algn="ctr"/>
                      <a:r>
                        <a:rPr lang="en-US" sz="1300" b="1" dirty="0" smtClean="0"/>
                        <a:t>St. 1</a:t>
                      </a:r>
                      <a:endParaRPr lang="en-US" sz="1300" b="1" dirty="0"/>
                    </a:p>
                  </a:txBody>
                  <a:tcPr marL="103632" marR="103632" marT="50292" marB="50292" anchor="ctr"/>
                </a:tc>
                <a:tc>
                  <a:txBody>
                    <a:bodyPr/>
                    <a:lstStyle/>
                    <a:p>
                      <a:pPr algn="ctr"/>
                      <a:r>
                        <a:rPr lang="en-US" sz="1300" b="1" dirty="0" smtClean="0"/>
                        <a:t>St. 2</a:t>
                      </a:r>
                      <a:endParaRPr lang="en-US" sz="1300" b="1" dirty="0"/>
                    </a:p>
                  </a:txBody>
                  <a:tcPr marL="103632" marR="103632" marT="50292" marB="50292" anchor="ctr"/>
                </a:tc>
                <a:tc>
                  <a:txBody>
                    <a:bodyPr/>
                    <a:lstStyle/>
                    <a:p>
                      <a:pPr algn="ctr"/>
                      <a:r>
                        <a:rPr lang="en-US" sz="1300" b="1" dirty="0" smtClean="0"/>
                        <a:t>St. 3</a:t>
                      </a:r>
                      <a:endParaRPr lang="en-US" sz="1300" b="1" dirty="0"/>
                    </a:p>
                  </a:txBody>
                  <a:tcPr marL="103632" marR="103632" marT="50292" marB="50292" anchor="ctr"/>
                </a:tc>
                <a:tc>
                  <a:txBody>
                    <a:bodyPr/>
                    <a:lstStyle/>
                    <a:p>
                      <a:pPr algn="ctr"/>
                      <a:r>
                        <a:rPr lang="en-US" sz="1300" b="1" dirty="0" smtClean="0"/>
                        <a:t>St. 5</a:t>
                      </a:r>
                      <a:endParaRPr lang="en-US" sz="1300" b="1" dirty="0"/>
                    </a:p>
                  </a:txBody>
                  <a:tcPr marL="103632" marR="103632" marT="50292" marB="50292" anchor="ctr"/>
                </a:tc>
                <a:tc>
                  <a:txBody>
                    <a:bodyPr/>
                    <a:lstStyle/>
                    <a:p>
                      <a:pPr algn="ctr"/>
                      <a:r>
                        <a:rPr lang="en-US" sz="1300" b="1" dirty="0" smtClean="0"/>
                        <a:t>St. 6</a:t>
                      </a:r>
                      <a:endParaRPr lang="en-US" sz="1300" b="1" dirty="0"/>
                    </a:p>
                  </a:txBody>
                  <a:tcPr marL="103632" marR="103632" marT="50292" marB="50292" anchor="ctr"/>
                </a:tc>
                <a:tc>
                  <a:txBody>
                    <a:bodyPr/>
                    <a:lstStyle/>
                    <a:p>
                      <a:pPr algn="ctr"/>
                      <a:r>
                        <a:rPr lang="en-US" sz="1300" b="1" dirty="0" smtClean="0"/>
                        <a:t>St. 7</a:t>
                      </a:r>
                      <a:endParaRPr lang="en-US" sz="1300" b="1" dirty="0"/>
                    </a:p>
                  </a:txBody>
                  <a:tcPr marL="103632" marR="103632" marT="50292" marB="50292" anchor="ctr"/>
                </a:tc>
              </a:tr>
              <a:tr h="301752">
                <a:tc>
                  <a:txBody>
                    <a:bodyPr/>
                    <a:lstStyle/>
                    <a:p>
                      <a:r>
                        <a:rPr lang="en-US" sz="1300" b="1" dirty="0" smtClean="0"/>
                        <a:t>DOK Level</a:t>
                      </a:r>
                      <a:endParaRPr lang="en-US" sz="1300" b="1" dirty="0"/>
                    </a:p>
                  </a:txBody>
                  <a:tcPr marL="103632" marR="103632" marT="50292" marB="50292"/>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2</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4</a:t>
                      </a:r>
                      <a:endParaRPr lang="en-US" sz="1300" b="1" dirty="0"/>
                    </a:p>
                  </a:txBody>
                  <a:tcPr marL="103632" marR="103632" marT="50292" marB="50292" anchor="ctr"/>
                </a:tc>
                <a:tc>
                  <a:txBody>
                    <a:bodyPr/>
                    <a:lstStyle/>
                    <a:p>
                      <a:pPr algn="ctr"/>
                      <a:r>
                        <a:rPr lang="en-US" sz="1300" b="1" dirty="0" smtClean="0"/>
                        <a:t>3</a:t>
                      </a:r>
                      <a:endParaRPr lang="en-US" sz="1300" b="1" dirty="0"/>
                    </a:p>
                  </a:txBody>
                  <a:tcPr marL="103632" marR="103632" marT="50292" marB="50292" anchor="ctr"/>
                </a:tc>
                <a:tc>
                  <a:txBody>
                    <a:bodyPr/>
                    <a:lstStyle/>
                    <a:p>
                      <a:pPr algn="ctr"/>
                      <a:r>
                        <a:rPr lang="en-US" sz="1300" b="1" dirty="0" smtClean="0"/>
                        <a:t>4</a:t>
                      </a:r>
                      <a:endParaRPr lang="en-US" sz="1300" b="1" dirty="0"/>
                    </a:p>
                  </a:txBody>
                  <a:tcPr marL="103632" marR="103632" marT="50292" marB="50292" anchor="ctr"/>
                </a:tc>
              </a:tr>
            </a:tbl>
          </a:graphicData>
        </a:graphic>
      </p:graphicFrame>
      <p:sp>
        <p:nvSpPr>
          <p:cNvPr id="5" name="Slide Number Placeholder 4"/>
          <p:cNvSpPr>
            <a:spLocks noGrp="1"/>
          </p:cNvSpPr>
          <p:nvPr>
            <p:ph type="sldNum" sz="quarter" idx="12"/>
          </p:nvPr>
        </p:nvSpPr>
        <p:spPr/>
        <p:txBody>
          <a:bodyPr/>
          <a:lstStyle/>
          <a:p>
            <a:fld id="{CF669FE8-2A6A-4FDA-B6E7-4A7C87AD6E1D}" type="slidenum">
              <a:rPr lang="en-US" smtClean="0"/>
              <a:pPr/>
              <a:t>4</a:t>
            </a:fld>
            <a:endParaRPr lang="en-US" dirty="0"/>
          </a:p>
        </p:txBody>
      </p:sp>
    </p:spTree>
    <p:extLst>
      <p:ext uri="{BB962C8B-B14F-4D97-AF65-F5344CB8AC3E}">
        <p14:creationId xmlns:p14="http://schemas.microsoft.com/office/powerpoint/2010/main" val="14648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 y="419100"/>
            <a:ext cx="6563360" cy="8043496"/>
          </a:xfrm>
          <a:prstGeom prst="rect">
            <a:avLst/>
          </a:prstGeom>
          <a:noFill/>
        </p:spPr>
        <p:txBody>
          <a:bodyPr wrap="square" lIns="101868" tIns="50933" rIns="101868" bIns="50933" rtlCol="0">
            <a:spAutoFit/>
          </a:bodyPr>
          <a:lstStyle/>
          <a:p>
            <a:pPr algn="ctr"/>
            <a:r>
              <a:rPr lang="en-US" b="1" dirty="0" smtClean="0"/>
              <a:t>Optional</a:t>
            </a:r>
            <a:r>
              <a:rPr lang="en-US" sz="1800" b="1" dirty="0"/>
              <a:t> </a:t>
            </a:r>
          </a:p>
          <a:p>
            <a:pPr algn="ctr"/>
            <a:r>
              <a:rPr lang="en-US" sz="1800" b="1" u="sng" dirty="0"/>
              <a:t>Performance Task Directions</a:t>
            </a:r>
          </a:p>
          <a:p>
            <a:pPr algn="ctr"/>
            <a:r>
              <a:rPr lang="en-US" sz="1200" b="1" dirty="0">
                <a:solidFill>
                  <a:srgbClr val="C00000"/>
                </a:solidFill>
              </a:rPr>
              <a:t>This task includes a </a:t>
            </a:r>
            <a:r>
              <a:rPr lang="en-US" sz="1200" b="1" dirty="0" smtClean="0">
                <a:solidFill>
                  <a:srgbClr val="C00000"/>
                </a:solidFill>
              </a:rPr>
              <a:t>YouTube video </a:t>
            </a:r>
            <a:r>
              <a:rPr lang="en-US" sz="1200" b="1" dirty="0">
                <a:solidFill>
                  <a:srgbClr val="C00000"/>
                </a:solidFill>
              </a:rPr>
              <a:t>to </a:t>
            </a:r>
            <a:r>
              <a:rPr lang="en-US" sz="1200" b="1" dirty="0" smtClean="0">
                <a:solidFill>
                  <a:srgbClr val="C00000"/>
                </a:solidFill>
              </a:rPr>
              <a:t>show </a:t>
            </a:r>
            <a:r>
              <a:rPr lang="en-US" sz="1200" b="1" dirty="0">
                <a:solidFill>
                  <a:srgbClr val="C00000"/>
                </a:solidFill>
              </a:rPr>
              <a:t>to </a:t>
            </a:r>
            <a:r>
              <a:rPr lang="en-US" sz="1200" b="1" dirty="0" smtClean="0">
                <a:solidFill>
                  <a:srgbClr val="C00000"/>
                </a:solidFill>
              </a:rPr>
              <a:t>class </a:t>
            </a:r>
            <a:r>
              <a:rPr lang="en-US" sz="1200" b="1" dirty="0">
                <a:solidFill>
                  <a:srgbClr val="C00000"/>
                </a:solidFill>
              </a:rPr>
              <a:t>before </a:t>
            </a:r>
            <a:r>
              <a:rPr lang="en-US" sz="1200" b="1" dirty="0" smtClean="0">
                <a:solidFill>
                  <a:srgbClr val="C00000"/>
                </a:solidFill>
              </a:rPr>
              <a:t>beginning</a:t>
            </a:r>
            <a:endParaRPr lang="en-US" sz="1200" b="1" dirty="0">
              <a:solidFill>
                <a:srgbClr val="C00000"/>
              </a:solidFill>
            </a:endParaRPr>
          </a:p>
          <a:p>
            <a:endParaRPr lang="en-US" sz="1200" b="1" u="sng" dirty="0"/>
          </a:p>
          <a:p>
            <a:r>
              <a:rPr lang="en-US" sz="1200" b="1" u="sng" dirty="0"/>
              <a:t>Important Note</a:t>
            </a:r>
            <a:r>
              <a:rPr lang="en-US" sz="1200" b="1" dirty="0"/>
              <a:t>:  </a:t>
            </a:r>
          </a:p>
          <a:p>
            <a:r>
              <a:rPr lang="en-US" sz="1200" dirty="0"/>
              <a:t>This assessment </a:t>
            </a:r>
            <a:r>
              <a:rPr lang="en-US" sz="1200" dirty="0">
                <a:solidFill>
                  <a:srgbClr val="000000"/>
                </a:solidFill>
              </a:rPr>
              <a:t>has an o</a:t>
            </a:r>
            <a:r>
              <a:rPr lang="en-US" sz="1200" dirty="0" smtClean="0">
                <a:solidFill>
                  <a:srgbClr val="000000"/>
                </a:solidFill>
              </a:rPr>
              <a:t>ptional </a:t>
            </a:r>
            <a:r>
              <a:rPr lang="en-US" sz="1200" dirty="0">
                <a:solidFill>
                  <a:srgbClr val="000000"/>
                </a:solidFill>
              </a:rPr>
              <a:t>p</a:t>
            </a:r>
            <a:r>
              <a:rPr lang="en-US" sz="1200" dirty="0" smtClean="0">
                <a:solidFill>
                  <a:srgbClr val="000000"/>
                </a:solidFill>
              </a:rPr>
              <a:t>erformance task </a:t>
            </a:r>
            <a:r>
              <a:rPr lang="en-US" sz="1200" dirty="0">
                <a:solidFill>
                  <a:srgbClr val="000000"/>
                </a:solidFill>
              </a:rPr>
              <a:t>( it will not be recorded to Synergy).  The purpose of the p</a:t>
            </a:r>
            <a:r>
              <a:rPr lang="en-US" sz="1200" dirty="0" smtClean="0">
                <a:solidFill>
                  <a:srgbClr val="000000"/>
                </a:solidFill>
              </a:rPr>
              <a:t>erformance task </a:t>
            </a:r>
            <a:r>
              <a:rPr lang="en-US" sz="1200" dirty="0">
                <a:solidFill>
                  <a:srgbClr val="000000"/>
                </a:solidFill>
              </a:rPr>
              <a:t>(PT) is to allow those teachers to give a PT to students, if so desired, as an instructional experience for the SBAC assessment which will include a PT.</a:t>
            </a:r>
          </a:p>
          <a:p>
            <a:endParaRPr lang="en-US" sz="1200" dirty="0">
              <a:solidFill>
                <a:srgbClr val="000000"/>
              </a:solidFill>
            </a:endParaRPr>
          </a:p>
          <a:p>
            <a:pPr>
              <a:defRPr/>
            </a:pPr>
            <a:r>
              <a:rPr lang="en-US" sz="1200" dirty="0">
                <a:solidFill>
                  <a:srgbClr val="000000"/>
                </a:solidFill>
              </a:rPr>
              <a:t>Students should have access to </a:t>
            </a:r>
            <a:r>
              <a:rPr lang="en-US" sz="1200" dirty="0" smtClean="0">
                <a:solidFill>
                  <a:srgbClr val="000000"/>
                </a:solidFill>
              </a:rPr>
              <a:t>spellcheck resources </a:t>
            </a:r>
            <a:r>
              <a:rPr lang="en-US" sz="1200" dirty="0">
                <a:solidFill>
                  <a:srgbClr val="000000"/>
                </a:solidFill>
              </a:rPr>
              <a:t>but no grammar-check resources.  Students can refer back to their passages, notes and 2 research constructed </a:t>
            </a:r>
            <a:r>
              <a:rPr lang="en-US" sz="1200" dirty="0" smtClean="0">
                <a:solidFill>
                  <a:srgbClr val="000000"/>
                </a:solidFill>
              </a:rPr>
              <a:t>responses </a:t>
            </a:r>
            <a:r>
              <a:rPr lang="en-US" sz="1200" dirty="0">
                <a:solidFill>
                  <a:srgbClr val="000000"/>
                </a:solidFill>
              </a:rPr>
              <a:t>as often they’d like if they are participating in the p</a:t>
            </a:r>
            <a:r>
              <a:rPr lang="en-US" sz="1200" dirty="0" smtClean="0">
                <a:solidFill>
                  <a:srgbClr val="000000"/>
                </a:solidFill>
              </a:rPr>
              <a:t>erformance task</a:t>
            </a:r>
            <a:r>
              <a:rPr lang="en-US" sz="1200" dirty="0">
                <a:solidFill>
                  <a:srgbClr val="000000"/>
                </a:solidFill>
              </a:rPr>
              <a:t>.</a:t>
            </a:r>
          </a:p>
          <a:p>
            <a:endParaRPr lang="en-US" sz="1200" u="sng" dirty="0"/>
          </a:p>
          <a:p>
            <a:r>
              <a:rPr lang="en-US" sz="1200" b="1" u="sng" dirty="0"/>
              <a:t>Directions for Performance Task</a:t>
            </a:r>
            <a:r>
              <a:rPr lang="en-US" sz="1200" b="1" dirty="0"/>
              <a:t> </a:t>
            </a:r>
            <a:r>
              <a:rPr lang="en-US" sz="1200" b="1" dirty="0" smtClean="0"/>
              <a:t>please do </a:t>
            </a:r>
            <a:r>
              <a:rPr lang="en-US" sz="1200" i="1" dirty="0" smtClean="0"/>
              <a:t>Part 1 </a:t>
            </a:r>
            <a:r>
              <a:rPr lang="en-US" sz="1200" b="1" dirty="0" smtClean="0"/>
              <a:t>before beginning the assessment.</a:t>
            </a:r>
          </a:p>
          <a:p>
            <a:r>
              <a:rPr lang="en-US" sz="1200" b="1" i="1" dirty="0" smtClean="0"/>
              <a:t>Part 1</a:t>
            </a:r>
          </a:p>
          <a:p>
            <a:pPr marL="228600" indent="-228600">
              <a:buAutoNum type="arabicPeriod"/>
            </a:pPr>
            <a:r>
              <a:rPr lang="en-US" sz="1200" dirty="0" smtClean="0"/>
              <a:t>A </a:t>
            </a:r>
            <a:r>
              <a:rPr lang="en-US" sz="1200" dirty="0"/>
              <a:t>Classroom Activity (30 minutes) You may wish to have a 30 minute classroom activity.  The purpose of a PT activity is to  ensure that all students are familiar with the concepts of the topic and know and  understand key terms (vocabulary) that are at the upper end of their grade level (words they would not normally know or are unfamiliar to their background or culture). The classroom activity DOES NOT pre-teach any of the content that will be assessed! </a:t>
            </a:r>
            <a:endParaRPr lang="en-US" sz="1200" dirty="0" smtClean="0"/>
          </a:p>
          <a:p>
            <a:pPr marL="228600" indent="-228600">
              <a:buAutoNum type="arabicPeriod"/>
            </a:pPr>
            <a:endParaRPr lang="en-US" sz="1200" dirty="0"/>
          </a:p>
          <a:p>
            <a:pPr marL="254706" lvl="0" indent="-254706"/>
            <a:r>
              <a:rPr lang="en-US" sz="1300" b="1" dirty="0" smtClean="0">
                <a:solidFill>
                  <a:prstClr val="black"/>
                </a:solidFill>
              </a:rPr>
              <a:t>2. View </a:t>
            </a:r>
            <a:r>
              <a:rPr lang="en-US" sz="1300" b="1" dirty="0">
                <a:solidFill>
                  <a:prstClr val="black"/>
                </a:solidFill>
              </a:rPr>
              <a:t>the video below: </a:t>
            </a:r>
            <a:r>
              <a:rPr lang="en-US" sz="1000" i="1" dirty="0">
                <a:solidFill>
                  <a:prstClr val="black"/>
                </a:solidFill>
              </a:rPr>
              <a:t>(show to class before beginning)</a:t>
            </a:r>
          </a:p>
          <a:p>
            <a:pPr marL="254706" lvl="0" indent="1769"/>
            <a:r>
              <a:rPr lang="en-US" sz="1000" dirty="0">
                <a:solidFill>
                  <a:prstClr val="black"/>
                </a:solidFill>
                <a:hlinkClick r:id="rId2"/>
              </a:rPr>
              <a:t>http://www.bing.com/videos/search?q=teen+court&amp;qs=VI&amp;form=QBVR&amp;pq=teen+cort&amp;sc=810&amp;sp=1&amp;sk=&amp;adlt=strict#view=detail&amp;mid=1B58E71D5E4DE21D53D71B58E71D5E4DE21D53D7</a:t>
            </a:r>
            <a:endParaRPr lang="en-US" sz="1000" dirty="0">
              <a:solidFill>
                <a:prstClr val="black"/>
              </a:solidFill>
            </a:endParaRPr>
          </a:p>
          <a:p>
            <a:endParaRPr lang="en-US" sz="1200" b="1" dirty="0" smtClean="0"/>
          </a:p>
          <a:p>
            <a:r>
              <a:rPr lang="en-US" sz="1200" b="1" dirty="0" smtClean="0"/>
              <a:t>3. Read literary and informational passages (30 minutes)</a:t>
            </a:r>
          </a:p>
          <a:p>
            <a:r>
              <a:rPr lang="en-US" sz="1200" i="1" dirty="0" smtClean="0"/>
              <a:t>Remind </a:t>
            </a:r>
            <a:r>
              <a:rPr lang="en-US" sz="1200" i="1" dirty="0"/>
              <a:t>students to take notes as they read.  During an actual SBAC   assessment </a:t>
            </a:r>
            <a:r>
              <a:rPr lang="en-US" sz="1200" i="1" dirty="0" smtClean="0"/>
              <a:t>students </a:t>
            </a:r>
            <a:r>
              <a:rPr lang="en-US" sz="1200" i="1" dirty="0"/>
              <a:t>are allowed to keep their notes as a reference in order to complete their performance task.</a:t>
            </a:r>
            <a:endParaRPr lang="en-US" sz="1200" b="1" dirty="0"/>
          </a:p>
          <a:p>
            <a:endParaRPr lang="en-US" sz="1200" b="1" dirty="0" smtClean="0"/>
          </a:p>
          <a:p>
            <a:r>
              <a:rPr lang="en-US" sz="1200" b="1" dirty="0" smtClean="0"/>
              <a:t>4. Answer </a:t>
            </a:r>
            <a:r>
              <a:rPr lang="en-US" sz="1200" b="1" dirty="0"/>
              <a:t>the selected and constructed response questions.  </a:t>
            </a:r>
            <a:endParaRPr lang="en-US" sz="1200" b="1" dirty="0" smtClean="0"/>
          </a:p>
          <a:p>
            <a:endParaRPr lang="en-US" sz="1200" b="1" dirty="0"/>
          </a:p>
          <a:p>
            <a:r>
              <a:rPr lang="en-US" sz="1200" b="1" i="1" dirty="0"/>
              <a:t>Part 2 </a:t>
            </a:r>
            <a:r>
              <a:rPr lang="en-US" sz="1200" i="1" dirty="0"/>
              <a:t>(after questions #1-20)</a:t>
            </a:r>
            <a:endParaRPr lang="en-US" sz="1200" b="1" i="1" dirty="0"/>
          </a:p>
          <a:p>
            <a:pPr marL="181681" indent="-181681">
              <a:buFont typeface="Arial" panose="020B0604020202020204" pitchFamily="34" charset="0"/>
              <a:buChar char="•"/>
            </a:pPr>
            <a:r>
              <a:rPr lang="en-US" sz="1200" dirty="0" smtClean="0"/>
              <a:t>Students write their full informational composition(</a:t>
            </a:r>
            <a:r>
              <a:rPr lang="en-US" sz="1200" dirty="0"/>
              <a:t>70 Minutes)</a:t>
            </a:r>
          </a:p>
          <a:p>
            <a:endParaRPr lang="en-US" sz="1200" dirty="0"/>
          </a:p>
          <a:p>
            <a:r>
              <a:rPr lang="en-US" sz="1200" b="1" u="sng" dirty="0"/>
              <a:t>SCORING</a:t>
            </a:r>
          </a:p>
          <a:p>
            <a:r>
              <a:rPr lang="en-US" sz="1200" dirty="0">
                <a:solidFill>
                  <a:srgbClr val="000000"/>
                </a:solidFill>
              </a:rPr>
              <a:t>An </a:t>
            </a:r>
            <a:r>
              <a:rPr lang="en-US" sz="1200" dirty="0" smtClean="0">
                <a:solidFill>
                  <a:srgbClr val="000000"/>
                </a:solidFill>
              </a:rPr>
              <a:t>informational rubric </a:t>
            </a:r>
            <a:r>
              <a:rPr lang="en-US" sz="1200" dirty="0" smtClean="0"/>
              <a:t>is </a:t>
            </a:r>
            <a:r>
              <a:rPr lang="en-US" sz="1200" dirty="0"/>
              <a:t>provided for the performance task.  Students receive three scores:</a:t>
            </a:r>
          </a:p>
          <a:p>
            <a:endParaRPr lang="en-US" sz="1200" dirty="0"/>
          </a:p>
          <a:p>
            <a:pPr marL="242242" indent="-242242">
              <a:buAutoNum type="arabicPeriod"/>
            </a:pPr>
            <a:r>
              <a:rPr lang="en-US" sz="1200" dirty="0"/>
              <a:t>Organization and Purpose</a:t>
            </a:r>
          </a:p>
          <a:p>
            <a:pPr marL="242242" indent="-242242">
              <a:buAutoNum type="arabicPeriod"/>
            </a:pPr>
            <a:r>
              <a:rPr lang="en-US" sz="1200" dirty="0"/>
              <a:t>Evidence and Elaboration</a:t>
            </a:r>
          </a:p>
          <a:p>
            <a:pPr marL="242242" indent="-242242">
              <a:buAutoNum type="arabicPeriod"/>
            </a:pPr>
            <a:r>
              <a:rPr lang="en-US" sz="1200" dirty="0"/>
              <a:t>Conventions</a:t>
            </a:r>
          </a:p>
          <a:p>
            <a:endParaRPr lang="en-US" sz="13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5</a:t>
            </a:fld>
            <a:endParaRPr lang="en-US" dirty="0"/>
          </a:p>
        </p:txBody>
      </p:sp>
    </p:spTree>
    <p:extLst>
      <p:ext uri="{BB962C8B-B14F-4D97-AF65-F5344CB8AC3E}">
        <p14:creationId xmlns:p14="http://schemas.microsoft.com/office/powerpoint/2010/main" val="85321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2" name="Rectangle 1"/>
          <p:cNvSpPr/>
          <p:nvPr/>
        </p:nvSpPr>
        <p:spPr>
          <a:xfrm>
            <a:off x="380999" y="381000"/>
            <a:ext cx="6800850" cy="6699106"/>
          </a:xfrm>
          <a:prstGeom prst="rect">
            <a:avLst/>
          </a:prstGeom>
        </p:spPr>
        <p:txBody>
          <a:bodyPr wrap="square" lIns="96356" tIns="48178" rIns="96356" bIns="48178">
            <a:spAutoFit/>
          </a:bodyPr>
          <a:lstStyle/>
          <a:p>
            <a:endParaRPr lang="en-US" sz="1400" dirty="0"/>
          </a:p>
          <a:p>
            <a:r>
              <a:rPr lang="en-US" sz="1400" b="1" u="sng" dirty="0"/>
              <a:t>Part 2</a:t>
            </a:r>
            <a:r>
              <a:rPr lang="en-US" sz="1400" b="1" dirty="0"/>
              <a:t> </a:t>
            </a:r>
          </a:p>
          <a:p>
            <a:r>
              <a:rPr lang="en-US" sz="1400" b="1" dirty="0"/>
              <a:t>Performance Task</a:t>
            </a:r>
          </a:p>
          <a:p>
            <a:endParaRPr lang="en-US" sz="1400" dirty="0"/>
          </a:p>
          <a:p>
            <a:r>
              <a:rPr lang="en-US" sz="1400" b="1" u="sng" dirty="0"/>
              <a:t>You will</a:t>
            </a:r>
            <a:r>
              <a:rPr lang="en-US" sz="1400" dirty="0"/>
              <a:t>:</a:t>
            </a:r>
          </a:p>
          <a:p>
            <a:pPr marL="361333" indent="-361333">
              <a:buAutoNum type="arabicPeriod"/>
            </a:pPr>
            <a:r>
              <a:rPr lang="en-US" sz="1400" u="sng" dirty="0"/>
              <a:t>Plan</a:t>
            </a:r>
            <a:r>
              <a:rPr lang="en-US" sz="1400" dirty="0"/>
              <a:t> your writing.  You may use your notes and answers. You may use a graphic organizer.</a:t>
            </a:r>
          </a:p>
          <a:p>
            <a:pPr marL="361333" indent="-361333">
              <a:buAutoNum type="arabicPeriod"/>
            </a:pPr>
            <a:endParaRPr lang="en-US" sz="1400" dirty="0"/>
          </a:p>
          <a:p>
            <a:pPr marL="361333" indent="-361333">
              <a:buAutoNum type="arabicPeriod"/>
            </a:pPr>
            <a:r>
              <a:rPr lang="en-US" sz="1400" dirty="0"/>
              <a:t>Write – </a:t>
            </a:r>
            <a:r>
              <a:rPr lang="en-US" sz="1400" dirty="0">
                <a:solidFill>
                  <a:srgbClr val="000000"/>
                </a:solidFill>
              </a:rPr>
              <a:t>r</a:t>
            </a:r>
            <a:r>
              <a:rPr lang="en-US" sz="1400" dirty="0" smtClean="0">
                <a:solidFill>
                  <a:srgbClr val="000000"/>
                </a:solidFill>
              </a:rPr>
              <a:t>evise </a:t>
            </a:r>
            <a:r>
              <a:rPr lang="en-US" sz="1400" dirty="0">
                <a:solidFill>
                  <a:srgbClr val="000000"/>
                </a:solidFill>
              </a:rPr>
              <a:t>and </a:t>
            </a:r>
            <a:r>
              <a:rPr lang="en-US" sz="1400" dirty="0" smtClean="0">
                <a:solidFill>
                  <a:srgbClr val="000000"/>
                </a:solidFill>
              </a:rPr>
              <a:t>edit </a:t>
            </a:r>
            <a:r>
              <a:rPr lang="en-US" sz="1400" dirty="0"/>
              <a:t>your first draft (your teacher will give you paper).</a:t>
            </a:r>
          </a:p>
          <a:p>
            <a:pPr marL="361333" indent="-361333">
              <a:buAutoNum type="arabicPeriod"/>
            </a:pPr>
            <a:endParaRPr lang="en-US" sz="1400" dirty="0"/>
          </a:p>
          <a:p>
            <a:pPr marL="359660" indent="-359660">
              <a:defRPr/>
            </a:pPr>
            <a:r>
              <a:rPr lang="en-US" sz="1400" dirty="0"/>
              <a:t>3.     </a:t>
            </a:r>
            <a:r>
              <a:rPr lang="en-US" sz="1400" b="1" u="sng" dirty="0"/>
              <a:t>Your assignment</a:t>
            </a:r>
            <a:r>
              <a:rPr lang="en-US" sz="1400" b="1" dirty="0" smtClean="0"/>
              <a:t>:</a:t>
            </a:r>
            <a:endParaRPr lang="en-US" sz="1600" dirty="0"/>
          </a:p>
          <a:p>
            <a:pPr marL="385597" indent="-68983"/>
            <a:r>
              <a:rPr lang="en-US" sz="1300" dirty="0"/>
              <a:t> </a:t>
            </a:r>
            <a:r>
              <a:rPr lang="en-US" sz="1300" dirty="0" smtClean="0"/>
              <a:t> A local newspaper is publishing student essays about trials and the different court systems in the United States. You are invited to submit an essay about how the United States court systems and trials work. Your essay should be informative and it should give readers a basic introduction to how trials work and the different court systems used. </a:t>
            </a:r>
          </a:p>
          <a:p>
            <a:pPr marL="385597" indent="-68983"/>
            <a:endParaRPr lang="en-US" sz="1300" dirty="0" smtClean="0"/>
          </a:p>
          <a:p>
            <a:pPr marL="359660" indent="-359660">
              <a:defRPr/>
            </a:pPr>
            <a:r>
              <a:rPr lang="en-US" sz="1300" dirty="0" smtClean="0"/>
              <a:t>         Using all sources, develop an essay about trials and different court systems.  Choose the most important information to support your ideas and examples. Use your own words except when quoting directly from the sources.</a:t>
            </a:r>
          </a:p>
          <a:p>
            <a:pPr marL="359660" indent="-359660">
              <a:defRPr/>
            </a:pPr>
            <a:endParaRPr lang="en-US" sz="1400" dirty="0" smtClean="0"/>
          </a:p>
          <a:p>
            <a:r>
              <a:rPr lang="en-US" sz="1400" b="1" dirty="0" smtClean="0"/>
              <a:t>How your report will be scored:</a:t>
            </a:r>
            <a:endParaRPr lang="en-US" sz="1400" dirty="0" smtClean="0"/>
          </a:p>
          <a:p>
            <a:r>
              <a:rPr lang="en-US" sz="1300" b="1" i="1" dirty="0" smtClean="0"/>
              <a:t>1</a:t>
            </a:r>
            <a:r>
              <a:rPr lang="en-US" sz="1300" b="1" i="1" dirty="0"/>
              <a:t>. Statement of Purpose/Focus</a:t>
            </a:r>
            <a:r>
              <a:rPr lang="en-US" sz="1300" i="1" dirty="0"/>
              <a:t>—</a:t>
            </a:r>
            <a:r>
              <a:rPr lang="en-US" sz="1300" dirty="0"/>
              <a:t>how well you clearly state and maintain your controlling idea or main idea.</a:t>
            </a:r>
          </a:p>
          <a:p>
            <a:r>
              <a:rPr lang="en-US" sz="1300" b="1" i="1" dirty="0"/>
              <a:t>2. Organization </a:t>
            </a:r>
            <a:r>
              <a:rPr lang="en-US" sz="1300" dirty="0"/>
              <a:t>– how well the ideas progress from the introduction to the conclusion using effective transitions and how well you stay on topic throughout .</a:t>
            </a:r>
          </a:p>
          <a:p>
            <a:r>
              <a:rPr lang="en-US" sz="1300" b="1" i="1" dirty="0"/>
              <a:t>3. Elaboration of Evidence </a:t>
            </a:r>
            <a:r>
              <a:rPr lang="en-US" sz="1300" dirty="0"/>
              <a:t>– how well you provide evidence from sources about your topic and elaborate with specific information.</a:t>
            </a:r>
          </a:p>
          <a:p>
            <a:r>
              <a:rPr lang="en-US" sz="1300" b="1" i="1" dirty="0"/>
              <a:t>4. Language and Vocabulary </a:t>
            </a:r>
            <a:r>
              <a:rPr lang="en-US" sz="1300" dirty="0"/>
              <a:t>– how well you effectively express ideas using precise language that is appropriate for your audience and purpose.</a:t>
            </a:r>
          </a:p>
          <a:p>
            <a:r>
              <a:rPr lang="en-US" sz="1300" b="1" i="1" dirty="0"/>
              <a:t>5. Conventions </a:t>
            </a:r>
            <a:r>
              <a:rPr lang="en-US" sz="1300" dirty="0"/>
              <a:t>– how well you follow the rules of usage, punctuation, capitalization, and spelling.</a:t>
            </a:r>
          </a:p>
          <a:p>
            <a:endParaRPr lang="en-US" sz="1300" dirty="0"/>
          </a:p>
          <a:p>
            <a:endParaRPr lang="en-US" sz="1300" dirty="0"/>
          </a:p>
        </p:txBody>
      </p:sp>
    </p:spTree>
    <p:extLst>
      <p:ext uri="{BB962C8B-B14F-4D97-AF65-F5344CB8AC3E}">
        <p14:creationId xmlns:p14="http://schemas.microsoft.com/office/powerpoint/2010/main" val="197066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303706" y="228600"/>
            <a:ext cx="7081519" cy="9502140"/>
          </a:xfrm>
          <a:prstGeom prst="rect">
            <a:avLst/>
          </a:prstGeom>
          <a:noFill/>
          <a:ln>
            <a:noFill/>
          </a:ln>
        </p:spPr>
        <p:txBody>
          <a:bodyPr lIns="101866" tIns="50919" rIns="101866" bIns="50919" anchor="t" anchorCtr="0">
            <a:noAutofit/>
          </a:bodyPr>
          <a:lstStyle/>
          <a:p>
            <a:pPr algn="ctr">
              <a:buSzPct val="25000"/>
            </a:pPr>
            <a:r>
              <a:rPr lang="en-US" sz="1600" b="1" dirty="0" smtClean="0">
                <a:solidFill>
                  <a:schemeClr val="dk1"/>
                </a:solidFill>
                <a:latin typeface="Calibri"/>
                <a:ea typeface="Calibri"/>
                <a:cs typeface="Calibri"/>
                <a:sym typeface="Calibri"/>
              </a:rPr>
              <a:t>Supreme Court Performance Task Classroom Activity</a:t>
            </a:r>
          </a:p>
          <a:p>
            <a:pPr algn="ctr">
              <a:buSzPct val="25000"/>
            </a:pPr>
            <a:endParaRPr sz="1100" b="1" dirty="0">
              <a:solidFill>
                <a:schemeClr val="dk1"/>
              </a:solidFill>
              <a:latin typeface="Calibri"/>
              <a:ea typeface="Calibri"/>
              <a:cs typeface="Calibri"/>
              <a:sym typeface="Calibri"/>
            </a:endParaRPr>
          </a:p>
          <a:p>
            <a:pPr>
              <a:buSzPct val="25000"/>
            </a:pPr>
            <a:r>
              <a:rPr lang="en-US" sz="1100" i="1" dirty="0">
                <a:solidFill>
                  <a:schemeClr val="dk1"/>
                </a:solidFill>
                <a:latin typeface="Calibri"/>
                <a:ea typeface="Calibri"/>
                <a:cs typeface="Calibri"/>
                <a:sym typeface="Calibri"/>
              </a:rPr>
              <a:t>This classroom pre-activity follows the Smarter Balanced Assessment Consortium general design of contextual elements, resources, learning goals, key terms and purpose [</a:t>
            </a:r>
            <a:r>
              <a:rPr lang="en-US" sz="1100" i="1" u="sng" dirty="0">
                <a:solidFill>
                  <a:schemeClr val="hlink"/>
                </a:solidFill>
                <a:latin typeface="Calibri"/>
                <a:ea typeface="Calibri"/>
                <a:cs typeface="Calibri"/>
                <a:sym typeface="Calibri"/>
                <a:hlinkClick r:id="rId3"/>
              </a:rPr>
              <a:t>http://oaksportal.org/resources/</a:t>
            </a:r>
            <a:r>
              <a:rPr lang="en-US" sz="1100" i="1" dirty="0">
                <a:solidFill>
                  <a:schemeClr val="dk1"/>
                </a:solidFill>
                <a:latin typeface="Calibri"/>
                <a:ea typeface="Calibri"/>
                <a:cs typeface="Calibri"/>
                <a:sym typeface="Calibri"/>
              </a:rPr>
              <a:t>]</a:t>
            </a:r>
          </a:p>
          <a:p>
            <a:pPr>
              <a:buSzPct val="25000"/>
            </a:pPr>
            <a:r>
              <a:rPr lang="en-US" sz="1100" i="1" dirty="0">
                <a:solidFill>
                  <a:schemeClr val="dk1"/>
                </a:solidFill>
                <a:latin typeface="Calibri"/>
                <a:ea typeface="Calibri"/>
                <a:cs typeface="Calibri"/>
                <a:sym typeface="Calibri"/>
              </a:rPr>
              <a:t>The </a:t>
            </a:r>
            <a:r>
              <a:rPr lang="en-US" sz="1100" i="1" dirty="0" smtClean="0">
                <a:solidFill>
                  <a:schemeClr val="dk1"/>
                </a:solidFill>
                <a:latin typeface="Calibri"/>
                <a:ea typeface="Calibri"/>
                <a:cs typeface="Calibri"/>
                <a:sym typeface="Calibri"/>
              </a:rPr>
              <a:t>classroom activity written </a:t>
            </a:r>
            <a:r>
              <a:rPr lang="en-US" sz="1100" i="1" dirty="0">
                <a:solidFill>
                  <a:schemeClr val="dk1"/>
                </a:solidFill>
                <a:latin typeface="Calibri"/>
                <a:ea typeface="Calibri"/>
                <a:cs typeface="Calibri"/>
                <a:sym typeface="Calibri"/>
              </a:rPr>
              <a:t>by </a:t>
            </a:r>
            <a:r>
              <a:rPr lang="en-US" sz="1100" b="1" i="1" dirty="0" smtClean="0">
                <a:solidFill>
                  <a:schemeClr val="dk1"/>
                </a:solidFill>
                <a:latin typeface="Calibri"/>
                <a:ea typeface="Calibri"/>
                <a:cs typeface="Calibri"/>
                <a:sym typeface="Calibri"/>
              </a:rPr>
              <a:t>Anne Berg, Aliceson Brandt and </a:t>
            </a:r>
            <a:r>
              <a:rPr lang="en-US" sz="1100" b="1" i="1" smtClean="0">
                <a:solidFill>
                  <a:schemeClr val="dk1"/>
                </a:solidFill>
                <a:latin typeface="Calibri"/>
                <a:ea typeface="Calibri"/>
                <a:cs typeface="Calibri"/>
                <a:sym typeface="Calibri"/>
              </a:rPr>
              <a:t>Ko Kagawa.</a:t>
            </a:r>
            <a:endParaRPr lang="en-US" sz="1100" b="1" i="1" dirty="0">
              <a:solidFill>
                <a:schemeClr val="dk1"/>
              </a:solidFill>
              <a:latin typeface="Calibri"/>
              <a:ea typeface="Calibri"/>
              <a:cs typeface="Calibri"/>
              <a:sym typeface="Calibri"/>
            </a:endParaRPr>
          </a:p>
          <a:p>
            <a:endParaRPr sz="1100" i="1" dirty="0">
              <a:solidFill>
                <a:schemeClr val="dk1"/>
              </a:solidFill>
              <a:latin typeface="Calibri"/>
              <a:ea typeface="Calibri"/>
              <a:cs typeface="Calibri"/>
              <a:sym typeface="Calibri"/>
            </a:endParaRPr>
          </a:p>
          <a:p>
            <a:pPr>
              <a:buSzPct val="25000"/>
            </a:pPr>
            <a:r>
              <a:rPr lang="en-US" sz="1100" dirty="0">
                <a:solidFill>
                  <a:schemeClr val="dk1"/>
                </a:solidFill>
                <a:ea typeface="Calibri"/>
                <a:cs typeface="Calibri"/>
                <a:sym typeface="Calibri"/>
              </a:rPr>
              <a:t>The Classroom Activity introduces students to the context of a performance task, so they are not disadvantaged in demonstrating the skills the task intends to assess. </a:t>
            </a:r>
          </a:p>
          <a:p>
            <a:endParaRPr sz="1100" dirty="0">
              <a:solidFill>
                <a:schemeClr val="dk1"/>
              </a:solidFill>
              <a:ea typeface="Calibri"/>
              <a:cs typeface="Calibri"/>
              <a:sym typeface="Calibri"/>
            </a:endParaRPr>
          </a:p>
          <a:p>
            <a:pPr>
              <a:buSzPct val="25000"/>
            </a:pPr>
            <a:r>
              <a:rPr lang="en-US" sz="1100" dirty="0">
                <a:solidFill>
                  <a:schemeClr val="dk1"/>
                </a:solidFill>
                <a:ea typeface="Calibri"/>
                <a:cs typeface="Calibri"/>
                <a:sym typeface="Calibri"/>
              </a:rPr>
              <a:t>Contextual elements include:</a:t>
            </a:r>
          </a:p>
          <a:p>
            <a:endParaRPr sz="1100" dirty="0">
              <a:solidFill>
                <a:schemeClr val="dk1"/>
              </a:solidFill>
              <a:ea typeface="Calibri"/>
              <a:cs typeface="Calibri"/>
              <a:sym typeface="Calibri"/>
            </a:endParaRPr>
          </a:p>
          <a:p>
            <a:pPr marL="254706" indent="-254706">
              <a:buClr>
                <a:schemeClr val="dk1"/>
              </a:buClr>
              <a:buSzPct val="100000"/>
              <a:buFont typeface="Calibri"/>
              <a:buAutoNum type="arabicPeriod"/>
            </a:pPr>
            <a:r>
              <a:rPr lang="en-US" sz="1100" dirty="0">
                <a:solidFill>
                  <a:schemeClr val="dk1"/>
                </a:solidFill>
                <a:ea typeface="Calibri"/>
                <a:cs typeface="Calibri"/>
                <a:sym typeface="Calibri"/>
              </a:rPr>
              <a:t>an </a:t>
            </a:r>
            <a:r>
              <a:rPr lang="en-US" sz="1100" b="1" dirty="0">
                <a:solidFill>
                  <a:schemeClr val="dk1"/>
                </a:solidFill>
                <a:ea typeface="Calibri"/>
                <a:cs typeface="Calibri"/>
                <a:sym typeface="Calibri"/>
              </a:rPr>
              <a:t>understanding of the setting or situation </a:t>
            </a:r>
            <a:r>
              <a:rPr lang="en-US" sz="1100" dirty="0">
                <a:solidFill>
                  <a:schemeClr val="dk1"/>
                </a:solidFill>
                <a:ea typeface="Calibri"/>
                <a:cs typeface="Calibri"/>
                <a:sym typeface="Calibri"/>
              </a:rPr>
              <a:t>in which the task is placed</a:t>
            </a:r>
          </a:p>
          <a:p>
            <a:pPr marL="254706" indent="-254706">
              <a:buClr>
                <a:schemeClr val="dk1"/>
              </a:buClr>
              <a:buSzPct val="100000"/>
              <a:buFont typeface="Calibri"/>
              <a:buAutoNum type="arabicPeriod"/>
            </a:pPr>
            <a:r>
              <a:rPr lang="en-US" sz="1100" dirty="0">
                <a:solidFill>
                  <a:schemeClr val="dk1"/>
                </a:solidFill>
                <a:ea typeface="Calibri"/>
                <a:cs typeface="Calibri"/>
                <a:sym typeface="Calibri"/>
              </a:rPr>
              <a:t>potentially </a:t>
            </a:r>
            <a:r>
              <a:rPr lang="en-US" sz="1100" b="1" dirty="0">
                <a:solidFill>
                  <a:schemeClr val="dk1"/>
                </a:solidFill>
                <a:ea typeface="Calibri"/>
                <a:cs typeface="Calibri"/>
                <a:sym typeface="Calibri"/>
              </a:rPr>
              <a:t>unfamiliar concepts </a:t>
            </a:r>
            <a:r>
              <a:rPr lang="en-US" sz="1100" dirty="0">
                <a:solidFill>
                  <a:schemeClr val="dk1"/>
                </a:solidFill>
                <a:ea typeface="Calibri"/>
                <a:cs typeface="Calibri"/>
                <a:sym typeface="Calibri"/>
              </a:rPr>
              <a:t>that are associated with the scenario</a:t>
            </a:r>
          </a:p>
          <a:p>
            <a:pPr marL="254706" indent="-254706">
              <a:buClr>
                <a:schemeClr val="dk1"/>
              </a:buClr>
              <a:buSzPct val="100000"/>
              <a:buFont typeface="Calibri"/>
              <a:buAutoNum type="arabicPeriod"/>
            </a:pPr>
            <a:r>
              <a:rPr lang="en-US" sz="1100" b="1" dirty="0">
                <a:solidFill>
                  <a:schemeClr val="dk1"/>
                </a:solidFill>
                <a:ea typeface="Calibri"/>
                <a:cs typeface="Calibri"/>
                <a:sym typeface="Calibri"/>
              </a:rPr>
              <a:t>key terms or vocabulary </a:t>
            </a:r>
            <a:r>
              <a:rPr lang="en-US" sz="1100" dirty="0">
                <a:solidFill>
                  <a:schemeClr val="dk1"/>
                </a:solidFill>
                <a:ea typeface="Calibri"/>
                <a:cs typeface="Calibri"/>
                <a:sym typeface="Calibri"/>
              </a:rPr>
              <a:t>students will need to understand in order to meaningfully engage with and complete the performance task</a:t>
            </a:r>
          </a:p>
          <a:p>
            <a:endParaRPr sz="1100" dirty="0">
              <a:solidFill>
                <a:schemeClr val="dk1"/>
              </a:solidFill>
              <a:ea typeface="Calibri"/>
              <a:cs typeface="Calibri"/>
              <a:sym typeface="Calibri"/>
            </a:endParaRPr>
          </a:p>
          <a:p>
            <a:pPr>
              <a:buSzPct val="25000"/>
            </a:pPr>
            <a:r>
              <a:rPr lang="en-US" sz="1100" dirty="0">
                <a:solidFill>
                  <a:schemeClr val="dk1"/>
                </a:solidFill>
                <a:ea typeface="Calibri"/>
                <a:cs typeface="Calibri"/>
                <a:sym typeface="Calibri"/>
              </a:rPr>
              <a:t>The Classroom Activity is also intended to generate student interest in further exploration of the key idea(s). The Classroom Activity should be easy to implement with clear instructions. </a:t>
            </a:r>
          </a:p>
          <a:p>
            <a:endParaRPr sz="1100" dirty="0">
              <a:solidFill>
                <a:schemeClr val="dk1"/>
              </a:solidFill>
              <a:ea typeface="Calibri"/>
              <a:cs typeface="Calibri"/>
              <a:sym typeface="Calibri"/>
            </a:endParaRPr>
          </a:p>
          <a:p>
            <a:pPr>
              <a:buSzPct val="25000"/>
            </a:pPr>
            <a:r>
              <a:rPr lang="en-US" sz="1100" dirty="0">
                <a:solidFill>
                  <a:schemeClr val="dk1"/>
                </a:solidFill>
                <a:ea typeface="Calibri"/>
                <a:cs typeface="Calibri"/>
                <a:sym typeface="Calibri"/>
              </a:rPr>
              <a:t>Please read through the entire Classroom Activity before beginning the activity with students to ensure any classroom preparation can be completed in advance. Throughout the activity, it is permissible to pause and ask students if they have any questions.</a:t>
            </a:r>
          </a:p>
          <a:p>
            <a:endParaRPr sz="1100" dirty="0">
              <a:solidFill>
                <a:schemeClr val="dk1"/>
              </a:solidFill>
              <a:ea typeface="Calibri"/>
              <a:cs typeface="Calibri"/>
              <a:sym typeface="Calibri"/>
            </a:endParaRPr>
          </a:p>
          <a:p>
            <a:pPr>
              <a:buSzPct val="25000"/>
            </a:pPr>
            <a:r>
              <a:rPr lang="en-US" sz="1100" b="1" dirty="0">
                <a:solidFill>
                  <a:schemeClr val="dk1"/>
                </a:solidFill>
                <a:ea typeface="Calibri"/>
                <a:cs typeface="Calibri"/>
                <a:sym typeface="Calibri"/>
              </a:rPr>
              <a:t>Resources needed</a:t>
            </a:r>
            <a:r>
              <a:rPr lang="en-US" sz="1100" b="1" dirty="0" smtClean="0">
                <a:solidFill>
                  <a:schemeClr val="dk1"/>
                </a:solidFill>
                <a:ea typeface="Calibri"/>
                <a:cs typeface="Calibri"/>
                <a:sym typeface="Calibri"/>
              </a:rPr>
              <a:t>:</a:t>
            </a:r>
          </a:p>
          <a:p>
            <a:pPr>
              <a:buSzPct val="25000"/>
            </a:pPr>
            <a:endParaRPr lang="en-US" sz="1100" b="1" dirty="0">
              <a:solidFill>
                <a:schemeClr val="dk1"/>
              </a:solidFill>
              <a:ea typeface="Calibri"/>
              <a:cs typeface="Calibri"/>
              <a:sym typeface="Calibri"/>
            </a:endParaRPr>
          </a:p>
          <a:p>
            <a:r>
              <a:rPr lang="en-US" sz="1100" dirty="0" smtClean="0">
                <a:solidFill>
                  <a:schemeClr val="dk1"/>
                </a:solidFill>
                <a:ea typeface="Calibri"/>
                <a:cs typeface="Calibri"/>
                <a:sym typeface="Calibri"/>
              </a:rPr>
              <a:t>1.  A copy of </a:t>
            </a:r>
            <a:r>
              <a:rPr lang="en-US" sz="1100" b="1" dirty="0" smtClean="0">
                <a:solidFill>
                  <a:schemeClr val="dk1"/>
                </a:solidFill>
                <a:ea typeface="Calibri"/>
                <a:cs typeface="Calibri"/>
                <a:sym typeface="Calibri"/>
              </a:rPr>
              <a:t>Brown </a:t>
            </a:r>
            <a:r>
              <a:rPr lang="en-US" sz="1100" b="1" dirty="0">
                <a:solidFill>
                  <a:schemeClr val="dk1"/>
                </a:solidFill>
                <a:ea typeface="Calibri"/>
                <a:cs typeface="Calibri"/>
                <a:sym typeface="Calibri"/>
              </a:rPr>
              <a:t>v. Board of Education Reader’s </a:t>
            </a:r>
            <a:r>
              <a:rPr lang="en-US" sz="1100" b="1" dirty="0" smtClean="0">
                <a:solidFill>
                  <a:schemeClr val="dk1"/>
                </a:solidFill>
                <a:ea typeface="Calibri"/>
                <a:cs typeface="Calibri"/>
                <a:sym typeface="Calibri"/>
              </a:rPr>
              <a:t>Theater </a:t>
            </a:r>
            <a:r>
              <a:rPr lang="en-US" sz="1100" dirty="0" smtClean="0">
                <a:solidFill>
                  <a:schemeClr val="dk1"/>
                </a:solidFill>
                <a:ea typeface="Calibri"/>
                <a:cs typeface="Calibri"/>
                <a:sym typeface="Calibri"/>
              </a:rPr>
              <a:t>for each student.</a:t>
            </a:r>
            <a:endParaRPr lang="en-US" sz="1100" dirty="0">
              <a:solidFill>
                <a:schemeClr val="dk1"/>
              </a:solidFill>
              <a:ea typeface="Calibri"/>
              <a:cs typeface="Calibri"/>
              <a:sym typeface="Calibri"/>
            </a:endParaRPr>
          </a:p>
          <a:p>
            <a:endParaRPr sz="1100" dirty="0">
              <a:solidFill>
                <a:schemeClr val="dk1"/>
              </a:solidFill>
              <a:ea typeface="Calibri"/>
              <a:cs typeface="Calibri"/>
              <a:sym typeface="Calibri"/>
            </a:endParaRPr>
          </a:p>
          <a:p>
            <a:pPr>
              <a:buSzPct val="25000"/>
            </a:pPr>
            <a:r>
              <a:rPr lang="en-US" sz="1100" b="1" dirty="0">
                <a:solidFill>
                  <a:schemeClr val="dk1"/>
                </a:solidFill>
                <a:ea typeface="Calibri"/>
                <a:cs typeface="Calibri"/>
                <a:sym typeface="Calibri"/>
              </a:rPr>
              <a:t>Learning Goals</a:t>
            </a:r>
            <a:r>
              <a:rPr lang="en-US" sz="1100" dirty="0">
                <a:solidFill>
                  <a:schemeClr val="dk1"/>
                </a:solidFill>
                <a:ea typeface="Calibri"/>
                <a:cs typeface="Calibri"/>
                <a:sym typeface="Calibri"/>
              </a:rPr>
              <a:t>:</a:t>
            </a:r>
          </a:p>
          <a:p>
            <a:endParaRPr sz="1100" dirty="0">
              <a:solidFill>
                <a:schemeClr val="dk1"/>
              </a:solidFill>
              <a:ea typeface="Calibri"/>
              <a:cs typeface="Calibri"/>
              <a:sym typeface="Calibri"/>
            </a:endParaRPr>
          </a:p>
          <a:p>
            <a:pPr marL="191030" indent="-191030">
              <a:buClr>
                <a:schemeClr val="dk1"/>
              </a:buClr>
              <a:buSzPct val="100000"/>
              <a:buFont typeface="Arial"/>
              <a:buAutoNum type="arabicPeriod"/>
            </a:pPr>
            <a:r>
              <a:rPr lang="en-US" sz="1100" dirty="0">
                <a:solidFill>
                  <a:schemeClr val="dk1"/>
                </a:solidFill>
                <a:ea typeface="Calibri"/>
                <a:cs typeface="Calibri"/>
                <a:sym typeface="Calibri"/>
              </a:rPr>
              <a:t>Students will understand the context of the key concepts related to the </a:t>
            </a:r>
            <a:r>
              <a:rPr lang="en-US" sz="1100" dirty="0" smtClean="0">
                <a:solidFill>
                  <a:schemeClr val="dk1"/>
                </a:solidFill>
                <a:ea typeface="Calibri"/>
                <a:cs typeface="Calibri"/>
                <a:sym typeface="Calibri"/>
              </a:rPr>
              <a:t>topic</a:t>
            </a:r>
            <a:r>
              <a:rPr lang="en-US" sz="1100" dirty="0">
                <a:solidFill>
                  <a:schemeClr val="dk1"/>
                </a:solidFill>
                <a:ea typeface="Calibri"/>
                <a:cs typeface="Calibri"/>
                <a:sym typeface="Calibri"/>
              </a:rPr>
              <a:t> </a:t>
            </a:r>
            <a:r>
              <a:rPr lang="en-US" sz="1100" dirty="0" smtClean="0">
                <a:solidFill>
                  <a:schemeClr val="dk1"/>
                </a:solidFill>
                <a:ea typeface="Calibri"/>
                <a:cs typeface="Calibri"/>
                <a:sym typeface="Calibri"/>
              </a:rPr>
              <a:t>of what happens inside a courtroom</a:t>
            </a:r>
          </a:p>
          <a:p>
            <a:pPr>
              <a:buClr>
                <a:schemeClr val="dk1"/>
              </a:buClr>
              <a:buSzPct val="100000"/>
            </a:pPr>
            <a:r>
              <a:rPr lang="en-US" sz="1100" dirty="0">
                <a:solidFill>
                  <a:schemeClr val="dk1"/>
                </a:solidFill>
                <a:ea typeface="Calibri"/>
                <a:cs typeface="Calibri"/>
                <a:sym typeface="Calibri"/>
              </a:rPr>
              <a:t> </a:t>
            </a:r>
            <a:r>
              <a:rPr lang="en-US" sz="1100" dirty="0" smtClean="0">
                <a:solidFill>
                  <a:schemeClr val="dk1"/>
                </a:solidFill>
                <a:ea typeface="Calibri"/>
                <a:cs typeface="Calibri"/>
                <a:sym typeface="Calibri"/>
              </a:rPr>
              <a:t>     when a case is being tried specifically the Supreme Court.</a:t>
            </a:r>
          </a:p>
          <a:p>
            <a:pPr>
              <a:buClr>
                <a:schemeClr val="dk1"/>
              </a:buClr>
              <a:buSzPct val="100000"/>
            </a:pPr>
            <a:endParaRPr sz="1100" dirty="0">
              <a:solidFill>
                <a:schemeClr val="dk1"/>
              </a:solidFill>
              <a:ea typeface="Calibri"/>
              <a:cs typeface="Calibri"/>
              <a:sym typeface="Calibri"/>
            </a:endParaRPr>
          </a:p>
          <a:p>
            <a:pPr marL="230188" indent="-230188">
              <a:buSzPct val="25000"/>
            </a:pPr>
            <a:r>
              <a:rPr lang="en-US" sz="1100" dirty="0" smtClean="0">
                <a:solidFill>
                  <a:schemeClr val="dk1"/>
                </a:solidFill>
                <a:ea typeface="Calibri"/>
                <a:cs typeface="Calibri"/>
                <a:sym typeface="Calibri"/>
              </a:rPr>
              <a:t>      Students </a:t>
            </a:r>
            <a:r>
              <a:rPr lang="en-US" sz="1100" dirty="0">
                <a:solidFill>
                  <a:schemeClr val="dk1"/>
                </a:solidFill>
                <a:ea typeface="Calibri"/>
                <a:cs typeface="Calibri"/>
                <a:sym typeface="Calibri"/>
              </a:rPr>
              <a:t>will understand the key terms</a:t>
            </a:r>
            <a:r>
              <a:rPr lang="en-US" sz="1100" dirty="0" smtClean="0">
                <a:solidFill>
                  <a:schemeClr val="dk1"/>
                </a:solidFill>
                <a:ea typeface="Calibri"/>
                <a:cs typeface="Calibri"/>
                <a:sym typeface="Calibri"/>
              </a:rPr>
              <a:t>:</a:t>
            </a:r>
          </a:p>
          <a:p>
            <a:pPr>
              <a:buSzPct val="25000"/>
            </a:pPr>
            <a:endParaRPr lang="en-US" sz="1100" dirty="0">
              <a:solidFill>
                <a:schemeClr val="dk1"/>
              </a:solidFill>
              <a:ea typeface="Calibri"/>
              <a:cs typeface="Calibri"/>
              <a:sym typeface="Calibri"/>
            </a:endParaRPr>
          </a:p>
          <a:p>
            <a:pPr>
              <a:buSzPct val="25000"/>
            </a:pPr>
            <a:r>
              <a:rPr lang="en-US" sz="1100" i="1" dirty="0">
                <a:solidFill>
                  <a:schemeClr val="dk1"/>
                </a:solidFill>
                <a:ea typeface="Calibri"/>
                <a:cs typeface="Calibri"/>
                <a:sym typeface="Calibri"/>
              </a:rPr>
              <a:t>Note: Definitions are provided here for the convenience of facilitators. Students are expected to understand these key terms in the context of the task, not memorize the definitions</a:t>
            </a:r>
            <a:r>
              <a:rPr lang="en-US" sz="1100" dirty="0">
                <a:solidFill>
                  <a:schemeClr val="dk1"/>
                </a:solidFill>
                <a:ea typeface="Calibri"/>
                <a:cs typeface="Calibri"/>
                <a:sym typeface="Calibri"/>
              </a:rPr>
              <a:t>. </a:t>
            </a:r>
          </a:p>
          <a:p>
            <a:endParaRPr sz="1100" b="1" dirty="0">
              <a:solidFill>
                <a:schemeClr val="dk1"/>
              </a:solidFill>
              <a:ea typeface="Calibri"/>
              <a:cs typeface="Calibri"/>
              <a:sym typeface="Calibri"/>
            </a:endParaRPr>
          </a:p>
          <a:p>
            <a:pPr marL="191030" indent="-191030">
              <a:buClr>
                <a:schemeClr val="dk1"/>
              </a:buClr>
              <a:buSzPct val="100000"/>
              <a:buFont typeface="Arial"/>
              <a:buAutoNum type="arabicPeriod"/>
            </a:pPr>
            <a:r>
              <a:rPr lang="en-US" sz="1100" dirty="0" smtClean="0">
                <a:solidFill>
                  <a:schemeClr val="dk1"/>
                </a:solidFill>
                <a:ea typeface="Calibri"/>
                <a:cs typeface="Calibri"/>
                <a:sym typeface="Calibri"/>
              </a:rPr>
              <a:t>Supreme Court: The highest court in the United States.</a:t>
            </a:r>
            <a:endParaRPr lang="en-US" sz="1100" dirty="0">
              <a:solidFill>
                <a:schemeClr val="dk1"/>
              </a:solidFill>
              <a:ea typeface="Verdana"/>
              <a:cs typeface="Verdana"/>
              <a:sym typeface="Verdana"/>
            </a:endParaRPr>
          </a:p>
          <a:p>
            <a:pPr marL="191030" indent="-191030">
              <a:buClr>
                <a:schemeClr val="dk1"/>
              </a:buClr>
              <a:buSzPct val="100000"/>
              <a:buFont typeface="Arial"/>
              <a:buAutoNum type="arabicPeriod"/>
            </a:pPr>
            <a:r>
              <a:rPr lang="en-US" sz="1100" dirty="0" smtClean="0">
                <a:solidFill>
                  <a:schemeClr val="dk1"/>
                </a:solidFill>
                <a:ea typeface="Calibri"/>
                <a:cs typeface="Calibri"/>
                <a:sym typeface="Calibri"/>
              </a:rPr>
              <a:t>Appealed:  When a higher court reviews the ruling of a lower court.</a:t>
            </a:r>
            <a:endParaRPr lang="en-US" sz="1100" dirty="0">
              <a:solidFill>
                <a:schemeClr val="dk1"/>
              </a:solidFill>
              <a:ea typeface="Verdana"/>
              <a:cs typeface="Verdana"/>
              <a:sym typeface="Verdana"/>
            </a:endParaRPr>
          </a:p>
          <a:p>
            <a:pPr marL="191030" indent="-191030">
              <a:buClr>
                <a:schemeClr val="dk1"/>
              </a:buClr>
              <a:buSzPct val="100000"/>
              <a:buFont typeface="Calibri"/>
              <a:buAutoNum type="arabicPeriod"/>
            </a:pPr>
            <a:r>
              <a:rPr lang="en-US" sz="1100" dirty="0">
                <a:solidFill>
                  <a:schemeClr val="dk1"/>
                </a:solidFill>
                <a:ea typeface="Calibri"/>
                <a:cs typeface="Calibri"/>
                <a:sym typeface="Calibri"/>
              </a:rPr>
              <a:t>S</a:t>
            </a:r>
            <a:r>
              <a:rPr lang="en-US" sz="1100" dirty="0" smtClean="0">
                <a:solidFill>
                  <a:schemeClr val="dk1"/>
                </a:solidFill>
                <a:ea typeface="Calibri"/>
                <a:cs typeface="Calibri"/>
                <a:sym typeface="Calibri"/>
              </a:rPr>
              <a:t>egregation-</a:t>
            </a:r>
            <a:r>
              <a:rPr lang="en-US" sz="1100" dirty="0" smtClean="0">
                <a:solidFill>
                  <a:schemeClr val="dk1"/>
                </a:solidFill>
                <a:ea typeface="Verdana"/>
                <a:cs typeface="Verdana"/>
                <a:sym typeface="Verdana"/>
              </a:rPr>
              <a:t>the </a:t>
            </a:r>
            <a:r>
              <a:rPr lang="en-US" sz="1100" dirty="0">
                <a:solidFill>
                  <a:schemeClr val="dk1"/>
                </a:solidFill>
                <a:ea typeface="Verdana"/>
                <a:cs typeface="Verdana"/>
                <a:sym typeface="Verdana"/>
              </a:rPr>
              <a:t>practice or policy of keeping people of different races, religions, etc., separate from each other</a:t>
            </a:r>
          </a:p>
          <a:p>
            <a:pPr marL="191030" indent="-191030">
              <a:buClr>
                <a:schemeClr val="dk1"/>
              </a:buClr>
              <a:buSzPct val="100000"/>
              <a:buFont typeface="Calibri"/>
              <a:buAutoNum type="arabicPeriod"/>
            </a:pPr>
            <a:r>
              <a:rPr lang="en-US" sz="1100" dirty="0" smtClean="0">
                <a:solidFill>
                  <a:schemeClr val="dk1"/>
                </a:solidFill>
                <a:ea typeface="Calibri"/>
                <a:cs typeface="Calibri"/>
                <a:sym typeface="Calibri"/>
              </a:rPr>
              <a:t>Ruling: A court decision</a:t>
            </a:r>
          </a:p>
          <a:p>
            <a:pPr marL="191030" indent="-191030">
              <a:buClr>
                <a:schemeClr val="dk1"/>
              </a:buClr>
              <a:buSzPct val="100000"/>
              <a:buFont typeface="Calibri"/>
              <a:buAutoNum type="arabicPeriod"/>
            </a:pPr>
            <a:r>
              <a:rPr lang="en-US" sz="1100" dirty="0" smtClean="0">
                <a:solidFill>
                  <a:schemeClr val="dk1"/>
                </a:solidFill>
                <a:ea typeface="Calibri"/>
                <a:cs typeface="Calibri"/>
                <a:sym typeface="Calibri"/>
              </a:rPr>
              <a:t>Amendment: When ratified (becoming law) an amendment to the constitution is a final law.</a:t>
            </a:r>
          </a:p>
          <a:p>
            <a:pPr marL="191030" indent="-106128">
              <a:buClr>
                <a:schemeClr val="dk1"/>
              </a:buClr>
            </a:pPr>
            <a:endParaRPr sz="1100" b="1" dirty="0">
              <a:solidFill>
                <a:schemeClr val="dk1"/>
              </a:solidFill>
              <a:ea typeface="Calibri"/>
              <a:cs typeface="Calibri"/>
              <a:sym typeface="Calibri"/>
            </a:endParaRPr>
          </a:p>
          <a:p>
            <a:pPr>
              <a:buSzPct val="25000"/>
            </a:pPr>
            <a:r>
              <a:rPr lang="en-US" sz="1100" dirty="0">
                <a:solidFill>
                  <a:schemeClr val="dk1"/>
                </a:solidFill>
                <a:ea typeface="Calibri"/>
                <a:cs typeface="Calibri"/>
                <a:sym typeface="Calibri"/>
              </a:rPr>
              <a:t>[Purpose: The facilitator’s goal is to help students understand </a:t>
            </a:r>
            <a:r>
              <a:rPr lang="en-US" sz="1100" dirty="0" smtClean="0">
                <a:solidFill>
                  <a:schemeClr val="dk1"/>
                </a:solidFill>
                <a:ea typeface="Calibri"/>
                <a:cs typeface="Calibri"/>
                <a:sym typeface="Calibri"/>
              </a:rPr>
              <a:t>the procedures within a Supreme Court.] </a:t>
            </a:r>
            <a:endParaRPr lang="en-US"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pPr>
              <a:buSzPct val="25000"/>
            </a:pPr>
            <a:r>
              <a:rPr lang="en-US" sz="1000" dirty="0">
                <a:solidFill>
                  <a:schemeClr val="dk1"/>
                </a:solidFill>
                <a:latin typeface="Calibri"/>
                <a:ea typeface="Calibri"/>
                <a:cs typeface="Calibri"/>
                <a:sym typeface="Calibri"/>
              </a:rPr>
              <a:t>*Facilitators can decide whether they want to display ancillary materials using an overhead projector or computer/Smartboard, or whether they want to produce them as a handout for students.</a:t>
            </a:r>
          </a:p>
        </p:txBody>
      </p:sp>
    </p:spTree>
    <p:extLst>
      <p:ext uri="{BB962C8B-B14F-4D97-AF65-F5344CB8AC3E}">
        <p14:creationId xmlns:p14="http://schemas.microsoft.com/office/powerpoint/2010/main" val="2453305041"/>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303706" y="251460"/>
            <a:ext cx="7081519" cy="8435340"/>
          </a:xfrm>
          <a:prstGeom prst="rect">
            <a:avLst/>
          </a:prstGeom>
          <a:noFill/>
          <a:ln>
            <a:noFill/>
          </a:ln>
        </p:spPr>
        <p:txBody>
          <a:bodyPr lIns="101866" tIns="50919" rIns="101866" bIns="50919" anchor="t" anchorCtr="0">
            <a:noAutofit/>
          </a:bodyPr>
          <a:lstStyle/>
          <a:p>
            <a:pPr lvl="0">
              <a:buSzPct val="25000"/>
            </a:pPr>
            <a:r>
              <a:rPr lang="en-US" sz="1100" b="1" dirty="0">
                <a:solidFill>
                  <a:prstClr val="black"/>
                </a:solidFill>
                <a:ea typeface="Calibri"/>
                <a:cs typeface="Calibri"/>
                <a:sym typeface="Calibri"/>
              </a:rPr>
              <a:t>Supreme Court Performance Task Classroom </a:t>
            </a:r>
            <a:r>
              <a:rPr lang="en-US" sz="1100" b="1" dirty="0" smtClean="0">
                <a:solidFill>
                  <a:prstClr val="black"/>
                </a:solidFill>
                <a:ea typeface="Calibri"/>
                <a:cs typeface="Calibri"/>
                <a:sym typeface="Calibri"/>
              </a:rPr>
              <a:t>Activity </a:t>
            </a:r>
            <a:r>
              <a:rPr lang="en-US" sz="1100" i="1" dirty="0" smtClean="0">
                <a:solidFill>
                  <a:prstClr val="black"/>
                </a:solidFill>
                <a:ea typeface="Calibri"/>
                <a:cs typeface="Calibri"/>
                <a:sym typeface="Calibri"/>
              </a:rPr>
              <a:t>continued…</a:t>
            </a:r>
          </a:p>
          <a:p>
            <a:pPr lvl="0">
              <a:buSzPct val="25000"/>
            </a:pPr>
            <a:endParaRPr lang="en-US" sz="1100" i="1" dirty="0">
              <a:solidFill>
                <a:prstClr val="black"/>
              </a:solidFill>
              <a:ea typeface="Calibri"/>
              <a:cs typeface="Calibri"/>
              <a:sym typeface="Calibri"/>
            </a:endParaRPr>
          </a:p>
          <a:p>
            <a:pPr>
              <a:buSzPct val="25000"/>
            </a:pPr>
            <a:r>
              <a:rPr lang="en-US" sz="1100" b="1" dirty="0" smtClean="0">
                <a:solidFill>
                  <a:schemeClr val="dk1"/>
                </a:solidFill>
                <a:latin typeface="Calibri"/>
                <a:ea typeface="Calibri"/>
                <a:cs typeface="Calibri"/>
                <a:sym typeface="Calibri"/>
              </a:rPr>
              <a:t>Facilitator says:</a:t>
            </a:r>
          </a:p>
          <a:p>
            <a:pPr>
              <a:buSzPct val="25000"/>
            </a:pPr>
            <a:r>
              <a:rPr lang="en-US" sz="1100" i="1" dirty="0" smtClean="0">
                <a:solidFill>
                  <a:schemeClr val="dk1"/>
                </a:solidFill>
                <a:latin typeface="Calibri"/>
                <a:ea typeface="Calibri"/>
                <a:cs typeface="Calibri"/>
                <a:sym typeface="Calibri"/>
              </a:rPr>
              <a:t>What do you know about the Supreme Court of the United States? </a:t>
            </a:r>
            <a:r>
              <a:rPr lang="en-US" sz="1100" dirty="0" smtClean="0">
                <a:solidFill>
                  <a:schemeClr val="dk1"/>
                </a:solidFill>
                <a:latin typeface="Calibri"/>
                <a:ea typeface="Calibri"/>
                <a:cs typeface="Calibri"/>
                <a:sym typeface="Calibri"/>
              </a:rPr>
              <a:t>[about 5 minutes]</a:t>
            </a:r>
          </a:p>
          <a:p>
            <a:pPr>
              <a:buSzPct val="25000"/>
            </a:pPr>
            <a:endParaRPr lang="en-US" sz="1100" i="1" dirty="0">
              <a:solidFill>
                <a:schemeClr val="dk1"/>
              </a:solidFill>
              <a:latin typeface="Calibri"/>
              <a:ea typeface="Calibri"/>
              <a:cs typeface="Calibri"/>
              <a:sym typeface="Calibri"/>
            </a:endParaRPr>
          </a:p>
          <a:p>
            <a:pPr>
              <a:buSzPct val="25000"/>
            </a:pPr>
            <a:r>
              <a:rPr lang="en-US" sz="1100" b="1" dirty="0" smtClean="0">
                <a:solidFill>
                  <a:schemeClr val="dk1"/>
                </a:solidFill>
                <a:latin typeface="Calibri"/>
                <a:ea typeface="Calibri"/>
                <a:cs typeface="Calibri"/>
                <a:sym typeface="Calibri"/>
              </a:rPr>
              <a:t>Possible student responses (unscripted – write the responses on the board)</a:t>
            </a:r>
          </a:p>
          <a:p>
            <a:pPr marL="228600" indent="-228600">
              <a:buSzPct val="100000"/>
              <a:buFont typeface="Arial" panose="020B0604020202020204" pitchFamily="34" charset="0"/>
              <a:buChar char="•"/>
            </a:pPr>
            <a:r>
              <a:rPr lang="en-US" sz="1100" dirty="0" smtClean="0">
                <a:solidFill>
                  <a:schemeClr val="dk1"/>
                </a:solidFill>
                <a:latin typeface="Calibri"/>
                <a:ea typeface="Calibri"/>
                <a:cs typeface="Calibri"/>
                <a:sym typeface="Calibri"/>
              </a:rPr>
              <a:t>It is an important court.</a:t>
            </a:r>
          </a:p>
          <a:p>
            <a:pPr marL="228600" indent="-228600">
              <a:buSzPct val="100000"/>
              <a:buFont typeface="Arial" panose="020B0604020202020204" pitchFamily="34" charset="0"/>
              <a:buChar char="•"/>
            </a:pPr>
            <a:r>
              <a:rPr lang="en-US" sz="1100" dirty="0" smtClean="0">
                <a:solidFill>
                  <a:schemeClr val="dk1"/>
                </a:solidFill>
                <a:latin typeface="Calibri"/>
                <a:ea typeface="Calibri"/>
                <a:cs typeface="Calibri"/>
                <a:sym typeface="Calibri"/>
              </a:rPr>
              <a:t>It is in Washington D.C.</a:t>
            </a:r>
          </a:p>
          <a:p>
            <a:pPr marL="228600" indent="-228600">
              <a:buSzPct val="100000"/>
              <a:buFont typeface="Arial" panose="020B0604020202020204" pitchFamily="34" charset="0"/>
              <a:buChar char="•"/>
            </a:pPr>
            <a:r>
              <a:rPr lang="en-US" sz="1100" dirty="0" smtClean="0">
                <a:solidFill>
                  <a:schemeClr val="dk1"/>
                </a:solidFill>
                <a:latin typeface="Calibri"/>
                <a:ea typeface="Calibri"/>
                <a:cs typeface="Calibri"/>
                <a:sym typeface="Calibri"/>
              </a:rPr>
              <a:t>The Supreme Court tries important cases.</a:t>
            </a:r>
          </a:p>
          <a:p>
            <a:pPr>
              <a:buSzPct val="100000"/>
            </a:pPr>
            <a:r>
              <a:rPr lang="en-US" sz="1100" dirty="0" smtClean="0">
                <a:solidFill>
                  <a:schemeClr val="dk1"/>
                </a:solidFill>
                <a:latin typeface="Calibri"/>
                <a:ea typeface="Calibri"/>
                <a:cs typeface="Calibri"/>
                <a:sym typeface="Calibri"/>
              </a:rPr>
              <a:t>       (all answers are acceptable)…</a:t>
            </a:r>
          </a:p>
          <a:p>
            <a:pPr marL="115888">
              <a:buSzPct val="25000"/>
            </a:pPr>
            <a:endParaRPr lang="en-US" sz="1100" dirty="0" smtClean="0">
              <a:solidFill>
                <a:schemeClr val="dk1"/>
              </a:solidFill>
              <a:latin typeface="Calibri"/>
              <a:ea typeface="Calibri"/>
              <a:cs typeface="Calibri"/>
              <a:sym typeface="Calibri"/>
            </a:endParaRPr>
          </a:p>
          <a:p>
            <a:pPr>
              <a:buSzPct val="25000"/>
            </a:pPr>
            <a:r>
              <a:rPr lang="en-US" sz="1100" b="1" dirty="0" smtClean="0">
                <a:solidFill>
                  <a:schemeClr val="dk1"/>
                </a:solidFill>
                <a:latin typeface="Calibri"/>
                <a:ea typeface="Calibri"/>
                <a:cs typeface="Calibri"/>
                <a:sym typeface="Calibri"/>
              </a:rPr>
              <a:t>Facilitator </a:t>
            </a:r>
            <a:r>
              <a:rPr lang="en-US" sz="1100" b="1" dirty="0">
                <a:solidFill>
                  <a:schemeClr val="dk1"/>
                </a:solidFill>
                <a:latin typeface="Calibri"/>
                <a:ea typeface="Calibri"/>
                <a:cs typeface="Calibri"/>
                <a:sym typeface="Calibri"/>
              </a:rPr>
              <a:t>says:</a:t>
            </a:r>
          </a:p>
          <a:p>
            <a:pPr>
              <a:buSzPct val="25000"/>
            </a:pPr>
            <a:r>
              <a:rPr lang="en-US" sz="1100" i="1" dirty="0" smtClean="0">
                <a:solidFill>
                  <a:schemeClr val="dk1"/>
                </a:solidFill>
                <a:latin typeface="Calibri"/>
                <a:ea typeface="Calibri"/>
                <a:cs typeface="Calibri"/>
                <a:sym typeface="Calibri"/>
              </a:rPr>
              <a:t>Today </a:t>
            </a:r>
            <a:r>
              <a:rPr lang="en-US" sz="1100" i="1" dirty="0">
                <a:solidFill>
                  <a:schemeClr val="dk1"/>
                </a:solidFill>
                <a:latin typeface="Calibri"/>
                <a:ea typeface="Calibri"/>
                <a:cs typeface="Calibri"/>
                <a:sym typeface="Calibri"/>
              </a:rPr>
              <a:t>we will be </a:t>
            </a:r>
            <a:r>
              <a:rPr lang="en-US" sz="1100" i="1" dirty="0" smtClean="0">
                <a:solidFill>
                  <a:schemeClr val="dk1"/>
                </a:solidFill>
                <a:latin typeface="Calibri"/>
                <a:ea typeface="Calibri"/>
                <a:cs typeface="Calibri"/>
                <a:sym typeface="Calibri"/>
              </a:rPr>
              <a:t>reading a short play about a true case that was tried in the Supreme Court. I will give each of you a copy of the play to read first by yourself.  As you are reading be thinking about what happens in the Supreme Court of the United States and some of the responses that you came up with that are on the board.</a:t>
            </a:r>
            <a:endParaRPr lang="en-US" sz="1100" i="1" dirty="0">
              <a:solidFill>
                <a:schemeClr val="dk1"/>
              </a:solidFill>
              <a:latin typeface="Calibri"/>
              <a:ea typeface="Calibri"/>
              <a:cs typeface="Calibri"/>
              <a:sym typeface="Calibri"/>
            </a:endParaRPr>
          </a:p>
          <a:p>
            <a:pPr>
              <a:buSzPct val="25000"/>
            </a:pPr>
            <a:endParaRPr lang="en-US" sz="1100" i="1" dirty="0" smtClean="0">
              <a:solidFill>
                <a:schemeClr val="dk1"/>
              </a:solidFill>
              <a:latin typeface="Calibri"/>
              <a:ea typeface="Calibri"/>
              <a:cs typeface="Calibri"/>
              <a:sym typeface="Calibri"/>
            </a:endParaRPr>
          </a:p>
          <a:p>
            <a:pPr>
              <a:buSzPct val="25000"/>
            </a:pPr>
            <a:r>
              <a:rPr lang="en-US" sz="1100" b="1" dirty="0" smtClean="0">
                <a:solidFill>
                  <a:schemeClr val="dk1"/>
                </a:solidFill>
                <a:latin typeface="Calibri"/>
                <a:ea typeface="Calibri"/>
                <a:cs typeface="Calibri"/>
                <a:sym typeface="Calibri"/>
              </a:rPr>
              <a:t>Facilitator </a:t>
            </a:r>
            <a:r>
              <a:rPr lang="en-US" sz="1100" b="1" dirty="0">
                <a:solidFill>
                  <a:schemeClr val="dk1"/>
                </a:solidFill>
                <a:latin typeface="Calibri"/>
                <a:ea typeface="Calibri"/>
                <a:cs typeface="Calibri"/>
                <a:sym typeface="Calibri"/>
              </a:rPr>
              <a:t>says:</a:t>
            </a:r>
          </a:p>
          <a:p>
            <a:pPr>
              <a:buSzPct val="25000"/>
            </a:pPr>
            <a:r>
              <a:rPr lang="en-US" sz="1100" i="1" dirty="0">
                <a:solidFill>
                  <a:schemeClr val="dk1"/>
                </a:solidFill>
                <a:latin typeface="Calibri"/>
                <a:ea typeface="Calibri"/>
                <a:cs typeface="Calibri"/>
                <a:sym typeface="Calibri"/>
              </a:rPr>
              <a:t>Before we begin reading, there are some important vocabulary words you will need to know.</a:t>
            </a:r>
          </a:p>
          <a:p>
            <a:endParaRPr sz="1100" i="1" dirty="0">
              <a:solidFill>
                <a:schemeClr val="dk1"/>
              </a:solidFill>
              <a:latin typeface="Calibri"/>
              <a:ea typeface="Calibri"/>
              <a:cs typeface="Calibri"/>
              <a:sym typeface="Calibri"/>
            </a:endParaRPr>
          </a:p>
          <a:p>
            <a:pPr>
              <a:buSzPct val="25000"/>
            </a:pPr>
            <a:r>
              <a:rPr lang="en-US" sz="1100" dirty="0" smtClean="0">
                <a:solidFill>
                  <a:schemeClr val="dk1"/>
                </a:solidFill>
                <a:latin typeface="Calibri"/>
                <a:ea typeface="Calibri"/>
                <a:cs typeface="Calibri"/>
                <a:sym typeface="Calibri"/>
              </a:rPr>
              <a:t>[Show vocabulary </a:t>
            </a:r>
            <a:r>
              <a:rPr lang="en-US" sz="1100" dirty="0">
                <a:solidFill>
                  <a:schemeClr val="dk1"/>
                </a:solidFill>
                <a:latin typeface="Calibri"/>
                <a:ea typeface="Calibri"/>
                <a:cs typeface="Calibri"/>
                <a:sym typeface="Calibri"/>
              </a:rPr>
              <a:t>list </a:t>
            </a:r>
            <a:r>
              <a:rPr lang="en-US" sz="1100" dirty="0" smtClean="0">
                <a:solidFill>
                  <a:schemeClr val="dk1"/>
                </a:solidFill>
                <a:latin typeface="Calibri"/>
                <a:ea typeface="Calibri"/>
                <a:cs typeface="Calibri"/>
                <a:sym typeface="Calibri"/>
              </a:rPr>
              <a:t>on an overhead or on the board and </a:t>
            </a:r>
            <a:r>
              <a:rPr lang="en-US" sz="1100" dirty="0">
                <a:solidFill>
                  <a:schemeClr val="dk1"/>
                </a:solidFill>
                <a:latin typeface="Calibri"/>
                <a:ea typeface="Calibri"/>
                <a:cs typeface="Calibri"/>
                <a:sym typeface="Calibri"/>
              </a:rPr>
              <a:t>read aloud each word and its meaning.  Give further examples as needed but do not expand further.]</a:t>
            </a:r>
          </a:p>
          <a:p>
            <a:endParaRPr sz="1000" i="1" dirty="0">
              <a:solidFill>
                <a:schemeClr val="dk1"/>
              </a:solidFill>
              <a:latin typeface="Calibri"/>
              <a:ea typeface="Calibri"/>
              <a:cs typeface="Calibri"/>
              <a:sym typeface="Calibri"/>
            </a:endParaRPr>
          </a:p>
          <a:p>
            <a:pPr>
              <a:buSzPct val="25000"/>
            </a:pPr>
            <a:r>
              <a:rPr lang="en-US" sz="1000" b="1" dirty="0">
                <a:solidFill>
                  <a:schemeClr val="dk1"/>
                </a:solidFill>
                <a:latin typeface="Calibri"/>
                <a:ea typeface="Calibri"/>
                <a:cs typeface="Calibri"/>
                <a:sym typeface="Calibri"/>
              </a:rPr>
              <a:t>Facilitator says</a:t>
            </a:r>
            <a:r>
              <a:rPr lang="en-US" sz="1000" b="1" dirty="0" smtClean="0">
                <a:solidFill>
                  <a:schemeClr val="dk1"/>
                </a:solidFill>
                <a:latin typeface="Calibri"/>
                <a:ea typeface="Calibri"/>
                <a:cs typeface="Calibri"/>
                <a:sym typeface="Calibri"/>
              </a:rPr>
              <a:t>: Note:  </a:t>
            </a:r>
            <a:r>
              <a:rPr lang="en-US" sz="1000" dirty="0" smtClean="0">
                <a:solidFill>
                  <a:schemeClr val="dk1"/>
                </a:solidFill>
                <a:latin typeface="Calibri"/>
                <a:ea typeface="Calibri"/>
                <a:cs typeface="Calibri"/>
                <a:sym typeface="Calibri"/>
              </a:rPr>
              <a:t>There are 14 characters in the play.  Assign students into two teams of 14 characters each if you have a large class or 1 team if you have a small class.  Group students as you wish – each “narrator” could be two students with a strong and weaker reader as needed.  Be creative and group teams that best serves your students.</a:t>
            </a:r>
          </a:p>
          <a:p>
            <a:pPr>
              <a:buSzPct val="25000"/>
            </a:pPr>
            <a:endParaRPr lang="en-US" sz="1100" b="1" dirty="0">
              <a:solidFill>
                <a:schemeClr val="dk1"/>
              </a:solidFill>
              <a:latin typeface="Calibri"/>
              <a:ea typeface="Calibri"/>
              <a:cs typeface="Calibri"/>
              <a:sym typeface="Calibri"/>
            </a:endParaRPr>
          </a:p>
          <a:p>
            <a:pPr>
              <a:buSzPct val="25000"/>
            </a:pPr>
            <a:r>
              <a:rPr lang="en-US" sz="1100" i="1" dirty="0">
                <a:solidFill>
                  <a:schemeClr val="dk1"/>
                </a:solidFill>
                <a:latin typeface="Calibri"/>
                <a:ea typeface="Calibri"/>
                <a:cs typeface="Calibri"/>
                <a:sym typeface="Calibri"/>
              </a:rPr>
              <a:t>Now we will be getting into </a:t>
            </a:r>
            <a:r>
              <a:rPr lang="en-US" sz="1100" i="1" dirty="0" smtClean="0">
                <a:solidFill>
                  <a:schemeClr val="dk1"/>
                </a:solidFill>
                <a:latin typeface="Calibri"/>
                <a:ea typeface="Calibri"/>
                <a:cs typeface="Calibri"/>
                <a:sym typeface="Calibri"/>
              </a:rPr>
              <a:t>2 teams (Note</a:t>
            </a:r>
            <a:r>
              <a:rPr lang="en-US" sz="1100" i="1" dirty="0">
                <a:solidFill>
                  <a:schemeClr val="dk1"/>
                </a:solidFill>
                <a:latin typeface="Calibri"/>
                <a:ea typeface="Calibri"/>
                <a:cs typeface="Calibri"/>
                <a:sym typeface="Calibri"/>
              </a:rPr>
              <a:t>: You may want to select </a:t>
            </a:r>
            <a:r>
              <a:rPr lang="en-US" sz="1100" i="1" dirty="0" smtClean="0">
                <a:solidFill>
                  <a:schemeClr val="dk1"/>
                </a:solidFill>
                <a:latin typeface="Calibri"/>
                <a:ea typeface="Calibri"/>
                <a:cs typeface="Calibri"/>
                <a:sym typeface="Calibri"/>
              </a:rPr>
              <a:t>teams </a:t>
            </a:r>
            <a:r>
              <a:rPr lang="en-US" sz="1100" i="1" dirty="0">
                <a:solidFill>
                  <a:schemeClr val="dk1"/>
                </a:solidFill>
                <a:latin typeface="Calibri"/>
                <a:ea typeface="Calibri"/>
                <a:cs typeface="Calibri"/>
                <a:sym typeface="Calibri"/>
              </a:rPr>
              <a:t>ahead of time</a:t>
            </a:r>
            <a:r>
              <a:rPr lang="en-US" sz="1100" i="1" dirty="0" smtClean="0">
                <a:solidFill>
                  <a:schemeClr val="dk1"/>
                </a:solidFill>
                <a:latin typeface="Calibri"/>
                <a:ea typeface="Calibri"/>
                <a:cs typeface="Calibri"/>
                <a:sym typeface="Calibri"/>
              </a:rPr>
              <a:t>).   Each team will read the play.</a:t>
            </a:r>
          </a:p>
          <a:p>
            <a:endParaRPr sz="1100" i="1" dirty="0">
              <a:solidFill>
                <a:schemeClr val="dk1"/>
              </a:solidFill>
              <a:latin typeface="Calibri"/>
              <a:ea typeface="Calibri"/>
              <a:cs typeface="Calibri"/>
              <a:sym typeface="Calibri"/>
            </a:endParaRPr>
          </a:p>
          <a:p>
            <a:pPr>
              <a:buSzPct val="25000"/>
            </a:pPr>
            <a:r>
              <a:rPr lang="en-US" sz="1100" dirty="0">
                <a:solidFill>
                  <a:schemeClr val="dk1"/>
                </a:solidFill>
                <a:latin typeface="Calibri"/>
                <a:ea typeface="Calibri"/>
                <a:cs typeface="Calibri"/>
                <a:sym typeface="Calibri"/>
              </a:rPr>
              <a:t>[Walk around and make sure </a:t>
            </a:r>
            <a:r>
              <a:rPr lang="en-US" sz="1100" dirty="0" smtClean="0">
                <a:solidFill>
                  <a:schemeClr val="dk1"/>
                </a:solidFill>
                <a:latin typeface="Calibri"/>
                <a:ea typeface="Calibri"/>
                <a:cs typeface="Calibri"/>
                <a:sym typeface="Calibri"/>
              </a:rPr>
              <a:t>teams </a:t>
            </a:r>
            <a:r>
              <a:rPr lang="en-US" sz="1100" dirty="0">
                <a:solidFill>
                  <a:schemeClr val="dk1"/>
                </a:solidFill>
                <a:latin typeface="Calibri"/>
                <a:ea typeface="Calibri"/>
                <a:cs typeface="Calibri"/>
                <a:sym typeface="Calibri"/>
              </a:rPr>
              <a:t>are on-track </a:t>
            </a:r>
            <a:r>
              <a:rPr lang="en-US" sz="1100" dirty="0" smtClean="0">
                <a:solidFill>
                  <a:schemeClr val="dk1"/>
                </a:solidFill>
                <a:latin typeface="Calibri"/>
                <a:ea typeface="Calibri"/>
                <a:cs typeface="Calibri"/>
                <a:sym typeface="Calibri"/>
              </a:rPr>
              <a:t>reading the play. Try </a:t>
            </a:r>
            <a:r>
              <a:rPr lang="en-US" sz="1100" dirty="0">
                <a:solidFill>
                  <a:schemeClr val="dk1"/>
                </a:solidFill>
                <a:latin typeface="Calibri"/>
                <a:ea typeface="Calibri"/>
                <a:cs typeface="Calibri"/>
                <a:sym typeface="Calibri"/>
              </a:rPr>
              <a:t>to keep this part to about 15 </a:t>
            </a:r>
            <a:r>
              <a:rPr lang="en-US" sz="1100" dirty="0" smtClean="0">
                <a:solidFill>
                  <a:schemeClr val="dk1"/>
                </a:solidFill>
                <a:latin typeface="Calibri"/>
                <a:ea typeface="Calibri"/>
                <a:cs typeface="Calibri"/>
                <a:sym typeface="Calibri"/>
              </a:rPr>
              <a:t>minutes.]</a:t>
            </a:r>
          </a:p>
          <a:p>
            <a:pPr>
              <a:buSzPct val="25000"/>
            </a:pPr>
            <a:endParaRPr lang="en-US" sz="1100" i="1" dirty="0" smtClean="0">
              <a:solidFill>
                <a:schemeClr val="dk1"/>
              </a:solidFill>
              <a:latin typeface="Calibri"/>
              <a:ea typeface="Calibri"/>
              <a:cs typeface="Calibri"/>
              <a:sym typeface="Calibri"/>
            </a:endParaRPr>
          </a:p>
          <a:p>
            <a:pPr>
              <a:buSzPct val="25000"/>
            </a:pPr>
            <a:r>
              <a:rPr lang="en-US" sz="1100" b="1" dirty="0" smtClean="0">
                <a:solidFill>
                  <a:schemeClr val="dk1"/>
                </a:solidFill>
                <a:latin typeface="Calibri"/>
                <a:ea typeface="Calibri"/>
                <a:cs typeface="Calibri"/>
                <a:sym typeface="Calibri"/>
              </a:rPr>
              <a:t>Facilitator says:</a:t>
            </a:r>
          </a:p>
          <a:p>
            <a:pPr>
              <a:buSzPct val="25000"/>
            </a:pPr>
            <a:r>
              <a:rPr lang="en-US" sz="1100" i="1" dirty="0" smtClean="0">
                <a:solidFill>
                  <a:schemeClr val="dk1"/>
                </a:solidFill>
                <a:latin typeface="Calibri"/>
                <a:ea typeface="Calibri"/>
                <a:cs typeface="Calibri"/>
                <a:sym typeface="Calibri"/>
              </a:rPr>
              <a:t>Now that you have had a chance to read the play in your team, each team will read the play to the other team.  </a:t>
            </a:r>
            <a:r>
              <a:rPr lang="en-US" sz="1100" dirty="0" smtClean="0">
                <a:solidFill>
                  <a:schemeClr val="dk1"/>
                </a:solidFill>
                <a:latin typeface="Calibri"/>
                <a:ea typeface="Calibri"/>
                <a:cs typeface="Calibri"/>
                <a:sym typeface="Calibri"/>
              </a:rPr>
              <a:t>[each team reads the play to the other team]</a:t>
            </a:r>
          </a:p>
          <a:p>
            <a:pPr>
              <a:buSzPct val="25000"/>
            </a:pPr>
            <a:endParaRPr lang="en-US" sz="1100" i="1" dirty="0">
              <a:solidFill>
                <a:schemeClr val="dk1"/>
              </a:solidFill>
              <a:latin typeface="Calibri"/>
              <a:ea typeface="Calibri"/>
              <a:cs typeface="Calibri"/>
              <a:sym typeface="Calibri"/>
            </a:endParaRPr>
          </a:p>
          <a:p>
            <a:pPr>
              <a:buSzPct val="25000"/>
            </a:pPr>
            <a:r>
              <a:rPr lang="en-US" sz="1100" b="1" dirty="0" smtClean="0">
                <a:solidFill>
                  <a:schemeClr val="dk1"/>
                </a:solidFill>
                <a:latin typeface="Calibri"/>
                <a:ea typeface="Calibri"/>
                <a:cs typeface="Calibri"/>
                <a:sym typeface="Calibri"/>
              </a:rPr>
              <a:t>Facilitator </a:t>
            </a:r>
            <a:r>
              <a:rPr lang="en-US" sz="1100" b="1" dirty="0">
                <a:solidFill>
                  <a:schemeClr val="dk1"/>
                </a:solidFill>
                <a:latin typeface="Calibri"/>
                <a:ea typeface="Calibri"/>
                <a:cs typeface="Calibri"/>
                <a:sym typeface="Calibri"/>
              </a:rPr>
              <a:t>says:</a:t>
            </a:r>
          </a:p>
          <a:p>
            <a:pPr>
              <a:buSzPct val="25000"/>
            </a:pPr>
            <a:r>
              <a:rPr lang="en-US" sz="1100" i="1" dirty="0" smtClean="0">
                <a:solidFill>
                  <a:schemeClr val="dk1"/>
                </a:solidFill>
                <a:latin typeface="Calibri"/>
                <a:ea typeface="Calibri"/>
                <a:cs typeface="Calibri"/>
                <a:sym typeface="Calibri"/>
              </a:rPr>
              <a:t>Good job reading the play! </a:t>
            </a:r>
          </a:p>
          <a:p>
            <a:pPr>
              <a:buSzPct val="25000"/>
            </a:pPr>
            <a:endParaRPr lang="en-US" sz="1100" i="1" dirty="0">
              <a:solidFill>
                <a:schemeClr val="dk1"/>
              </a:solidFill>
              <a:latin typeface="Calibri"/>
              <a:ea typeface="Calibri"/>
              <a:cs typeface="Calibri"/>
              <a:sym typeface="Calibri"/>
            </a:endParaRPr>
          </a:p>
          <a:p>
            <a:pPr>
              <a:buSzPct val="25000"/>
            </a:pPr>
            <a:r>
              <a:rPr lang="en-US" sz="1100" dirty="0" smtClean="0">
                <a:solidFill>
                  <a:schemeClr val="dk1"/>
                </a:solidFill>
                <a:latin typeface="Calibri"/>
                <a:ea typeface="Calibri"/>
                <a:cs typeface="Calibri"/>
                <a:sym typeface="Calibri"/>
              </a:rPr>
              <a:t>[collect the play from the students as they prepare to begin Part 1 of the Performance Task]</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353989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586741"/>
            <a:ext cx="6995160" cy="9136379"/>
          </a:xfrm>
        </p:spPr>
        <p:txBody>
          <a:bodyPr>
            <a:normAutofit/>
          </a:bodyPr>
          <a:lstStyle/>
          <a:p>
            <a:pPr marL="0" indent="0" algn="ctr">
              <a:spcBef>
                <a:spcPts val="0"/>
              </a:spcBef>
              <a:buNone/>
            </a:pPr>
            <a:r>
              <a:rPr lang="en-US" sz="1600" b="1" dirty="0" smtClean="0"/>
              <a:t>Supreme Court Performance Task Classroom Activity</a:t>
            </a:r>
          </a:p>
          <a:p>
            <a:pPr marL="0" indent="0" algn="ctr">
              <a:spcBef>
                <a:spcPts val="0"/>
              </a:spcBef>
              <a:buNone/>
            </a:pPr>
            <a:r>
              <a:rPr lang="en-US" sz="1600" i="1" dirty="0" smtClean="0"/>
              <a:t>Brown </a:t>
            </a:r>
            <a:r>
              <a:rPr lang="en-US" sz="1600" i="1" dirty="0"/>
              <a:t>v. Board of Education Reader’s Theater</a:t>
            </a:r>
          </a:p>
          <a:p>
            <a:pPr marL="0" indent="0">
              <a:buNone/>
            </a:pPr>
            <a:endParaRPr lang="en-US" sz="1000" i="1" dirty="0"/>
          </a:p>
          <a:p>
            <a:pPr marL="0" indent="0">
              <a:buNone/>
            </a:pPr>
            <a:r>
              <a:rPr lang="en-US" sz="1000" i="1" dirty="0"/>
              <a:t>Adapted from the material that was prepared as a part of the Indiana Supreme Court’s ―Courts in the Classroom‖ project. For more information and materials concerning the re-enactment of the cases surrounding Brown v. Board of Education, or for other curriculum materials, please contact Elizabeth Osborn, Assistant to the Chief Justice for Court History and Public Education at eosborn@courts.state.in.us or visit our website </a:t>
            </a:r>
            <a:r>
              <a:rPr lang="en-US" sz="1000" i="1" dirty="0">
                <a:hlinkClick r:id="rId2"/>
              </a:rPr>
              <a:t>www.in.gov/judiciary/citc</a:t>
            </a:r>
            <a:r>
              <a:rPr lang="en-US" sz="1000" i="1" dirty="0"/>
              <a:t>. </a:t>
            </a:r>
          </a:p>
          <a:p>
            <a:pPr marL="0" indent="0">
              <a:buNone/>
            </a:pPr>
            <a:endParaRPr lang="en-US" sz="1200" dirty="0"/>
          </a:p>
          <a:p>
            <a:pPr marL="0" indent="0">
              <a:buNone/>
            </a:pPr>
            <a:r>
              <a:rPr lang="en-US" sz="1200" b="1" dirty="0"/>
              <a:t>Characters</a:t>
            </a:r>
            <a:r>
              <a:rPr lang="en-US" sz="1200" dirty="0"/>
              <a:t>: Narrator 1, Narrator 2, Reporter, Oliver Brown, Linda Brown, Kansas Judge, Bailiff, Chief Justice Warren, Thurgood Marshall, Robert Carter, J. Lindsay Almond Jr., Justice Robert H. Jackson, H. Albert Young. </a:t>
            </a:r>
          </a:p>
          <a:p>
            <a:pPr marL="0" indent="0">
              <a:buNone/>
            </a:pPr>
            <a:r>
              <a:rPr lang="en-US" sz="1200" dirty="0"/>
              <a:t>				</a:t>
            </a:r>
          </a:p>
          <a:p>
            <a:pPr marL="0" indent="0">
              <a:buNone/>
            </a:pPr>
            <a:r>
              <a:rPr lang="en-US" sz="1200" dirty="0"/>
              <a:t>Topeka, Kansas, 1951					</a:t>
            </a:r>
          </a:p>
          <a:p>
            <a:pPr marL="0" indent="0">
              <a:buNone/>
            </a:pPr>
            <a:r>
              <a:rPr lang="en-US" sz="1200" dirty="0"/>
              <a:t>Scene card person holds up card: “Kansas 1951”</a:t>
            </a:r>
          </a:p>
          <a:p>
            <a:pPr marL="0" indent="0">
              <a:buNone/>
            </a:pPr>
            <a:r>
              <a:rPr lang="en-US" sz="1200" dirty="0"/>
              <a:t>______________________________________________________________________________					</a:t>
            </a:r>
          </a:p>
          <a:p>
            <a:pPr marL="0" indent="0">
              <a:buNone/>
            </a:pPr>
            <a:r>
              <a:rPr lang="en-US" sz="1200" b="1" dirty="0"/>
              <a:t>Narrator 1</a:t>
            </a:r>
            <a:r>
              <a:rPr lang="en-US" sz="1200" dirty="0"/>
              <a:t>: Brown v. Board of Education was a case heard in Topeka, Kansas, in 1951. 13 parents of 20 black elementary-age students in Topeka tried to enroll their children in white elementary schools in September of 1950. One of those parents was Oliver Brown, father of Linda Brown. </a:t>
            </a:r>
          </a:p>
          <a:p>
            <a:pPr marL="0" indent="0">
              <a:buNone/>
            </a:pPr>
            <a:r>
              <a:rPr lang="en-US" sz="1200" dirty="0"/>
              <a:t>					</a:t>
            </a:r>
          </a:p>
          <a:p>
            <a:pPr marL="0" indent="0">
              <a:buNone/>
            </a:pPr>
            <a:r>
              <a:rPr lang="en-US" sz="1200" b="1" dirty="0"/>
              <a:t>Reporter</a:t>
            </a:r>
            <a:r>
              <a:rPr lang="en-US" sz="1200" dirty="0"/>
              <a:t>: I’m standing here with Oliver and Linda Brown. We are outside the courthouse in Topeka, Kansas. Mr. Brown, what are you and your daughter doing here today?</a:t>
            </a:r>
          </a:p>
          <a:p>
            <a:pPr marL="0" indent="0">
              <a:buNone/>
            </a:pPr>
            <a:r>
              <a:rPr lang="en-US" sz="1200" dirty="0"/>
              <a:t>					</a:t>
            </a:r>
          </a:p>
          <a:p>
            <a:pPr marL="0" indent="0">
              <a:buNone/>
            </a:pPr>
            <a:r>
              <a:rPr lang="en-US" sz="1200" b="1" dirty="0"/>
              <a:t>Oliver Brown:</a:t>
            </a:r>
            <a:r>
              <a:rPr lang="en-US" sz="1200" dirty="0"/>
              <a:t> We are here today because I want my daughter Linda to go to the school in our neighborhood.</a:t>
            </a:r>
          </a:p>
          <a:p>
            <a:pPr marL="0" indent="0">
              <a:buNone/>
            </a:pPr>
            <a:r>
              <a:rPr lang="en-US" sz="1200" dirty="0"/>
              <a:t>					</a:t>
            </a:r>
          </a:p>
          <a:p>
            <a:pPr marL="0" indent="0">
              <a:buNone/>
            </a:pPr>
            <a:r>
              <a:rPr lang="en-US" sz="1200" b="1" dirty="0"/>
              <a:t>Reporter</a:t>
            </a:r>
            <a:r>
              <a:rPr lang="en-US" sz="1200" dirty="0"/>
              <a:t>: Linda, why can’t you go to your neighborhood school?</a:t>
            </a:r>
          </a:p>
          <a:p>
            <a:pPr marL="0" indent="0">
              <a:buNone/>
            </a:pPr>
            <a:r>
              <a:rPr lang="en-US" sz="1200" dirty="0"/>
              <a:t>				</a:t>
            </a:r>
          </a:p>
          <a:p>
            <a:pPr marL="0" indent="0">
              <a:buNone/>
            </a:pPr>
            <a:r>
              <a:rPr lang="en-US" sz="1200" b="1" dirty="0"/>
              <a:t>Linda Brown:</a:t>
            </a:r>
            <a:r>
              <a:rPr lang="en-US" sz="1200" dirty="0"/>
              <a:t> I can’t go to it because it is only for white children. So, instead of walking to the school close to my house, I have to ride a bus for over an hour to go to the black elementary school.</a:t>
            </a:r>
          </a:p>
          <a:p>
            <a:pPr marL="0" indent="0">
              <a:buNone/>
            </a:pPr>
            <a:r>
              <a:rPr lang="en-US" sz="1200" dirty="0"/>
              <a:t>					</a:t>
            </a:r>
          </a:p>
          <a:p>
            <a:pPr marL="0" indent="0">
              <a:buNone/>
            </a:pPr>
            <a:r>
              <a:rPr lang="en-US" sz="1200" b="1" dirty="0"/>
              <a:t>Narrator 1</a:t>
            </a:r>
            <a:r>
              <a:rPr lang="en-US" sz="1200" dirty="0"/>
              <a:t>: I think the Court is ready to issue its decision.</a:t>
            </a:r>
          </a:p>
          <a:p>
            <a:pPr marL="0" indent="0">
              <a:buNone/>
            </a:pPr>
            <a:r>
              <a:rPr lang="en-US" sz="1200" dirty="0"/>
              <a:t>					</a:t>
            </a:r>
          </a:p>
          <a:p>
            <a:pPr marL="0" indent="0">
              <a:buNone/>
            </a:pPr>
            <a:r>
              <a:rPr lang="en-US" sz="1200" b="1" dirty="0"/>
              <a:t>Kansas Judge</a:t>
            </a:r>
            <a:r>
              <a:rPr lang="en-US" sz="1200" dirty="0"/>
              <a:t>: I find the separate schools to be basically equal, therefore your child will continue to go to the all black school.</a:t>
            </a:r>
          </a:p>
          <a:p>
            <a:pPr marL="0" indent="0">
              <a:buNone/>
            </a:pPr>
            <a:r>
              <a:rPr lang="en-US" sz="1200" dirty="0"/>
              <a:t>					</a:t>
            </a:r>
          </a:p>
          <a:p>
            <a:pPr marL="0" indent="0">
              <a:buNone/>
            </a:pPr>
            <a:r>
              <a:rPr lang="en-US" sz="1200" b="1" dirty="0"/>
              <a:t>Narrator 1</a:t>
            </a:r>
            <a:r>
              <a:rPr lang="en-US" sz="1200" dirty="0"/>
              <a:t>: Well, it looks as though Kansas has made its decision as well. These five cases will be combined and heard together before the U.S. Supreme Court in our next scene.</a:t>
            </a:r>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lgn="ctr">
              <a:buNone/>
            </a:pPr>
            <a:r>
              <a:rPr lang="en-US" sz="1300" b="1" dirty="0"/>
              <a:t>Page 1</a:t>
            </a:r>
          </a:p>
          <a:p>
            <a:pPr marL="0" indent="0">
              <a:buNone/>
            </a:pPr>
            <a:endParaRPr lang="en-US" sz="1300" dirty="0"/>
          </a:p>
        </p:txBody>
      </p:sp>
    </p:spTree>
    <p:extLst>
      <p:ext uri="{BB962C8B-B14F-4D97-AF65-F5344CB8AC3E}">
        <p14:creationId xmlns:p14="http://schemas.microsoft.com/office/powerpoint/2010/main" val="162537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8409</Words>
  <Application>Microsoft Office PowerPoint</Application>
  <PresentationFormat>Custom</PresentationFormat>
  <Paragraphs>1035</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Helvetica</vt:lpstr>
      <vt:lpstr>Lucida Handwriting</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167</cp:revision>
  <cp:lastPrinted>2015-07-25T18:06:31Z</cp:lastPrinted>
  <dcterms:created xsi:type="dcterms:W3CDTF">2014-11-20T22:29:18Z</dcterms:created>
  <dcterms:modified xsi:type="dcterms:W3CDTF">2016-01-20T19:39:48Z</dcterms:modified>
</cp:coreProperties>
</file>